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258" r:id="rId3"/>
    <p:sldId id="259" r:id="rId4"/>
    <p:sldId id="257" r:id="rId5"/>
    <p:sldId id="291"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2" r:id="rId37"/>
    <p:sldId id="293" r:id="rId38"/>
    <p:sldId id="339" r:id="rId39"/>
    <p:sldId id="340"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34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15FC91-07DF-4BE9-A243-DF1E6E1FD681}" type="datetimeFigureOut">
              <a:rPr lang="en-US" smtClean="0"/>
              <a:t>4/17/2019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848CA-9B7A-4E74-BCE5-B0F877BA1086}" type="slidenum">
              <a:rPr lang="en-US" smtClean="0"/>
              <a:t>‹#›</a:t>
            </a:fld>
            <a:endParaRPr lang="en-US"/>
          </a:p>
        </p:txBody>
      </p:sp>
    </p:spTree>
    <p:extLst>
      <p:ext uri="{BB962C8B-B14F-4D97-AF65-F5344CB8AC3E}">
        <p14:creationId xmlns:p14="http://schemas.microsoft.com/office/powerpoint/2010/main" val="495879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D848CA-9B7A-4E74-BCE5-B0F877BA1086}" type="slidenum">
              <a:rPr lang="en-US" smtClean="0"/>
              <a:t>24</a:t>
            </a:fld>
            <a:endParaRPr lang="en-US"/>
          </a:p>
        </p:txBody>
      </p:sp>
    </p:spTree>
    <p:extLst>
      <p:ext uri="{BB962C8B-B14F-4D97-AF65-F5344CB8AC3E}">
        <p14:creationId xmlns:p14="http://schemas.microsoft.com/office/powerpoint/2010/main" val="3313179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1E025F-F889-473C-8818-244B63C7E851}" type="datetime1">
              <a:rPr lang="en-US" smtClean="0"/>
              <a:t>4/17/2019</a:t>
            </a:fld>
            <a:endParaRPr lang="en-US"/>
          </a:p>
        </p:txBody>
      </p:sp>
      <p:sp>
        <p:nvSpPr>
          <p:cNvPr id="5" name="Footer Placeholder 4"/>
          <p:cNvSpPr>
            <a:spLocks noGrp="1"/>
          </p:cNvSpPr>
          <p:nvPr>
            <p:ph type="ftr" sz="quarter" idx="11"/>
          </p:nvPr>
        </p:nvSpPr>
        <p:spPr/>
        <p:txBody>
          <a:bodyPr/>
          <a:lstStyle/>
          <a:p>
            <a:r>
              <a:rPr lang="en-US" smtClean="0"/>
              <a:t>Computer vision development at CUHK ver.9c</a:t>
            </a:r>
            <a:endParaRPr lang="en-US"/>
          </a:p>
        </p:txBody>
      </p:sp>
      <p:sp>
        <p:nvSpPr>
          <p:cNvPr id="6" name="Slide Number Placeholder 5"/>
          <p:cNvSpPr>
            <a:spLocks noGrp="1"/>
          </p:cNvSpPr>
          <p:nvPr>
            <p:ph type="sldNum" sz="quarter" idx="12"/>
          </p:nvPr>
        </p:nvSpPr>
        <p:spPr/>
        <p:txBody>
          <a:bodyPr/>
          <a:lstStyle/>
          <a:p>
            <a:fld id="{D36ED5B8-6608-4BF8-A1CE-2CA4593D7E4A}" type="slidenum">
              <a:rPr lang="en-US" smtClean="0"/>
              <a:t>‹#›</a:t>
            </a:fld>
            <a:endParaRPr lang="en-US"/>
          </a:p>
        </p:txBody>
      </p:sp>
    </p:spTree>
    <p:extLst>
      <p:ext uri="{BB962C8B-B14F-4D97-AF65-F5344CB8AC3E}">
        <p14:creationId xmlns:p14="http://schemas.microsoft.com/office/powerpoint/2010/main" val="324430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CF661B-018C-48D0-B6AE-A9032B0D9531}" type="datetime1">
              <a:rPr lang="en-US" smtClean="0"/>
              <a:t>4/17/2019</a:t>
            </a:fld>
            <a:endParaRPr lang="en-US"/>
          </a:p>
        </p:txBody>
      </p:sp>
      <p:sp>
        <p:nvSpPr>
          <p:cNvPr id="5" name="Footer Placeholder 4"/>
          <p:cNvSpPr>
            <a:spLocks noGrp="1"/>
          </p:cNvSpPr>
          <p:nvPr>
            <p:ph type="ftr" sz="quarter" idx="11"/>
          </p:nvPr>
        </p:nvSpPr>
        <p:spPr/>
        <p:txBody>
          <a:bodyPr/>
          <a:lstStyle/>
          <a:p>
            <a:r>
              <a:rPr lang="en-US" smtClean="0"/>
              <a:t>Computer vision development at CUHK ver.9c</a:t>
            </a:r>
            <a:endParaRPr lang="en-US"/>
          </a:p>
        </p:txBody>
      </p:sp>
      <p:sp>
        <p:nvSpPr>
          <p:cNvPr id="6" name="Slide Number Placeholder 5"/>
          <p:cNvSpPr>
            <a:spLocks noGrp="1"/>
          </p:cNvSpPr>
          <p:nvPr>
            <p:ph type="sldNum" sz="quarter" idx="12"/>
          </p:nvPr>
        </p:nvSpPr>
        <p:spPr/>
        <p:txBody>
          <a:bodyPr/>
          <a:lstStyle/>
          <a:p>
            <a:fld id="{D36ED5B8-6608-4BF8-A1CE-2CA4593D7E4A}" type="slidenum">
              <a:rPr lang="en-US" smtClean="0"/>
              <a:t>‹#›</a:t>
            </a:fld>
            <a:endParaRPr lang="en-US"/>
          </a:p>
        </p:txBody>
      </p:sp>
    </p:spTree>
    <p:extLst>
      <p:ext uri="{BB962C8B-B14F-4D97-AF65-F5344CB8AC3E}">
        <p14:creationId xmlns:p14="http://schemas.microsoft.com/office/powerpoint/2010/main" val="3582892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7F13A-FECC-4738-B1CA-766A7FF63933}" type="datetime1">
              <a:rPr lang="en-US" smtClean="0"/>
              <a:t>4/17/2019</a:t>
            </a:fld>
            <a:endParaRPr lang="en-US"/>
          </a:p>
        </p:txBody>
      </p:sp>
      <p:sp>
        <p:nvSpPr>
          <p:cNvPr id="5" name="Footer Placeholder 4"/>
          <p:cNvSpPr>
            <a:spLocks noGrp="1"/>
          </p:cNvSpPr>
          <p:nvPr>
            <p:ph type="ftr" sz="quarter" idx="11"/>
          </p:nvPr>
        </p:nvSpPr>
        <p:spPr/>
        <p:txBody>
          <a:bodyPr/>
          <a:lstStyle/>
          <a:p>
            <a:r>
              <a:rPr lang="en-US" smtClean="0"/>
              <a:t>Computer vision development at CUHK ver.9c</a:t>
            </a:r>
            <a:endParaRPr lang="en-US"/>
          </a:p>
        </p:txBody>
      </p:sp>
      <p:sp>
        <p:nvSpPr>
          <p:cNvPr id="6" name="Slide Number Placeholder 5"/>
          <p:cNvSpPr>
            <a:spLocks noGrp="1"/>
          </p:cNvSpPr>
          <p:nvPr>
            <p:ph type="sldNum" sz="quarter" idx="12"/>
          </p:nvPr>
        </p:nvSpPr>
        <p:spPr/>
        <p:txBody>
          <a:bodyPr/>
          <a:lstStyle/>
          <a:p>
            <a:fld id="{D36ED5B8-6608-4BF8-A1CE-2CA4593D7E4A}" type="slidenum">
              <a:rPr lang="en-US" smtClean="0"/>
              <a:t>‹#›</a:t>
            </a:fld>
            <a:endParaRPr lang="en-US"/>
          </a:p>
        </p:txBody>
      </p:sp>
    </p:spTree>
    <p:extLst>
      <p:ext uri="{BB962C8B-B14F-4D97-AF65-F5344CB8AC3E}">
        <p14:creationId xmlns:p14="http://schemas.microsoft.com/office/powerpoint/2010/main" val="3986468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61B32-1C02-4A34-AA71-3623A4417940}" type="datetime1">
              <a:rPr lang="en-US" smtClean="0"/>
              <a:t>4/17/2019</a:t>
            </a:fld>
            <a:endParaRPr lang="en-US"/>
          </a:p>
        </p:txBody>
      </p:sp>
      <p:sp>
        <p:nvSpPr>
          <p:cNvPr id="5" name="Footer Placeholder 4"/>
          <p:cNvSpPr>
            <a:spLocks noGrp="1"/>
          </p:cNvSpPr>
          <p:nvPr>
            <p:ph type="ftr" sz="quarter" idx="11"/>
          </p:nvPr>
        </p:nvSpPr>
        <p:spPr/>
        <p:txBody>
          <a:bodyPr/>
          <a:lstStyle/>
          <a:p>
            <a:r>
              <a:rPr lang="en-US" smtClean="0"/>
              <a:t>Computer vision development at CUHK ver.9c</a:t>
            </a:r>
            <a:endParaRPr lang="en-US"/>
          </a:p>
        </p:txBody>
      </p:sp>
      <p:sp>
        <p:nvSpPr>
          <p:cNvPr id="6" name="Slide Number Placeholder 5"/>
          <p:cNvSpPr>
            <a:spLocks noGrp="1"/>
          </p:cNvSpPr>
          <p:nvPr>
            <p:ph type="sldNum" sz="quarter" idx="12"/>
          </p:nvPr>
        </p:nvSpPr>
        <p:spPr/>
        <p:txBody>
          <a:bodyPr/>
          <a:lstStyle/>
          <a:p>
            <a:fld id="{D36ED5B8-6608-4BF8-A1CE-2CA4593D7E4A}" type="slidenum">
              <a:rPr lang="en-US" smtClean="0"/>
              <a:t>‹#›</a:t>
            </a:fld>
            <a:endParaRPr lang="en-US"/>
          </a:p>
        </p:txBody>
      </p:sp>
    </p:spTree>
    <p:extLst>
      <p:ext uri="{BB962C8B-B14F-4D97-AF65-F5344CB8AC3E}">
        <p14:creationId xmlns:p14="http://schemas.microsoft.com/office/powerpoint/2010/main" val="2440620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53047C-65EA-45F5-8B96-A72960DC342E}" type="datetime1">
              <a:rPr lang="en-US" smtClean="0"/>
              <a:t>4/17/2019</a:t>
            </a:fld>
            <a:endParaRPr lang="en-US"/>
          </a:p>
        </p:txBody>
      </p:sp>
      <p:sp>
        <p:nvSpPr>
          <p:cNvPr id="5" name="Footer Placeholder 4"/>
          <p:cNvSpPr>
            <a:spLocks noGrp="1"/>
          </p:cNvSpPr>
          <p:nvPr>
            <p:ph type="ftr" sz="quarter" idx="11"/>
          </p:nvPr>
        </p:nvSpPr>
        <p:spPr/>
        <p:txBody>
          <a:bodyPr/>
          <a:lstStyle/>
          <a:p>
            <a:r>
              <a:rPr lang="en-US" smtClean="0"/>
              <a:t>Computer vision development at CUHK ver.9c</a:t>
            </a:r>
            <a:endParaRPr lang="en-US"/>
          </a:p>
        </p:txBody>
      </p:sp>
      <p:sp>
        <p:nvSpPr>
          <p:cNvPr id="6" name="Slide Number Placeholder 5"/>
          <p:cNvSpPr>
            <a:spLocks noGrp="1"/>
          </p:cNvSpPr>
          <p:nvPr>
            <p:ph type="sldNum" sz="quarter" idx="12"/>
          </p:nvPr>
        </p:nvSpPr>
        <p:spPr/>
        <p:txBody>
          <a:bodyPr/>
          <a:lstStyle/>
          <a:p>
            <a:fld id="{D36ED5B8-6608-4BF8-A1CE-2CA4593D7E4A}" type="slidenum">
              <a:rPr lang="en-US" smtClean="0"/>
              <a:t>‹#›</a:t>
            </a:fld>
            <a:endParaRPr lang="en-US"/>
          </a:p>
        </p:txBody>
      </p:sp>
    </p:spTree>
    <p:extLst>
      <p:ext uri="{BB962C8B-B14F-4D97-AF65-F5344CB8AC3E}">
        <p14:creationId xmlns:p14="http://schemas.microsoft.com/office/powerpoint/2010/main" val="19704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95B532-20B7-4F60-BC9C-A0A9343DFD16}" type="datetime1">
              <a:rPr lang="en-US" smtClean="0"/>
              <a:t>4/17/2019</a:t>
            </a:fld>
            <a:endParaRPr lang="en-US"/>
          </a:p>
        </p:txBody>
      </p:sp>
      <p:sp>
        <p:nvSpPr>
          <p:cNvPr id="6" name="Footer Placeholder 5"/>
          <p:cNvSpPr>
            <a:spLocks noGrp="1"/>
          </p:cNvSpPr>
          <p:nvPr>
            <p:ph type="ftr" sz="quarter" idx="11"/>
          </p:nvPr>
        </p:nvSpPr>
        <p:spPr/>
        <p:txBody>
          <a:bodyPr/>
          <a:lstStyle/>
          <a:p>
            <a:r>
              <a:rPr lang="en-US" smtClean="0"/>
              <a:t>Computer vision development at CUHK ver.9c</a:t>
            </a:r>
            <a:endParaRPr lang="en-US"/>
          </a:p>
        </p:txBody>
      </p:sp>
      <p:sp>
        <p:nvSpPr>
          <p:cNvPr id="7" name="Slide Number Placeholder 6"/>
          <p:cNvSpPr>
            <a:spLocks noGrp="1"/>
          </p:cNvSpPr>
          <p:nvPr>
            <p:ph type="sldNum" sz="quarter" idx="12"/>
          </p:nvPr>
        </p:nvSpPr>
        <p:spPr/>
        <p:txBody>
          <a:bodyPr/>
          <a:lstStyle/>
          <a:p>
            <a:fld id="{D36ED5B8-6608-4BF8-A1CE-2CA4593D7E4A}" type="slidenum">
              <a:rPr lang="en-US" smtClean="0"/>
              <a:t>‹#›</a:t>
            </a:fld>
            <a:endParaRPr lang="en-US"/>
          </a:p>
        </p:txBody>
      </p:sp>
    </p:spTree>
    <p:extLst>
      <p:ext uri="{BB962C8B-B14F-4D97-AF65-F5344CB8AC3E}">
        <p14:creationId xmlns:p14="http://schemas.microsoft.com/office/powerpoint/2010/main" val="3731833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61C069-BB09-46AE-9DD0-EF5981727ADF}" type="datetime1">
              <a:rPr lang="en-US" smtClean="0"/>
              <a:t>4/17/2019</a:t>
            </a:fld>
            <a:endParaRPr lang="en-US"/>
          </a:p>
        </p:txBody>
      </p:sp>
      <p:sp>
        <p:nvSpPr>
          <p:cNvPr id="8" name="Footer Placeholder 7"/>
          <p:cNvSpPr>
            <a:spLocks noGrp="1"/>
          </p:cNvSpPr>
          <p:nvPr>
            <p:ph type="ftr" sz="quarter" idx="11"/>
          </p:nvPr>
        </p:nvSpPr>
        <p:spPr/>
        <p:txBody>
          <a:bodyPr/>
          <a:lstStyle/>
          <a:p>
            <a:r>
              <a:rPr lang="en-US" smtClean="0"/>
              <a:t>Computer vision development at CUHK ver.9c</a:t>
            </a:r>
            <a:endParaRPr lang="en-US"/>
          </a:p>
        </p:txBody>
      </p:sp>
      <p:sp>
        <p:nvSpPr>
          <p:cNvPr id="9" name="Slide Number Placeholder 8"/>
          <p:cNvSpPr>
            <a:spLocks noGrp="1"/>
          </p:cNvSpPr>
          <p:nvPr>
            <p:ph type="sldNum" sz="quarter" idx="12"/>
          </p:nvPr>
        </p:nvSpPr>
        <p:spPr/>
        <p:txBody>
          <a:bodyPr/>
          <a:lstStyle/>
          <a:p>
            <a:fld id="{D36ED5B8-6608-4BF8-A1CE-2CA4593D7E4A}" type="slidenum">
              <a:rPr lang="en-US" smtClean="0"/>
              <a:t>‹#›</a:t>
            </a:fld>
            <a:endParaRPr lang="en-US"/>
          </a:p>
        </p:txBody>
      </p:sp>
    </p:spTree>
    <p:extLst>
      <p:ext uri="{BB962C8B-B14F-4D97-AF65-F5344CB8AC3E}">
        <p14:creationId xmlns:p14="http://schemas.microsoft.com/office/powerpoint/2010/main" val="429245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57AB55-E5A5-45B4-B206-3FE310609CE1}" type="datetime1">
              <a:rPr lang="en-US" smtClean="0"/>
              <a:t>4/17/2019</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a:t>
            </a:fld>
            <a:endParaRPr lang="en-US"/>
          </a:p>
        </p:txBody>
      </p:sp>
    </p:spTree>
    <p:extLst>
      <p:ext uri="{BB962C8B-B14F-4D97-AF65-F5344CB8AC3E}">
        <p14:creationId xmlns:p14="http://schemas.microsoft.com/office/powerpoint/2010/main" val="83581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F7B85-DC3A-4D5A-8784-96E5A434B083}" type="datetime1">
              <a:rPr lang="en-US" smtClean="0"/>
              <a:t>4/17/2019</a:t>
            </a:fld>
            <a:endParaRPr lang="en-US"/>
          </a:p>
        </p:txBody>
      </p:sp>
      <p:sp>
        <p:nvSpPr>
          <p:cNvPr id="3" name="Footer Placeholder 2"/>
          <p:cNvSpPr>
            <a:spLocks noGrp="1"/>
          </p:cNvSpPr>
          <p:nvPr>
            <p:ph type="ftr" sz="quarter" idx="11"/>
          </p:nvPr>
        </p:nvSpPr>
        <p:spPr/>
        <p:txBody>
          <a:bodyPr/>
          <a:lstStyle/>
          <a:p>
            <a:r>
              <a:rPr lang="en-US" smtClean="0"/>
              <a:t>Computer vision development at CUHK ver.9c</a:t>
            </a:r>
            <a:endParaRPr lang="en-US"/>
          </a:p>
        </p:txBody>
      </p:sp>
      <p:sp>
        <p:nvSpPr>
          <p:cNvPr id="4" name="Slide Number Placeholder 3"/>
          <p:cNvSpPr>
            <a:spLocks noGrp="1"/>
          </p:cNvSpPr>
          <p:nvPr>
            <p:ph type="sldNum" sz="quarter" idx="12"/>
          </p:nvPr>
        </p:nvSpPr>
        <p:spPr/>
        <p:txBody>
          <a:bodyPr/>
          <a:lstStyle/>
          <a:p>
            <a:fld id="{D36ED5B8-6608-4BF8-A1CE-2CA4593D7E4A}" type="slidenum">
              <a:rPr lang="en-US" smtClean="0"/>
              <a:t>‹#›</a:t>
            </a:fld>
            <a:endParaRPr lang="en-US"/>
          </a:p>
        </p:txBody>
      </p:sp>
    </p:spTree>
    <p:extLst>
      <p:ext uri="{BB962C8B-B14F-4D97-AF65-F5344CB8AC3E}">
        <p14:creationId xmlns:p14="http://schemas.microsoft.com/office/powerpoint/2010/main" val="2308489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F4F1FA-952F-4FF2-9203-2B5CAD5333D2}" type="datetime1">
              <a:rPr lang="en-US" smtClean="0"/>
              <a:t>4/17/2019</a:t>
            </a:fld>
            <a:endParaRPr lang="en-US"/>
          </a:p>
        </p:txBody>
      </p:sp>
      <p:sp>
        <p:nvSpPr>
          <p:cNvPr id="6" name="Footer Placeholder 5"/>
          <p:cNvSpPr>
            <a:spLocks noGrp="1"/>
          </p:cNvSpPr>
          <p:nvPr>
            <p:ph type="ftr" sz="quarter" idx="11"/>
          </p:nvPr>
        </p:nvSpPr>
        <p:spPr/>
        <p:txBody>
          <a:bodyPr/>
          <a:lstStyle/>
          <a:p>
            <a:r>
              <a:rPr lang="en-US" smtClean="0"/>
              <a:t>Computer vision development at CUHK ver.9c</a:t>
            </a:r>
            <a:endParaRPr lang="en-US"/>
          </a:p>
        </p:txBody>
      </p:sp>
      <p:sp>
        <p:nvSpPr>
          <p:cNvPr id="7" name="Slide Number Placeholder 6"/>
          <p:cNvSpPr>
            <a:spLocks noGrp="1"/>
          </p:cNvSpPr>
          <p:nvPr>
            <p:ph type="sldNum" sz="quarter" idx="12"/>
          </p:nvPr>
        </p:nvSpPr>
        <p:spPr/>
        <p:txBody>
          <a:bodyPr/>
          <a:lstStyle/>
          <a:p>
            <a:fld id="{D36ED5B8-6608-4BF8-A1CE-2CA4593D7E4A}" type="slidenum">
              <a:rPr lang="en-US" smtClean="0"/>
              <a:t>‹#›</a:t>
            </a:fld>
            <a:endParaRPr lang="en-US"/>
          </a:p>
        </p:txBody>
      </p:sp>
    </p:spTree>
    <p:extLst>
      <p:ext uri="{BB962C8B-B14F-4D97-AF65-F5344CB8AC3E}">
        <p14:creationId xmlns:p14="http://schemas.microsoft.com/office/powerpoint/2010/main" val="360350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A964F-CE2A-483A-9663-6BDC56CD9939}" type="datetime1">
              <a:rPr lang="en-US" smtClean="0"/>
              <a:t>4/17/2019</a:t>
            </a:fld>
            <a:endParaRPr lang="en-US"/>
          </a:p>
        </p:txBody>
      </p:sp>
      <p:sp>
        <p:nvSpPr>
          <p:cNvPr id="6" name="Footer Placeholder 5"/>
          <p:cNvSpPr>
            <a:spLocks noGrp="1"/>
          </p:cNvSpPr>
          <p:nvPr>
            <p:ph type="ftr" sz="quarter" idx="11"/>
          </p:nvPr>
        </p:nvSpPr>
        <p:spPr/>
        <p:txBody>
          <a:bodyPr/>
          <a:lstStyle/>
          <a:p>
            <a:r>
              <a:rPr lang="en-US" smtClean="0"/>
              <a:t>Computer vision development at CUHK ver.9c</a:t>
            </a:r>
            <a:endParaRPr lang="en-US"/>
          </a:p>
        </p:txBody>
      </p:sp>
      <p:sp>
        <p:nvSpPr>
          <p:cNvPr id="7" name="Slide Number Placeholder 6"/>
          <p:cNvSpPr>
            <a:spLocks noGrp="1"/>
          </p:cNvSpPr>
          <p:nvPr>
            <p:ph type="sldNum" sz="quarter" idx="12"/>
          </p:nvPr>
        </p:nvSpPr>
        <p:spPr/>
        <p:txBody>
          <a:bodyPr/>
          <a:lstStyle/>
          <a:p>
            <a:fld id="{D36ED5B8-6608-4BF8-A1CE-2CA4593D7E4A}" type="slidenum">
              <a:rPr lang="en-US" smtClean="0"/>
              <a:t>‹#›</a:t>
            </a:fld>
            <a:endParaRPr lang="en-US"/>
          </a:p>
        </p:txBody>
      </p:sp>
    </p:spTree>
    <p:extLst>
      <p:ext uri="{BB962C8B-B14F-4D97-AF65-F5344CB8AC3E}">
        <p14:creationId xmlns:p14="http://schemas.microsoft.com/office/powerpoint/2010/main" val="4096172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5F2EA6-CC6A-4128-AA59-AE27B8021DCA}" type="datetime1">
              <a:rPr lang="en-US" smtClean="0"/>
              <a:t>4/17/2019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Computer vision development at CUHK ver.9c</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ED5B8-6608-4BF8-A1CE-2CA4593D7E4A}" type="slidenum">
              <a:rPr lang="en-US" smtClean="0"/>
              <a:t>‹#›</a:t>
            </a:fld>
            <a:endParaRPr lang="en-US"/>
          </a:p>
        </p:txBody>
      </p:sp>
    </p:spTree>
    <p:extLst>
      <p:ext uri="{BB962C8B-B14F-4D97-AF65-F5344CB8AC3E}">
        <p14:creationId xmlns:p14="http://schemas.microsoft.com/office/powerpoint/2010/main" val="1672324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I3bowdnqcHM"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youtube.com/watch?v=j7t7a8maBv0" TargetMode="Externa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I3bowdnqcHM" TargetMode="External"/><Relationship Id="rId2" Type="http://schemas.openxmlformats.org/officeDocument/2006/relationships/hyperlink" Target="https://www.youtube.com/watch?v=j7t7a8maBv0"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hyperlink" Target="https://youtu.be/m3-0fvhzRGQ" TargetMode="External"/><Relationship Id="rId5" Type="http://schemas.openxmlformats.org/officeDocument/2006/relationships/hyperlink" Target="https://youtu.be/3zmR82BS3ow" TargetMode="Externa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youtu.be/Wdxpue20--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cennser.org/ICIEV/scope-topics.html"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arxiv.org/abs/1406.2661"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rxiv.org/pdf/1411.1784.pdf"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arxiv.org/pdf/1411.1784.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datascience.stackexchange.com/questions/6107/what-are-deconvolutional-layer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rxiv.org/pdf/1611.07004.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Computer vision and machine learning research at CUHK</a:t>
            </a:r>
            <a:endParaRPr lang="en-US" dirty="0"/>
          </a:p>
        </p:txBody>
      </p:sp>
      <p:sp>
        <p:nvSpPr>
          <p:cNvPr id="3" name="Subtitle 2"/>
          <p:cNvSpPr>
            <a:spLocks noGrp="1"/>
          </p:cNvSpPr>
          <p:nvPr>
            <p:ph type="subTitle" idx="1"/>
          </p:nvPr>
        </p:nvSpPr>
        <p:spPr/>
        <p:txBody>
          <a:bodyPr>
            <a:normAutofit/>
          </a:bodyPr>
          <a:lstStyle/>
          <a:p>
            <a:r>
              <a:rPr lang="en-US" dirty="0" smtClean="0"/>
              <a:t>Prof. Kin Hong Wong</a:t>
            </a: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1</a:t>
            </a:fld>
            <a:endParaRPr lang="en-US"/>
          </a:p>
        </p:txBody>
      </p:sp>
    </p:spTree>
    <p:extLst>
      <p:ext uri="{BB962C8B-B14F-4D97-AF65-F5344CB8AC3E}">
        <p14:creationId xmlns:p14="http://schemas.microsoft.com/office/powerpoint/2010/main" val="2060396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Overview</a:t>
            </a:r>
            <a:endParaRPr lang="en-US" dirty="0"/>
          </a:p>
        </p:txBody>
      </p:sp>
      <p:sp>
        <p:nvSpPr>
          <p:cNvPr id="3" name="Content Placeholder 2"/>
          <p:cNvSpPr>
            <a:spLocks noGrp="1"/>
          </p:cNvSpPr>
          <p:nvPr>
            <p:ph idx="1"/>
          </p:nvPr>
        </p:nvSpPr>
        <p:spPr>
          <a:xfrm>
            <a:off x="508001" y="1613306"/>
            <a:ext cx="6447501" cy="3880773"/>
          </a:xfrm>
        </p:spPr>
        <p:txBody>
          <a:bodyPr>
            <a:normAutofit fontScale="92500" lnSpcReduction="10000"/>
          </a:bodyPr>
          <a:lstStyle/>
          <a:p>
            <a:r>
              <a:rPr lang="en-US" dirty="0" err="1" smtClean="0"/>
              <a:t>OpenCV</a:t>
            </a:r>
            <a:r>
              <a:rPr lang="en-US" dirty="0" smtClean="0"/>
              <a:t> was used for image processing and contour and marker detections</a:t>
            </a:r>
          </a:p>
          <a:p>
            <a:r>
              <a:rPr lang="en-US" dirty="0" smtClean="0"/>
              <a:t>Tesseract was used for optical character recognition</a:t>
            </a:r>
          </a:p>
          <a:p>
            <a:r>
              <a:rPr lang="en-US" dirty="0" smtClean="0"/>
              <a:t>Oxford dictionary was used for word definition lookup</a:t>
            </a:r>
          </a:p>
          <a:p>
            <a:r>
              <a:rPr lang="en-US" dirty="0" smtClean="0"/>
              <a:t>SAPI was used for text to speech</a:t>
            </a:r>
            <a:endParaRPr lang="en-US" dirty="0"/>
          </a:p>
        </p:txBody>
      </p:sp>
      <p:sp>
        <p:nvSpPr>
          <p:cNvPr id="7" name="Slide Number Placeholder 6"/>
          <p:cNvSpPr>
            <a:spLocks noGrp="1"/>
          </p:cNvSpPr>
          <p:nvPr>
            <p:ph type="sldNum" sz="quarter" idx="12"/>
          </p:nvPr>
        </p:nvSpPr>
        <p:spPr>
          <a:xfrm>
            <a:off x="8631496" y="6483175"/>
            <a:ext cx="512504" cy="365125"/>
          </a:xfrm>
        </p:spPr>
        <p:txBody>
          <a:bodyPr/>
          <a:lstStyle/>
          <a:p>
            <a:fld id="{D57F1E4F-1CFF-5643-939E-217C01CDF565}" type="slidenum">
              <a:rPr lang="en-US" sz="1200" smtClean="0">
                <a:solidFill>
                  <a:schemeClr val="tx1"/>
                </a:solidFill>
              </a:rPr>
              <a:pPr/>
              <a:t>10</a:t>
            </a:fld>
            <a:endParaRPr lang="en-US" sz="1200" dirty="0">
              <a:solidFill>
                <a:schemeClr val="tx1"/>
              </a:solidFill>
            </a:endParaRPr>
          </a:p>
        </p:txBody>
      </p:sp>
      <p:sp>
        <p:nvSpPr>
          <p:cNvPr id="5" name="Rectangle 4"/>
          <p:cNvSpPr/>
          <p:nvPr/>
        </p:nvSpPr>
        <p:spPr>
          <a:xfrm>
            <a:off x="6047509" y="3358342"/>
            <a:ext cx="467591" cy="390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1462638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a:t>
            </a:r>
            <a:endParaRPr lang="en-US" dirty="0"/>
          </a:p>
        </p:txBody>
      </p:sp>
      <p:sp>
        <p:nvSpPr>
          <p:cNvPr id="7" name="Slide Number Placeholder 6"/>
          <p:cNvSpPr>
            <a:spLocks noGrp="1"/>
          </p:cNvSpPr>
          <p:nvPr>
            <p:ph type="sldNum" sz="quarter" idx="12"/>
          </p:nvPr>
        </p:nvSpPr>
        <p:spPr>
          <a:xfrm>
            <a:off x="8631496" y="6483175"/>
            <a:ext cx="512504" cy="365125"/>
          </a:xfrm>
        </p:spPr>
        <p:txBody>
          <a:bodyPr/>
          <a:lstStyle/>
          <a:p>
            <a:fld id="{D57F1E4F-1CFF-5643-939E-217C01CDF565}" type="slidenum">
              <a:rPr lang="en-US" sz="1200" smtClean="0">
                <a:solidFill>
                  <a:schemeClr val="tx1"/>
                </a:solidFill>
              </a:rPr>
              <a:pPr/>
              <a:t>11</a:t>
            </a:fld>
            <a:endParaRPr lang="en-US" sz="1200" dirty="0">
              <a:solidFill>
                <a:schemeClr val="tx1"/>
              </a:solidFill>
            </a:endParaRPr>
          </a:p>
        </p:txBody>
      </p:sp>
      <p:sp>
        <p:nvSpPr>
          <p:cNvPr id="5" name="Rectangle 4"/>
          <p:cNvSpPr/>
          <p:nvPr/>
        </p:nvSpPr>
        <p:spPr>
          <a:xfrm>
            <a:off x="6047509" y="3358342"/>
            <a:ext cx="467591" cy="390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CR Dictionary (Aruc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400" y="1413701"/>
            <a:ext cx="6761489" cy="4681913"/>
          </a:xfrm>
        </p:spPr>
      </p:pic>
      <p:sp>
        <p:nvSpPr>
          <p:cNvPr id="11" name="TextBox 10"/>
          <p:cNvSpPr txBox="1"/>
          <p:nvPr/>
        </p:nvSpPr>
        <p:spPr>
          <a:xfrm>
            <a:off x="2163854" y="6088216"/>
            <a:ext cx="3135795" cy="246221"/>
          </a:xfrm>
          <a:prstGeom prst="rect">
            <a:avLst/>
          </a:prstGeom>
          <a:noFill/>
        </p:spPr>
        <p:txBody>
          <a:bodyPr wrap="none" rtlCol="0">
            <a:spAutoFit/>
          </a:bodyPr>
          <a:lstStyle/>
          <a:p>
            <a:pPr algn="ctr"/>
            <a:r>
              <a:rPr lang="en-US" sz="1000" dirty="0">
                <a:hlinkClick r:id="rId5"/>
              </a:rPr>
              <a:t>https://www.youtube.com/watch?v=I3bowdnqcHM</a:t>
            </a:r>
            <a:endParaRPr lang="en-US" sz="1000" dirty="0"/>
          </a:p>
        </p:txBody>
      </p:sp>
      <p:sp>
        <p:nvSpPr>
          <p:cNvPr id="3" name="Footer Placeholder 2"/>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508148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10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Design</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508001" y="2160591"/>
            <a:ext cx="7427826" cy="3117993"/>
          </a:xfrm>
          <a:prstGeom prst="rect">
            <a:avLst/>
          </a:prstGeom>
        </p:spPr>
      </p:pic>
      <p:sp>
        <p:nvSpPr>
          <p:cNvPr id="7" name="Slide Number Placeholder 6"/>
          <p:cNvSpPr>
            <a:spLocks noGrp="1"/>
          </p:cNvSpPr>
          <p:nvPr>
            <p:ph type="sldNum" sz="quarter" idx="12"/>
          </p:nvPr>
        </p:nvSpPr>
        <p:spPr>
          <a:xfrm>
            <a:off x="8631496" y="6492877"/>
            <a:ext cx="512504" cy="365125"/>
          </a:xfrm>
        </p:spPr>
        <p:txBody>
          <a:bodyPr/>
          <a:lstStyle/>
          <a:p>
            <a:fld id="{D57F1E4F-1CFF-5643-939E-217C01CDF565}" type="slidenum">
              <a:rPr lang="en-US" sz="1200" smtClean="0">
                <a:solidFill>
                  <a:schemeClr val="tx1"/>
                </a:solidFill>
              </a:rPr>
              <a:pPr/>
              <a:t>12</a:t>
            </a:fld>
            <a:endParaRPr lang="en-US" sz="1200" dirty="0">
              <a:solidFill>
                <a:schemeClr val="tx1"/>
              </a:solidFill>
            </a:endParaRPr>
          </a:p>
        </p:txBody>
      </p:sp>
      <p:sp>
        <p:nvSpPr>
          <p:cNvPr id="9" name="TextBox 8"/>
          <p:cNvSpPr txBox="1"/>
          <p:nvPr/>
        </p:nvSpPr>
        <p:spPr>
          <a:xfrm>
            <a:off x="1990022" y="5382974"/>
            <a:ext cx="4463786" cy="276999"/>
          </a:xfrm>
          <a:prstGeom prst="rect">
            <a:avLst/>
          </a:prstGeom>
          <a:noFill/>
        </p:spPr>
        <p:txBody>
          <a:bodyPr wrap="none" rtlCol="0">
            <a:spAutoFit/>
          </a:bodyPr>
          <a:lstStyle/>
          <a:p>
            <a:pPr algn="ctr"/>
            <a:r>
              <a:rPr lang="en-US" altLang="zh-TW" sz="1200" dirty="0" smtClean="0"/>
              <a:t>Figure 4. </a:t>
            </a:r>
            <a:r>
              <a:rPr lang="en-US" altLang="zh-TW" sz="1200" dirty="0"/>
              <a:t>A flowchart showing the overall design of our system</a:t>
            </a:r>
            <a:endParaRPr lang="en-US" sz="1000" dirty="0"/>
          </a:p>
        </p:txBody>
      </p:sp>
      <p:sp>
        <p:nvSpPr>
          <p:cNvPr id="3" name="Footer Placeholder 2"/>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1472912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application can be divided into 3 main modules</a:t>
            </a:r>
          </a:p>
          <a:p>
            <a:pPr lvl="1"/>
            <a:r>
              <a:rPr lang="en-US" dirty="0"/>
              <a:t>Text Detection and </a:t>
            </a:r>
            <a:r>
              <a:rPr lang="en-US" dirty="0" smtClean="0"/>
              <a:t>Extraction</a:t>
            </a:r>
          </a:p>
          <a:p>
            <a:pPr lvl="1"/>
            <a:endParaRPr lang="en-US" dirty="0"/>
          </a:p>
          <a:p>
            <a:pPr lvl="1"/>
            <a:endParaRPr lang="en-US" dirty="0" smtClean="0"/>
          </a:p>
          <a:p>
            <a:pPr lvl="1"/>
            <a:r>
              <a:rPr lang="en-US" dirty="0" smtClean="0"/>
              <a:t>Finger Detection</a:t>
            </a:r>
          </a:p>
          <a:p>
            <a:pPr lvl="1"/>
            <a:endParaRPr lang="en-US" dirty="0" smtClean="0"/>
          </a:p>
          <a:p>
            <a:pPr lvl="1"/>
            <a:endParaRPr lang="en-US" dirty="0"/>
          </a:p>
          <a:p>
            <a:pPr lvl="1"/>
            <a:endParaRPr lang="en-US" dirty="0" smtClean="0"/>
          </a:p>
          <a:p>
            <a:pPr lvl="1"/>
            <a:r>
              <a:rPr lang="en-US" dirty="0" smtClean="0"/>
              <a:t>Optical Character Recognition</a:t>
            </a:r>
            <a:endParaRPr lang="en-US" dirty="0"/>
          </a:p>
        </p:txBody>
      </p:sp>
      <p:pic>
        <p:nvPicPr>
          <p:cNvPr id="5" name="Picture 4"/>
          <p:cNvPicPr/>
          <p:nvPr/>
        </p:nvPicPr>
        <p:blipFill rotWithShape="1">
          <a:blip r:embed="rId2">
            <a:extLst>
              <a:ext uri="{28A0092B-C50C-407E-A947-70E740481C1C}">
                <a14:useLocalDpi xmlns:a14="http://schemas.microsoft.com/office/drawing/2010/main" val="0"/>
              </a:ext>
            </a:extLst>
          </a:blip>
          <a:srcRect/>
          <a:stretch/>
        </p:blipFill>
        <p:spPr>
          <a:xfrm>
            <a:off x="1153391" y="2867892"/>
            <a:ext cx="1953092" cy="556953"/>
          </a:xfrm>
          <a:prstGeom prst="rect">
            <a:avLst/>
          </a:prstGeom>
        </p:spPr>
      </p:pic>
      <p:pic>
        <p:nvPicPr>
          <p:cNvPr id="6" name="Picture 5"/>
          <p:cNvPicPr/>
          <p:nvPr/>
        </p:nvPicPr>
        <p:blipFill rotWithShape="1">
          <a:blip r:embed="rId3">
            <a:extLst>
              <a:ext uri="{28A0092B-C50C-407E-A947-70E740481C1C}">
                <a14:useLocalDpi xmlns:a14="http://schemas.microsoft.com/office/drawing/2010/main" val="0"/>
              </a:ext>
            </a:extLst>
          </a:blip>
          <a:srcRect/>
          <a:stretch/>
        </p:blipFill>
        <p:spPr>
          <a:xfrm>
            <a:off x="1153391" y="4051457"/>
            <a:ext cx="1711091" cy="92786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53390" y="5465735"/>
            <a:ext cx="446810" cy="280404"/>
          </a:xfrm>
          <a:prstGeom prst="rect">
            <a:avLst/>
          </a:prstGeom>
        </p:spPr>
      </p:pic>
      <p:sp>
        <p:nvSpPr>
          <p:cNvPr id="9" name="Slide Number Placeholder 8"/>
          <p:cNvSpPr>
            <a:spLocks noGrp="1"/>
          </p:cNvSpPr>
          <p:nvPr>
            <p:ph type="sldNum" sz="quarter" idx="12"/>
          </p:nvPr>
        </p:nvSpPr>
        <p:spPr>
          <a:xfrm>
            <a:off x="8631496" y="6492876"/>
            <a:ext cx="512504" cy="365125"/>
          </a:xfrm>
        </p:spPr>
        <p:txBody>
          <a:bodyPr/>
          <a:lstStyle/>
          <a:p>
            <a:fld id="{D57F1E4F-1CFF-5643-939E-217C01CDF565}" type="slidenum">
              <a:rPr lang="en-US" sz="1200" smtClean="0">
                <a:solidFill>
                  <a:schemeClr val="tx1"/>
                </a:solidFill>
              </a:rPr>
              <a:pPr/>
              <a:t>13</a:t>
            </a:fld>
            <a:endParaRPr lang="en-US" sz="1200" dirty="0">
              <a:solidFill>
                <a:schemeClr val="tx1"/>
              </a:solidFill>
            </a:endParaRP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7011902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Detection and Extraction</a:t>
            </a:r>
            <a:endParaRPr lang="en-US" dirty="0"/>
          </a:p>
        </p:txBody>
      </p:sp>
      <p:sp>
        <p:nvSpPr>
          <p:cNvPr id="3" name="Content Placeholder 2"/>
          <p:cNvSpPr>
            <a:spLocks noGrp="1"/>
          </p:cNvSpPr>
          <p:nvPr>
            <p:ph idx="1"/>
          </p:nvPr>
        </p:nvSpPr>
        <p:spPr>
          <a:xfrm>
            <a:off x="508001" y="2667778"/>
            <a:ext cx="6447501" cy="3373584"/>
          </a:xfrm>
        </p:spPr>
        <p:txBody>
          <a:bodyPr>
            <a:noAutofit/>
          </a:bodyPr>
          <a:lstStyle/>
          <a:p>
            <a:r>
              <a:rPr lang="en-US" sz="1800" dirty="0" smtClean="0"/>
              <a:t>Input: Original image from the camera</a:t>
            </a:r>
          </a:p>
          <a:p>
            <a:r>
              <a:rPr lang="en-US" sz="1800" dirty="0" smtClean="0"/>
              <a:t>Output: A list of 4 corners of the detected text regions</a:t>
            </a:r>
          </a:p>
          <a:p>
            <a:endParaRPr lang="en-US" sz="1800" dirty="0"/>
          </a:p>
          <a:p>
            <a:pPr>
              <a:buAutoNum type="arabicPeriod"/>
            </a:pPr>
            <a:r>
              <a:rPr lang="en-US" sz="1800" dirty="0" smtClean="0"/>
              <a:t>Stroke thickening with a series of image processing functions</a:t>
            </a:r>
          </a:p>
          <a:p>
            <a:pPr>
              <a:buAutoNum type="arabicPeriod"/>
            </a:pPr>
            <a:r>
              <a:rPr lang="en-US" sz="1800" dirty="0" smtClean="0"/>
              <a:t>Nearby </a:t>
            </a:r>
            <a:r>
              <a:rPr lang="en-US" sz="1800" dirty="0"/>
              <a:t>characters can be merged together and represented by a block of white pixels in a binary </a:t>
            </a:r>
            <a:r>
              <a:rPr lang="en-US" sz="1800" dirty="0" smtClean="0"/>
              <a:t>image</a:t>
            </a:r>
          </a:p>
          <a:p>
            <a:pPr>
              <a:buAutoNum type="arabicPeriod"/>
            </a:pPr>
            <a:r>
              <a:rPr lang="en-US" sz="1800" dirty="0" smtClean="0"/>
              <a:t>Contour detection to group pixel blocks</a:t>
            </a:r>
          </a:p>
          <a:p>
            <a:pPr>
              <a:buAutoNum type="arabicPeriod"/>
            </a:pPr>
            <a:r>
              <a:rPr lang="en-US" sz="1800" dirty="0" smtClean="0"/>
              <a:t>Simplify contours into rectangles by polygon approximation</a:t>
            </a:r>
          </a:p>
          <a:p>
            <a:pPr>
              <a:buAutoNum type="arabicPeriod"/>
            </a:pPr>
            <a:r>
              <a:rPr lang="en-US" sz="1800" dirty="0" smtClean="0"/>
              <a:t>Remove small or tall contours</a:t>
            </a:r>
          </a:p>
        </p:txBody>
      </p:sp>
      <p:sp>
        <p:nvSpPr>
          <p:cNvPr id="6" name="Slide Number Placeholder 5"/>
          <p:cNvSpPr>
            <a:spLocks noGrp="1"/>
          </p:cNvSpPr>
          <p:nvPr>
            <p:ph type="sldNum" sz="quarter" idx="12"/>
          </p:nvPr>
        </p:nvSpPr>
        <p:spPr>
          <a:xfrm>
            <a:off x="8631496" y="6492877"/>
            <a:ext cx="512504" cy="365125"/>
          </a:xfrm>
        </p:spPr>
        <p:txBody>
          <a:bodyPr/>
          <a:lstStyle/>
          <a:p>
            <a:fld id="{D57F1E4F-1CFF-5643-939E-217C01CDF565}" type="slidenum">
              <a:rPr lang="en-US" sz="1200" smtClean="0">
                <a:solidFill>
                  <a:schemeClr val="tx1"/>
                </a:solidFill>
              </a:rPr>
              <a:pPr/>
              <a:t>14</a:t>
            </a:fld>
            <a:endParaRPr lang="en-US" sz="1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740" y="1454651"/>
            <a:ext cx="4818023" cy="705938"/>
          </a:xfrm>
          <a:prstGeom prst="rect">
            <a:avLst/>
          </a:prstGeom>
        </p:spPr>
      </p:pic>
      <p:sp>
        <p:nvSpPr>
          <p:cNvPr id="9" name="TextBox 8"/>
          <p:cNvSpPr txBox="1"/>
          <p:nvPr/>
        </p:nvSpPr>
        <p:spPr>
          <a:xfrm>
            <a:off x="2171645" y="2160591"/>
            <a:ext cx="3120214" cy="276999"/>
          </a:xfrm>
          <a:prstGeom prst="rect">
            <a:avLst/>
          </a:prstGeom>
          <a:noFill/>
        </p:spPr>
        <p:txBody>
          <a:bodyPr wrap="none" rtlCol="0">
            <a:spAutoFit/>
          </a:bodyPr>
          <a:lstStyle/>
          <a:p>
            <a:pPr algn="ctr"/>
            <a:r>
              <a:rPr lang="en-US" altLang="zh-TW" sz="1200" dirty="0" smtClean="0"/>
              <a:t>Figure 5. </a:t>
            </a:r>
            <a:r>
              <a:rPr lang="en-US" altLang="zh-TW" sz="1200" dirty="0"/>
              <a:t>The procedure for text detection</a:t>
            </a:r>
            <a:endParaRPr lang="en-US" sz="1000" dirty="0"/>
          </a:p>
        </p:txBody>
      </p:sp>
      <p:sp>
        <p:nvSpPr>
          <p:cNvPr id="5" name="Footer Placeholder 4"/>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68796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Detection and Extraction</a:t>
            </a:r>
            <a:endParaRPr lang="en-US" dirty="0"/>
          </a:p>
        </p:txBody>
      </p:sp>
      <p:sp>
        <p:nvSpPr>
          <p:cNvPr id="6" name="Slide Number Placeholder 5"/>
          <p:cNvSpPr>
            <a:spLocks noGrp="1"/>
          </p:cNvSpPr>
          <p:nvPr>
            <p:ph type="sldNum" sz="quarter" idx="12"/>
          </p:nvPr>
        </p:nvSpPr>
        <p:spPr>
          <a:xfrm>
            <a:off x="8631496" y="6492877"/>
            <a:ext cx="512504" cy="365125"/>
          </a:xfrm>
        </p:spPr>
        <p:txBody>
          <a:bodyPr/>
          <a:lstStyle/>
          <a:p>
            <a:fld id="{D57F1E4F-1CFF-5643-939E-217C01CDF565}" type="slidenum">
              <a:rPr lang="en-US" sz="1200" smtClean="0">
                <a:solidFill>
                  <a:schemeClr val="tx1"/>
                </a:solidFill>
              </a:rPr>
              <a:pPr/>
              <a:t>15</a:t>
            </a:fld>
            <a:endParaRPr lang="en-US" sz="1200" dirty="0">
              <a:solidFill>
                <a:schemeClr val="tx1"/>
              </a:solidFill>
            </a:endParaRPr>
          </a:p>
        </p:txBody>
      </p:sp>
      <p:sp>
        <p:nvSpPr>
          <p:cNvPr id="5" name="Content Placeholder 4"/>
          <p:cNvSpPr>
            <a:spLocks noGrp="1"/>
          </p:cNvSpPr>
          <p:nvPr>
            <p:ph idx="1"/>
          </p:nvPr>
        </p:nvSpPr>
        <p:spPr/>
        <p:txBody>
          <a:bodyPr/>
          <a:lstStyle/>
          <a:p>
            <a:endParaRPr lang="en-US" dirty="0"/>
          </a:p>
        </p:txBody>
      </p:sp>
      <p:pic>
        <p:nvPicPr>
          <p:cNvPr id="2050" name="Picture 2" descr="p81_03_orginal_f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6504" y="1270000"/>
            <a:ext cx="3950494"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p81_04_final_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223" y="3916107"/>
            <a:ext cx="2355056"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49062" y="3366980"/>
            <a:ext cx="6042937" cy="276999"/>
          </a:xfrm>
          <a:prstGeom prst="rect">
            <a:avLst/>
          </a:prstGeom>
          <a:noFill/>
        </p:spPr>
        <p:txBody>
          <a:bodyPr wrap="none" rtlCol="0">
            <a:spAutoFit/>
          </a:bodyPr>
          <a:lstStyle/>
          <a:p>
            <a:pPr algn="ctr"/>
            <a:r>
              <a:rPr lang="en-US" altLang="zh-TW" sz="1200" dirty="0" smtClean="0"/>
              <a:t>Figure 6. </a:t>
            </a:r>
            <a:r>
              <a:rPr lang="en-US" altLang="zh-TW" sz="1200" dirty="0"/>
              <a:t>The original image from the </a:t>
            </a:r>
            <a:r>
              <a:rPr lang="en-US" altLang="zh-TW" sz="1200" dirty="0" smtClean="0"/>
              <a:t>camera      Figure 7. </a:t>
            </a:r>
            <a:r>
              <a:rPr lang="en-US" altLang="zh-TW" sz="1200" dirty="0"/>
              <a:t>The potential text </a:t>
            </a:r>
            <a:r>
              <a:rPr lang="en-US" altLang="zh-TW" sz="1200" dirty="0" smtClean="0"/>
              <a:t>regions</a:t>
            </a:r>
            <a:endParaRPr lang="en-US" sz="1000" dirty="0"/>
          </a:p>
        </p:txBody>
      </p:sp>
      <p:sp>
        <p:nvSpPr>
          <p:cNvPr id="11" name="TextBox 10"/>
          <p:cNvSpPr txBox="1"/>
          <p:nvPr/>
        </p:nvSpPr>
        <p:spPr>
          <a:xfrm>
            <a:off x="2098715" y="6421182"/>
            <a:ext cx="3266087" cy="276999"/>
          </a:xfrm>
          <a:prstGeom prst="rect">
            <a:avLst/>
          </a:prstGeom>
          <a:noFill/>
        </p:spPr>
        <p:txBody>
          <a:bodyPr wrap="none" rtlCol="0">
            <a:spAutoFit/>
          </a:bodyPr>
          <a:lstStyle/>
          <a:p>
            <a:pPr algn="ctr"/>
            <a:r>
              <a:rPr lang="en-US" altLang="zh-TW" sz="1200" dirty="0" smtClean="0"/>
              <a:t>Figure 8. The finalized detected text regions</a:t>
            </a:r>
            <a:endParaRPr lang="en-US" sz="1000" dirty="0"/>
          </a:p>
        </p:txBody>
      </p:sp>
      <p:sp>
        <p:nvSpPr>
          <p:cNvPr id="3" name="Footer Placeholder 2"/>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3067754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Detection</a:t>
            </a:r>
            <a:endParaRPr lang="en-US" dirty="0"/>
          </a:p>
        </p:txBody>
      </p:sp>
      <p:sp>
        <p:nvSpPr>
          <p:cNvPr id="3" name="Content Placeholder 2"/>
          <p:cNvSpPr>
            <a:spLocks noGrp="1"/>
          </p:cNvSpPr>
          <p:nvPr>
            <p:ph idx="1"/>
          </p:nvPr>
        </p:nvSpPr>
        <p:spPr/>
        <p:txBody>
          <a:bodyPr/>
          <a:lstStyle/>
          <a:p>
            <a:r>
              <a:rPr lang="en-US" altLang="zh-TW" dirty="0" smtClean="0"/>
              <a:t>From 20cm away, the algorithm can detect characters of </a:t>
            </a:r>
          </a:p>
          <a:p>
            <a:pPr lvl="1"/>
            <a:r>
              <a:rPr lang="en-US" dirty="0" smtClean="0"/>
              <a:t>3mm in height or higher</a:t>
            </a:r>
          </a:p>
          <a:p>
            <a:pPr lvl="1"/>
            <a:r>
              <a:rPr lang="en-US" dirty="0" smtClean="0"/>
              <a:t>1.1cm in width or wider</a:t>
            </a:r>
          </a:p>
          <a:p>
            <a:endParaRPr lang="en-US" dirty="0" smtClean="0"/>
          </a:p>
          <a:p>
            <a:r>
              <a:rPr lang="en-US" dirty="0" smtClean="0"/>
              <a:t>May not be able to separate words from a line for smaller font sizes</a:t>
            </a:r>
          </a:p>
        </p:txBody>
      </p:sp>
      <p:pic>
        <p:nvPicPr>
          <p:cNvPr id="7" name="Picture 6"/>
          <p:cNvPicPr/>
          <p:nvPr/>
        </p:nvPicPr>
        <p:blipFill rotWithShape="1">
          <a:blip r:embed="rId2">
            <a:extLst>
              <a:ext uri="{28A0092B-C50C-407E-A947-70E740481C1C}">
                <a14:useLocalDpi xmlns:a14="http://schemas.microsoft.com/office/drawing/2010/main" val="0"/>
              </a:ext>
            </a:extLst>
          </a:blip>
          <a:srcRect/>
          <a:stretch/>
        </p:blipFill>
        <p:spPr bwMode="auto">
          <a:xfrm>
            <a:off x="2370881" y="4376825"/>
            <a:ext cx="2721741" cy="1458711"/>
          </a:xfrm>
          <a:prstGeom prst="rect">
            <a:avLst/>
          </a:prstGeom>
          <a:ln>
            <a:noFill/>
          </a:ln>
          <a:extLst>
            <a:ext uri="{53640926-AAD7-44D8-BBD7-CCE9431645EC}">
              <a14:shadowObscured xmlns:a14="http://schemas.microsoft.com/office/drawing/2010/main"/>
            </a:ext>
          </a:extLst>
        </p:spPr>
      </p:pic>
      <p:sp>
        <p:nvSpPr>
          <p:cNvPr id="6" name="Slide Number Placeholder 5"/>
          <p:cNvSpPr>
            <a:spLocks noGrp="1"/>
          </p:cNvSpPr>
          <p:nvPr>
            <p:ph type="sldNum" sz="quarter" idx="12"/>
          </p:nvPr>
        </p:nvSpPr>
        <p:spPr>
          <a:xfrm>
            <a:off x="8631496" y="6492876"/>
            <a:ext cx="512504" cy="365125"/>
          </a:xfrm>
        </p:spPr>
        <p:txBody>
          <a:bodyPr/>
          <a:lstStyle/>
          <a:p>
            <a:fld id="{D57F1E4F-1CFF-5643-939E-217C01CDF565}" type="slidenum">
              <a:rPr lang="en-US" sz="1200" smtClean="0">
                <a:solidFill>
                  <a:schemeClr val="tx1"/>
                </a:solidFill>
              </a:rPr>
              <a:pPr/>
              <a:t>16</a:t>
            </a:fld>
            <a:endParaRPr lang="en-US" sz="1200" dirty="0">
              <a:solidFill>
                <a:schemeClr val="tx1"/>
              </a:solidFill>
            </a:endParaRPr>
          </a:p>
        </p:txBody>
      </p:sp>
      <p:sp>
        <p:nvSpPr>
          <p:cNvPr id="9" name="TextBox 8"/>
          <p:cNvSpPr txBox="1"/>
          <p:nvPr/>
        </p:nvSpPr>
        <p:spPr>
          <a:xfrm>
            <a:off x="936540" y="5902864"/>
            <a:ext cx="5590441" cy="276999"/>
          </a:xfrm>
          <a:prstGeom prst="rect">
            <a:avLst/>
          </a:prstGeom>
          <a:noFill/>
        </p:spPr>
        <p:txBody>
          <a:bodyPr wrap="none" rtlCol="0">
            <a:spAutoFit/>
          </a:bodyPr>
          <a:lstStyle/>
          <a:p>
            <a:pPr algn="ctr"/>
            <a:r>
              <a:rPr lang="en-US" altLang="zh-TW" sz="1200" dirty="0" smtClean="0"/>
              <a:t>Figure 9. The text detection algorithm may not always be able separate words</a:t>
            </a:r>
            <a:endParaRPr lang="en-US" sz="10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099832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Finger</a:t>
            </a:r>
            <a:r>
              <a:rPr lang="en-US" dirty="0" smtClean="0"/>
              <a:t> Detection</a:t>
            </a:r>
            <a:endParaRPr lang="en-US" dirty="0"/>
          </a:p>
        </p:txBody>
      </p:sp>
      <p:sp>
        <p:nvSpPr>
          <p:cNvPr id="4" name="Content Placeholder 3"/>
          <p:cNvSpPr>
            <a:spLocks noGrp="1"/>
          </p:cNvSpPr>
          <p:nvPr>
            <p:ph idx="1"/>
          </p:nvPr>
        </p:nvSpPr>
        <p:spPr/>
        <p:txBody>
          <a:bodyPr/>
          <a:lstStyle/>
          <a:p>
            <a:r>
              <a:rPr lang="en-US" dirty="0" smtClean="0"/>
              <a:t>Input: </a:t>
            </a:r>
            <a:r>
              <a:rPr lang="en-US" dirty="0"/>
              <a:t>Original image from the camera</a:t>
            </a:r>
          </a:p>
          <a:p>
            <a:r>
              <a:rPr lang="en-US" dirty="0"/>
              <a:t>Output: </a:t>
            </a:r>
            <a:r>
              <a:rPr lang="en-US" dirty="0" smtClean="0"/>
              <a:t>Coordinates of the fingertip</a:t>
            </a:r>
          </a:p>
          <a:p>
            <a:endParaRPr lang="en-US" dirty="0"/>
          </a:p>
          <a:p>
            <a:r>
              <a:rPr lang="en-US" dirty="0" smtClean="0"/>
              <a:t>2 algorithms were developed to tackle this problem</a:t>
            </a:r>
            <a:endParaRPr lang="en-US" dirty="0"/>
          </a:p>
          <a:p>
            <a:endParaRPr lang="en-US" dirty="0"/>
          </a:p>
        </p:txBody>
      </p:sp>
      <p:sp>
        <p:nvSpPr>
          <p:cNvPr id="6" name="Slide Number Placeholder 5"/>
          <p:cNvSpPr>
            <a:spLocks noGrp="1"/>
          </p:cNvSpPr>
          <p:nvPr>
            <p:ph type="sldNum" sz="quarter" idx="12"/>
          </p:nvPr>
        </p:nvSpPr>
        <p:spPr>
          <a:xfrm>
            <a:off x="8631496" y="6492876"/>
            <a:ext cx="512504" cy="365125"/>
          </a:xfrm>
        </p:spPr>
        <p:txBody>
          <a:bodyPr/>
          <a:lstStyle/>
          <a:p>
            <a:fld id="{D57F1E4F-1CFF-5643-939E-217C01CDF565}" type="slidenum">
              <a:rPr lang="en-US" sz="1200" smtClean="0">
                <a:solidFill>
                  <a:schemeClr val="tx1"/>
                </a:solidFill>
              </a:rPr>
              <a:pPr/>
              <a:t>17</a:t>
            </a:fld>
            <a:endParaRPr lang="en-US" sz="1200" dirty="0">
              <a:solidFill>
                <a:schemeClr val="tx1"/>
              </a:solidFill>
            </a:endParaRPr>
          </a:p>
        </p:txBody>
      </p:sp>
      <p:sp>
        <p:nvSpPr>
          <p:cNvPr id="3" name="Footer Placeholder 2"/>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15872545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2527070"/>
            <a:ext cx="6447501" cy="3514293"/>
          </a:xfrm>
        </p:spPr>
        <p:txBody>
          <a:bodyPr>
            <a:normAutofit fontScale="70000" lnSpcReduction="20000"/>
          </a:bodyPr>
          <a:lstStyle/>
          <a:p>
            <a:pPr>
              <a:buFont typeface="+mj-lt"/>
              <a:buAutoNum type="arabicPeriod"/>
            </a:pPr>
            <a:r>
              <a:rPr lang="en-US" dirty="0" smtClean="0"/>
              <a:t>Convert the original image from the camera into HSV color space</a:t>
            </a:r>
          </a:p>
          <a:p>
            <a:pPr>
              <a:buFont typeface="+mj-lt"/>
              <a:buAutoNum type="arabicPeriod"/>
            </a:pPr>
            <a:r>
              <a:rPr lang="en-US" dirty="0" smtClean="0"/>
              <a:t>Filter out pixels outside human hand HSV range to obtain a binary image containing the human hand’s shape</a:t>
            </a:r>
          </a:p>
          <a:p>
            <a:pPr>
              <a:buFont typeface="+mj-lt"/>
              <a:buAutoNum type="arabicPeriod"/>
            </a:pPr>
            <a:r>
              <a:rPr lang="en-US" dirty="0" smtClean="0"/>
              <a:t>Erode and dilate to clean up obtained binary image</a:t>
            </a:r>
          </a:p>
          <a:p>
            <a:pPr>
              <a:buFont typeface="+mj-lt"/>
              <a:buAutoNum type="arabicPeriod"/>
            </a:pPr>
            <a:r>
              <a:rPr lang="en-US" dirty="0" smtClean="0"/>
              <a:t>Find hand contour from binary image</a:t>
            </a:r>
          </a:p>
          <a:p>
            <a:pPr>
              <a:buFont typeface="+mj-lt"/>
              <a:buAutoNum type="arabicPeriod"/>
            </a:pPr>
            <a:r>
              <a:rPr lang="en-US" dirty="0" smtClean="0"/>
              <a:t>Select biggest contour</a:t>
            </a:r>
          </a:p>
          <a:p>
            <a:pPr>
              <a:buFont typeface="+mj-lt"/>
              <a:buAutoNum type="arabicPeriod"/>
            </a:pPr>
            <a:r>
              <a:rPr lang="en-US" dirty="0" smtClean="0"/>
              <a:t>Search fingertip by finding the point with the smallest y-coordinate from hand contour</a:t>
            </a:r>
            <a:endParaRPr lang="en-US" dirty="0"/>
          </a:p>
        </p:txBody>
      </p:sp>
      <p:sp>
        <p:nvSpPr>
          <p:cNvPr id="2" name="Title 1"/>
          <p:cNvSpPr>
            <a:spLocks noGrp="1"/>
          </p:cNvSpPr>
          <p:nvPr>
            <p:ph type="title"/>
          </p:nvPr>
        </p:nvSpPr>
        <p:spPr/>
        <p:txBody>
          <a:bodyPr/>
          <a:lstStyle/>
          <a:p>
            <a:r>
              <a:rPr lang="en-US" altLang="zh-TW" dirty="0" smtClean="0"/>
              <a:t>Finger</a:t>
            </a:r>
            <a:r>
              <a:rPr lang="en-US" dirty="0" smtClean="0"/>
              <a:t> Detection (with color)</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113931" y="1313499"/>
            <a:ext cx="3235642" cy="847090"/>
          </a:xfrm>
          <a:prstGeom prst="rect">
            <a:avLst/>
          </a:prstGeom>
        </p:spPr>
      </p:pic>
      <p:sp>
        <p:nvSpPr>
          <p:cNvPr id="7" name="Slide Number Placeholder 6"/>
          <p:cNvSpPr>
            <a:spLocks noGrp="1"/>
          </p:cNvSpPr>
          <p:nvPr>
            <p:ph type="sldNum" sz="quarter" idx="12"/>
          </p:nvPr>
        </p:nvSpPr>
        <p:spPr>
          <a:xfrm>
            <a:off x="8631496" y="6509220"/>
            <a:ext cx="512504" cy="365125"/>
          </a:xfrm>
        </p:spPr>
        <p:txBody>
          <a:bodyPr/>
          <a:lstStyle/>
          <a:p>
            <a:fld id="{D57F1E4F-1CFF-5643-939E-217C01CDF565}" type="slidenum">
              <a:rPr lang="en-US" sz="1200" smtClean="0">
                <a:solidFill>
                  <a:schemeClr val="tx1"/>
                </a:solidFill>
              </a:rPr>
              <a:pPr/>
              <a:t>18</a:t>
            </a:fld>
            <a:endParaRPr lang="en-US" sz="1200" dirty="0">
              <a:solidFill>
                <a:schemeClr val="tx1"/>
              </a:solidFill>
            </a:endParaRPr>
          </a:p>
        </p:txBody>
      </p:sp>
      <p:sp>
        <p:nvSpPr>
          <p:cNvPr id="9" name="TextBox 8"/>
          <p:cNvSpPr txBox="1"/>
          <p:nvPr/>
        </p:nvSpPr>
        <p:spPr>
          <a:xfrm>
            <a:off x="1515212" y="2160591"/>
            <a:ext cx="4433073" cy="276999"/>
          </a:xfrm>
          <a:prstGeom prst="rect">
            <a:avLst/>
          </a:prstGeom>
          <a:noFill/>
        </p:spPr>
        <p:txBody>
          <a:bodyPr wrap="none" rtlCol="0">
            <a:spAutoFit/>
          </a:bodyPr>
          <a:lstStyle/>
          <a:p>
            <a:pPr algn="ctr"/>
            <a:r>
              <a:rPr lang="en-US" altLang="zh-TW" sz="1200" dirty="0" smtClean="0"/>
              <a:t>Figure 10. </a:t>
            </a:r>
            <a:r>
              <a:rPr lang="en-US" altLang="zh-TW" sz="1200" dirty="0"/>
              <a:t>The procedure for finger detection based on colors</a:t>
            </a:r>
            <a:endParaRPr lang="en-US" sz="10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11674058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Finger</a:t>
            </a:r>
            <a:r>
              <a:rPr lang="en-US" dirty="0" smtClean="0"/>
              <a:t> Detection (with color)</a:t>
            </a:r>
            <a:endParaRPr lang="en-US" dirty="0"/>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08001" y="2159783"/>
            <a:ext cx="6447234" cy="3426455"/>
          </a:xfrm>
          <a:prstGeom prst="rect">
            <a:avLst/>
          </a:prstGeom>
        </p:spPr>
      </p:pic>
      <p:sp>
        <p:nvSpPr>
          <p:cNvPr id="7" name="Slide Number Placeholder 6"/>
          <p:cNvSpPr>
            <a:spLocks noGrp="1"/>
          </p:cNvSpPr>
          <p:nvPr>
            <p:ph type="sldNum" sz="quarter" idx="12"/>
          </p:nvPr>
        </p:nvSpPr>
        <p:spPr>
          <a:xfrm>
            <a:off x="8631496" y="6509220"/>
            <a:ext cx="512504" cy="365125"/>
          </a:xfrm>
        </p:spPr>
        <p:txBody>
          <a:bodyPr/>
          <a:lstStyle/>
          <a:p>
            <a:fld id="{D57F1E4F-1CFF-5643-939E-217C01CDF565}" type="slidenum">
              <a:rPr lang="en-US" sz="1200" smtClean="0">
                <a:solidFill>
                  <a:schemeClr val="tx1"/>
                </a:solidFill>
              </a:rPr>
              <a:pPr/>
              <a:t>19</a:t>
            </a:fld>
            <a:endParaRPr lang="en-US" sz="1200" dirty="0">
              <a:solidFill>
                <a:schemeClr val="tx1"/>
              </a:solidFill>
            </a:endParaRPr>
          </a:p>
        </p:txBody>
      </p:sp>
      <p:sp>
        <p:nvSpPr>
          <p:cNvPr id="8" name="TextBox 7"/>
          <p:cNvSpPr txBox="1"/>
          <p:nvPr/>
        </p:nvSpPr>
        <p:spPr>
          <a:xfrm>
            <a:off x="508001" y="5677119"/>
            <a:ext cx="3226493" cy="646331"/>
          </a:xfrm>
          <a:prstGeom prst="rect">
            <a:avLst/>
          </a:prstGeom>
          <a:noFill/>
        </p:spPr>
        <p:txBody>
          <a:bodyPr wrap="square" rtlCol="0">
            <a:spAutoFit/>
          </a:bodyPr>
          <a:lstStyle/>
          <a:p>
            <a:pPr algn="ctr"/>
            <a:r>
              <a:rPr lang="en-US" altLang="zh-TW" sz="1200" dirty="0" smtClean="0"/>
              <a:t>Figure 11. Original image from the camera with an overlaid red dot indicating the fingertip</a:t>
            </a:r>
            <a:endParaRPr lang="en-US" sz="1000" dirty="0"/>
          </a:p>
        </p:txBody>
      </p:sp>
      <p:sp>
        <p:nvSpPr>
          <p:cNvPr id="9" name="TextBox 8"/>
          <p:cNvSpPr txBox="1"/>
          <p:nvPr/>
        </p:nvSpPr>
        <p:spPr>
          <a:xfrm>
            <a:off x="3728742" y="5677118"/>
            <a:ext cx="3226493" cy="461665"/>
          </a:xfrm>
          <a:prstGeom prst="rect">
            <a:avLst/>
          </a:prstGeom>
          <a:noFill/>
        </p:spPr>
        <p:txBody>
          <a:bodyPr wrap="square" rtlCol="0">
            <a:spAutoFit/>
          </a:bodyPr>
          <a:lstStyle/>
          <a:p>
            <a:pPr algn="ctr"/>
            <a:r>
              <a:rPr lang="en-US" altLang="zh-TW" sz="1200" dirty="0" smtClean="0"/>
              <a:t>Figure 12. hand contour with an overlaid red dot indicating the fingertip</a:t>
            </a:r>
            <a:endParaRPr lang="en-US" sz="1000" dirty="0"/>
          </a:p>
        </p:txBody>
      </p:sp>
      <p:sp>
        <p:nvSpPr>
          <p:cNvPr id="3" name="Footer Placeholder 2"/>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615262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Autofit/>
          </a:bodyPr>
          <a:lstStyle/>
          <a:p>
            <a:r>
              <a:rPr lang="en-US" sz="2000" dirty="0" smtClean="0"/>
              <a:t>In this talk I will discuss various projects carried out in CUHK on computer vision and machine learning. First I will talk about research of an instant language assistant in a form of a wearable computer that can help users to translate foreign printed words. When the user is pointing to the word using his/her finer, the system will read out the word and translate its meaning. I will also discuss a system that uses a robust ARUCO marker for applications in virtual reality. </a:t>
            </a:r>
          </a:p>
          <a:p>
            <a:r>
              <a:rPr lang="en-US" sz="2000" dirty="0" smtClean="0"/>
              <a:t>Since machine learning has shown to be very promising in many pattern recognition applications, we have conducted research using neural networks for machine translation, edge detection, object tracking, and music genre classification. Theories together practical issues encountered in these research projects will be elaborated in the talk.</a:t>
            </a:r>
            <a:endParaRPr lang="en-US" sz="20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dirty="0"/>
          </a:p>
        </p:txBody>
      </p:sp>
      <p:sp>
        <p:nvSpPr>
          <p:cNvPr id="5" name="Slide Number Placeholder 4"/>
          <p:cNvSpPr>
            <a:spLocks noGrp="1"/>
          </p:cNvSpPr>
          <p:nvPr>
            <p:ph type="sldNum" sz="quarter" idx="12"/>
          </p:nvPr>
        </p:nvSpPr>
        <p:spPr/>
        <p:txBody>
          <a:bodyPr/>
          <a:lstStyle/>
          <a:p>
            <a:fld id="{D36ED5B8-6608-4BF8-A1CE-2CA4593D7E4A}" type="slidenum">
              <a:rPr lang="en-US" smtClean="0"/>
              <a:t>2</a:t>
            </a:fld>
            <a:endParaRPr lang="en-US"/>
          </a:p>
        </p:txBody>
      </p:sp>
    </p:spTree>
    <p:extLst>
      <p:ext uri="{BB962C8B-B14F-4D97-AF65-F5344CB8AC3E}">
        <p14:creationId xmlns:p14="http://schemas.microsoft.com/office/powerpoint/2010/main" val="1168924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Demonstration</a:t>
            </a:r>
            <a:br>
              <a:rPr lang="en-US" altLang="zh-TW" dirty="0" smtClean="0"/>
            </a:br>
            <a:r>
              <a:rPr lang="en-US" altLang="zh-TW" dirty="0" smtClean="0"/>
              <a:t>(Finger Detection with HSV)</a:t>
            </a:r>
            <a:endParaRPr lang="en-US" dirty="0"/>
          </a:p>
        </p:txBody>
      </p:sp>
      <p:sp>
        <p:nvSpPr>
          <p:cNvPr id="7" name="Slide Number Placeholder 6"/>
          <p:cNvSpPr>
            <a:spLocks noGrp="1"/>
          </p:cNvSpPr>
          <p:nvPr>
            <p:ph type="sldNum" sz="quarter" idx="12"/>
          </p:nvPr>
        </p:nvSpPr>
        <p:spPr>
          <a:xfrm>
            <a:off x="8631496" y="6509220"/>
            <a:ext cx="512504" cy="365125"/>
          </a:xfrm>
        </p:spPr>
        <p:txBody>
          <a:bodyPr/>
          <a:lstStyle/>
          <a:p>
            <a:fld id="{D57F1E4F-1CFF-5643-939E-217C01CDF565}" type="slidenum">
              <a:rPr lang="en-US" sz="1200" smtClean="0">
                <a:solidFill>
                  <a:schemeClr val="tx1"/>
                </a:solidFill>
              </a:rPr>
              <a:pPr/>
              <a:t>20</a:t>
            </a:fld>
            <a:endParaRPr lang="en-US" sz="1200" dirty="0">
              <a:solidFill>
                <a:schemeClr val="tx1"/>
              </a:solidFill>
            </a:endParaRPr>
          </a:p>
        </p:txBody>
      </p:sp>
      <p:pic>
        <p:nvPicPr>
          <p:cNvPr id="4" name="OCR Dictionary (Fing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5221" y="1930402"/>
            <a:ext cx="6653060" cy="4457249"/>
          </a:xfrm>
        </p:spPr>
      </p:pic>
      <p:sp>
        <p:nvSpPr>
          <p:cNvPr id="10" name="TextBox 9"/>
          <p:cNvSpPr txBox="1"/>
          <p:nvPr/>
        </p:nvSpPr>
        <p:spPr>
          <a:xfrm>
            <a:off x="2189502" y="6386109"/>
            <a:ext cx="3084499" cy="246221"/>
          </a:xfrm>
          <a:prstGeom prst="rect">
            <a:avLst/>
          </a:prstGeom>
          <a:noFill/>
        </p:spPr>
        <p:txBody>
          <a:bodyPr wrap="none" rtlCol="0">
            <a:spAutoFit/>
          </a:bodyPr>
          <a:lstStyle/>
          <a:p>
            <a:pPr algn="ctr"/>
            <a:r>
              <a:rPr lang="en-US" sz="1000" dirty="0" smtClean="0">
                <a:hlinkClick r:id="rId5"/>
              </a:rPr>
              <a:t>https://www.youtube.com/watch?v=j7t7a8maBv0</a:t>
            </a:r>
            <a:endParaRPr lang="en-US" sz="1000" dirty="0"/>
          </a:p>
        </p:txBody>
      </p:sp>
      <p:sp>
        <p:nvSpPr>
          <p:cNvPr id="3" name="Footer Placeholder 2"/>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148251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The algorithm has several problems</a:t>
            </a:r>
          </a:p>
          <a:p>
            <a:pPr lvl="1"/>
            <a:r>
              <a:rPr lang="en-US" dirty="0" smtClean="0"/>
              <a:t>Color filter is user dependent</a:t>
            </a:r>
          </a:p>
          <a:p>
            <a:pPr lvl="1"/>
            <a:r>
              <a:rPr lang="en-US" dirty="0" smtClean="0"/>
              <a:t>Need to tune the filter for different environment</a:t>
            </a:r>
          </a:p>
          <a:p>
            <a:pPr lvl="1"/>
            <a:r>
              <a:rPr lang="en-US" dirty="0" smtClean="0"/>
              <a:t>Highest point in the contour may not always mean the fingertip</a:t>
            </a:r>
          </a:p>
          <a:p>
            <a:pPr lvl="1"/>
            <a:r>
              <a:rPr lang="en-US" dirty="0" smtClean="0"/>
              <a:t>Accuracy was within 30 pixels in Euclidean distance</a:t>
            </a:r>
          </a:p>
          <a:p>
            <a:pPr lvl="1"/>
            <a:endParaRPr lang="en-US" dirty="0"/>
          </a:p>
          <a:p>
            <a:r>
              <a:rPr lang="en-US" dirty="0" smtClean="0"/>
              <a:t>There is a better solution for this problem</a:t>
            </a:r>
            <a:endParaRPr lang="en-US" dirty="0"/>
          </a:p>
        </p:txBody>
      </p:sp>
      <p:sp>
        <p:nvSpPr>
          <p:cNvPr id="2" name="Title 1"/>
          <p:cNvSpPr>
            <a:spLocks noGrp="1"/>
          </p:cNvSpPr>
          <p:nvPr>
            <p:ph type="title"/>
          </p:nvPr>
        </p:nvSpPr>
        <p:spPr/>
        <p:txBody>
          <a:bodyPr/>
          <a:lstStyle/>
          <a:p>
            <a:r>
              <a:rPr lang="en-US" altLang="zh-TW" dirty="0" smtClean="0"/>
              <a:t>Finger</a:t>
            </a:r>
            <a:r>
              <a:rPr lang="en-US" dirty="0" smtClean="0"/>
              <a:t> Detection (with color)</a:t>
            </a:r>
            <a:endParaRPr lang="en-US" dirty="0"/>
          </a:p>
        </p:txBody>
      </p:sp>
      <p:sp>
        <p:nvSpPr>
          <p:cNvPr id="6" name="Slide Number Placeholder 5"/>
          <p:cNvSpPr>
            <a:spLocks noGrp="1"/>
          </p:cNvSpPr>
          <p:nvPr>
            <p:ph type="sldNum" sz="quarter" idx="12"/>
          </p:nvPr>
        </p:nvSpPr>
        <p:spPr>
          <a:xfrm>
            <a:off x="8631496" y="6484167"/>
            <a:ext cx="512504" cy="365125"/>
          </a:xfrm>
        </p:spPr>
        <p:txBody>
          <a:bodyPr/>
          <a:lstStyle/>
          <a:p>
            <a:fld id="{D57F1E4F-1CFF-5643-939E-217C01CDF565}" type="slidenum">
              <a:rPr lang="en-US" sz="1200" smtClean="0">
                <a:solidFill>
                  <a:schemeClr val="tx1"/>
                </a:solidFill>
              </a:rPr>
              <a:pPr/>
              <a:t>21</a:t>
            </a:fld>
            <a:endParaRPr lang="en-US" sz="1200" dirty="0">
              <a:solidFill>
                <a:schemeClr val="tx1"/>
              </a:solidFill>
            </a:endParaRP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705720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150" y="1143000"/>
            <a:ext cx="6447501" cy="3880773"/>
          </a:xfrm>
        </p:spPr>
        <p:txBody>
          <a:bodyPr>
            <a:normAutofit/>
          </a:bodyPr>
          <a:lstStyle/>
          <a:p>
            <a:r>
              <a:rPr lang="en-US" sz="2400" dirty="0" err="1" smtClean="0"/>
              <a:t>ArUco</a:t>
            </a:r>
            <a:r>
              <a:rPr lang="en-US" sz="2400" dirty="0" smtClean="0"/>
              <a:t> Marker</a:t>
            </a:r>
          </a:p>
          <a:p>
            <a:pPr lvl="1"/>
            <a:r>
              <a:rPr lang="en-US" sz="2000" dirty="0" smtClean="0"/>
              <a:t>Made of black and white squares</a:t>
            </a:r>
          </a:p>
          <a:p>
            <a:pPr lvl="1"/>
            <a:r>
              <a:rPr lang="en-US" sz="2000" dirty="0" smtClean="0"/>
              <a:t>Robust detection, identification and pose estimation</a:t>
            </a:r>
          </a:p>
          <a:p>
            <a:r>
              <a:rPr lang="en-US" sz="2400" dirty="0" smtClean="0"/>
              <a:t>The simplest 4x4x50 marker set was used for highest detection speed</a:t>
            </a:r>
            <a:endParaRPr lang="en-US" sz="2400" dirty="0"/>
          </a:p>
        </p:txBody>
      </p:sp>
      <p:sp>
        <p:nvSpPr>
          <p:cNvPr id="2" name="Title 1"/>
          <p:cNvSpPr>
            <a:spLocks noGrp="1"/>
          </p:cNvSpPr>
          <p:nvPr>
            <p:ph type="title"/>
          </p:nvPr>
        </p:nvSpPr>
        <p:spPr/>
        <p:txBody>
          <a:bodyPr/>
          <a:lstStyle/>
          <a:p>
            <a:r>
              <a:rPr lang="en-US" altLang="zh-TW" dirty="0" smtClean="0"/>
              <a:t>Finger</a:t>
            </a:r>
            <a:r>
              <a:rPr lang="en-US" dirty="0" smtClean="0"/>
              <a:t> Detection (with marker)</a:t>
            </a:r>
            <a:endParaRPr lang="en-US" dirty="0"/>
          </a:p>
        </p:txBody>
      </p:sp>
      <p:pic>
        <p:nvPicPr>
          <p:cNvPr id="2050" name="Picture 2" descr="mark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881" y="3404400"/>
            <a:ext cx="2335378" cy="26324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Justin Chan\Desktop\IMG_20171128_013511.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4419600" y="3505200"/>
            <a:ext cx="2736056" cy="2333625"/>
          </a:xfrm>
          <a:prstGeom prst="rect">
            <a:avLst/>
          </a:prstGeom>
          <a:noFill/>
          <a:ln>
            <a:noFill/>
          </a:ln>
          <a:extLst>
            <a:ext uri="{53640926-AAD7-44D8-BBD7-CCE9431645EC}">
              <a14:shadowObscured xmlns:a14="http://schemas.microsoft.com/office/drawing/2010/main"/>
            </a:ext>
          </a:extLst>
        </p:spPr>
      </p:pic>
      <p:sp>
        <p:nvSpPr>
          <p:cNvPr id="7" name="Slide Number Placeholder 6"/>
          <p:cNvSpPr>
            <a:spLocks noGrp="1"/>
          </p:cNvSpPr>
          <p:nvPr>
            <p:ph type="sldNum" sz="quarter" idx="12"/>
          </p:nvPr>
        </p:nvSpPr>
        <p:spPr>
          <a:xfrm>
            <a:off x="8631496" y="6509219"/>
            <a:ext cx="512504" cy="365125"/>
          </a:xfrm>
        </p:spPr>
        <p:txBody>
          <a:bodyPr/>
          <a:lstStyle/>
          <a:p>
            <a:fld id="{D57F1E4F-1CFF-5643-939E-217C01CDF565}" type="slidenum">
              <a:rPr lang="en-US" sz="1200" smtClean="0">
                <a:solidFill>
                  <a:schemeClr val="tx1"/>
                </a:solidFill>
              </a:rPr>
              <a:pPr/>
              <a:t>22</a:t>
            </a:fld>
            <a:endParaRPr lang="en-US" sz="1200" dirty="0">
              <a:solidFill>
                <a:schemeClr val="tx1"/>
              </a:solidFill>
            </a:endParaRPr>
          </a:p>
        </p:txBody>
      </p:sp>
      <p:sp>
        <p:nvSpPr>
          <p:cNvPr id="9" name="TextBox 8"/>
          <p:cNvSpPr txBox="1"/>
          <p:nvPr/>
        </p:nvSpPr>
        <p:spPr>
          <a:xfrm>
            <a:off x="508001" y="6047554"/>
            <a:ext cx="2889826" cy="461665"/>
          </a:xfrm>
          <a:prstGeom prst="rect">
            <a:avLst/>
          </a:prstGeom>
          <a:noFill/>
        </p:spPr>
        <p:txBody>
          <a:bodyPr wrap="square" rtlCol="0">
            <a:spAutoFit/>
          </a:bodyPr>
          <a:lstStyle/>
          <a:p>
            <a:pPr algn="ctr"/>
            <a:r>
              <a:rPr lang="en-US" altLang="zh-TW" sz="1200" dirty="0" smtClean="0"/>
              <a:t>Figure 13. Some example </a:t>
            </a:r>
            <a:r>
              <a:rPr lang="en-US" altLang="zh-TW" sz="1200" dirty="0" err="1" smtClean="0"/>
              <a:t>ArUco</a:t>
            </a:r>
            <a:r>
              <a:rPr lang="en-US" altLang="zh-TW" sz="1200" dirty="0" smtClean="0"/>
              <a:t> Markers</a:t>
            </a:r>
            <a:endParaRPr lang="en-US" sz="1000" dirty="0"/>
          </a:p>
        </p:txBody>
      </p:sp>
      <p:sp>
        <p:nvSpPr>
          <p:cNvPr id="10" name="TextBox 9"/>
          <p:cNvSpPr txBox="1"/>
          <p:nvPr/>
        </p:nvSpPr>
        <p:spPr>
          <a:xfrm>
            <a:off x="4101746" y="6047554"/>
            <a:ext cx="2736056" cy="461665"/>
          </a:xfrm>
          <a:prstGeom prst="rect">
            <a:avLst/>
          </a:prstGeom>
          <a:noFill/>
        </p:spPr>
        <p:txBody>
          <a:bodyPr wrap="square" rtlCol="0">
            <a:spAutoFit/>
          </a:bodyPr>
          <a:lstStyle/>
          <a:p>
            <a:pPr algn="ctr"/>
            <a:r>
              <a:rPr lang="en-US" altLang="zh-TW" sz="1200" dirty="0" smtClean="0"/>
              <a:t>Figure 14. A custom 3D-printed pointing device for our application</a:t>
            </a:r>
            <a:endParaRPr lang="en-US" sz="10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105491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2951018"/>
            <a:ext cx="6447501" cy="3090344"/>
          </a:xfrm>
        </p:spPr>
        <p:txBody>
          <a:bodyPr>
            <a:normAutofit fontScale="70000" lnSpcReduction="20000"/>
          </a:bodyPr>
          <a:lstStyle/>
          <a:p>
            <a:pPr>
              <a:buFont typeface="+mj-lt"/>
              <a:buAutoNum type="arabicPeriod"/>
            </a:pPr>
            <a:r>
              <a:rPr lang="en-US" dirty="0" smtClean="0"/>
              <a:t>Apply marker detection function by </a:t>
            </a:r>
            <a:r>
              <a:rPr lang="en-US" dirty="0" err="1" smtClean="0"/>
              <a:t>OpenCV</a:t>
            </a:r>
            <a:endParaRPr lang="en-US" dirty="0" smtClean="0"/>
          </a:p>
          <a:p>
            <a:pPr>
              <a:buFont typeface="+mj-lt"/>
              <a:buAutoNum type="arabicPeriod"/>
            </a:pPr>
            <a:r>
              <a:rPr lang="en-US" dirty="0" smtClean="0"/>
              <a:t>Select the marker with correct pattern (identification)</a:t>
            </a:r>
          </a:p>
          <a:p>
            <a:pPr>
              <a:buFont typeface="+mj-lt"/>
              <a:buAutoNum type="arabicPeriod"/>
            </a:pPr>
            <a:r>
              <a:rPr lang="en-US" dirty="0"/>
              <a:t>The coordinates of the fingertip are obtained by extrapolating the line joining the center and the mid-point of the top edge of the </a:t>
            </a:r>
            <a:r>
              <a:rPr lang="en-US" dirty="0" smtClean="0"/>
              <a:t>marker.</a:t>
            </a:r>
          </a:p>
          <a:p>
            <a:pPr>
              <a:buFont typeface="+mj-lt"/>
              <a:buAutoNum type="arabicPeriod"/>
            </a:pPr>
            <a:r>
              <a:rPr lang="en-US" dirty="0"/>
              <a:t>In some circumstances, the markers may be wrongly detected as a text region in the image. To avoid the situation, bitwise operation is applied to the text and the marker region.</a:t>
            </a:r>
          </a:p>
        </p:txBody>
      </p:sp>
      <p:sp>
        <p:nvSpPr>
          <p:cNvPr id="2" name="Title 1"/>
          <p:cNvSpPr>
            <a:spLocks noGrp="1"/>
          </p:cNvSpPr>
          <p:nvPr>
            <p:ph type="title"/>
          </p:nvPr>
        </p:nvSpPr>
        <p:spPr/>
        <p:txBody>
          <a:bodyPr/>
          <a:lstStyle/>
          <a:p>
            <a:r>
              <a:rPr lang="en-US" altLang="zh-TW" dirty="0" smtClean="0"/>
              <a:t>Finger</a:t>
            </a:r>
            <a:r>
              <a:rPr lang="en-US" dirty="0" smtClean="0"/>
              <a:t> Detection (with marker)</a:t>
            </a:r>
            <a:endParaRPr lang="en-US" dirty="0"/>
          </a:p>
        </p:txBody>
      </p:sp>
      <p:sp>
        <p:nvSpPr>
          <p:cNvPr id="8" name="Slide Number Placeholder 7"/>
          <p:cNvSpPr>
            <a:spLocks noGrp="1"/>
          </p:cNvSpPr>
          <p:nvPr>
            <p:ph type="sldNum" sz="quarter" idx="12"/>
          </p:nvPr>
        </p:nvSpPr>
        <p:spPr>
          <a:xfrm>
            <a:off x="8631496" y="6517973"/>
            <a:ext cx="512504" cy="365125"/>
          </a:xfrm>
        </p:spPr>
        <p:txBody>
          <a:bodyPr/>
          <a:lstStyle/>
          <a:p>
            <a:fld id="{D57F1E4F-1CFF-5643-939E-217C01CDF565}" type="slidenum">
              <a:rPr lang="en-US" sz="1200" smtClean="0">
                <a:solidFill>
                  <a:schemeClr val="tx1"/>
                </a:solidFill>
              </a:rPr>
              <a:pPr/>
              <a:t>23</a:t>
            </a:fld>
            <a:endParaRPr lang="en-US" sz="1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108" y="1332134"/>
            <a:ext cx="3249926" cy="798942"/>
          </a:xfrm>
          <a:prstGeom prst="rect">
            <a:avLst/>
          </a:prstGeom>
        </p:spPr>
      </p:pic>
      <p:sp>
        <p:nvSpPr>
          <p:cNvPr id="10" name="TextBox 9"/>
          <p:cNvSpPr txBox="1"/>
          <p:nvPr/>
        </p:nvSpPr>
        <p:spPr>
          <a:xfrm>
            <a:off x="1361549" y="2160591"/>
            <a:ext cx="4740400" cy="276999"/>
          </a:xfrm>
          <a:prstGeom prst="rect">
            <a:avLst/>
          </a:prstGeom>
          <a:noFill/>
        </p:spPr>
        <p:txBody>
          <a:bodyPr wrap="none" rtlCol="0">
            <a:spAutoFit/>
          </a:bodyPr>
          <a:lstStyle/>
          <a:p>
            <a:pPr algn="ctr"/>
            <a:r>
              <a:rPr lang="en-US" altLang="zh-TW" sz="1200" dirty="0" smtClean="0"/>
              <a:t>Figure 15.  </a:t>
            </a:r>
            <a:r>
              <a:rPr lang="en-US" altLang="zh-TW" sz="1200" dirty="0"/>
              <a:t>The procedure for finger detection </a:t>
            </a:r>
            <a:r>
              <a:rPr lang="en-US" altLang="zh-TW" sz="1200" dirty="0" smtClean="0"/>
              <a:t>with </a:t>
            </a:r>
            <a:r>
              <a:rPr lang="en-US" altLang="zh-TW" sz="1200" dirty="0" err="1" smtClean="0"/>
              <a:t>ArUco</a:t>
            </a:r>
            <a:r>
              <a:rPr lang="en-US" altLang="zh-TW" sz="1200" dirty="0" smtClean="0"/>
              <a:t> Markers</a:t>
            </a:r>
            <a:endParaRPr lang="en-US" sz="1000" dirty="0"/>
          </a:p>
        </p:txBody>
      </p:sp>
      <p:sp>
        <p:nvSpPr>
          <p:cNvPr id="5" name="Footer Placeholder 4"/>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3140871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 </a:t>
            </a:r>
            <a:endParaRPr lang="en-US" dirty="0"/>
          </a:p>
        </p:txBody>
      </p:sp>
      <p:sp>
        <p:nvSpPr>
          <p:cNvPr id="2" name="Title 1"/>
          <p:cNvSpPr>
            <a:spLocks noGrp="1"/>
          </p:cNvSpPr>
          <p:nvPr>
            <p:ph type="title"/>
          </p:nvPr>
        </p:nvSpPr>
        <p:spPr>
          <a:xfrm>
            <a:off x="506349" y="330200"/>
            <a:ext cx="6447501" cy="1320800"/>
          </a:xfrm>
        </p:spPr>
        <p:txBody>
          <a:bodyPr>
            <a:normAutofit fontScale="90000"/>
          </a:bodyPr>
          <a:lstStyle/>
          <a:p>
            <a:r>
              <a:rPr lang="en-US" altLang="zh-TW" dirty="0" smtClean="0"/>
              <a:t>Finger</a:t>
            </a:r>
            <a:r>
              <a:rPr lang="en-US" dirty="0" smtClean="0"/>
              <a:t> Detection (with marker)</a:t>
            </a:r>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447800" y="1752600"/>
            <a:ext cx="3380747" cy="3257204"/>
          </a:xfrm>
          <a:prstGeom prst="rect">
            <a:avLst/>
          </a:prstGeom>
        </p:spPr>
      </p:pic>
      <p:sp>
        <p:nvSpPr>
          <p:cNvPr id="8" name="Slide Number Placeholder 7"/>
          <p:cNvSpPr>
            <a:spLocks noGrp="1"/>
          </p:cNvSpPr>
          <p:nvPr>
            <p:ph type="sldNum" sz="quarter" idx="12"/>
          </p:nvPr>
        </p:nvSpPr>
        <p:spPr>
          <a:xfrm>
            <a:off x="8631496" y="6517973"/>
            <a:ext cx="512504" cy="365125"/>
          </a:xfrm>
        </p:spPr>
        <p:txBody>
          <a:bodyPr/>
          <a:lstStyle/>
          <a:p>
            <a:fld id="{D57F1E4F-1CFF-5643-939E-217C01CDF565}" type="slidenum">
              <a:rPr lang="en-US" sz="1200" smtClean="0">
                <a:solidFill>
                  <a:schemeClr val="tx1"/>
                </a:solidFill>
              </a:rPr>
              <a:pPr/>
              <a:t>24</a:t>
            </a:fld>
            <a:endParaRPr lang="en-US" sz="1200" dirty="0">
              <a:solidFill>
                <a:schemeClr val="tx1"/>
              </a:solidFill>
            </a:endParaRPr>
          </a:p>
        </p:txBody>
      </p:sp>
      <p:sp>
        <p:nvSpPr>
          <p:cNvPr id="9" name="TextBox 8"/>
          <p:cNvSpPr txBox="1"/>
          <p:nvPr/>
        </p:nvSpPr>
        <p:spPr>
          <a:xfrm>
            <a:off x="927088" y="5691885"/>
            <a:ext cx="5606023" cy="461665"/>
          </a:xfrm>
          <a:prstGeom prst="rect">
            <a:avLst/>
          </a:prstGeom>
          <a:noFill/>
        </p:spPr>
        <p:txBody>
          <a:bodyPr wrap="none" rtlCol="0">
            <a:spAutoFit/>
          </a:bodyPr>
          <a:lstStyle/>
          <a:p>
            <a:pPr algn="ctr"/>
            <a:r>
              <a:rPr lang="en-US" altLang="zh-TW" sz="1200" dirty="0" smtClean="0"/>
              <a:t>Figure 16. </a:t>
            </a:r>
            <a:r>
              <a:rPr lang="en-US" altLang="zh-TW" sz="1200" dirty="0"/>
              <a:t>The </a:t>
            </a:r>
            <a:r>
              <a:rPr lang="en-US" altLang="zh-TW" sz="1200" dirty="0" err="1"/>
              <a:t>ArUco</a:t>
            </a:r>
            <a:r>
              <a:rPr lang="en-US" altLang="zh-TW" sz="1200" dirty="0"/>
              <a:t> cursor that we have </a:t>
            </a:r>
            <a:r>
              <a:rPr lang="en-US" altLang="zh-TW" sz="1200" dirty="0" smtClean="0"/>
              <a:t>implemented.</a:t>
            </a:r>
          </a:p>
          <a:p>
            <a:pPr algn="ctr"/>
            <a:r>
              <a:rPr lang="en-US" altLang="zh-TW" sz="1200" dirty="0" smtClean="0"/>
              <a:t>The </a:t>
            </a:r>
            <a:r>
              <a:rPr lang="en-US" altLang="zh-TW" sz="1200" dirty="0"/>
              <a:t>red point in the above image is the position where the user is targeted </a:t>
            </a:r>
            <a:r>
              <a:rPr lang="en-US" altLang="zh-TW" sz="1200" dirty="0" smtClean="0"/>
              <a:t>at.</a:t>
            </a:r>
            <a:endParaRPr lang="en-US" sz="10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377466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2044933"/>
            <a:ext cx="6447501" cy="3996431"/>
          </a:xfrm>
        </p:spPr>
        <p:txBody>
          <a:bodyPr>
            <a:normAutofit lnSpcReduction="10000"/>
          </a:bodyPr>
          <a:lstStyle/>
          <a:p>
            <a:r>
              <a:rPr lang="en-US" dirty="0" smtClean="0"/>
              <a:t>Although user need to wear a custom ring for this implementation</a:t>
            </a:r>
          </a:p>
          <a:p>
            <a:r>
              <a:rPr lang="en-US" dirty="0" smtClean="0"/>
              <a:t>Detection is no longer environment and user dependent and is very robust</a:t>
            </a:r>
          </a:p>
          <a:p>
            <a:r>
              <a:rPr lang="en-US" dirty="0" smtClean="0"/>
              <a:t>Accuracy is within 10 pixels in Euclidean distance</a:t>
            </a:r>
            <a:endParaRPr lang="en-US" dirty="0"/>
          </a:p>
        </p:txBody>
      </p:sp>
      <p:sp>
        <p:nvSpPr>
          <p:cNvPr id="2" name="Title 1"/>
          <p:cNvSpPr>
            <a:spLocks noGrp="1"/>
          </p:cNvSpPr>
          <p:nvPr>
            <p:ph type="title"/>
          </p:nvPr>
        </p:nvSpPr>
        <p:spPr/>
        <p:txBody>
          <a:bodyPr/>
          <a:lstStyle/>
          <a:p>
            <a:r>
              <a:rPr lang="en-US" altLang="zh-TW" dirty="0" smtClean="0"/>
              <a:t>Finger</a:t>
            </a:r>
            <a:r>
              <a:rPr lang="en-US" dirty="0" smtClean="0"/>
              <a:t> Detection (with marker)</a:t>
            </a:r>
            <a:endParaRPr lang="en-US" dirty="0"/>
          </a:p>
        </p:txBody>
      </p:sp>
      <p:sp>
        <p:nvSpPr>
          <p:cNvPr id="8" name="Slide Number Placeholder 7"/>
          <p:cNvSpPr>
            <a:spLocks noGrp="1"/>
          </p:cNvSpPr>
          <p:nvPr>
            <p:ph type="sldNum" sz="quarter" idx="12"/>
          </p:nvPr>
        </p:nvSpPr>
        <p:spPr>
          <a:xfrm>
            <a:off x="8631496" y="6517973"/>
            <a:ext cx="512504" cy="365125"/>
          </a:xfrm>
        </p:spPr>
        <p:txBody>
          <a:bodyPr/>
          <a:lstStyle/>
          <a:p>
            <a:fld id="{D57F1E4F-1CFF-5643-939E-217C01CDF565}" type="slidenum">
              <a:rPr lang="en-US" sz="1200" smtClean="0">
                <a:solidFill>
                  <a:schemeClr val="tx1"/>
                </a:solidFill>
              </a:rPr>
              <a:pPr/>
              <a:t>25</a:t>
            </a:fld>
            <a:endParaRPr lang="en-US" sz="1200" dirty="0">
              <a:solidFill>
                <a:schemeClr val="tx1"/>
              </a:solidFill>
            </a:endParaRP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4845974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3275217"/>
            <a:ext cx="6447501" cy="2766147"/>
          </a:xfrm>
        </p:spPr>
        <p:txBody>
          <a:bodyPr>
            <a:normAutofit fontScale="70000" lnSpcReduction="20000"/>
          </a:bodyPr>
          <a:lstStyle/>
          <a:p>
            <a:r>
              <a:rPr lang="en-US" dirty="0" smtClean="0"/>
              <a:t>Input: current pointing coordinates</a:t>
            </a:r>
          </a:p>
          <a:p>
            <a:r>
              <a:rPr lang="en-US" dirty="0" smtClean="0"/>
              <a:t>Output: Stable pointing coordinates</a:t>
            </a:r>
          </a:p>
          <a:p>
            <a:endParaRPr lang="en-US" dirty="0"/>
          </a:p>
          <a:p>
            <a:pPr marL="0" indent="0">
              <a:buNone/>
            </a:pPr>
            <a:r>
              <a:rPr lang="en-US" dirty="0"/>
              <a:t>The program is required to determine if the finger is moving. If so, the program will not extract the nearest text region for character recognition. If the distance between the previous and the current detected fingertip is less than a threshold within 1 second, the fingertip position retrieved is regarded as stable</a:t>
            </a:r>
          </a:p>
        </p:txBody>
      </p:sp>
      <p:sp>
        <p:nvSpPr>
          <p:cNvPr id="2" name="Title 1"/>
          <p:cNvSpPr>
            <a:spLocks noGrp="1"/>
          </p:cNvSpPr>
          <p:nvPr>
            <p:ph type="title"/>
          </p:nvPr>
        </p:nvSpPr>
        <p:spPr>
          <a:xfrm>
            <a:off x="507999" y="152400"/>
            <a:ext cx="6447501" cy="1320800"/>
          </a:xfrm>
        </p:spPr>
        <p:txBody>
          <a:bodyPr>
            <a:normAutofit fontScale="90000"/>
          </a:bodyPr>
          <a:lstStyle/>
          <a:p>
            <a:r>
              <a:rPr lang="en-US" altLang="zh-TW" dirty="0"/>
              <a:t>Estimating the Stable Cursor Coordinates</a:t>
            </a:r>
            <a:endParaRPr lang="en-US" dirty="0"/>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2226996" y="1378585"/>
            <a:ext cx="3009509" cy="1439430"/>
          </a:xfrm>
          <a:prstGeom prst="rect">
            <a:avLst/>
          </a:prstGeom>
        </p:spPr>
      </p:pic>
      <p:sp>
        <p:nvSpPr>
          <p:cNvPr id="6" name="Slide Number Placeholder 5"/>
          <p:cNvSpPr>
            <a:spLocks noGrp="1"/>
          </p:cNvSpPr>
          <p:nvPr>
            <p:ph type="sldNum" sz="quarter" idx="12"/>
          </p:nvPr>
        </p:nvSpPr>
        <p:spPr>
          <a:xfrm>
            <a:off x="8631496" y="6492876"/>
            <a:ext cx="512504" cy="365125"/>
          </a:xfrm>
        </p:spPr>
        <p:txBody>
          <a:bodyPr/>
          <a:lstStyle/>
          <a:p>
            <a:fld id="{D57F1E4F-1CFF-5643-939E-217C01CDF565}" type="slidenum">
              <a:rPr lang="en-US" sz="1200" smtClean="0">
                <a:solidFill>
                  <a:schemeClr val="tx1"/>
                </a:solidFill>
              </a:rPr>
              <a:pPr/>
              <a:t>26</a:t>
            </a:fld>
            <a:endParaRPr lang="en-US" sz="1200" dirty="0">
              <a:solidFill>
                <a:schemeClr val="tx1"/>
              </a:solidFill>
            </a:endParaRPr>
          </a:p>
        </p:txBody>
      </p:sp>
      <p:sp>
        <p:nvSpPr>
          <p:cNvPr id="9" name="TextBox 8"/>
          <p:cNvSpPr txBox="1"/>
          <p:nvPr/>
        </p:nvSpPr>
        <p:spPr>
          <a:xfrm>
            <a:off x="1362129" y="2818017"/>
            <a:ext cx="4739246" cy="276999"/>
          </a:xfrm>
          <a:prstGeom prst="rect">
            <a:avLst/>
          </a:prstGeom>
          <a:noFill/>
        </p:spPr>
        <p:txBody>
          <a:bodyPr wrap="none" rtlCol="0">
            <a:spAutoFit/>
          </a:bodyPr>
          <a:lstStyle/>
          <a:p>
            <a:pPr algn="ctr"/>
            <a:r>
              <a:rPr lang="en-US" altLang="zh-TW" sz="1200" dirty="0" smtClean="0"/>
              <a:t>Figure 17. </a:t>
            </a:r>
            <a:r>
              <a:rPr lang="en-US" altLang="zh-TW" sz="1200" dirty="0"/>
              <a:t>The procedure for finding the stable cursor coordinates</a:t>
            </a:r>
            <a:endParaRPr lang="en-US" sz="10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31722616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3250276"/>
            <a:ext cx="6447501" cy="2791086"/>
          </a:xfrm>
        </p:spPr>
        <p:txBody>
          <a:bodyPr/>
          <a:lstStyle/>
          <a:p>
            <a:r>
              <a:rPr lang="en-US" dirty="0" smtClean="0"/>
              <a:t>Input</a:t>
            </a:r>
            <a:r>
              <a:rPr lang="en-US" dirty="0"/>
              <a:t>: Detected text regions vector, stable pointing coordinates</a:t>
            </a:r>
            <a:endParaRPr lang="en-US" dirty="0" smtClean="0"/>
          </a:p>
          <a:p>
            <a:r>
              <a:rPr lang="en-US" dirty="0" smtClean="0"/>
              <a:t>Output</a:t>
            </a:r>
            <a:r>
              <a:rPr lang="en-US" dirty="0"/>
              <a:t>: The index of the nearest text region in the detected text regions vector</a:t>
            </a:r>
          </a:p>
        </p:txBody>
      </p:sp>
      <p:sp>
        <p:nvSpPr>
          <p:cNvPr id="2" name="Title 1"/>
          <p:cNvSpPr>
            <a:spLocks noGrp="1"/>
          </p:cNvSpPr>
          <p:nvPr>
            <p:ph type="title"/>
          </p:nvPr>
        </p:nvSpPr>
        <p:spPr>
          <a:xfrm>
            <a:off x="505659" y="59267"/>
            <a:ext cx="6447501" cy="1320800"/>
          </a:xfrm>
        </p:spPr>
        <p:txBody>
          <a:bodyPr>
            <a:normAutofit fontScale="90000"/>
          </a:bodyPr>
          <a:lstStyle/>
          <a:p>
            <a:r>
              <a:rPr lang="en-US" altLang="zh-TW" dirty="0" smtClean="0"/>
              <a:t>Finding Nearest Detected Word Region</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596405" y="1270002"/>
            <a:ext cx="2266014" cy="890589"/>
          </a:xfrm>
          <a:prstGeom prst="rect">
            <a:avLst/>
          </a:prstGeom>
        </p:spPr>
      </p:pic>
      <p:sp>
        <p:nvSpPr>
          <p:cNvPr id="7" name="Slide Number Placeholder 6"/>
          <p:cNvSpPr>
            <a:spLocks noGrp="1"/>
          </p:cNvSpPr>
          <p:nvPr>
            <p:ph type="sldNum" sz="quarter" idx="12"/>
          </p:nvPr>
        </p:nvSpPr>
        <p:spPr>
          <a:xfrm>
            <a:off x="8631496" y="6492876"/>
            <a:ext cx="512504" cy="365125"/>
          </a:xfrm>
        </p:spPr>
        <p:txBody>
          <a:bodyPr/>
          <a:lstStyle/>
          <a:p>
            <a:fld id="{D57F1E4F-1CFF-5643-939E-217C01CDF565}" type="slidenum">
              <a:rPr lang="en-US" sz="1200" smtClean="0">
                <a:solidFill>
                  <a:schemeClr val="tx1"/>
                </a:solidFill>
              </a:rPr>
              <a:pPr/>
              <a:t>27</a:t>
            </a:fld>
            <a:endParaRPr lang="en-US" sz="1200" dirty="0">
              <a:solidFill>
                <a:schemeClr val="tx1"/>
              </a:solidFill>
            </a:endParaRPr>
          </a:p>
        </p:txBody>
      </p:sp>
      <p:sp>
        <p:nvSpPr>
          <p:cNvPr id="9" name="TextBox 8"/>
          <p:cNvSpPr txBox="1"/>
          <p:nvPr/>
        </p:nvSpPr>
        <p:spPr>
          <a:xfrm>
            <a:off x="1206700" y="2198246"/>
            <a:ext cx="5045420" cy="276999"/>
          </a:xfrm>
          <a:prstGeom prst="rect">
            <a:avLst/>
          </a:prstGeom>
          <a:noFill/>
        </p:spPr>
        <p:txBody>
          <a:bodyPr wrap="none" rtlCol="0">
            <a:spAutoFit/>
          </a:bodyPr>
          <a:lstStyle/>
          <a:p>
            <a:pPr algn="ctr"/>
            <a:r>
              <a:rPr lang="en-US" altLang="zh-TW" sz="1200" dirty="0" smtClean="0"/>
              <a:t>Figure 18. </a:t>
            </a:r>
            <a:r>
              <a:rPr lang="en-US" altLang="zh-TW" sz="1200" dirty="0"/>
              <a:t>The procedure for </a:t>
            </a:r>
            <a:r>
              <a:rPr lang="en-US" altLang="zh-TW" sz="1200" dirty="0" smtClean="0"/>
              <a:t>finding </a:t>
            </a:r>
            <a:r>
              <a:rPr lang="en-US" altLang="zh-TW" sz="1200" dirty="0"/>
              <a:t>the nearest detected word region</a:t>
            </a:r>
            <a:endParaRPr lang="en-US" sz="10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0778409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2446705"/>
            <a:ext cx="6447501" cy="3594659"/>
          </a:xfrm>
        </p:spPr>
        <p:txBody>
          <a:bodyPr>
            <a:normAutofit fontScale="70000" lnSpcReduction="20000"/>
          </a:bodyPr>
          <a:lstStyle/>
          <a:p>
            <a:r>
              <a:rPr lang="en-US" dirty="0" smtClean="0"/>
              <a:t>Input</a:t>
            </a:r>
            <a:r>
              <a:rPr lang="en-US" dirty="0"/>
              <a:t>: </a:t>
            </a:r>
            <a:r>
              <a:rPr lang="en-US" dirty="0" smtClean="0"/>
              <a:t>Index of the nearest text region</a:t>
            </a:r>
          </a:p>
          <a:p>
            <a:r>
              <a:rPr lang="en-US" dirty="0" smtClean="0"/>
              <a:t>Output</a:t>
            </a:r>
            <a:r>
              <a:rPr lang="en-US" dirty="0"/>
              <a:t>: The </a:t>
            </a:r>
            <a:r>
              <a:rPr lang="en-US" dirty="0" smtClean="0"/>
              <a:t>recognized string of text</a:t>
            </a:r>
          </a:p>
          <a:p>
            <a:endParaRPr lang="en-US" dirty="0"/>
          </a:p>
          <a:p>
            <a:pPr>
              <a:buFont typeface="+mj-lt"/>
              <a:buAutoNum type="arabicPeriod"/>
            </a:pPr>
            <a:r>
              <a:rPr lang="en-US" dirty="0" smtClean="0"/>
              <a:t>Perspective </a:t>
            </a:r>
            <a:r>
              <a:rPr lang="en-US" dirty="0"/>
              <a:t>transform is applied to the selected text region to warp the image view such that the shapes of the characters are not </a:t>
            </a:r>
            <a:r>
              <a:rPr lang="en-US" dirty="0" smtClean="0"/>
              <a:t>distorted</a:t>
            </a:r>
          </a:p>
          <a:p>
            <a:pPr>
              <a:buFont typeface="+mj-lt"/>
              <a:buAutoNum type="arabicPeriod"/>
            </a:pPr>
            <a:r>
              <a:rPr lang="en-US" dirty="0"/>
              <a:t>A small boundary region with white pixels is added to the extracted image to optimize the recognition performance of </a:t>
            </a:r>
            <a:r>
              <a:rPr lang="en-US" dirty="0" smtClean="0"/>
              <a:t>Tesseract</a:t>
            </a:r>
          </a:p>
          <a:p>
            <a:pPr>
              <a:buFont typeface="+mj-lt"/>
              <a:buAutoNum type="arabicPeriod"/>
            </a:pPr>
            <a:r>
              <a:rPr lang="en-US" dirty="0" smtClean="0"/>
              <a:t>The </a:t>
            </a:r>
            <a:r>
              <a:rPr lang="en-US" dirty="0"/>
              <a:t>resulting image patches are fed to Tesseract for character recognition</a:t>
            </a:r>
          </a:p>
        </p:txBody>
      </p:sp>
      <p:sp>
        <p:nvSpPr>
          <p:cNvPr id="2" name="Title 1"/>
          <p:cNvSpPr>
            <a:spLocks noGrp="1"/>
          </p:cNvSpPr>
          <p:nvPr>
            <p:ph type="title"/>
          </p:nvPr>
        </p:nvSpPr>
        <p:spPr/>
        <p:txBody>
          <a:bodyPr/>
          <a:lstStyle/>
          <a:p>
            <a:r>
              <a:rPr lang="en-US" altLang="zh-TW" dirty="0" smtClean="0"/>
              <a:t>Optical Character Recognition</a:t>
            </a:r>
            <a:endParaRPr lang="en-US" dirty="0"/>
          </a:p>
        </p:txBody>
      </p:sp>
      <p:sp>
        <p:nvSpPr>
          <p:cNvPr id="8" name="Slide Number Placeholder 7"/>
          <p:cNvSpPr>
            <a:spLocks noGrp="1"/>
          </p:cNvSpPr>
          <p:nvPr>
            <p:ph type="sldNum" sz="quarter" idx="12"/>
          </p:nvPr>
        </p:nvSpPr>
        <p:spPr>
          <a:xfrm>
            <a:off x="8631496" y="6492877"/>
            <a:ext cx="512504" cy="365125"/>
          </a:xfrm>
        </p:spPr>
        <p:txBody>
          <a:bodyPr/>
          <a:lstStyle/>
          <a:p>
            <a:fld id="{D57F1E4F-1CFF-5643-939E-217C01CDF565}" type="slidenum">
              <a:rPr lang="en-US" sz="1200" smtClean="0">
                <a:solidFill>
                  <a:schemeClr val="tx1"/>
                </a:solidFill>
              </a:rPr>
              <a:pPr/>
              <a:t>28</a:t>
            </a:fld>
            <a:endParaRPr lang="en-US" sz="12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7105" y="1372163"/>
            <a:ext cx="2569289" cy="673332"/>
          </a:xfrm>
          <a:prstGeom prst="rect">
            <a:avLst/>
          </a:prstGeom>
        </p:spPr>
      </p:pic>
      <p:sp>
        <p:nvSpPr>
          <p:cNvPr id="10" name="TextBox 9"/>
          <p:cNvSpPr txBox="1"/>
          <p:nvPr/>
        </p:nvSpPr>
        <p:spPr>
          <a:xfrm>
            <a:off x="1883908" y="2050054"/>
            <a:ext cx="3695692" cy="276999"/>
          </a:xfrm>
          <a:prstGeom prst="rect">
            <a:avLst/>
          </a:prstGeom>
          <a:noFill/>
        </p:spPr>
        <p:txBody>
          <a:bodyPr wrap="none" rtlCol="0">
            <a:spAutoFit/>
          </a:bodyPr>
          <a:lstStyle/>
          <a:p>
            <a:pPr algn="ctr"/>
            <a:r>
              <a:rPr lang="en-US" altLang="zh-TW" sz="1200" dirty="0" smtClean="0"/>
              <a:t>Figure 19. </a:t>
            </a:r>
            <a:r>
              <a:rPr lang="en-US" altLang="zh-TW" sz="1200" dirty="0"/>
              <a:t>The procedure for </a:t>
            </a:r>
            <a:r>
              <a:rPr lang="en-US" altLang="zh-TW" sz="1200" dirty="0" smtClean="0"/>
              <a:t>character recognition</a:t>
            </a:r>
            <a:endParaRPr lang="en-US" sz="10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1484432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Optical Character Recognition</a:t>
            </a:r>
            <a:endParaRPr lang="en-US" dirty="0"/>
          </a:p>
        </p:txBody>
      </p:sp>
      <p:sp>
        <p:nvSpPr>
          <p:cNvPr id="8" name="Slide Number Placeholder 7"/>
          <p:cNvSpPr>
            <a:spLocks noGrp="1"/>
          </p:cNvSpPr>
          <p:nvPr>
            <p:ph type="sldNum" sz="quarter" idx="12"/>
          </p:nvPr>
        </p:nvSpPr>
        <p:spPr>
          <a:xfrm>
            <a:off x="8631496" y="6492877"/>
            <a:ext cx="512504" cy="365125"/>
          </a:xfrm>
        </p:spPr>
        <p:txBody>
          <a:bodyPr/>
          <a:lstStyle/>
          <a:p>
            <a:fld id="{D57F1E4F-1CFF-5643-939E-217C01CDF565}" type="slidenum">
              <a:rPr lang="en-US" sz="1200" smtClean="0">
                <a:solidFill>
                  <a:schemeClr val="tx1"/>
                </a:solidFill>
              </a:rPr>
              <a:pPr/>
              <a:t>29</a:t>
            </a:fld>
            <a:endParaRPr lang="en-US" sz="1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550" y="1695797"/>
            <a:ext cx="4220402" cy="3774178"/>
          </a:xfrm>
          <a:prstGeom prst="rect">
            <a:avLst/>
          </a:prstGeom>
        </p:spPr>
      </p:pic>
      <p:sp>
        <p:nvSpPr>
          <p:cNvPr id="9" name="TextBox 8"/>
          <p:cNvSpPr txBox="1"/>
          <p:nvPr/>
        </p:nvSpPr>
        <p:spPr>
          <a:xfrm>
            <a:off x="673863" y="5561666"/>
            <a:ext cx="6115777" cy="276999"/>
          </a:xfrm>
          <a:prstGeom prst="rect">
            <a:avLst/>
          </a:prstGeom>
          <a:noFill/>
        </p:spPr>
        <p:txBody>
          <a:bodyPr wrap="none" rtlCol="0">
            <a:spAutoFit/>
          </a:bodyPr>
          <a:lstStyle/>
          <a:p>
            <a:pPr algn="ctr"/>
            <a:r>
              <a:rPr lang="en-US" altLang="zh-TW" sz="1200" dirty="0" smtClean="0"/>
              <a:t>Figure 20. </a:t>
            </a:r>
            <a:r>
              <a:rPr lang="en-US" altLang="zh-TW" sz="1200" dirty="0"/>
              <a:t>An example of perspective transformation. The word “Font” is transformed</a:t>
            </a:r>
            <a:endParaRPr lang="en-US" sz="1000" dirty="0"/>
          </a:p>
        </p:txBody>
      </p:sp>
      <p:sp>
        <p:nvSpPr>
          <p:cNvPr id="3" name="Footer Placeholder 2"/>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820833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arenR"/>
            </a:pPr>
            <a:r>
              <a:rPr lang="en-US" dirty="0" smtClean="0"/>
              <a:t>First </a:t>
            </a:r>
            <a:r>
              <a:rPr lang="en-US" dirty="0"/>
              <a:t>I will talk about research of a instant language assistant in a form of wearable computer that can help user to translate foreign printed words when the user is pointing to the word using his/her finer</a:t>
            </a:r>
            <a:r>
              <a:rPr lang="en-US" dirty="0" smtClean="0"/>
              <a:t>.</a:t>
            </a:r>
          </a:p>
          <a:p>
            <a:pPr marL="514350" indent="-514350">
              <a:buFont typeface="+mj-lt"/>
              <a:buAutoNum type="arabicParenR"/>
            </a:pPr>
            <a:r>
              <a:rPr lang="en-US" dirty="0" smtClean="0"/>
              <a:t>I </a:t>
            </a:r>
            <a:r>
              <a:rPr lang="en-US" dirty="0"/>
              <a:t>will also discuss a system that uses a robust ARUCO marker for applications in virtual reality. </a:t>
            </a:r>
            <a:endParaRPr lang="en-US" dirty="0" smtClean="0"/>
          </a:p>
          <a:p>
            <a:pPr marL="514350" indent="-514350">
              <a:buFont typeface="+mj-lt"/>
              <a:buAutoNum type="arabicParenR"/>
            </a:pPr>
            <a:r>
              <a:rPr lang="en-US" dirty="0" smtClean="0"/>
              <a:t>Furthermore</a:t>
            </a:r>
            <a:r>
              <a:rPr lang="en-US" dirty="0"/>
              <a:t>, since machine learning has show to be very promising in many pattern recognition applications, we have conducted research using neural networks for machine , </a:t>
            </a:r>
            <a:endParaRPr lang="en-US" dirty="0" smtClean="0"/>
          </a:p>
          <a:p>
            <a:pPr lvl="1"/>
            <a:r>
              <a:rPr lang="en-US" dirty="0" smtClean="0"/>
              <a:t>machine </a:t>
            </a:r>
            <a:r>
              <a:rPr lang="en-US" dirty="0"/>
              <a:t>translation, </a:t>
            </a:r>
            <a:endParaRPr lang="en-US" dirty="0" smtClean="0"/>
          </a:p>
          <a:p>
            <a:pPr lvl="1"/>
            <a:r>
              <a:rPr lang="en-US" dirty="0" smtClean="0"/>
              <a:t>edge </a:t>
            </a:r>
            <a:r>
              <a:rPr lang="en-US" dirty="0"/>
              <a:t>detection, </a:t>
            </a:r>
            <a:endParaRPr lang="en-US" dirty="0" smtClean="0"/>
          </a:p>
          <a:p>
            <a:pPr lvl="1"/>
            <a:r>
              <a:rPr lang="en-US" dirty="0" smtClean="0"/>
              <a:t>object </a:t>
            </a:r>
            <a:r>
              <a:rPr lang="en-US" dirty="0"/>
              <a:t>tracking, </a:t>
            </a:r>
            <a:endParaRPr lang="en-US" dirty="0" smtClean="0"/>
          </a:p>
          <a:p>
            <a:pPr lvl="1"/>
            <a:r>
              <a:rPr lang="en-US" dirty="0" smtClean="0"/>
              <a:t>and </a:t>
            </a:r>
            <a:r>
              <a:rPr lang="en-US" dirty="0"/>
              <a:t>even music genre classification. </a:t>
            </a:r>
            <a:endParaRPr lang="en-US" dirty="0" smtClean="0"/>
          </a:p>
          <a:p>
            <a:pPr lvl="1"/>
            <a:r>
              <a:rPr lang="en-US" dirty="0" smtClean="0"/>
              <a:t>Theory </a:t>
            </a:r>
            <a:r>
              <a:rPr lang="en-US" dirty="0"/>
              <a:t>together practical issues encounter in these research projects will be elaborated in the talk.</a:t>
            </a:r>
          </a:p>
          <a:p>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3</a:t>
            </a:fld>
            <a:endParaRPr lang="en-US"/>
          </a:p>
        </p:txBody>
      </p:sp>
    </p:spTree>
    <p:extLst>
      <p:ext uri="{BB962C8B-B14F-4D97-AF65-F5344CB8AC3E}">
        <p14:creationId xmlns:p14="http://schemas.microsoft.com/office/powerpoint/2010/main" val="2996951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2751514"/>
            <a:ext cx="6447501" cy="3990109"/>
          </a:xfrm>
        </p:spPr>
        <p:txBody>
          <a:bodyPr>
            <a:noAutofit/>
          </a:bodyPr>
          <a:lstStyle/>
          <a:p>
            <a:r>
              <a:rPr lang="en-US" sz="2000" dirty="0"/>
              <a:t>Input: The string of text from Tesseract</a:t>
            </a:r>
          </a:p>
          <a:p>
            <a:r>
              <a:rPr lang="en-US" sz="2000" dirty="0" smtClean="0"/>
              <a:t>Output</a:t>
            </a:r>
            <a:r>
              <a:rPr lang="en-US" sz="2000" dirty="0"/>
              <a:t>: The actual word indicated by the user</a:t>
            </a:r>
          </a:p>
          <a:p>
            <a:pPr marL="0" indent="0">
              <a:buNone/>
            </a:pPr>
            <a:endParaRPr lang="en-US" sz="2000" dirty="0" smtClean="0"/>
          </a:p>
          <a:p>
            <a:pPr marL="0" indent="0">
              <a:buNone/>
            </a:pPr>
            <a:r>
              <a:rPr lang="en-US" sz="2000" dirty="0"/>
              <a:t>The text detection procedure described in the previous section may not be able to separate words from a sentence when the words are small or the words are too close </a:t>
            </a:r>
            <a:r>
              <a:rPr lang="en-US" sz="2000" dirty="0" smtClean="0"/>
              <a:t>together</a:t>
            </a:r>
          </a:p>
          <a:p>
            <a:pPr>
              <a:buFont typeface="+mj-lt"/>
              <a:buAutoNum type="arabicPeriod"/>
            </a:pPr>
            <a:r>
              <a:rPr lang="en-US" sz="2000" dirty="0"/>
              <a:t>If the string returned by Tesseract contains one or more spaces, this string is decomposed into individual </a:t>
            </a:r>
            <a:r>
              <a:rPr lang="en-US" sz="2000" dirty="0" smtClean="0"/>
              <a:t>words</a:t>
            </a:r>
          </a:p>
          <a:p>
            <a:pPr>
              <a:buFont typeface="+mj-lt"/>
              <a:buAutoNum type="arabicPeriod"/>
            </a:pPr>
            <a:r>
              <a:rPr lang="en-US" sz="2000" dirty="0"/>
              <a:t>The relative position of the selected word in the extracted area is calculated in terms of the number of </a:t>
            </a:r>
            <a:r>
              <a:rPr lang="en-US" sz="2000" dirty="0" smtClean="0"/>
              <a:t>characters</a:t>
            </a:r>
            <a:endParaRPr lang="en-US" sz="2000" dirty="0"/>
          </a:p>
        </p:txBody>
      </p:sp>
      <p:sp>
        <p:nvSpPr>
          <p:cNvPr id="2" name="Title 1"/>
          <p:cNvSpPr>
            <a:spLocks noGrp="1"/>
          </p:cNvSpPr>
          <p:nvPr>
            <p:ph type="title"/>
          </p:nvPr>
        </p:nvSpPr>
        <p:spPr/>
        <p:txBody>
          <a:bodyPr/>
          <a:lstStyle/>
          <a:p>
            <a:r>
              <a:rPr lang="en-US" dirty="0" smtClean="0"/>
              <a:t>Result Clean Up</a:t>
            </a:r>
            <a:endParaRPr lang="en-US" dirty="0"/>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1788415" y="1315510"/>
            <a:ext cx="3885022" cy="1059938"/>
          </a:xfrm>
          <a:prstGeom prst="rect">
            <a:avLst/>
          </a:prstGeom>
        </p:spPr>
      </p:pic>
      <p:sp>
        <p:nvSpPr>
          <p:cNvPr id="7" name="Slide Number Placeholder 6"/>
          <p:cNvSpPr>
            <a:spLocks noGrp="1"/>
          </p:cNvSpPr>
          <p:nvPr>
            <p:ph type="sldNum" sz="quarter" idx="12"/>
          </p:nvPr>
        </p:nvSpPr>
        <p:spPr>
          <a:xfrm>
            <a:off x="8631496" y="6492877"/>
            <a:ext cx="512504" cy="365125"/>
          </a:xfrm>
        </p:spPr>
        <p:txBody>
          <a:bodyPr/>
          <a:lstStyle/>
          <a:p>
            <a:fld id="{D57F1E4F-1CFF-5643-939E-217C01CDF565}" type="slidenum">
              <a:rPr lang="en-US" sz="1200" smtClean="0">
                <a:solidFill>
                  <a:schemeClr val="tx1"/>
                </a:solidFill>
              </a:rPr>
              <a:pPr/>
              <a:t>30</a:t>
            </a:fld>
            <a:endParaRPr lang="en-US" sz="1200" dirty="0">
              <a:solidFill>
                <a:schemeClr val="tx1"/>
              </a:solidFill>
            </a:endParaRPr>
          </a:p>
        </p:txBody>
      </p:sp>
      <p:sp>
        <p:nvSpPr>
          <p:cNvPr id="9" name="TextBox 8"/>
          <p:cNvSpPr txBox="1"/>
          <p:nvPr/>
        </p:nvSpPr>
        <p:spPr>
          <a:xfrm>
            <a:off x="1589732" y="2381915"/>
            <a:ext cx="4282391" cy="276999"/>
          </a:xfrm>
          <a:prstGeom prst="rect">
            <a:avLst/>
          </a:prstGeom>
          <a:noFill/>
        </p:spPr>
        <p:txBody>
          <a:bodyPr wrap="none" rtlCol="0">
            <a:spAutoFit/>
          </a:bodyPr>
          <a:lstStyle/>
          <a:p>
            <a:pPr algn="ctr"/>
            <a:r>
              <a:rPr lang="en-US" altLang="zh-TW" sz="1200" dirty="0" smtClean="0"/>
              <a:t>Figure 21. </a:t>
            </a:r>
            <a:r>
              <a:rPr lang="en-US" altLang="zh-TW" sz="1200" dirty="0"/>
              <a:t>The procedure to tidy up word extraction results</a:t>
            </a:r>
            <a:endParaRPr lang="en-US" sz="10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38753771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 Finger pointing dictionary</a:t>
            </a:r>
            <a:br>
              <a:rPr lang="en-US" dirty="0" smtClean="0"/>
            </a:br>
            <a:endParaRPr lang="en-US" dirty="0"/>
          </a:p>
        </p:txBody>
      </p:sp>
      <p:sp>
        <p:nvSpPr>
          <p:cNvPr id="3" name="Content Placeholder 2"/>
          <p:cNvSpPr>
            <a:spLocks noGrp="1"/>
          </p:cNvSpPr>
          <p:nvPr>
            <p:ph idx="1"/>
          </p:nvPr>
        </p:nvSpPr>
        <p:spPr>
          <a:xfrm>
            <a:off x="457200" y="1676403"/>
            <a:ext cx="3962400" cy="4449763"/>
          </a:xfrm>
        </p:spPr>
        <p:txBody>
          <a:bodyPr>
            <a:normAutofit/>
          </a:bodyPr>
          <a:lstStyle/>
          <a:p>
            <a:r>
              <a:rPr lang="en-US" dirty="0" smtClean="0"/>
              <a:t>OCR with finger tracking </a:t>
            </a:r>
            <a:r>
              <a:rPr lang="en-US" dirty="0" smtClean="0">
                <a:hlinkClick r:id="rId2"/>
              </a:rPr>
              <a:t>(YouTube) </a:t>
            </a:r>
            <a:endParaRPr lang="en-US" dirty="0" smtClean="0"/>
          </a:p>
          <a:p>
            <a:r>
              <a:rPr lang="en-US" sz="1600" dirty="0">
                <a:hlinkClick r:id="rId2"/>
              </a:rPr>
              <a:t>https://</a:t>
            </a:r>
            <a:r>
              <a:rPr lang="en-US" sz="1600" dirty="0" smtClean="0">
                <a:hlinkClick r:id="rId2"/>
              </a:rPr>
              <a:t>www.youtube.com/watch?v=j7t7a8maBv0</a:t>
            </a:r>
            <a:endParaRPr lang="en-US" sz="1600" dirty="0" smtClean="0"/>
          </a:p>
          <a:p>
            <a:r>
              <a:rPr lang="en-US" dirty="0" smtClean="0"/>
              <a:t>OCR with ARUCO </a:t>
            </a:r>
            <a:r>
              <a:rPr lang="en-US" dirty="0"/>
              <a:t>finger tracking </a:t>
            </a:r>
            <a:r>
              <a:rPr lang="en-US" dirty="0">
                <a:hlinkClick r:id="rId3"/>
              </a:rPr>
              <a:t>(YouTube) </a:t>
            </a:r>
            <a:endParaRPr lang="en-US" dirty="0" smtClean="0"/>
          </a:p>
          <a:p>
            <a:r>
              <a:rPr lang="en-US" dirty="0">
                <a:hlinkClick r:id="rId3"/>
              </a:rPr>
              <a:t>https://</a:t>
            </a:r>
            <a:r>
              <a:rPr lang="en-US" dirty="0" smtClean="0">
                <a:hlinkClick r:id="rId3"/>
              </a:rPr>
              <a:t>youtu.be/I3bowdnqcHM</a:t>
            </a:r>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31</a:t>
            </a:fld>
            <a:endParaRPr lang="en-US"/>
          </a:p>
        </p:txBody>
      </p:sp>
      <p:pic>
        <p:nvPicPr>
          <p:cNvPr id="12290" name="Picture 2" descr="B:\_data\_0khwong\0papers\0_conference\2018_conf會議____conf\c181_180224-26_icigp_hk\ppt\pics\pic1_ocr_finger_pointing.png">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52603"/>
            <a:ext cx="3733800" cy="1975571"/>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B:\_data\_0khwong\0papers\0_conference\2018_conf會議____conf\c181_180224-26_icigp_hk\ppt\pics\pic2_ocr_aruco_point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1" y="3886200"/>
            <a:ext cx="3589162"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097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a:xfrm>
            <a:off x="508001" y="1529543"/>
            <a:ext cx="6447501" cy="4511820"/>
          </a:xfrm>
        </p:spPr>
        <p:txBody>
          <a:bodyPr>
            <a:normAutofit fontScale="62500" lnSpcReduction="20000"/>
          </a:bodyPr>
          <a:lstStyle/>
          <a:p>
            <a:r>
              <a:rPr lang="en-US" dirty="0" smtClean="0"/>
              <a:t>The </a:t>
            </a:r>
            <a:r>
              <a:rPr lang="en-US" dirty="0"/>
              <a:t>program could not detect words that are too small and </a:t>
            </a:r>
            <a:r>
              <a:rPr lang="en-US" dirty="0" smtClean="0"/>
              <a:t>might </a:t>
            </a:r>
            <a:r>
              <a:rPr lang="en-US" dirty="0"/>
              <a:t>not be able to separate the words from sentences. The cause of the problem was due to the use of erosion and dilation during image pre-processing</a:t>
            </a:r>
            <a:r>
              <a:rPr lang="en-US" dirty="0" smtClean="0"/>
              <a:t>.</a:t>
            </a:r>
          </a:p>
          <a:p>
            <a:r>
              <a:rPr lang="en-US" dirty="0"/>
              <a:t>The current system used a camera of fixed focus. The software had neither mechanism for detecting out of focus camera images nor ways of communicating with the camera to adjust focus, resulting in blurred </a:t>
            </a:r>
            <a:r>
              <a:rPr lang="en-US" dirty="0" smtClean="0"/>
              <a:t>images when it is aiming at farther texts.</a:t>
            </a:r>
          </a:p>
          <a:p>
            <a:r>
              <a:rPr lang="en-US" dirty="0"/>
              <a:t>The accuracy and speed of the Tesseract OCR engine were high in general. However, it is worth mentioning that it took noticeably longer time to process long sentences as well as blurred characters. This is because the engine is unable to separate words from sentences and the images captured are out of focus.</a:t>
            </a:r>
            <a:endParaRPr lang="en-US" dirty="0" smtClean="0"/>
          </a:p>
        </p:txBody>
      </p:sp>
      <p:sp>
        <p:nvSpPr>
          <p:cNvPr id="6" name="Slide Number Placeholder 5"/>
          <p:cNvSpPr>
            <a:spLocks noGrp="1"/>
          </p:cNvSpPr>
          <p:nvPr>
            <p:ph type="sldNum" sz="quarter" idx="12"/>
          </p:nvPr>
        </p:nvSpPr>
        <p:spPr>
          <a:xfrm>
            <a:off x="8631496" y="6492876"/>
            <a:ext cx="512504" cy="365125"/>
          </a:xfrm>
        </p:spPr>
        <p:txBody>
          <a:bodyPr/>
          <a:lstStyle/>
          <a:p>
            <a:fld id="{D57F1E4F-1CFF-5643-939E-217C01CDF565}" type="slidenum">
              <a:rPr lang="en-US" sz="1200" smtClean="0">
                <a:solidFill>
                  <a:schemeClr val="tx1"/>
                </a:solidFill>
              </a:rPr>
              <a:pPr/>
              <a:t>32</a:t>
            </a:fld>
            <a:endParaRPr lang="en-US" sz="1200" dirty="0">
              <a:solidFill>
                <a:schemeClr val="tx1"/>
              </a:solidFill>
            </a:endParaRP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42162256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Performance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To become a wearable application, </a:t>
            </a:r>
            <a:r>
              <a:rPr lang="en-US" dirty="0"/>
              <a:t>it should not be too demanding on the computational power and memory requirement</a:t>
            </a:r>
          </a:p>
          <a:p>
            <a:r>
              <a:rPr lang="en-US" dirty="0" smtClean="0"/>
              <a:t>Our program was tested on a computer with:</a:t>
            </a:r>
          </a:p>
          <a:p>
            <a:pPr lvl="1"/>
            <a:r>
              <a:rPr lang="en-US" dirty="0" smtClean="0"/>
              <a:t>2.4GHz Core 2 Duo, 8GB RAM, No graphics card</a:t>
            </a:r>
          </a:p>
          <a:p>
            <a:pPr lvl="1"/>
            <a:r>
              <a:rPr lang="en-US" dirty="0" smtClean="0"/>
              <a:t>14-17 fps</a:t>
            </a:r>
          </a:p>
          <a:p>
            <a:r>
              <a:rPr lang="en-US" dirty="0"/>
              <a:t>Therefore, the program can probably run well on mobile devices with relatively low computation power such as smartphones and the Raspberry Pi board</a:t>
            </a:r>
          </a:p>
        </p:txBody>
      </p:sp>
      <p:sp>
        <p:nvSpPr>
          <p:cNvPr id="6" name="Slide Number Placeholder 5"/>
          <p:cNvSpPr>
            <a:spLocks noGrp="1"/>
          </p:cNvSpPr>
          <p:nvPr>
            <p:ph type="sldNum" sz="quarter" idx="12"/>
          </p:nvPr>
        </p:nvSpPr>
        <p:spPr>
          <a:xfrm>
            <a:off x="8631496" y="6492877"/>
            <a:ext cx="512504" cy="365125"/>
          </a:xfrm>
        </p:spPr>
        <p:txBody>
          <a:bodyPr/>
          <a:lstStyle/>
          <a:p>
            <a:fld id="{D57F1E4F-1CFF-5643-939E-217C01CDF565}" type="slidenum">
              <a:rPr lang="en-US" sz="1200" smtClean="0">
                <a:solidFill>
                  <a:schemeClr val="tx1"/>
                </a:solidFill>
              </a:rPr>
              <a:pPr/>
              <a:t>33</a:t>
            </a:fld>
            <a:endParaRPr lang="en-US" sz="1200" dirty="0">
              <a:solidFill>
                <a:schemeClr val="tx1"/>
              </a:solidFill>
            </a:endParaRP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3613029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508001" y="1354977"/>
            <a:ext cx="6447501" cy="4686387"/>
          </a:xfrm>
        </p:spPr>
        <p:txBody>
          <a:bodyPr>
            <a:normAutofit/>
          </a:bodyPr>
          <a:lstStyle/>
          <a:p>
            <a:r>
              <a:rPr lang="en-US" sz="2200" dirty="0" smtClean="0"/>
              <a:t>Described the implementation of a smart wearable glasses application that can recognize a word pointed by the user on a page of text document.</a:t>
            </a:r>
          </a:p>
          <a:p>
            <a:r>
              <a:rPr lang="en-US" sz="2200" dirty="0" smtClean="0"/>
              <a:t>The user wears a ring with a marker printed on it.</a:t>
            </a:r>
          </a:p>
          <a:p>
            <a:r>
              <a:rPr lang="en-US" sz="2200" dirty="0"/>
              <a:t>The system finds out the position of the ring from the camera </a:t>
            </a:r>
            <a:r>
              <a:rPr lang="en-US" sz="2200" dirty="0" smtClean="0"/>
              <a:t>images.</a:t>
            </a:r>
          </a:p>
          <a:p>
            <a:r>
              <a:rPr lang="en-US" sz="2200" dirty="0"/>
              <a:t>From the marker position, the word that the user is pointing at can be determined</a:t>
            </a:r>
            <a:r>
              <a:rPr lang="en-US" sz="2200" dirty="0" smtClean="0"/>
              <a:t>.</a:t>
            </a:r>
          </a:p>
          <a:p>
            <a:r>
              <a:rPr lang="en-US" sz="2200" dirty="0"/>
              <a:t>The image region containing the word is then passed to an optical character recognition engine to transform the image pattern into a character string</a:t>
            </a:r>
            <a:r>
              <a:rPr lang="en-US" dirty="0" smtClean="0"/>
              <a:t>.</a:t>
            </a:r>
            <a:endParaRPr lang="en-US" dirty="0"/>
          </a:p>
        </p:txBody>
      </p:sp>
      <p:sp>
        <p:nvSpPr>
          <p:cNvPr id="6" name="Slide Number Placeholder 5"/>
          <p:cNvSpPr>
            <a:spLocks noGrp="1"/>
          </p:cNvSpPr>
          <p:nvPr>
            <p:ph type="sldNum" sz="quarter" idx="12"/>
          </p:nvPr>
        </p:nvSpPr>
        <p:spPr>
          <a:xfrm>
            <a:off x="8631496" y="6492877"/>
            <a:ext cx="512504" cy="365125"/>
          </a:xfrm>
        </p:spPr>
        <p:txBody>
          <a:bodyPr/>
          <a:lstStyle/>
          <a:p>
            <a:fld id="{D57F1E4F-1CFF-5643-939E-217C01CDF565}" type="slidenum">
              <a:rPr lang="en-US" sz="1200" smtClean="0">
                <a:solidFill>
                  <a:schemeClr val="tx1"/>
                </a:solidFill>
              </a:rPr>
              <a:pPr/>
              <a:t>34</a:t>
            </a:fld>
            <a:endParaRPr lang="en-US" sz="1200" dirty="0">
              <a:solidFill>
                <a:schemeClr val="tx1"/>
              </a:solidFill>
            </a:endParaRP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19609018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508001" y="1354977"/>
            <a:ext cx="6447501" cy="4686387"/>
          </a:xfrm>
        </p:spPr>
        <p:txBody>
          <a:bodyPr/>
          <a:lstStyle/>
          <a:p>
            <a:r>
              <a:rPr lang="en-US" dirty="0"/>
              <a:t>Considering the speed performance of the current implementation, the proposed system can be run in an embedded system of a wearable </a:t>
            </a:r>
            <a:r>
              <a:rPr lang="en-US" dirty="0" smtClean="0"/>
              <a:t>device.</a:t>
            </a:r>
          </a:p>
          <a:p>
            <a:r>
              <a:rPr lang="en-US" dirty="0" smtClean="0"/>
              <a:t>Our </a:t>
            </a:r>
            <a:r>
              <a:rPr lang="en-US" dirty="0"/>
              <a:t>solution is useful for a great variety of mobile applications, for example an interactive electronic dictionary.</a:t>
            </a:r>
          </a:p>
        </p:txBody>
      </p:sp>
      <p:sp>
        <p:nvSpPr>
          <p:cNvPr id="6" name="Slide Number Placeholder 5"/>
          <p:cNvSpPr>
            <a:spLocks noGrp="1"/>
          </p:cNvSpPr>
          <p:nvPr>
            <p:ph type="sldNum" sz="quarter" idx="12"/>
          </p:nvPr>
        </p:nvSpPr>
        <p:spPr>
          <a:xfrm>
            <a:off x="8631496" y="6492877"/>
            <a:ext cx="512504" cy="365125"/>
          </a:xfrm>
        </p:spPr>
        <p:txBody>
          <a:bodyPr/>
          <a:lstStyle/>
          <a:p>
            <a:fld id="{D57F1E4F-1CFF-5643-939E-217C01CDF565}" type="slidenum">
              <a:rPr lang="en-US" sz="1200" smtClean="0">
                <a:solidFill>
                  <a:schemeClr val="tx1"/>
                </a:solidFill>
              </a:rPr>
              <a:pPr/>
              <a:t>35</a:t>
            </a:fld>
            <a:endParaRPr lang="en-US" sz="1200" dirty="0">
              <a:solidFill>
                <a:schemeClr val="tx1"/>
              </a:solidFill>
            </a:endParaRP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33380087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Part 2</a:t>
            </a:r>
            <a:endParaRPr lang="en-US" dirty="0"/>
          </a:p>
        </p:txBody>
      </p:sp>
      <p:sp>
        <p:nvSpPr>
          <p:cNvPr id="6" name="Subtitle 5"/>
          <p:cNvSpPr>
            <a:spLocks noGrp="1"/>
          </p:cNvSpPr>
          <p:nvPr>
            <p:ph type="subTitle" idx="1"/>
          </p:nvPr>
        </p:nvSpPr>
        <p:spPr/>
        <p:txBody>
          <a:bodyPr/>
          <a:lstStyle/>
          <a:p>
            <a:r>
              <a:rPr lang="en-US" smtClean="0"/>
              <a:t>VR and AURCO </a:t>
            </a:r>
            <a:r>
              <a:rPr lang="en-US" dirty="0" smtClean="0"/>
              <a:t>marker applications</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36</a:t>
            </a:fld>
            <a:endParaRPr lang="en-US"/>
          </a:p>
        </p:txBody>
      </p:sp>
    </p:spTree>
    <p:extLst>
      <p:ext uri="{BB962C8B-B14F-4D97-AF65-F5344CB8AC3E}">
        <p14:creationId xmlns:p14="http://schemas.microsoft.com/office/powerpoint/2010/main" val="2628474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virtual hand</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37</a:t>
            </a:fld>
            <a:endParaRPr lang="en-US"/>
          </a:p>
        </p:txBody>
      </p:sp>
      <p:pic>
        <p:nvPicPr>
          <p:cNvPr id="1026" name="Picture 2" descr="B:\_data\_0khwong\0papers\0_conference\2018_conf會議____conf\c184i_180518-19_iwpr18_Jinan_济南大学\180319_demo_justin_magic_hand\aruco_han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54" y="4114800"/>
            <a:ext cx="5844010" cy="2103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_data\_0khwong\0papers\0_conference\2018_conf會議____conf\c184i_180518-19_iwpr18_Jinan_济南大学\180319_demo_justin_magic_hand\aruco_hand_only_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676400"/>
            <a:ext cx="3137043" cy="2144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_data\_0khwong\0papers\0_conference\2018_conf會議____conf\c184i_180518-19_iwpr18_Jinan_济南大学\180319_demo_justin_magic_hand\aruco_hand6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1905000"/>
            <a:ext cx="4341228" cy="21391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42243" y="3957208"/>
            <a:ext cx="2209800" cy="2862322"/>
          </a:xfrm>
          <a:prstGeom prst="rect">
            <a:avLst/>
          </a:prstGeom>
          <a:noFill/>
        </p:spPr>
        <p:txBody>
          <a:bodyPr wrap="square" rtlCol="0">
            <a:spAutoFit/>
          </a:bodyPr>
          <a:lstStyle/>
          <a:p>
            <a:r>
              <a:rPr lang="en-US" u="sng" dirty="0" smtClean="0">
                <a:hlinkClick r:id="rId5"/>
              </a:rPr>
              <a:t>Demo</a:t>
            </a:r>
          </a:p>
          <a:p>
            <a:pPr marL="285750" indent="-285750">
              <a:buFont typeface="Arial" pitchFamily="34" charset="0"/>
              <a:buChar char="•"/>
            </a:pPr>
            <a:r>
              <a:rPr lang="en-US" u="sng" dirty="0" smtClean="0">
                <a:hlinkClick r:id="rId5"/>
              </a:rPr>
              <a:t>https</a:t>
            </a:r>
            <a:r>
              <a:rPr lang="en-US" u="sng" dirty="0">
                <a:hlinkClick r:id="rId5"/>
              </a:rPr>
              <a:t>://youtu.be/3zmR82BS3ow</a:t>
            </a:r>
            <a:r>
              <a:rPr lang="en-US" dirty="0"/>
              <a:t> </a:t>
            </a:r>
            <a:r>
              <a:rPr lang="en-US" dirty="0" smtClean="0"/>
              <a:t>(hand </a:t>
            </a:r>
            <a:r>
              <a:rPr lang="en-US" dirty="0"/>
              <a:t>track, vision+ </a:t>
            </a:r>
            <a:r>
              <a:rPr lang="en-US" dirty="0" err="1"/>
              <a:t>imu+wireless</a:t>
            </a:r>
            <a:r>
              <a:rPr lang="en-US" dirty="0"/>
              <a:t>) </a:t>
            </a:r>
            <a:endParaRPr lang="en-US" dirty="0" smtClean="0"/>
          </a:p>
          <a:p>
            <a:pPr marL="285750" indent="-285750">
              <a:buFont typeface="Arial" pitchFamily="34" charset="0"/>
              <a:buChar char="•"/>
            </a:pPr>
            <a:r>
              <a:rPr lang="en-US" u="sng" dirty="0" smtClean="0">
                <a:hlinkClick r:id="rId6"/>
              </a:rPr>
              <a:t>https</a:t>
            </a:r>
            <a:r>
              <a:rPr lang="en-US" u="sng" dirty="0">
                <a:hlinkClick r:id="rId6"/>
              </a:rPr>
              <a:t>://youtu.be/m3-0fvhzRGQ</a:t>
            </a:r>
            <a:r>
              <a:rPr lang="en-US" dirty="0"/>
              <a:t> </a:t>
            </a:r>
            <a:r>
              <a:rPr lang="en-US" dirty="0" smtClean="0"/>
              <a:t>(previous version : hand </a:t>
            </a:r>
            <a:r>
              <a:rPr lang="en-US" dirty="0"/>
              <a:t>track, vision+ </a:t>
            </a:r>
            <a:r>
              <a:rPr lang="en-US" dirty="0" err="1"/>
              <a:t>imu</a:t>
            </a:r>
            <a:r>
              <a:rPr lang="en-US" dirty="0"/>
              <a:t>)</a:t>
            </a:r>
          </a:p>
        </p:txBody>
      </p:sp>
    </p:spTree>
    <p:extLst>
      <p:ext uri="{BB962C8B-B14F-4D97-AF65-F5344CB8AC3E}">
        <p14:creationId xmlns:p14="http://schemas.microsoft.com/office/powerpoint/2010/main" val="26486678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Kalman based </a:t>
            </a:r>
            <a:r>
              <a:rPr lang="en-US" dirty="0" err="1"/>
              <a:t>ArUco</a:t>
            </a:r>
            <a:r>
              <a:rPr lang="en-US" dirty="0"/>
              <a:t> </a:t>
            </a:r>
            <a:r>
              <a:rPr lang="en-US" dirty="0" smtClean="0"/>
              <a:t>tracking</a:t>
            </a:r>
            <a:endParaRPr lang="en-US" dirty="0"/>
          </a:p>
        </p:txBody>
      </p:sp>
      <p:sp>
        <p:nvSpPr>
          <p:cNvPr id="3" name="Content Placeholder 2"/>
          <p:cNvSpPr>
            <a:spLocks noGrp="1"/>
          </p:cNvSpPr>
          <p:nvPr>
            <p:ph idx="1"/>
          </p:nvPr>
        </p:nvSpPr>
        <p:spPr/>
        <p:txBody>
          <a:bodyPr/>
          <a:lstStyle/>
          <a:p>
            <a:r>
              <a:rPr lang="en-US" dirty="0"/>
              <a:t> </a:t>
            </a:r>
            <a:r>
              <a:rPr lang="en-US" dirty="0" smtClean="0"/>
              <a:t>Kalman based </a:t>
            </a:r>
            <a:r>
              <a:rPr lang="en-US" dirty="0" err="1" smtClean="0"/>
              <a:t>ArUco</a:t>
            </a:r>
            <a:r>
              <a:rPr lang="en-US" dirty="0" smtClean="0"/>
              <a:t> tracking</a:t>
            </a:r>
          </a:p>
          <a:p>
            <a:r>
              <a:rPr lang="en-US" dirty="0" smtClean="0">
                <a:hlinkClick r:id="rId2"/>
              </a:rPr>
              <a:t>https</a:t>
            </a:r>
            <a:r>
              <a:rPr lang="en-US" dirty="0">
                <a:hlinkClick r:id="rId2"/>
              </a:rPr>
              <a:t>://</a:t>
            </a:r>
            <a:r>
              <a:rPr lang="en-US" dirty="0" smtClean="0">
                <a:hlinkClick r:id="rId2"/>
              </a:rPr>
              <a:t>youtu.be/Wdxpue20-</a:t>
            </a:r>
            <a:r>
              <a:rPr lang="en-US" dirty="0">
                <a:hlinkClick r:id="rId2"/>
              </a:rPr>
              <a:t>-</a:t>
            </a:r>
            <a:r>
              <a:rPr lang="en-US" dirty="0" smtClean="0">
                <a:hlinkClick r:id="rId2"/>
              </a:rPr>
              <a:t>s</a:t>
            </a:r>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38</a:t>
            </a:fld>
            <a:endParaRPr lang="en-US"/>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48000"/>
            <a:ext cx="657370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340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VR through head mount device HMD</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39</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3048000" cy="406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38" y="2667000"/>
            <a:ext cx="3959537"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014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Content</a:t>
            </a:r>
            <a:endParaRPr lang="en-US" dirty="0"/>
          </a:p>
        </p:txBody>
      </p:sp>
      <p:sp>
        <p:nvSpPr>
          <p:cNvPr id="3" name="Content Placeholder 2"/>
          <p:cNvSpPr>
            <a:spLocks noGrp="1"/>
          </p:cNvSpPr>
          <p:nvPr>
            <p:ph idx="1"/>
          </p:nvPr>
        </p:nvSpPr>
        <p:spPr/>
        <p:txBody>
          <a:bodyPr>
            <a:normAutofit fontScale="32500" lnSpcReduction="20000"/>
          </a:bodyPr>
          <a:lstStyle/>
          <a:p>
            <a:r>
              <a:rPr lang="en-US" dirty="0" smtClean="0"/>
              <a:t>Pose estimation and model reconstruction</a:t>
            </a:r>
          </a:p>
          <a:p>
            <a:pPr lvl="1"/>
            <a:r>
              <a:rPr lang="en-US" dirty="0" smtClean="0"/>
              <a:t>Vision methods , trifocal tensor</a:t>
            </a:r>
          </a:p>
          <a:p>
            <a:pPr lvl="1"/>
            <a:r>
              <a:rPr lang="en-US" dirty="0" smtClean="0"/>
              <a:t>3D range sensors</a:t>
            </a:r>
          </a:p>
          <a:p>
            <a:r>
              <a:rPr lang="en-US" dirty="0" smtClean="0"/>
              <a:t>3D range sensor (KINECT) research </a:t>
            </a:r>
          </a:p>
          <a:p>
            <a:pPr lvl="1"/>
            <a:r>
              <a:rPr lang="en-US" dirty="0" smtClean="0"/>
              <a:t>Human counting system</a:t>
            </a:r>
          </a:p>
          <a:p>
            <a:pPr lvl="1"/>
            <a:r>
              <a:rPr lang="en-US" dirty="0" smtClean="0"/>
              <a:t>Multi KINECTs for whole body reconstruction: Calibration </a:t>
            </a:r>
            <a:r>
              <a:rPr lang="en-US" dirty="0"/>
              <a:t>of Multiple </a:t>
            </a:r>
            <a:r>
              <a:rPr lang="en-US" dirty="0" err="1"/>
              <a:t>Kinect</a:t>
            </a:r>
            <a:r>
              <a:rPr lang="en-US" dirty="0"/>
              <a:t> Depth Sensors for full surface model </a:t>
            </a:r>
            <a:r>
              <a:rPr lang="en-US" dirty="0" smtClean="0"/>
              <a:t>reconstruction</a:t>
            </a:r>
          </a:p>
          <a:p>
            <a:pPr lvl="1"/>
            <a:r>
              <a:rPr lang="en-US" dirty="0"/>
              <a:t>An efficient 3-D environment scanning method</a:t>
            </a:r>
            <a:endParaRPr lang="en-US" dirty="0" smtClean="0"/>
          </a:p>
          <a:p>
            <a:r>
              <a:rPr lang="en-US" dirty="0" smtClean="0"/>
              <a:t>Kalman filter based method: point + line</a:t>
            </a:r>
          </a:p>
          <a:p>
            <a:pPr lvl="1"/>
            <a:r>
              <a:rPr lang="en-US" dirty="0"/>
              <a:t>Tracking 3-D motion from straight lines with trifocal tensors.</a:t>
            </a:r>
            <a:endParaRPr lang="en-US" dirty="0" smtClean="0"/>
          </a:p>
          <a:p>
            <a:r>
              <a:rPr lang="en-US" dirty="0" smtClean="0"/>
              <a:t>Object tracking : mean-transform :A </a:t>
            </a:r>
            <a:r>
              <a:rPr lang="en-US" dirty="0"/>
              <a:t>Robust Mean-Transform Based Visual Tracker</a:t>
            </a:r>
            <a:endParaRPr lang="en-US" dirty="0" smtClean="0"/>
          </a:p>
          <a:p>
            <a:r>
              <a:rPr lang="en-US" dirty="0" smtClean="0"/>
              <a:t>Face tracking</a:t>
            </a:r>
          </a:p>
          <a:p>
            <a:pPr lvl="1"/>
            <a:r>
              <a:rPr lang="en-US" dirty="0"/>
              <a:t>Robust and efficient pose tracking using perspective-four-point algorithm and Kalman filter </a:t>
            </a:r>
            <a:endParaRPr lang="en-US" dirty="0" smtClean="0"/>
          </a:p>
          <a:p>
            <a:r>
              <a:rPr lang="en-US" dirty="0" smtClean="0"/>
              <a:t>Mirror research, rotation averaging</a:t>
            </a:r>
          </a:p>
          <a:p>
            <a:pPr lvl="1"/>
            <a:r>
              <a:rPr lang="en-US" dirty="0"/>
              <a:t>Calibration of camera using </a:t>
            </a:r>
            <a:r>
              <a:rPr lang="en-US" dirty="0" smtClean="0"/>
              <a:t>mirror</a:t>
            </a:r>
          </a:p>
          <a:p>
            <a:pPr lvl="1"/>
            <a:r>
              <a:rPr lang="en-US" dirty="0"/>
              <a:t>Dual Back-to-Back </a:t>
            </a:r>
            <a:r>
              <a:rPr lang="en-US" dirty="0" err="1"/>
              <a:t>Kinects</a:t>
            </a:r>
            <a:r>
              <a:rPr lang="en-US" dirty="0"/>
              <a:t> for 3-D Reconstruction</a:t>
            </a:r>
          </a:p>
          <a:p>
            <a:r>
              <a:rPr lang="en-US" dirty="0" smtClean="0"/>
              <a:t>VR application</a:t>
            </a:r>
          </a:p>
          <a:p>
            <a:pPr lvl="1"/>
            <a:r>
              <a:rPr lang="en-US" dirty="0" smtClean="0"/>
              <a:t>ARUCO + IMU sensor</a:t>
            </a:r>
          </a:p>
          <a:p>
            <a:pPr lvl="1"/>
            <a:r>
              <a:rPr lang="en-US" dirty="0"/>
              <a:t>language assistant system for smart glasses</a:t>
            </a:r>
            <a:endParaRPr lang="en-US" dirty="0" smtClean="0"/>
          </a:p>
          <a:p>
            <a:pPr lvl="1"/>
            <a:r>
              <a:rPr lang="en-US" dirty="0" smtClean="0"/>
              <a:t>Virtual hand</a:t>
            </a:r>
          </a:p>
          <a:p>
            <a:pPr lvl="1"/>
            <a:r>
              <a:rPr lang="en-US" dirty="0" smtClean="0"/>
              <a:t>Head, hand tracking </a:t>
            </a:r>
          </a:p>
          <a:p>
            <a:pPr lvl="1"/>
            <a:r>
              <a:rPr lang="en-US" dirty="0" smtClean="0"/>
              <a:t>Augmented vision system by wearing two camera sand a head mount device HMD</a:t>
            </a:r>
          </a:p>
          <a:p>
            <a:pPr lvl="1"/>
            <a:r>
              <a:rPr lang="en-US" dirty="0"/>
              <a:t>Robot Avatar: a virtual tourism robot for people with disabilities</a:t>
            </a:r>
            <a:endParaRPr lang="en-US" dirty="0" smtClean="0"/>
          </a:p>
          <a:p>
            <a:pPr marL="342900" lvl="1" indent="-342900">
              <a:buFont typeface="Arial" pitchFamily="34" charset="0"/>
              <a:buChar char="•"/>
            </a:pPr>
            <a:r>
              <a:rPr lang="en-US" dirty="0" smtClean="0"/>
              <a:t>Pepper Noise removal for ultrasonic images  (Zhu Lei)</a:t>
            </a:r>
          </a:p>
          <a:p>
            <a:pPr marL="342900" lvl="1" indent="-342900">
              <a:buFont typeface="Arial" pitchFamily="34" charset="0"/>
              <a:buChar char="•"/>
            </a:pPr>
            <a:r>
              <a:rPr lang="en-US" dirty="0" smtClean="0"/>
              <a:t>Hardware vision:</a:t>
            </a:r>
          </a:p>
          <a:p>
            <a:pPr marL="742950" lvl="2" indent="-342900"/>
            <a:r>
              <a:rPr lang="en-US" dirty="0" smtClean="0"/>
              <a:t>Corner detection using hardware: Harris </a:t>
            </a:r>
            <a:r>
              <a:rPr lang="en-US" dirty="0"/>
              <a:t>Corner feature </a:t>
            </a:r>
            <a:r>
              <a:rPr lang="en-US" dirty="0" smtClean="0"/>
              <a:t>detector</a:t>
            </a:r>
          </a:p>
          <a:p>
            <a:pPr marL="342900" lvl="1" indent="-342900">
              <a:buFont typeface="Arial" pitchFamily="34" charset="0"/>
              <a:buChar char="•"/>
            </a:pPr>
            <a:r>
              <a:rPr lang="en-US" dirty="0" smtClean="0"/>
              <a:t>Machine learning</a:t>
            </a:r>
          </a:p>
          <a:p>
            <a:pPr marL="742950" lvl="2" indent="-342900"/>
            <a:r>
              <a:rPr lang="en-US" dirty="0"/>
              <a:t>A neural network approach to visual tracking </a:t>
            </a:r>
            <a:r>
              <a:rPr lang="en-US" dirty="0" smtClean="0"/>
              <a:t> (</a:t>
            </a:r>
            <a:r>
              <a:rPr lang="en-US" dirty="0" err="1" smtClean="0"/>
              <a:t>Zhe</a:t>
            </a:r>
            <a:r>
              <a:rPr lang="en-US" dirty="0" smtClean="0"/>
              <a:t> Chang)</a:t>
            </a:r>
          </a:p>
          <a:p>
            <a:pPr marL="742950" lvl="2" indent="-342900"/>
            <a:r>
              <a:rPr lang="en-US" dirty="0" smtClean="0"/>
              <a:t>GAP for edge detection</a:t>
            </a:r>
          </a:p>
          <a:p>
            <a:pPr marL="742950" lvl="2" indent="-342900"/>
            <a:r>
              <a:rPr lang="en-US" dirty="0" smtClean="0"/>
              <a:t>Trifocal tensor using neural networks</a:t>
            </a:r>
          </a:p>
          <a:p>
            <a:pPr marL="742950" lvl="2" indent="-342900"/>
            <a:r>
              <a:rPr lang="en-US" dirty="0" smtClean="0"/>
              <a:t>English to Chinese translation using sequence-to-sequence (seq2seq LSTM)</a:t>
            </a:r>
          </a:p>
          <a:p>
            <a:pPr marL="742950" lvl="2" indent="-342900"/>
            <a:r>
              <a:rPr lang="en-US" dirty="0" smtClean="0"/>
              <a:t>Music genre classification</a:t>
            </a:r>
          </a:p>
          <a:p>
            <a:pPr marL="457200" lvl="1" indent="0">
              <a:buNone/>
            </a:pPr>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4</a:t>
            </a:fld>
            <a:endParaRPr lang="en-US" dirty="0"/>
          </a:p>
        </p:txBody>
      </p:sp>
    </p:spTree>
    <p:extLst>
      <p:ext uri="{BB962C8B-B14F-4D97-AF65-F5344CB8AC3E}">
        <p14:creationId xmlns:p14="http://schemas.microsoft.com/office/powerpoint/2010/main" val="769568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Part 3a</a:t>
            </a:r>
            <a:endParaRPr lang="en-US" dirty="0"/>
          </a:p>
        </p:txBody>
      </p:sp>
      <p:sp>
        <p:nvSpPr>
          <p:cNvPr id="6" name="Subtitle 5"/>
          <p:cNvSpPr>
            <a:spLocks noGrp="1"/>
          </p:cNvSpPr>
          <p:nvPr>
            <p:ph type="subTitle" idx="1"/>
          </p:nvPr>
        </p:nvSpPr>
        <p:spPr/>
        <p:txBody>
          <a:bodyPr/>
          <a:lstStyle/>
          <a:p>
            <a:r>
              <a:rPr lang="en-US" dirty="0" smtClean="0"/>
              <a:t>Machine learning: GAN for edge detection</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40</a:t>
            </a:fld>
            <a:endParaRPr lang="en-US"/>
          </a:p>
        </p:txBody>
      </p:sp>
    </p:spTree>
    <p:extLst>
      <p:ext uri="{BB962C8B-B14F-4D97-AF65-F5344CB8AC3E}">
        <p14:creationId xmlns:p14="http://schemas.microsoft.com/office/powerpoint/2010/main" val="42737891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research</a:t>
            </a:r>
            <a:endParaRPr lang="en-US" dirty="0"/>
          </a:p>
        </p:txBody>
      </p:sp>
      <p:sp>
        <p:nvSpPr>
          <p:cNvPr id="3" name="Content Placeholder 2"/>
          <p:cNvSpPr>
            <a:spLocks noGrp="1"/>
          </p:cNvSpPr>
          <p:nvPr>
            <p:ph idx="1"/>
          </p:nvPr>
        </p:nvSpPr>
        <p:spPr/>
        <p:txBody>
          <a:bodyPr/>
          <a:lstStyle/>
          <a:p>
            <a:r>
              <a:rPr lang="en-US" dirty="0" smtClean="0"/>
              <a:t>GAN for edge detection</a:t>
            </a:r>
          </a:p>
          <a:p>
            <a:r>
              <a:rPr lang="en-US" dirty="0" smtClean="0"/>
              <a:t>Seq2seq machine translation</a:t>
            </a:r>
          </a:p>
          <a:p>
            <a:r>
              <a:rPr lang="en-US" dirty="0" smtClean="0"/>
              <a:t>LSTM for music genre classification</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41</a:t>
            </a:fld>
            <a:endParaRPr lang="en-US"/>
          </a:p>
        </p:txBody>
      </p:sp>
    </p:spTree>
    <p:extLst>
      <p:ext uri="{BB962C8B-B14F-4D97-AF65-F5344CB8AC3E}">
        <p14:creationId xmlns:p14="http://schemas.microsoft.com/office/powerpoint/2010/main" val="102446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Generative adversarial networks (GANs) </a:t>
            </a:r>
            <a:r>
              <a:rPr lang="en-US" dirty="0" smtClean="0"/>
              <a:t>for </a:t>
            </a:r>
            <a:r>
              <a:rPr lang="en-US" dirty="0"/>
              <a:t>edge detection</a:t>
            </a:r>
          </a:p>
        </p:txBody>
      </p:sp>
      <p:sp>
        <p:nvSpPr>
          <p:cNvPr id="3" name="Subtitle 2"/>
          <p:cNvSpPr>
            <a:spLocks noGrp="1"/>
          </p:cNvSpPr>
          <p:nvPr>
            <p:ph type="subTitle" idx="1"/>
          </p:nvPr>
        </p:nvSpPr>
        <p:spPr/>
        <p:txBody>
          <a:bodyPr>
            <a:normAutofit fontScale="47500" lnSpcReduction="20000"/>
          </a:bodyPr>
          <a:lstStyle/>
          <a:p>
            <a:r>
              <a:rPr lang="en-US" dirty="0" smtClean="0"/>
              <a:t>Z. Zeng  Y.K. Yu, K.H. Wong</a:t>
            </a:r>
          </a:p>
          <a:p>
            <a:r>
              <a:rPr lang="en-US" dirty="0" smtClean="0"/>
              <a:t>In </a:t>
            </a:r>
          </a:p>
          <a:p>
            <a:r>
              <a:rPr lang="en-US" dirty="0"/>
              <a:t>IEEE iciev2018, International Conference on Informatics, Electronics &amp; Vision '</a:t>
            </a:r>
            <a:r>
              <a:rPr lang="en-US" dirty="0" err="1"/>
              <a:t>June,kitakyushu</a:t>
            </a:r>
            <a:r>
              <a:rPr lang="en-US" dirty="0"/>
              <a:t> exhibition center, japan, 25~29, 2018. (</a:t>
            </a:r>
            <a:r>
              <a:rPr lang="en-US" dirty="0">
                <a:hlinkClick r:id="rId2"/>
              </a:rPr>
              <a:t>http://cennser.org/ICIEV/scope-topics.html</a:t>
            </a:r>
            <a:r>
              <a:rPr lang="en-US" dirty="0"/>
              <a:t>)</a:t>
            </a:r>
          </a:p>
          <a:p>
            <a:r>
              <a:rPr lang="en-US" dirty="0"/>
              <a:t/>
            </a:r>
            <a:br>
              <a:rPr lang="en-US" dirty="0"/>
            </a:b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3943773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Background</a:t>
            </a:r>
          </a:p>
          <a:p>
            <a:r>
              <a:rPr lang="en-US" dirty="0" smtClean="0"/>
              <a:t>Theory</a:t>
            </a:r>
          </a:p>
          <a:p>
            <a:r>
              <a:rPr lang="en-US" dirty="0" smtClean="0"/>
              <a:t>Experiment</a:t>
            </a:r>
          </a:p>
          <a:p>
            <a:r>
              <a:rPr lang="en-US" dirty="0" smtClean="0"/>
              <a:t>Discussions / Future work</a:t>
            </a:r>
          </a:p>
          <a:p>
            <a:r>
              <a:rPr lang="en-US" dirty="0" smtClean="0"/>
              <a:t>Conclusion</a:t>
            </a:r>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3503668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What is edge detection?</a:t>
            </a:r>
          </a:p>
          <a:p>
            <a:r>
              <a:rPr lang="en-US" dirty="0" smtClean="0"/>
              <a:t>Why edge detection?</a:t>
            </a:r>
          </a:p>
          <a:p>
            <a:r>
              <a:rPr lang="en-US" dirty="0" smtClean="0"/>
              <a:t>What are the problems?</a:t>
            </a:r>
          </a:p>
          <a:p>
            <a:pPr lvl="1"/>
            <a:r>
              <a:rPr lang="en-US" dirty="0" smtClean="0"/>
              <a:t>Single pixel width requirement, non-maximum suppression</a:t>
            </a:r>
          </a:p>
          <a:p>
            <a:r>
              <a:rPr lang="en-US" dirty="0" smtClean="0"/>
              <a:t>How to solve the problem: Machine learning approach</a:t>
            </a:r>
          </a:p>
          <a:p>
            <a:r>
              <a:rPr lang="en-US" dirty="0" smtClean="0"/>
              <a:t>Our results.</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pic>
        <p:nvPicPr>
          <p:cNvPr id="3074" name="Picture 2" descr="B:\_data\_0khwong\0papers\0_conference\2018_conf會議____conf\c188h_180625-28_Fukuoka福岡_IEEE_Zhiliang\02a_first_submit\p188_iciec18_gan_3a\img\GAN03504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04999"/>
            <a:ext cx="2169445" cy="14478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B:\_data\_0khwong\0papers\0_conference\2018_conf會議____conf\c188h_180625-28_Fukuoka福岡_IEEE_Zhiliang\02a_first_submit\p188_iciec18_gan_3a\img\350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754" y="253926"/>
            <a:ext cx="2290763" cy="152876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1598304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of edge detection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Traditional methods</a:t>
            </a:r>
          </a:p>
          <a:p>
            <a:pPr lvl="1"/>
            <a:r>
              <a:rPr lang="en-US" dirty="0" smtClean="0"/>
              <a:t>Sobel, etc.</a:t>
            </a:r>
          </a:p>
          <a:p>
            <a:pPr lvl="1"/>
            <a:r>
              <a:rPr lang="en-US" dirty="0" smtClean="0"/>
              <a:t>Canny</a:t>
            </a:r>
          </a:p>
          <a:p>
            <a:r>
              <a:rPr lang="en-US" dirty="0" smtClean="0"/>
              <a:t>Machine learning methods</a:t>
            </a:r>
          </a:p>
          <a:p>
            <a:pPr lvl="1"/>
            <a:r>
              <a:rPr lang="en-US" dirty="0" smtClean="0"/>
              <a:t>CNN methods</a:t>
            </a:r>
          </a:p>
          <a:p>
            <a:pPr lvl="1"/>
            <a:r>
              <a:rPr lang="en-US" dirty="0" smtClean="0"/>
              <a:t>RCF (state of the art)</a:t>
            </a:r>
          </a:p>
          <a:p>
            <a:pPr lvl="1"/>
            <a:r>
              <a:rPr lang="en-US" dirty="0"/>
              <a:t>Generative adversarial networks (GANs) </a:t>
            </a:r>
            <a:endParaRPr lang="en-US" dirty="0" smtClean="0"/>
          </a:p>
          <a:p>
            <a:pPr lvl="1"/>
            <a:r>
              <a:rPr lang="en-US" dirty="0" smtClean="0"/>
              <a:t>Conditional GAN (</a:t>
            </a:r>
            <a:r>
              <a:rPr lang="en-US" dirty="0" err="1" smtClean="0"/>
              <a:t>cGANs</a:t>
            </a:r>
            <a:r>
              <a:rPr lang="en-US" dirty="0"/>
              <a:t>) </a:t>
            </a:r>
          </a:p>
          <a:p>
            <a:pPr lvl="1"/>
            <a:r>
              <a:rPr lang="en-US" dirty="0" err="1" smtClean="0"/>
              <a:t>cGAN</a:t>
            </a:r>
            <a:r>
              <a:rPr lang="en-US" dirty="0" smtClean="0"/>
              <a:t> with U-NET (=our approach, first  team to apply </a:t>
            </a:r>
            <a:r>
              <a:rPr lang="en-US" dirty="0" err="1" smtClean="0"/>
              <a:t>cGAN</a:t>
            </a:r>
            <a:r>
              <a:rPr lang="en-US" dirty="0" smtClean="0"/>
              <a:t> for edge detection)</a:t>
            </a:r>
          </a:p>
          <a:p>
            <a:endParaRPr lang="en-US" i="1"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TextBox 4"/>
          <p:cNvSpPr txBox="1"/>
          <p:nvPr/>
        </p:nvSpPr>
        <p:spPr>
          <a:xfrm>
            <a:off x="2895600" y="5867400"/>
            <a:ext cx="6145913" cy="369332"/>
          </a:xfrm>
          <a:prstGeom prst="rect">
            <a:avLst/>
          </a:prstGeom>
          <a:noFill/>
        </p:spPr>
        <p:txBody>
          <a:bodyPr wrap="none" rtlCol="0">
            <a:spAutoFit/>
          </a:bodyPr>
          <a:lstStyle/>
          <a:p>
            <a:r>
              <a:rPr lang="en-US" dirty="0"/>
              <a:t>https://lmb.informatik.uni-freiburg.de/people/ronneber/u-net/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2984965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Theory of </a:t>
            </a:r>
            <a:r>
              <a:rPr lang="en-US" dirty="0"/>
              <a:t>Generative adversarial networks </a:t>
            </a:r>
            <a:r>
              <a:rPr lang="en-US" dirty="0" smtClean="0"/>
              <a:t>(GAN)</a:t>
            </a:r>
            <a:endParaRPr lang="en-US" dirty="0"/>
          </a:p>
        </p:txBody>
      </p:sp>
      <p:sp>
        <p:nvSpPr>
          <p:cNvPr id="3" name="Content Placeholder 2"/>
          <p:cNvSpPr>
            <a:spLocks noGrp="1"/>
          </p:cNvSpPr>
          <p:nvPr>
            <p:ph idx="1"/>
          </p:nvPr>
        </p:nvSpPr>
        <p:spPr/>
        <p:txBody>
          <a:bodyPr/>
          <a:lstStyle/>
          <a:p>
            <a:r>
              <a:rPr lang="en-US" dirty="0" smtClean="0"/>
              <a:t>GAN</a:t>
            </a:r>
          </a:p>
          <a:p>
            <a:endParaRPr lang="en-US" dirty="0"/>
          </a:p>
          <a:p>
            <a:endParaRPr lang="en-US" dirty="0" smtClean="0"/>
          </a:p>
          <a:p>
            <a:r>
              <a:rPr lang="en-US" dirty="0" smtClean="0"/>
              <a:t>Discriminator (D)</a:t>
            </a:r>
          </a:p>
          <a:p>
            <a:r>
              <a:rPr lang="en-US" dirty="0" smtClean="0"/>
              <a:t>Generator(G)</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133600"/>
            <a:ext cx="6732788" cy="1165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1779242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GAN</a:t>
            </a:r>
            <a:endParaRPr lang="en-US" dirty="0"/>
          </a:p>
        </p:txBody>
      </p:sp>
      <p:sp>
        <p:nvSpPr>
          <p:cNvPr id="3" name="Content Placeholder 2"/>
          <p:cNvSpPr>
            <a:spLocks noGrp="1"/>
          </p:cNvSpPr>
          <p:nvPr>
            <p:ph idx="1"/>
          </p:nvPr>
        </p:nvSpPr>
        <p:spPr>
          <a:xfrm>
            <a:off x="457200" y="1676400"/>
            <a:ext cx="4572000" cy="4449763"/>
          </a:xfrm>
        </p:spPr>
        <p:txBody>
          <a:bodyPr>
            <a:normAutofit fontScale="92500" lnSpcReduction="10000"/>
          </a:bodyPr>
          <a:lstStyle/>
          <a:p>
            <a:r>
              <a:rPr lang="en-US" dirty="0" smtClean="0"/>
              <a:t>Generate data with the same distribution of training  samples </a:t>
            </a:r>
          </a:p>
          <a:p>
            <a:r>
              <a:rPr lang="en-US" dirty="0"/>
              <a:t>A</a:t>
            </a:r>
            <a:r>
              <a:rPr lang="en-US" dirty="0" smtClean="0"/>
              <a:t>pplication :Enrich data sets, e.g. use some data in MINST dataset to train G, so G can generate more training samples.</a:t>
            </a:r>
          </a:p>
          <a:p>
            <a:r>
              <a:rPr lang="en-US" dirty="0" smtClean="0"/>
              <a:t>Good for face datasets etc.</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276600"/>
            <a:ext cx="4025375" cy="2944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0" y="1905000"/>
            <a:ext cx="3720575" cy="646331"/>
          </a:xfrm>
          <a:prstGeom prst="rect">
            <a:avLst/>
          </a:prstGeom>
          <a:noFill/>
        </p:spPr>
        <p:txBody>
          <a:bodyPr wrap="square" rtlCol="0">
            <a:spAutoFit/>
          </a:bodyPr>
          <a:lstStyle/>
          <a:p>
            <a:r>
              <a:rPr lang="en-US" dirty="0" smtClean="0"/>
              <a:t>MINST dataset: http</a:t>
            </a:r>
            <a:r>
              <a:rPr lang="en-US" dirty="0"/>
              <a:t>://yann.lecun.com/exdb/mnist/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1556559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1800" dirty="0" smtClean="0"/>
              <a:t>The idea, from : </a:t>
            </a:r>
            <a:r>
              <a:rPr lang="en-US" sz="1800" dirty="0" err="1" smtClean="0"/>
              <a:t>Goodfellow</a:t>
            </a:r>
            <a:r>
              <a:rPr lang="en-US" sz="1800" dirty="0"/>
              <a:t>, Ian, et al. "Generative adversarial nets." </a:t>
            </a:r>
            <a:r>
              <a:rPr lang="en-US" sz="1800" i="1" dirty="0"/>
              <a:t>Advances in neural </a:t>
            </a:r>
            <a:r>
              <a:rPr lang="en-US" sz="1800" i="1" dirty="0" smtClean="0"/>
              <a:t>information processing </a:t>
            </a:r>
            <a:r>
              <a:rPr lang="en-US" sz="1800" i="1" dirty="0"/>
              <a:t>systems</a:t>
            </a:r>
            <a:r>
              <a:rPr lang="en-US" sz="1800" dirty="0"/>
              <a:t>. </a:t>
            </a:r>
            <a:r>
              <a:rPr lang="en-US" sz="1800" dirty="0" smtClean="0"/>
              <a:t>2014. </a:t>
            </a:r>
            <a:r>
              <a:rPr lang="en-US" sz="1800" dirty="0" smtClean="0">
                <a:hlinkClick r:id="rId2"/>
              </a:rPr>
              <a:t>https</a:t>
            </a:r>
            <a:r>
              <a:rPr lang="en-US" sz="1800" dirty="0">
                <a:hlinkClick r:id="rId2"/>
              </a:rPr>
              <a:t>://</a:t>
            </a:r>
            <a:r>
              <a:rPr lang="en-US" sz="1800" dirty="0" smtClean="0">
                <a:hlinkClick r:id="rId2"/>
              </a:rPr>
              <a:t>arxiv.org/abs/1406.2661</a:t>
            </a:r>
            <a:r>
              <a:rPr lang="en-US" sz="1800" dirty="0" smtClean="0"/>
              <a:t/>
            </a:r>
            <a:br>
              <a:rPr lang="en-US" sz="1800" dirty="0" smtClean="0"/>
            </a:br>
            <a:r>
              <a:rPr lang="en-US" sz="1800" dirty="0" smtClean="0"/>
              <a:t/>
            </a:r>
            <a:br>
              <a:rPr lang="en-US" sz="1800" dirty="0" smtClean="0"/>
            </a:br>
            <a:endParaRPr lang="en-US" sz="1800" dirty="0"/>
          </a:p>
        </p:txBody>
      </p:sp>
      <p:sp>
        <p:nvSpPr>
          <p:cNvPr id="3" name="Content Placeholder 2"/>
          <p:cNvSpPr>
            <a:spLocks noGrp="1"/>
          </p:cNvSpPr>
          <p:nvPr>
            <p:ph idx="1"/>
          </p:nvPr>
        </p:nvSpPr>
        <p:spPr/>
        <p:txBody>
          <a:bodyPr>
            <a:normAutofit fontScale="85000" lnSpcReduction="20000"/>
          </a:bodyPr>
          <a:lstStyle/>
          <a:p>
            <a:r>
              <a:rPr lang="en-US" i="1" dirty="0" smtClean="0"/>
              <a:t>The </a:t>
            </a:r>
            <a:r>
              <a:rPr lang="en-US" i="1" dirty="0"/>
              <a:t>proposed adversarial nets framework, the generative model is pitted against an adversary: </a:t>
            </a:r>
            <a:endParaRPr lang="en-US" i="1" dirty="0" smtClean="0"/>
          </a:p>
          <a:p>
            <a:r>
              <a:rPr lang="en-US" i="1" dirty="0" smtClean="0"/>
              <a:t>a discriminative </a:t>
            </a:r>
            <a:r>
              <a:rPr lang="en-US" i="1" dirty="0"/>
              <a:t>model </a:t>
            </a:r>
            <a:r>
              <a:rPr lang="en-US" i="1" dirty="0" smtClean="0"/>
              <a:t>(D) that </a:t>
            </a:r>
            <a:r>
              <a:rPr lang="en-US" i="1" dirty="0"/>
              <a:t>learns to determine whether a sample is from the model distribution or </a:t>
            </a:r>
            <a:r>
              <a:rPr lang="en-US" i="1" dirty="0" smtClean="0"/>
              <a:t>the data </a:t>
            </a:r>
            <a:r>
              <a:rPr lang="en-US" i="1" dirty="0"/>
              <a:t>distribution. The generative model </a:t>
            </a:r>
            <a:r>
              <a:rPr lang="en-US" i="1" dirty="0" smtClean="0"/>
              <a:t>(G) can </a:t>
            </a:r>
            <a:r>
              <a:rPr lang="en-US" i="1" dirty="0"/>
              <a:t>be thought of as analogous to a team of </a:t>
            </a:r>
            <a:r>
              <a:rPr lang="en-US" i="1" dirty="0" smtClean="0"/>
              <a:t>counterfeiters, trying </a:t>
            </a:r>
            <a:r>
              <a:rPr lang="en-US" i="1" dirty="0"/>
              <a:t>to produce fake currency and use it without detection, while the discriminative model </a:t>
            </a:r>
            <a:r>
              <a:rPr lang="en-US" i="1" dirty="0" smtClean="0"/>
              <a:t>is analogous </a:t>
            </a:r>
            <a:r>
              <a:rPr lang="en-US" i="1" dirty="0"/>
              <a:t>to the police, trying to detect the counterfeit currency. Competition in this game </a:t>
            </a:r>
            <a:r>
              <a:rPr lang="en-US" i="1" dirty="0" smtClean="0"/>
              <a:t>drives both </a:t>
            </a:r>
            <a:r>
              <a:rPr lang="en-US" i="1" dirty="0"/>
              <a:t>teams to improve their methods until the counterfeits are </a:t>
            </a:r>
            <a:r>
              <a:rPr lang="en-US" i="1" dirty="0" smtClean="0"/>
              <a:t>indistinguishable </a:t>
            </a:r>
            <a:r>
              <a:rPr lang="en-US" i="1" dirty="0"/>
              <a:t>from the </a:t>
            </a:r>
            <a:r>
              <a:rPr lang="en-US" i="1" dirty="0" smtClean="0"/>
              <a:t>genuine articles</a:t>
            </a:r>
            <a:r>
              <a:rPr lang="en-US" i="1" dirty="0"/>
              <a:t>.</a:t>
            </a: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48</a:t>
            </a:fld>
            <a:endParaRPr lang="en-US"/>
          </a:p>
        </p:txBody>
      </p:sp>
    </p:spTree>
    <p:extLst>
      <p:ext uri="{BB962C8B-B14F-4D97-AF65-F5344CB8AC3E}">
        <p14:creationId xmlns:p14="http://schemas.microsoft.com/office/powerpoint/2010/main" val="959194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concept of a generator G</a:t>
            </a:r>
            <a:endParaRPr lang="en-US" dirty="0"/>
          </a:p>
        </p:txBody>
      </p:sp>
      <p:sp>
        <p:nvSpPr>
          <p:cNvPr id="3" name="Content Placeholder 2"/>
          <p:cNvSpPr>
            <a:spLocks noGrp="1"/>
          </p:cNvSpPr>
          <p:nvPr>
            <p:ph idx="1"/>
          </p:nvPr>
        </p:nvSpPr>
        <p:spPr>
          <a:xfrm>
            <a:off x="457200" y="1600200"/>
            <a:ext cx="4465569" cy="4525963"/>
          </a:xfrm>
        </p:spPr>
        <p:txBody>
          <a:bodyPr>
            <a:normAutofit fontScale="70000" lnSpcReduction="20000"/>
          </a:bodyPr>
          <a:lstStyle/>
          <a:p>
            <a:r>
              <a:rPr lang="en-US" dirty="0" smtClean="0"/>
              <a:t>Input noise </a:t>
            </a:r>
            <a:r>
              <a:rPr lang="en-US" i="1" dirty="0" smtClean="0"/>
              <a:t>z (with </a:t>
            </a:r>
            <a:r>
              <a:rPr lang="en-US" dirty="0"/>
              <a:t>distribution </a:t>
            </a:r>
            <a:r>
              <a:rPr lang="en-US" i="1" dirty="0" err="1" smtClean="0"/>
              <a:t>p</a:t>
            </a:r>
            <a:r>
              <a:rPr lang="en-US" i="1" baseline="-25000" dirty="0" err="1" smtClean="0"/>
              <a:t>g</a:t>
            </a:r>
            <a:r>
              <a:rPr lang="en-US" i="1" dirty="0" smtClean="0"/>
              <a:t>) to </a:t>
            </a:r>
            <a:r>
              <a:rPr lang="en-US" dirty="0" smtClean="0"/>
              <a:t>a generator G which can produce output data </a:t>
            </a:r>
          </a:p>
          <a:p>
            <a:r>
              <a:rPr lang="en-US" dirty="0" smtClean="0"/>
              <a:t>Application example: You train G using many samples of handwritten character images (from MINST dataset), after training </a:t>
            </a:r>
            <a:r>
              <a:rPr lang="en-US" dirty="0"/>
              <a:t>you input a </a:t>
            </a:r>
            <a:r>
              <a:rPr lang="en-US" dirty="0" smtClean="0"/>
              <a:t>noise z (</a:t>
            </a:r>
            <a:r>
              <a:rPr lang="en-US" i="1" dirty="0"/>
              <a:t>with </a:t>
            </a:r>
            <a:r>
              <a:rPr lang="en-US" dirty="0"/>
              <a:t>distribution </a:t>
            </a:r>
            <a:r>
              <a:rPr lang="en-US" i="1" dirty="0" err="1"/>
              <a:t>p</a:t>
            </a:r>
            <a:r>
              <a:rPr lang="en-US" i="1" baseline="-25000" dirty="0" err="1"/>
              <a:t>g</a:t>
            </a:r>
            <a:r>
              <a:rPr lang="en-US" i="1" baseline="-25000" dirty="0"/>
              <a:t> </a:t>
            </a:r>
            <a:r>
              <a:rPr lang="en-US" dirty="0" smtClean="0"/>
              <a:t>), then G </a:t>
            </a:r>
            <a:r>
              <a:rPr lang="en-US" dirty="0"/>
              <a:t>will give you an </a:t>
            </a:r>
            <a:r>
              <a:rPr lang="en-US" dirty="0" smtClean="0"/>
              <a:t>image </a:t>
            </a:r>
            <a:r>
              <a:rPr lang="en-US" dirty="0"/>
              <a:t>of </a:t>
            </a:r>
            <a:r>
              <a:rPr lang="en-US" dirty="0" smtClean="0"/>
              <a:t>a </a:t>
            </a:r>
            <a:r>
              <a:rPr lang="en-US" sz="3100" dirty="0"/>
              <a:t>handwritten </a:t>
            </a:r>
            <a:r>
              <a:rPr lang="en-US" sz="3100" dirty="0" smtClean="0"/>
              <a:t>character.</a:t>
            </a:r>
            <a:endParaRPr lang="en-US" sz="3100" dirty="0"/>
          </a:p>
          <a:p>
            <a:r>
              <a:rPr lang="en-US" sz="3100" dirty="0" smtClean="0"/>
              <a:t>Usage: create more </a:t>
            </a:r>
            <a:r>
              <a:rPr lang="en-US" sz="3100" dirty="0"/>
              <a:t>training data for machine </a:t>
            </a:r>
            <a:r>
              <a:rPr lang="en-US" sz="3100" dirty="0" smtClean="0"/>
              <a:t>leaning systems</a:t>
            </a:r>
            <a:endParaRPr lang="en-US" sz="31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a:xfrm>
            <a:off x="7332347" y="4758922"/>
            <a:ext cx="2133600" cy="365125"/>
          </a:xfrm>
        </p:spPr>
        <p:txBody>
          <a:bodyPr/>
          <a:lstStyle/>
          <a:p>
            <a:fld id="{B6F15528-21DE-4FAA-801E-634DDDAF4B2B}" type="slidenum">
              <a:rPr lang="en-US" smtClean="0"/>
              <a:pPr/>
              <a:t>49</a:t>
            </a:fld>
            <a:endParaRPr lang="en-US" dirty="0"/>
          </a:p>
        </p:txBody>
      </p:sp>
      <p:sp>
        <p:nvSpPr>
          <p:cNvPr id="6" name="TextBox 5"/>
          <p:cNvSpPr txBox="1"/>
          <p:nvPr/>
        </p:nvSpPr>
        <p:spPr>
          <a:xfrm>
            <a:off x="5029200" y="2745972"/>
            <a:ext cx="4038599" cy="400110"/>
          </a:xfrm>
          <a:prstGeom prst="rect">
            <a:avLst/>
          </a:prstGeom>
          <a:noFill/>
          <a:ln>
            <a:solidFill>
              <a:schemeClr val="accent1"/>
            </a:solidFill>
          </a:ln>
        </p:spPr>
        <p:txBody>
          <a:bodyPr wrap="square" rtlCol="0">
            <a:spAutoFit/>
          </a:bodyPr>
          <a:lstStyle/>
          <a:p>
            <a:pPr algn="ctr"/>
            <a:r>
              <a:rPr lang="en-US" sz="2000" dirty="0" smtClean="0"/>
              <a:t>G  can generate data according to </a:t>
            </a:r>
            <a:r>
              <a:rPr lang="en-US" sz="2000" i="1" dirty="0" smtClean="0"/>
              <a:t>Z</a:t>
            </a:r>
            <a:endParaRPr lang="en-US" sz="2000" i="1" dirty="0"/>
          </a:p>
        </p:txBody>
      </p:sp>
      <p:cxnSp>
        <p:nvCxnSpPr>
          <p:cNvPr id="14" name="Straight Arrow Connector 13"/>
          <p:cNvCxnSpPr/>
          <p:nvPr/>
        </p:nvCxnSpPr>
        <p:spPr>
          <a:xfrm>
            <a:off x="6698866" y="2505704"/>
            <a:ext cx="0" cy="2393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727358" y="3146082"/>
            <a:ext cx="0" cy="279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24567" y="1982484"/>
            <a:ext cx="2826408" cy="369332"/>
          </a:xfrm>
          <a:prstGeom prst="rect">
            <a:avLst/>
          </a:prstGeom>
          <a:noFill/>
        </p:spPr>
        <p:txBody>
          <a:bodyPr wrap="square" rtlCol="0">
            <a:spAutoFit/>
          </a:bodyPr>
          <a:lstStyle/>
          <a:p>
            <a:r>
              <a:rPr lang="en-US" i="1" dirty="0" smtClean="0"/>
              <a:t>Z (</a:t>
            </a:r>
            <a:r>
              <a:rPr lang="en-US" dirty="0"/>
              <a:t>distribution </a:t>
            </a:r>
            <a:r>
              <a:rPr lang="en-US" i="1" dirty="0" err="1" smtClean="0"/>
              <a:t>p</a:t>
            </a:r>
            <a:r>
              <a:rPr lang="en-US" i="1" baseline="-25000" dirty="0" err="1" smtClean="0"/>
              <a:t>g</a:t>
            </a:r>
            <a:r>
              <a:rPr lang="en-US" i="1" dirty="0" smtClean="0"/>
              <a:t>): a vector</a:t>
            </a:r>
            <a:endParaRPr lang="en-US"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712" y="3426024"/>
            <a:ext cx="1993900"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5240793" y="5562600"/>
            <a:ext cx="3720575" cy="646331"/>
          </a:xfrm>
          <a:prstGeom prst="rect">
            <a:avLst/>
          </a:prstGeom>
          <a:noFill/>
        </p:spPr>
        <p:txBody>
          <a:bodyPr wrap="square" rtlCol="0">
            <a:spAutoFit/>
          </a:bodyPr>
          <a:lstStyle/>
          <a:p>
            <a:r>
              <a:rPr lang="en-US" dirty="0" smtClean="0"/>
              <a:t>MINST dataset: http</a:t>
            </a:r>
            <a:r>
              <a:rPr lang="en-US" dirty="0"/>
              <a:t>://yann.lecun.com/exdb/mnist/</a:t>
            </a:r>
          </a:p>
        </p:txBody>
      </p:sp>
      <p:sp>
        <p:nvSpPr>
          <p:cNvPr id="7" name="TextBox 6"/>
          <p:cNvSpPr txBox="1"/>
          <p:nvPr/>
        </p:nvSpPr>
        <p:spPr>
          <a:xfrm>
            <a:off x="6553200" y="4763195"/>
            <a:ext cx="2408168" cy="646331"/>
          </a:xfrm>
          <a:prstGeom prst="rect">
            <a:avLst/>
          </a:prstGeom>
          <a:noFill/>
        </p:spPr>
        <p:txBody>
          <a:bodyPr wrap="square" rtlCol="0">
            <a:spAutoFit/>
          </a:bodyPr>
          <a:lstStyle/>
          <a:p>
            <a:r>
              <a:rPr lang="en-US" dirty="0" smtClean="0"/>
              <a:t>Output is a picture of a hand written character</a:t>
            </a:r>
            <a:endParaRPr lang="en-US" dirty="0"/>
          </a:p>
        </p:txBody>
      </p:sp>
    </p:spTree>
    <p:extLst>
      <p:ext uri="{BB962C8B-B14F-4D97-AF65-F5344CB8AC3E}">
        <p14:creationId xmlns:p14="http://schemas.microsoft.com/office/powerpoint/2010/main" val="1758674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Part 1</a:t>
            </a:r>
            <a:endParaRPr lang="en-US" dirty="0"/>
          </a:p>
        </p:txBody>
      </p:sp>
      <p:sp>
        <p:nvSpPr>
          <p:cNvPr id="6" name="Subtitle 5"/>
          <p:cNvSpPr>
            <a:spLocks noGrp="1"/>
          </p:cNvSpPr>
          <p:nvPr>
            <p:ph type="subTitle" idx="1"/>
          </p:nvPr>
        </p:nvSpPr>
        <p:spPr/>
        <p:txBody>
          <a:bodyPr>
            <a:normAutofit fontScale="92500"/>
          </a:bodyPr>
          <a:lstStyle/>
          <a:p>
            <a:r>
              <a:rPr lang="en-US" dirty="0"/>
              <a:t>Text Detection and Marker Based</a:t>
            </a:r>
            <a:br>
              <a:rPr lang="en-US" dirty="0"/>
            </a:br>
            <a:r>
              <a:rPr lang="en-US" dirty="0"/>
              <a:t>Finger Tracking in Building a Language Assistant for Wearable Glasses</a:t>
            </a: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5</a:t>
            </a:fld>
            <a:endParaRPr lang="en-US"/>
          </a:p>
        </p:txBody>
      </p:sp>
    </p:spTree>
    <p:extLst>
      <p:ext uri="{BB962C8B-B14F-4D97-AF65-F5344CB8AC3E}">
        <p14:creationId xmlns:p14="http://schemas.microsoft.com/office/powerpoint/2010/main" val="2196378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0"/>
            <a:ext cx="3352800" cy="1143000"/>
          </a:xfrm>
        </p:spPr>
        <p:txBody>
          <a:bodyPr>
            <a:noAutofit/>
          </a:bodyPr>
          <a:lstStyle/>
          <a:p>
            <a:pPr algn="l"/>
            <a:r>
              <a:rPr lang="en-US" sz="2400" dirty="0" smtClean="0"/>
              <a:t>GAN training procedure </a:t>
            </a:r>
            <a:r>
              <a:rPr lang="en-US" sz="1600" dirty="0" smtClean="0"/>
              <a:t>https</a:t>
            </a:r>
            <a:r>
              <a:rPr lang="en-US" sz="1600" dirty="0"/>
              <a:t>://arxiv.org/abs/1406.2661</a:t>
            </a:r>
            <a:r>
              <a:rPr lang="en-US" sz="2400" dirty="0"/>
              <a:t/>
            </a:r>
            <a:br>
              <a:rPr lang="en-US" sz="2400" dirty="0"/>
            </a:br>
            <a:endParaRPr lang="en-US" sz="2400" dirty="0"/>
          </a:p>
        </p:txBody>
      </p:sp>
      <p:sp>
        <p:nvSpPr>
          <p:cNvPr id="3" name="Content Placeholder 2"/>
          <p:cNvSpPr>
            <a:spLocks noGrp="1"/>
          </p:cNvSpPr>
          <p:nvPr>
            <p:ph idx="1"/>
          </p:nvPr>
        </p:nvSpPr>
        <p:spPr>
          <a:xfrm>
            <a:off x="139805" y="1407532"/>
            <a:ext cx="4343400" cy="4525963"/>
          </a:xfrm>
        </p:spPr>
        <p:txBody>
          <a:bodyPr>
            <a:normAutofit/>
          </a:bodyPr>
          <a:lstStyle/>
          <a:p>
            <a:pPr marL="514350" indent="-514350">
              <a:buFont typeface="+mj-lt"/>
              <a:buAutoNum type="arabicParenR"/>
            </a:pPr>
            <a:r>
              <a:rPr lang="en-US" sz="1800" dirty="0" smtClean="0"/>
              <a:t>First </a:t>
            </a:r>
            <a:r>
              <a:rPr lang="en-US" sz="1800" dirty="0" smtClean="0">
                <a:solidFill>
                  <a:srgbClr val="FF0000"/>
                </a:solidFill>
              </a:rPr>
              <a:t>train D (discriminator)</a:t>
            </a:r>
          </a:p>
          <a:p>
            <a:pPr marL="1028700" lvl="1" indent="-571500">
              <a:buFont typeface="+mj-lt"/>
              <a:buAutoNum type="romanLcPeriod"/>
            </a:pPr>
            <a:r>
              <a:rPr lang="en-US" sz="1800" dirty="0" smtClean="0"/>
              <a:t>Send a new batch of training data to D, with label 1=‘real images’</a:t>
            </a:r>
          </a:p>
          <a:p>
            <a:pPr marL="1028700" lvl="1" indent="-571500">
              <a:buFont typeface="+mj-lt"/>
              <a:buAutoNum type="romanLcPeriod"/>
            </a:pPr>
            <a:r>
              <a:rPr lang="en-US" sz="1800" dirty="0" smtClean="0"/>
              <a:t>Can loop (1) many times , e.g. from 1 to 10 times.</a:t>
            </a:r>
          </a:p>
          <a:p>
            <a:pPr marL="514350" indent="-514350">
              <a:buFont typeface="+mj-lt"/>
              <a:buAutoNum type="arabicParenR"/>
            </a:pPr>
            <a:r>
              <a:rPr lang="en-US" sz="1800" dirty="0" smtClean="0"/>
              <a:t>Keep D and </a:t>
            </a:r>
            <a:r>
              <a:rPr lang="en-US" sz="1800" dirty="0" smtClean="0">
                <a:solidFill>
                  <a:srgbClr val="FF0000"/>
                </a:solidFill>
              </a:rPr>
              <a:t>train G (generator)</a:t>
            </a:r>
            <a:r>
              <a:rPr lang="en-US" sz="1800" dirty="0" smtClean="0"/>
              <a:t> </a:t>
            </a:r>
          </a:p>
          <a:p>
            <a:pPr marL="914400" lvl="1" indent="-514350">
              <a:buFont typeface="+mj-lt"/>
              <a:buAutoNum type="romanLcPeriod"/>
            </a:pPr>
            <a:r>
              <a:rPr lang="en-US" sz="1800" dirty="0"/>
              <a:t>sending noise to G so that the output should be labeled as ‘0 =‘fake image’</a:t>
            </a:r>
          </a:p>
          <a:p>
            <a:pPr marL="1028700" lvl="1" indent="-571500">
              <a:buFont typeface="+mj-lt"/>
              <a:buAutoNum type="romanLcPeriod"/>
            </a:pPr>
            <a:r>
              <a:rPr lang="en-US" sz="1800" dirty="0" smtClean="0"/>
              <a:t>Can </a:t>
            </a:r>
            <a:r>
              <a:rPr lang="en-US" sz="1800" dirty="0"/>
              <a:t>loop </a:t>
            </a:r>
            <a:r>
              <a:rPr lang="en-US" sz="1800" dirty="0" smtClean="0"/>
              <a:t>(2) </a:t>
            </a:r>
            <a:r>
              <a:rPr lang="en-US" sz="1800" dirty="0"/>
              <a:t>many times , e.g. from 1 to 10 times.</a:t>
            </a:r>
          </a:p>
          <a:p>
            <a:pPr marL="514350" indent="-514350">
              <a:buFont typeface="+mj-lt"/>
              <a:buAutoNum type="arabicParenR"/>
            </a:pPr>
            <a:r>
              <a:rPr lang="en-US" sz="1800" dirty="0" smtClean="0"/>
              <a:t>Go to 1, until  D output is 0.5</a:t>
            </a:r>
          </a:p>
        </p:txBody>
      </p:sp>
      <p:sp>
        <p:nvSpPr>
          <p:cNvPr id="4" name="Footer Placeholder 3"/>
          <p:cNvSpPr>
            <a:spLocks noGrp="1"/>
          </p:cNvSpPr>
          <p:nvPr>
            <p:ph type="ftr" sz="quarter" idx="11"/>
          </p:nvPr>
        </p:nvSpPr>
        <p:spPr>
          <a:xfrm>
            <a:off x="462433" y="6437920"/>
            <a:ext cx="2895600" cy="365125"/>
          </a:xfrm>
        </p:spPr>
        <p:txBody>
          <a:bodyPr/>
          <a:lstStyle/>
          <a:p>
            <a:r>
              <a:rPr lang="en-US" smtClean="0"/>
              <a:t>Computer vision development at CUHK ver.9c</a:t>
            </a:r>
            <a:endParaRPr lang="en-US"/>
          </a:p>
        </p:txBody>
      </p:sp>
      <p:sp>
        <p:nvSpPr>
          <p:cNvPr id="8" name="TextBox 7"/>
          <p:cNvSpPr txBox="1"/>
          <p:nvPr/>
        </p:nvSpPr>
        <p:spPr>
          <a:xfrm>
            <a:off x="4665840" y="1229814"/>
            <a:ext cx="4267200" cy="707886"/>
          </a:xfrm>
          <a:prstGeom prst="rect">
            <a:avLst/>
          </a:prstGeom>
          <a:noFill/>
          <a:ln>
            <a:solidFill>
              <a:schemeClr val="accent1"/>
            </a:solidFill>
          </a:ln>
        </p:spPr>
        <p:txBody>
          <a:bodyPr wrap="square" rtlCol="0">
            <a:spAutoFit/>
          </a:bodyPr>
          <a:lstStyle/>
          <a:p>
            <a:pPr algn="ctr"/>
            <a:r>
              <a:rPr lang="en-US" sz="2000" dirty="0" smtClean="0"/>
              <a:t>Train parameters </a:t>
            </a:r>
            <a:r>
              <a:rPr lang="en-US" sz="2000" dirty="0" smtClean="0">
                <a:sym typeface="Symbol"/>
              </a:rPr>
              <a:t></a:t>
            </a:r>
            <a:r>
              <a:rPr lang="en-US" sz="2000" baseline="-25000" dirty="0" smtClean="0">
                <a:sym typeface="Symbol"/>
              </a:rPr>
              <a:t>d </a:t>
            </a:r>
            <a:r>
              <a:rPr lang="en-US" sz="2000" dirty="0" smtClean="0">
                <a:sym typeface="Symbol"/>
              </a:rPr>
              <a:t>of</a:t>
            </a:r>
            <a:r>
              <a:rPr lang="en-US" sz="2000" baseline="-25000" dirty="0" smtClean="0">
                <a:sym typeface="Symbol"/>
              </a:rPr>
              <a:t> </a:t>
            </a:r>
            <a:r>
              <a:rPr lang="en-US" sz="2000" dirty="0">
                <a:solidFill>
                  <a:srgbClr val="FF0000"/>
                </a:solidFill>
              </a:rPr>
              <a:t>discriminator </a:t>
            </a:r>
            <a:r>
              <a:rPr lang="en-US" sz="2000" dirty="0" smtClean="0"/>
              <a:t>D: CNN</a:t>
            </a:r>
            <a:endParaRPr lang="en-US" sz="2000" i="1" dirty="0"/>
          </a:p>
        </p:txBody>
      </p:sp>
      <p:sp>
        <p:nvSpPr>
          <p:cNvPr id="10" name="Rectangle 9"/>
          <p:cNvSpPr/>
          <p:nvPr/>
        </p:nvSpPr>
        <p:spPr>
          <a:xfrm>
            <a:off x="7374722" y="592597"/>
            <a:ext cx="377536"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41223" y="592597"/>
            <a:ext cx="377536"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616186" y="78309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861219" y="78309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073386" y="78800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73186" y="592597"/>
            <a:ext cx="377536"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5632985" y="1011697"/>
            <a:ext cx="529937"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229990" y="949352"/>
            <a:ext cx="77932"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418759" y="805956"/>
            <a:ext cx="994044" cy="4343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986187" y="152400"/>
            <a:ext cx="3841501" cy="369332"/>
          </a:xfrm>
          <a:prstGeom prst="rect">
            <a:avLst/>
          </a:prstGeom>
          <a:noFill/>
        </p:spPr>
        <p:txBody>
          <a:bodyPr wrap="none" rtlCol="0">
            <a:spAutoFit/>
          </a:bodyPr>
          <a:lstStyle/>
          <a:p>
            <a:r>
              <a:rPr lang="en-US" dirty="0" smtClean="0"/>
              <a:t>Training images with distribution </a:t>
            </a:r>
            <a:r>
              <a:rPr lang="en-US" i="1" dirty="0" err="1" smtClean="0"/>
              <a:t>p</a:t>
            </a:r>
            <a:r>
              <a:rPr lang="en-US" i="1" baseline="-25000" dirty="0" err="1" smtClean="0"/>
              <a:t>data</a:t>
            </a:r>
            <a:endParaRPr lang="en-US" i="1" baseline="-25000" dirty="0"/>
          </a:p>
        </p:txBody>
      </p:sp>
      <p:cxnSp>
        <p:nvCxnSpPr>
          <p:cNvPr id="27" name="Straight Arrow Connector 26"/>
          <p:cNvCxnSpPr/>
          <p:nvPr/>
        </p:nvCxnSpPr>
        <p:spPr>
          <a:xfrm>
            <a:off x="6417930" y="1962947"/>
            <a:ext cx="0" cy="126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049662" y="2100190"/>
            <a:ext cx="3482107" cy="369332"/>
          </a:xfrm>
          <a:prstGeom prst="rect">
            <a:avLst/>
          </a:prstGeom>
          <a:noFill/>
        </p:spPr>
        <p:txBody>
          <a:bodyPr wrap="none" rtlCol="0">
            <a:spAutoFit/>
          </a:bodyPr>
          <a:lstStyle/>
          <a:p>
            <a:r>
              <a:rPr lang="en-US" dirty="0" smtClean="0"/>
              <a:t>One scalar: Label=‘1’ when training</a:t>
            </a:r>
            <a:endParaRPr lang="en-US" dirty="0"/>
          </a:p>
        </p:txBody>
      </p:sp>
      <p:sp>
        <p:nvSpPr>
          <p:cNvPr id="35" name="TextBox 34"/>
          <p:cNvSpPr txBox="1"/>
          <p:nvPr/>
        </p:nvSpPr>
        <p:spPr>
          <a:xfrm>
            <a:off x="4765118" y="3943118"/>
            <a:ext cx="4051194" cy="707886"/>
          </a:xfrm>
          <a:prstGeom prst="rect">
            <a:avLst/>
          </a:prstGeom>
          <a:noFill/>
          <a:ln>
            <a:solidFill>
              <a:schemeClr val="accent1"/>
            </a:solidFill>
          </a:ln>
        </p:spPr>
        <p:txBody>
          <a:bodyPr wrap="square" rtlCol="0">
            <a:spAutoFit/>
          </a:bodyPr>
          <a:lstStyle/>
          <a:p>
            <a:pPr algn="ctr"/>
            <a:r>
              <a:rPr lang="en-US" sz="2000" dirty="0"/>
              <a:t>Train parameters </a:t>
            </a:r>
            <a:r>
              <a:rPr lang="en-US" sz="2000" dirty="0" smtClean="0">
                <a:sym typeface="Symbol"/>
              </a:rPr>
              <a:t></a:t>
            </a:r>
            <a:r>
              <a:rPr lang="en-US" sz="2000" baseline="-25000" dirty="0" smtClean="0">
                <a:sym typeface="Symbol"/>
              </a:rPr>
              <a:t>g</a:t>
            </a:r>
            <a:r>
              <a:rPr lang="en-US" sz="2000" dirty="0" smtClean="0"/>
              <a:t> of </a:t>
            </a:r>
            <a:r>
              <a:rPr lang="en-US" sz="2000" dirty="0" smtClean="0">
                <a:solidFill>
                  <a:srgbClr val="FF0000"/>
                </a:solidFill>
              </a:rPr>
              <a:t>generator</a:t>
            </a:r>
            <a:r>
              <a:rPr lang="en-US" sz="2000" dirty="0" smtClean="0"/>
              <a:t> </a:t>
            </a:r>
            <a:r>
              <a:rPr lang="en-US" sz="2000" dirty="0" smtClean="0">
                <a:solidFill>
                  <a:srgbClr val="FF0000"/>
                </a:solidFill>
              </a:rPr>
              <a:t> </a:t>
            </a:r>
            <a:r>
              <a:rPr lang="en-US" sz="2000" dirty="0" smtClean="0"/>
              <a:t>G: CNN</a:t>
            </a:r>
            <a:endParaRPr lang="en-US" sz="2000" i="1" dirty="0"/>
          </a:p>
        </p:txBody>
      </p:sp>
      <p:cxnSp>
        <p:nvCxnSpPr>
          <p:cNvPr id="43" name="Straight Arrow Connector 42"/>
          <p:cNvCxnSpPr/>
          <p:nvPr/>
        </p:nvCxnSpPr>
        <p:spPr>
          <a:xfrm>
            <a:off x="6229991" y="3869615"/>
            <a:ext cx="0" cy="851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896515" y="3585431"/>
            <a:ext cx="3866764" cy="369332"/>
          </a:xfrm>
          <a:prstGeom prst="rect">
            <a:avLst/>
          </a:prstGeom>
          <a:noFill/>
        </p:spPr>
        <p:txBody>
          <a:bodyPr wrap="none" rtlCol="0">
            <a:spAutoFit/>
          </a:bodyPr>
          <a:lstStyle/>
          <a:p>
            <a:r>
              <a:rPr lang="en-US" dirty="0" smtClean="0"/>
              <a:t>Noise (z) with distribution </a:t>
            </a:r>
            <a:r>
              <a:rPr lang="en-US" i="1" dirty="0" err="1" smtClean="0"/>
              <a:t>P</a:t>
            </a:r>
            <a:r>
              <a:rPr lang="en-US" i="1" baseline="-25000" dirty="0" err="1" smtClean="0"/>
              <a:t>z</a:t>
            </a:r>
            <a:r>
              <a:rPr lang="en-US" dirty="0" smtClean="0"/>
              <a:t>(a vector)</a:t>
            </a:r>
            <a:endParaRPr lang="en-US" i="1" baseline="-25000" dirty="0"/>
          </a:p>
        </p:txBody>
      </p:sp>
      <p:sp>
        <p:nvSpPr>
          <p:cNvPr id="47" name="TextBox 46"/>
          <p:cNvSpPr txBox="1"/>
          <p:nvPr/>
        </p:nvSpPr>
        <p:spPr>
          <a:xfrm>
            <a:off x="5219902" y="5748829"/>
            <a:ext cx="3482107" cy="369332"/>
          </a:xfrm>
          <a:prstGeom prst="rect">
            <a:avLst/>
          </a:prstGeom>
          <a:noFill/>
        </p:spPr>
        <p:txBody>
          <a:bodyPr wrap="none" rtlCol="0">
            <a:spAutoFit/>
          </a:bodyPr>
          <a:lstStyle/>
          <a:p>
            <a:r>
              <a:rPr lang="en-US" dirty="0"/>
              <a:t>One scalar: Label</a:t>
            </a:r>
            <a:r>
              <a:rPr lang="en-US" dirty="0" smtClean="0"/>
              <a:t>=‘0’ when training</a:t>
            </a:r>
            <a:endParaRPr lang="en-US" dirty="0"/>
          </a:p>
        </p:txBody>
      </p:sp>
      <p:sp>
        <p:nvSpPr>
          <p:cNvPr id="48" name="TextBox 47"/>
          <p:cNvSpPr txBox="1"/>
          <p:nvPr/>
        </p:nvSpPr>
        <p:spPr>
          <a:xfrm>
            <a:off x="234268" y="5160051"/>
            <a:ext cx="3810000" cy="923330"/>
          </a:xfrm>
          <a:prstGeom prst="rect">
            <a:avLst/>
          </a:prstGeom>
          <a:noFill/>
        </p:spPr>
        <p:txBody>
          <a:bodyPr wrap="square" rtlCol="0">
            <a:spAutoFit/>
          </a:bodyPr>
          <a:lstStyle/>
          <a:p>
            <a:r>
              <a:rPr lang="en-US" dirty="0" smtClean="0">
                <a:solidFill>
                  <a:srgbClr val="00B050"/>
                </a:solidFill>
              </a:rPr>
              <a:t>Both D (parameters </a:t>
            </a:r>
            <a:r>
              <a:rPr lang="en-US" dirty="0" smtClean="0">
                <a:solidFill>
                  <a:srgbClr val="00B050"/>
                </a:solidFill>
                <a:sym typeface="Symbol"/>
              </a:rPr>
              <a:t></a:t>
            </a:r>
            <a:r>
              <a:rPr lang="en-US" baseline="-25000" dirty="0" smtClean="0">
                <a:solidFill>
                  <a:srgbClr val="00B050"/>
                </a:solidFill>
                <a:sym typeface="Symbol"/>
              </a:rPr>
              <a:t>d </a:t>
            </a:r>
            <a:r>
              <a:rPr lang="en-US" dirty="0" smtClean="0">
                <a:solidFill>
                  <a:srgbClr val="00B050"/>
                </a:solidFill>
              </a:rPr>
              <a:t>) and G</a:t>
            </a:r>
            <a:r>
              <a:rPr lang="en-US" dirty="0">
                <a:solidFill>
                  <a:srgbClr val="00B050"/>
                </a:solidFill>
              </a:rPr>
              <a:t> (parameters </a:t>
            </a:r>
            <a:r>
              <a:rPr lang="en-US" dirty="0">
                <a:solidFill>
                  <a:srgbClr val="00B050"/>
                </a:solidFill>
                <a:sym typeface="Symbol"/>
              </a:rPr>
              <a:t></a:t>
            </a:r>
            <a:r>
              <a:rPr lang="en-US" baseline="-25000" dirty="0">
                <a:solidFill>
                  <a:srgbClr val="00B050"/>
                </a:solidFill>
                <a:sym typeface="Symbol"/>
              </a:rPr>
              <a:t>g </a:t>
            </a:r>
            <a:r>
              <a:rPr lang="en-US" dirty="0">
                <a:solidFill>
                  <a:srgbClr val="00B050"/>
                </a:solidFill>
              </a:rPr>
              <a:t>)</a:t>
            </a:r>
            <a:r>
              <a:rPr lang="en-US" dirty="0" smtClean="0">
                <a:solidFill>
                  <a:srgbClr val="00B050"/>
                </a:solidFill>
              </a:rPr>
              <a:t> are CNN </a:t>
            </a:r>
            <a:r>
              <a:rPr lang="en-US" dirty="0">
                <a:solidFill>
                  <a:srgbClr val="00B050"/>
                </a:solidFill>
              </a:rPr>
              <a:t>Convolution neural </a:t>
            </a:r>
            <a:r>
              <a:rPr lang="en-US" dirty="0" smtClean="0">
                <a:solidFill>
                  <a:srgbClr val="00B050"/>
                </a:solidFill>
              </a:rPr>
              <a:t>networks. </a:t>
            </a:r>
            <a:endParaRPr lang="en-US" dirty="0">
              <a:solidFill>
                <a:srgbClr val="00B050"/>
              </a:solidFill>
            </a:endParaRPr>
          </a:p>
        </p:txBody>
      </p:sp>
      <p:sp>
        <p:nvSpPr>
          <p:cNvPr id="51" name="TextBox 50"/>
          <p:cNvSpPr txBox="1"/>
          <p:nvPr/>
        </p:nvSpPr>
        <p:spPr>
          <a:xfrm>
            <a:off x="5420895" y="5301991"/>
            <a:ext cx="2142595" cy="400110"/>
          </a:xfrm>
          <a:prstGeom prst="rect">
            <a:avLst/>
          </a:prstGeom>
          <a:noFill/>
          <a:ln>
            <a:solidFill>
              <a:schemeClr val="accent1"/>
            </a:solidFill>
          </a:ln>
        </p:spPr>
        <p:txBody>
          <a:bodyPr wrap="square" rtlCol="0">
            <a:spAutoFit/>
          </a:bodyPr>
          <a:lstStyle/>
          <a:p>
            <a:pPr algn="ctr"/>
            <a:r>
              <a:rPr lang="en-US" sz="2000" dirty="0" smtClean="0"/>
              <a:t>Keep D: CNN</a:t>
            </a:r>
            <a:endParaRPr lang="en-US" sz="2000" dirty="0"/>
          </a:p>
        </p:txBody>
      </p:sp>
      <p:sp>
        <p:nvSpPr>
          <p:cNvPr id="57" name="TextBox 56"/>
          <p:cNvSpPr txBox="1"/>
          <p:nvPr/>
        </p:nvSpPr>
        <p:spPr>
          <a:xfrm>
            <a:off x="381000" y="805934"/>
            <a:ext cx="3058466" cy="461665"/>
          </a:xfrm>
          <a:prstGeom prst="rect">
            <a:avLst/>
          </a:prstGeom>
          <a:noFill/>
        </p:spPr>
        <p:txBody>
          <a:bodyPr wrap="none" rtlCol="0">
            <a:spAutoFit/>
          </a:bodyPr>
          <a:lstStyle/>
          <a:p>
            <a:r>
              <a:rPr lang="en-US" sz="2400" dirty="0" smtClean="0"/>
              <a:t>The training Algorithm </a:t>
            </a:r>
            <a:endParaRPr lang="en-US" sz="2400" dirty="0"/>
          </a:p>
        </p:txBody>
      </p:sp>
      <p:sp>
        <p:nvSpPr>
          <p:cNvPr id="58" name="TextBox 57"/>
          <p:cNvSpPr txBox="1"/>
          <p:nvPr/>
        </p:nvSpPr>
        <p:spPr>
          <a:xfrm>
            <a:off x="6284296" y="917086"/>
            <a:ext cx="284052" cy="369332"/>
          </a:xfrm>
          <a:prstGeom prst="rect">
            <a:avLst/>
          </a:prstGeom>
          <a:noFill/>
        </p:spPr>
        <p:txBody>
          <a:bodyPr wrap="none" rtlCol="0">
            <a:spAutoFit/>
          </a:bodyPr>
          <a:lstStyle/>
          <a:p>
            <a:r>
              <a:rPr lang="en-US" dirty="0" smtClean="0"/>
              <a:t>x</a:t>
            </a:r>
            <a:endParaRPr lang="en-US" dirty="0"/>
          </a:p>
        </p:txBody>
      </p:sp>
      <p:sp>
        <p:nvSpPr>
          <p:cNvPr id="61" name="TextBox 60"/>
          <p:cNvSpPr txBox="1"/>
          <p:nvPr/>
        </p:nvSpPr>
        <p:spPr>
          <a:xfrm>
            <a:off x="4896515" y="6054311"/>
            <a:ext cx="3280835" cy="369332"/>
          </a:xfrm>
          <a:prstGeom prst="rect">
            <a:avLst/>
          </a:prstGeom>
          <a:noFill/>
        </p:spPr>
        <p:txBody>
          <a:bodyPr wrap="none" rtlCol="0">
            <a:spAutoFit/>
          </a:bodyPr>
          <a:lstStyle/>
          <a:p>
            <a:r>
              <a:rPr lang="en-US" dirty="0" smtClean="0">
                <a:solidFill>
                  <a:srgbClr val="FF0000"/>
                </a:solidFill>
              </a:rPr>
              <a:t>Train </a:t>
            </a:r>
            <a:r>
              <a:rPr lang="en-US" i="1" dirty="0" smtClean="0">
                <a:solidFill>
                  <a:srgbClr val="FF0000"/>
                </a:solidFill>
              </a:rPr>
              <a:t>G</a:t>
            </a:r>
            <a:r>
              <a:rPr lang="en-US" dirty="0" smtClean="0">
                <a:solidFill>
                  <a:srgbClr val="FF0000"/>
                </a:solidFill>
              </a:rPr>
              <a:t> to minimize </a:t>
            </a:r>
            <a:r>
              <a:rPr lang="en-US" i="1" dirty="0" smtClean="0">
                <a:solidFill>
                  <a:srgbClr val="FF0000"/>
                </a:solidFill>
              </a:rPr>
              <a:t>log(1-D(G(z))</a:t>
            </a:r>
            <a:endParaRPr lang="en-US" i="1" dirty="0">
              <a:solidFill>
                <a:srgbClr val="FF0000"/>
              </a:solidFill>
            </a:endParaRPr>
          </a:p>
        </p:txBody>
      </p:sp>
      <p:sp>
        <p:nvSpPr>
          <p:cNvPr id="62" name="TextBox 61"/>
          <p:cNvSpPr txBox="1"/>
          <p:nvPr/>
        </p:nvSpPr>
        <p:spPr>
          <a:xfrm>
            <a:off x="4665840" y="2362200"/>
            <a:ext cx="4211515" cy="923330"/>
          </a:xfrm>
          <a:prstGeom prst="rect">
            <a:avLst/>
          </a:prstGeom>
          <a:noFill/>
        </p:spPr>
        <p:txBody>
          <a:bodyPr wrap="square" rtlCol="0">
            <a:spAutoFit/>
          </a:bodyPr>
          <a:lstStyle/>
          <a:p>
            <a:r>
              <a:rPr lang="en-US" dirty="0" smtClean="0">
                <a:solidFill>
                  <a:srgbClr val="FF0000"/>
                </a:solidFill>
              </a:rPr>
              <a:t>Train D to maximize </a:t>
            </a:r>
            <a:r>
              <a:rPr lang="en-US" dirty="0">
                <a:solidFill>
                  <a:srgbClr val="FF0000"/>
                </a:solidFill>
              </a:rPr>
              <a:t>the probability of </a:t>
            </a:r>
            <a:r>
              <a:rPr lang="en-US" dirty="0" smtClean="0">
                <a:solidFill>
                  <a:srgbClr val="FF0000"/>
                </a:solidFill>
              </a:rPr>
              <a:t>assigning the correct </a:t>
            </a:r>
            <a:r>
              <a:rPr lang="en-US" dirty="0">
                <a:solidFill>
                  <a:srgbClr val="FF0000"/>
                </a:solidFill>
              </a:rPr>
              <a:t>label to </a:t>
            </a:r>
            <a:r>
              <a:rPr lang="en-US" dirty="0" smtClean="0">
                <a:solidFill>
                  <a:srgbClr val="FF0000"/>
                </a:solidFill>
              </a:rPr>
              <a:t>training examples, (and samples from G, in step2)</a:t>
            </a:r>
            <a:endParaRPr lang="en-US" i="1" dirty="0">
              <a:solidFill>
                <a:srgbClr val="FF0000"/>
              </a:solidFill>
            </a:endParaRPr>
          </a:p>
        </p:txBody>
      </p:sp>
      <p:cxnSp>
        <p:nvCxnSpPr>
          <p:cNvPr id="66" name="Straight Arrow Connector 65"/>
          <p:cNvCxnSpPr/>
          <p:nvPr/>
        </p:nvCxnSpPr>
        <p:spPr>
          <a:xfrm>
            <a:off x="6041223" y="5683056"/>
            <a:ext cx="11388" cy="1652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544" y="6423643"/>
            <a:ext cx="6062755" cy="34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9" name="Straight Arrow Connector 68"/>
          <p:cNvCxnSpPr/>
          <p:nvPr/>
        </p:nvCxnSpPr>
        <p:spPr>
          <a:xfrm flipV="1">
            <a:off x="3810000" y="1937700"/>
            <a:ext cx="855840" cy="4615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3559359" y="4651004"/>
            <a:ext cx="1205759" cy="18253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Slide Number Placeholder 77"/>
          <p:cNvSpPr>
            <a:spLocks noGrp="1"/>
          </p:cNvSpPr>
          <p:nvPr>
            <p:ph type="sldNum" sz="quarter" idx="12"/>
          </p:nvPr>
        </p:nvSpPr>
        <p:spPr/>
        <p:txBody>
          <a:bodyPr/>
          <a:lstStyle/>
          <a:p>
            <a:fld id="{B6F15528-21DE-4FAA-801E-634DDDAF4B2B}" type="slidenum">
              <a:rPr lang="en-US" smtClean="0"/>
              <a:pPr/>
              <a:t>50</a:t>
            </a:fld>
            <a:endParaRPr lang="en-US"/>
          </a:p>
        </p:txBody>
      </p:sp>
      <p:sp>
        <p:nvSpPr>
          <p:cNvPr id="5" name="TextBox 4"/>
          <p:cNvSpPr txBox="1"/>
          <p:nvPr/>
        </p:nvSpPr>
        <p:spPr>
          <a:xfrm>
            <a:off x="6680295" y="4734377"/>
            <a:ext cx="2336264" cy="369332"/>
          </a:xfrm>
          <a:prstGeom prst="rect">
            <a:avLst/>
          </a:prstGeom>
          <a:noFill/>
        </p:spPr>
        <p:txBody>
          <a:bodyPr wrap="square" rtlCol="0">
            <a:spAutoFit/>
          </a:bodyPr>
          <a:lstStyle/>
          <a:p>
            <a:r>
              <a:rPr lang="en-US" dirty="0" smtClean="0"/>
              <a:t>Image generated</a:t>
            </a:r>
            <a:endParaRPr lang="en-US" dirty="0"/>
          </a:p>
        </p:txBody>
      </p:sp>
      <p:sp>
        <p:nvSpPr>
          <p:cNvPr id="42" name="Rectangle 41"/>
          <p:cNvSpPr/>
          <p:nvPr/>
        </p:nvSpPr>
        <p:spPr>
          <a:xfrm>
            <a:off x="6255780" y="4800591"/>
            <a:ext cx="377536"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a:off x="6184974" y="4690719"/>
            <a:ext cx="1889" cy="600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483205" y="3429000"/>
            <a:ext cx="4333107" cy="0"/>
          </a:xfrm>
          <a:prstGeom prst="line">
            <a:avLst/>
          </a:prstGeom>
          <a:ln w="41275" cmpd="sng">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68664" y="136766"/>
            <a:ext cx="780998" cy="369332"/>
          </a:xfrm>
          <a:prstGeom prst="rect">
            <a:avLst/>
          </a:prstGeom>
          <a:noFill/>
        </p:spPr>
        <p:txBody>
          <a:bodyPr wrap="square" rtlCol="0">
            <a:spAutoFit/>
          </a:bodyPr>
          <a:lstStyle/>
          <a:p>
            <a:r>
              <a:rPr lang="en-US" u="sng" dirty="0" smtClean="0"/>
              <a:t>Step1</a:t>
            </a:r>
            <a:endParaRPr lang="en-US" u="sng" dirty="0"/>
          </a:p>
        </p:txBody>
      </p:sp>
      <p:sp>
        <p:nvSpPr>
          <p:cNvPr id="38" name="TextBox 37"/>
          <p:cNvSpPr txBox="1"/>
          <p:nvPr/>
        </p:nvSpPr>
        <p:spPr>
          <a:xfrm>
            <a:off x="4275341" y="3493763"/>
            <a:ext cx="780998" cy="369332"/>
          </a:xfrm>
          <a:prstGeom prst="rect">
            <a:avLst/>
          </a:prstGeom>
          <a:noFill/>
        </p:spPr>
        <p:txBody>
          <a:bodyPr wrap="square" rtlCol="0">
            <a:spAutoFit/>
          </a:bodyPr>
          <a:lstStyle/>
          <a:p>
            <a:r>
              <a:rPr lang="en-US" u="sng" dirty="0" smtClean="0"/>
              <a:t>Step2</a:t>
            </a:r>
            <a:endParaRPr lang="en-US" u="sng" dirty="0"/>
          </a:p>
        </p:txBody>
      </p:sp>
    </p:spTree>
    <p:extLst>
      <p:ext uri="{BB962C8B-B14F-4D97-AF65-F5344CB8AC3E}">
        <p14:creationId xmlns:p14="http://schemas.microsoft.com/office/powerpoint/2010/main" val="4036295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44" y="148357"/>
            <a:ext cx="8229600" cy="116770"/>
          </a:xfrm>
        </p:spPr>
        <p:txBody>
          <a:bodyPr>
            <a:normAutofit fontScale="90000"/>
          </a:bodyPr>
          <a:lstStyle/>
          <a:p>
            <a:pPr algn="l"/>
            <a:r>
              <a:rPr lang="en-US" dirty="0"/>
              <a:t> </a:t>
            </a:r>
            <a:r>
              <a:rPr lang="en-US" dirty="0" smtClean="0"/>
              <a:t>                  </a:t>
            </a:r>
            <a:r>
              <a:rPr lang="en-US" u="sng" dirty="0" smtClean="0"/>
              <a:t>The idea</a:t>
            </a:r>
            <a:r>
              <a:rPr lang="en-US" dirty="0" smtClean="0"/>
              <a:t> </a:t>
            </a:r>
            <a:endParaRPr lang="en-US" dirty="0"/>
          </a:p>
        </p:txBody>
      </p:sp>
      <p:sp>
        <p:nvSpPr>
          <p:cNvPr id="3" name="Content Placeholder 2"/>
          <p:cNvSpPr>
            <a:spLocks noGrp="1"/>
          </p:cNvSpPr>
          <p:nvPr>
            <p:ph idx="1"/>
          </p:nvPr>
        </p:nvSpPr>
        <p:spPr>
          <a:xfrm>
            <a:off x="381000" y="3886200"/>
            <a:ext cx="8305800" cy="2482688"/>
          </a:xfrm>
        </p:spPr>
        <p:txBody>
          <a:bodyPr>
            <a:noAutofit/>
          </a:bodyPr>
          <a:lstStyle/>
          <a:p>
            <a:r>
              <a:rPr lang="en-US" sz="1400" dirty="0"/>
              <a:t>Figure 1: Generative adversarial nets are trained by simultaneously updating the discriminative </a:t>
            </a:r>
            <a:r>
              <a:rPr lang="en-US" sz="1400" dirty="0" smtClean="0"/>
              <a:t>distribution (D</a:t>
            </a:r>
            <a:r>
              <a:rPr lang="en-US" sz="1400" dirty="0"/>
              <a:t>, blue, dashed line) so that it discriminates between samples from the data generating distribution (</a:t>
            </a:r>
            <a:r>
              <a:rPr lang="en-US" sz="1400" dirty="0" smtClean="0"/>
              <a:t>black, dotted </a:t>
            </a:r>
            <a:r>
              <a:rPr lang="en-US" sz="1400" dirty="0"/>
              <a:t>line) </a:t>
            </a:r>
            <a:r>
              <a:rPr lang="en-US" sz="1400" i="1" dirty="0" err="1"/>
              <a:t>P</a:t>
            </a:r>
            <a:r>
              <a:rPr lang="en-US" sz="1400" i="1" dirty="0" err="1" smtClean="0"/>
              <a:t>x</a:t>
            </a:r>
            <a:r>
              <a:rPr lang="en-US" sz="1400" dirty="0" smtClean="0"/>
              <a:t> </a:t>
            </a:r>
            <a:r>
              <a:rPr lang="en-US" sz="1400" dirty="0"/>
              <a:t>from those of the generative distribution </a:t>
            </a:r>
            <a:r>
              <a:rPr lang="en-US" sz="1400" i="1" dirty="0" err="1"/>
              <a:t>P</a:t>
            </a:r>
            <a:r>
              <a:rPr lang="en-US" sz="1400" i="1" dirty="0" err="1" smtClean="0"/>
              <a:t>g</a:t>
            </a:r>
            <a:r>
              <a:rPr lang="en-US" sz="1400" dirty="0" smtClean="0"/>
              <a:t> </a:t>
            </a:r>
            <a:r>
              <a:rPr lang="en-US" sz="1400" dirty="0"/>
              <a:t>(G) (green, solid line). The lower horizontal line </a:t>
            </a:r>
            <a:r>
              <a:rPr lang="en-US" sz="1400" dirty="0" smtClean="0"/>
              <a:t>is the </a:t>
            </a:r>
            <a:r>
              <a:rPr lang="en-US" sz="1400" dirty="0"/>
              <a:t>domain from which z is sampled, in this case uniformly. The horizontal line above is part of the </a:t>
            </a:r>
            <a:r>
              <a:rPr lang="en-US" sz="1400" dirty="0" smtClean="0"/>
              <a:t>domain of </a:t>
            </a:r>
            <a:r>
              <a:rPr lang="en-US" sz="1400" dirty="0"/>
              <a:t>x. The upward arrows show how the mapping x = G(z) imposes the non-uniform distribution </a:t>
            </a:r>
            <a:r>
              <a:rPr lang="en-US" sz="1400" i="1" dirty="0" err="1" smtClean="0"/>
              <a:t>Pg</a:t>
            </a:r>
            <a:r>
              <a:rPr lang="en-US" sz="1400" dirty="0" smtClean="0"/>
              <a:t> on transformed </a:t>
            </a:r>
            <a:r>
              <a:rPr lang="en-US" sz="1400" dirty="0"/>
              <a:t>samples. G contracts in regions of high density and expands in regions of low density of </a:t>
            </a:r>
            <a:r>
              <a:rPr lang="en-US" sz="1400" i="1" dirty="0"/>
              <a:t>Pg</a:t>
            </a:r>
            <a:r>
              <a:rPr lang="en-US" sz="1400" dirty="0" smtClean="0"/>
              <a:t>. </a:t>
            </a:r>
            <a:r>
              <a:rPr lang="en-US" sz="1400" dirty="0"/>
              <a:t>(</a:t>
            </a:r>
            <a:r>
              <a:rPr lang="en-US" sz="1400" dirty="0" smtClean="0"/>
              <a:t>a) Consider </a:t>
            </a:r>
            <a:r>
              <a:rPr lang="en-US" sz="1400" dirty="0"/>
              <a:t>an adversarial pair near convergence: </a:t>
            </a:r>
            <a:r>
              <a:rPr lang="en-US" sz="1400" i="1" dirty="0" err="1"/>
              <a:t>Pg</a:t>
            </a:r>
            <a:r>
              <a:rPr lang="en-US" sz="1400" dirty="0" smtClean="0"/>
              <a:t> </a:t>
            </a:r>
            <a:r>
              <a:rPr lang="en-US" sz="1400" dirty="0"/>
              <a:t>is similar to </a:t>
            </a:r>
            <a:r>
              <a:rPr lang="en-US" sz="1400" dirty="0" err="1"/>
              <a:t>pdata</a:t>
            </a:r>
            <a:r>
              <a:rPr lang="en-US" sz="1400" dirty="0"/>
              <a:t> and D is a partially accurate classifier</a:t>
            </a:r>
            <a:r>
              <a:rPr lang="en-US" sz="1400" dirty="0" smtClean="0"/>
              <a:t>. (</a:t>
            </a:r>
            <a:r>
              <a:rPr lang="en-US" sz="1400" dirty="0"/>
              <a:t>b) In the inner loop of the algorithm D is trained to discriminate samples from data, converging to D(x) </a:t>
            </a:r>
            <a:r>
              <a:rPr lang="en-US" sz="1400" dirty="0" smtClean="0"/>
              <a:t>= </a:t>
            </a:r>
            <a:r>
              <a:rPr lang="en-US" sz="1400" dirty="0" err="1" smtClean="0"/>
              <a:t>pdata</a:t>
            </a:r>
            <a:r>
              <a:rPr lang="en-US" sz="1400" dirty="0" smtClean="0"/>
              <a:t>(x) </a:t>
            </a:r>
            <a:r>
              <a:rPr lang="en-US" sz="1400" dirty="0" err="1" smtClean="0"/>
              <a:t>pdata</a:t>
            </a:r>
            <a:r>
              <a:rPr lang="en-US" sz="1400" dirty="0" smtClean="0"/>
              <a:t>(x</a:t>
            </a:r>
            <a:r>
              <a:rPr lang="en-US" sz="1400" dirty="0"/>
              <a:t>)+</a:t>
            </a:r>
            <a:r>
              <a:rPr lang="en-US" sz="1400" dirty="0" err="1"/>
              <a:t>pg</a:t>
            </a:r>
            <a:r>
              <a:rPr lang="en-US" sz="1400" dirty="0"/>
              <a:t>(x) . (c) After an update to G, gradient of D has guided G(z) to flow to regions that are more </a:t>
            </a:r>
            <a:r>
              <a:rPr lang="en-US" sz="1400" dirty="0" smtClean="0"/>
              <a:t>likely to </a:t>
            </a:r>
            <a:r>
              <a:rPr lang="en-US" sz="1400" dirty="0"/>
              <a:t>be classified as data. (d) After several steps of training, if G and D have enough capacity, they will reach </a:t>
            </a:r>
            <a:r>
              <a:rPr lang="en-US" sz="1400" dirty="0" smtClean="0"/>
              <a:t>a point </a:t>
            </a:r>
            <a:r>
              <a:rPr lang="en-US" sz="1400" dirty="0"/>
              <a:t>at which both cannot improve because </a:t>
            </a:r>
            <a:r>
              <a:rPr lang="en-US" sz="1400" dirty="0" err="1"/>
              <a:t>pg</a:t>
            </a:r>
            <a:r>
              <a:rPr lang="en-US" sz="1400" dirty="0"/>
              <a:t> = </a:t>
            </a:r>
            <a:r>
              <a:rPr lang="en-US" sz="1400" dirty="0" err="1"/>
              <a:t>pdata</a:t>
            </a:r>
            <a:r>
              <a:rPr lang="en-US" sz="1400" dirty="0"/>
              <a:t>. The discriminator is unable to differentiate </a:t>
            </a:r>
            <a:r>
              <a:rPr lang="en-US" sz="1400" dirty="0" smtClean="0"/>
              <a:t>between the </a:t>
            </a:r>
            <a:r>
              <a:rPr lang="en-US" sz="1400" dirty="0"/>
              <a:t>two distributions, i.e. D(x) = </a:t>
            </a:r>
            <a:r>
              <a:rPr lang="en-US" sz="1400" dirty="0" smtClean="0"/>
              <a:t>1/2 </a:t>
            </a:r>
            <a:r>
              <a:rPr lang="en-US" sz="1400" dirty="0"/>
              <a:t>.</a:t>
            </a:r>
            <a:r>
              <a:rPr lang="en-US" sz="1400" dirty="0" smtClean="0"/>
              <a:t> </a:t>
            </a:r>
            <a:endParaRPr lang="en-US" sz="1400" dirty="0"/>
          </a:p>
        </p:txBody>
      </p:sp>
      <p:sp>
        <p:nvSpPr>
          <p:cNvPr id="4" name="Footer Placeholder 3"/>
          <p:cNvSpPr>
            <a:spLocks noGrp="1"/>
          </p:cNvSpPr>
          <p:nvPr>
            <p:ph type="ftr" sz="quarter" idx="11"/>
          </p:nvPr>
        </p:nvSpPr>
        <p:spPr>
          <a:xfrm>
            <a:off x="5181600" y="6492875"/>
            <a:ext cx="2895600" cy="365125"/>
          </a:xfrm>
        </p:spPr>
        <p:txBody>
          <a:bodyPr/>
          <a:lstStyle/>
          <a:p>
            <a:r>
              <a:rPr lang="en-US" smtClean="0"/>
              <a:t>Computer vision development at CUHK ver.9c</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51</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18" y="1104900"/>
            <a:ext cx="8203151" cy="268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43000" y="576074"/>
            <a:ext cx="3672287" cy="369332"/>
          </a:xfrm>
          <a:prstGeom prst="rect">
            <a:avLst/>
          </a:prstGeom>
          <a:noFill/>
        </p:spPr>
        <p:txBody>
          <a:bodyPr wrap="none" rtlCol="0">
            <a:spAutoFit/>
          </a:bodyPr>
          <a:lstStyle/>
          <a:p>
            <a:r>
              <a:rPr lang="en-US" dirty="0" smtClean="0"/>
              <a:t>Black dotted </a:t>
            </a:r>
            <a:r>
              <a:rPr lang="en-US" i="1" dirty="0" err="1" smtClean="0"/>
              <a:t>P</a:t>
            </a:r>
            <a:r>
              <a:rPr lang="en-US" i="1" baseline="-25000" dirty="0" err="1" smtClean="0"/>
              <a:t>x</a:t>
            </a:r>
            <a:r>
              <a:rPr lang="en-US" i="1" baseline="-25000" dirty="0" smtClean="0"/>
              <a:t>=data</a:t>
            </a:r>
            <a:r>
              <a:rPr lang="en-US" dirty="0" smtClean="0"/>
              <a:t> (from x true data)</a:t>
            </a:r>
            <a:endParaRPr lang="en-US" dirty="0"/>
          </a:p>
        </p:txBody>
      </p:sp>
      <p:cxnSp>
        <p:nvCxnSpPr>
          <p:cNvPr id="8" name="Straight Arrow Connector 7"/>
          <p:cNvCxnSpPr/>
          <p:nvPr/>
        </p:nvCxnSpPr>
        <p:spPr>
          <a:xfrm flipH="1">
            <a:off x="1676400" y="838200"/>
            <a:ext cx="762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981200" y="1158503"/>
            <a:ext cx="1378112" cy="5785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29192" y="901749"/>
            <a:ext cx="3328219" cy="369332"/>
          </a:xfrm>
          <a:prstGeom prst="rect">
            <a:avLst/>
          </a:prstGeom>
          <a:noFill/>
        </p:spPr>
        <p:txBody>
          <a:bodyPr wrap="none" rtlCol="0">
            <a:spAutoFit/>
          </a:bodyPr>
          <a:lstStyle/>
          <a:p>
            <a:r>
              <a:rPr lang="en-US" dirty="0" smtClean="0"/>
              <a:t>Green solid </a:t>
            </a:r>
            <a:r>
              <a:rPr lang="en-US" i="1" dirty="0" err="1" smtClean="0"/>
              <a:t>Pg</a:t>
            </a:r>
            <a:r>
              <a:rPr lang="en-US" dirty="0" smtClean="0"/>
              <a:t> (G generated fake)</a:t>
            </a:r>
            <a:endParaRPr lang="en-US" dirty="0"/>
          </a:p>
        </p:txBody>
      </p:sp>
      <p:sp>
        <p:nvSpPr>
          <p:cNvPr id="21" name="TextBox 20"/>
          <p:cNvSpPr txBox="1"/>
          <p:nvPr/>
        </p:nvSpPr>
        <p:spPr>
          <a:xfrm>
            <a:off x="453944" y="206742"/>
            <a:ext cx="2197525" cy="369332"/>
          </a:xfrm>
          <a:prstGeom prst="rect">
            <a:avLst/>
          </a:prstGeom>
          <a:noFill/>
        </p:spPr>
        <p:txBody>
          <a:bodyPr wrap="none" rtlCol="0">
            <a:spAutoFit/>
          </a:bodyPr>
          <a:lstStyle/>
          <a:p>
            <a:r>
              <a:rPr lang="en-US" dirty="0" smtClean="0"/>
              <a:t>Blue dashed error (D)</a:t>
            </a:r>
            <a:endParaRPr lang="en-US" dirty="0"/>
          </a:p>
        </p:txBody>
      </p:sp>
      <p:cxnSp>
        <p:nvCxnSpPr>
          <p:cNvPr id="22" name="Straight Arrow Connector 21"/>
          <p:cNvCxnSpPr/>
          <p:nvPr/>
        </p:nvCxnSpPr>
        <p:spPr>
          <a:xfrm>
            <a:off x="838200" y="533400"/>
            <a:ext cx="2286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90112" y="3200400"/>
            <a:ext cx="5550879" cy="369332"/>
          </a:xfrm>
          <a:prstGeom prst="rect">
            <a:avLst/>
          </a:prstGeom>
          <a:noFill/>
        </p:spPr>
        <p:txBody>
          <a:bodyPr wrap="none" rtlCol="0">
            <a:spAutoFit/>
          </a:bodyPr>
          <a:lstStyle/>
          <a:p>
            <a:r>
              <a:rPr lang="en-US" i="1" dirty="0" smtClean="0"/>
              <a:t>z</a:t>
            </a:r>
            <a:r>
              <a:rPr lang="en-US" dirty="0" smtClean="0"/>
              <a:t>=noise with a known distribution (uniform this this case)</a:t>
            </a:r>
            <a:endParaRPr lang="en-US" i="1" dirty="0"/>
          </a:p>
        </p:txBody>
      </p:sp>
      <p:sp>
        <p:nvSpPr>
          <p:cNvPr id="28" name="TextBox 27"/>
          <p:cNvSpPr txBox="1"/>
          <p:nvPr/>
        </p:nvSpPr>
        <p:spPr>
          <a:xfrm>
            <a:off x="6934200" y="715582"/>
            <a:ext cx="2109873" cy="369332"/>
          </a:xfrm>
          <a:prstGeom prst="rect">
            <a:avLst/>
          </a:prstGeom>
          <a:noFill/>
        </p:spPr>
        <p:txBody>
          <a:bodyPr wrap="none" rtlCol="0">
            <a:spAutoFit/>
          </a:bodyPr>
          <a:lstStyle/>
          <a:p>
            <a:r>
              <a:rPr lang="en-US" dirty="0" smtClean="0"/>
              <a:t>Blue dashed (D)=1/2</a:t>
            </a:r>
            <a:endParaRPr lang="en-US" dirty="0"/>
          </a:p>
        </p:txBody>
      </p:sp>
      <p:cxnSp>
        <p:nvCxnSpPr>
          <p:cNvPr id="29" name="Straight Arrow Connector 28"/>
          <p:cNvCxnSpPr/>
          <p:nvPr/>
        </p:nvCxnSpPr>
        <p:spPr>
          <a:xfrm>
            <a:off x="7239000" y="990600"/>
            <a:ext cx="3048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105400" y="164068"/>
            <a:ext cx="3385992" cy="369332"/>
          </a:xfrm>
          <a:prstGeom prst="rect">
            <a:avLst/>
          </a:prstGeom>
          <a:noFill/>
        </p:spPr>
        <p:txBody>
          <a:bodyPr wrap="none" rtlCol="0">
            <a:spAutoFit/>
          </a:bodyPr>
          <a:lstStyle/>
          <a:p>
            <a:r>
              <a:rPr lang="en-US" dirty="0" smtClean="0"/>
              <a:t>Green solid </a:t>
            </a:r>
            <a:r>
              <a:rPr lang="en-US" i="1" dirty="0" err="1" smtClean="0"/>
              <a:t>Pg</a:t>
            </a:r>
            <a:r>
              <a:rPr lang="en-US" dirty="0" smtClean="0"/>
              <a:t> (move closer to </a:t>
            </a:r>
            <a:r>
              <a:rPr lang="en-US" dirty="0" err="1" smtClean="0"/>
              <a:t>Px</a:t>
            </a:r>
            <a:r>
              <a:rPr lang="en-US" dirty="0" smtClean="0"/>
              <a:t>)</a:t>
            </a:r>
            <a:endParaRPr lang="en-US" dirty="0"/>
          </a:p>
        </p:txBody>
      </p:sp>
      <p:cxnSp>
        <p:nvCxnSpPr>
          <p:cNvPr id="32" name="Straight Arrow Connector 31"/>
          <p:cNvCxnSpPr/>
          <p:nvPr/>
        </p:nvCxnSpPr>
        <p:spPr>
          <a:xfrm flipH="1">
            <a:off x="5943600" y="457200"/>
            <a:ext cx="381000" cy="12798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17976" y="2667000"/>
            <a:ext cx="1593898" cy="369332"/>
          </a:xfrm>
          <a:prstGeom prst="rect">
            <a:avLst/>
          </a:prstGeom>
          <a:noFill/>
        </p:spPr>
        <p:txBody>
          <a:bodyPr wrap="none" rtlCol="0">
            <a:spAutoFit/>
          </a:bodyPr>
          <a:lstStyle/>
          <a:p>
            <a:r>
              <a:rPr lang="en-US" i="1" dirty="0" smtClean="0"/>
              <a:t>x</a:t>
            </a:r>
            <a:r>
              <a:rPr lang="en-US" dirty="0" smtClean="0"/>
              <a:t>=real samples</a:t>
            </a:r>
            <a:endParaRPr lang="en-US" i="1" dirty="0"/>
          </a:p>
        </p:txBody>
      </p:sp>
    </p:spTree>
    <p:extLst>
      <p:ext uri="{BB962C8B-B14F-4D97-AF65-F5344CB8AC3E}">
        <p14:creationId xmlns:p14="http://schemas.microsoft.com/office/powerpoint/2010/main" val="1533781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of </a:t>
            </a:r>
            <a:r>
              <a:rPr lang="en-US" dirty="0" smtClean="0">
                <a:solidFill>
                  <a:srgbClr val="FF0000"/>
                </a:solidFill>
              </a:rPr>
              <a:t>conditional</a:t>
            </a:r>
            <a:r>
              <a:rPr lang="en-US" dirty="0" smtClean="0"/>
              <a:t> GAN (</a:t>
            </a:r>
            <a:r>
              <a:rPr lang="en-US" dirty="0" err="1" smtClean="0"/>
              <a:t>cGAN</a:t>
            </a:r>
            <a:r>
              <a:rPr lang="en-US" dirty="0" smtClean="0"/>
              <a:t>)</a:t>
            </a:r>
            <a:endParaRPr lang="en-US" dirty="0"/>
          </a:p>
        </p:txBody>
      </p:sp>
      <p:sp>
        <p:nvSpPr>
          <p:cNvPr id="3" name="Content Placeholder 2"/>
          <p:cNvSpPr>
            <a:spLocks noGrp="1"/>
          </p:cNvSpPr>
          <p:nvPr>
            <p:ph idx="1"/>
          </p:nvPr>
        </p:nvSpPr>
        <p:spPr/>
        <p:txBody>
          <a:bodyPr/>
          <a:lstStyle/>
          <a:p>
            <a:r>
              <a:rPr lang="en-US" dirty="0" smtClean="0"/>
              <a:t>GAN is difficult to train because the search space is too large.</a:t>
            </a:r>
          </a:p>
          <a:p>
            <a:r>
              <a:rPr lang="en-US" dirty="0" smtClean="0"/>
              <a:t>Add </a:t>
            </a:r>
            <a:r>
              <a:rPr lang="en-US" dirty="0" smtClean="0">
                <a:solidFill>
                  <a:srgbClr val="FF0000"/>
                </a:solidFill>
              </a:rPr>
              <a:t>condition</a:t>
            </a:r>
            <a:r>
              <a:rPr lang="en-US" dirty="0" smtClean="0"/>
              <a:t> (prior y) to GAN</a:t>
            </a:r>
          </a:p>
          <a:p>
            <a:r>
              <a:rPr lang="en-US" dirty="0" smtClean="0"/>
              <a:t>Compare formulas</a:t>
            </a:r>
          </a:p>
          <a:p>
            <a:pPr lvl="1"/>
            <a:r>
              <a:rPr lang="en-US" dirty="0" smtClean="0"/>
              <a:t>GAN</a:t>
            </a:r>
          </a:p>
          <a:p>
            <a:pPr lvl="1"/>
            <a:endParaRPr lang="en-US" dirty="0" smtClean="0"/>
          </a:p>
          <a:p>
            <a:pPr lvl="1"/>
            <a:r>
              <a:rPr lang="en-US" dirty="0" err="1" smtClean="0"/>
              <a:t>cGAN</a:t>
            </a:r>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TextBox 4"/>
          <p:cNvSpPr txBox="1"/>
          <p:nvPr/>
        </p:nvSpPr>
        <p:spPr>
          <a:xfrm>
            <a:off x="152400" y="5917567"/>
            <a:ext cx="8881342" cy="369332"/>
          </a:xfrm>
          <a:prstGeom prst="rect">
            <a:avLst/>
          </a:prstGeom>
          <a:noFill/>
        </p:spPr>
        <p:txBody>
          <a:bodyPr wrap="none" rtlCol="0">
            <a:spAutoFit/>
          </a:bodyPr>
          <a:lstStyle/>
          <a:p>
            <a:r>
              <a:rPr lang="en-US" u="sng" dirty="0">
                <a:hlinkClick r:id="rId2"/>
              </a:rPr>
              <a:t>https://arxiv.org/pdf/1411.1784.pdf</a:t>
            </a:r>
            <a:r>
              <a:rPr lang="en-US" dirty="0"/>
              <a:t> Conditional Generative Adversarial Nets by Mehdi Mirza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52</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24" y="5458691"/>
            <a:ext cx="7614239" cy="45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271017"/>
            <a:ext cx="7906363" cy="453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5443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of </a:t>
            </a:r>
            <a:r>
              <a:rPr lang="en-US" dirty="0" smtClean="0">
                <a:solidFill>
                  <a:srgbClr val="FF0000"/>
                </a:solidFill>
              </a:rPr>
              <a:t>conditional</a:t>
            </a:r>
            <a:r>
              <a:rPr lang="en-US" dirty="0" smtClean="0"/>
              <a:t> GAN (</a:t>
            </a:r>
            <a:r>
              <a:rPr lang="en-US" dirty="0" err="1" smtClean="0"/>
              <a:t>cGAN</a:t>
            </a:r>
            <a:r>
              <a:rPr lang="en-US" dirty="0" smtClean="0"/>
              <a:t>)</a:t>
            </a:r>
            <a:endParaRPr lang="en-US" dirty="0"/>
          </a:p>
        </p:txBody>
      </p:sp>
      <p:sp>
        <p:nvSpPr>
          <p:cNvPr id="3" name="Content Placeholder 2"/>
          <p:cNvSpPr>
            <a:spLocks noGrp="1"/>
          </p:cNvSpPr>
          <p:nvPr>
            <p:ph idx="1"/>
          </p:nvPr>
        </p:nvSpPr>
        <p:spPr/>
        <p:txBody>
          <a:bodyPr/>
          <a:lstStyle/>
          <a:p>
            <a:r>
              <a:rPr lang="en-US" dirty="0" smtClean="0"/>
              <a:t>GAN is difficult to train because the search space is too large.</a:t>
            </a:r>
          </a:p>
          <a:p>
            <a:r>
              <a:rPr lang="en-US" dirty="0" smtClean="0"/>
              <a:t>Add </a:t>
            </a:r>
            <a:r>
              <a:rPr lang="en-US" dirty="0" smtClean="0">
                <a:solidFill>
                  <a:srgbClr val="FF0000"/>
                </a:solidFill>
              </a:rPr>
              <a:t>condition</a:t>
            </a:r>
            <a:r>
              <a:rPr lang="en-US" dirty="0" smtClean="0"/>
              <a:t> (</a:t>
            </a:r>
            <a:r>
              <a:rPr lang="en-US" dirty="0" smtClean="0">
                <a:solidFill>
                  <a:srgbClr val="C00000"/>
                </a:solidFill>
              </a:rPr>
              <a:t>prior y, usually a label</a:t>
            </a:r>
            <a:r>
              <a:rPr lang="en-US" dirty="0" smtClean="0"/>
              <a:t>) to GAN</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13543"/>
            <a:ext cx="3505200" cy="319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192" y="3781425"/>
            <a:ext cx="5149216"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6488668"/>
            <a:ext cx="8881342" cy="369332"/>
          </a:xfrm>
          <a:prstGeom prst="rect">
            <a:avLst/>
          </a:prstGeom>
          <a:noFill/>
        </p:spPr>
        <p:txBody>
          <a:bodyPr wrap="none" rtlCol="0">
            <a:spAutoFit/>
          </a:bodyPr>
          <a:lstStyle/>
          <a:p>
            <a:r>
              <a:rPr lang="en-US" u="sng" dirty="0">
                <a:hlinkClick r:id="rId4"/>
              </a:rPr>
              <a:t>https://arxiv.org/pdf/1411.1784.pdf</a:t>
            </a:r>
            <a:r>
              <a:rPr lang="en-US" dirty="0"/>
              <a:t> Conditional Generative Adversarial Nets by Mehdi Mirza</a:t>
            </a:r>
          </a:p>
        </p:txBody>
      </p:sp>
      <p:cxnSp>
        <p:nvCxnSpPr>
          <p:cNvPr id="7" name="Straight Arrow Connector 6"/>
          <p:cNvCxnSpPr/>
          <p:nvPr/>
        </p:nvCxnSpPr>
        <p:spPr>
          <a:xfrm>
            <a:off x="4277854" y="3966091"/>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31317" y="3412093"/>
            <a:ext cx="5408275" cy="369332"/>
          </a:xfrm>
          <a:prstGeom prst="rect">
            <a:avLst/>
          </a:prstGeom>
          <a:noFill/>
        </p:spPr>
        <p:txBody>
          <a:bodyPr wrap="none" rtlCol="0">
            <a:spAutoFit/>
          </a:bodyPr>
          <a:lstStyle/>
          <a:p>
            <a:r>
              <a:rPr lang="en-US" dirty="0" smtClean="0"/>
              <a:t>Conditions added: so can generate different testing sets</a:t>
            </a:r>
            <a:endParaRPr lang="en-US" dirty="0"/>
          </a:p>
        </p:txBody>
      </p:sp>
      <p:sp>
        <p:nvSpPr>
          <p:cNvPr id="9" name="TextBox 8"/>
          <p:cNvSpPr txBox="1"/>
          <p:nvPr/>
        </p:nvSpPr>
        <p:spPr>
          <a:xfrm>
            <a:off x="4077727" y="3781425"/>
            <a:ext cx="276038" cy="2246769"/>
          </a:xfrm>
          <a:prstGeom prst="rect">
            <a:avLst/>
          </a:prstGeom>
          <a:noFill/>
        </p:spPr>
        <p:txBody>
          <a:bodyPr wrap="none" rtlCol="0">
            <a:spAutoFit/>
          </a:bodyPr>
          <a:lstStyle/>
          <a:p>
            <a:r>
              <a:rPr lang="en-US" sz="1400" dirty="0" smtClean="0">
                <a:solidFill>
                  <a:srgbClr val="FF0000"/>
                </a:solidFill>
              </a:rPr>
              <a:t>0</a:t>
            </a:r>
          </a:p>
          <a:p>
            <a:r>
              <a:rPr lang="en-US" sz="1400" dirty="0" smtClean="0">
                <a:solidFill>
                  <a:srgbClr val="FF0000"/>
                </a:solidFill>
              </a:rPr>
              <a:t>1</a:t>
            </a:r>
          </a:p>
          <a:p>
            <a:r>
              <a:rPr lang="en-US" sz="1400" dirty="0" smtClean="0">
                <a:solidFill>
                  <a:srgbClr val="FF0000"/>
                </a:solidFill>
              </a:rPr>
              <a:t>2</a:t>
            </a:r>
          </a:p>
          <a:p>
            <a:r>
              <a:rPr lang="en-US" sz="1400" dirty="0" smtClean="0">
                <a:solidFill>
                  <a:srgbClr val="FF0000"/>
                </a:solidFill>
              </a:rPr>
              <a:t>3</a:t>
            </a:r>
          </a:p>
          <a:p>
            <a:r>
              <a:rPr lang="en-US" sz="1400" dirty="0" smtClean="0">
                <a:solidFill>
                  <a:srgbClr val="FF0000"/>
                </a:solidFill>
              </a:rPr>
              <a:t>4</a:t>
            </a:r>
          </a:p>
          <a:p>
            <a:r>
              <a:rPr lang="en-US" sz="1400" dirty="0" smtClean="0">
                <a:solidFill>
                  <a:srgbClr val="FF0000"/>
                </a:solidFill>
              </a:rPr>
              <a:t>5</a:t>
            </a:r>
          </a:p>
          <a:p>
            <a:r>
              <a:rPr lang="en-US" sz="1400" dirty="0" smtClean="0">
                <a:solidFill>
                  <a:srgbClr val="FF0000"/>
                </a:solidFill>
              </a:rPr>
              <a:t>6</a:t>
            </a:r>
          </a:p>
          <a:p>
            <a:r>
              <a:rPr lang="en-US" sz="1400" dirty="0" smtClean="0">
                <a:solidFill>
                  <a:srgbClr val="FF0000"/>
                </a:solidFill>
              </a:rPr>
              <a:t>7</a:t>
            </a:r>
          </a:p>
          <a:p>
            <a:r>
              <a:rPr lang="en-US" sz="1400" dirty="0" smtClean="0">
                <a:solidFill>
                  <a:srgbClr val="FF0000"/>
                </a:solidFill>
              </a:rPr>
              <a:t>8</a:t>
            </a:r>
          </a:p>
          <a:p>
            <a:r>
              <a:rPr lang="en-US" sz="1400" dirty="0" smtClean="0">
                <a:solidFill>
                  <a:srgbClr val="FF0000"/>
                </a:solidFill>
              </a:rPr>
              <a:t>9</a:t>
            </a:r>
          </a:p>
        </p:txBody>
      </p:sp>
      <p:sp>
        <p:nvSpPr>
          <p:cNvPr id="10" name="TextBox 9"/>
          <p:cNvSpPr txBox="1"/>
          <p:nvPr/>
        </p:nvSpPr>
        <p:spPr>
          <a:xfrm>
            <a:off x="2742117" y="3781425"/>
            <a:ext cx="1257075" cy="369332"/>
          </a:xfrm>
          <a:prstGeom prst="rect">
            <a:avLst/>
          </a:prstGeom>
          <a:noFill/>
          <a:ln>
            <a:solidFill>
              <a:srgbClr val="FF0000"/>
            </a:solidFill>
          </a:ln>
        </p:spPr>
        <p:txBody>
          <a:bodyPr wrap="none" rtlCol="0">
            <a:spAutoFit/>
          </a:bodyPr>
          <a:lstStyle/>
          <a:p>
            <a:r>
              <a:rPr lang="en-US" dirty="0" smtClean="0"/>
              <a:t>Condition y</a:t>
            </a:r>
            <a:endParaRPr lang="en-US" dirty="0"/>
          </a:p>
        </p:txBody>
      </p:sp>
      <p:cxnSp>
        <p:nvCxnSpPr>
          <p:cNvPr id="12" name="Straight Arrow Connector 11"/>
          <p:cNvCxnSpPr/>
          <p:nvPr/>
        </p:nvCxnSpPr>
        <p:spPr>
          <a:xfrm flipH="1">
            <a:off x="3731317" y="4150757"/>
            <a:ext cx="154883" cy="1164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505200" y="4150757"/>
            <a:ext cx="378517" cy="17928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265522" y="4150757"/>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379822" y="434340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379822" y="454126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53</a:t>
            </a:fld>
            <a:endParaRPr 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31035"/>
            <a:ext cx="8385634" cy="505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990600" y="3276600"/>
            <a:ext cx="777777" cy="369332"/>
          </a:xfrm>
          <a:prstGeom prst="rect">
            <a:avLst/>
          </a:prstGeom>
          <a:noFill/>
        </p:spPr>
        <p:txBody>
          <a:bodyPr wrap="none" rtlCol="0">
            <a:spAutoFit/>
          </a:bodyPr>
          <a:lstStyle/>
          <a:p>
            <a:r>
              <a:rPr lang="en-US" dirty="0" smtClean="0"/>
              <a:t>D(</a:t>
            </a:r>
            <a:r>
              <a:rPr lang="en-US" dirty="0" err="1" smtClean="0"/>
              <a:t>x|y</a:t>
            </a:r>
            <a:r>
              <a:rPr lang="en-US" dirty="0" smtClean="0"/>
              <a:t>)</a:t>
            </a:r>
            <a:endParaRPr lang="en-US" dirty="0"/>
          </a:p>
        </p:txBody>
      </p:sp>
      <p:sp>
        <p:nvSpPr>
          <p:cNvPr id="21" name="TextBox 20"/>
          <p:cNvSpPr txBox="1"/>
          <p:nvPr/>
        </p:nvSpPr>
        <p:spPr>
          <a:xfrm>
            <a:off x="636049" y="4862512"/>
            <a:ext cx="772969" cy="369332"/>
          </a:xfrm>
          <a:prstGeom prst="rect">
            <a:avLst/>
          </a:prstGeom>
          <a:noFill/>
        </p:spPr>
        <p:txBody>
          <a:bodyPr wrap="none" rtlCol="0">
            <a:spAutoFit/>
          </a:bodyPr>
          <a:lstStyle/>
          <a:p>
            <a:r>
              <a:rPr lang="en-US" dirty="0" smtClean="0"/>
              <a:t>G(</a:t>
            </a:r>
            <a:r>
              <a:rPr lang="en-US" dirty="0" err="1"/>
              <a:t>z</a:t>
            </a:r>
            <a:r>
              <a:rPr lang="en-US" dirty="0" err="1" smtClean="0"/>
              <a:t>|y</a:t>
            </a:r>
            <a:r>
              <a:rPr lang="en-US" dirty="0" smtClean="0"/>
              <a:t>)</a:t>
            </a:r>
            <a:endParaRPr lang="en-US" dirty="0"/>
          </a:p>
        </p:txBody>
      </p:sp>
    </p:spTree>
    <p:extLst>
      <p:ext uri="{BB962C8B-B14F-4D97-AF65-F5344CB8AC3E}">
        <p14:creationId xmlns:p14="http://schemas.microsoft.com/office/powerpoint/2010/main" val="1791583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noAutofit/>
          </a:bodyPr>
          <a:lstStyle/>
          <a:p>
            <a:r>
              <a:rPr lang="en-US" sz="2800" dirty="0" smtClean="0">
                <a:solidFill>
                  <a:srgbClr val="C00000"/>
                </a:solidFill>
              </a:rPr>
              <a:t>Our approach: </a:t>
            </a:r>
            <a:r>
              <a:rPr lang="en-US" sz="2800" dirty="0" smtClean="0"/>
              <a:t>Theory </a:t>
            </a:r>
            <a:r>
              <a:rPr lang="en-US" sz="2800" dirty="0"/>
              <a:t>of </a:t>
            </a:r>
            <a:r>
              <a:rPr lang="en-US" sz="2800" dirty="0" smtClean="0"/>
              <a:t>conditional Generative </a:t>
            </a:r>
            <a:r>
              <a:rPr lang="en-US" sz="2800" dirty="0"/>
              <a:t>adversarial networks</a:t>
            </a:r>
            <a:r>
              <a:rPr lang="en-US" sz="2800" dirty="0" smtClean="0"/>
              <a:t>(</a:t>
            </a:r>
            <a:r>
              <a:rPr lang="en-US" sz="2800" dirty="0" err="1" smtClean="0"/>
              <a:t>cGAN</a:t>
            </a:r>
            <a:r>
              <a:rPr lang="en-US" sz="2800" dirty="0" smtClean="0"/>
              <a:t>)</a:t>
            </a:r>
            <a:endParaRPr lang="en-US" sz="2800" dirty="0"/>
          </a:p>
        </p:txBody>
      </p:sp>
      <p:sp>
        <p:nvSpPr>
          <p:cNvPr id="3" name="Content Placeholder 2"/>
          <p:cNvSpPr>
            <a:spLocks noGrp="1"/>
          </p:cNvSpPr>
          <p:nvPr>
            <p:ph idx="1"/>
          </p:nvPr>
        </p:nvSpPr>
        <p:spPr>
          <a:xfrm>
            <a:off x="457200" y="1676400"/>
            <a:ext cx="3680324" cy="4449763"/>
          </a:xfrm>
        </p:spPr>
        <p:txBody>
          <a:bodyPr>
            <a:normAutofit/>
          </a:bodyPr>
          <a:lstStyle/>
          <a:p>
            <a:r>
              <a:rPr lang="en-US" sz="2400" dirty="0" smtClean="0"/>
              <a:t>x=real image sample </a:t>
            </a:r>
          </a:p>
          <a:p>
            <a:r>
              <a:rPr lang="en-US" sz="2400" dirty="0" smtClean="0"/>
              <a:t>Y=real edge of x</a:t>
            </a:r>
          </a:p>
          <a:p>
            <a:r>
              <a:rPr lang="en-US" sz="2400" dirty="0" smtClean="0"/>
              <a:t>y*=false (generated) edge</a:t>
            </a:r>
          </a:p>
          <a:p>
            <a:r>
              <a:rPr lang="en-US" sz="2400" dirty="0" smtClean="0"/>
              <a:t> To </a:t>
            </a:r>
            <a:r>
              <a:rPr lang="en-US" sz="2400" dirty="0" err="1" smtClean="0"/>
              <a:t>optimze</a:t>
            </a:r>
            <a:endParaRPr lang="en-US" sz="24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93" y="4105891"/>
            <a:ext cx="3798664" cy="67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B:\_data\_0khwong\0papers\0_conference\2018_conf會議____conf\c188h_180625-28_Fukuoka福岡_IEEE_Zhiliang\02a_first_submit\p188_iciec18_gan_3a\img\GenerateVsDiscrimina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957" y="1676642"/>
            <a:ext cx="5040483"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54</a:t>
            </a:fld>
            <a:endParaRPr lang="en-US"/>
          </a:p>
        </p:txBody>
      </p:sp>
      <p:sp>
        <p:nvSpPr>
          <p:cNvPr id="6" name="TextBox 5"/>
          <p:cNvSpPr txBox="1"/>
          <p:nvPr/>
        </p:nvSpPr>
        <p:spPr>
          <a:xfrm>
            <a:off x="6657765" y="3200400"/>
            <a:ext cx="607026" cy="369332"/>
          </a:xfrm>
          <a:prstGeom prst="rect">
            <a:avLst/>
          </a:prstGeom>
          <a:noFill/>
        </p:spPr>
        <p:txBody>
          <a:bodyPr wrap="none" rtlCol="0">
            <a:spAutoFit/>
          </a:bodyPr>
          <a:lstStyle/>
          <a:p>
            <a:r>
              <a:rPr lang="en-US" dirty="0" smtClean="0">
                <a:solidFill>
                  <a:srgbClr val="FF0000"/>
                </a:solidFill>
              </a:rPr>
              <a:t>Fake</a:t>
            </a:r>
            <a:endParaRPr lang="en-US" dirty="0">
              <a:solidFill>
                <a:srgbClr val="FF0000"/>
              </a:solidFill>
            </a:endParaRPr>
          </a:p>
        </p:txBody>
      </p:sp>
      <p:sp>
        <p:nvSpPr>
          <p:cNvPr id="9" name="TextBox 8"/>
          <p:cNvSpPr txBox="1"/>
          <p:nvPr/>
        </p:nvSpPr>
        <p:spPr>
          <a:xfrm>
            <a:off x="7264791" y="1371600"/>
            <a:ext cx="1452192" cy="369332"/>
          </a:xfrm>
          <a:prstGeom prst="rect">
            <a:avLst/>
          </a:prstGeom>
          <a:noFill/>
        </p:spPr>
        <p:txBody>
          <a:bodyPr wrap="none" rtlCol="0">
            <a:spAutoFit/>
          </a:bodyPr>
          <a:lstStyle/>
          <a:p>
            <a:r>
              <a:rPr lang="en-US" dirty="0" smtClean="0">
                <a:solidFill>
                  <a:srgbClr val="FF0000"/>
                </a:solidFill>
              </a:rPr>
              <a:t>Fake example</a:t>
            </a:r>
            <a:endParaRPr lang="en-US" dirty="0">
              <a:solidFill>
                <a:srgbClr val="FF0000"/>
              </a:solidFill>
            </a:endParaRPr>
          </a:p>
        </p:txBody>
      </p:sp>
      <p:sp>
        <p:nvSpPr>
          <p:cNvPr id="10" name="TextBox 9"/>
          <p:cNvSpPr txBox="1"/>
          <p:nvPr/>
        </p:nvSpPr>
        <p:spPr>
          <a:xfrm>
            <a:off x="4572000" y="1390790"/>
            <a:ext cx="1429750" cy="369332"/>
          </a:xfrm>
          <a:prstGeom prst="rect">
            <a:avLst/>
          </a:prstGeom>
          <a:noFill/>
        </p:spPr>
        <p:txBody>
          <a:bodyPr wrap="none" rtlCol="0">
            <a:spAutoFit/>
          </a:bodyPr>
          <a:lstStyle/>
          <a:p>
            <a:r>
              <a:rPr lang="en-US" dirty="0" smtClean="0">
                <a:solidFill>
                  <a:srgbClr val="FF0000"/>
                </a:solidFill>
              </a:rPr>
              <a:t>Real example</a:t>
            </a:r>
            <a:endParaRPr lang="en-US" dirty="0">
              <a:solidFill>
                <a:srgbClr val="FF0000"/>
              </a:solidFill>
            </a:endParaRPr>
          </a:p>
        </p:txBody>
      </p:sp>
      <p:sp>
        <p:nvSpPr>
          <p:cNvPr id="11" name="TextBox 10"/>
          <p:cNvSpPr txBox="1"/>
          <p:nvPr/>
        </p:nvSpPr>
        <p:spPr>
          <a:xfrm>
            <a:off x="4724400" y="4111407"/>
            <a:ext cx="762000" cy="646331"/>
          </a:xfrm>
          <a:prstGeom prst="rect">
            <a:avLst/>
          </a:prstGeom>
          <a:noFill/>
        </p:spPr>
        <p:txBody>
          <a:bodyPr wrap="square" rtlCol="0">
            <a:spAutoFit/>
          </a:bodyPr>
          <a:lstStyle/>
          <a:p>
            <a:r>
              <a:rPr lang="en-US" dirty="0" smtClean="0">
                <a:solidFill>
                  <a:srgbClr val="FF0000"/>
                </a:solidFill>
              </a:rPr>
              <a:t>Real edges</a:t>
            </a:r>
            <a:endParaRPr lang="en-US" dirty="0">
              <a:solidFill>
                <a:srgbClr val="FF0000"/>
              </a:solidFill>
            </a:endParaRPr>
          </a:p>
        </p:txBody>
      </p:sp>
      <p:sp>
        <p:nvSpPr>
          <p:cNvPr id="13" name="TextBox 12"/>
          <p:cNvSpPr txBox="1"/>
          <p:nvPr/>
        </p:nvSpPr>
        <p:spPr>
          <a:xfrm>
            <a:off x="5844338" y="4135722"/>
            <a:ext cx="762000" cy="646331"/>
          </a:xfrm>
          <a:prstGeom prst="rect">
            <a:avLst/>
          </a:prstGeom>
          <a:noFill/>
        </p:spPr>
        <p:txBody>
          <a:bodyPr wrap="square" rtlCol="0">
            <a:spAutoFit/>
          </a:bodyPr>
          <a:lstStyle/>
          <a:p>
            <a:r>
              <a:rPr lang="en-US" dirty="0" smtClean="0">
                <a:solidFill>
                  <a:srgbClr val="FF0000"/>
                </a:solidFill>
              </a:rPr>
              <a:t>Real image</a:t>
            </a:r>
            <a:endParaRPr lang="en-US" dirty="0">
              <a:solidFill>
                <a:srgbClr val="FF0000"/>
              </a:solidFill>
            </a:endParaRPr>
          </a:p>
        </p:txBody>
      </p:sp>
      <p:sp>
        <p:nvSpPr>
          <p:cNvPr id="14" name="TextBox 13"/>
          <p:cNvSpPr txBox="1"/>
          <p:nvPr/>
        </p:nvSpPr>
        <p:spPr>
          <a:xfrm>
            <a:off x="7086600" y="5943600"/>
            <a:ext cx="762000" cy="646331"/>
          </a:xfrm>
          <a:prstGeom prst="rect">
            <a:avLst/>
          </a:prstGeom>
          <a:noFill/>
        </p:spPr>
        <p:txBody>
          <a:bodyPr wrap="square" rtlCol="0">
            <a:spAutoFit/>
          </a:bodyPr>
          <a:lstStyle/>
          <a:p>
            <a:r>
              <a:rPr lang="en-US" dirty="0" smtClean="0">
                <a:solidFill>
                  <a:srgbClr val="FF0000"/>
                </a:solidFill>
              </a:rPr>
              <a:t>Real image</a:t>
            </a:r>
            <a:endParaRPr lang="en-US" dirty="0">
              <a:solidFill>
                <a:srgbClr val="FF0000"/>
              </a:solidFill>
            </a:endParaRPr>
          </a:p>
        </p:txBody>
      </p:sp>
      <p:sp>
        <p:nvSpPr>
          <p:cNvPr id="15" name="TextBox 14"/>
          <p:cNvSpPr txBox="1"/>
          <p:nvPr/>
        </p:nvSpPr>
        <p:spPr>
          <a:xfrm>
            <a:off x="5266962" y="2219544"/>
            <a:ext cx="1544782" cy="369332"/>
          </a:xfrm>
          <a:prstGeom prst="rect">
            <a:avLst/>
          </a:prstGeom>
          <a:noFill/>
        </p:spPr>
        <p:txBody>
          <a:bodyPr wrap="none" rtlCol="0">
            <a:spAutoFit/>
          </a:bodyPr>
          <a:lstStyle/>
          <a:p>
            <a:r>
              <a:rPr lang="en-US" dirty="0" smtClean="0">
                <a:solidFill>
                  <a:srgbClr val="FF0000"/>
                </a:solidFill>
              </a:rPr>
              <a:t>Real = label ‘1’</a:t>
            </a:r>
            <a:endParaRPr lang="en-US" dirty="0">
              <a:solidFill>
                <a:srgbClr val="FF0000"/>
              </a:solidFill>
            </a:endParaRPr>
          </a:p>
        </p:txBody>
      </p:sp>
      <p:sp>
        <p:nvSpPr>
          <p:cNvPr id="16" name="TextBox 15"/>
          <p:cNvSpPr txBox="1"/>
          <p:nvPr/>
        </p:nvSpPr>
        <p:spPr>
          <a:xfrm>
            <a:off x="8195885" y="2219544"/>
            <a:ext cx="1042195" cy="646331"/>
          </a:xfrm>
          <a:prstGeom prst="rect">
            <a:avLst/>
          </a:prstGeom>
          <a:noFill/>
        </p:spPr>
        <p:txBody>
          <a:bodyPr wrap="square" rtlCol="0">
            <a:spAutoFit/>
          </a:bodyPr>
          <a:lstStyle/>
          <a:p>
            <a:r>
              <a:rPr lang="en-US" dirty="0" smtClean="0">
                <a:solidFill>
                  <a:srgbClr val="FF0000"/>
                </a:solidFill>
              </a:rPr>
              <a:t>Fake = label ‘0’</a:t>
            </a:r>
            <a:endParaRPr lang="en-US" dirty="0">
              <a:solidFill>
                <a:srgbClr val="FF0000"/>
              </a:solidFill>
            </a:endParaRPr>
          </a:p>
        </p:txBody>
      </p:sp>
    </p:spTree>
    <p:extLst>
      <p:ext uri="{BB962C8B-B14F-4D97-AF65-F5344CB8AC3E}">
        <p14:creationId xmlns:p14="http://schemas.microsoft.com/office/powerpoint/2010/main" val="39057425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274638"/>
            <a:ext cx="3581400" cy="1143000"/>
          </a:xfrm>
        </p:spPr>
        <p:txBody>
          <a:bodyPr>
            <a:noAutofit/>
          </a:bodyPr>
          <a:lstStyle/>
          <a:p>
            <a:r>
              <a:rPr lang="en-US" sz="2800" dirty="0" smtClean="0"/>
              <a:t>Our implementation procedures</a:t>
            </a:r>
            <a:endParaRPr lang="en-US" sz="2800" dirty="0"/>
          </a:p>
        </p:txBody>
      </p:sp>
      <p:sp>
        <p:nvSpPr>
          <p:cNvPr id="3" name="Content Placeholder 2"/>
          <p:cNvSpPr>
            <a:spLocks noGrp="1"/>
          </p:cNvSpPr>
          <p:nvPr>
            <p:ph idx="1"/>
          </p:nvPr>
        </p:nvSpPr>
        <p:spPr>
          <a:xfrm>
            <a:off x="60455" y="231775"/>
            <a:ext cx="4223565" cy="6626225"/>
          </a:xfrm>
        </p:spPr>
        <p:txBody>
          <a:bodyPr>
            <a:normAutofit fontScale="92500" lnSpcReduction="10000"/>
          </a:bodyPr>
          <a:lstStyle/>
          <a:p>
            <a:r>
              <a:rPr lang="en-US" sz="1800" dirty="0"/>
              <a:t>The </a:t>
            </a:r>
            <a:r>
              <a:rPr lang="en-US" sz="1800" dirty="0" smtClean="0"/>
              <a:t>training data </a:t>
            </a:r>
            <a:r>
              <a:rPr lang="en-US" sz="1800" dirty="0"/>
              <a:t>set </a:t>
            </a:r>
            <a:r>
              <a:rPr lang="en-US" sz="1800" dirty="0" smtClean="0"/>
              <a:t>has 1440 </a:t>
            </a:r>
            <a:r>
              <a:rPr lang="en-US" sz="1800" dirty="0"/>
              <a:t>batches </a:t>
            </a:r>
            <a:endParaRPr lang="en-US" sz="1800" dirty="0" smtClean="0"/>
          </a:p>
          <a:p>
            <a:r>
              <a:rPr lang="en-US" sz="1800" dirty="0" smtClean="0"/>
              <a:t>1 batch has 20 edge-image pairs. </a:t>
            </a:r>
          </a:p>
          <a:p>
            <a:r>
              <a:rPr lang="en-US" sz="1800" dirty="0" smtClean="0"/>
              <a:t>Each image =256x256x3 integers(color) edge image =256x256x1 binary</a:t>
            </a:r>
          </a:p>
          <a:p>
            <a:r>
              <a:rPr lang="en-US" sz="1800" dirty="0" smtClean="0"/>
              <a:t>G (CNN </a:t>
            </a:r>
            <a:r>
              <a:rPr lang="en-US" sz="1800" dirty="0"/>
              <a:t> 3x3 </a:t>
            </a:r>
            <a:r>
              <a:rPr lang="en-US" sz="1800" dirty="0" smtClean="0"/>
              <a:t>kernel network</a:t>
            </a:r>
            <a:r>
              <a:rPr lang="en-US" sz="1800" dirty="0"/>
              <a:t>):</a:t>
            </a:r>
            <a:endParaRPr lang="en-US" sz="1800" dirty="0" smtClean="0"/>
          </a:p>
          <a:p>
            <a:pPr lvl="1"/>
            <a:r>
              <a:rPr lang="en-US" sz="1400" dirty="0" smtClean="0"/>
              <a:t>Input:256x256x3 integers</a:t>
            </a:r>
          </a:p>
          <a:p>
            <a:pPr lvl="1"/>
            <a:r>
              <a:rPr lang="en-US" sz="1400" dirty="0" smtClean="0"/>
              <a:t>Output 256x256x1 binary (real </a:t>
            </a:r>
            <a:r>
              <a:rPr lang="en-US" sz="1400" dirty="0"/>
              <a:t>or fake</a:t>
            </a:r>
            <a:r>
              <a:rPr lang="en-US" sz="1400" dirty="0" smtClean="0"/>
              <a:t>)</a:t>
            </a:r>
          </a:p>
          <a:p>
            <a:pPr lvl="1"/>
            <a:r>
              <a:rPr lang="en-US" sz="1400" dirty="0"/>
              <a:t>G has 5 stages </a:t>
            </a:r>
          </a:p>
          <a:p>
            <a:pPr lvl="2"/>
            <a:r>
              <a:rPr lang="en-US" sz="1000" dirty="0"/>
              <a:t>Stage 1: 2 </a:t>
            </a:r>
            <a:r>
              <a:rPr lang="en-US" sz="1000" dirty="0" smtClean="0"/>
              <a:t>layers </a:t>
            </a:r>
            <a:r>
              <a:rPr lang="en-US" sz="1000" dirty="0" smtClean="0">
                <a:sym typeface="Wingdings" panose="05000000000000000000" pitchFamily="2" charset="2"/>
              </a:rPr>
              <a:t></a:t>
            </a:r>
            <a:r>
              <a:rPr lang="en-US" sz="1000" dirty="0" smtClean="0"/>
              <a:t>(256x256xdim)</a:t>
            </a:r>
            <a:endParaRPr lang="en-US" sz="1000" dirty="0"/>
          </a:p>
          <a:p>
            <a:pPr lvl="2"/>
            <a:r>
              <a:rPr lang="en-US" sz="1000" dirty="0"/>
              <a:t>Stage </a:t>
            </a:r>
            <a:r>
              <a:rPr lang="en-US" sz="1000" dirty="0" smtClean="0"/>
              <a:t>2: </a:t>
            </a:r>
            <a:r>
              <a:rPr lang="en-US" sz="1000" dirty="0"/>
              <a:t>2 </a:t>
            </a:r>
            <a:r>
              <a:rPr lang="en-US" sz="1000" dirty="0" smtClean="0"/>
              <a:t>layers</a:t>
            </a:r>
            <a:r>
              <a:rPr lang="en-US" sz="1000" dirty="0">
                <a:sym typeface="Wingdings" panose="05000000000000000000" pitchFamily="2" charset="2"/>
              </a:rPr>
              <a:t></a:t>
            </a:r>
            <a:r>
              <a:rPr lang="en-US" sz="1000" dirty="0" smtClean="0"/>
              <a:t>(128x128xdim</a:t>
            </a:r>
            <a:r>
              <a:rPr lang="en-US" sz="1000" dirty="0"/>
              <a:t>)</a:t>
            </a:r>
          </a:p>
          <a:p>
            <a:pPr lvl="2"/>
            <a:r>
              <a:rPr lang="en-US" sz="1000" dirty="0" smtClean="0"/>
              <a:t>Stage 3: 3 layers</a:t>
            </a:r>
          </a:p>
          <a:p>
            <a:pPr lvl="2"/>
            <a:r>
              <a:rPr lang="en-US" sz="1000" dirty="0" smtClean="0"/>
              <a:t>Stage 4: 3 </a:t>
            </a:r>
            <a:r>
              <a:rPr lang="en-US" sz="1000" dirty="0"/>
              <a:t>layers</a:t>
            </a:r>
          </a:p>
          <a:p>
            <a:pPr lvl="2"/>
            <a:r>
              <a:rPr lang="en-US" sz="1000" dirty="0"/>
              <a:t>Stage </a:t>
            </a:r>
            <a:r>
              <a:rPr lang="en-US" sz="1000" dirty="0" smtClean="0"/>
              <a:t>5: 3 layers</a:t>
            </a:r>
          </a:p>
          <a:p>
            <a:pPr lvl="2"/>
            <a:r>
              <a:rPr lang="en-US" sz="1000" dirty="0" smtClean="0"/>
              <a:t>Plus 2 predict layer</a:t>
            </a:r>
            <a:endParaRPr lang="en-US" sz="1000" dirty="0"/>
          </a:p>
          <a:p>
            <a:r>
              <a:rPr lang="en-US" sz="1800" dirty="0" smtClean="0"/>
              <a:t>D </a:t>
            </a:r>
            <a:r>
              <a:rPr lang="en-US" sz="1800" dirty="0"/>
              <a:t> </a:t>
            </a:r>
            <a:r>
              <a:rPr lang="en-US" sz="1800" dirty="0" smtClean="0"/>
              <a:t>(CNN network):</a:t>
            </a:r>
          </a:p>
          <a:p>
            <a:pPr lvl="1"/>
            <a:r>
              <a:rPr lang="en-US" sz="1400" dirty="0" smtClean="0"/>
              <a:t>Input:256x256x4 </a:t>
            </a:r>
            <a:r>
              <a:rPr lang="en-US" sz="1400" smtClean="0"/>
              <a:t>(image + edge</a:t>
            </a:r>
            <a:r>
              <a:rPr lang="en-US" sz="1400" dirty="0" smtClean="0"/>
              <a:t>) concatenation</a:t>
            </a:r>
          </a:p>
          <a:p>
            <a:pPr lvl="1"/>
            <a:r>
              <a:rPr lang="en-US" sz="1400" dirty="0" smtClean="0"/>
              <a:t>Output: 1 binary (represents real or fake)</a:t>
            </a:r>
            <a:endParaRPr lang="en-US" sz="1400" dirty="0"/>
          </a:p>
          <a:p>
            <a:pPr lvl="1"/>
            <a:r>
              <a:rPr lang="en-US" sz="1400" dirty="0" smtClean="0"/>
              <a:t>same as VGG:16 layers</a:t>
            </a:r>
          </a:p>
          <a:p>
            <a:r>
              <a:rPr lang="en-US" sz="1800" dirty="0" smtClean="0"/>
              <a:t>Training procedures</a:t>
            </a:r>
          </a:p>
          <a:p>
            <a:pPr lvl="1"/>
            <a:r>
              <a:rPr lang="en-US" sz="1400" dirty="0" smtClean="0"/>
              <a:t>Step1: Get a new batch of 20 Paris (real + edge)</a:t>
            </a:r>
          </a:p>
          <a:p>
            <a:pPr lvl="1"/>
            <a:r>
              <a:rPr lang="en-US" sz="1400" dirty="0" smtClean="0"/>
              <a:t>Step2: </a:t>
            </a:r>
            <a:r>
              <a:rPr lang="en-US" sz="1400" b="1" u="sng" dirty="0"/>
              <a:t>P</a:t>
            </a:r>
            <a:r>
              <a:rPr lang="en-US" sz="1400" b="1" u="sng" dirty="0" smtClean="0"/>
              <a:t>ositive example </a:t>
            </a:r>
            <a:r>
              <a:rPr lang="en-US" sz="1400" dirty="0" smtClean="0"/>
              <a:t>side: feed 1 batch to train D with target output label real (1)</a:t>
            </a:r>
          </a:p>
          <a:p>
            <a:pPr lvl="1"/>
            <a:r>
              <a:rPr lang="en-US" sz="1400" dirty="0" smtClean="0"/>
              <a:t>Step1: </a:t>
            </a:r>
            <a:r>
              <a:rPr lang="en-US" sz="1400" b="1" u="sng" dirty="0" smtClean="0"/>
              <a:t>Negative </a:t>
            </a:r>
            <a:r>
              <a:rPr lang="en-US" sz="1400" b="1" u="sng" dirty="0"/>
              <a:t>example </a:t>
            </a:r>
            <a:r>
              <a:rPr lang="en-US" sz="1400" dirty="0"/>
              <a:t>side: </a:t>
            </a:r>
            <a:r>
              <a:rPr lang="en-US" sz="1400" dirty="0" smtClean="0"/>
              <a:t>Keep D, train G with target output label fake (0)</a:t>
            </a:r>
          </a:p>
          <a:p>
            <a:pPr lvl="1"/>
            <a:r>
              <a:rPr lang="en-US" sz="1400" dirty="0" smtClean="0"/>
              <a:t>Repeat Step1,2,3 until output on Negative example side of D is 0.5. That means D cannot tell if the generated edge image is rea l or fake</a:t>
            </a:r>
          </a:p>
          <a:p>
            <a:pPr lvl="1"/>
            <a:r>
              <a:rPr lang="en-US" sz="1400" dirty="0" smtClean="0"/>
              <a:t>Usually 9000 iterations will get D produce 0.5 to complete the training</a:t>
            </a:r>
          </a:p>
          <a:p>
            <a:pPr lvl="1"/>
            <a:endParaRPr lang="en-US" sz="1400" dirty="0"/>
          </a:p>
        </p:txBody>
      </p:sp>
      <p:sp>
        <p:nvSpPr>
          <p:cNvPr id="4" name="Footer Placeholder 3"/>
          <p:cNvSpPr>
            <a:spLocks noGrp="1"/>
          </p:cNvSpPr>
          <p:nvPr>
            <p:ph type="ftr" sz="quarter" idx="11"/>
          </p:nvPr>
        </p:nvSpPr>
        <p:spPr>
          <a:xfrm>
            <a:off x="4343400" y="6492875"/>
            <a:ext cx="2895600" cy="365125"/>
          </a:xfrm>
        </p:spPr>
        <p:txBody>
          <a:bodyPr/>
          <a:lstStyle/>
          <a:p>
            <a:r>
              <a:rPr lang="en-US" smtClean="0"/>
              <a:t>Computer vision development at CUHK ver.9c</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55</a:t>
            </a:fld>
            <a:endParaRPr lang="en-US"/>
          </a:p>
        </p:txBody>
      </p:sp>
      <p:pic>
        <p:nvPicPr>
          <p:cNvPr id="7" name="Picture 2" descr="B:\_data\_0khwong\0papers\0_conference\2018_conf會議____conf\c188h_180625-28_Fukuoka福岡_IEEE_Zhiliang\02a_first_submit\p188_iciec18_gan_3a\img\GenerateVsDiscriminat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8957" y="1676642"/>
            <a:ext cx="5040483" cy="44958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55</a:t>
            </a:fld>
            <a:endParaRPr lang="en-US"/>
          </a:p>
        </p:txBody>
      </p:sp>
      <p:sp>
        <p:nvSpPr>
          <p:cNvPr id="9" name="TextBox 8"/>
          <p:cNvSpPr txBox="1"/>
          <p:nvPr/>
        </p:nvSpPr>
        <p:spPr>
          <a:xfrm>
            <a:off x="6657765" y="3200400"/>
            <a:ext cx="607026" cy="369332"/>
          </a:xfrm>
          <a:prstGeom prst="rect">
            <a:avLst/>
          </a:prstGeom>
          <a:noFill/>
        </p:spPr>
        <p:txBody>
          <a:bodyPr wrap="none" rtlCol="0">
            <a:spAutoFit/>
          </a:bodyPr>
          <a:lstStyle/>
          <a:p>
            <a:r>
              <a:rPr lang="en-US" dirty="0" smtClean="0">
                <a:solidFill>
                  <a:srgbClr val="FF0000"/>
                </a:solidFill>
              </a:rPr>
              <a:t>Fake</a:t>
            </a:r>
            <a:endParaRPr lang="en-US" dirty="0">
              <a:solidFill>
                <a:srgbClr val="FF0000"/>
              </a:solidFill>
            </a:endParaRPr>
          </a:p>
        </p:txBody>
      </p:sp>
      <p:sp>
        <p:nvSpPr>
          <p:cNvPr id="10" name="TextBox 9"/>
          <p:cNvSpPr txBox="1"/>
          <p:nvPr/>
        </p:nvSpPr>
        <p:spPr>
          <a:xfrm>
            <a:off x="7264791" y="1371600"/>
            <a:ext cx="1452192" cy="369332"/>
          </a:xfrm>
          <a:prstGeom prst="rect">
            <a:avLst/>
          </a:prstGeom>
          <a:noFill/>
        </p:spPr>
        <p:txBody>
          <a:bodyPr wrap="none" rtlCol="0">
            <a:spAutoFit/>
          </a:bodyPr>
          <a:lstStyle/>
          <a:p>
            <a:r>
              <a:rPr lang="en-US" dirty="0" smtClean="0">
                <a:solidFill>
                  <a:srgbClr val="FF0000"/>
                </a:solidFill>
              </a:rPr>
              <a:t>Fake example</a:t>
            </a:r>
            <a:endParaRPr lang="en-US" dirty="0">
              <a:solidFill>
                <a:srgbClr val="FF0000"/>
              </a:solidFill>
            </a:endParaRPr>
          </a:p>
        </p:txBody>
      </p:sp>
      <p:sp>
        <p:nvSpPr>
          <p:cNvPr id="11" name="TextBox 10"/>
          <p:cNvSpPr txBox="1"/>
          <p:nvPr/>
        </p:nvSpPr>
        <p:spPr>
          <a:xfrm>
            <a:off x="4572000" y="1390790"/>
            <a:ext cx="1429750" cy="369332"/>
          </a:xfrm>
          <a:prstGeom prst="rect">
            <a:avLst/>
          </a:prstGeom>
          <a:noFill/>
        </p:spPr>
        <p:txBody>
          <a:bodyPr wrap="none" rtlCol="0">
            <a:spAutoFit/>
          </a:bodyPr>
          <a:lstStyle/>
          <a:p>
            <a:r>
              <a:rPr lang="en-US" dirty="0" smtClean="0">
                <a:solidFill>
                  <a:srgbClr val="FF0000"/>
                </a:solidFill>
              </a:rPr>
              <a:t>Real example</a:t>
            </a:r>
            <a:endParaRPr lang="en-US" dirty="0">
              <a:solidFill>
                <a:srgbClr val="FF0000"/>
              </a:solidFill>
            </a:endParaRPr>
          </a:p>
        </p:txBody>
      </p:sp>
      <p:sp>
        <p:nvSpPr>
          <p:cNvPr id="12" name="TextBox 11"/>
          <p:cNvSpPr txBox="1"/>
          <p:nvPr/>
        </p:nvSpPr>
        <p:spPr>
          <a:xfrm>
            <a:off x="4724400" y="4111407"/>
            <a:ext cx="762000" cy="646331"/>
          </a:xfrm>
          <a:prstGeom prst="rect">
            <a:avLst/>
          </a:prstGeom>
          <a:noFill/>
        </p:spPr>
        <p:txBody>
          <a:bodyPr wrap="square" rtlCol="0">
            <a:spAutoFit/>
          </a:bodyPr>
          <a:lstStyle/>
          <a:p>
            <a:r>
              <a:rPr lang="en-US" dirty="0" smtClean="0">
                <a:solidFill>
                  <a:srgbClr val="FF0000"/>
                </a:solidFill>
              </a:rPr>
              <a:t>Real edges</a:t>
            </a:r>
            <a:endParaRPr lang="en-US" dirty="0">
              <a:solidFill>
                <a:srgbClr val="FF0000"/>
              </a:solidFill>
            </a:endParaRPr>
          </a:p>
        </p:txBody>
      </p:sp>
      <p:sp>
        <p:nvSpPr>
          <p:cNvPr id="13" name="TextBox 12"/>
          <p:cNvSpPr txBox="1"/>
          <p:nvPr/>
        </p:nvSpPr>
        <p:spPr>
          <a:xfrm>
            <a:off x="5844338" y="4135722"/>
            <a:ext cx="762000" cy="646331"/>
          </a:xfrm>
          <a:prstGeom prst="rect">
            <a:avLst/>
          </a:prstGeom>
          <a:noFill/>
        </p:spPr>
        <p:txBody>
          <a:bodyPr wrap="square" rtlCol="0">
            <a:spAutoFit/>
          </a:bodyPr>
          <a:lstStyle/>
          <a:p>
            <a:r>
              <a:rPr lang="en-US" dirty="0" smtClean="0">
                <a:solidFill>
                  <a:srgbClr val="FF0000"/>
                </a:solidFill>
              </a:rPr>
              <a:t>Real image</a:t>
            </a:r>
            <a:endParaRPr lang="en-US" dirty="0">
              <a:solidFill>
                <a:srgbClr val="FF0000"/>
              </a:solidFill>
            </a:endParaRPr>
          </a:p>
        </p:txBody>
      </p:sp>
      <p:sp>
        <p:nvSpPr>
          <p:cNvPr id="14" name="TextBox 13"/>
          <p:cNvSpPr txBox="1"/>
          <p:nvPr/>
        </p:nvSpPr>
        <p:spPr>
          <a:xfrm>
            <a:off x="7086600" y="5943600"/>
            <a:ext cx="762000" cy="646331"/>
          </a:xfrm>
          <a:prstGeom prst="rect">
            <a:avLst/>
          </a:prstGeom>
          <a:noFill/>
        </p:spPr>
        <p:txBody>
          <a:bodyPr wrap="square" rtlCol="0">
            <a:spAutoFit/>
          </a:bodyPr>
          <a:lstStyle/>
          <a:p>
            <a:r>
              <a:rPr lang="en-US" dirty="0" smtClean="0">
                <a:solidFill>
                  <a:srgbClr val="FF0000"/>
                </a:solidFill>
              </a:rPr>
              <a:t>Real image</a:t>
            </a:r>
            <a:endParaRPr lang="en-US" dirty="0">
              <a:solidFill>
                <a:srgbClr val="FF0000"/>
              </a:solidFill>
            </a:endParaRPr>
          </a:p>
        </p:txBody>
      </p:sp>
      <p:sp>
        <p:nvSpPr>
          <p:cNvPr id="15" name="TextBox 14"/>
          <p:cNvSpPr txBox="1"/>
          <p:nvPr/>
        </p:nvSpPr>
        <p:spPr>
          <a:xfrm>
            <a:off x="5266962" y="2219544"/>
            <a:ext cx="1544782" cy="369332"/>
          </a:xfrm>
          <a:prstGeom prst="rect">
            <a:avLst/>
          </a:prstGeom>
          <a:noFill/>
        </p:spPr>
        <p:txBody>
          <a:bodyPr wrap="none" rtlCol="0">
            <a:spAutoFit/>
          </a:bodyPr>
          <a:lstStyle/>
          <a:p>
            <a:r>
              <a:rPr lang="en-US" dirty="0" smtClean="0">
                <a:solidFill>
                  <a:srgbClr val="FF0000"/>
                </a:solidFill>
              </a:rPr>
              <a:t>Real = label ‘1’</a:t>
            </a:r>
            <a:endParaRPr lang="en-US" dirty="0">
              <a:solidFill>
                <a:srgbClr val="FF0000"/>
              </a:solidFill>
            </a:endParaRPr>
          </a:p>
        </p:txBody>
      </p:sp>
      <p:sp>
        <p:nvSpPr>
          <p:cNvPr id="16" name="TextBox 15"/>
          <p:cNvSpPr txBox="1"/>
          <p:nvPr/>
        </p:nvSpPr>
        <p:spPr>
          <a:xfrm>
            <a:off x="8201224" y="2219544"/>
            <a:ext cx="924513" cy="646331"/>
          </a:xfrm>
          <a:prstGeom prst="rect">
            <a:avLst/>
          </a:prstGeom>
          <a:noFill/>
        </p:spPr>
        <p:txBody>
          <a:bodyPr wrap="square" rtlCol="0">
            <a:spAutoFit/>
          </a:bodyPr>
          <a:lstStyle/>
          <a:p>
            <a:r>
              <a:rPr lang="en-US" dirty="0" smtClean="0">
                <a:solidFill>
                  <a:srgbClr val="FF0000"/>
                </a:solidFill>
              </a:rPr>
              <a:t>Fake = label ‘0’</a:t>
            </a:r>
            <a:endParaRPr lang="en-US" dirty="0">
              <a:solidFill>
                <a:srgbClr val="FF0000"/>
              </a:solidFill>
            </a:endParaRPr>
          </a:p>
        </p:txBody>
      </p:sp>
      <p:sp>
        <p:nvSpPr>
          <p:cNvPr id="17" name="TextBox 16"/>
          <p:cNvSpPr txBox="1"/>
          <p:nvPr/>
        </p:nvSpPr>
        <p:spPr>
          <a:xfrm>
            <a:off x="7534561" y="5511478"/>
            <a:ext cx="1076039" cy="646331"/>
          </a:xfrm>
          <a:prstGeom prst="rect">
            <a:avLst/>
          </a:prstGeom>
          <a:noFill/>
        </p:spPr>
        <p:txBody>
          <a:bodyPr wrap="square" rtlCol="0">
            <a:spAutoFit/>
          </a:bodyPr>
          <a:lstStyle/>
          <a:p>
            <a:r>
              <a:rPr lang="en-US" dirty="0" smtClean="0"/>
              <a:t>256x256x3 integer</a:t>
            </a:r>
            <a:endParaRPr lang="en-US" dirty="0"/>
          </a:p>
        </p:txBody>
      </p:sp>
      <p:sp>
        <p:nvSpPr>
          <p:cNvPr id="19" name="Rectangle 18"/>
          <p:cNvSpPr/>
          <p:nvPr/>
        </p:nvSpPr>
        <p:spPr>
          <a:xfrm>
            <a:off x="4229128" y="3588164"/>
            <a:ext cx="1204139" cy="461665"/>
          </a:xfrm>
          <a:prstGeom prst="rect">
            <a:avLst/>
          </a:prstGeom>
        </p:spPr>
        <p:txBody>
          <a:bodyPr wrap="square">
            <a:spAutoFit/>
          </a:bodyPr>
          <a:lstStyle/>
          <a:p>
            <a:r>
              <a:rPr lang="en-US" sz="1200" dirty="0"/>
              <a:t>256x256x1 binary</a:t>
            </a:r>
          </a:p>
        </p:txBody>
      </p:sp>
      <p:sp>
        <p:nvSpPr>
          <p:cNvPr id="21" name="Rectangle 20"/>
          <p:cNvSpPr/>
          <p:nvPr/>
        </p:nvSpPr>
        <p:spPr>
          <a:xfrm>
            <a:off x="6792851" y="3569732"/>
            <a:ext cx="1204139" cy="461665"/>
          </a:xfrm>
          <a:prstGeom prst="rect">
            <a:avLst/>
          </a:prstGeom>
        </p:spPr>
        <p:txBody>
          <a:bodyPr wrap="square">
            <a:spAutoFit/>
          </a:bodyPr>
          <a:lstStyle/>
          <a:p>
            <a:r>
              <a:rPr lang="en-US" sz="1200" dirty="0"/>
              <a:t>256x256x1 binary</a:t>
            </a:r>
          </a:p>
        </p:txBody>
      </p:sp>
      <p:pic>
        <p:nvPicPr>
          <p:cNvPr id="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1" y="5834643"/>
            <a:ext cx="2726207" cy="4852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4" name="Straight Arrow Connector 23"/>
          <p:cNvCxnSpPr>
            <a:endCxn id="22" idx="1"/>
          </p:cNvCxnSpPr>
          <p:nvPr/>
        </p:nvCxnSpPr>
        <p:spPr>
          <a:xfrm>
            <a:off x="3886200" y="5511478"/>
            <a:ext cx="397821" cy="5657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0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Positive/negative sample </a:t>
            </a:r>
            <a:r>
              <a:rPr lang="en-US" dirty="0"/>
              <a:t>b</a:t>
            </a:r>
            <a:r>
              <a:rPr lang="en-US" dirty="0" smtClean="0"/>
              <a:t>alancing problem</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3810000"/>
            <a:ext cx="4029561"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2300583"/>
            <a:ext cx="3974365" cy="99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B:\_data\_0khwong\0papers\0_conference\2018_conf會議____conf\c188h_180625-28_Fukuoka福岡_IEEE_Zhiliang\02a_first_submit\p188_iciec18_gan_3a\img\GenerateVsDiscrimina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825" y="1752600"/>
            <a:ext cx="4955051" cy="44196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B6F15528-21DE-4FAA-801E-634DDDAF4B2B}" type="slidenum">
              <a:rPr lang="en-US" smtClean="0"/>
              <a:pPr/>
              <a:t>56</a:t>
            </a:fld>
            <a:endParaRPr lang="en-US"/>
          </a:p>
        </p:txBody>
      </p:sp>
      <p:pic>
        <p:nvPicPr>
          <p:cNvPr id="9" name="Picture 2" descr="B:\_data\_0khwong\0papers\0_conference\2018_conf會議____conf\c188h_180625-28_Fukuoka福岡_IEEE_Zhiliang\02a_first_submit\p188_iciec18_gan_3a\img\GenerateVsDiscrimina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096" y="1676400"/>
            <a:ext cx="5040483" cy="449580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56</a:t>
            </a:fld>
            <a:endParaRPr lang="en-US"/>
          </a:p>
        </p:txBody>
      </p:sp>
      <p:sp>
        <p:nvSpPr>
          <p:cNvPr id="11" name="TextBox 10"/>
          <p:cNvSpPr txBox="1"/>
          <p:nvPr/>
        </p:nvSpPr>
        <p:spPr>
          <a:xfrm>
            <a:off x="6657765" y="3200400"/>
            <a:ext cx="607026" cy="369332"/>
          </a:xfrm>
          <a:prstGeom prst="rect">
            <a:avLst/>
          </a:prstGeom>
          <a:noFill/>
        </p:spPr>
        <p:txBody>
          <a:bodyPr wrap="none" rtlCol="0">
            <a:spAutoFit/>
          </a:bodyPr>
          <a:lstStyle/>
          <a:p>
            <a:r>
              <a:rPr lang="en-US" dirty="0" smtClean="0">
                <a:solidFill>
                  <a:srgbClr val="FF0000"/>
                </a:solidFill>
              </a:rPr>
              <a:t>Fake</a:t>
            </a:r>
            <a:endParaRPr lang="en-US" dirty="0">
              <a:solidFill>
                <a:srgbClr val="FF0000"/>
              </a:solidFill>
            </a:endParaRPr>
          </a:p>
        </p:txBody>
      </p:sp>
      <p:sp>
        <p:nvSpPr>
          <p:cNvPr id="12" name="TextBox 11"/>
          <p:cNvSpPr txBox="1"/>
          <p:nvPr/>
        </p:nvSpPr>
        <p:spPr>
          <a:xfrm>
            <a:off x="7264791" y="1371600"/>
            <a:ext cx="1452192" cy="369332"/>
          </a:xfrm>
          <a:prstGeom prst="rect">
            <a:avLst/>
          </a:prstGeom>
          <a:noFill/>
        </p:spPr>
        <p:txBody>
          <a:bodyPr wrap="none" rtlCol="0">
            <a:spAutoFit/>
          </a:bodyPr>
          <a:lstStyle/>
          <a:p>
            <a:r>
              <a:rPr lang="en-US" dirty="0" smtClean="0">
                <a:solidFill>
                  <a:srgbClr val="FF0000"/>
                </a:solidFill>
              </a:rPr>
              <a:t>Fake example</a:t>
            </a:r>
            <a:endParaRPr lang="en-US" dirty="0">
              <a:solidFill>
                <a:srgbClr val="FF0000"/>
              </a:solidFill>
            </a:endParaRPr>
          </a:p>
        </p:txBody>
      </p:sp>
      <p:sp>
        <p:nvSpPr>
          <p:cNvPr id="13" name="TextBox 12"/>
          <p:cNvSpPr txBox="1"/>
          <p:nvPr/>
        </p:nvSpPr>
        <p:spPr>
          <a:xfrm>
            <a:off x="4572000" y="1390790"/>
            <a:ext cx="1429750" cy="369332"/>
          </a:xfrm>
          <a:prstGeom prst="rect">
            <a:avLst/>
          </a:prstGeom>
          <a:noFill/>
        </p:spPr>
        <p:txBody>
          <a:bodyPr wrap="none" rtlCol="0">
            <a:spAutoFit/>
          </a:bodyPr>
          <a:lstStyle/>
          <a:p>
            <a:r>
              <a:rPr lang="en-US" dirty="0" smtClean="0">
                <a:solidFill>
                  <a:srgbClr val="FF0000"/>
                </a:solidFill>
              </a:rPr>
              <a:t>Real example</a:t>
            </a:r>
            <a:endParaRPr lang="en-US" dirty="0">
              <a:solidFill>
                <a:srgbClr val="FF0000"/>
              </a:solidFill>
            </a:endParaRPr>
          </a:p>
        </p:txBody>
      </p:sp>
      <p:sp>
        <p:nvSpPr>
          <p:cNvPr id="14" name="TextBox 13"/>
          <p:cNvSpPr txBox="1"/>
          <p:nvPr/>
        </p:nvSpPr>
        <p:spPr>
          <a:xfrm>
            <a:off x="4724400" y="4111407"/>
            <a:ext cx="762000" cy="646331"/>
          </a:xfrm>
          <a:prstGeom prst="rect">
            <a:avLst/>
          </a:prstGeom>
          <a:noFill/>
        </p:spPr>
        <p:txBody>
          <a:bodyPr wrap="square" rtlCol="0">
            <a:spAutoFit/>
          </a:bodyPr>
          <a:lstStyle/>
          <a:p>
            <a:r>
              <a:rPr lang="en-US" dirty="0" smtClean="0">
                <a:solidFill>
                  <a:srgbClr val="FF0000"/>
                </a:solidFill>
              </a:rPr>
              <a:t>Real edges</a:t>
            </a:r>
            <a:endParaRPr lang="en-US" dirty="0">
              <a:solidFill>
                <a:srgbClr val="FF0000"/>
              </a:solidFill>
            </a:endParaRPr>
          </a:p>
        </p:txBody>
      </p:sp>
      <p:sp>
        <p:nvSpPr>
          <p:cNvPr id="15" name="TextBox 14"/>
          <p:cNvSpPr txBox="1"/>
          <p:nvPr/>
        </p:nvSpPr>
        <p:spPr>
          <a:xfrm>
            <a:off x="5844338" y="4135722"/>
            <a:ext cx="762000" cy="646331"/>
          </a:xfrm>
          <a:prstGeom prst="rect">
            <a:avLst/>
          </a:prstGeom>
          <a:noFill/>
        </p:spPr>
        <p:txBody>
          <a:bodyPr wrap="square" rtlCol="0">
            <a:spAutoFit/>
          </a:bodyPr>
          <a:lstStyle/>
          <a:p>
            <a:r>
              <a:rPr lang="en-US" dirty="0" smtClean="0">
                <a:solidFill>
                  <a:srgbClr val="FF0000"/>
                </a:solidFill>
              </a:rPr>
              <a:t>Real image</a:t>
            </a:r>
            <a:endParaRPr lang="en-US" dirty="0">
              <a:solidFill>
                <a:srgbClr val="FF0000"/>
              </a:solidFill>
            </a:endParaRPr>
          </a:p>
        </p:txBody>
      </p:sp>
      <p:sp>
        <p:nvSpPr>
          <p:cNvPr id="16" name="TextBox 15"/>
          <p:cNvSpPr txBox="1"/>
          <p:nvPr/>
        </p:nvSpPr>
        <p:spPr>
          <a:xfrm>
            <a:off x="7086600" y="5943600"/>
            <a:ext cx="762000" cy="646331"/>
          </a:xfrm>
          <a:prstGeom prst="rect">
            <a:avLst/>
          </a:prstGeom>
          <a:noFill/>
        </p:spPr>
        <p:txBody>
          <a:bodyPr wrap="square" rtlCol="0">
            <a:spAutoFit/>
          </a:bodyPr>
          <a:lstStyle/>
          <a:p>
            <a:r>
              <a:rPr lang="en-US" dirty="0" smtClean="0">
                <a:solidFill>
                  <a:srgbClr val="FF0000"/>
                </a:solidFill>
              </a:rPr>
              <a:t>Real image</a:t>
            </a:r>
            <a:endParaRPr lang="en-US" dirty="0">
              <a:solidFill>
                <a:srgbClr val="FF0000"/>
              </a:solidFill>
            </a:endParaRPr>
          </a:p>
        </p:txBody>
      </p:sp>
      <p:sp>
        <p:nvSpPr>
          <p:cNvPr id="17" name="TextBox 16"/>
          <p:cNvSpPr txBox="1"/>
          <p:nvPr/>
        </p:nvSpPr>
        <p:spPr>
          <a:xfrm>
            <a:off x="5266962" y="2219544"/>
            <a:ext cx="1544782" cy="369332"/>
          </a:xfrm>
          <a:prstGeom prst="rect">
            <a:avLst/>
          </a:prstGeom>
          <a:noFill/>
        </p:spPr>
        <p:txBody>
          <a:bodyPr wrap="none" rtlCol="0">
            <a:spAutoFit/>
          </a:bodyPr>
          <a:lstStyle/>
          <a:p>
            <a:r>
              <a:rPr lang="en-US" dirty="0" smtClean="0">
                <a:solidFill>
                  <a:srgbClr val="FF0000"/>
                </a:solidFill>
              </a:rPr>
              <a:t>Real = label ‘1’</a:t>
            </a:r>
            <a:endParaRPr lang="en-US" dirty="0">
              <a:solidFill>
                <a:srgbClr val="FF0000"/>
              </a:solidFill>
            </a:endParaRPr>
          </a:p>
        </p:txBody>
      </p:sp>
      <p:sp>
        <p:nvSpPr>
          <p:cNvPr id="18" name="TextBox 17"/>
          <p:cNvSpPr txBox="1"/>
          <p:nvPr/>
        </p:nvSpPr>
        <p:spPr>
          <a:xfrm>
            <a:off x="8195885" y="2219544"/>
            <a:ext cx="1042195" cy="646331"/>
          </a:xfrm>
          <a:prstGeom prst="rect">
            <a:avLst/>
          </a:prstGeom>
          <a:noFill/>
        </p:spPr>
        <p:txBody>
          <a:bodyPr wrap="square" rtlCol="0">
            <a:spAutoFit/>
          </a:bodyPr>
          <a:lstStyle/>
          <a:p>
            <a:r>
              <a:rPr lang="en-US" dirty="0" smtClean="0">
                <a:solidFill>
                  <a:srgbClr val="FF0000"/>
                </a:solidFill>
              </a:rPr>
              <a:t>Fake = label ‘0’</a:t>
            </a:r>
            <a:endParaRPr lang="en-US" dirty="0">
              <a:solidFill>
                <a:srgbClr val="FF0000"/>
              </a:solidFill>
            </a:endParaRPr>
          </a:p>
        </p:txBody>
      </p:sp>
      <p:cxnSp>
        <p:nvCxnSpPr>
          <p:cNvPr id="20" name="Straight Arrow Connector 19"/>
          <p:cNvCxnSpPr/>
          <p:nvPr/>
        </p:nvCxnSpPr>
        <p:spPr>
          <a:xfrm flipV="1">
            <a:off x="762000" y="2588876"/>
            <a:ext cx="152400" cy="13735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62000" y="3200400"/>
            <a:ext cx="2286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538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Overall objective function</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72" y="1270293"/>
            <a:ext cx="3962400" cy="392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B:\_data\_0khwong\0papers\0_conference\2018_conf會議____conf\c188h_180625-28_Fukuoka福岡_IEEE_Zhiliang\02a_first_submit\p188_iciec18_gan_3a\img\GenerateVsDiscrimina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517" y="1650580"/>
            <a:ext cx="5040483" cy="44958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B6F15528-21DE-4FAA-801E-634DDDAF4B2B}" type="slidenum">
              <a:rPr lang="en-US" smtClean="0"/>
              <a:pPr/>
              <a:t>57</a:t>
            </a:fld>
            <a:endParaRPr lang="en-US"/>
          </a:p>
        </p:txBody>
      </p:sp>
      <p:pic>
        <p:nvPicPr>
          <p:cNvPr id="9" name="Picture 2" descr="B:\_data\_0khwong\0papers\0_conference\2018_conf會議____conf\c188h_180625-28_Fukuoka福岡_IEEE_Zhiliang\02a_first_submit\p188_iciec18_gan_3a\img\GenerateVsDiscrimina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825" y="1752600"/>
            <a:ext cx="4955051" cy="441960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7"/>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57</a:t>
            </a:fld>
            <a:endParaRPr lang="en-US"/>
          </a:p>
        </p:txBody>
      </p:sp>
      <p:pic>
        <p:nvPicPr>
          <p:cNvPr id="11" name="Picture 2" descr="B:\_data\_0khwong\0papers\0_conference\2018_conf會議____conf\c188h_180625-28_Fukuoka福岡_IEEE_Zhiliang\02a_first_submit\p188_iciec18_gan_3a\img\GenerateVsDiscrimina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096" y="1676400"/>
            <a:ext cx="5040483" cy="449580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57</a:t>
            </a:fld>
            <a:endParaRPr lang="en-US"/>
          </a:p>
        </p:txBody>
      </p:sp>
      <p:sp>
        <p:nvSpPr>
          <p:cNvPr id="13" name="TextBox 12"/>
          <p:cNvSpPr txBox="1"/>
          <p:nvPr/>
        </p:nvSpPr>
        <p:spPr>
          <a:xfrm>
            <a:off x="6657765" y="3200400"/>
            <a:ext cx="607026" cy="369332"/>
          </a:xfrm>
          <a:prstGeom prst="rect">
            <a:avLst/>
          </a:prstGeom>
          <a:noFill/>
        </p:spPr>
        <p:txBody>
          <a:bodyPr wrap="none" rtlCol="0">
            <a:spAutoFit/>
          </a:bodyPr>
          <a:lstStyle/>
          <a:p>
            <a:r>
              <a:rPr lang="en-US" dirty="0" smtClean="0">
                <a:solidFill>
                  <a:srgbClr val="FF0000"/>
                </a:solidFill>
              </a:rPr>
              <a:t>Fake</a:t>
            </a:r>
            <a:endParaRPr lang="en-US" dirty="0">
              <a:solidFill>
                <a:srgbClr val="FF0000"/>
              </a:solidFill>
            </a:endParaRPr>
          </a:p>
        </p:txBody>
      </p:sp>
      <p:sp>
        <p:nvSpPr>
          <p:cNvPr id="14" name="TextBox 13"/>
          <p:cNvSpPr txBox="1"/>
          <p:nvPr/>
        </p:nvSpPr>
        <p:spPr>
          <a:xfrm>
            <a:off x="7264791" y="1371600"/>
            <a:ext cx="1452192" cy="369332"/>
          </a:xfrm>
          <a:prstGeom prst="rect">
            <a:avLst/>
          </a:prstGeom>
          <a:noFill/>
        </p:spPr>
        <p:txBody>
          <a:bodyPr wrap="none" rtlCol="0">
            <a:spAutoFit/>
          </a:bodyPr>
          <a:lstStyle/>
          <a:p>
            <a:r>
              <a:rPr lang="en-US" dirty="0" smtClean="0">
                <a:solidFill>
                  <a:srgbClr val="FF0000"/>
                </a:solidFill>
              </a:rPr>
              <a:t>Fake example</a:t>
            </a:r>
            <a:endParaRPr lang="en-US" dirty="0">
              <a:solidFill>
                <a:srgbClr val="FF0000"/>
              </a:solidFill>
            </a:endParaRPr>
          </a:p>
        </p:txBody>
      </p:sp>
      <p:sp>
        <p:nvSpPr>
          <p:cNvPr id="15" name="TextBox 14"/>
          <p:cNvSpPr txBox="1"/>
          <p:nvPr/>
        </p:nvSpPr>
        <p:spPr>
          <a:xfrm>
            <a:off x="4572000" y="1390790"/>
            <a:ext cx="1429750" cy="369332"/>
          </a:xfrm>
          <a:prstGeom prst="rect">
            <a:avLst/>
          </a:prstGeom>
          <a:noFill/>
        </p:spPr>
        <p:txBody>
          <a:bodyPr wrap="none" rtlCol="0">
            <a:spAutoFit/>
          </a:bodyPr>
          <a:lstStyle/>
          <a:p>
            <a:r>
              <a:rPr lang="en-US" dirty="0" smtClean="0">
                <a:solidFill>
                  <a:srgbClr val="FF0000"/>
                </a:solidFill>
              </a:rPr>
              <a:t>Real example</a:t>
            </a:r>
            <a:endParaRPr lang="en-US" dirty="0">
              <a:solidFill>
                <a:srgbClr val="FF0000"/>
              </a:solidFill>
            </a:endParaRPr>
          </a:p>
        </p:txBody>
      </p:sp>
      <p:sp>
        <p:nvSpPr>
          <p:cNvPr id="16" name="TextBox 15"/>
          <p:cNvSpPr txBox="1"/>
          <p:nvPr/>
        </p:nvSpPr>
        <p:spPr>
          <a:xfrm>
            <a:off x="4724400" y="4111407"/>
            <a:ext cx="762000" cy="646331"/>
          </a:xfrm>
          <a:prstGeom prst="rect">
            <a:avLst/>
          </a:prstGeom>
          <a:noFill/>
        </p:spPr>
        <p:txBody>
          <a:bodyPr wrap="square" rtlCol="0">
            <a:spAutoFit/>
          </a:bodyPr>
          <a:lstStyle/>
          <a:p>
            <a:r>
              <a:rPr lang="en-US" dirty="0" smtClean="0">
                <a:solidFill>
                  <a:srgbClr val="FF0000"/>
                </a:solidFill>
              </a:rPr>
              <a:t>Real edges</a:t>
            </a:r>
            <a:endParaRPr lang="en-US" dirty="0">
              <a:solidFill>
                <a:srgbClr val="FF0000"/>
              </a:solidFill>
            </a:endParaRPr>
          </a:p>
        </p:txBody>
      </p:sp>
      <p:sp>
        <p:nvSpPr>
          <p:cNvPr id="17" name="TextBox 16"/>
          <p:cNvSpPr txBox="1"/>
          <p:nvPr/>
        </p:nvSpPr>
        <p:spPr>
          <a:xfrm>
            <a:off x="5844338" y="4135722"/>
            <a:ext cx="762000" cy="646331"/>
          </a:xfrm>
          <a:prstGeom prst="rect">
            <a:avLst/>
          </a:prstGeom>
          <a:noFill/>
        </p:spPr>
        <p:txBody>
          <a:bodyPr wrap="square" rtlCol="0">
            <a:spAutoFit/>
          </a:bodyPr>
          <a:lstStyle/>
          <a:p>
            <a:r>
              <a:rPr lang="en-US" dirty="0" smtClean="0">
                <a:solidFill>
                  <a:srgbClr val="FF0000"/>
                </a:solidFill>
              </a:rPr>
              <a:t>Real image</a:t>
            </a:r>
            <a:endParaRPr lang="en-US" dirty="0">
              <a:solidFill>
                <a:srgbClr val="FF0000"/>
              </a:solidFill>
            </a:endParaRPr>
          </a:p>
        </p:txBody>
      </p:sp>
      <p:sp>
        <p:nvSpPr>
          <p:cNvPr id="18" name="TextBox 17"/>
          <p:cNvSpPr txBox="1"/>
          <p:nvPr/>
        </p:nvSpPr>
        <p:spPr>
          <a:xfrm>
            <a:off x="7086600" y="5943600"/>
            <a:ext cx="762000" cy="646331"/>
          </a:xfrm>
          <a:prstGeom prst="rect">
            <a:avLst/>
          </a:prstGeom>
          <a:noFill/>
        </p:spPr>
        <p:txBody>
          <a:bodyPr wrap="square" rtlCol="0">
            <a:spAutoFit/>
          </a:bodyPr>
          <a:lstStyle/>
          <a:p>
            <a:r>
              <a:rPr lang="en-US" dirty="0" smtClean="0">
                <a:solidFill>
                  <a:srgbClr val="FF0000"/>
                </a:solidFill>
              </a:rPr>
              <a:t>Real image</a:t>
            </a:r>
            <a:endParaRPr lang="en-US" dirty="0">
              <a:solidFill>
                <a:srgbClr val="FF0000"/>
              </a:solidFill>
            </a:endParaRPr>
          </a:p>
        </p:txBody>
      </p:sp>
      <p:sp>
        <p:nvSpPr>
          <p:cNvPr id="19" name="TextBox 18"/>
          <p:cNvSpPr txBox="1"/>
          <p:nvPr/>
        </p:nvSpPr>
        <p:spPr>
          <a:xfrm>
            <a:off x="5266962" y="2219544"/>
            <a:ext cx="1544782" cy="369332"/>
          </a:xfrm>
          <a:prstGeom prst="rect">
            <a:avLst/>
          </a:prstGeom>
          <a:noFill/>
        </p:spPr>
        <p:txBody>
          <a:bodyPr wrap="none" rtlCol="0">
            <a:spAutoFit/>
          </a:bodyPr>
          <a:lstStyle/>
          <a:p>
            <a:r>
              <a:rPr lang="en-US" dirty="0" smtClean="0">
                <a:solidFill>
                  <a:srgbClr val="FF0000"/>
                </a:solidFill>
              </a:rPr>
              <a:t>Real = label ‘1’</a:t>
            </a:r>
            <a:endParaRPr lang="en-US" dirty="0">
              <a:solidFill>
                <a:srgbClr val="FF0000"/>
              </a:solidFill>
            </a:endParaRPr>
          </a:p>
        </p:txBody>
      </p:sp>
      <p:sp>
        <p:nvSpPr>
          <p:cNvPr id="20" name="TextBox 19"/>
          <p:cNvSpPr txBox="1"/>
          <p:nvPr/>
        </p:nvSpPr>
        <p:spPr>
          <a:xfrm>
            <a:off x="8195885" y="2219544"/>
            <a:ext cx="1042195" cy="646331"/>
          </a:xfrm>
          <a:prstGeom prst="rect">
            <a:avLst/>
          </a:prstGeom>
          <a:noFill/>
        </p:spPr>
        <p:txBody>
          <a:bodyPr wrap="square" rtlCol="0">
            <a:spAutoFit/>
          </a:bodyPr>
          <a:lstStyle/>
          <a:p>
            <a:r>
              <a:rPr lang="en-US" dirty="0" smtClean="0">
                <a:solidFill>
                  <a:srgbClr val="FF0000"/>
                </a:solidFill>
              </a:rPr>
              <a:t>Fake = label ‘0’</a:t>
            </a:r>
            <a:endParaRPr lang="en-US" dirty="0">
              <a:solidFill>
                <a:srgbClr val="FF0000"/>
              </a:solidFill>
            </a:endParaRPr>
          </a:p>
        </p:txBody>
      </p:sp>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00" y="3517347"/>
            <a:ext cx="4029561"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 y="2404210"/>
            <a:ext cx="3974365" cy="99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124800" y="1143000"/>
            <a:ext cx="3304200" cy="5075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381000" y="1466327"/>
            <a:ext cx="2667000" cy="1276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85800" y="2667001"/>
            <a:ext cx="2286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85800" y="3200402"/>
            <a:ext cx="266700" cy="10667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389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De-Convolution layer</a:t>
            </a:r>
            <a:r>
              <a:rPr lang="en-US" sz="1600" dirty="0" smtClean="0"/>
              <a:t/>
            </a:r>
            <a:br>
              <a:rPr lang="en-US" sz="1600" dirty="0" smtClean="0"/>
            </a:br>
            <a:r>
              <a:rPr lang="en-US" sz="1600" dirty="0">
                <a:hlinkClick r:id="rId2"/>
              </a:rPr>
              <a:t>https://</a:t>
            </a:r>
            <a:r>
              <a:rPr lang="en-US" sz="1600" dirty="0" smtClean="0">
                <a:hlinkClick r:id="rId2"/>
              </a:rPr>
              <a:t>datascience.stackexchange.com/questions/6107/what-are-deconvolutional-layers</a:t>
            </a:r>
            <a:r>
              <a:rPr lang="en-US" sz="1600" dirty="0" smtClean="0"/>
              <a:t/>
            </a:r>
            <a:br>
              <a:rPr lang="en-US" sz="1600" dirty="0" smtClean="0"/>
            </a:br>
            <a:endParaRPr lang="en-US" sz="1600" dirty="0"/>
          </a:p>
        </p:txBody>
      </p:sp>
      <p:sp>
        <p:nvSpPr>
          <p:cNvPr id="3" name="Content Placeholder 2"/>
          <p:cNvSpPr>
            <a:spLocks noGrp="1"/>
          </p:cNvSpPr>
          <p:nvPr>
            <p:ph idx="1"/>
          </p:nvPr>
        </p:nvSpPr>
        <p:spPr/>
        <p:txBody>
          <a:bodyPr/>
          <a:lstStyle/>
          <a:p>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58</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066800"/>
            <a:ext cx="3784558" cy="530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267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1800" dirty="0" smtClean="0"/>
              <a:t>More </a:t>
            </a:r>
            <a:r>
              <a:rPr lang="en-US" sz="1800" dirty="0"/>
              <a:t>de-convolution demo</a:t>
            </a:r>
            <a:r>
              <a:rPr lang="en-US" sz="1800" dirty="0" smtClean="0"/>
              <a:t/>
            </a:r>
            <a:br>
              <a:rPr lang="en-US" sz="1800" dirty="0" smtClean="0"/>
            </a:br>
            <a:r>
              <a:rPr lang="en-US" sz="1800" dirty="0"/>
              <a:t>https://</a:t>
            </a:r>
            <a:r>
              <a:rPr lang="en-US" sz="1800" dirty="0" smtClean="0"/>
              <a:t>github.com/vdumoulin/conv_arithmetic</a:t>
            </a:r>
            <a:endParaRPr lang="en-US" sz="1800" dirty="0"/>
          </a:p>
        </p:txBody>
      </p:sp>
      <p:sp>
        <p:nvSpPr>
          <p:cNvPr id="3" name="Content Placeholder 2"/>
          <p:cNvSpPr>
            <a:spLocks noGrp="1"/>
          </p:cNvSpPr>
          <p:nvPr>
            <p:ph idx="1"/>
          </p:nvPr>
        </p:nvSpPr>
        <p:spPr>
          <a:xfrm>
            <a:off x="8153400" y="5668328"/>
            <a:ext cx="533400" cy="457835"/>
          </a:xfrm>
        </p:spPr>
        <p:txBody>
          <a:bodyPr>
            <a:normAutofit fontScale="92500" lnSpcReduction="20000"/>
          </a:bodyPr>
          <a:lstStyle/>
          <a:p>
            <a:r>
              <a:rPr lang="en-US" dirty="0"/>
              <a:t> </a:t>
            </a:r>
            <a:r>
              <a:rPr lang="en-US" dirty="0" smtClean="0"/>
              <a:t> </a:t>
            </a:r>
            <a:endParaRPr lang="en-US" sz="12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59</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90600"/>
            <a:ext cx="4522154" cy="516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0065" y="1295400"/>
            <a:ext cx="1756891" cy="1754326"/>
          </a:xfrm>
          <a:prstGeom prst="rect">
            <a:avLst/>
          </a:prstGeom>
          <a:noFill/>
        </p:spPr>
        <p:txBody>
          <a:bodyPr wrap="none" rtlCol="0">
            <a:spAutoFit/>
          </a:bodyPr>
          <a:lstStyle/>
          <a:p>
            <a:r>
              <a:rPr lang="en-US" dirty="0" smtClean="0"/>
              <a:t>Convolution:</a:t>
            </a:r>
          </a:p>
          <a:p>
            <a:r>
              <a:rPr lang="en-US" dirty="0" smtClean="0"/>
              <a:t>No padding </a:t>
            </a:r>
          </a:p>
          <a:p>
            <a:r>
              <a:rPr lang="en-US" dirty="0" smtClean="0"/>
              <a:t>No strides</a:t>
            </a:r>
          </a:p>
          <a:p>
            <a:r>
              <a:rPr lang="en-US" dirty="0" smtClean="0"/>
              <a:t>Input=4x4 image</a:t>
            </a:r>
          </a:p>
          <a:p>
            <a:r>
              <a:rPr lang="en-US" dirty="0" smtClean="0"/>
              <a:t>Kernel=3x3</a:t>
            </a:r>
          </a:p>
          <a:p>
            <a:r>
              <a:rPr lang="en-US" dirty="0" smtClean="0"/>
              <a:t>Output =2x2</a:t>
            </a:r>
            <a:endParaRPr lang="en-US" dirty="0"/>
          </a:p>
        </p:txBody>
      </p:sp>
      <p:sp>
        <p:nvSpPr>
          <p:cNvPr id="7" name="Right Brace 6"/>
          <p:cNvSpPr/>
          <p:nvPr/>
        </p:nvSpPr>
        <p:spPr>
          <a:xfrm>
            <a:off x="1962583" y="1357780"/>
            <a:ext cx="148109" cy="14773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2209800" y="4687163"/>
            <a:ext cx="246233" cy="57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6010" y="3810000"/>
            <a:ext cx="1756891" cy="1754326"/>
          </a:xfrm>
          <a:prstGeom prst="rect">
            <a:avLst/>
          </a:prstGeom>
          <a:noFill/>
        </p:spPr>
        <p:txBody>
          <a:bodyPr wrap="none" rtlCol="0">
            <a:spAutoFit/>
          </a:bodyPr>
          <a:lstStyle/>
          <a:p>
            <a:r>
              <a:rPr lang="en-US" dirty="0" smtClean="0"/>
              <a:t>De-convolution:</a:t>
            </a:r>
          </a:p>
          <a:p>
            <a:r>
              <a:rPr lang="en-US" dirty="0" smtClean="0"/>
              <a:t>No padding </a:t>
            </a:r>
          </a:p>
          <a:p>
            <a:r>
              <a:rPr lang="en-US" dirty="0" smtClean="0"/>
              <a:t>No strides</a:t>
            </a:r>
          </a:p>
          <a:p>
            <a:r>
              <a:rPr lang="en-US" dirty="0" smtClean="0"/>
              <a:t>Input=2x2 image</a:t>
            </a:r>
          </a:p>
          <a:p>
            <a:r>
              <a:rPr lang="en-US" dirty="0" smtClean="0"/>
              <a:t>Kernel=3x3</a:t>
            </a:r>
          </a:p>
          <a:p>
            <a:r>
              <a:rPr lang="en-US" dirty="0" smtClean="0"/>
              <a:t>Output =4x4</a:t>
            </a:r>
            <a:endParaRPr lang="en-US" dirty="0"/>
          </a:p>
        </p:txBody>
      </p:sp>
      <p:sp>
        <p:nvSpPr>
          <p:cNvPr id="13" name="Right Brace 12"/>
          <p:cNvSpPr/>
          <p:nvPr/>
        </p:nvSpPr>
        <p:spPr>
          <a:xfrm>
            <a:off x="1987636" y="3948499"/>
            <a:ext cx="148109" cy="14773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a:off x="2185373" y="2087628"/>
            <a:ext cx="200383" cy="88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385756" y="1447800"/>
            <a:ext cx="1119444"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438400" y="4350840"/>
            <a:ext cx="1119444"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58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smtClean="0"/>
              <a:t>Text Detection and Marker Based</a:t>
            </a:r>
            <a:br>
              <a:rPr lang="en-US" sz="2800" dirty="0" smtClean="0"/>
            </a:br>
            <a:r>
              <a:rPr lang="en-US" sz="2800" dirty="0" smtClean="0"/>
              <a:t>Finger Tracking in Building a Language Assistant for Wearable Glasses</a:t>
            </a:r>
            <a:endParaRPr lang="en-US" sz="2800" dirty="0"/>
          </a:p>
        </p:txBody>
      </p:sp>
      <p:sp>
        <p:nvSpPr>
          <p:cNvPr id="3" name="Subtitle 2"/>
          <p:cNvSpPr>
            <a:spLocks noGrp="1"/>
          </p:cNvSpPr>
          <p:nvPr>
            <p:ph type="subTitle" idx="1"/>
          </p:nvPr>
        </p:nvSpPr>
        <p:spPr>
          <a:xfrm>
            <a:off x="1130301" y="4050834"/>
            <a:ext cx="5825202" cy="1701574"/>
          </a:xfrm>
        </p:spPr>
        <p:txBody>
          <a:bodyPr>
            <a:normAutofit fontScale="92500" lnSpcReduction="20000"/>
          </a:bodyPr>
          <a:lstStyle/>
          <a:p>
            <a:r>
              <a:rPr lang="en-US" dirty="0"/>
              <a:t>Ting Kwok Chan, Ying Kin Yu and Kin Hong Wong</a:t>
            </a:r>
          </a:p>
          <a:p>
            <a:r>
              <a:rPr lang="en-US" sz="1300" dirty="0">
                <a:solidFill>
                  <a:schemeClr val="bg2">
                    <a:lumMod val="75000"/>
                  </a:schemeClr>
                </a:solidFill>
              </a:rPr>
              <a:t>Dept. of Computer Science and Engineering</a:t>
            </a:r>
          </a:p>
          <a:p>
            <a:r>
              <a:rPr lang="en-US" sz="1300" dirty="0">
                <a:solidFill>
                  <a:schemeClr val="bg2">
                    <a:lumMod val="75000"/>
                  </a:schemeClr>
                </a:solidFill>
              </a:rPr>
              <a:t>The Chinese University of Hong Kong</a:t>
            </a:r>
          </a:p>
          <a:p>
            <a:r>
              <a:rPr lang="en-US" sz="1300" dirty="0" err="1">
                <a:solidFill>
                  <a:schemeClr val="bg2">
                    <a:lumMod val="75000"/>
                  </a:schemeClr>
                </a:solidFill>
              </a:rPr>
              <a:t>Shatin</a:t>
            </a:r>
            <a:r>
              <a:rPr lang="en-US" sz="1300" dirty="0">
                <a:solidFill>
                  <a:schemeClr val="bg2">
                    <a:lumMod val="75000"/>
                  </a:schemeClr>
                </a:solidFill>
              </a:rPr>
              <a:t>, Hong Kong</a:t>
            </a:r>
          </a:p>
          <a:p>
            <a:r>
              <a:rPr lang="en-US" sz="1300" dirty="0">
                <a:solidFill>
                  <a:schemeClr val="bg2">
                    <a:lumMod val="75000"/>
                  </a:schemeClr>
                </a:solidFill>
              </a:rPr>
              <a:t>khwong@cse.cuhk.edu.hk</a:t>
            </a:r>
          </a:p>
        </p:txBody>
      </p:sp>
      <p:sp>
        <p:nvSpPr>
          <p:cNvPr id="6" name="Slide Number Placeholder 5"/>
          <p:cNvSpPr>
            <a:spLocks noGrp="1"/>
          </p:cNvSpPr>
          <p:nvPr>
            <p:ph type="sldNum" sz="quarter" idx="12"/>
          </p:nvPr>
        </p:nvSpPr>
        <p:spPr/>
        <p:txBody>
          <a:bodyPr/>
          <a:lstStyle/>
          <a:p>
            <a:fld id="{D57F1E4F-1CFF-5643-939E-217C01CDF565}" type="slidenum">
              <a:rPr lang="en-US" smtClean="0"/>
              <a:pPr/>
              <a:t>6</a:t>
            </a:fld>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2800745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dirty="0" smtClean="0"/>
              <a:t>U-Net</a:t>
            </a:r>
            <a:r>
              <a:rPr lang="en-US" sz="1800" dirty="0" smtClean="0"/>
              <a:t/>
            </a:r>
            <a:br>
              <a:rPr lang="en-US" sz="1800" dirty="0" smtClean="0"/>
            </a:br>
            <a:r>
              <a:rPr lang="en-US" sz="1800" dirty="0" smtClean="0"/>
              <a:t>From: Image-to-Image </a:t>
            </a:r>
            <a:r>
              <a:rPr lang="en-US" sz="1800" dirty="0"/>
              <a:t>Translation with Conditional Adversarial Networks Phillip Isola Jun-Yan Zhu </a:t>
            </a:r>
            <a:r>
              <a:rPr lang="en-US" sz="1800" dirty="0" err="1"/>
              <a:t>Tinghui</a:t>
            </a:r>
            <a:r>
              <a:rPr lang="en-US" sz="1800" dirty="0"/>
              <a:t> Zhou Alexei A. </a:t>
            </a:r>
            <a:r>
              <a:rPr lang="en-US" sz="1800" dirty="0" err="1"/>
              <a:t>Efros</a:t>
            </a:r>
            <a:r>
              <a:rPr lang="en-US" sz="1800" dirty="0"/>
              <a:t> </a:t>
            </a:r>
            <a:r>
              <a:rPr lang="en-US" sz="1800" u="sng" dirty="0">
                <a:hlinkClick r:id="rId2"/>
              </a:rPr>
              <a:t>https://</a:t>
            </a:r>
            <a:r>
              <a:rPr lang="en-US" sz="1800" u="sng" dirty="0" smtClean="0">
                <a:hlinkClick r:id="rId2"/>
              </a:rPr>
              <a:t>arxiv.org/pdf/1611.07004.pdf</a:t>
            </a:r>
            <a:r>
              <a:rPr lang="en-US" sz="1800" dirty="0"/>
              <a:t/>
            </a:r>
            <a:br>
              <a:rPr lang="en-US" sz="1800" dirty="0"/>
            </a:br>
            <a:endParaRPr lang="en-US" sz="1800" dirty="0"/>
          </a:p>
        </p:txBody>
      </p:sp>
      <p:sp>
        <p:nvSpPr>
          <p:cNvPr id="3" name="Content Placeholder 2"/>
          <p:cNvSpPr>
            <a:spLocks noGrp="1"/>
          </p:cNvSpPr>
          <p:nvPr>
            <p:ph idx="1"/>
          </p:nvPr>
        </p:nvSpPr>
        <p:spPr/>
        <p:txBody>
          <a:bodyPr>
            <a:normAutofit/>
          </a:bodyPr>
          <a:lstStyle/>
          <a:p>
            <a:r>
              <a:rPr lang="en-US" sz="1600" dirty="0"/>
              <a:t>Figure 3: Two choices for the architecture of the generator. </a:t>
            </a:r>
            <a:r>
              <a:rPr lang="en-US" sz="1600" dirty="0" smtClean="0"/>
              <a:t>The “U-Net</a:t>
            </a:r>
            <a:r>
              <a:rPr lang="en-US" sz="1600" dirty="0"/>
              <a:t>” [49] is an encoder-decoder with skip connections </a:t>
            </a:r>
            <a:r>
              <a:rPr lang="en-US" sz="1600" dirty="0" smtClean="0"/>
              <a:t>between mirrored </a:t>
            </a:r>
            <a:r>
              <a:rPr lang="en-US" sz="1600" dirty="0"/>
              <a:t>layers in the encoder and decoder stacks.</a:t>
            </a:r>
            <a:r>
              <a:rPr lang="en-US" sz="1600" dirty="0" smtClean="0"/>
              <a:t> </a:t>
            </a:r>
            <a:endParaRPr lang="en-US" sz="16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60</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895600"/>
            <a:ext cx="6953250" cy="260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1333500" y="5334000"/>
            <a:ext cx="6858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8200" y="5473930"/>
            <a:ext cx="1292470" cy="369332"/>
          </a:xfrm>
          <a:prstGeom prst="rect">
            <a:avLst/>
          </a:prstGeom>
          <a:noFill/>
        </p:spPr>
        <p:txBody>
          <a:bodyPr wrap="none" rtlCol="0">
            <a:spAutoFit/>
          </a:bodyPr>
          <a:lstStyle/>
          <a:p>
            <a:r>
              <a:rPr lang="en-US" dirty="0" smtClean="0"/>
              <a:t>convolution</a:t>
            </a:r>
            <a:endParaRPr lang="en-US" dirty="0"/>
          </a:p>
        </p:txBody>
      </p:sp>
      <p:sp>
        <p:nvSpPr>
          <p:cNvPr id="10" name="TextBox 9"/>
          <p:cNvSpPr txBox="1"/>
          <p:nvPr/>
        </p:nvSpPr>
        <p:spPr>
          <a:xfrm>
            <a:off x="2994471" y="5381597"/>
            <a:ext cx="1981200" cy="923330"/>
          </a:xfrm>
          <a:prstGeom prst="rect">
            <a:avLst/>
          </a:prstGeom>
          <a:noFill/>
        </p:spPr>
        <p:txBody>
          <a:bodyPr wrap="square" rtlCol="0">
            <a:spAutoFit/>
          </a:bodyPr>
          <a:lstStyle/>
          <a:p>
            <a:r>
              <a:rPr lang="en-US" dirty="0" smtClean="0"/>
              <a:t>De-convolution (transpose convolution)</a:t>
            </a:r>
            <a:endParaRPr lang="en-US" dirty="0"/>
          </a:p>
        </p:txBody>
      </p:sp>
      <p:cxnSp>
        <p:nvCxnSpPr>
          <p:cNvPr id="11" name="Straight Arrow Connector 10"/>
          <p:cNvCxnSpPr/>
          <p:nvPr/>
        </p:nvCxnSpPr>
        <p:spPr>
          <a:xfrm>
            <a:off x="3124200" y="5334000"/>
            <a:ext cx="6858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818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Modified U-net</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8" y="2205038"/>
            <a:ext cx="32099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61</a:t>
            </a:fld>
            <a:endParaRPr lang="en-US"/>
          </a:p>
        </p:txBody>
      </p:sp>
    </p:spTree>
    <p:extLst>
      <p:ext uri="{BB962C8B-B14F-4D97-AF65-F5344CB8AC3E}">
        <p14:creationId xmlns:p14="http://schemas.microsoft.com/office/powerpoint/2010/main" val="8464941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381000"/>
          </a:xfrm>
        </p:spPr>
        <p:txBody>
          <a:bodyPr>
            <a:normAutofit fontScale="90000"/>
          </a:bodyPr>
          <a:lstStyle/>
          <a:p>
            <a:r>
              <a:rPr lang="en-US" dirty="0" smtClean="0"/>
              <a:t>Result</a:t>
            </a:r>
            <a:endParaRPr lang="en-US" dirty="0"/>
          </a:p>
        </p:txBody>
      </p:sp>
      <p:sp>
        <p:nvSpPr>
          <p:cNvPr id="3" name="Content Placeholder 2"/>
          <p:cNvSpPr>
            <a:spLocks noGrp="1"/>
          </p:cNvSpPr>
          <p:nvPr>
            <p:ph idx="1"/>
          </p:nvPr>
        </p:nvSpPr>
        <p:spPr/>
        <p:txBody>
          <a:bodyPr>
            <a:normAutofit/>
          </a:bodyPr>
          <a:lstStyle/>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pPr algn="ctr"/>
            <a:r>
              <a:rPr lang="en-US" sz="1600" dirty="0" smtClean="0"/>
              <a:t>Figure 1</a:t>
            </a:r>
          </a:p>
          <a:p>
            <a:endParaRPr lang="en-US" sz="1600" dirty="0"/>
          </a:p>
          <a:p>
            <a:r>
              <a:rPr lang="en-US" sz="1600" dirty="0" smtClean="0"/>
              <a:t>Figure </a:t>
            </a:r>
            <a:r>
              <a:rPr lang="en-US" sz="1600" dirty="0"/>
              <a:t>1. We build a simple generator network based </a:t>
            </a:r>
            <a:r>
              <a:rPr lang="en-US" sz="1600" dirty="0" smtClean="0"/>
              <a:t>on UNET </a:t>
            </a:r>
            <a:r>
              <a:rPr lang="en-US" sz="1600" dirty="0"/>
              <a:t>[25] to produce the edge map. Since RCF [23] </a:t>
            </a:r>
            <a:r>
              <a:rPr lang="en-US" sz="1600" dirty="0" smtClean="0"/>
              <a:t>and HED </a:t>
            </a:r>
            <a:r>
              <a:rPr lang="en-US" sz="1600" dirty="0"/>
              <a:t>[28] contains multiple output, we only compare the </a:t>
            </a:r>
            <a:r>
              <a:rPr lang="en-US" sz="1600" dirty="0" smtClean="0"/>
              <a:t>final output </a:t>
            </a:r>
            <a:r>
              <a:rPr lang="en-US" sz="1600" dirty="0"/>
              <a:t>of both network, which denote as RCF6 and HED6. </a:t>
            </a:r>
            <a:r>
              <a:rPr lang="en-US" sz="1600" dirty="0" smtClean="0"/>
              <a:t>We show </a:t>
            </a:r>
            <a:r>
              <a:rPr lang="en-US" sz="1600" dirty="0"/>
              <a:t>two image examples here. One can clearly see that our </a:t>
            </a:r>
            <a:r>
              <a:rPr lang="en-US" sz="1600" dirty="0" smtClean="0"/>
              <a:t>result contains </a:t>
            </a:r>
            <a:r>
              <a:rPr lang="en-US" sz="1600" dirty="0"/>
              <a:t>more detail information, and produce thinner </a:t>
            </a:r>
            <a:r>
              <a:rPr lang="en-US" sz="1600" dirty="0" smtClean="0"/>
              <a:t>edge even </a:t>
            </a:r>
            <a:r>
              <a:rPr lang="en-US" sz="1600" dirty="0"/>
              <a:t>without apply the non-maximum suppression method.</a:t>
            </a:r>
            <a:r>
              <a:rPr lang="en-US" sz="1600" dirty="0" smtClean="0"/>
              <a:t> </a:t>
            </a:r>
            <a:endParaRPr lang="en-US" sz="16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7267575" cy="3319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43600" y="533400"/>
            <a:ext cx="2286000" cy="3429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 y="468536"/>
            <a:ext cx="2133600" cy="3429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62</a:t>
            </a:fld>
            <a:endParaRPr lang="en-US"/>
          </a:p>
        </p:txBody>
      </p:sp>
    </p:spTree>
    <p:extLst>
      <p:ext uri="{BB962C8B-B14F-4D97-AF65-F5344CB8AC3E}">
        <p14:creationId xmlns:p14="http://schemas.microsoft.com/office/powerpoint/2010/main" val="33655992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63</a:t>
            </a:fld>
            <a:endParaRPr lang="en-US"/>
          </a:p>
        </p:txBody>
      </p:sp>
      <p:pic>
        <p:nvPicPr>
          <p:cNvPr id="1026" name="Picture 2" descr="D:\12temp\180221-update_pl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19200"/>
            <a:ext cx="5227638" cy="493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7985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Result</a:t>
            </a:r>
            <a:r>
              <a:rPr lang="en-US" sz="3600" dirty="0"/>
              <a:t>s</a:t>
            </a: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6" name="TextBox 5"/>
          <p:cNvSpPr txBox="1"/>
          <p:nvPr/>
        </p:nvSpPr>
        <p:spPr>
          <a:xfrm>
            <a:off x="3048000" y="5694740"/>
            <a:ext cx="624723" cy="369332"/>
          </a:xfrm>
          <a:prstGeom prst="rect">
            <a:avLst/>
          </a:prstGeom>
          <a:noFill/>
        </p:spPr>
        <p:txBody>
          <a:bodyPr wrap="none" rtlCol="0">
            <a:spAutoFit/>
          </a:bodyPr>
          <a:lstStyle/>
          <a:p>
            <a:r>
              <a:rPr lang="en-US" dirty="0" smtClean="0">
                <a:solidFill>
                  <a:srgbClr val="FF0000"/>
                </a:solidFill>
              </a:rPr>
              <a:t>Ours</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64</a:t>
            </a:fld>
            <a:endParaRPr lang="en-US"/>
          </a:p>
        </p:txBody>
      </p:sp>
      <p:sp>
        <p:nvSpPr>
          <p:cNvPr id="7" name="Content Placeholder 6"/>
          <p:cNvSpPr>
            <a:spLocks noGrp="1"/>
          </p:cNvSpPr>
          <p:nvPr>
            <p:ph idx="1"/>
          </p:nvPr>
        </p:nvSpPr>
        <p:spPr>
          <a:xfrm>
            <a:off x="79899" y="1066800"/>
            <a:ext cx="3806301" cy="6400800"/>
          </a:xfrm>
        </p:spPr>
        <p:txBody>
          <a:bodyPr>
            <a:normAutofit fontScale="47500" lnSpcReduction="20000"/>
          </a:bodyPr>
          <a:lstStyle/>
          <a:p>
            <a:r>
              <a:rPr lang="en-US" dirty="0"/>
              <a:t>To compare with other edge detection methods, we </a:t>
            </a:r>
            <a:r>
              <a:rPr lang="en-US" dirty="0" smtClean="0"/>
              <a:t>used the </a:t>
            </a:r>
            <a:r>
              <a:rPr lang="en-US" dirty="0"/>
              <a:t>same evaluation metric to illustrate our edge </a:t>
            </a:r>
            <a:r>
              <a:rPr lang="en-US" dirty="0" smtClean="0"/>
              <a:t>detection results</a:t>
            </a:r>
            <a:r>
              <a:rPr lang="en-US" dirty="0"/>
              <a:t>. </a:t>
            </a:r>
            <a:endParaRPr lang="en-US" dirty="0" smtClean="0"/>
          </a:p>
          <a:p>
            <a:r>
              <a:rPr lang="en-US" dirty="0" smtClean="0"/>
              <a:t>Normally</a:t>
            </a:r>
            <a:r>
              <a:rPr lang="en-US" dirty="0"/>
              <a:t>, a threshold is necessary to produce the </a:t>
            </a:r>
            <a:r>
              <a:rPr lang="en-US" dirty="0" smtClean="0"/>
              <a:t>final edge </a:t>
            </a:r>
            <a:r>
              <a:rPr lang="en-US" dirty="0"/>
              <a:t>map when an edge probability map is given. </a:t>
            </a:r>
            <a:endParaRPr lang="en-US" dirty="0" smtClean="0"/>
          </a:p>
          <a:p>
            <a:r>
              <a:rPr lang="en-US" dirty="0" smtClean="0"/>
              <a:t>There are various </a:t>
            </a:r>
            <a:r>
              <a:rPr lang="en-US" dirty="0"/>
              <a:t>methods to determine the threshold, out of which </a:t>
            </a:r>
            <a:r>
              <a:rPr lang="en-US" dirty="0" smtClean="0"/>
              <a:t>two well-known </a:t>
            </a:r>
            <a:r>
              <a:rPr lang="en-US" dirty="0"/>
              <a:t>evaluation metrics can be used. The first one </a:t>
            </a:r>
            <a:r>
              <a:rPr lang="en-US" dirty="0" smtClean="0"/>
              <a:t>is called </a:t>
            </a:r>
            <a:r>
              <a:rPr lang="en-US" dirty="0"/>
              <a:t>the optimal dataset scale (ODS), which applies a </a:t>
            </a:r>
            <a:r>
              <a:rPr lang="en-US" dirty="0" smtClean="0"/>
              <a:t>fixed threshold </a:t>
            </a:r>
            <a:r>
              <a:rPr lang="en-US" dirty="0"/>
              <a:t>for all edge probability maps. The second one </a:t>
            </a:r>
            <a:r>
              <a:rPr lang="en-US" dirty="0" smtClean="0"/>
              <a:t>is known </a:t>
            </a:r>
            <a:r>
              <a:rPr lang="en-US" dirty="0"/>
              <a:t>as the optimal image scale (OIS), which tries to </a:t>
            </a:r>
            <a:r>
              <a:rPr lang="en-US" dirty="0" smtClean="0"/>
              <a:t>apply different </a:t>
            </a:r>
            <a:r>
              <a:rPr lang="en-US" dirty="0"/>
              <a:t>thresholds to the images and then selects the </a:t>
            </a:r>
            <a:r>
              <a:rPr lang="en-US" dirty="0" smtClean="0"/>
              <a:t>optimal one </a:t>
            </a:r>
            <a:r>
              <a:rPr lang="en-US" dirty="0"/>
              <a:t>from the trial values. For both ODS and OIS, we used </a:t>
            </a:r>
            <a:r>
              <a:rPr lang="en-US" dirty="0" err="1" smtClean="0"/>
              <a:t>Fmeasure</a:t>
            </a:r>
            <a:r>
              <a:rPr lang="en-US" dirty="0" smtClean="0"/>
              <a:t> to </a:t>
            </a:r>
            <a:r>
              <a:rPr lang="en-US" dirty="0"/>
              <a:t>compare the algorithm performances. The formula</a:t>
            </a:r>
          </a:p>
          <a:p>
            <a:r>
              <a:rPr lang="en-US" dirty="0"/>
              <a:t>can be expressed as ( 2PrecisionRecall</a:t>
            </a:r>
          </a:p>
          <a:p>
            <a:r>
              <a:rPr lang="en-US" dirty="0" err="1"/>
              <a:t>Precision+Recall</a:t>
            </a:r>
            <a:r>
              <a:rPr lang="en-US" dirty="0"/>
              <a:t> </a:t>
            </a:r>
            <a:r>
              <a:rPr lang="en-US" dirty="0" smtClean="0"/>
              <a:t>).</a:t>
            </a:r>
            <a:endParaRPr lang="en-US" dirty="0"/>
          </a:p>
        </p:txBody>
      </p:sp>
      <p:pic>
        <p:nvPicPr>
          <p:cNvPr id="2050" name="Picture 2" descr="D:\12temp\180221-updated_resul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269034"/>
            <a:ext cx="5006181" cy="50215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33800" y="5694740"/>
            <a:ext cx="4953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361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we </a:t>
            </a:r>
            <a:r>
              <a:rPr lang="en-US" dirty="0"/>
              <a:t>have devised an innovative edge detection algorithm based on generative adversarial network. </a:t>
            </a:r>
            <a:endParaRPr lang="en-US" dirty="0" smtClean="0"/>
          </a:p>
          <a:p>
            <a:r>
              <a:rPr lang="en-US" dirty="0" smtClean="0"/>
              <a:t>Our </a:t>
            </a:r>
            <a:r>
              <a:rPr lang="en-US" dirty="0"/>
              <a:t>approach achieved ODS and OIS scores on natural images that are comparable to the state-of-the-art methods. Our model is computation efficient. </a:t>
            </a:r>
            <a:endParaRPr lang="en-US" dirty="0" smtClean="0"/>
          </a:p>
          <a:p>
            <a:r>
              <a:rPr lang="en-US" dirty="0" smtClean="0"/>
              <a:t>It </a:t>
            </a:r>
            <a:r>
              <a:rPr lang="en-US" dirty="0"/>
              <a:t>took 0.016 seconds to compute the edges from an image having a resolution of </a:t>
            </a:r>
            <a:r>
              <a:rPr lang="en-US" dirty="0" smtClean="0"/>
              <a:t>224X224X3 </a:t>
            </a:r>
            <a:r>
              <a:rPr lang="en-US" dirty="0"/>
              <a:t>with GPU. For a </a:t>
            </a:r>
            <a:r>
              <a:rPr lang="en-US" dirty="0" smtClean="0"/>
              <a:t>512X512X </a:t>
            </a:r>
            <a:r>
              <a:rPr lang="en-US" dirty="0"/>
              <a:t>image, it took 0.038 seconds. Our algorithm is devised based on the UNET and the conditional generative adversarial neural network (</a:t>
            </a:r>
            <a:r>
              <a:rPr lang="en-US" dirty="0" err="1"/>
              <a:t>cGAN</a:t>
            </a:r>
            <a:r>
              <a:rPr lang="en-US" dirty="0"/>
              <a:t>) architecture. </a:t>
            </a:r>
            <a:endParaRPr lang="en-US" dirty="0" smtClean="0"/>
          </a:p>
          <a:p>
            <a:r>
              <a:rPr lang="en-US" dirty="0" smtClean="0"/>
              <a:t>It </a:t>
            </a:r>
            <a:r>
              <a:rPr lang="en-US" dirty="0"/>
              <a:t>is </a:t>
            </a:r>
            <a:r>
              <a:rPr lang="en-US" dirty="0" smtClean="0"/>
              <a:t>different </a:t>
            </a:r>
            <a:r>
              <a:rPr lang="en-US" dirty="0"/>
              <a:t>from the convolutional networks in a way that </a:t>
            </a:r>
            <a:r>
              <a:rPr lang="en-US" dirty="0" err="1"/>
              <a:t>cGAN</a:t>
            </a:r>
            <a:r>
              <a:rPr lang="en-US" dirty="0"/>
              <a:t> can produce an image which is close to the real one. </a:t>
            </a:r>
            <a:endParaRPr lang="en-US" dirty="0" smtClean="0"/>
          </a:p>
          <a:p>
            <a:r>
              <a:rPr lang="en-US" dirty="0" smtClean="0"/>
              <a:t>Therefore</a:t>
            </a:r>
            <a:r>
              <a:rPr lang="en-US" dirty="0"/>
              <a:t>, the edges resulting from the </a:t>
            </a:r>
            <a:r>
              <a:rPr lang="en-US" dirty="0" err="1"/>
              <a:t>cGAN</a:t>
            </a:r>
            <a:r>
              <a:rPr lang="en-US" dirty="0"/>
              <a:t> generator is much thinner compared to that from the existing convolutional networks. </a:t>
            </a:r>
            <a:endParaRPr lang="en-US" dirty="0" smtClean="0"/>
          </a:p>
          <a:p>
            <a:r>
              <a:rPr lang="en-US" dirty="0" smtClean="0"/>
              <a:t>Even </a:t>
            </a:r>
            <a:r>
              <a:rPr lang="en-US" dirty="0"/>
              <a:t>without using any pre-trained network parameters, the proposed method is still able to produce high quality edge </a:t>
            </a:r>
            <a:r>
              <a:rPr lang="en-US" dirty="0" smtClean="0"/>
              <a:t>images</a:t>
            </a:r>
            <a:r>
              <a:rPr lang="en-US" dirty="0"/>
              <a:t>.</a:t>
            </a: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65</a:t>
            </a:fld>
            <a:endParaRPr lang="en-US"/>
          </a:p>
        </p:txBody>
      </p:sp>
    </p:spTree>
    <p:extLst>
      <p:ext uri="{BB962C8B-B14F-4D97-AF65-F5344CB8AC3E}">
        <p14:creationId xmlns:p14="http://schemas.microsoft.com/office/powerpoint/2010/main" val="496059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Part 3b</a:t>
            </a:r>
            <a:endParaRPr lang="en-US" dirty="0"/>
          </a:p>
        </p:txBody>
      </p:sp>
      <p:sp>
        <p:nvSpPr>
          <p:cNvPr id="6" name="Subtitle 5"/>
          <p:cNvSpPr>
            <a:spLocks noGrp="1"/>
          </p:cNvSpPr>
          <p:nvPr>
            <p:ph type="subTitle" idx="1"/>
          </p:nvPr>
        </p:nvSpPr>
        <p:spPr/>
        <p:txBody>
          <a:bodyPr/>
          <a:lstStyle/>
          <a:p>
            <a:r>
              <a:rPr lang="en-US" dirty="0"/>
              <a:t>Computing the relations among three views based on artiﬁcial neural network</a:t>
            </a:r>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
        <p:nvSpPr>
          <p:cNvPr id="5" name="Slide Number Placeholder 4"/>
          <p:cNvSpPr>
            <a:spLocks noGrp="1"/>
          </p:cNvSpPr>
          <p:nvPr>
            <p:ph type="sldNum" sz="quarter" idx="12"/>
          </p:nvPr>
        </p:nvSpPr>
        <p:spPr/>
        <p:txBody>
          <a:bodyPr/>
          <a:lstStyle/>
          <a:p>
            <a:fld id="{D36ED5B8-6608-4BF8-A1CE-2CA4593D7E4A}" type="slidenum">
              <a:rPr lang="en-US" smtClean="0"/>
              <a:t>66</a:t>
            </a:fld>
            <a:endParaRPr lang="en-US"/>
          </a:p>
        </p:txBody>
      </p:sp>
    </p:spTree>
    <p:extLst>
      <p:ext uri="{BB962C8B-B14F-4D97-AF65-F5344CB8AC3E}">
        <p14:creationId xmlns:p14="http://schemas.microsoft.com/office/powerpoint/2010/main" val="12347089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Computing </a:t>
            </a:r>
            <a:r>
              <a:rPr lang="en-US" dirty="0"/>
              <a:t>the relations among three views based on artiﬁcial neural network</a:t>
            </a:r>
            <a:br>
              <a:rPr lang="en-US" dirty="0"/>
            </a:b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Ying Kin Yu, </a:t>
            </a:r>
            <a:r>
              <a:rPr lang="en-US" dirty="0"/>
              <a:t>Kin Hong </a:t>
            </a:r>
            <a:r>
              <a:rPr lang="en-US" dirty="0" smtClean="0"/>
              <a:t>Wong and Siu Hang Or</a:t>
            </a:r>
            <a:endParaRPr lang="en-US" dirty="0"/>
          </a:p>
          <a:p>
            <a:r>
              <a:rPr lang="en-US" dirty="0"/>
              <a:t>The Dept. of Computer Science and Engineering</a:t>
            </a:r>
          </a:p>
          <a:p>
            <a:r>
              <a:rPr lang="en-US" dirty="0"/>
              <a:t>The Chinese University of Hong Kong</a:t>
            </a:r>
          </a:p>
          <a:p>
            <a:r>
              <a:rPr lang="en-US" dirty="0" err="1"/>
              <a:t>Shatin</a:t>
            </a:r>
            <a:r>
              <a:rPr lang="en-US" dirty="0"/>
              <a:t>, Hong Kong</a:t>
            </a:r>
          </a:p>
          <a:p>
            <a:r>
              <a:rPr lang="en-US" dirty="0"/>
              <a:t>Email</a:t>
            </a:r>
            <a:r>
              <a:rPr lang="en-US" dirty="0" smtClean="0"/>
              <a:t>: khwong.cse.cuhk.edu.hk</a:t>
            </a:r>
            <a:endParaRPr lang="en-US" dirty="0"/>
          </a:p>
        </p:txBody>
      </p:sp>
      <p:sp>
        <p:nvSpPr>
          <p:cNvPr id="5" name="Slide Number Placeholder 4"/>
          <p:cNvSpPr>
            <a:spLocks noGrp="1"/>
          </p:cNvSpPr>
          <p:nvPr>
            <p:ph type="sldNum" sz="quarter" idx="12"/>
          </p:nvPr>
        </p:nvSpPr>
        <p:spPr/>
        <p:txBody>
          <a:bodyPr/>
          <a:lstStyle/>
          <a:p>
            <a:fld id="{0B6C2106-6259-4B7C-813A-62D47A41C86D}" type="slidenum">
              <a:rPr lang="en-US" smtClean="0"/>
              <a:t>67</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41225380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r>
              <a:rPr lang="en-US" dirty="0" smtClean="0"/>
              <a:t>Motivations</a:t>
            </a:r>
          </a:p>
          <a:p>
            <a:r>
              <a:rPr lang="en-US" dirty="0" smtClean="0"/>
              <a:t>Related Work</a:t>
            </a:r>
          </a:p>
          <a:p>
            <a:r>
              <a:rPr lang="en-US" dirty="0" smtClean="0"/>
              <a:t>The Proposed Neural Network</a:t>
            </a:r>
          </a:p>
          <a:p>
            <a:r>
              <a:rPr lang="en-US" dirty="0" smtClean="0"/>
              <a:t>Experiments and Results</a:t>
            </a:r>
          </a:p>
          <a:p>
            <a:r>
              <a:rPr lang="en-US" dirty="0" smtClean="0"/>
              <a:t>Conclusions and Discussions</a:t>
            </a:r>
          </a:p>
          <a:p>
            <a:endParaRPr lang="en-US" dirty="0"/>
          </a:p>
        </p:txBody>
      </p:sp>
      <p:sp>
        <p:nvSpPr>
          <p:cNvPr id="5" name="Slide Number Placeholder 4"/>
          <p:cNvSpPr>
            <a:spLocks noGrp="1"/>
          </p:cNvSpPr>
          <p:nvPr>
            <p:ph type="sldNum" sz="quarter" idx="12"/>
          </p:nvPr>
        </p:nvSpPr>
        <p:spPr/>
        <p:txBody>
          <a:bodyPr/>
          <a:lstStyle/>
          <a:p>
            <a:fld id="{0B6C2106-6259-4B7C-813A-62D47A41C86D}" type="slidenum">
              <a:rPr lang="en-US" smtClean="0"/>
              <a:t>68</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5272397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Motivations</a:t>
            </a:r>
            <a:endParaRPr lang="en-US" dirty="0"/>
          </a:p>
        </p:txBody>
      </p:sp>
      <p:sp>
        <p:nvSpPr>
          <p:cNvPr id="3" name="Content Placeholder 2"/>
          <p:cNvSpPr>
            <a:spLocks noGrp="1"/>
          </p:cNvSpPr>
          <p:nvPr>
            <p:ph idx="1"/>
          </p:nvPr>
        </p:nvSpPr>
        <p:spPr/>
        <p:txBody>
          <a:bodyPr>
            <a:normAutofit/>
          </a:bodyPr>
          <a:lstStyle/>
          <a:p>
            <a:r>
              <a:rPr lang="en-US" b="1" dirty="0" smtClean="0"/>
              <a:t>The </a:t>
            </a:r>
            <a:r>
              <a:rPr lang="en-US" b="1" dirty="0"/>
              <a:t>estimation of relative pose among image views is a fundamental computer vision problem</a:t>
            </a:r>
            <a:endParaRPr lang="en-US" b="1" dirty="0" smtClean="0"/>
          </a:p>
          <a:p>
            <a:r>
              <a:rPr lang="en-US" b="1" dirty="0" smtClean="0"/>
              <a:t>Traditionally</a:t>
            </a:r>
            <a:r>
              <a:rPr lang="en-US" b="1" dirty="0"/>
              <a:t>, such estimation problem is tackled in an analytical way</a:t>
            </a:r>
            <a:endParaRPr lang="en-US" b="1" dirty="0" smtClean="0"/>
          </a:p>
          <a:p>
            <a:r>
              <a:rPr lang="en-US" b="1" dirty="0" smtClean="0"/>
              <a:t>We address </a:t>
            </a:r>
            <a:r>
              <a:rPr lang="en-US" b="1" dirty="0"/>
              <a:t>this issue based on a machine learning </a:t>
            </a:r>
            <a:r>
              <a:rPr lang="en-US" b="1" dirty="0" smtClean="0"/>
              <a:t>framework</a:t>
            </a:r>
            <a:endParaRPr lang="en-US" dirty="0"/>
          </a:p>
        </p:txBody>
      </p:sp>
      <p:sp>
        <p:nvSpPr>
          <p:cNvPr id="5" name="Slide Number Placeholder 4"/>
          <p:cNvSpPr>
            <a:spLocks noGrp="1"/>
          </p:cNvSpPr>
          <p:nvPr>
            <p:ph type="sldNum" sz="quarter" idx="12"/>
          </p:nvPr>
        </p:nvSpPr>
        <p:spPr/>
        <p:txBody>
          <a:bodyPr/>
          <a:lstStyle/>
          <a:p>
            <a:fld id="{0B6C2106-6259-4B7C-813A-62D47A41C86D}" type="slidenum">
              <a:rPr lang="en-US" smtClean="0"/>
              <a:t>69</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981414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Invention </a:t>
            </a:r>
            <a:r>
              <a:rPr lang="en-US" dirty="0"/>
              <a:t>of wearable smart glasses makes mobile internet computing </a:t>
            </a:r>
            <a:r>
              <a:rPr lang="en-US" dirty="0" smtClean="0"/>
              <a:t>easier</a:t>
            </a:r>
          </a:p>
          <a:p>
            <a:r>
              <a:rPr lang="en-US" dirty="0" smtClean="0"/>
              <a:t>Users </a:t>
            </a:r>
            <a:r>
              <a:rPr lang="en-US" dirty="0"/>
              <a:t>can see the world with virtual objects augmented into </a:t>
            </a:r>
            <a:r>
              <a:rPr lang="en-US" dirty="0" smtClean="0"/>
              <a:t>the real space</a:t>
            </a:r>
            <a:endParaRPr lang="en-US" dirty="0"/>
          </a:p>
        </p:txBody>
      </p:sp>
      <p:sp>
        <p:nvSpPr>
          <p:cNvPr id="6" name="Slide Number Placeholder 5"/>
          <p:cNvSpPr>
            <a:spLocks noGrp="1"/>
          </p:cNvSpPr>
          <p:nvPr>
            <p:ph type="sldNum" sz="quarter" idx="12"/>
          </p:nvPr>
        </p:nvSpPr>
        <p:spPr>
          <a:xfrm>
            <a:off x="8631496" y="6484168"/>
            <a:ext cx="512504" cy="365125"/>
          </a:xfrm>
        </p:spPr>
        <p:txBody>
          <a:bodyPr/>
          <a:lstStyle/>
          <a:p>
            <a:fld id="{D57F1E4F-1CFF-5643-939E-217C01CDF565}" type="slidenum">
              <a:rPr lang="en-US" sz="1200" smtClean="0">
                <a:solidFill>
                  <a:schemeClr val="tx1"/>
                </a:solidFill>
              </a:rPr>
              <a:pPr/>
              <a:t>7</a:t>
            </a:fld>
            <a:endParaRPr lang="en-US" sz="1200" dirty="0">
              <a:solidFill>
                <a:schemeClr val="tx1"/>
              </a:solidFill>
            </a:endParaRPr>
          </a:p>
        </p:txBody>
      </p:sp>
      <p:pic>
        <p:nvPicPr>
          <p:cNvPr id="9" name="Picture 2" descr="http://i.dailymail.co.uk/i/pix/2017/07/28/19/42C7B98700000578-4740622-Rumors_that_the_company_is_planning_to_bring_the_technology_to_t-m-39_15012682897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833" y="3810000"/>
            <a:ext cx="2458503" cy="22749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6841" y="6162019"/>
            <a:ext cx="8738488" cy="584775"/>
          </a:xfrm>
          <a:prstGeom prst="rect">
            <a:avLst/>
          </a:prstGeom>
          <a:noFill/>
        </p:spPr>
        <p:txBody>
          <a:bodyPr wrap="none" rtlCol="0">
            <a:spAutoFit/>
          </a:bodyPr>
          <a:lstStyle/>
          <a:p>
            <a:pPr algn="ctr"/>
            <a:r>
              <a:rPr lang="en-US" altLang="zh-TW" sz="1200" dirty="0" smtClean="0"/>
              <a:t>Figure 1. Apple’s smart glasses patent</a:t>
            </a:r>
            <a:r>
              <a:rPr lang="en-US" altLang="zh-TW" sz="1000" dirty="0" smtClean="0"/>
              <a:t/>
            </a:r>
            <a:br>
              <a:rPr lang="en-US" altLang="zh-TW" sz="1000" dirty="0" smtClean="0"/>
            </a:br>
            <a:r>
              <a:rPr lang="en-US" altLang="zh-TW" sz="1000" dirty="0" smtClean="0"/>
              <a:t>Patently Apple. </a:t>
            </a:r>
            <a:r>
              <a:rPr lang="en-US" altLang="zh-TW" sz="1000" dirty="0"/>
              <a:t>(2017). Apple Patent Reveals the Exciting Possibility of Augmented Reality </a:t>
            </a:r>
            <a:r>
              <a:rPr lang="en-US" altLang="zh-TW" sz="1000" dirty="0" err="1" smtClean="0"/>
              <a:t>Smartglasses</a:t>
            </a:r>
            <a:r>
              <a:rPr lang="en-US" altLang="zh-TW" sz="1000" dirty="0" smtClean="0"/>
              <a:t> [Online], Accessed: 9</a:t>
            </a:r>
            <a:r>
              <a:rPr lang="en-US" altLang="zh-TW" sz="1000" baseline="30000" dirty="0" smtClean="0"/>
              <a:t>th</a:t>
            </a:r>
            <a:r>
              <a:rPr lang="en-US" altLang="zh-TW" sz="1000" dirty="0" smtClean="0"/>
              <a:t> </a:t>
            </a:r>
            <a:r>
              <a:rPr lang="en-US" altLang="zh-TW" sz="1000" dirty="0"/>
              <a:t>December, </a:t>
            </a:r>
            <a:r>
              <a:rPr lang="en-US" altLang="zh-TW" sz="1000" dirty="0" smtClean="0"/>
              <a:t>2017,</a:t>
            </a:r>
          </a:p>
          <a:p>
            <a:r>
              <a:rPr lang="en-US" altLang="zh-TW" sz="1000" dirty="0" smtClean="0"/>
              <a:t>URL</a:t>
            </a:r>
            <a:r>
              <a:rPr lang="en-US" altLang="zh-TW" sz="1000" dirty="0"/>
              <a:t>: http://www.patentlyapple.com/patently-apple/2017/07/apple-patent-reveals-the-exciting-possibility-of-augmented-reality-smartglasses.html</a:t>
            </a:r>
            <a:endParaRPr lang="en-US" sz="10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8056250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4000" dirty="0" smtClean="0"/>
              <a:t>Motivations</a:t>
            </a:r>
            <a:r>
              <a:rPr lang="en-US" sz="4000" dirty="0"/>
              <a:t/>
            </a:r>
            <a:br>
              <a:rPr lang="en-US" sz="4000" dirty="0"/>
            </a:br>
            <a:endParaRPr lang="en-US" sz="4000" dirty="0"/>
          </a:p>
        </p:txBody>
      </p:sp>
      <p:sp>
        <p:nvSpPr>
          <p:cNvPr id="3" name="Content Placeholder 2"/>
          <p:cNvSpPr>
            <a:spLocks noGrp="1"/>
          </p:cNvSpPr>
          <p:nvPr>
            <p:ph idx="1"/>
          </p:nvPr>
        </p:nvSpPr>
        <p:spPr/>
        <p:txBody>
          <a:bodyPr>
            <a:normAutofit/>
          </a:bodyPr>
          <a:lstStyle/>
          <a:p>
            <a:r>
              <a:rPr lang="en-US" sz="2400" dirty="0"/>
              <a:t>Geometric relationship among three views: Trifocal tensor</a:t>
            </a:r>
          </a:p>
          <a:p>
            <a:r>
              <a:rPr lang="en-US" sz="2400" dirty="0"/>
              <a:t>With the relative pose of three camera views, the tensor can be computed easily</a:t>
            </a:r>
          </a:p>
          <a:p>
            <a:r>
              <a:rPr lang="en-US" sz="2400" dirty="0"/>
              <a:t>With an accurate tensor, one can establish the corresponding point features among three images</a:t>
            </a:r>
            <a:endParaRPr lang="en-US" sz="2400" dirty="0" smtClean="0"/>
          </a:p>
        </p:txBody>
      </p:sp>
      <p:sp>
        <p:nvSpPr>
          <p:cNvPr id="5" name="Slide Number Placeholder 4"/>
          <p:cNvSpPr>
            <a:spLocks noGrp="1"/>
          </p:cNvSpPr>
          <p:nvPr>
            <p:ph type="sldNum" sz="quarter" idx="12"/>
          </p:nvPr>
        </p:nvSpPr>
        <p:spPr/>
        <p:txBody>
          <a:bodyPr/>
          <a:lstStyle/>
          <a:p>
            <a:fld id="{0B6C2106-6259-4B7C-813A-62D47A41C86D}" type="slidenum">
              <a:rPr lang="en-US" smtClean="0"/>
              <a:t>70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057102"/>
            <a:ext cx="3574237" cy="22992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615" y="4057102"/>
            <a:ext cx="3227606" cy="2299248"/>
          </a:xfrm>
          <a:prstGeom prst="rect">
            <a:avLst/>
          </a:prstGeom>
        </p:spPr>
      </p:pic>
      <p:sp>
        <p:nvSpPr>
          <p:cNvPr id="7" name="Footer Placeholder 6"/>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42811043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4000" dirty="0" smtClean="0"/>
              <a:t>Motivations</a:t>
            </a:r>
            <a:r>
              <a:rPr lang="en-US" sz="4000" dirty="0"/>
              <a:t/>
            </a:r>
            <a:br>
              <a:rPr lang="en-US" sz="4000" dirty="0"/>
            </a:br>
            <a:endParaRPr lang="en-US" sz="4000" dirty="0"/>
          </a:p>
        </p:txBody>
      </p:sp>
      <p:sp>
        <p:nvSpPr>
          <p:cNvPr id="3" name="Content Placeholder 2"/>
          <p:cNvSpPr>
            <a:spLocks noGrp="1"/>
          </p:cNvSpPr>
          <p:nvPr>
            <p:ph idx="1"/>
          </p:nvPr>
        </p:nvSpPr>
        <p:spPr/>
        <p:txBody>
          <a:bodyPr>
            <a:normAutofit fontScale="92500" lnSpcReduction="20000"/>
          </a:bodyPr>
          <a:lstStyle/>
          <a:p>
            <a:r>
              <a:rPr lang="en-US" dirty="0" smtClean="0"/>
              <a:t>However, camera pose </a:t>
            </a:r>
            <a:r>
              <a:rPr lang="en-US" dirty="0"/>
              <a:t>estimation from images is an inverse of the above </a:t>
            </a:r>
            <a:r>
              <a:rPr lang="en-US" dirty="0" smtClean="0"/>
              <a:t>process</a:t>
            </a:r>
          </a:p>
          <a:p>
            <a:r>
              <a:rPr lang="en-US" dirty="0"/>
              <a:t>Features are ﬁrst extracted </a:t>
            </a:r>
            <a:r>
              <a:rPr lang="en-US" dirty="0" smtClean="0"/>
              <a:t>and </a:t>
            </a:r>
            <a:r>
              <a:rPr lang="en-US" dirty="0"/>
              <a:t>correspondences can be </a:t>
            </a:r>
            <a:r>
              <a:rPr lang="en-US" dirty="0" smtClean="0"/>
              <a:t>setup</a:t>
            </a:r>
          </a:p>
          <a:p>
            <a:r>
              <a:rPr lang="en-US" dirty="0" smtClean="0"/>
              <a:t>The </a:t>
            </a:r>
            <a:r>
              <a:rPr lang="en-US" dirty="0"/>
              <a:t>trifocal tensor can be calculated by forming an over-determined </a:t>
            </a:r>
            <a:r>
              <a:rPr lang="en-US" dirty="0" smtClean="0"/>
              <a:t>system</a:t>
            </a:r>
          </a:p>
          <a:p>
            <a:r>
              <a:rPr lang="en-US" dirty="0"/>
              <a:t>The noise from outlying point features can be rejected using </a:t>
            </a:r>
            <a:r>
              <a:rPr lang="en-US" dirty="0" smtClean="0"/>
              <a:t>RANSAC</a:t>
            </a:r>
          </a:p>
          <a:p>
            <a:r>
              <a:rPr lang="en-US" dirty="0"/>
              <a:t>Then the camera matrices consisting of the rotation and translation parameters can be </a:t>
            </a:r>
            <a:r>
              <a:rPr lang="en-US" dirty="0" smtClean="0"/>
              <a:t>extracted</a:t>
            </a:r>
          </a:p>
        </p:txBody>
      </p:sp>
      <p:sp>
        <p:nvSpPr>
          <p:cNvPr id="5" name="Slide Number Placeholder 4"/>
          <p:cNvSpPr>
            <a:spLocks noGrp="1"/>
          </p:cNvSpPr>
          <p:nvPr>
            <p:ph type="sldNum" sz="quarter" idx="12"/>
          </p:nvPr>
        </p:nvSpPr>
        <p:spPr/>
        <p:txBody>
          <a:bodyPr/>
          <a:lstStyle/>
          <a:p>
            <a:fld id="{0B6C2106-6259-4B7C-813A-62D47A41C86D}" type="slidenum">
              <a:rPr lang="en-US" smtClean="0"/>
              <a:t>71</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9454795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Motivations</a:t>
            </a:r>
            <a:endParaRPr lang="en-US" dirty="0"/>
          </a:p>
        </p:txBody>
      </p:sp>
      <p:sp>
        <p:nvSpPr>
          <p:cNvPr id="3" name="Content Placeholder 2"/>
          <p:cNvSpPr>
            <a:spLocks noGrp="1"/>
          </p:cNvSpPr>
          <p:nvPr>
            <p:ph idx="1"/>
          </p:nvPr>
        </p:nvSpPr>
        <p:spPr/>
        <p:txBody>
          <a:bodyPr>
            <a:normAutofit lnSpcReduction="10000"/>
          </a:bodyPr>
          <a:lstStyle/>
          <a:p>
            <a:r>
              <a:rPr lang="en-US" dirty="0"/>
              <a:t>The major </a:t>
            </a:r>
            <a:r>
              <a:rPr lang="en-US" dirty="0" smtClean="0"/>
              <a:t>disadvantage is high </a:t>
            </a:r>
            <a:r>
              <a:rPr lang="en-US" dirty="0"/>
              <a:t>computational </a:t>
            </a:r>
            <a:r>
              <a:rPr lang="en-US" dirty="0" smtClean="0"/>
              <a:t>requirement</a:t>
            </a:r>
          </a:p>
          <a:p>
            <a:r>
              <a:rPr lang="en-US" dirty="0" smtClean="0"/>
              <a:t>The </a:t>
            </a:r>
            <a:r>
              <a:rPr lang="en-US" dirty="0"/>
              <a:t>extraction process is analytical and the relation between the image projection and camera pose is highly </a:t>
            </a:r>
            <a:r>
              <a:rPr lang="en-US" dirty="0" smtClean="0"/>
              <a:t>non-linear</a:t>
            </a:r>
          </a:p>
          <a:p>
            <a:r>
              <a:rPr lang="en-US" dirty="0" smtClean="0"/>
              <a:t>The </a:t>
            </a:r>
            <a:r>
              <a:rPr lang="en-US" dirty="0"/>
              <a:t>ﬁnal camera pose extracted </a:t>
            </a:r>
            <a:r>
              <a:rPr lang="en-US" dirty="0" smtClean="0"/>
              <a:t>may be erroneous</a:t>
            </a:r>
          </a:p>
          <a:p>
            <a:r>
              <a:rPr lang="en-US" dirty="0" smtClean="0"/>
              <a:t>We now solve this problem based on machine learning instead</a:t>
            </a:r>
            <a:endParaRPr lang="en-US" dirty="0"/>
          </a:p>
          <a:p>
            <a:endParaRPr lang="en-US" b="1" dirty="0"/>
          </a:p>
        </p:txBody>
      </p:sp>
      <p:sp>
        <p:nvSpPr>
          <p:cNvPr id="5" name="Slide Number Placeholder 4"/>
          <p:cNvSpPr>
            <a:spLocks noGrp="1"/>
          </p:cNvSpPr>
          <p:nvPr>
            <p:ph type="sldNum" sz="quarter" idx="12"/>
          </p:nvPr>
        </p:nvSpPr>
        <p:spPr/>
        <p:txBody>
          <a:bodyPr/>
          <a:lstStyle/>
          <a:p>
            <a:fld id="{0B6C2106-6259-4B7C-813A-62D47A41C86D}" type="slidenum">
              <a:rPr lang="en-US" smtClean="0"/>
              <a:t>72</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9246648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rtl="0">
              <a:spcBef>
                <a:spcPct val="0"/>
              </a:spcBef>
            </a:pPr>
            <a:r>
              <a:rPr lang="en-US" sz="3200" dirty="0" smtClean="0"/>
              <a:t>Related Work</a:t>
            </a:r>
            <a:endParaRPr lang="en-US" sz="3200" dirty="0"/>
          </a:p>
        </p:txBody>
      </p:sp>
      <p:sp>
        <p:nvSpPr>
          <p:cNvPr id="3" name="Content Placeholder 2"/>
          <p:cNvSpPr>
            <a:spLocks noGrp="1"/>
          </p:cNvSpPr>
          <p:nvPr>
            <p:ph idx="1"/>
          </p:nvPr>
        </p:nvSpPr>
        <p:spPr>
          <a:xfrm>
            <a:off x="457200" y="1600200"/>
            <a:ext cx="8229600" cy="4525963"/>
          </a:xfrm>
        </p:spPr>
        <p:txBody>
          <a:bodyPr>
            <a:normAutofit fontScale="70000" lnSpcReduction="20000"/>
          </a:bodyPr>
          <a:lstStyle/>
          <a:p>
            <a:r>
              <a:rPr lang="en-US" dirty="0" err="1" smtClean="0"/>
              <a:t>Wunsch</a:t>
            </a:r>
            <a:r>
              <a:rPr lang="en-US" dirty="0" smtClean="0"/>
              <a:t> </a:t>
            </a:r>
            <a:r>
              <a:rPr lang="en-US" dirty="0"/>
              <a:t>et. al. [5] trained a classiﬁer with </a:t>
            </a:r>
            <a:r>
              <a:rPr lang="en-US" dirty="0" smtClean="0"/>
              <a:t>different </a:t>
            </a:r>
            <a:r>
              <a:rPr lang="en-US" dirty="0"/>
              <a:t>views of an </a:t>
            </a:r>
            <a:r>
              <a:rPr lang="en-US" dirty="0" smtClean="0"/>
              <a:t>object</a:t>
            </a:r>
          </a:p>
          <a:p>
            <a:pPr lvl="1"/>
            <a:r>
              <a:rPr lang="en-US" dirty="0" smtClean="0"/>
              <a:t>The </a:t>
            </a:r>
            <a:r>
              <a:rPr lang="en-US" dirty="0"/>
              <a:t>trained network is able to respond to an input </a:t>
            </a:r>
            <a:r>
              <a:rPr lang="en-US" dirty="0" smtClean="0"/>
              <a:t>pattern with </a:t>
            </a:r>
            <a:r>
              <a:rPr lang="en-US" dirty="0"/>
              <a:t>the approximate orientation parameters of the presented </a:t>
            </a:r>
            <a:r>
              <a:rPr lang="en-US" dirty="0" smtClean="0"/>
              <a:t>view</a:t>
            </a:r>
          </a:p>
          <a:p>
            <a:r>
              <a:rPr lang="en-US" dirty="0" smtClean="0"/>
              <a:t>Benton </a:t>
            </a:r>
            <a:r>
              <a:rPr lang="en-US" dirty="0"/>
              <a:t>and Chu in [6] applied a multi-layered feed forward network solution to estimate the relative pose of the two </a:t>
            </a:r>
            <a:r>
              <a:rPr lang="en-US" dirty="0" smtClean="0"/>
              <a:t>cameras</a:t>
            </a:r>
          </a:p>
          <a:p>
            <a:r>
              <a:rPr lang="en-US" dirty="0"/>
              <a:t>Kendall et. al. in [7], [8] adopted a Bayesian convolutional neural network to regress the camera pose from a single </a:t>
            </a:r>
            <a:r>
              <a:rPr lang="en-US" dirty="0" smtClean="0"/>
              <a:t>image</a:t>
            </a:r>
          </a:p>
          <a:p>
            <a:pPr lvl="1"/>
            <a:r>
              <a:rPr lang="en-US" dirty="0" smtClean="0"/>
              <a:t>The </a:t>
            </a:r>
            <a:r>
              <a:rPr lang="en-US" dirty="0"/>
              <a:t>training </a:t>
            </a:r>
            <a:r>
              <a:rPr lang="en-US" dirty="0" smtClean="0"/>
              <a:t>was </a:t>
            </a:r>
            <a:r>
              <a:rPr lang="en-US" dirty="0"/>
              <a:t>end-to-end. </a:t>
            </a:r>
            <a:r>
              <a:rPr lang="en-US" dirty="0" smtClean="0"/>
              <a:t>No explicit </a:t>
            </a:r>
            <a:r>
              <a:rPr lang="en-US" dirty="0"/>
              <a:t>feature extraction procedure nor graph optimization was necessary. </a:t>
            </a:r>
            <a:endParaRPr lang="en-US" dirty="0" smtClean="0"/>
          </a:p>
          <a:p>
            <a:r>
              <a:rPr lang="en-US" dirty="0" err="1"/>
              <a:t>Melekhov</a:t>
            </a:r>
            <a:r>
              <a:rPr lang="en-US" dirty="0"/>
              <a:t> et. al. in [9] proposed another convolutional neural network based method to compute the relative pose between two </a:t>
            </a:r>
            <a:r>
              <a:rPr lang="en-US" dirty="0" smtClean="0"/>
              <a:t>cameras</a:t>
            </a:r>
          </a:p>
          <a:p>
            <a:pPr lvl="1"/>
            <a:r>
              <a:rPr lang="en-US" dirty="0" smtClean="0"/>
              <a:t>With </a:t>
            </a:r>
            <a:r>
              <a:rPr lang="en-US" dirty="0"/>
              <a:t>the use of </a:t>
            </a:r>
            <a:r>
              <a:rPr lang="en-US" dirty="0" smtClean="0"/>
              <a:t>transfer learning from a large scale classiﬁcation dataset, the proposed </a:t>
            </a:r>
            <a:r>
              <a:rPr lang="en-US" dirty="0"/>
              <a:t>network was </a:t>
            </a:r>
            <a:r>
              <a:rPr lang="en-US" dirty="0" smtClean="0"/>
              <a:t>trained </a:t>
            </a:r>
            <a:r>
              <a:rPr lang="en-US" dirty="0"/>
              <a:t>in an end-to-end manner</a:t>
            </a:r>
          </a:p>
        </p:txBody>
      </p:sp>
      <p:sp>
        <p:nvSpPr>
          <p:cNvPr id="5" name="Slide Number Placeholder 4"/>
          <p:cNvSpPr>
            <a:spLocks noGrp="1"/>
          </p:cNvSpPr>
          <p:nvPr>
            <p:ph type="sldNum" sz="quarter" idx="12"/>
          </p:nvPr>
        </p:nvSpPr>
        <p:spPr/>
        <p:txBody>
          <a:bodyPr/>
          <a:lstStyle/>
          <a:p>
            <a:fld id="{0B6C2106-6259-4B7C-813A-62D47A41C86D}" type="slidenum">
              <a:rPr lang="en-US" smtClean="0"/>
              <a:t>73</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31613248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a:t>Proposed Neural Network</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 </a:t>
            </a:r>
            <a:r>
              <a:rPr lang="en-US" dirty="0"/>
              <a:t>multi-layer feed forward neural network is used to estimate the pose parameters </a:t>
            </a:r>
            <a:r>
              <a:rPr lang="en-US" dirty="0" smtClean="0"/>
              <a:t>directly</a:t>
            </a:r>
          </a:p>
          <a:p>
            <a:r>
              <a:rPr lang="en-US" dirty="0" smtClean="0"/>
              <a:t>The </a:t>
            </a:r>
            <a:r>
              <a:rPr lang="en-US" dirty="0"/>
              <a:t>connection of neurons in a feed forward artiﬁcial </a:t>
            </a:r>
            <a:r>
              <a:rPr lang="en-US" dirty="0" smtClean="0"/>
              <a:t>neural </a:t>
            </a:r>
            <a:r>
              <a:rPr lang="en-US" dirty="0"/>
              <a:t>network do form no </a:t>
            </a:r>
            <a:r>
              <a:rPr lang="en-US" dirty="0" smtClean="0"/>
              <a:t>cycles</a:t>
            </a:r>
          </a:p>
          <a:p>
            <a:r>
              <a:rPr lang="en-US" dirty="0" smtClean="0"/>
              <a:t>Our </a:t>
            </a:r>
            <a:r>
              <a:rPr lang="en-US" dirty="0"/>
              <a:t>neural network consists of one hidden </a:t>
            </a:r>
            <a:r>
              <a:rPr lang="en-US" dirty="0" smtClean="0"/>
              <a:t>layer.</a:t>
            </a:r>
          </a:p>
          <a:p>
            <a:r>
              <a:rPr lang="en-US" dirty="0" smtClean="0"/>
              <a:t>The </a:t>
            </a:r>
            <a:r>
              <a:rPr lang="en-US" dirty="0"/>
              <a:t>nodes are interconnected in a feedforward way. </a:t>
            </a:r>
            <a:endParaRPr lang="en-US" dirty="0" smtClean="0"/>
          </a:p>
          <a:p>
            <a:r>
              <a:rPr lang="en-US" dirty="0" smtClean="0"/>
              <a:t>Each </a:t>
            </a:r>
            <a:r>
              <a:rPr lang="en-US" dirty="0"/>
              <a:t>neuron in the hidden layer has directed connections to the nodes in the output layer. </a:t>
            </a:r>
            <a:endParaRPr lang="en-US" dirty="0" smtClean="0"/>
          </a:p>
          <a:p>
            <a:r>
              <a:rPr lang="en-US" dirty="0" smtClean="0"/>
              <a:t>A </a:t>
            </a:r>
            <a:r>
              <a:rPr lang="en-US" dirty="0"/>
              <a:t>sigmoid function is applied as an activation function in the hidden </a:t>
            </a:r>
            <a:r>
              <a:rPr lang="en-US" dirty="0" smtClean="0"/>
              <a:t>layer. </a:t>
            </a:r>
          </a:p>
          <a:p>
            <a:r>
              <a:rPr lang="en-US" dirty="0"/>
              <a:t>A</a:t>
            </a:r>
            <a:r>
              <a:rPr lang="en-US" dirty="0" smtClean="0"/>
              <a:t> </a:t>
            </a:r>
            <a:r>
              <a:rPr lang="en-US" dirty="0"/>
              <a:t>linear transfer function is used in the output layer. </a:t>
            </a:r>
          </a:p>
        </p:txBody>
      </p:sp>
      <p:sp>
        <p:nvSpPr>
          <p:cNvPr id="5" name="Slide Number Placeholder 4"/>
          <p:cNvSpPr>
            <a:spLocks noGrp="1"/>
          </p:cNvSpPr>
          <p:nvPr>
            <p:ph type="sldNum" sz="quarter" idx="12"/>
          </p:nvPr>
        </p:nvSpPr>
        <p:spPr/>
        <p:txBody>
          <a:bodyPr/>
          <a:lstStyle/>
          <a:p>
            <a:fld id="{0B6C2106-6259-4B7C-813A-62D47A41C86D}" type="slidenum">
              <a:rPr lang="en-US" smtClean="0"/>
              <a:t>74</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17346874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a:t>Proposed Neural Network</a:t>
            </a:r>
            <a:br>
              <a:rPr lang="en-US" dirty="0"/>
            </a:br>
            <a:endParaRPr lang="en-US" dirty="0"/>
          </a:p>
        </p:txBody>
      </p:sp>
      <p:sp>
        <p:nvSpPr>
          <p:cNvPr id="3" name="Content Placeholder 2"/>
          <p:cNvSpPr>
            <a:spLocks noGrp="1"/>
          </p:cNvSpPr>
          <p:nvPr>
            <p:ph idx="1"/>
          </p:nvPr>
        </p:nvSpPr>
        <p:spPr/>
        <p:txBody>
          <a:bodyPr>
            <a:normAutofit/>
          </a:bodyPr>
          <a:lstStyle/>
          <a:p>
            <a:r>
              <a:rPr lang="en-US" sz="2800" dirty="0"/>
              <a:t>To train the neural network, the coordinates of the corresponding points from three image views are used as the </a:t>
            </a:r>
            <a:r>
              <a:rPr lang="en-US" sz="2800" dirty="0" smtClean="0"/>
              <a:t>inputs</a:t>
            </a:r>
          </a:p>
          <a:p>
            <a:r>
              <a:rPr lang="en-US" sz="2800" dirty="0" smtClean="0"/>
              <a:t>A </a:t>
            </a:r>
            <a:r>
              <a:rPr lang="en-US" sz="2800" dirty="0"/>
              <a:t>minimum of 6 points </a:t>
            </a:r>
            <a:r>
              <a:rPr lang="en-US" sz="2800" dirty="0" smtClean="0"/>
              <a:t>is used</a:t>
            </a:r>
          </a:p>
        </p:txBody>
      </p:sp>
      <p:sp>
        <p:nvSpPr>
          <p:cNvPr id="5" name="Slide Number Placeholder 4"/>
          <p:cNvSpPr>
            <a:spLocks noGrp="1"/>
          </p:cNvSpPr>
          <p:nvPr>
            <p:ph type="sldNum" sz="quarter" idx="12"/>
          </p:nvPr>
        </p:nvSpPr>
        <p:spPr/>
        <p:txBody>
          <a:bodyPr/>
          <a:lstStyle/>
          <a:p>
            <a:fld id="{0B6C2106-6259-4B7C-813A-62D47A41C86D}" type="slidenum">
              <a:rPr lang="en-US" smtClean="0"/>
              <a:t>75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700" y="3889307"/>
            <a:ext cx="6918599" cy="1851819"/>
          </a:xfrm>
          <a:prstGeom prst="rect">
            <a:avLst/>
          </a:prstGeom>
        </p:spPr>
      </p:pic>
      <p:sp>
        <p:nvSpPr>
          <p:cNvPr id="6" name="Footer Placeholder 5"/>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13703591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a:t>Proposed Neural Network</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Assuming that the </a:t>
            </a:r>
            <a:r>
              <a:rPr lang="en-US" dirty="0"/>
              <a:t>pose of the ﬁrst camera </a:t>
            </a:r>
            <a:r>
              <a:rPr lang="en-US" dirty="0" smtClean="0"/>
              <a:t>is P </a:t>
            </a:r>
            <a:r>
              <a:rPr lang="en-US" dirty="0"/>
              <a:t>=I, the target output of the network </a:t>
            </a:r>
            <a:r>
              <a:rPr lang="en-US" dirty="0" smtClean="0"/>
              <a:t>consists of two </a:t>
            </a:r>
            <a:r>
              <a:rPr lang="en-US" dirty="0"/>
              <a:t>sets of pose </a:t>
            </a:r>
            <a:r>
              <a:rPr lang="en-US" dirty="0" smtClean="0"/>
              <a:t>parameters, i.e. the </a:t>
            </a:r>
            <a:r>
              <a:rPr lang="en-US" dirty="0"/>
              <a:t>second and the third camera relative to the ﬁrst image. </a:t>
            </a:r>
            <a:endParaRPr lang="en-US" dirty="0" smtClean="0"/>
          </a:p>
          <a:p>
            <a:r>
              <a:rPr lang="en-US" dirty="0" smtClean="0"/>
              <a:t>For </a:t>
            </a:r>
            <a:r>
              <a:rPr lang="en-US" dirty="0"/>
              <a:t>N point correspondences in the views, there are 2N</a:t>
            </a:r>
            <a:r>
              <a:rPr lang="en-US" dirty="0" smtClean="0"/>
              <a:t>, 80 </a:t>
            </a:r>
            <a:r>
              <a:rPr lang="en-US" dirty="0"/>
              <a:t>and 12 neurons in input, hidden and output layer of our feed forward neural network, respectively. </a:t>
            </a:r>
            <a:endParaRPr lang="en-US" dirty="0" smtClean="0"/>
          </a:p>
          <a:p>
            <a:r>
              <a:rPr lang="en-US" dirty="0"/>
              <a:t>The cost function </a:t>
            </a:r>
            <a:r>
              <a:rPr lang="en-US" dirty="0" smtClean="0"/>
              <a:t>is </a:t>
            </a:r>
            <a:r>
              <a:rPr lang="en-US" dirty="0"/>
              <a:t>typical Euclidean distance </a:t>
            </a:r>
            <a:r>
              <a:rPr lang="en-US" dirty="0" smtClean="0"/>
              <a:t>measure</a:t>
            </a:r>
          </a:p>
          <a:p>
            <a:r>
              <a:rPr lang="en-US" dirty="0" smtClean="0"/>
              <a:t>Standard </a:t>
            </a:r>
            <a:r>
              <a:rPr lang="en-US" dirty="0" err="1"/>
              <a:t>Levenberg</a:t>
            </a:r>
            <a:r>
              <a:rPr lang="en-US" dirty="0"/>
              <a:t>-Marquardt optimization with backpropagation </a:t>
            </a:r>
            <a:r>
              <a:rPr lang="en-US" dirty="0" smtClean="0"/>
              <a:t>is used to </a:t>
            </a:r>
            <a:r>
              <a:rPr lang="en-US" dirty="0"/>
              <a:t>estimate the network </a:t>
            </a:r>
            <a:r>
              <a:rPr lang="en-US" dirty="0" smtClean="0"/>
              <a:t>weights</a:t>
            </a:r>
            <a:endParaRPr lang="en-US" dirty="0"/>
          </a:p>
        </p:txBody>
      </p:sp>
      <p:sp>
        <p:nvSpPr>
          <p:cNvPr id="5" name="Slide Number Placeholder 4"/>
          <p:cNvSpPr>
            <a:spLocks noGrp="1"/>
          </p:cNvSpPr>
          <p:nvPr>
            <p:ph type="sldNum" sz="quarter" idx="12"/>
          </p:nvPr>
        </p:nvSpPr>
        <p:spPr/>
        <p:txBody>
          <a:bodyPr/>
          <a:lstStyle/>
          <a:p>
            <a:fld id="{0B6C2106-6259-4B7C-813A-62D47A41C86D}" type="slidenum">
              <a:rPr lang="en-US" smtClean="0"/>
              <a:t>76</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11767825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and Results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Synthetic </a:t>
            </a:r>
            <a:r>
              <a:rPr lang="en-US" dirty="0"/>
              <a:t>data were used to train the </a:t>
            </a:r>
            <a:r>
              <a:rPr lang="en-US" dirty="0" smtClean="0"/>
              <a:t>neural network</a:t>
            </a:r>
          </a:p>
          <a:p>
            <a:r>
              <a:rPr lang="en-US" dirty="0" smtClean="0"/>
              <a:t>Three </a:t>
            </a:r>
            <a:r>
              <a:rPr lang="en-US" dirty="0"/>
              <a:t>cameras were viewing at a synthetic scene consisting of a synthetic structure with </a:t>
            </a:r>
            <a:r>
              <a:rPr lang="en-US" dirty="0" smtClean="0"/>
              <a:t>100 </a:t>
            </a:r>
            <a:r>
              <a:rPr lang="en-US" dirty="0"/>
              <a:t>random features. </a:t>
            </a:r>
            <a:endParaRPr lang="en-US" dirty="0" smtClean="0"/>
          </a:p>
          <a:p>
            <a:r>
              <a:rPr lang="en-US" dirty="0" smtClean="0"/>
              <a:t>With </a:t>
            </a:r>
            <a:r>
              <a:rPr lang="en-US" dirty="0"/>
              <a:t>the assumption that the ﬁrst camera was in the world center, the second and the third camera were moved away from the world randomly with a pose of 0 to 10 degrees for the yaw pitch, row and 0 to 0.25 meters for the translation along the </a:t>
            </a:r>
            <a:r>
              <a:rPr lang="en-US" dirty="0" err="1"/>
              <a:t>x,y</a:t>
            </a:r>
            <a:r>
              <a:rPr lang="en-US" dirty="0"/>
              <a:t> and z axis. </a:t>
            </a:r>
            <a:endParaRPr lang="en-US" dirty="0" smtClean="0"/>
          </a:p>
          <a:p>
            <a:r>
              <a:rPr lang="en-US" dirty="0" smtClean="0"/>
              <a:t>10000 </a:t>
            </a:r>
            <a:r>
              <a:rPr lang="en-US" dirty="0"/>
              <a:t>sets of synthetic data were generated, within which 7000, 1500 and 1500 sets were used for training, validation and testing, respectively. .</a:t>
            </a:r>
          </a:p>
          <a:p>
            <a:endParaRPr lang="en-US" dirty="0"/>
          </a:p>
        </p:txBody>
      </p:sp>
      <p:sp>
        <p:nvSpPr>
          <p:cNvPr id="5" name="Slide Number Placeholder 4"/>
          <p:cNvSpPr>
            <a:spLocks noGrp="1"/>
          </p:cNvSpPr>
          <p:nvPr>
            <p:ph type="sldNum" sz="quarter" idx="12"/>
          </p:nvPr>
        </p:nvSpPr>
        <p:spPr/>
        <p:txBody>
          <a:bodyPr/>
          <a:lstStyle/>
          <a:p>
            <a:fld id="{0B6C2106-6259-4B7C-813A-62D47A41C86D}" type="slidenum">
              <a:rPr lang="en-US" smtClean="0"/>
              <a:t>77</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9059349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and Results</a:t>
            </a:r>
            <a:endParaRPr lang="en-US" dirty="0"/>
          </a:p>
        </p:txBody>
      </p:sp>
      <p:sp>
        <p:nvSpPr>
          <p:cNvPr id="3" name="Content Placeholder 2"/>
          <p:cNvSpPr>
            <a:spLocks noGrp="1"/>
          </p:cNvSpPr>
          <p:nvPr>
            <p:ph idx="1"/>
          </p:nvPr>
        </p:nvSpPr>
        <p:spPr/>
        <p:txBody>
          <a:bodyPr>
            <a:normAutofit fontScale="92500"/>
          </a:bodyPr>
          <a:lstStyle/>
          <a:p>
            <a:r>
              <a:rPr lang="en-US" dirty="0" smtClean="0"/>
              <a:t>We trained </a:t>
            </a:r>
            <a:r>
              <a:rPr lang="en-US" dirty="0"/>
              <a:t>the network </a:t>
            </a:r>
            <a:r>
              <a:rPr lang="en-US" dirty="0" smtClean="0"/>
              <a:t>using </a:t>
            </a:r>
            <a:r>
              <a:rPr lang="en-US" dirty="0"/>
              <a:t>points of with increasing input noise level so as to investigate how the 2-D image noises affect </a:t>
            </a:r>
            <a:r>
              <a:rPr lang="en-US" dirty="0" smtClean="0"/>
              <a:t>the accuracy</a:t>
            </a:r>
            <a:r>
              <a:rPr lang="en-US" dirty="0"/>
              <a:t>.  </a:t>
            </a:r>
          </a:p>
          <a:p>
            <a:r>
              <a:rPr lang="en-US" dirty="0" smtClean="0"/>
              <a:t>We </a:t>
            </a:r>
            <a:r>
              <a:rPr lang="en-US" dirty="0"/>
              <a:t>retrained the network with </a:t>
            </a:r>
            <a:r>
              <a:rPr lang="en-US" dirty="0" smtClean="0"/>
              <a:t>6, 12 </a:t>
            </a:r>
            <a:r>
              <a:rPr lang="en-US" dirty="0"/>
              <a:t>and 18 point correspondences to examine the relation on the number of input point features and the resulting pose parameter </a:t>
            </a:r>
            <a:r>
              <a:rPr lang="en-US" dirty="0" smtClean="0"/>
              <a:t>errors</a:t>
            </a:r>
          </a:p>
          <a:p>
            <a:r>
              <a:rPr lang="en-US" dirty="0"/>
              <a:t>We also studied the effects of mismatched noise level in the training and testing data sets. </a:t>
            </a:r>
          </a:p>
        </p:txBody>
      </p:sp>
      <p:sp>
        <p:nvSpPr>
          <p:cNvPr id="5" name="Slide Number Placeholder 4"/>
          <p:cNvSpPr>
            <a:spLocks noGrp="1"/>
          </p:cNvSpPr>
          <p:nvPr>
            <p:ph type="sldNum" sz="quarter" idx="12"/>
          </p:nvPr>
        </p:nvSpPr>
        <p:spPr/>
        <p:txBody>
          <a:bodyPr/>
          <a:lstStyle/>
          <a:p>
            <a:fld id="{0B6C2106-6259-4B7C-813A-62D47A41C86D}" type="slidenum">
              <a:rPr lang="en-US" smtClean="0"/>
              <a:t>78</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34260357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and Results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397" y="2070979"/>
            <a:ext cx="4393603" cy="2927113"/>
          </a:xfrm>
        </p:spPr>
      </p:pic>
      <p:sp>
        <p:nvSpPr>
          <p:cNvPr id="5" name="Slide Number Placeholder 4"/>
          <p:cNvSpPr>
            <a:spLocks noGrp="1"/>
          </p:cNvSpPr>
          <p:nvPr>
            <p:ph type="sldNum" sz="quarter" idx="12"/>
          </p:nvPr>
        </p:nvSpPr>
        <p:spPr/>
        <p:txBody>
          <a:bodyPr/>
          <a:lstStyle/>
          <a:p>
            <a:fld id="{0B6C2106-6259-4B7C-813A-62D47A41C86D}" type="slidenum">
              <a:rPr lang="en-US" smtClean="0"/>
              <a:t>79</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397" y="2070978"/>
            <a:ext cx="4393603" cy="2927113"/>
          </a:xfrm>
          <a:prstGeom prst="rect">
            <a:avLst/>
          </a:prstGeom>
        </p:spPr>
      </p:pic>
      <p:sp>
        <p:nvSpPr>
          <p:cNvPr id="3" name="Footer Placeholder 2"/>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403630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507998" y="1578691"/>
            <a:ext cx="6447501" cy="3880773"/>
          </a:xfrm>
        </p:spPr>
        <p:txBody>
          <a:bodyPr/>
          <a:lstStyle/>
          <a:p>
            <a:r>
              <a:rPr lang="en-US" sz="2400" dirty="0"/>
              <a:t>Smart wearable computers are becoming popular because it is easy to use and </a:t>
            </a:r>
            <a:r>
              <a:rPr lang="en-US" sz="2400" dirty="0" smtClean="0"/>
              <a:t>carry</a:t>
            </a:r>
          </a:p>
          <a:p>
            <a:r>
              <a:rPr lang="en-US" sz="2400" dirty="0"/>
              <a:t>Wearable cameras are mobile devices that can be taken outdoors for various </a:t>
            </a:r>
            <a:r>
              <a:rPr lang="en-US" sz="2400" dirty="0" smtClean="0"/>
              <a:t>usages</a:t>
            </a:r>
          </a:p>
          <a:p>
            <a:pPr marL="0" indent="0">
              <a:buNone/>
            </a:pPr>
            <a:endParaRPr lang="en-US" dirty="0"/>
          </a:p>
        </p:txBody>
      </p:sp>
      <p:sp>
        <p:nvSpPr>
          <p:cNvPr id="6" name="Slide Number Placeholder 5"/>
          <p:cNvSpPr>
            <a:spLocks noGrp="1"/>
          </p:cNvSpPr>
          <p:nvPr>
            <p:ph type="sldNum" sz="quarter" idx="12"/>
          </p:nvPr>
        </p:nvSpPr>
        <p:spPr>
          <a:xfrm>
            <a:off x="8631496" y="6484168"/>
            <a:ext cx="512504" cy="365125"/>
          </a:xfrm>
        </p:spPr>
        <p:txBody>
          <a:bodyPr/>
          <a:lstStyle/>
          <a:p>
            <a:fld id="{D57F1E4F-1CFF-5643-939E-217C01CDF565}" type="slidenum">
              <a:rPr lang="en-US" sz="1200" smtClean="0">
                <a:solidFill>
                  <a:schemeClr val="tx1"/>
                </a:solidFill>
              </a:rPr>
              <a:pPr/>
              <a:t>8</a:t>
            </a:fld>
            <a:endParaRPr lang="en-US" sz="1200" dirty="0">
              <a:solidFill>
                <a:schemeClr val="tx1"/>
              </a:solidFill>
            </a:endParaRPr>
          </a:p>
        </p:txBody>
      </p:sp>
      <p:pic>
        <p:nvPicPr>
          <p:cNvPr id="1026" name="Picture 2" descr="https://3bonlp1aiidtbao4s10xacvn-wpengine.netdna-ssl.com/wp-content/uploads/2017/07/GoogleGlasses2_AGC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921" y="3352800"/>
            <a:ext cx="4154921" cy="26522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30820" y="6171344"/>
            <a:ext cx="6801862" cy="584775"/>
          </a:xfrm>
          <a:prstGeom prst="rect">
            <a:avLst/>
          </a:prstGeom>
          <a:noFill/>
        </p:spPr>
        <p:txBody>
          <a:bodyPr wrap="none" rtlCol="0">
            <a:spAutoFit/>
          </a:bodyPr>
          <a:lstStyle/>
          <a:p>
            <a:pPr algn="ctr"/>
            <a:r>
              <a:rPr lang="en-US" altLang="zh-TW" sz="1200" dirty="0" smtClean="0"/>
              <a:t>Figure 2. Google Glasses</a:t>
            </a:r>
            <a:r>
              <a:rPr lang="en-US" altLang="zh-TW" sz="1000" dirty="0" smtClean="0"/>
              <a:t/>
            </a:r>
            <a:br>
              <a:rPr lang="en-US" altLang="zh-TW" sz="1000" dirty="0" smtClean="0"/>
            </a:br>
            <a:r>
              <a:rPr lang="en-US" altLang="zh-TW" sz="1000" dirty="0" err="1" smtClean="0"/>
              <a:t>Edgly</a:t>
            </a:r>
            <a:r>
              <a:rPr lang="en-US" altLang="zh-TW" sz="1000" dirty="0" smtClean="0"/>
              <a:t> Labs. </a:t>
            </a:r>
            <a:r>
              <a:rPr lang="en-US" altLang="zh-TW" sz="1000" dirty="0"/>
              <a:t>(2017). Look out! Google Glass is Back With Enterprise Edition </a:t>
            </a:r>
            <a:r>
              <a:rPr lang="en-US" altLang="zh-TW" sz="1000" dirty="0" smtClean="0"/>
              <a:t>[Online], Accessed: 27</a:t>
            </a:r>
            <a:r>
              <a:rPr lang="en-US" altLang="zh-TW" sz="1000" baseline="30000" dirty="0" smtClean="0"/>
              <a:t>th</a:t>
            </a:r>
            <a:r>
              <a:rPr lang="en-US" altLang="zh-TW" sz="1000" dirty="0" smtClean="0"/>
              <a:t> February, 2018,</a:t>
            </a:r>
          </a:p>
          <a:p>
            <a:pPr algn="ctr"/>
            <a:r>
              <a:rPr lang="en-US" altLang="zh-TW" sz="1000" dirty="0" smtClean="0"/>
              <a:t>URL</a:t>
            </a:r>
            <a:r>
              <a:rPr lang="en-US" altLang="zh-TW" sz="1000" dirty="0"/>
              <a:t>: https://edgylabs.com/google-glass-back-enterprise-edition</a:t>
            </a:r>
            <a:endParaRPr lang="en-US" sz="1000" dirty="0"/>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36703341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and Results</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0200" y="1838523"/>
            <a:ext cx="2809403" cy="1871685"/>
          </a:xfrm>
        </p:spPr>
      </p:pic>
      <p:sp>
        <p:nvSpPr>
          <p:cNvPr id="5" name="Slide Number Placeholder 4"/>
          <p:cNvSpPr>
            <a:spLocks noGrp="1"/>
          </p:cNvSpPr>
          <p:nvPr>
            <p:ph type="sldNum" sz="quarter" idx="12"/>
          </p:nvPr>
        </p:nvSpPr>
        <p:spPr/>
        <p:txBody>
          <a:bodyPr/>
          <a:lstStyle/>
          <a:p>
            <a:fld id="{0B6C2106-6259-4B7C-813A-62D47A41C86D}" type="slidenum">
              <a:rPr lang="en-US" smtClean="0"/>
              <a:t>80</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800140"/>
            <a:ext cx="2809403" cy="187168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203" y="1842210"/>
            <a:ext cx="2809403" cy="187168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4203" y="3799430"/>
            <a:ext cx="2809403" cy="187168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3606" y="1828800"/>
            <a:ext cx="2937792" cy="195722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3606" y="3799430"/>
            <a:ext cx="2937792" cy="1957220"/>
          </a:xfrm>
          <a:prstGeom prst="rect">
            <a:avLst/>
          </a:prstGeom>
        </p:spPr>
      </p:pic>
      <p:sp>
        <p:nvSpPr>
          <p:cNvPr id="3" name="Footer Placeholder 2"/>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32743168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Discussions</a:t>
            </a:r>
            <a:endParaRPr lang="en-US" dirty="0"/>
          </a:p>
        </p:txBody>
      </p:sp>
      <p:sp>
        <p:nvSpPr>
          <p:cNvPr id="3" name="Content Placeholder 2"/>
          <p:cNvSpPr>
            <a:spLocks noGrp="1"/>
          </p:cNvSpPr>
          <p:nvPr>
            <p:ph idx="1"/>
          </p:nvPr>
        </p:nvSpPr>
        <p:spPr/>
        <p:txBody>
          <a:bodyPr>
            <a:normAutofit fontScale="70000" lnSpcReduction="20000"/>
          </a:bodyPr>
          <a:lstStyle/>
          <a:p>
            <a:r>
              <a:rPr lang="en-US" sz="3400" dirty="0"/>
              <a:t>The estimation accuracy can be increased if more input points are </a:t>
            </a:r>
            <a:r>
              <a:rPr lang="en-US" sz="3400" dirty="0" smtClean="0"/>
              <a:t>available</a:t>
            </a:r>
            <a:endParaRPr lang="en-US" sz="3400" dirty="0"/>
          </a:p>
          <a:p>
            <a:pPr lvl="1"/>
            <a:r>
              <a:rPr lang="en-US" sz="3400" dirty="0" smtClean="0"/>
              <a:t>This </a:t>
            </a:r>
            <a:r>
              <a:rPr lang="en-US" sz="3400" dirty="0"/>
              <a:t>is similar to the RANSAC procedure in a way that the quality of solution </a:t>
            </a:r>
            <a:r>
              <a:rPr lang="en-US" sz="3400" dirty="0" smtClean="0"/>
              <a:t>could be improved if redundant information is available</a:t>
            </a:r>
          </a:p>
          <a:p>
            <a:r>
              <a:rPr lang="en-US" sz="3400" dirty="0" smtClean="0"/>
              <a:t>The </a:t>
            </a:r>
            <a:r>
              <a:rPr lang="en-US" sz="3400" dirty="0"/>
              <a:t>computed pose parameters are more accurate if the noise in the training data is a bit larger than the testing </a:t>
            </a:r>
            <a:r>
              <a:rPr lang="en-US" sz="3400" dirty="0" smtClean="0"/>
              <a:t>data</a:t>
            </a:r>
          </a:p>
          <a:p>
            <a:r>
              <a:rPr lang="en-US" sz="3400" dirty="0"/>
              <a:t>If the actual situation </a:t>
            </a:r>
            <a:r>
              <a:rPr lang="en-US" sz="3400" dirty="0" smtClean="0"/>
              <a:t>is </a:t>
            </a:r>
            <a:r>
              <a:rPr lang="en-US" sz="3400" dirty="0"/>
              <a:t>similar to the training environment, the neural network based approach could </a:t>
            </a:r>
            <a:r>
              <a:rPr lang="en-US" sz="3400" dirty="0" smtClean="0"/>
              <a:t>perform better than </a:t>
            </a:r>
            <a:r>
              <a:rPr lang="en-US" sz="3400" dirty="0"/>
              <a:t>the </a:t>
            </a:r>
            <a:r>
              <a:rPr lang="en-US" sz="3400" dirty="0" smtClean="0"/>
              <a:t>traditional analytical methods</a:t>
            </a:r>
          </a:p>
          <a:p>
            <a:r>
              <a:rPr lang="en-US" sz="3400" dirty="0" smtClean="0"/>
              <a:t>The </a:t>
            </a:r>
            <a:r>
              <a:rPr lang="en-US" sz="3400" dirty="0"/>
              <a:t>proposed neural network may be unable to estimate the camera pose if the testing values are out of the range of the training data</a:t>
            </a:r>
          </a:p>
          <a:p>
            <a:endParaRPr lang="en-US" dirty="0"/>
          </a:p>
        </p:txBody>
      </p:sp>
      <p:sp>
        <p:nvSpPr>
          <p:cNvPr id="5" name="Slide Number Placeholder 4"/>
          <p:cNvSpPr>
            <a:spLocks noGrp="1"/>
          </p:cNvSpPr>
          <p:nvPr>
            <p:ph type="sldNum" sz="quarter" idx="12"/>
          </p:nvPr>
        </p:nvSpPr>
        <p:spPr/>
        <p:txBody>
          <a:bodyPr/>
          <a:lstStyle/>
          <a:p>
            <a:fld id="{0B6C2106-6259-4B7C-813A-62D47A41C86D}" type="slidenum">
              <a:rPr lang="en-US" smtClean="0"/>
              <a:t>81</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32713634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Discussions</a:t>
            </a:r>
            <a:endParaRPr lang="en-US" dirty="0"/>
          </a:p>
        </p:txBody>
      </p:sp>
      <p:sp>
        <p:nvSpPr>
          <p:cNvPr id="3" name="Content Placeholder 2"/>
          <p:cNvSpPr>
            <a:spLocks noGrp="1"/>
          </p:cNvSpPr>
          <p:nvPr>
            <p:ph idx="1"/>
          </p:nvPr>
        </p:nvSpPr>
        <p:spPr/>
        <p:txBody>
          <a:bodyPr>
            <a:noAutofit/>
          </a:bodyPr>
          <a:lstStyle/>
          <a:p>
            <a:r>
              <a:rPr lang="en-US" sz="2300" dirty="0"/>
              <a:t>We have successfully trained a feed forward neural network to estimate the camera </a:t>
            </a:r>
            <a:r>
              <a:rPr lang="en-US" sz="2300" dirty="0" smtClean="0"/>
              <a:t>poses from </a:t>
            </a:r>
            <a:r>
              <a:rPr lang="en-US" sz="2300" dirty="0"/>
              <a:t>three image views. </a:t>
            </a:r>
            <a:endParaRPr lang="en-US" sz="2300" dirty="0" smtClean="0"/>
          </a:p>
          <a:p>
            <a:r>
              <a:rPr lang="en-US" sz="2300" dirty="0" smtClean="0"/>
              <a:t>Our machine </a:t>
            </a:r>
            <a:r>
              <a:rPr lang="en-US" sz="2300" dirty="0"/>
              <a:t>learning based approach is able to avoid the complicated algebraic procedure to compute the trifocal tensor and extract the pose </a:t>
            </a:r>
            <a:r>
              <a:rPr lang="en-US" sz="2300" dirty="0" smtClean="0"/>
              <a:t>parameters</a:t>
            </a:r>
          </a:p>
          <a:p>
            <a:r>
              <a:rPr lang="en-US" sz="2300" dirty="0" smtClean="0"/>
              <a:t>The </a:t>
            </a:r>
            <a:r>
              <a:rPr lang="en-US" sz="2300" dirty="0"/>
              <a:t>proposed </a:t>
            </a:r>
            <a:r>
              <a:rPr lang="en-US" sz="2300" dirty="0" smtClean="0"/>
              <a:t>solution </a:t>
            </a:r>
            <a:r>
              <a:rPr lang="en-US" sz="2300" dirty="0"/>
              <a:t>is more stable </a:t>
            </a:r>
            <a:r>
              <a:rPr lang="en-US" sz="2300" dirty="0" smtClean="0"/>
              <a:t>if </a:t>
            </a:r>
            <a:r>
              <a:rPr lang="en-US" sz="2300" dirty="0"/>
              <a:t>it is applied to compute the camera poses within the ranges of the training data set. </a:t>
            </a:r>
            <a:endParaRPr lang="en-US" sz="2300" dirty="0" smtClean="0"/>
          </a:p>
          <a:p>
            <a:r>
              <a:rPr lang="en-US" sz="2300" dirty="0" smtClean="0"/>
              <a:t>In the future, we will train </a:t>
            </a:r>
            <a:r>
              <a:rPr lang="en-US" sz="2300" dirty="0"/>
              <a:t>a universal neural network that is able to compute </a:t>
            </a:r>
            <a:r>
              <a:rPr lang="en-US" sz="2300" dirty="0" smtClean="0"/>
              <a:t>the </a:t>
            </a:r>
            <a:r>
              <a:rPr lang="en-US" sz="2300" dirty="0"/>
              <a:t>commonly encountered camera poses in </a:t>
            </a:r>
            <a:r>
              <a:rPr lang="en-US" sz="2300" dirty="0" smtClean="0"/>
              <a:t>three views</a:t>
            </a:r>
          </a:p>
          <a:p>
            <a:r>
              <a:rPr lang="en-US" sz="2300" dirty="0" smtClean="0"/>
              <a:t>Our </a:t>
            </a:r>
            <a:r>
              <a:rPr lang="en-US" sz="2300" dirty="0"/>
              <a:t>goal is to use a limited set of synthetic training </a:t>
            </a:r>
            <a:r>
              <a:rPr lang="en-US" sz="2300" dirty="0" smtClean="0"/>
              <a:t>data to make a neural network that can estimate the poses </a:t>
            </a:r>
            <a:r>
              <a:rPr lang="en-US" sz="2300" dirty="0"/>
              <a:t>of three cameras from real </a:t>
            </a:r>
            <a:r>
              <a:rPr lang="en-US" sz="2300" dirty="0" smtClean="0"/>
              <a:t>images</a:t>
            </a:r>
            <a:endParaRPr lang="en-US" sz="2300" dirty="0"/>
          </a:p>
        </p:txBody>
      </p:sp>
      <p:sp>
        <p:nvSpPr>
          <p:cNvPr id="5" name="Slide Number Placeholder 4"/>
          <p:cNvSpPr>
            <a:spLocks noGrp="1"/>
          </p:cNvSpPr>
          <p:nvPr>
            <p:ph type="sldNum" sz="quarter" idx="12"/>
          </p:nvPr>
        </p:nvSpPr>
        <p:spPr/>
        <p:txBody>
          <a:bodyPr/>
          <a:lstStyle/>
          <a:p>
            <a:fld id="{0B6C2106-6259-4B7C-813A-62D47A41C86D}" type="slidenum">
              <a:rPr lang="en-US" smtClean="0"/>
              <a:t>82</a:t>
            </a:fld>
            <a:endParaRPr lang="en-US"/>
          </a:p>
        </p:txBody>
      </p:sp>
      <p:sp>
        <p:nvSpPr>
          <p:cNvPr id="4" name="Footer Placeholder 3"/>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1743283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Overview</a:t>
            </a:r>
            <a:endParaRPr lang="en-US" dirty="0"/>
          </a:p>
        </p:txBody>
      </p:sp>
      <p:sp>
        <p:nvSpPr>
          <p:cNvPr id="3" name="Content Placeholder 2"/>
          <p:cNvSpPr>
            <a:spLocks noGrp="1"/>
          </p:cNvSpPr>
          <p:nvPr>
            <p:ph idx="1"/>
          </p:nvPr>
        </p:nvSpPr>
        <p:spPr>
          <a:xfrm>
            <a:off x="508002" y="1613306"/>
            <a:ext cx="3716480" cy="3880773"/>
          </a:xfrm>
        </p:spPr>
        <p:txBody>
          <a:bodyPr>
            <a:normAutofit fontScale="85000" lnSpcReduction="20000"/>
          </a:bodyPr>
          <a:lstStyle/>
          <a:p>
            <a:r>
              <a:rPr lang="en-US" dirty="0" smtClean="0"/>
              <a:t>Recognize </a:t>
            </a:r>
            <a:r>
              <a:rPr lang="en-US" dirty="0"/>
              <a:t>the word pointed by the user’s finger based on an optical character recognition </a:t>
            </a:r>
            <a:r>
              <a:rPr lang="en-US" dirty="0" smtClean="0"/>
              <a:t>approach</a:t>
            </a:r>
          </a:p>
          <a:p>
            <a:r>
              <a:rPr lang="en-US" dirty="0" smtClean="0"/>
              <a:t>Lookup the recognized word from dictionary</a:t>
            </a:r>
          </a:p>
          <a:p>
            <a:r>
              <a:rPr lang="en-US" dirty="0" err="1"/>
              <a:t>ArUco</a:t>
            </a:r>
            <a:r>
              <a:rPr lang="en-US" dirty="0"/>
              <a:t> </a:t>
            </a:r>
            <a:r>
              <a:rPr lang="en-US" dirty="0" smtClean="0"/>
              <a:t>markers were introduced </a:t>
            </a:r>
            <a:r>
              <a:rPr lang="en-US" dirty="0"/>
              <a:t>to improve </a:t>
            </a:r>
            <a:r>
              <a:rPr lang="en-US" dirty="0" smtClean="0"/>
              <a:t>fingertip </a:t>
            </a:r>
            <a:r>
              <a:rPr lang="en-US" dirty="0"/>
              <a:t>detection performance</a:t>
            </a:r>
          </a:p>
        </p:txBody>
      </p:sp>
      <p:sp>
        <p:nvSpPr>
          <p:cNvPr id="7" name="Slide Number Placeholder 6"/>
          <p:cNvSpPr>
            <a:spLocks noGrp="1"/>
          </p:cNvSpPr>
          <p:nvPr>
            <p:ph type="sldNum" sz="quarter" idx="12"/>
          </p:nvPr>
        </p:nvSpPr>
        <p:spPr>
          <a:xfrm>
            <a:off x="8631496" y="6483175"/>
            <a:ext cx="512504" cy="365125"/>
          </a:xfrm>
        </p:spPr>
        <p:txBody>
          <a:bodyPr/>
          <a:lstStyle/>
          <a:p>
            <a:fld id="{D57F1E4F-1CFF-5643-939E-217C01CDF565}" type="slidenum">
              <a:rPr lang="en-US" sz="1200" smtClean="0">
                <a:solidFill>
                  <a:schemeClr val="tx1"/>
                </a:solidFill>
              </a:rPr>
              <a:pPr/>
              <a:t>9</a:t>
            </a:fld>
            <a:endParaRPr lang="en-US" sz="1200" dirty="0">
              <a:solidFill>
                <a:schemeClr val="tx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19418" y="1981200"/>
            <a:ext cx="4791363" cy="2245198"/>
          </a:xfrm>
          <a:prstGeom prst="rect">
            <a:avLst/>
          </a:prstGeom>
        </p:spPr>
      </p:pic>
      <p:sp>
        <p:nvSpPr>
          <p:cNvPr id="5" name="Rectangle 4"/>
          <p:cNvSpPr/>
          <p:nvPr/>
        </p:nvSpPr>
        <p:spPr>
          <a:xfrm>
            <a:off x="6047509" y="3358342"/>
            <a:ext cx="467591" cy="390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98826" y="6277761"/>
            <a:ext cx="2981457" cy="276999"/>
          </a:xfrm>
          <a:prstGeom prst="rect">
            <a:avLst/>
          </a:prstGeom>
          <a:noFill/>
        </p:spPr>
        <p:txBody>
          <a:bodyPr wrap="none" rtlCol="0">
            <a:spAutoFit/>
          </a:bodyPr>
          <a:lstStyle/>
          <a:p>
            <a:pPr algn="ctr"/>
            <a:r>
              <a:rPr lang="en-US" altLang="zh-TW" sz="1200" dirty="0" smtClean="0"/>
              <a:t>Figure 3. Our OCR Dictionary Application</a:t>
            </a:r>
            <a:endParaRPr lang="en-US" sz="1000" dirty="0"/>
          </a:p>
        </p:txBody>
      </p:sp>
      <p:sp>
        <p:nvSpPr>
          <p:cNvPr id="6" name="Footer Placeholder 5"/>
          <p:cNvSpPr>
            <a:spLocks noGrp="1"/>
          </p:cNvSpPr>
          <p:nvPr>
            <p:ph type="ftr" sz="quarter" idx="11"/>
          </p:nvPr>
        </p:nvSpPr>
        <p:spPr/>
        <p:txBody>
          <a:bodyPr/>
          <a:lstStyle/>
          <a:p>
            <a:r>
              <a:rPr lang="en-US" smtClean="0"/>
              <a:t>Computer vision development at CUHK ver.9c</a:t>
            </a:r>
            <a:endParaRPr lang="en-US"/>
          </a:p>
        </p:txBody>
      </p:sp>
    </p:spTree>
    <p:extLst>
      <p:ext uri="{BB962C8B-B14F-4D97-AF65-F5344CB8AC3E}">
        <p14:creationId xmlns:p14="http://schemas.microsoft.com/office/powerpoint/2010/main" val="21899717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5487</Words>
  <Application>Microsoft Office PowerPoint</Application>
  <PresentationFormat>On-screen Show (4:3)</PresentationFormat>
  <Paragraphs>704</Paragraphs>
  <Slides>82</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Calibri</vt:lpstr>
      <vt:lpstr>新細明體</vt:lpstr>
      <vt:lpstr>Symbol</vt:lpstr>
      <vt:lpstr>Wingdings</vt:lpstr>
      <vt:lpstr>Office Theme</vt:lpstr>
      <vt:lpstr>Computer vision and machine learning research at CUHK</vt:lpstr>
      <vt:lpstr>Summary</vt:lpstr>
      <vt:lpstr>Overview</vt:lpstr>
      <vt:lpstr>Content</vt:lpstr>
      <vt:lpstr>Part 1</vt:lpstr>
      <vt:lpstr>Text Detection and Marker Based Finger Tracking in Building a Language Assistant for Wearable Glasses</vt:lpstr>
      <vt:lpstr>Introduction</vt:lpstr>
      <vt:lpstr>Background</vt:lpstr>
      <vt:lpstr>Application Overview</vt:lpstr>
      <vt:lpstr>Application Overview</vt:lpstr>
      <vt:lpstr>Demonstration</vt:lpstr>
      <vt:lpstr>Overall Design</vt:lpstr>
      <vt:lpstr>Background</vt:lpstr>
      <vt:lpstr>Text Detection and Extraction</vt:lpstr>
      <vt:lpstr>Text Detection and Extraction</vt:lpstr>
      <vt:lpstr>Text Detection</vt:lpstr>
      <vt:lpstr>Finger Detection</vt:lpstr>
      <vt:lpstr>Finger Detection (with color)</vt:lpstr>
      <vt:lpstr>Finger Detection (with color)</vt:lpstr>
      <vt:lpstr>Demonstration (Finger Detection with HSV)</vt:lpstr>
      <vt:lpstr>Finger Detection (with color)</vt:lpstr>
      <vt:lpstr>Finger Detection (with marker)</vt:lpstr>
      <vt:lpstr>Finger Detection (with marker)</vt:lpstr>
      <vt:lpstr>Finger Detection (with marker)</vt:lpstr>
      <vt:lpstr>Finger Detection (with marker)</vt:lpstr>
      <vt:lpstr>Estimating the Stable Cursor Coordinates</vt:lpstr>
      <vt:lpstr>Finding Nearest Detected Word Region</vt:lpstr>
      <vt:lpstr>Optical Character Recognition</vt:lpstr>
      <vt:lpstr>Optical Character Recognition</vt:lpstr>
      <vt:lpstr>Result Clean Up</vt:lpstr>
      <vt:lpstr>Demo: Finger pointing dictionary </vt:lpstr>
      <vt:lpstr>Discussion</vt:lpstr>
      <vt:lpstr>Overall Performance</vt:lpstr>
      <vt:lpstr>Conclusion</vt:lpstr>
      <vt:lpstr>Conclusion</vt:lpstr>
      <vt:lpstr>Part 2</vt:lpstr>
      <vt:lpstr>The virtual hand</vt:lpstr>
      <vt:lpstr>Kalman based ArUco tracking</vt:lpstr>
      <vt:lpstr>VR through head mount device HMD</vt:lpstr>
      <vt:lpstr>Part 3a</vt:lpstr>
      <vt:lpstr>Machine learning research</vt:lpstr>
      <vt:lpstr>Generative adversarial networks (GANs) for edge detection</vt:lpstr>
      <vt:lpstr>Overview</vt:lpstr>
      <vt:lpstr>Introduction</vt:lpstr>
      <vt:lpstr>Background of edge detection</vt:lpstr>
      <vt:lpstr>Theory of Generative adversarial networks (GAN)</vt:lpstr>
      <vt:lpstr>Application of GAN</vt:lpstr>
      <vt:lpstr>The idea, from : Goodfellow, Ian, et al. "Generative adversarial nets." Advances in neural information processing systems. 2014. https://arxiv.org/abs/1406.2661  </vt:lpstr>
      <vt:lpstr>The concept of a generator G</vt:lpstr>
      <vt:lpstr>GAN training procedure https://arxiv.org/abs/1406.2661 </vt:lpstr>
      <vt:lpstr>                   The idea </vt:lpstr>
      <vt:lpstr>Theory of conditional GAN (cGAN)</vt:lpstr>
      <vt:lpstr>Theory of conditional GAN (cGAN)</vt:lpstr>
      <vt:lpstr>Our approach: Theory of conditional Generative adversarial networks(cGAN)</vt:lpstr>
      <vt:lpstr>Our implementation procedures</vt:lpstr>
      <vt:lpstr>Positive/negative sample balancing problem</vt:lpstr>
      <vt:lpstr>Overall objective function</vt:lpstr>
      <vt:lpstr>De-Convolution layer https://datascience.stackexchange.com/questions/6107/what-are-deconvolutional-layers </vt:lpstr>
      <vt:lpstr>More de-convolution demo https://github.com/vdumoulin/conv_arithmetic</vt:lpstr>
      <vt:lpstr>U-Net From: Image-to-Image Translation with Conditional Adversarial Networks Phillip Isola Jun-Yan Zhu Tinghui Zhou Alexei A. Efros https://arxiv.org/pdf/1611.07004.pdf </vt:lpstr>
      <vt:lpstr>Modified U-net</vt:lpstr>
      <vt:lpstr>Result</vt:lpstr>
      <vt:lpstr>Result</vt:lpstr>
      <vt:lpstr>Results</vt:lpstr>
      <vt:lpstr>Conclusions</vt:lpstr>
      <vt:lpstr>Part 3b</vt:lpstr>
      <vt:lpstr>Computing the relations among three views based on artiﬁcial neural network </vt:lpstr>
      <vt:lpstr>Overview</vt:lpstr>
      <vt:lpstr>Motivations</vt:lpstr>
      <vt:lpstr>Motivations </vt:lpstr>
      <vt:lpstr>Motivations </vt:lpstr>
      <vt:lpstr>Motivations</vt:lpstr>
      <vt:lpstr>Related Work</vt:lpstr>
      <vt:lpstr>The Proposed Neural Network </vt:lpstr>
      <vt:lpstr>The Proposed Neural Network </vt:lpstr>
      <vt:lpstr>The Proposed Neural Network </vt:lpstr>
      <vt:lpstr>Experiments and Results</vt:lpstr>
      <vt:lpstr>Experiments and Results</vt:lpstr>
      <vt:lpstr>Experiments and Results</vt:lpstr>
      <vt:lpstr>Experiments and Results</vt:lpstr>
      <vt:lpstr>Conclusions and Discussions</vt:lpstr>
      <vt:lpstr>Conclusions and Discussions</vt:lpstr>
    </vt:vector>
  </TitlesOfParts>
  <Company>CUHK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and machine learning research at CUHK</dc:title>
  <dc:creator>khwong</dc:creator>
  <cp:lastModifiedBy>khwong</cp:lastModifiedBy>
  <cp:revision>23</cp:revision>
  <dcterms:created xsi:type="dcterms:W3CDTF">2018-03-21T04:54:25Z</dcterms:created>
  <dcterms:modified xsi:type="dcterms:W3CDTF">2019-04-17T01:10:18Z</dcterms:modified>
</cp:coreProperties>
</file>