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49"/>
  </p:notesMasterIdLst>
  <p:sldIdLst>
    <p:sldId id="256" r:id="rId2"/>
    <p:sldId id="480" r:id="rId3"/>
    <p:sldId id="481" r:id="rId4"/>
    <p:sldId id="416" r:id="rId5"/>
    <p:sldId id="417" r:id="rId6"/>
    <p:sldId id="434" r:id="rId7"/>
    <p:sldId id="421" r:id="rId8"/>
    <p:sldId id="422" r:id="rId9"/>
    <p:sldId id="423" r:id="rId10"/>
    <p:sldId id="424" r:id="rId11"/>
    <p:sldId id="426" r:id="rId12"/>
    <p:sldId id="433" r:id="rId13"/>
    <p:sldId id="427" r:id="rId14"/>
    <p:sldId id="428" r:id="rId15"/>
    <p:sldId id="430" r:id="rId16"/>
    <p:sldId id="436" r:id="rId17"/>
    <p:sldId id="437" r:id="rId18"/>
    <p:sldId id="435" r:id="rId19"/>
    <p:sldId id="438" r:id="rId20"/>
    <p:sldId id="439" r:id="rId21"/>
    <p:sldId id="440" r:id="rId22"/>
    <p:sldId id="441" r:id="rId23"/>
    <p:sldId id="442" r:id="rId24"/>
    <p:sldId id="446" r:id="rId25"/>
    <p:sldId id="443" r:id="rId26"/>
    <p:sldId id="447" r:id="rId27"/>
    <p:sldId id="444" r:id="rId28"/>
    <p:sldId id="450" r:id="rId29"/>
    <p:sldId id="453" r:id="rId30"/>
    <p:sldId id="454" r:id="rId31"/>
    <p:sldId id="455" r:id="rId32"/>
    <p:sldId id="457" r:id="rId33"/>
    <p:sldId id="459" r:id="rId34"/>
    <p:sldId id="460" r:id="rId35"/>
    <p:sldId id="463" r:id="rId36"/>
    <p:sldId id="464" r:id="rId37"/>
    <p:sldId id="476" r:id="rId38"/>
    <p:sldId id="469" r:id="rId39"/>
    <p:sldId id="470" r:id="rId40"/>
    <p:sldId id="475" r:id="rId41"/>
    <p:sldId id="448" r:id="rId42"/>
    <p:sldId id="449" r:id="rId43"/>
    <p:sldId id="425" r:id="rId44"/>
    <p:sldId id="415" r:id="rId45"/>
    <p:sldId id="477" r:id="rId46"/>
    <p:sldId id="478" r:id="rId47"/>
    <p:sldId id="479" r:id="rId48"/>
  </p:sldIdLst>
  <p:sldSz cx="9144000" cy="6858000" type="screen4x3"/>
  <p:notesSz cx="6799263" cy="98028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77154" autoAdjust="0"/>
  </p:normalViewPr>
  <p:slideViewPr>
    <p:cSldViewPr>
      <p:cViewPr varScale="1">
        <p:scale>
          <a:sx n="70" d="100"/>
          <a:sy n="70" d="100"/>
        </p:scale>
        <p:origin x="-20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347" cy="490141"/>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51342" y="0"/>
            <a:ext cx="2946347" cy="490141"/>
          </a:xfrm>
          <a:prstGeom prst="rect">
            <a:avLst/>
          </a:prstGeom>
        </p:spPr>
        <p:txBody>
          <a:bodyPr vert="horz" lIns="91440" tIns="45720" rIns="91440" bIns="45720" rtlCol="0"/>
          <a:lstStyle>
            <a:lvl1pPr algn="r">
              <a:defRPr sz="1200"/>
            </a:lvl1pPr>
          </a:lstStyle>
          <a:p>
            <a:fld id="{9C70BAD3-3922-44D5-AD9B-E57601696365}" type="datetimeFigureOut">
              <a:rPr lang="en-US" smtClean="0"/>
              <a:pPr/>
              <a:t>9/1/2013</a:t>
            </a:fld>
            <a:endParaRPr lang="en-US"/>
          </a:p>
        </p:txBody>
      </p:sp>
      <p:sp>
        <p:nvSpPr>
          <p:cNvPr id="4" name="投影片圖像版面配置區 3"/>
          <p:cNvSpPr>
            <a:spLocks noGrp="1" noRot="1" noChangeAspect="1"/>
          </p:cNvSpPr>
          <p:nvPr>
            <p:ph type="sldImg" idx="2"/>
          </p:nvPr>
        </p:nvSpPr>
        <p:spPr>
          <a:xfrm>
            <a:off x="949325" y="735013"/>
            <a:ext cx="4900613" cy="367665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79927" y="4656336"/>
            <a:ext cx="5439410" cy="441126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頁尾版面配置區 5"/>
          <p:cNvSpPr>
            <a:spLocks noGrp="1"/>
          </p:cNvSpPr>
          <p:nvPr>
            <p:ph type="ftr" sz="quarter" idx="4"/>
          </p:nvPr>
        </p:nvSpPr>
        <p:spPr>
          <a:xfrm>
            <a:off x="0" y="9310971"/>
            <a:ext cx="2946347" cy="490141"/>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51342" y="9310971"/>
            <a:ext cx="2946347" cy="490141"/>
          </a:xfrm>
          <a:prstGeom prst="rect">
            <a:avLst/>
          </a:prstGeom>
        </p:spPr>
        <p:txBody>
          <a:bodyPr vert="horz" lIns="91440" tIns="45720" rIns="91440" bIns="45720" rtlCol="0" anchor="b"/>
          <a:lstStyle>
            <a:lvl1pPr algn="r">
              <a:defRPr sz="1200"/>
            </a:lvl1pPr>
          </a:lstStyle>
          <a:p>
            <a:fld id="{EBE767F1-B4FD-4339-B313-3E2942E40927}" type="slidenum">
              <a:rPr lang="en-US" smtClean="0"/>
              <a:pPr/>
              <a:t>‹#›</a:t>
            </a:fld>
            <a:endParaRPr lang="en-US"/>
          </a:p>
        </p:txBody>
      </p:sp>
    </p:spTree>
    <p:extLst>
      <p:ext uri="{BB962C8B-B14F-4D97-AF65-F5344CB8AC3E}">
        <p14:creationId xmlns:p14="http://schemas.microsoft.com/office/powerpoint/2010/main" val="363926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dirty="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piano tone consists of its frequency components and noise. The frequency components, also called partials, are usually dominating over the noise and are stable against time. In piano sound, the partials of a tone are usually not exactly harmonic. This phenomenon is called </a:t>
            </a:r>
            <a:r>
              <a:rPr lang="en-US" dirty="0" err="1" smtClean="0"/>
              <a:t>inharmonicity</a:t>
            </a:r>
            <a:r>
              <a:rPr lang="en-US" dirty="0" smtClean="0"/>
              <a:t> and it is perceptually significant for the sound quality of pianos [askenfelt90book]. Hence, the assumption of </a:t>
            </a:r>
            <a:r>
              <a:rPr lang="en-US" dirty="0" err="1" smtClean="0"/>
              <a:t>harmonicity</a:t>
            </a:r>
            <a:r>
              <a:rPr lang="en-US" dirty="0" smtClean="0"/>
              <a:t> cannot be taken for modeling piano tones. The amplitude of each partial generally follows a rapid rise and then a slow decay. The rapid rise is the building up of the sound. The slow decay is the damping of the sound and it is exponential-like [palmieri03encylo]. Note that each partial has its own rate of rising and decaying. The peaks of the partials exhibit a general trend that a higher partial has a weaker peak than a lower partial but there are irregularities. For the piano tone in Figure [</a:t>
            </a:r>
            <a:r>
              <a:rPr lang="en-US" dirty="0" err="1" smtClean="0"/>
              <a:t>fig:partial-extraction</a:t>
            </a:r>
            <a:r>
              <a:rPr lang="en-US" dirty="0" smtClean="0"/>
              <a:t>] (b), the fundamental frequency has the highest peak. The third partial is stronger than the second and the fifth is stronger than the fourth. Figure [</a:t>
            </a:r>
            <a:r>
              <a:rPr lang="en-US" dirty="0" err="1" smtClean="0"/>
              <a:t>fig:partial-extraction</a:t>
            </a:r>
            <a:r>
              <a:rPr lang="en-US" dirty="0" smtClean="0"/>
              <a:t>] (d) shows the unwrapped phase against time. The unwrapped phase is linear and the partials can be considered as linear-phase signals. </a:t>
            </a:r>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16</a:t>
            </a:fld>
            <a:endParaRPr lang="en-US"/>
          </a:p>
        </p:txBody>
      </p:sp>
    </p:spTree>
    <p:extLst>
      <p:ext uri="{BB962C8B-B14F-4D97-AF65-F5344CB8AC3E}">
        <p14:creationId xmlns:p14="http://schemas.microsoft.com/office/powerpoint/2010/main" val="804817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propose PM to resolve the overlapping partials by exploring the common properties of recurring tones. PM employs a time-varying sum-of-sinusoid signal model for piano tones, and it describes a tone in an entire duration instead of a single analysis frame. For each partial, we aim to model the envelope surface against intensity and time. The intensity of a tone can be measured by the peak amplitude of its time-domain signal. When the key pressing velocity increases, the peak amplitude also increases up to the physical limit of the piano [palmer91amp]. The envelope surfaces of the first, second, seventh and eighth partials are plotted in Figure [</a:t>
            </a:r>
            <a:r>
              <a:rPr lang="en-US" dirty="0" err="1" smtClean="0"/>
              <a:t>fig:envelope-surface</a:t>
            </a:r>
            <a:r>
              <a:rPr lang="en-US" dirty="0" smtClean="0"/>
              <a:t>]. The surface is constructed from the extracted partials of the C4 tones from the same piano played with 12 hitting strengths.</a:t>
            </a:r>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17</a:t>
            </a:fld>
            <a:endParaRPr lang="en-US"/>
          </a:p>
        </p:txBody>
      </p:sp>
    </p:spTree>
    <p:extLst>
      <p:ext uri="{BB962C8B-B14F-4D97-AF65-F5344CB8AC3E}">
        <p14:creationId xmlns:p14="http://schemas.microsoft.com/office/powerpoint/2010/main" val="10241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envelope surfaces of the first, second, seventh and eighth partials are plotted in Figure [</a:t>
            </a:r>
            <a:r>
              <a:rPr lang="en-US" dirty="0" err="1" smtClean="0"/>
              <a:t>fig:envelope-surface</a:t>
            </a:r>
            <a:r>
              <a:rPr lang="en-US" dirty="0" smtClean="0"/>
              <a:t>]. The surface is constructed from the extracted partials of the C4 tones from the same piano played with 12 hitting strengths.</a:t>
            </a:r>
          </a:p>
          <a:p>
            <a:endParaRPr lang="en-US" dirty="0" smtClean="0"/>
          </a:p>
          <a:p>
            <a:r>
              <a:rPr lang="en-US" dirty="0" smtClean="0"/>
              <a:t>It is observed that the same partial from various instances of the pitch exhibits a similar shape of rising and decay. When the peak amplitude of the signal increases, the whole partial is also scaled up smoothly. However, this scaling is not the same for all partials. The fact is that a loud note is not a linear amplification of a soft note. High frequency partials are boosted significantly when the key is hit heavily due to nonlinear material property of the piano hammer [askenfelt90book, fletcher98instr].</a:t>
            </a:r>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18</a:t>
            </a:fld>
            <a:endParaRPr lang="en-US"/>
          </a:p>
        </p:txBody>
      </p:sp>
    </p:spTree>
    <p:extLst>
      <p:ext uri="{BB962C8B-B14F-4D97-AF65-F5344CB8AC3E}">
        <p14:creationId xmlns:p14="http://schemas.microsoft.com/office/powerpoint/2010/main" val="428623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dirty="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our source separation system are to separate each individual tone from the mixture signal and at the same time, to identify the intensity and adjust the onset of each tone for characterizing the nuance of the music performance. The intensity and fine-tuned onset of a tone will be defined in Section [</a:t>
            </a:r>
            <a:r>
              <a:rPr lang="en-US" dirty="0" err="1" smtClean="0"/>
              <a:t>sec:Proposed-piano-model</a:t>
            </a:r>
            <a:r>
              <a:rPr lang="en-US" dirty="0" smtClean="0"/>
              <a:t>]. The main steps in our source separation system are depicted in Figure [</a:t>
            </a:r>
            <a:r>
              <a:rPr lang="en-US" dirty="0" err="1" smtClean="0"/>
              <a:t>fig:The-main-steps</a:t>
            </a:r>
            <a:r>
              <a:rPr lang="en-US" dirty="0" smtClean="0"/>
              <a:t>]. The whole separation process is divided into the training stage and the source separation stage. In the training stage, the inputs are the isolated tones from the target recording being investigated. The parameters in PM are estimated. PM contains two sets of parameters. (</a:t>
            </a:r>
            <a:r>
              <a:rPr lang="en-US" dirty="0" err="1" smtClean="0"/>
              <a:t>i</a:t>
            </a:r>
            <a:r>
              <a:rPr lang="en-US" dirty="0" smtClean="0"/>
              <a:t>) One set contains parameters invariant to instances of the same pitch in the recording. (ii) Another set consists of parameters which may vary across instances. The goal of the training stage is to estimate the invariant model parameters so that they can be used in the source separation stage. If the invariant PM parameters of a mixture are known, only the varying PM parameters are required to be estimated. In the source separation, the varying PM parameters, which include the intensity and fine-tuned onsets, are estimated. Signals of the individual tones in the mixtures can be reconstructed by PM.</a:t>
            </a:r>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22</a:t>
            </a:fld>
            <a:endParaRPr lang="en-US"/>
          </a:p>
        </p:txBody>
      </p:sp>
    </p:spTree>
    <p:extLst>
      <p:ext uri="{BB962C8B-B14F-4D97-AF65-F5344CB8AC3E}">
        <p14:creationId xmlns:p14="http://schemas.microsoft.com/office/powerpoint/2010/main" val="140453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will show how to use the training data to train our proposed Piano Model (PM). The goal of the training stage is to estimate the invariant PM parameters given the training data. The major difficulty of estimating the invariant PM parameters is that PM in ([</a:t>
            </a:r>
            <a:r>
              <a:rPr lang="en-US" dirty="0" err="1" smtClean="0"/>
              <a:t>eq:piano-model-est-tone</a:t>
            </a:r>
            <a:r>
              <a:rPr lang="en-US" dirty="0" smtClean="0"/>
              <a:t>]) is nonlinear. A good initial guess, which is close to the optimal solution, is crucial for accurately estimating the parameters. The procedures for finding a good initial guess will be discussed in Sections [</a:t>
            </a:r>
            <a:r>
              <a:rPr lang="en-US" dirty="0" err="1" smtClean="0"/>
              <a:t>sec:train-partial-extract</a:t>
            </a:r>
            <a:r>
              <a:rPr lang="en-US" dirty="0" smtClean="0"/>
              <a:t>] and [</a:t>
            </a:r>
            <a:r>
              <a:rPr lang="en-US" dirty="0" err="1" smtClean="0"/>
              <a:t>sec:train-find-initial</a:t>
            </a:r>
            <a:r>
              <a:rPr lang="en-US" dirty="0" smtClean="0"/>
              <a:t>]. The main idea is to extract the partials of each isolated tone in the training data, so that the initial guess for the PM parameters for each partial can be found independently. Before discussing how to find the initial guess, the problem of estimating the invariant PM parameters will be formulated first.</a:t>
            </a:r>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24</a:t>
            </a:fld>
            <a:endParaRPr lang="en-US"/>
          </a:p>
        </p:txBody>
      </p:sp>
    </p:spTree>
    <p:extLst>
      <p:ext uri="{BB962C8B-B14F-4D97-AF65-F5344CB8AC3E}">
        <p14:creationId xmlns:p14="http://schemas.microsoft.com/office/powerpoint/2010/main" val="4135432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Given the invariant PM parameters \</a:t>
            </a:r>
            <a:r>
              <a:rPr lang="en-US" dirty="0" err="1" smtClean="0"/>
              <a:t>widehat</a:t>
            </a:r>
            <a:r>
              <a:rPr lang="en-US" dirty="0" smtClean="0"/>
              <a:t>{\</a:t>
            </a:r>
            <a:r>
              <a:rPr lang="en-US" dirty="0" err="1" smtClean="0"/>
              <a:t>boldsymbol</a:t>
            </a:r>
            <a:r>
              <a:rPr lang="en-US" dirty="0" smtClean="0"/>
              <a:t>{\Psi}}_{\</a:t>
            </a:r>
            <a:r>
              <a:rPr lang="en-US" dirty="0" err="1" smtClean="0"/>
              <a:t>mathbb</a:t>
            </a:r>
            <a:r>
              <a:rPr lang="en-US" dirty="0" smtClean="0"/>
              <a:t>{I}}  estimated in the previous section and the mixture \</a:t>
            </a:r>
            <a:r>
              <a:rPr lang="en-US" dirty="0" err="1" smtClean="0"/>
              <a:t>boldsymbol</a:t>
            </a:r>
            <a:r>
              <a:rPr lang="en-US" dirty="0" smtClean="0"/>
              <a:t>{\</a:t>
            </a:r>
            <a:r>
              <a:rPr lang="en-US" dirty="0" err="1" smtClean="0"/>
              <a:t>mathsf</a:t>
            </a:r>
            <a:r>
              <a:rPr lang="en-US" dirty="0" smtClean="0"/>
              <a:t>{y}} , we perform the source separation by estimating the varying PM parameters \</a:t>
            </a:r>
            <a:r>
              <a:rPr lang="en-US" dirty="0" err="1" smtClean="0"/>
              <a:t>boldsymbol</a:t>
            </a:r>
            <a:r>
              <a:rPr lang="en-US" dirty="0" smtClean="0"/>
              <a:t>{\Psi}_{y,\</a:t>
            </a:r>
            <a:r>
              <a:rPr lang="en-US" dirty="0" err="1" smtClean="0"/>
              <a:t>mathbb</a:t>
            </a:r>
            <a:r>
              <a:rPr lang="en-US" dirty="0" smtClean="0"/>
              <a:t>{V}}  for the mixture \</a:t>
            </a:r>
            <a:r>
              <a:rPr lang="en-US" dirty="0" err="1" smtClean="0"/>
              <a:t>boldsymbol</a:t>
            </a:r>
            <a:r>
              <a:rPr lang="en-US" dirty="0" smtClean="0"/>
              <a:t>{\</a:t>
            </a:r>
            <a:r>
              <a:rPr lang="en-US" dirty="0" err="1" smtClean="0"/>
              <a:t>mathsf</a:t>
            </a:r>
            <a:r>
              <a:rPr lang="en-US" dirty="0" smtClean="0"/>
              <a:t>{y}} . The varying PM parameters \</a:t>
            </a:r>
            <a:r>
              <a:rPr lang="en-US" dirty="0" err="1" smtClean="0"/>
              <a:t>boldsymbol</a:t>
            </a:r>
            <a:r>
              <a:rPr lang="en-US" dirty="0" smtClean="0"/>
              <a:t>{\Psi}_{y,\</a:t>
            </a:r>
            <a:r>
              <a:rPr lang="en-US" dirty="0" err="1" smtClean="0"/>
              <a:t>mathbb</a:t>
            </a:r>
            <a:r>
              <a:rPr lang="en-US" dirty="0" smtClean="0"/>
              <a:t>{V}}  include the intensity c_{k}  and the time shift \tau_{k}  for each </a:t>
            </a:r>
            <a:r>
              <a:rPr lang="en-US" dirty="0" err="1" smtClean="0"/>
              <a:t>kth</a:t>
            </a:r>
            <a:r>
              <a:rPr lang="en-US" dirty="0" smtClean="0"/>
              <a:t> tone in the mixture. The output of this stage is the estimated varying PM parameters \</a:t>
            </a:r>
            <a:r>
              <a:rPr lang="en-US" dirty="0" err="1" smtClean="0"/>
              <a:t>widehat</a:t>
            </a:r>
            <a:r>
              <a:rPr lang="en-US" dirty="0" smtClean="0"/>
              <a:t>{\</a:t>
            </a:r>
            <a:r>
              <a:rPr lang="en-US" dirty="0" err="1" smtClean="0"/>
              <a:t>boldsymbol</a:t>
            </a:r>
            <a:r>
              <a:rPr lang="en-US" dirty="0" smtClean="0"/>
              <a:t>{\Psi}}_{y,\</a:t>
            </a:r>
            <a:r>
              <a:rPr lang="en-US" dirty="0" err="1" smtClean="0"/>
              <a:t>mathbb</a:t>
            </a:r>
            <a:r>
              <a:rPr lang="en-US" dirty="0" smtClean="0"/>
              <a:t>{V}}  which maximize the likelihood function of \</a:t>
            </a:r>
            <a:r>
              <a:rPr lang="en-US" dirty="0" err="1" smtClean="0"/>
              <a:t>boldsymbol</a:t>
            </a:r>
            <a:r>
              <a:rPr lang="en-US" dirty="0" smtClean="0"/>
              <a:t>{\Psi}_{y,\</a:t>
            </a:r>
            <a:r>
              <a:rPr lang="en-US" dirty="0" err="1" smtClean="0"/>
              <a:t>mathbb</a:t>
            </a:r>
            <a:r>
              <a:rPr lang="en-US" dirty="0" smtClean="0"/>
              <a:t>{V}} . With \</a:t>
            </a:r>
            <a:r>
              <a:rPr lang="en-US" dirty="0" err="1" smtClean="0"/>
              <a:t>widehat</a:t>
            </a:r>
            <a:r>
              <a:rPr lang="en-US" dirty="0" smtClean="0"/>
              <a:t>{\</a:t>
            </a:r>
            <a:r>
              <a:rPr lang="en-US" dirty="0" err="1" smtClean="0"/>
              <a:t>boldsymbol</a:t>
            </a:r>
            <a:r>
              <a:rPr lang="en-US" dirty="0" smtClean="0"/>
              <a:t>{\Psi}}_{\</a:t>
            </a:r>
            <a:r>
              <a:rPr lang="en-US" dirty="0" err="1" smtClean="0"/>
              <a:t>mathbb</a:t>
            </a:r>
            <a:r>
              <a:rPr lang="en-US" dirty="0" smtClean="0"/>
              <a:t>{I}}  and  </a:t>
            </a:r>
            <a:r>
              <a:rPr lang="en-US" dirty="0" err="1" smtClean="0"/>
              <a:t>widehat</a:t>
            </a:r>
            <a:r>
              <a:rPr lang="en-US" dirty="0" smtClean="0"/>
              <a:t>{\</a:t>
            </a:r>
            <a:r>
              <a:rPr lang="en-US" dirty="0" err="1" smtClean="0"/>
              <a:t>boldsymbol</a:t>
            </a:r>
            <a:r>
              <a:rPr lang="en-US" dirty="0" smtClean="0"/>
              <a:t>{\Psi}}_{y,\</a:t>
            </a:r>
            <a:r>
              <a:rPr lang="en-US" dirty="0" err="1" smtClean="0"/>
              <a:t>mathbb</a:t>
            </a:r>
            <a:r>
              <a:rPr lang="en-US" dirty="0" smtClean="0"/>
              <a:t>{V}}   in PM, the signals of each individual tone in the mixture can be reconstructed by using PM.</a:t>
            </a:r>
          </a:p>
          <a:p>
            <a:endParaRPr lang="en-US" dirty="0" smtClean="0"/>
          </a:p>
          <a:p>
            <a:r>
              <a:rPr lang="en-US" dirty="0" smtClean="0"/>
              <a:t>The noise term \epsilon(t_{n})   in ([</a:t>
            </a:r>
            <a:r>
              <a:rPr lang="en-US" dirty="0" err="1" smtClean="0"/>
              <a:t>eq:piano-model-obs-est</a:t>
            </a:r>
            <a:r>
              <a:rPr lang="en-US" dirty="0" smtClean="0"/>
              <a:t>]) is modeled as the zero-mean Gaussian noise. Hence, the maximization of the likelihood is equivalent to the minimization of the least-squares errors. Then given the mixture \</a:t>
            </a:r>
            <a:r>
              <a:rPr lang="en-US" dirty="0" err="1" smtClean="0"/>
              <a:t>boldsymbol</a:t>
            </a:r>
            <a:r>
              <a:rPr lang="en-US" dirty="0" smtClean="0"/>
              <a:t>{\</a:t>
            </a:r>
            <a:r>
              <a:rPr lang="en-US" dirty="0" err="1" smtClean="0"/>
              <a:t>mathsf</a:t>
            </a:r>
            <a:r>
              <a:rPr lang="en-US" dirty="0" smtClean="0"/>
              <a:t>{y}}</a:t>
            </a:r>
          </a:p>
          <a:p>
            <a:r>
              <a:rPr lang="en-US" dirty="0" smtClean="0"/>
              <a:t>  and the estimated invariant PM parameters \</a:t>
            </a:r>
            <a:r>
              <a:rPr lang="en-US" dirty="0" err="1" smtClean="0"/>
              <a:t>widehat</a:t>
            </a:r>
            <a:r>
              <a:rPr lang="en-US" dirty="0" smtClean="0"/>
              <a:t>{\</a:t>
            </a:r>
            <a:r>
              <a:rPr lang="en-US" dirty="0" err="1" smtClean="0"/>
              <a:t>boldsymbol</a:t>
            </a:r>
            <a:r>
              <a:rPr lang="en-US" dirty="0" smtClean="0"/>
              <a:t>{\Psi}}_{\</a:t>
            </a:r>
            <a:r>
              <a:rPr lang="en-US" dirty="0" err="1" smtClean="0"/>
              <a:t>mathbb</a:t>
            </a:r>
            <a:r>
              <a:rPr lang="en-US" dirty="0" smtClean="0"/>
              <a:t>{I}}</a:t>
            </a:r>
          </a:p>
          <a:p>
            <a:r>
              <a:rPr lang="en-US" dirty="0" smtClean="0"/>
              <a:t> , the objective function for source separation with PM </a:t>
            </a:r>
            <a:r>
              <a:rPr lang="en-US" dirty="0" err="1" smtClean="0"/>
              <a:t>isE</a:t>
            </a:r>
            <a:r>
              <a:rPr lang="en-US" dirty="0" smtClean="0"/>
              <a:t>_{\text{</a:t>
            </a:r>
            <a:r>
              <a:rPr lang="en-US" dirty="0" err="1" smtClean="0"/>
              <a:t>sep</a:t>
            </a:r>
            <a:r>
              <a:rPr lang="en-US" dirty="0" smtClean="0"/>
              <a:t>}}(\</a:t>
            </a:r>
            <a:r>
              <a:rPr lang="en-US" dirty="0" err="1" smtClean="0"/>
              <a:t>boldsymbol</a:t>
            </a:r>
            <a:r>
              <a:rPr lang="en-US" dirty="0" smtClean="0"/>
              <a:t>{\Psi}_{y,\</a:t>
            </a:r>
            <a:r>
              <a:rPr lang="en-US" dirty="0" err="1" smtClean="0"/>
              <a:t>mathbb</a:t>
            </a:r>
            <a:r>
              <a:rPr lang="en-US" dirty="0" smtClean="0"/>
              <a:t>{V}})=\</a:t>
            </a:r>
            <a:r>
              <a:rPr lang="en-US" dirty="0" err="1" smtClean="0"/>
              <a:t>vectornorm</a:t>
            </a:r>
            <a:r>
              <a:rPr lang="en-US" dirty="0" smtClean="0"/>
              <a:t>{\</a:t>
            </a:r>
            <a:r>
              <a:rPr lang="en-US" dirty="0" err="1" smtClean="0"/>
              <a:t>boldsymbol</a:t>
            </a:r>
            <a:r>
              <a:rPr lang="en-US" dirty="0" smtClean="0"/>
              <a:t>{\</a:t>
            </a:r>
            <a:r>
              <a:rPr lang="en-US" dirty="0" err="1" smtClean="0"/>
              <a:t>mathsf</a:t>
            </a:r>
            <a:r>
              <a:rPr lang="en-US" dirty="0" smtClean="0"/>
              <a:t>{y}}-\</a:t>
            </a:r>
            <a:r>
              <a:rPr lang="en-US" dirty="0" err="1" smtClean="0"/>
              <a:t>boldsymbol</a:t>
            </a:r>
            <a:r>
              <a:rPr lang="en-US" dirty="0" smtClean="0"/>
              <a:t>{\</a:t>
            </a:r>
            <a:r>
              <a:rPr lang="en-US" dirty="0" err="1" smtClean="0"/>
              <a:t>mathsf</a:t>
            </a:r>
            <a:r>
              <a:rPr lang="en-US" dirty="0" smtClean="0"/>
              <a:t>{\</a:t>
            </a:r>
            <a:r>
              <a:rPr lang="en-US" dirty="0" err="1" smtClean="0"/>
              <a:t>widehat</a:t>
            </a:r>
            <a:r>
              <a:rPr lang="en-US" dirty="0" smtClean="0"/>
              <a:t>{y}}}(\</a:t>
            </a:r>
            <a:r>
              <a:rPr lang="en-US" dirty="0" err="1" smtClean="0"/>
              <a:t>boldsymbol</a:t>
            </a:r>
            <a:r>
              <a:rPr lang="en-US" dirty="0" smtClean="0"/>
              <a:t>{\Psi}_{y,\</a:t>
            </a:r>
            <a:r>
              <a:rPr lang="en-US" dirty="0" err="1" smtClean="0"/>
              <a:t>mathbb</a:t>
            </a:r>
            <a:r>
              <a:rPr lang="en-US" dirty="0" smtClean="0"/>
              <a:t>{V}})}^{2}.</a:t>
            </a:r>
          </a:p>
          <a:p>
            <a:r>
              <a:rPr lang="en-US" dirty="0" smtClean="0"/>
              <a:t> The goal of source separation with PM is to find the varying PM parameters \</a:t>
            </a:r>
            <a:r>
              <a:rPr lang="en-US" dirty="0" err="1" smtClean="0"/>
              <a:t>widehat</a:t>
            </a:r>
            <a:r>
              <a:rPr lang="en-US" dirty="0" smtClean="0"/>
              <a:t>{\</a:t>
            </a:r>
            <a:r>
              <a:rPr lang="en-US" dirty="0" err="1" smtClean="0"/>
              <a:t>boldsymbol</a:t>
            </a:r>
            <a:r>
              <a:rPr lang="en-US" dirty="0" smtClean="0"/>
              <a:t>{\Psi}}_{y,\</a:t>
            </a:r>
            <a:r>
              <a:rPr lang="en-US" dirty="0" err="1" smtClean="0"/>
              <a:t>mathbb</a:t>
            </a:r>
            <a:r>
              <a:rPr lang="en-US" dirty="0" smtClean="0"/>
              <a:t>{V}}</a:t>
            </a:r>
          </a:p>
          <a:p>
            <a:r>
              <a:rPr lang="en-US" dirty="0" smtClean="0"/>
              <a:t>  which minimize E_{\text{</a:t>
            </a:r>
            <a:r>
              <a:rPr lang="en-US" dirty="0" err="1" smtClean="0"/>
              <a:t>sep</a:t>
            </a:r>
            <a:r>
              <a:rPr lang="en-US" dirty="0" smtClean="0"/>
              <a:t>}}</a:t>
            </a:r>
          </a:p>
          <a:p>
            <a:r>
              <a:rPr lang="en-US" dirty="0" smtClean="0"/>
              <a:t>  in ([</a:t>
            </a:r>
            <a:r>
              <a:rPr lang="en-US" dirty="0" err="1" smtClean="0"/>
              <a:t>eq:ss-pm-obj</a:t>
            </a:r>
            <a:r>
              <a:rPr lang="en-US" dirty="0" smtClean="0"/>
              <a:t>]). The objective function E_{\text{</a:t>
            </a:r>
            <a:r>
              <a:rPr lang="en-US" dirty="0" err="1" smtClean="0"/>
              <a:t>sep,PM</a:t>
            </a:r>
            <a:r>
              <a:rPr lang="en-US" dirty="0" smtClean="0"/>
              <a:t>}}</a:t>
            </a:r>
          </a:p>
          <a:p>
            <a:r>
              <a:rPr lang="en-US" dirty="0" smtClean="0"/>
              <a:t>  can be minimized by using the trust-region-reflective algorithm. There are 100 starting points randomly generated to minimize E_{\text{</a:t>
            </a:r>
            <a:r>
              <a:rPr lang="en-US" dirty="0" err="1" smtClean="0"/>
              <a:t>sep</a:t>
            </a:r>
            <a:r>
              <a:rPr lang="en-US" dirty="0" smtClean="0"/>
              <a:t>}}</a:t>
            </a:r>
          </a:p>
          <a:p>
            <a:r>
              <a:rPr lang="en-US" dirty="0" smtClean="0"/>
              <a:t> . The best solution, which gives the smallest E_{\text{</a:t>
            </a:r>
            <a:r>
              <a:rPr lang="en-US" dirty="0" err="1" smtClean="0"/>
              <a:t>sep</a:t>
            </a:r>
            <a:r>
              <a:rPr lang="en-US" dirty="0" smtClean="0"/>
              <a:t>}}</a:t>
            </a:r>
          </a:p>
          <a:p>
            <a:r>
              <a:rPr lang="en-US" dirty="0" smtClean="0"/>
              <a:t> , will be chosen as the estimated varying PM parameters \</a:t>
            </a:r>
            <a:r>
              <a:rPr lang="en-US" dirty="0" err="1" smtClean="0"/>
              <a:t>widehat</a:t>
            </a:r>
            <a:r>
              <a:rPr lang="en-US" dirty="0" smtClean="0"/>
              <a:t>{\</a:t>
            </a:r>
            <a:r>
              <a:rPr lang="en-US" dirty="0" err="1" smtClean="0"/>
              <a:t>boldsymbol</a:t>
            </a:r>
            <a:r>
              <a:rPr lang="en-US" dirty="0" smtClean="0"/>
              <a:t>{\Psi}}_{y,\</a:t>
            </a:r>
            <a:r>
              <a:rPr lang="en-US" dirty="0" err="1" smtClean="0"/>
              <a:t>mathbb</a:t>
            </a:r>
            <a:r>
              <a:rPr lang="en-US" dirty="0" smtClean="0"/>
              <a:t>{V}}</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26</a:t>
            </a:fld>
            <a:endParaRPr lang="en-US"/>
          </a:p>
        </p:txBody>
      </p:sp>
    </p:spTree>
    <p:extLst>
      <p:ext uri="{BB962C8B-B14F-4D97-AF65-F5344CB8AC3E}">
        <p14:creationId xmlns:p14="http://schemas.microsoft.com/office/powerpoint/2010/main" val="1138802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dirty="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The average absolute error of the estimated time shift \text{Err}_{\tau} in PM. The error is only 3.16 ms so the estimated time shift can give an accurate fine-tuned onset.</a:t>
            </a:r>
            <a:endParaRPr lang="en-US" dirty="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37</a:t>
            </a:fld>
            <a:endParaRPr lang="en-US"/>
          </a:p>
        </p:txBody>
      </p:sp>
    </p:spTree>
    <p:extLst>
      <p:ext uri="{BB962C8B-B14F-4D97-AF65-F5344CB8AC3E}">
        <p14:creationId xmlns:p14="http://schemas.microsoft.com/office/powerpoint/2010/main" val="284722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Problem formulation for training</a:t>
            </a:r>
          </a:p>
          <a:p>
            <a:r>
              <a:rPr lang="en-US" dirty="0" smtClean="0"/>
              <a:t>3.2 Extraction of partials with the General Model</a:t>
            </a:r>
          </a:p>
          <a:p>
            <a:r>
              <a:rPr lang="en-US" dirty="0" smtClean="0"/>
              <a:t>3.3 Finding the initial guess for the Piano Model</a:t>
            </a:r>
          </a:p>
          <a:p>
            <a:r>
              <a:rPr lang="en-US" dirty="0" smtClean="0"/>
              <a:t>3.4 Parameter estimation of the Piano Model</a:t>
            </a:r>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4</a:t>
            </a:fld>
            <a:endParaRPr lang="en-US"/>
          </a:p>
        </p:txBody>
      </p:sp>
    </p:spTree>
    <p:extLst>
      <p:ext uri="{BB962C8B-B14F-4D97-AF65-F5344CB8AC3E}">
        <p14:creationId xmlns:p14="http://schemas.microsoft.com/office/powerpoint/2010/main" val="2331965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dirty="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The average SNR against the number of tones K is plotted in Figure [</a:t>
            </a:r>
            <a:r>
              <a:rPr lang="en-US" dirty="0" err="1" smtClean="0"/>
              <a:t>fig:exp</a:t>
            </a:r>
            <a:r>
              <a:rPr lang="en-US" dirty="0" smtClean="0"/>
              <a:t>-</a:t>
            </a:r>
            <a:r>
              <a:rPr lang="en-US" dirty="0" err="1" smtClean="0"/>
              <a:t>sdr</a:t>
            </a:r>
            <a:r>
              <a:rPr lang="en-US" dirty="0" smtClean="0"/>
              <a:t>-CAM-K]. The average SNR of Li's system decreases more rapidly than our system. Our system can make use of the training data to give higher separation quality.</a:t>
            </a:r>
            <a:endParaRPr lang="en-US" dirty="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paper, we have proposed a monaural source separation system to extract individual tones from mixture signals of piano tones. We designed a Piano Model (PM) based on a sum of sinusoidal components to represent piano tones. Based on this PM model, the system is able to resolve overlapping partials in the source separation process. The recovered parameters (frequencies, amplitudes, phases, intensities and ﬁne-tuned onsets) of partials are essential for thorough signal analysis and characterizations of musical nuances. The experiments show that our proposed PM method gives robust and accurate results in separation of signal mixtures even when octaves are included. The separation quality is significantly better than those reported in the previous work. However, when measuring modeling quality used for sound reproduction of isolated tones, our approach is still inferior to other methods such as the </a:t>
            </a:r>
            <a:r>
              <a:rPr lang="en-US" dirty="0" err="1" smtClean="0"/>
              <a:t>framewise</a:t>
            </a:r>
            <a:r>
              <a:rPr lang="en-US" dirty="0" smtClean="0"/>
              <a:t> model in [li09CAM]. Our future direction is to combine these two methods: our PM and our </a:t>
            </a:r>
            <a:r>
              <a:rPr lang="en-US" dirty="0" err="1" smtClean="0"/>
              <a:t>framewise</a:t>
            </a:r>
            <a:r>
              <a:rPr lang="en-US" dirty="0" smtClean="0"/>
              <a:t> model in [szeto13icspcc] by using a hierarchical Bayesian framework to achieve better performances both in source separation and in sound reproduction.</a:t>
            </a:r>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42</a:t>
            </a:fld>
            <a:endParaRPr lang="en-US"/>
          </a:p>
        </p:txBody>
      </p:sp>
    </p:spTree>
    <p:extLst>
      <p:ext uri="{BB962C8B-B14F-4D97-AF65-F5344CB8AC3E}">
        <p14:creationId xmlns:p14="http://schemas.microsoft.com/office/powerpoint/2010/main" val="321266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Add Horowitz</a:t>
            </a:r>
            <a:r>
              <a:rPr lang="en-US" baseline="0" dirty="0" smtClean="0"/>
              <a:t>’s photo</a:t>
            </a:r>
            <a:endParaRPr lang="en-US" dirty="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 an instrument-specific sinusoidal model tailored for a piano tone. Based on our proposed Piano Model (PM), we develop a monaural source separation system to extract each individual tone from mixture signals of piano tones. Specifically, tone extraction can be facilitated by estimating the parameters in PM. In addition to source separation, PM can facilitate the analysis of nuance in an expressive piano performance. Nuance can be defined as the subtle differences in manipulation of sound parameters including attack, timing, pitch, loudness and timbre that makes the music sound alive and human [lehmann07expresschpt]. A major obstacle to a computational analysis of musical nuances is that it is often difficult to uncover relevant sound parameters from mixture signals. This problem can be formulated as a source separation problem.</a:t>
            </a:r>
            <a:endParaRPr lang="en-US" dirty="0"/>
          </a:p>
        </p:txBody>
      </p:sp>
      <p:sp>
        <p:nvSpPr>
          <p:cNvPr id="4" name="Slide Number Placeholder 3"/>
          <p:cNvSpPr>
            <a:spLocks noGrp="1"/>
          </p:cNvSpPr>
          <p:nvPr>
            <p:ph type="sldNum" sz="quarter" idx="10"/>
          </p:nvPr>
        </p:nvSpPr>
        <p:spPr/>
        <p:txBody>
          <a:bodyPr/>
          <a:lstStyle/>
          <a:p>
            <a:fld id="{A8F354A0-BADF-4D5F-9AB6-71A7C31C2FD0}" type="slidenum">
              <a:rPr lang="en-US" smtClean="0"/>
              <a:t>8</a:t>
            </a:fld>
            <a:endParaRPr lang="en-US"/>
          </a:p>
        </p:txBody>
      </p:sp>
    </p:spTree>
    <p:extLst>
      <p:ext uri="{BB962C8B-B14F-4D97-AF65-F5344CB8AC3E}">
        <p14:creationId xmlns:p14="http://schemas.microsoft.com/office/powerpoint/2010/main" val="427915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 difficulty of the source separation problem is to resolve overlapping partials. As music is usually not entirely dissonant, it is common that some partials from different tones may overlap with each other. For example, octave intervals often appear in piano music. For an octave mixture, the frequencies of the upper tone are totally immersed within those of the lower. Overlapping partials cause a serious problem in separation because a sum of two partials with the same frequency also gives a sinusoidal with that same frequency; there are infinite ways to generate the resulting sinusoidal, so the amplitude and the phase of an overlapped partial cannot be uniquely determined and the overlapping partials cannot be resolved. Hence, we cannot recover the original two partials if only the resulting sinusoidal is given.</a:t>
            </a:r>
            <a:endParaRPr lang="en-US" dirty="0"/>
          </a:p>
        </p:txBody>
      </p:sp>
      <p:sp>
        <p:nvSpPr>
          <p:cNvPr id="4" name="Slide Number Placeholder 3"/>
          <p:cNvSpPr>
            <a:spLocks noGrp="1"/>
          </p:cNvSpPr>
          <p:nvPr>
            <p:ph type="sldNum" sz="quarter" idx="10"/>
          </p:nvPr>
        </p:nvSpPr>
        <p:spPr/>
        <p:txBody>
          <a:bodyPr/>
          <a:lstStyle/>
          <a:p>
            <a:fld id="{A8F354A0-BADF-4D5F-9AB6-71A7C31C2FD0}" type="slidenum">
              <a:rPr lang="en-US" smtClean="0"/>
              <a:t>9</a:t>
            </a:fld>
            <a:endParaRPr lang="en-US"/>
          </a:p>
        </p:txBody>
      </p:sp>
    </p:spTree>
    <p:extLst>
      <p:ext uri="{BB962C8B-B14F-4D97-AF65-F5344CB8AC3E}">
        <p14:creationId xmlns:p14="http://schemas.microsoft.com/office/powerpoint/2010/main" val="80160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spectral envelope of tones is assumed to be smooth (as in [virtanen06thesis, every06spectralfilter]). The information of neighboring non-overlapping partials can also be utilized to estimate the parameters of an overlapping partial. Another assumption is that the amplitude envelope of each partial from the same note tends to be similar [li09CAM]. This is known as common amplitude modulation (CAM). Non-overlapping partials are used to estimate the overlapping partials of the same note by the property of CAM. However, these assumptions may not be suitable for the source separation of piano mixtures. For a piano tone, the spectral envelope may not be smooth. Moreover, there may be lack of neighboring non-overlapping partials. For example, the partials of the upper tone in an octave are totally immersed within the frequencies of the lower tone. In such cases, spectral smoothness and CAM cannot be applied. Moreover, the assumption in CAM may not be applied to piano sounds. In Figure [</a:t>
            </a:r>
            <a:r>
              <a:rPr lang="en-US" dirty="0" err="1" smtClean="0"/>
              <a:t>fig:partial-extraction</a:t>
            </a:r>
            <a:r>
              <a:rPr lang="en-US" dirty="0" smtClean="0"/>
              <a:t>] (c), the amplitude envelopes of the same note are not similar. Harmonic Temporal Envelope Similarity (HTES) tries to these problems by assuming that the amplitude envelope of a partial evolves similarly among different notes of the same musical instrument [han11overlap]. Overlapping partials of a note are reconstructed by the non-overlapping partials of another note. However, the amplitude envelopes can vary significantly across pitches in a piano [fletcher98instr]. Thus, HTES may not resolve the overlapping partials of piano tones accurately.</a:t>
            </a:r>
            <a:endParaRPr lang="en-US" dirty="0"/>
          </a:p>
        </p:txBody>
      </p:sp>
      <p:sp>
        <p:nvSpPr>
          <p:cNvPr id="4" name="Slide Number Placeholder 3"/>
          <p:cNvSpPr>
            <a:spLocks noGrp="1"/>
          </p:cNvSpPr>
          <p:nvPr>
            <p:ph type="sldNum" sz="quarter" idx="10"/>
          </p:nvPr>
        </p:nvSpPr>
        <p:spPr/>
        <p:txBody>
          <a:bodyPr/>
          <a:lstStyle/>
          <a:p>
            <a:fld id="{A8F354A0-BADF-4D5F-9AB6-71A7C31C2FD0}" type="slidenum">
              <a:rPr lang="en-US" smtClean="0"/>
              <a:t>10</a:t>
            </a:fld>
            <a:endParaRPr lang="en-US"/>
          </a:p>
        </p:txBody>
      </p:sp>
    </p:spTree>
    <p:extLst>
      <p:ext uri="{BB962C8B-B14F-4D97-AF65-F5344CB8AC3E}">
        <p14:creationId xmlns:p14="http://schemas.microsoft.com/office/powerpoint/2010/main" val="191396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formulating assumptions from the general properties of musical sounds, we make use of the fact that the input mixtures in question are piano music signals. This allows us to design an instrument-specific model for the piano sound to accurately resolve overlapping partials. In piano music, a particular pitch rarely appears only once. The tones of the same pitch share some common characteristics which can be captured by PM. In particular, we consider the case when the pitches in the mixtures reappear as isolated tones in the target recording, and when the piano music is performed without pedaling. The isolated tones are used as the training data to train PM. This approach enables high separation quality even for the case of octaves in which the partials of the upper tone completely overlap with those of the lower tone.</a:t>
            </a:r>
            <a:endParaRPr lang="en-US" dirty="0"/>
          </a:p>
        </p:txBody>
      </p:sp>
      <p:sp>
        <p:nvSpPr>
          <p:cNvPr id="4" name="Slide Number Placeholder 3"/>
          <p:cNvSpPr>
            <a:spLocks noGrp="1"/>
          </p:cNvSpPr>
          <p:nvPr>
            <p:ph type="sldNum" sz="quarter" idx="10"/>
          </p:nvPr>
        </p:nvSpPr>
        <p:spPr/>
        <p:txBody>
          <a:bodyPr/>
          <a:lstStyle/>
          <a:p>
            <a:fld id="{EBE767F1-B4FD-4339-B313-3E2942E40927}" type="slidenum">
              <a:rPr lang="en-US" smtClean="0"/>
              <a:pPr/>
              <a:t>11</a:t>
            </a:fld>
            <a:endParaRPr lang="en-US"/>
          </a:p>
        </p:txBody>
      </p:sp>
    </p:spTree>
    <p:extLst>
      <p:ext uri="{BB962C8B-B14F-4D97-AF65-F5344CB8AC3E}">
        <p14:creationId xmlns:p14="http://schemas.microsoft.com/office/powerpoint/2010/main" val="239825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When a piano key is pressed, a piano tone is generated. (demo)</a:t>
            </a:r>
          </a:p>
          <a:p>
            <a:r>
              <a:rPr lang="en-US" dirty="0" smtClean="0"/>
              <a:t>In</a:t>
            </a:r>
            <a:r>
              <a:rPr lang="en-US" baseline="0" dirty="0" smtClean="0"/>
              <a:t> piano music, usually, there are multiple keys being pressed at the same time.</a:t>
            </a:r>
          </a:p>
          <a:p>
            <a:r>
              <a:rPr lang="en-US" baseline="0" dirty="0" smtClean="0"/>
              <a:t>When multiple keys are pressed simultaneously, the piano tones generated by these keys mix together, a mixture signal is formed. (demo)</a:t>
            </a:r>
          </a:p>
          <a:p>
            <a:r>
              <a:rPr lang="en-US" baseline="0" dirty="0" smtClean="0"/>
              <a:t>Our goal is to recover the individual tones from the mixture signal.</a:t>
            </a:r>
            <a:endParaRPr lang="en-US" dirty="0" smtClean="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1 piano key is considered as 1 sound</a:t>
            </a:r>
            <a:r>
              <a:rPr lang="en-US" baseline="0" dirty="0" smtClean="0"/>
              <a:t> source</a:t>
            </a:r>
            <a:endParaRPr lang="en-US" dirty="0" smtClean="0"/>
          </a:p>
          <a:p>
            <a:r>
              <a:rPr lang="en-US" dirty="0" smtClean="0"/>
              <a:t>(an individual tone in a mixture is considered as</a:t>
            </a:r>
            <a:r>
              <a:rPr lang="en-US" baseline="0" dirty="0" smtClean="0"/>
              <a:t> a signal generated by the</a:t>
            </a:r>
            <a:r>
              <a:rPr lang="en-US" dirty="0" smtClean="0"/>
              <a:t> particular sound source of the corresponding key)</a:t>
            </a:r>
          </a:p>
          <a:p>
            <a:r>
              <a:rPr lang="en-US" dirty="0" smtClean="0"/>
              <a:t>Mixture</a:t>
            </a:r>
            <a:r>
              <a:rPr lang="en-US" baseline="0" dirty="0" smtClean="0"/>
              <a:t> signal is generated by pressing multiple keys. The mixture signal is coming from multiple sound sources</a:t>
            </a:r>
          </a:p>
          <a:p>
            <a:r>
              <a:rPr lang="en-US" baseline="0" dirty="0" smtClean="0"/>
              <a:t>The whole problem can be formulated as a source separation problem</a:t>
            </a:r>
          </a:p>
          <a:p>
            <a:r>
              <a:rPr lang="en-US" baseline="0" dirty="0" smtClean="0"/>
              <a:t>In our research, we use the signal from one microphone or one channel for the source separation process.</a:t>
            </a:r>
          </a:p>
          <a:p>
            <a:r>
              <a:rPr lang="en-US" baseline="0" dirty="0" smtClean="0"/>
              <a:t>This problem is called monaural source separation </a:t>
            </a:r>
            <a:endParaRPr lang="en-US" dirty="0" smtClean="0"/>
          </a:p>
          <a:p>
            <a:endParaRPr lang="en-US" dirty="0" smtClean="0"/>
          </a:p>
        </p:txBody>
      </p:sp>
      <p:sp>
        <p:nvSpPr>
          <p:cNvPr id="4" name="投影片編號版面配置區 3"/>
          <p:cNvSpPr>
            <a:spLocks noGrp="1"/>
          </p:cNvSpPr>
          <p:nvPr>
            <p:ph type="sldNum" sz="quarter" idx="10"/>
          </p:nvPr>
        </p:nvSpPr>
        <p:spPr/>
        <p:txBody>
          <a:bodyPr/>
          <a:lstStyle/>
          <a:p>
            <a:fld id="{EBE767F1-B4FD-4339-B313-3E2942E4092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pPr>
              <a:defRPr/>
            </a:pPr>
            <a:fld id="{E371185E-76C8-4AAD-8E27-726A92604A29}" type="datetime1">
              <a:rPr lang="en-US" smtClean="0"/>
              <a:t>9/1/2013</a:t>
            </a:fld>
            <a:endParaRPr lang="en-US"/>
          </a:p>
        </p:txBody>
      </p:sp>
      <p:sp>
        <p:nvSpPr>
          <p:cNvPr id="17" name="頁尾版面配置區 16"/>
          <p:cNvSpPr>
            <a:spLocks noGrp="1"/>
          </p:cNvSpPr>
          <p:nvPr>
            <p:ph type="ftr" sz="quarter" idx="11"/>
          </p:nvPr>
        </p:nvSpPr>
        <p:spPr>
          <a:xfrm>
            <a:off x="2898648" y="6355080"/>
            <a:ext cx="3474720" cy="365760"/>
          </a:xfrm>
        </p:spPr>
        <p:txBody>
          <a:bodyPr/>
          <a:lstStyle/>
          <a:p>
            <a:pPr>
              <a:defRPr/>
            </a:pPr>
            <a:endParaRPr lang="en-US"/>
          </a:p>
        </p:txBody>
      </p:sp>
      <p:sp>
        <p:nvSpPr>
          <p:cNvPr id="29" name="投影片編號版面配置區 28"/>
          <p:cNvSpPr>
            <a:spLocks noGrp="1"/>
          </p:cNvSpPr>
          <p:nvPr>
            <p:ph type="sldNum" sz="quarter" idx="12"/>
          </p:nvPr>
        </p:nvSpPr>
        <p:spPr>
          <a:xfrm>
            <a:off x="1216152" y="6355080"/>
            <a:ext cx="1219200" cy="365760"/>
          </a:xfrm>
        </p:spPr>
        <p:txBody>
          <a:bodyPr/>
          <a:lstStyle/>
          <a:p>
            <a:pPr>
              <a:defRPr/>
            </a:pPr>
            <a:fld id="{ACACCFF3-38C0-43C8-A4CA-C564DD6F0DA5}" type="slidenum">
              <a:rPr lang="en-US" smtClean="0"/>
              <a:pPr>
                <a:defRPr/>
              </a:pPr>
              <a:t>‹#›</a:t>
            </a:fld>
            <a:endParaRPr 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F07AD664-800A-46E1-980C-D3012699D184}" type="datetime1">
              <a:rPr lang="en-US" smtClean="0"/>
              <a:t>9/1/2013</a:t>
            </a:fld>
            <a:endParaRPr lang="en-US"/>
          </a:p>
        </p:txBody>
      </p:sp>
      <p:sp>
        <p:nvSpPr>
          <p:cNvPr id="5" name="頁尾版面配置區 4"/>
          <p:cNvSpPr>
            <a:spLocks noGrp="1"/>
          </p:cNvSpPr>
          <p:nvPr>
            <p:ph type="ftr" sz="quarter" idx="11"/>
          </p:nvPr>
        </p:nvSpPr>
        <p:spPr/>
        <p:txBody>
          <a:bodyPr/>
          <a:lstStyle/>
          <a:p>
            <a:pPr>
              <a:defRPr/>
            </a:pPr>
            <a:endParaRPr lang="en-US"/>
          </a:p>
        </p:txBody>
      </p:sp>
      <p:sp>
        <p:nvSpPr>
          <p:cNvPr id="6" name="投影片編號版面配置區 5"/>
          <p:cNvSpPr>
            <a:spLocks noGrp="1"/>
          </p:cNvSpPr>
          <p:nvPr>
            <p:ph type="sldNum" sz="quarter" idx="12"/>
          </p:nvPr>
        </p:nvSpPr>
        <p:spPr/>
        <p:txBody>
          <a:bodyPr/>
          <a:lstStyle/>
          <a:p>
            <a:pPr>
              <a:defRPr/>
            </a:pPr>
            <a:fld id="{D36FA251-71A8-49DB-A6DC-C26E68B73FB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FAC3B3D0-7F23-457F-B3CF-CA625A285A06}" type="datetime1">
              <a:rPr lang="en-US" smtClean="0"/>
              <a:t>9/1/2013</a:t>
            </a:fld>
            <a:endParaRPr lang="en-US"/>
          </a:p>
        </p:txBody>
      </p:sp>
      <p:sp>
        <p:nvSpPr>
          <p:cNvPr id="5" name="頁尾版面配置區 4"/>
          <p:cNvSpPr>
            <a:spLocks noGrp="1"/>
          </p:cNvSpPr>
          <p:nvPr>
            <p:ph type="ftr" sz="quarter" idx="11"/>
          </p:nvPr>
        </p:nvSpPr>
        <p:spPr/>
        <p:txBody>
          <a:bodyPr/>
          <a:lstStyle/>
          <a:p>
            <a:pPr>
              <a:defRPr/>
            </a:pPr>
            <a:endParaRPr lang="en-US"/>
          </a:p>
        </p:txBody>
      </p:sp>
      <p:sp>
        <p:nvSpPr>
          <p:cNvPr id="6" name="投影片編號版面配置區 5"/>
          <p:cNvSpPr>
            <a:spLocks noGrp="1"/>
          </p:cNvSpPr>
          <p:nvPr>
            <p:ph type="sldNum" sz="quarter" idx="12"/>
          </p:nvPr>
        </p:nvSpPr>
        <p:spPr/>
        <p:txBody>
          <a:bodyPr/>
          <a:lstStyle/>
          <a:p>
            <a:pPr>
              <a:defRPr/>
            </a:pPr>
            <a:fld id="{3846B310-560A-41C7-B9E8-51AEE750D9FA}" type="slidenum">
              <a:rPr lang="en-US" smtClean="0"/>
              <a:pPr>
                <a:defRPr/>
              </a:pPr>
              <a:t>‹#›</a:t>
            </a:fld>
            <a:endParaRPr 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pPr>
              <a:defRPr/>
            </a:pPr>
            <a:fld id="{3F27A14A-16D0-45C8-AADF-70F104872460}" type="datetime1">
              <a:rPr lang="en-US" smtClean="0"/>
              <a:t>9/1/2013</a:t>
            </a:fld>
            <a:endParaRPr lang="en-US"/>
          </a:p>
        </p:txBody>
      </p:sp>
      <p:sp>
        <p:nvSpPr>
          <p:cNvPr id="5" name="頁尾版面配置區 4"/>
          <p:cNvSpPr>
            <a:spLocks noGrp="1"/>
          </p:cNvSpPr>
          <p:nvPr>
            <p:ph type="ftr" sz="quarter" idx="11"/>
          </p:nvPr>
        </p:nvSpPr>
        <p:spPr/>
        <p:txBody>
          <a:bodyPr/>
          <a:lstStyle/>
          <a:p>
            <a:pPr>
              <a:defRPr/>
            </a:pPr>
            <a:endParaRPr lang="en-US"/>
          </a:p>
        </p:txBody>
      </p:sp>
      <p:sp>
        <p:nvSpPr>
          <p:cNvPr id="6" name="投影片編號版面配置區 5"/>
          <p:cNvSpPr>
            <a:spLocks noGrp="1"/>
          </p:cNvSpPr>
          <p:nvPr>
            <p:ph type="sldNum" sz="quarter" idx="12"/>
          </p:nvPr>
        </p:nvSpPr>
        <p:spPr/>
        <p:txBody>
          <a:bodyPr/>
          <a:lstStyle/>
          <a:p>
            <a:pPr>
              <a:defRPr/>
            </a:pPr>
            <a:fld id="{00EE3DDE-154B-4EF2-A9AA-570E2E787C2B}" type="slidenum">
              <a:rPr lang="en-US" smtClean="0"/>
              <a:pPr>
                <a:defRPr/>
              </a:pPr>
              <a:t>‹#›</a:t>
            </a:fld>
            <a:endParaRPr 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pPr>
              <a:defRPr/>
            </a:pPr>
            <a:fld id="{4A7D1F9E-9BE0-414E-91B6-FF8D87E17082}" type="datetime1">
              <a:rPr lang="en-US" smtClean="0"/>
              <a:t>9/1/2013</a:t>
            </a:fld>
            <a:endParaRPr lang="en-US"/>
          </a:p>
        </p:txBody>
      </p:sp>
      <p:sp>
        <p:nvSpPr>
          <p:cNvPr id="5" name="頁尾版面配置區 4"/>
          <p:cNvSpPr>
            <a:spLocks noGrp="1"/>
          </p:cNvSpPr>
          <p:nvPr>
            <p:ph type="ftr" sz="quarter" idx="11"/>
          </p:nvPr>
        </p:nvSpPr>
        <p:spPr>
          <a:xfrm>
            <a:off x="2898648" y="6355080"/>
            <a:ext cx="3474720" cy="365760"/>
          </a:xfrm>
        </p:spPr>
        <p:txBody>
          <a:bodyPr/>
          <a:lstStyle/>
          <a:p>
            <a:pPr>
              <a:defRPr/>
            </a:pPr>
            <a:endParaRPr lang="en-US"/>
          </a:p>
        </p:txBody>
      </p:sp>
      <p:sp>
        <p:nvSpPr>
          <p:cNvPr id="6" name="投影片編號版面配置區 5"/>
          <p:cNvSpPr>
            <a:spLocks noGrp="1"/>
          </p:cNvSpPr>
          <p:nvPr>
            <p:ph type="sldNum" sz="quarter" idx="12"/>
          </p:nvPr>
        </p:nvSpPr>
        <p:spPr>
          <a:xfrm>
            <a:off x="1069848" y="6355080"/>
            <a:ext cx="1520952" cy="365760"/>
          </a:xfrm>
        </p:spPr>
        <p:txBody>
          <a:bodyPr/>
          <a:lstStyle/>
          <a:p>
            <a:pPr>
              <a:defRPr/>
            </a:pPr>
            <a:fld id="{377AD510-5CDC-4AF5-A8B5-AFDD5C902CDA}" type="slidenum">
              <a:rPr lang="en-US" smtClean="0"/>
              <a:pPr>
                <a:defRPr/>
              </a:pPr>
              <a:t>‹#›</a:t>
            </a:fld>
            <a:endParaRPr 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pPr>
              <a:defRPr/>
            </a:pPr>
            <a:fld id="{B1517500-327E-40AB-8ECC-427B7688082B}" type="datetime1">
              <a:rPr lang="en-US" smtClean="0"/>
              <a:t>9/1/2013</a:t>
            </a:fld>
            <a:endParaRPr lang="en-US"/>
          </a:p>
        </p:txBody>
      </p:sp>
      <p:sp>
        <p:nvSpPr>
          <p:cNvPr id="6" name="頁尾版面配置區 5"/>
          <p:cNvSpPr>
            <a:spLocks noGrp="1"/>
          </p:cNvSpPr>
          <p:nvPr>
            <p:ph type="ftr" sz="quarter" idx="11"/>
          </p:nvPr>
        </p:nvSpPr>
        <p:spPr/>
        <p:txBody>
          <a:bodyPr/>
          <a:lstStyle/>
          <a:p>
            <a:pPr>
              <a:defRPr/>
            </a:pPr>
            <a:endParaRPr lang="en-US"/>
          </a:p>
        </p:txBody>
      </p:sp>
      <p:sp>
        <p:nvSpPr>
          <p:cNvPr id="7" name="投影片編號版面配置區 6"/>
          <p:cNvSpPr>
            <a:spLocks noGrp="1"/>
          </p:cNvSpPr>
          <p:nvPr>
            <p:ph type="sldNum" sz="quarter" idx="12"/>
          </p:nvPr>
        </p:nvSpPr>
        <p:spPr/>
        <p:txBody>
          <a:bodyPr/>
          <a:lstStyle/>
          <a:p>
            <a:pPr>
              <a:defRPr/>
            </a:pPr>
            <a:fld id="{0187C14F-78CA-43B8-BE8D-B55B8011868F}" type="slidenum">
              <a:rPr lang="en-US" smtClean="0"/>
              <a:pPr>
                <a:defRPr/>
              </a:pPr>
              <a:t>‹#›</a:t>
            </a:fld>
            <a:endParaRPr 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pPr>
              <a:defRPr/>
            </a:pPr>
            <a:fld id="{C185925E-A493-4D52-8193-BA8CB5578E40}" type="datetime1">
              <a:rPr lang="en-US" smtClean="0"/>
              <a:t>9/1/2013</a:t>
            </a:fld>
            <a:endParaRPr lang="en-US"/>
          </a:p>
        </p:txBody>
      </p:sp>
      <p:sp>
        <p:nvSpPr>
          <p:cNvPr id="8" name="頁尾版面配置區 7"/>
          <p:cNvSpPr>
            <a:spLocks noGrp="1"/>
          </p:cNvSpPr>
          <p:nvPr>
            <p:ph type="ftr" sz="quarter" idx="11"/>
          </p:nvPr>
        </p:nvSpPr>
        <p:spPr/>
        <p:txBody>
          <a:bodyPr/>
          <a:lstStyle/>
          <a:p>
            <a:pPr>
              <a:defRPr/>
            </a:pPr>
            <a:endParaRPr lang="en-US"/>
          </a:p>
        </p:txBody>
      </p:sp>
      <p:sp>
        <p:nvSpPr>
          <p:cNvPr id="9" name="投影片編號版面配置區 8"/>
          <p:cNvSpPr>
            <a:spLocks noGrp="1"/>
          </p:cNvSpPr>
          <p:nvPr>
            <p:ph type="sldNum" sz="quarter" idx="12"/>
          </p:nvPr>
        </p:nvSpPr>
        <p:spPr/>
        <p:txBody>
          <a:bodyPr/>
          <a:lstStyle/>
          <a:p>
            <a:pPr>
              <a:defRPr/>
            </a:pPr>
            <a:fld id="{F6962A26-5C7F-411E-8C9D-885A13D3E23F}" type="slidenum">
              <a:rPr lang="en-US" smtClean="0"/>
              <a:pPr>
                <a:defRPr/>
              </a:pPr>
              <a:t>‹#›</a:t>
            </a:fld>
            <a:endParaRPr 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a:defRPr/>
            </a:pPr>
            <a:fld id="{7FA22180-9D58-4C7D-BAF9-6DF6BF759651}" type="datetime1">
              <a:rPr lang="en-US" smtClean="0"/>
              <a:t>9/1/2013</a:t>
            </a:fld>
            <a:endParaRPr lang="en-US"/>
          </a:p>
        </p:txBody>
      </p:sp>
      <p:sp>
        <p:nvSpPr>
          <p:cNvPr id="4" name="頁尾版面配置區 3"/>
          <p:cNvSpPr>
            <a:spLocks noGrp="1"/>
          </p:cNvSpPr>
          <p:nvPr>
            <p:ph type="ftr" sz="quarter" idx="11"/>
          </p:nvPr>
        </p:nvSpPr>
        <p:spPr/>
        <p:txBody>
          <a:bodyPr/>
          <a:lstStyle/>
          <a:p>
            <a:pPr>
              <a:defRPr/>
            </a:pPr>
            <a:endParaRPr lang="en-US"/>
          </a:p>
        </p:txBody>
      </p:sp>
      <p:sp>
        <p:nvSpPr>
          <p:cNvPr id="5" name="投影片編號版面配置區 4"/>
          <p:cNvSpPr>
            <a:spLocks noGrp="1"/>
          </p:cNvSpPr>
          <p:nvPr>
            <p:ph type="sldNum" sz="quarter" idx="12"/>
          </p:nvPr>
        </p:nvSpPr>
        <p:spPr/>
        <p:txBody>
          <a:bodyPr/>
          <a:lstStyle/>
          <a:p>
            <a:pPr>
              <a:defRPr/>
            </a:pPr>
            <a:fld id="{36922CAB-62E2-4B44-A3AC-A503ABE4669F}" type="slidenum">
              <a:rPr lang="en-US" smtClean="0"/>
              <a:pPr>
                <a:defRPr/>
              </a:pPr>
              <a:t>‹#›</a:t>
            </a:fld>
            <a:endParaRPr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9F40B798-2615-41D8-BD69-7DFA61D5543B}" type="datetime1">
              <a:rPr lang="en-US" smtClean="0"/>
              <a:t>9/1/2013</a:t>
            </a:fld>
            <a:endParaRPr lang="en-US"/>
          </a:p>
        </p:txBody>
      </p:sp>
      <p:sp>
        <p:nvSpPr>
          <p:cNvPr id="3" name="頁尾版面配置區 2"/>
          <p:cNvSpPr>
            <a:spLocks noGrp="1"/>
          </p:cNvSpPr>
          <p:nvPr>
            <p:ph type="ftr" sz="quarter" idx="11"/>
          </p:nvPr>
        </p:nvSpPr>
        <p:spPr/>
        <p:txBody>
          <a:bodyPr/>
          <a:lstStyle/>
          <a:p>
            <a:pPr>
              <a:defRPr/>
            </a:pPr>
            <a:endParaRPr lang="en-US"/>
          </a:p>
        </p:txBody>
      </p:sp>
      <p:sp>
        <p:nvSpPr>
          <p:cNvPr id="4" name="投影片編號版面配置區 3"/>
          <p:cNvSpPr>
            <a:spLocks noGrp="1"/>
          </p:cNvSpPr>
          <p:nvPr>
            <p:ph type="sldNum" sz="quarter" idx="12"/>
          </p:nvPr>
        </p:nvSpPr>
        <p:spPr/>
        <p:txBody>
          <a:bodyPr/>
          <a:lstStyle/>
          <a:p>
            <a:pPr>
              <a:defRPr/>
            </a:pPr>
            <a:fld id="{E63E42EB-475A-4B03-B8AC-4AF95EE78D47}" type="slidenum">
              <a:rPr lang="en-US" smtClean="0"/>
              <a:pPr>
                <a:defRPr/>
              </a:pPr>
              <a:t>‹#›</a:t>
            </a:fld>
            <a:endParaRPr 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86DD5624-1E6B-41F1-A09B-C390998D5004}" type="datetime1">
              <a:rPr lang="en-US" smtClean="0"/>
              <a:t>9/1/2013</a:t>
            </a:fld>
            <a:endParaRPr lang="en-US"/>
          </a:p>
        </p:txBody>
      </p:sp>
      <p:sp>
        <p:nvSpPr>
          <p:cNvPr id="6" name="頁尾版面配置區 5"/>
          <p:cNvSpPr>
            <a:spLocks noGrp="1"/>
          </p:cNvSpPr>
          <p:nvPr>
            <p:ph type="ftr" sz="quarter" idx="11"/>
          </p:nvPr>
        </p:nvSpPr>
        <p:spPr/>
        <p:txBody>
          <a:bodyPr/>
          <a:lstStyle/>
          <a:p>
            <a:pPr>
              <a:defRPr/>
            </a:pPr>
            <a:endParaRPr lang="en-US"/>
          </a:p>
        </p:txBody>
      </p:sp>
      <p:sp>
        <p:nvSpPr>
          <p:cNvPr id="7" name="投影片編號版面配置區 6"/>
          <p:cNvSpPr>
            <a:spLocks noGrp="1"/>
          </p:cNvSpPr>
          <p:nvPr>
            <p:ph type="sldNum" sz="quarter" idx="12"/>
          </p:nvPr>
        </p:nvSpPr>
        <p:spPr/>
        <p:txBody>
          <a:bodyPr/>
          <a:lstStyle/>
          <a:p>
            <a:pPr>
              <a:defRPr/>
            </a:pPr>
            <a:fld id="{4FA4E10B-0402-4E5F-B920-C1B3C000C8AC}" type="slidenum">
              <a:rPr lang="en-US" smtClean="0"/>
              <a:pPr>
                <a:defRPr/>
              </a:pPr>
              <a:t>‹#›</a:t>
            </a:fld>
            <a:endParaRPr 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367EE0EB-87C8-4070-9D1A-2CF9922873FE}" type="datetime1">
              <a:rPr lang="en-US" smtClean="0"/>
              <a:t>9/1/2013</a:t>
            </a:fld>
            <a:endParaRPr lang="en-US"/>
          </a:p>
        </p:txBody>
      </p:sp>
      <p:sp>
        <p:nvSpPr>
          <p:cNvPr id="6" name="頁尾版面配置區 5"/>
          <p:cNvSpPr>
            <a:spLocks noGrp="1"/>
          </p:cNvSpPr>
          <p:nvPr>
            <p:ph type="ftr" sz="quarter" idx="11"/>
          </p:nvPr>
        </p:nvSpPr>
        <p:spPr/>
        <p:txBody>
          <a:bodyPr/>
          <a:lstStyle/>
          <a:p>
            <a:pPr>
              <a:defRPr/>
            </a:pPr>
            <a:endParaRPr lang="en-US"/>
          </a:p>
        </p:txBody>
      </p:sp>
      <p:sp>
        <p:nvSpPr>
          <p:cNvPr id="7" name="投影片編號版面配置區 6"/>
          <p:cNvSpPr>
            <a:spLocks noGrp="1"/>
          </p:cNvSpPr>
          <p:nvPr>
            <p:ph type="sldNum" sz="quarter" idx="12"/>
          </p:nvPr>
        </p:nvSpPr>
        <p:spPr/>
        <p:txBody>
          <a:bodyPr/>
          <a:lstStyle/>
          <a:p>
            <a:pPr>
              <a:defRPr/>
            </a:pPr>
            <a:fld id="{09FD499B-3225-4EBB-B72E-10D7A02D5449}" type="slidenum">
              <a:rPr lang="en-US" smtClean="0"/>
              <a:pPr>
                <a:defRPr/>
              </a:pPr>
              <a:t>‹#›</a:t>
            </a:fld>
            <a:endParaRPr 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E01E494A-6454-41C8-9D8A-AEE867A96A8E}" type="datetime1">
              <a:rPr lang="en-US" smtClean="0"/>
              <a:t>9/1/2013</a:t>
            </a:fld>
            <a:endParaRPr 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2C749256-27CF-4423-9C39-B99FAE2CA839}" type="slidenum">
              <a:rPr lang="en-US" smtClean="0"/>
              <a:pPr>
                <a:defRPr/>
              </a:pPr>
              <a:t>‹#›</a:t>
            </a:fld>
            <a:endParaRPr 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3.wav"/><Relationship Id="rId7"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3.wav"/><Relationship Id="rId7"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7.wav"/><Relationship Id="rId7"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audio" Target="../media/audio5.wav"/><Relationship Id="rId6" Type="http://schemas.openxmlformats.org/officeDocument/2006/relationships/audio" Target="../media/audio10.wav"/><Relationship Id="rId5" Type="http://schemas.openxmlformats.org/officeDocument/2006/relationships/audio" Target="../media/audio9.wav"/><Relationship Id="rId10" Type="http://schemas.openxmlformats.org/officeDocument/2006/relationships/image" Target="../media/image29.png"/><Relationship Id="rId4" Type="http://schemas.openxmlformats.org/officeDocument/2006/relationships/audio" Target="../media/audio8.wav"/><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image" Target="../media/image28.png"/><Relationship Id="rId3" Type="http://schemas.openxmlformats.org/officeDocument/2006/relationships/audio" Target="../media/audio9.wav"/><Relationship Id="rId7" Type="http://schemas.openxmlformats.org/officeDocument/2006/relationships/audio" Target="../media/audio16.wav"/><Relationship Id="rId12" Type="http://schemas.openxmlformats.org/officeDocument/2006/relationships/image" Target="../media/image34.png"/><Relationship Id="rId2" Type="http://schemas.openxmlformats.org/officeDocument/2006/relationships/audio" Target="../media/audio12.wav"/><Relationship Id="rId1" Type="http://schemas.openxmlformats.org/officeDocument/2006/relationships/audio" Target="../media/audio11.wav"/><Relationship Id="rId6" Type="http://schemas.openxmlformats.org/officeDocument/2006/relationships/audio" Target="../media/audio15.wav"/><Relationship Id="rId11" Type="http://schemas.openxmlformats.org/officeDocument/2006/relationships/image" Target="../media/image7.png"/><Relationship Id="rId5" Type="http://schemas.openxmlformats.org/officeDocument/2006/relationships/audio" Target="../media/audio14.wav"/><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audio" Target="../media/audio13.wav"/><Relationship Id="rId9" Type="http://schemas.openxmlformats.org/officeDocument/2006/relationships/slideLayout" Target="../slideLayouts/slideLayout4.xml"/><Relationship Id="rId1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audio" Target="../media/audio29.wav"/><Relationship Id="rId18" Type="http://schemas.openxmlformats.org/officeDocument/2006/relationships/audio" Target="../media/audio34.wav"/><Relationship Id="rId26" Type="http://schemas.openxmlformats.org/officeDocument/2006/relationships/image" Target="../media/image46.png"/><Relationship Id="rId21" Type="http://schemas.openxmlformats.org/officeDocument/2006/relationships/audio" Target="../media/audio37.wav"/><Relationship Id="rId34" Type="http://schemas.openxmlformats.org/officeDocument/2006/relationships/image" Target="../media/image53.png"/><Relationship Id="rId7" Type="http://schemas.openxmlformats.org/officeDocument/2006/relationships/audio" Target="../media/audio23.wav"/><Relationship Id="rId12" Type="http://schemas.openxmlformats.org/officeDocument/2006/relationships/audio" Target="../media/audio28.wav"/><Relationship Id="rId17" Type="http://schemas.openxmlformats.org/officeDocument/2006/relationships/audio" Target="../media/audio33.wav"/><Relationship Id="rId25" Type="http://schemas.openxmlformats.org/officeDocument/2006/relationships/image" Target="../media/image45.png"/><Relationship Id="rId33" Type="http://schemas.openxmlformats.org/officeDocument/2006/relationships/image" Target="../media/image52.png"/><Relationship Id="rId38" Type="http://schemas.openxmlformats.org/officeDocument/2006/relationships/image" Target="../media/image57.png"/><Relationship Id="rId2" Type="http://schemas.openxmlformats.org/officeDocument/2006/relationships/audio" Target="../media/audio18.wav"/><Relationship Id="rId16" Type="http://schemas.openxmlformats.org/officeDocument/2006/relationships/audio" Target="../media/audio32.wav"/><Relationship Id="rId20" Type="http://schemas.openxmlformats.org/officeDocument/2006/relationships/audio" Target="../media/audio36.wav"/><Relationship Id="rId29" Type="http://schemas.openxmlformats.org/officeDocument/2006/relationships/image" Target="../media/image48.png"/><Relationship Id="rId1" Type="http://schemas.openxmlformats.org/officeDocument/2006/relationships/audio" Target="../media/audio8.wav"/><Relationship Id="rId6" Type="http://schemas.openxmlformats.org/officeDocument/2006/relationships/audio" Target="../media/audio22.wav"/><Relationship Id="rId11" Type="http://schemas.openxmlformats.org/officeDocument/2006/relationships/audio" Target="../media/audio27.wav"/><Relationship Id="rId24" Type="http://schemas.openxmlformats.org/officeDocument/2006/relationships/image" Target="../media/image44.png"/><Relationship Id="rId32" Type="http://schemas.openxmlformats.org/officeDocument/2006/relationships/image" Target="../media/image51.png"/><Relationship Id="rId37" Type="http://schemas.openxmlformats.org/officeDocument/2006/relationships/image" Target="../media/image56.png"/><Relationship Id="rId5" Type="http://schemas.openxmlformats.org/officeDocument/2006/relationships/audio" Target="../media/audio21.wav"/><Relationship Id="rId15" Type="http://schemas.openxmlformats.org/officeDocument/2006/relationships/audio" Target="../media/audio31.wav"/><Relationship Id="rId23" Type="http://schemas.openxmlformats.org/officeDocument/2006/relationships/notesSlide" Target="../notesSlides/notesSlide22.xml"/><Relationship Id="rId28" Type="http://schemas.openxmlformats.org/officeDocument/2006/relationships/image" Target="../media/image28.png"/><Relationship Id="rId36" Type="http://schemas.openxmlformats.org/officeDocument/2006/relationships/image" Target="../media/image55.png"/><Relationship Id="rId10" Type="http://schemas.openxmlformats.org/officeDocument/2006/relationships/audio" Target="../media/audio26.wav"/><Relationship Id="rId19" Type="http://schemas.openxmlformats.org/officeDocument/2006/relationships/audio" Target="../media/audio35.wav"/><Relationship Id="rId31" Type="http://schemas.openxmlformats.org/officeDocument/2006/relationships/image" Target="../media/image50.png"/><Relationship Id="rId4" Type="http://schemas.openxmlformats.org/officeDocument/2006/relationships/audio" Target="../media/audio20.wav"/><Relationship Id="rId9" Type="http://schemas.openxmlformats.org/officeDocument/2006/relationships/audio" Target="../media/audio25.wav"/><Relationship Id="rId14" Type="http://schemas.openxmlformats.org/officeDocument/2006/relationships/audio" Target="../media/audio30.wav"/><Relationship Id="rId22" Type="http://schemas.openxmlformats.org/officeDocument/2006/relationships/slideLayout" Target="../slideLayouts/slideLayout2.xml"/><Relationship Id="rId27" Type="http://schemas.openxmlformats.org/officeDocument/2006/relationships/image" Target="../media/image47.png"/><Relationship Id="rId30" Type="http://schemas.openxmlformats.org/officeDocument/2006/relationships/image" Target="../media/image49.png"/><Relationship Id="rId35" Type="http://schemas.openxmlformats.org/officeDocument/2006/relationships/image" Target="../media/image54.png"/><Relationship Id="rId8" Type="http://schemas.openxmlformats.org/officeDocument/2006/relationships/audio" Target="../media/audio24.wav"/><Relationship Id="rId3" Type="http://schemas.openxmlformats.org/officeDocument/2006/relationships/audio" Target="../media/audio19.wav"/></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1219200" y="3886200"/>
            <a:ext cx="6953200" cy="990600"/>
          </a:xfrm>
        </p:spPr>
        <p:txBody>
          <a:bodyPr>
            <a:noAutofit/>
          </a:bodyPr>
          <a:lstStyle/>
          <a:p>
            <a:r>
              <a:rPr lang="en-US" sz="2000" dirty="0"/>
              <a:t>Source separation and analysis of piano music signals using instrument-specific sinusoidal </a:t>
            </a:r>
            <a:r>
              <a:rPr lang="en-US" sz="2000" dirty="0" smtClean="0"/>
              <a:t>model</a:t>
            </a:r>
          </a:p>
        </p:txBody>
      </p:sp>
      <p:sp>
        <p:nvSpPr>
          <p:cNvPr id="3" name="副標題 2"/>
          <p:cNvSpPr>
            <a:spLocks noGrp="1"/>
          </p:cNvSpPr>
          <p:nvPr>
            <p:ph type="subTitle" idx="1"/>
          </p:nvPr>
        </p:nvSpPr>
        <p:spPr/>
        <p:txBody>
          <a:bodyPr rtlCol="0">
            <a:noAutofit/>
          </a:bodyPr>
          <a:lstStyle/>
          <a:p>
            <a:pPr>
              <a:defRPr/>
            </a:pPr>
            <a:r>
              <a:rPr lang="en-US" sz="1600" dirty="0" err="1" smtClean="0"/>
              <a:t>Wai</a:t>
            </a:r>
            <a:r>
              <a:rPr lang="en-US" sz="1600" dirty="0" smtClean="0"/>
              <a:t> </a:t>
            </a:r>
            <a:r>
              <a:rPr lang="en-US" sz="1600" dirty="0"/>
              <a:t>Man </a:t>
            </a:r>
            <a:r>
              <a:rPr lang="en-US" sz="1600" dirty="0" smtClean="0"/>
              <a:t>SZETO and Kin </a:t>
            </a:r>
            <a:r>
              <a:rPr lang="en-US" sz="1600" dirty="0"/>
              <a:t>Hong </a:t>
            </a:r>
            <a:r>
              <a:rPr lang="en-US" sz="1600" dirty="0" smtClean="0"/>
              <a:t>WONG (KHWONG@CSE.CUHK.EDU.HK)</a:t>
            </a:r>
            <a:endParaRPr lang="en-US" sz="1600" dirty="0"/>
          </a:p>
          <a:p>
            <a:pPr>
              <a:defRPr/>
            </a:pPr>
            <a:r>
              <a:rPr lang="en-US" sz="1600" dirty="0"/>
              <a:t>The Chinese University of Hong Kong</a:t>
            </a:r>
            <a:endParaRPr lang="en-US" sz="1600" dirty="0" smtClean="0"/>
          </a:p>
        </p:txBody>
      </p:sp>
      <p:sp>
        <p:nvSpPr>
          <p:cNvPr id="5" name="TextBox 4"/>
          <p:cNvSpPr txBox="1"/>
          <p:nvPr/>
        </p:nvSpPr>
        <p:spPr>
          <a:xfrm>
            <a:off x="35496" y="6381328"/>
            <a:ext cx="8208912" cy="338554"/>
          </a:xfrm>
          <a:prstGeom prst="rect">
            <a:avLst/>
          </a:prstGeom>
          <a:noFill/>
        </p:spPr>
        <p:txBody>
          <a:bodyPr wrap="square" rtlCol="0">
            <a:spAutoFit/>
          </a:bodyPr>
          <a:lstStyle/>
          <a:p>
            <a:pPr>
              <a:spcBef>
                <a:spcPts val="600"/>
              </a:spcBef>
              <a:buClr>
                <a:schemeClr val="accent1"/>
              </a:buClr>
              <a:buSzPct val="76000"/>
              <a:defRPr/>
            </a:pPr>
            <a:r>
              <a:rPr lang="en-US" sz="1600" dirty="0" smtClean="0">
                <a:solidFill>
                  <a:schemeClr val="tx2"/>
                </a:solidFill>
                <a:latin typeface="+mj-lt"/>
                <a:ea typeface="+mj-ea"/>
                <a:cs typeface="+mj-cs"/>
              </a:rPr>
              <a:t>DAFx-13, National University of Ireland, </a:t>
            </a:r>
            <a:r>
              <a:rPr lang="en-US" sz="1600" dirty="0" err="1" smtClean="0">
                <a:solidFill>
                  <a:schemeClr val="tx2"/>
                </a:solidFill>
                <a:latin typeface="+mj-lt"/>
                <a:ea typeface="+mj-ea"/>
                <a:cs typeface="+mj-cs"/>
              </a:rPr>
              <a:t>Maynooth</a:t>
            </a:r>
            <a:r>
              <a:rPr lang="en-US" sz="1600" dirty="0" smtClean="0">
                <a:solidFill>
                  <a:schemeClr val="tx2"/>
                </a:solidFill>
                <a:latin typeface="+mj-lt"/>
                <a:ea typeface="+mj-ea"/>
                <a:cs typeface="+mj-cs"/>
              </a:rPr>
              <a:t>, Ireland. Sep 2-5 2013. </a:t>
            </a:r>
            <a:endParaRPr lang="en-US" sz="1600" dirty="0">
              <a:solidFill>
                <a:schemeClr val="tx2"/>
              </a:solidFill>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ACACCFF3-38C0-43C8-A4CA-C564DD6F0DA5}"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overlapping partials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Assumptions for the existing systems</a:t>
            </a:r>
          </a:p>
          <a:p>
            <a:pPr lvl="1"/>
            <a:r>
              <a:rPr lang="en-US" dirty="0" smtClean="0"/>
              <a:t>Smooth spectral envelope </a:t>
            </a:r>
            <a:r>
              <a:rPr lang="en-US" dirty="0"/>
              <a:t>[Vir06, ES06</a:t>
            </a:r>
            <a:r>
              <a:rPr lang="en-US" dirty="0" smtClean="0"/>
              <a:t>]</a:t>
            </a:r>
          </a:p>
          <a:p>
            <a:pPr lvl="2"/>
            <a:r>
              <a:rPr lang="en-US" dirty="0" smtClean="0"/>
              <a:t>Use neighboring non-overlapping partials to recover</a:t>
            </a:r>
          </a:p>
          <a:p>
            <a:pPr lvl="2"/>
            <a:r>
              <a:rPr lang="en-US" dirty="0" smtClean="0"/>
              <a:t>Fail in octave cases</a:t>
            </a:r>
          </a:p>
          <a:p>
            <a:pPr lvl="2"/>
            <a:r>
              <a:rPr lang="en-US" dirty="0" smtClean="0"/>
              <a:t>Not fully suitable </a:t>
            </a:r>
            <a:r>
              <a:rPr lang="en-US" dirty="0"/>
              <a:t>for piano </a:t>
            </a:r>
            <a:r>
              <a:rPr lang="en-US" dirty="0" smtClean="0"/>
              <a:t>tones</a:t>
            </a:r>
          </a:p>
          <a:p>
            <a:pPr lvl="1"/>
            <a:r>
              <a:rPr lang="en-US" dirty="0" smtClean="0"/>
              <a:t>Common amplitude modulation (CAM) </a:t>
            </a:r>
            <a:r>
              <a:rPr lang="en-US" sz="2400" dirty="0"/>
              <a:t>[LWW09</a:t>
            </a:r>
            <a:r>
              <a:rPr lang="en-US" sz="2400" dirty="0" smtClean="0"/>
              <a:t>]</a:t>
            </a:r>
            <a:endParaRPr lang="en-US" dirty="0" smtClean="0"/>
          </a:p>
          <a:p>
            <a:pPr lvl="2"/>
            <a:r>
              <a:rPr lang="en-US" dirty="0" smtClean="0"/>
              <a:t>Amplitude envelope of each partial from the same note tends to be similar</a:t>
            </a:r>
          </a:p>
          <a:p>
            <a:pPr lvl="2"/>
            <a:r>
              <a:rPr lang="en-US" dirty="0"/>
              <a:t>Fail in octave cases</a:t>
            </a:r>
          </a:p>
          <a:p>
            <a:pPr lvl="2"/>
            <a:r>
              <a:rPr lang="en-US" dirty="0"/>
              <a:t>Not fully suitable for piano tones</a:t>
            </a:r>
            <a:endParaRPr lang="en-US" dirty="0" smtClean="0"/>
          </a:p>
          <a:p>
            <a:pPr lvl="1"/>
            <a:r>
              <a:rPr lang="en-US" dirty="0" smtClean="0"/>
              <a:t>Harmonic temporal envelope similarity (HTES) [HB11]</a:t>
            </a:r>
          </a:p>
          <a:p>
            <a:pPr lvl="2"/>
            <a:r>
              <a:rPr lang="en-US" dirty="0" smtClean="0"/>
              <a:t>Amplitude envelope of a partial evolves similarly among different notes of the same musical instrument</a:t>
            </a:r>
          </a:p>
          <a:p>
            <a:pPr lvl="2"/>
            <a:r>
              <a:rPr lang="en-US" dirty="0"/>
              <a:t>Not fully suitable for piano tones</a:t>
            </a:r>
            <a:endParaRPr lang="en-US" dirty="0" smtClean="0"/>
          </a:p>
          <a:p>
            <a:pPr lvl="1"/>
            <a:endParaRPr lang="en-US" dirty="0" smtClean="0"/>
          </a:p>
          <a:p>
            <a:pPr lvl="2"/>
            <a:endParaRPr lang="en-US" dirty="0" smtClean="0"/>
          </a:p>
          <a:p>
            <a:pPr lvl="1"/>
            <a:endParaRPr lang="en-US" dirty="0" smtClean="0"/>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00EE3DDE-154B-4EF2-A9AA-570E2E787C2B}" type="slidenum">
              <a:rPr lang="en-US" smtClean="0"/>
              <a:pPr>
                <a:defRPr/>
              </a:pPr>
              <a:t>10</a:t>
            </a:fld>
            <a:endParaRPr lang="en-US"/>
          </a:p>
        </p:txBody>
      </p:sp>
    </p:spTree>
    <p:extLst>
      <p:ext uri="{BB962C8B-B14F-4D97-AF65-F5344CB8AC3E}">
        <p14:creationId xmlns:p14="http://schemas.microsoft.com/office/powerpoint/2010/main" val="982200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source separation system </a:t>
            </a:r>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11</a:t>
            </a:fld>
            <a:endParaRPr lang="en-US"/>
          </a:p>
        </p:txBody>
      </p:sp>
      <p:sp>
        <p:nvSpPr>
          <p:cNvPr id="4" name="Content Placeholder 3"/>
          <p:cNvSpPr>
            <a:spLocks noGrp="1"/>
          </p:cNvSpPr>
          <p:nvPr>
            <p:ph sz="quarter" idx="1"/>
          </p:nvPr>
        </p:nvSpPr>
        <p:spPr/>
        <p:txBody>
          <a:bodyPr>
            <a:normAutofit lnSpcReduction="10000"/>
          </a:bodyPr>
          <a:lstStyle/>
          <a:p>
            <a:r>
              <a:rPr lang="en-US" dirty="0" smtClean="0"/>
              <a:t>Assumptions</a:t>
            </a:r>
          </a:p>
          <a:p>
            <a:pPr lvl="1"/>
            <a:r>
              <a:rPr lang="en-US" dirty="0" smtClean="0"/>
              <a:t>Input mixtures: mixtures of individual piano tones</a:t>
            </a:r>
          </a:p>
          <a:p>
            <a:pPr lvl="1"/>
            <a:r>
              <a:rPr lang="en-US" dirty="0"/>
              <a:t>The pitches in the </a:t>
            </a:r>
            <a:r>
              <a:rPr lang="en-US" dirty="0" smtClean="0"/>
              <a:t>mixtures are known (e.g. by music transcription systems)</a:t>
            </a:r>
          </a:p>
          <a:p>
            <a:pPr lvl="1"/>
            <a:r>
              <a:rPr lang="en-US" dirty="0" smtClean="0"/>
              <a:t>The </a:t>
            </a:r>
            <a:r>
              <a:rPr lang="en-US" dirty="0"/>
              <a:t>pitches in the mixtures reappear as isolated tones in the target </a:t>
            </a:r>
            <a:r>
              <a:rPr lang="en-US" dirty="0" smtClean="0"/>
              <a:t>recording</a:t>
            </a:r>
          </a:p>
          <a:p>
            <a:pPr lvl="1"/>
            <a:r>
              <a:rPr lang="en-US" dirty="0" smtClean="0"/>
              <a:t>Performed </a:t>
            </a:r>
            <a:r>
              <a:rPr lang="en-US" dirty="0"/>
              <a:t>without </a:t>
            </a:r>
            <a:r>
              <a:rPr lang="en-US" dirty="0" smtClean="0"/>
              <a:t>pedaling</a:t>
            </a:r>
          </a:p>
          <a:p>
            <a:r>
              <a:rPr lang="en-US" dirty="0"/>
              <a:t>PM captures the common characteristics of the same </a:t>
            </a:r>
            <a:r>
              <a:rPr lang="en-US" dirty="0" smtClean="0"/>
              <a:t>pitch</a:t>
            </a:r>
          </a:p>
          <a:p>
            <a:r>
              <a:rPr lang="en-US" dirty="0" smtClean="0"/>
              <a:t>Isolated </a:t>
            </a:r>
            <a:r>
              <a:rPr lang="en-US" dirty="0"/>
              <a:t>tones </a:t>
            </a:r>
            <a:r>
              <a:rPr lang="en-US" dirty="0" smtClean="0"/>
              <a:t>used </a:t>
            </a:r>
            <a:r>
              <a:rPr lang="en-US" dirty="0"/>
              <a:t>as the training data to train </a:t>
            </a:r>
            <a:r>
              <a:rPr lang="en-US" dirty="0" smtClean="0"/>
              <a:t>PM</a:t>
            </a:r>
          </a:p>
          <a:p>
            <a:r>
              <a:rPr lang="en-US" dirty="0" smtClean="0"/>
              <a:t>Goal: </a:t>
            </a:r>
            <a:r>
              <a:rPr lang="en-US" dirty="0"/>
              <a:t>accurately resolve overlapping </a:t>
            </a:r>
            <a:r>
              <a:rPr lang="en-US" dirty="0" smtClean="0"/>
              <a:t>partials even for the case of octaves </a:t>
            </a:r>
            <a:r>
              <a:rPr lang="en-US" dirty="0" smtClean="0">
                <a:sym typeface="Wingdings" pitchFamily="2" charset="2"/>
              </a:rPr>
              <a:t> </a:t>
            </a:r>
            <a:r>
              <a:rPr lang="en-US" dirty="0"/>
              <a:t>high separation quality</a:t>
            </a:r>
            <a:endParaRPr lang="en-US" dirty="0" smtClean="0"/>
          </a:p>
          <a:p>
            <a:pPr lvl="1"/>
            <a:endParaRPr lang="en-US" dirty="0" smtClean="0"/>
          </a:p>
          <a:p>
            <a:endParaRPr lang="en-US" dirty="0"/>
          </a:p>
        </p:txBody>
      </p:sp>
    </p:spTree>
    <p:extLst>
      <p:ext uri="{BB962C8B-B14F-4D97-AF65-F5344CB8AC3E}">
        <p14:creationId xmlns:p14="http://schemas.microsoft.com/office/powerpoint/2010/main" val="1526594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dirty="0" smtClean="0"/>
              <a:t>2. Signal </a:t>
            </a:r>
            <a:r>
              <a:rPr lang="en-US" dirty="0"/>
              <a:t>model</a:t>
            </a:r>
          </a:p>
        </p:txBody>
      </p:sp>
      <p:sp>
        <p:nvSpPr>
          <p:cNvPr id="6" name="文字版面配置區 5"/>
          <p:cNvSpPr>
            <a:spLocks noGrp="1"/>
          </p:cNvSpPr>
          <p:nvPr>
            <p:ph type="body" idx="1"/>
          </p:nvPr>
        </p:nvSpPr>
        <p:spPr/>
        <p:txBody>
          <a:bodyPr/>
          <a:lstStyle/>
          <a:p>
            <a:endParaRPr lang="en-US"/>
          </a:p>
        </p:txBody>
      </p:sp>
    </p:spTree>
    <p:extLst>
      <p:ext uri="{BB962C8B-B14F-4D97-AF65-F5344CB8AC3E}">
        <p14:creationId xmlns:p14="http://schemas.microsoft.com/office/powerpoint/2010/main" val="673481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3"/>
          <p:cNvSpPr>
            <a:spLocks noGrp="1"/>
          </p:cNvSpPr>
          <p:nvPr>
            <p:ph type="title"/>
          </p:nvPr>
        </p:nvSpPr>
        <p:spPr/>
        <p:txBody>
          <a:bodyPr/>
          <a:lstStyle/>
          <a:p>
            <a:pPr eaLnBrk="1" hangingPunct="1"/>
            <a:r>
              <a:rPr lang="en-US" dirty="0" smtClean="0"/>
              <a:t>Problem definition</a:t>
            </a:r>
          </a:p>
        </p:txBody>
      </p:sp>
      <p:sp>
        <p:nvSpPr>
          <p:cNvPr id="9" name="投影片編號版面配置區 8"/>
          <p:cNvSpPr>
            <a:spLocks noGrp="1"/>
          </p:cNvSpPr>
          <p:nvPr>
            <p:ph type="sldNum" sz="quarter" idx="12"/>
          </p:nvPr>
        </p:nvSpPr>
        <p:spPr/>
        <p:txBody>
          <a:bodyPr>
            <a:normAutofit/>
          </a:bodyPr>
          <a:lstStyle/>
          <a:p>
            <a:pPr>
              <a:defRPr/>
            </a:pPr>
            <a:fld id="{00EE3DDE-154B-4EF2-A9AA-570E2E787C2B}" type="slidenum">
              <a:rPr lang="en-US" smtClean="0"/>
              <a:pPr>
                <a:defRPr/>
              </a:pPr>
              <a:t>13</a:t>
            </a:fld>
            <a:endParaRPr lang="en-US"/>
          </a:p>
        </p:txBody>
      </p:sp>
      <p:pic>
        <p:nvPicPr>
          <p:cNvPr id="7171" name="內容版面配置區 5" descr="pianoMix2.png"/>
          <p:cNvPicPr>
            <a:picLocks noGrp="1" noChangeAspect="1"/>
          </p:cNvPicPr>
          <p:nvPr>
            <p:ph sz="quarter" idx="1"/>
          </p:nvPr>
        </p:nvPicPr>
        <p:blipFill>
          <a:blip r:embed="rId7" cstate="print"/>
          <a:stretch>
            <a:fillRect/>
          </a:stretch>
        </p:blipFill>
        <p:spPr>
          <a:xfrm>
            <a:off x="1263257" y="1196751"/>
            <a:ext cx="6549103" cy="3486933"/>
          </a:xfrm>
        </p:spPr>
      </p:pic>
      <p:sp>
        <p:nvSpPr>
          <p:cNvPr id="15" name="內容版面配置區 3"/>
          <p:cNvSpPr txBox="1">
            <a:spLocks/>
          </p:cNvSpPr>
          <p:nvPr/>
        </p:nvSpPr>
        <p:spPr>
          <a:xfrm>
            <a:off x="467544" y="4653136"/>
            <a:ext cx="8229600" cy="1584176"/>
          </a:xfrm>
          <a:prstGeom prst="rect">
            <a:avLst/>
          </a:prstGeom>
        </p:spPr>
        <p:txBody>
          <a:bodyPr vert="horz">
            <a:normAutofit fontScale="77500" lnSpcReduction="20000"/>
          </a:bodyPr>
          <a:lstStyle/>
          <a:p>
            <a:pPr marL="274320" lvl="0" indent="-274320" fontAlgn="auto">
              <a:spcBef>
                <a:spcPts val="600"/>
              </a:spcBef>
              <a:spcAft>
                <a:spcPts val="0"/>
              </a:spcAft>
              <a:buClr>
                <a:schemeClr val="accent1"/>
              </a:buClr>
              <a:buSzPct val="76000"/>
              <a:buFont typeface="Wingdings 3"/>
              <a:buChar char=""/>
            </a:pPr>
            <a:r>
              <a:rPr lang="en-US" sz="2600" dirty="0" smtClean="0">
                <a:latin typeface="+mn-lt"/>
                <a:cs typeface="+mn-cs"/>
              </a:rPr>
              <a:t>Press 1 key </a:t>
            </a:r>
            <a:r>
              <a:rPr lang="en-US" sz="2600" dirty="0" smtClean="0">
                <a:latin typeface="+mn-lt"/>
                <a:cs typeface="+mn-cs"/>
                <a:sym typeface="Wingdings" pitchFamily="2" charset="2"/>
              </a:rPr>
              <a:t> </a:t>
            </a:r>
            <a:r>
              <a:rPr lang="en-US" sz="2600" dirty="0" smtClean="0">
                <a:latin typeface="+mn-lt"/>
                <a:cs typeface="+mn-cs"/>
              </a:rPr>
              <a:t>piano tone (signal)</a:t>
            </a:r>
          </a:p>
          <a:p>
            <a:pPr marL="274320" lvl="0" indent="-274320" fontAlgn="auto">
              <a:spcBef>
                <a:spcPts val="600"/>
              </a:spcBef>
              <a:spcAft>
                <a:spcPts val="0"/>
              </a:spcAft>
              <a:buClr>
                <a:schemeClr val="accent1"/>
              </a:buClr>
              <a:buSzPct val="76000"/>
              <a:buFont typeface="Wingdings 3"/>
              <a:buChar char=""/>
            </a:pPr>
            <a:r>
              <a:rPr lang="en-US" sz="2600" dirty="0" smtClean="0">
                <a:latin typeface="+mn-lt"/>
                <a:cs typeface="+mn-cs"/>
              </a:rPr>
              <a:t>Press multiple keys </a:t>
            </a:r>
            <a:r>
              <a:rPr lang="en-US" sz="2600" dirty="0" smtClean="0">
                <a:latin typeface="+mn-lt"/>
                <a:cs typeface="+mn-cs"/>
                <a:sym typeface="Wingdings" pitchFamily="2" charset="2"/>
              </a:rPr>
              <a:t> </a:t>
            </a:r>
            <a:r>
              <a:rPr lang="en-US" sz="2600" dirty="0" smtClean="0">
                <a:latin typeface="+mn-lt"/>
                <a:cs typeface="+mn-cs"/>
              </a:rPr>
              <a:t>mixture signal</a:t>
            </a:r>
          </a:p>
          <a:p>
            <a:pPr marL="274320" lvl="0" indent="-274320" fontAlgn="auto">
              <a:spcBef>
                <a:spcPts val="600"/>
              </a:spcBef>
              <a:spcAft>
                <a:spcPts val="0"/>
              </a:spcAft>
              <a:buClr>
                <a:schemeClr val="accent1"/>
              </a:buClr>
              <a:buSzPct val="76000"/>
              <a:buFont typeface="Wingdings 3"/>
              <a:buChar char=""/>
            </a:pPr>
            <a:r>
              <a:rPr lang="en-US" sz="2600" dirty="0" smtClean="0">
                <a:latin typeface="+mn-lt"/>
                <a:cs typeface="+mn-cs"/>
              </a:rPr>
              <a:t>Goal 1: Recover the individual tones from the mixture signal</a:t>
            </a:r>
          </a:p>
          <a:p>
            <a:pPr marL="274320" indent="-274320" fontAlgn="auto">
              <a:spcBef>
                <a:spcPts val="600"/>
              </a:spcBef>
              <a:spcAft>
                <a:spcPts val="0"/>
              </a:spcAft>
              <a:buClr>
                <a:schemeClr val="accent1"/>
              </a:buClr>
              <a:buSzPct val="76000"/>
              <a:buFont typeface="Wingdings 3"/>
              <a:buChar char=""/>
            </a:pPr>
            <a:r>
              <a:rPr lang="en-US" sz="2600" dirty="0" smtClean="0">
                <a:latin typeface="+mn-lt"/>
                <a:cs typeface="+mn-cs"/>
              </a:rPr>
              <a:t>Goal 2: Find the intensity and fine-tuned onset of each individual tone</a:t>
            </a:r>
          </a:p>
          <a:p>
            <a:pPr marL="274320" lvl="0" indent="-274320" fontAlgn="auto">
              <a:spcBef>
                <a:spcPts val="600"/>
              </a:spcBef>
              <a:spcAft>
                <a:spcPts val="0"/>
              </a:spcAft>
              <a:buClr>
                <a:schemeClr val="accent1"/>
              </a:buClr>
              <a:buSzPct val="76000"/>
              <a:buFont typeface="Wingdings 3"/>
              <a:buChar char=""/>
            </a:pPr>
            <a:endParaRPr lang="en-US" sz="2600" dirty="0" smtClean="0">
              <a:latin typeface="+mn-lt"/>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1" name="DU1-M2-[60 64 67]-V[70 70 70]-[1 1 1]-1.wav">
            <a:hlinkClick r:id="" action="ppaction://media"/>
          </p:cNvPr>
          <p:cNvPicPr>
            <a:picLocks noRot="1" noChangeAspect="1"/>
          </p:cNvPicPr>
          <p:nvPr>
            <a:wavAudioFile r:embed="rId1" name="DU1-M2-[60 64 67]-V[70 70 70]-[1 1 1]-1.wav"/>
          </p:nvPr>
        </p:nvPicPr>
        <p:blipFill>
          <a:blip r:embed="rId8" cstate="print"/>
          <a:stretch>
            <a:fillRect/>
          </a:stretch>
        </p:blipFill>
        <p:spPr>
          <a:xfrm>
            <a:off x="3691136" y="2116088"/>
            <a:ext cx="304800" cy="304800"/>
          </a:xfrm>
          <a:prstGeom prst="rect">
            <a:avLst/>
          </a:prstGeom>
        </p:spPr>
      </p:pic>
      <p:pic>
        <p:nvPicPr>
          <p:cNvPr id="22" name="DU1-M2-60-V70-1.wav">
            <a:hlinkClick r:id="" action="ppaction://media"/>
          </p:cNvPr>
          <p:cNvPicPr>
            <a:picLocks noRot="1" noChangeAspect="1"/>
          </p:cNvPicPr>
          <p:nvPr>
            <a:wavAudioFile r:embed="rId2" name="DU1-M2-60-V70-1.wav"/>
          </p:nvPr>
        </p:nvPicPr>
        <p:blipFill>
          <a:blip r:embed="rId8" cstate="print"/>
          <a:stretch>
            <a:fillRect/>
          </a:stretch>
        </p:blipFill>
        <p:spPr>
          <a:xfrm>
            <a:off x="5436096" y="1340768"/>
            <a:ext cx="304800" cy="304800"/>
          </a:xfrm>
          <a:prstGeom prst="rect">
            <a:avLst/>
          </a:prstGeom>
        </p:spPr>
      </p:pic>
      <p:pic>
        <p:nvPicPr>
          <p:cNvPr id="23" name="DU1-M2-64-V70-1.wav">
            <a:hlinkClick r:id="" action="ppaction://media"/>
          </p:cNvPr>
          <p:cNvPicPr>
            <a:picLocks noRot="1" noChangeAspect="1"/>
          </p:cNvPicPr>
          <p:nvPr>
            <a:wavAudioFile r:embed="rId3" name="DU1-M2-64-V70-1.wav"/>
          </p:nvPr>
        </p:nvPicPr>
        <p:blipFill>
          <a:blip r:embed="rId8" cstate="print"/>
          <a:stretch>
            <a:fillRect/>
          </a:stretch>
        </p:blipFill>
        <p:spPr>
          <a:xfrm>
            <a:off x="5419328" y="2276872"/>
            <a:ext cx="304800" cy="304800"/>
          </a:xfrm>
          <a:prstGeom prst="rect">
            <a:avLst/>
          </a:prstGeom>
        </p:spPr>
      </p:pic>
      <p:pic>
        <p:nvPicPr>
          <p:cNvPr id="24" name="DU1-M2-67-V70-1.wav">
            <a:hlinkClick r:id="" action="ppaction://media"/>
          </p:cNvPr>
          <p:cNvPicPr>
            <a:picLocks noRot="1" noChangeAspect="1"/>
          </p:cNvPicPr>
          <p:nvPr>
            <a:wavAudioFile r:embed="rId4" name="DU1-M2-67-V70-1.wav"/>
          </p:nvPr>
        </p:nvPicPr>
        <p:blipFill>
          <a:blip r:embed="rId8" cstate="print"/>
          <a:stretch>
            <a:fillRect/>
          </a:stretch>
        </p:blipFill>
        <p:spPr>
          <a:xfrm>
            <a:off x="5436096" y="3212976"/>
            <a:ext cx="304800" cy="304800"/>
          </a:xfrm>
          <a:prstGeom prst="rect">
            <a:avLst/>
          </a:prstGeom>
        </p:spPr>
      </p:pic>
      <p:sp>
        <p:nvSpPr>
          <p:cNvPr id="11" name="文字方塊 10"/>
          <p:cNvSpPr txBox="1"/>
          <p:nvPr/>
        </p:nvSpPr>
        <p:spPr>
          <a:xfrm>
            <a:off x="7668344" y="4149080"/>
            <a:ext cx="1080120" cy="307777"/>
          </a:xfrm>
          <a:prstGeom prst="rect">
            <a:avLst/>
          </a:prstGeom>
          <a:noFill/>
        </p:spPr>
        <p:txBody>
          <a:bodyPr wrap="square" rtlCol="0">
            <a:spAutoFit/>
          </a:bodyPr>
          <a:lstStyle/>
          <a:p>
            <a:r>
              <a:rPr lang="en-US" sz="1400" dirty="0" smtClean="0"/>
              <a:t>Figure 1.1</a:t>
            </a:r>
            <a:endParaRPr lang="en-US" sz="1400" dirty="0"/>
          </a:p>
        </p:txBody>
      </p:sp>
    </p:spTree>
    <p:extLst>
      <p:ext uri="{BB962C8B-B14F-4D97-AF65-F5344CB8AC3E}">
        <p14:creationId xmlns:p14="http://schemas.microsoft.com/office/powerpoint/2010/main" val="789281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 fill="hold"/>
                                        <p:tgtEl>
                                          <p:spTgt spid="21"/>
                                        </p:tgtEl>
                                      </p:cBhvr>
                                    </p:cmd>
                                  </p:childTnLst>
                                </p:cTn>
                              </p:par>
                            </p:childTnLst>
                          </p:cTn>
                        </p:par>
                      </p:childTnLst>
                    </p:cTn>
                  </p:par>
                </p:childTnLst>
              </p:cTn>
              <p:nextCondLst>
                <p:cond evt="onClick" delay="0">
                  <p:tgtEl>
                    <p:spTgt spid="2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06" fill="hold"/>
                                        <p:tgtEl>
                                          <p:spTgt spid="22"/>
                                        </p:tgtEl>
                                      </p:cBhvr>
                                    </p:cmd>
                                  </p:childTnLst>
                                </p:cTn>
                              </p:par>
                            </p:childTnLst>
                          </p:cTn>
                        </p:par>
                      </p:childTnLst>
                    </p:cTn>
                  </p:par>
                </p:childTnLst>
              </p:cTn>
              <p:nextCondLst>
                <p:cond evt="onClick" delay="0">
                  <p:tgtEl>
                    <p:spTgt spid="2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06" fill="hold"/>
                                        <p:tgtEl>
                                          <p:spTgt spid="23"/>
                                        </p:tgtEl>
                                      </p:cBhvr>
                                    </p:cmd>
                                  </p:childTnLst>
                                </p:cTn>
                              </p:par>
                            </p:childTnLst>
                          </p:cTn>
                        </p:par>
                      </p:childTnLst>
                    </p:cTn>
                  </p:par>
                </p:childTnLst>
              </p:cTn>
              <p:nextCondLst>
                <p:cond evt="onClick" delay="0">
                  <p:tgtEl>
                    <p:spTgt spid="23"/>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06" fill="hold"/>
                                        <p:tgtEl>
                                          <p:spTgt spid="24"/>
                                        </p:tgtEl>
                                      </p:cBhvr>
                                    </p:cmd>
                                  </p:childTnLst>
                                </p:cTn>
                              </p:par>
                            </p:childTnLst>
                          </p:cTn>
                        </p:par>
                      </p:childTnLst>
                    </p:cTn>
                  </p:par>
                </p:childTnLst>
              </p:cTn>
              <p:nextCondLst>
                <p:cond evt="onClick" delay="0">
                  <p:tgtEl>
                    <p:spTgt spid="24"/>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3"/>
          <p:cNvSpPr>
            <a:spLocks noGrp="1"/>
          </p:cNvSpPr>
          <p:nvPr>
            <p:ph type="title"/>
          </p:nvPr>
        </p:nvSpPr>
        <p:spPr/>
        <p:txBody>
          <a:bodyPr/>
          <a:lstStyle/>
          <a:p>
            <a:pPr eaLnBrk="1" hangingPunct="1"/>
            <a:r>
              <a:rPr lang="en-US" dirty="0" smtClean="0"/>
              <a:t>Problem definition</a:t>
            </a:r>
          </a:p>
        </p:txBody>
      </p:sp>
      <p:sp>
        <p:nvSpPr>
          <p:cNvPr id="9" name="投影片編號版面配置區 8"/>
          <p:cNvSpPr>
            <a:spLocks noGrp="1"/>
          </p:cNvSpPr>
          <p:nvPr>
            <p:ph type="sldNum" sz="quarter" idx="12"/>
          </p:nvPr>
        </p:nvSpPr>
        <p:spPr/>
        <p:txBody>
          <a:bodyPr>
            <a:normAutofit/>
          </a:bodyPr>
          <a:lstStyle/>
          <a:p>
            <a:pPr>
              <a:defRPr/>
            </a:pPr>
            <a:fld id="{00EE3DDE-154B-4EF2-A9AA-570E2E787C2B}" type="slidenum">
              <a:rPr lang="en-US" smtClean="0"/>
              <a:pPr>
                <a:defRPr/>
              </a:pPr>
              <a:t>14</a:t>
            </a:fld>
            <a:endParaRPr lang="en-US"/>
          </a:p>
        </p:txBody>
      </p:sp>
      <p:pic>
        <p:nvPicPr>
          <p:cNvPr id="7171" name="內容版面配置區 5" descr="pianoMix2.png"/>
          <p:cNvPicPr>
            <a:picLocks noGrp="1" noChangeAspect="1"/>
          </p:cNvPicPr>
          <p:nvPr>
            <p:ph sz="quarter" idx="1"/>
          </p:nvPr>
        </p:nvPicPr>
        <p:blipFill>
          <a:blip r:embed="rId7" cstate="print"/>
          <a:stretch>
            <a:fillRect/>
          </a:stretch>
        </p:blipFill>
        <p:spPr>
          <a:xfrm>
            <a:off x="1263257" y="1196751"/>
            <a:ext cx="6549103" cy="3486933"/>
          </a:xfrm>
        </p:spPr>
      </p:pic>
      <p:sp>
        <p:nvSpPr>
          <p:cNvPr id="15" name="內容版面配置區 3"/>
          <p:cNvSpPr txBox="1">
            <a:spLocks/>
          </p:cNvSpPr>
          <p:nvPr/>
        </p:nvSpPr>
        <p:spPr>
          <a:xfrm>
            <a:off x="467544" y="4653136"/>
            <a:ext cx="8229600" cy="1584176"/>
          </a:xfrm>
          <a:prstGeom prst="rect">
            <a:avLst/>
          </a:prstGeom>
        </p:spPr>
        <p:txBody>
          <a:bodyPr vert="horz">
            <a:normAutofit fontScale="92500" lnSpcReduction="10000"/>
          </a:bodyPr>
          <a:lstStyle/>
          <a:p>
            <a:pPr marL="274320" lvl="0" indent="-274320" fontAlgn="auto">
              <a:spcBef>
                <a:spcPts val="600"/>
              </a:spcBef>
              <a:spcAft>
                <a:spcPts val="0"/>
              </a:spcAft>
              <a:buClr>
                <a:schemeClr val="accent1"/>
              </a:buClr>
              <a:buSzPct val="76000"/>
              <a:buFont typeface="Wingdings 3"/>
              <a:buChar char=""/>
            </a:pPr>
            <a:r>
              <a:rPr lang="en-US" sz="2600" dirty="0" smtClean="0">
                <a:latin typeface="+mn-lt"/>
                <a:cs typeface="+mn-cs"/>
              </a:rPr>
              <a:t>1 key = 1 sound source</a:t>
            </a:r>
          </a:p>
          <a:p>
            <a:pPr marL="274320" lvl="0" indent="-274320" fontAlgn="auto">
              <a:spcBef>
                <a:spcPts val="600"/>
              </a:spcBef>
              <a:spcAft>
                <a:spcPts val="0"/>
              </a:spcAft>
              <a:buClr>
                <a:schemeClr val="accent1"/>
              </a:buClr>
              <a:buSzPct val="76000"/>
              <a:buFont typeface="Wingdings 3"/>
              <a:buChar char=""/>
            </a:pPr>
            <a:r>
              <a:rPr lang="en-US" sz="2600" dirty="0" smtClean="0">
                <a:latin typeface="+mn-lt"/>
                <a:cs typeface="+mn-cs"/>
              </a:rPr>
              <a:t>Press multiple keys </a:t>
            </a:r>
            <a:r>
              <a:rPr lang="en-US" sz="2600" dirty="0" smtClean="0">
                <a:latin typeface="+mn-lt"/>
                <a:cs typeface="+mn-cs"/>
                <a:sym typeface="Wingdings" pitchFamily="2" charset="2"/>
              </a:rPr>
              <a:t> </a:t>
            </a:r>
            <a:r>
              <a:rPr lang="en-US" sz="2600" dirty="0" smtClean="0">
                <a:latin typeface="+mn-lt"/>
                <a:cs typeface="+mn-cs"/>
              </a:rPr>
              <a:t>mixture signal from multiple sound sources</a:t>
            </a:r>
          </a:p>
          <a:p>
            <a:pPr marL="274320" lvl="0" indent="-274320" fontAlgn="auto">
              <a:spcBef>
                <a:spcPts val="600"/>
              </a:spcBef>
              <a:spcAft>
                <a:spcPts val="0"/>
              </a:spcAft>
              <a:buClr>
                <a:schemeClr val="accent1"/>
              </a:buClr>
              <a:buSzPct val="76000"/>
              <a:buFont typeface="Wingdings 3"/>
              <a:buChar char=""/>
            </a:pPr>
            <a:r>
              <a:rPr lang="en-US" sz="2600" dirty="0" smtClean="0">
                <a:latin typeface="+mn-lt"/>
                <a:cs typeface="+mn-cs"/>
              </a:rPr>
              <a:t>Problem formulation: monaural source separation</a:t>
            </a:r>
          </a:p>
          <a:p>
            <a:pPr marL="274320" lvl="0" indent="-274320" fontAlgn="auto">
              <a:spcBef>
                <a:spcPts val="600"/>
              </a:spcBef>
              <a:spcAft>
                <a:spcPts val="0"/>
              </a:spcAft>
              <a:buClr>
                <a:schemeClr val="accent1"/>
              </a:buClr>
              <a:buSzPct val="76000"/>
              <a:buFont typeface="Wingdings 3"/>
              <a:buChar char=""/>
            </a:pPr>
            <a:endParaRPr lang="en-US" sz="2600" dirty="0" smtClean="0">
              <a:latin typeface="+mn-lt"/>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1" name="DU1-M2-[60 64 67]-V[70 70 70]-[1 1 1]-1.wav">
            <a:hlinkClick r:id="" action="ppaction://media"/>
          </p:cNvPr>
          <p:cNvPicPr>
            <a:picLocks noRot="1" noChangeAspect="1"/>
          </p:cNvPicPr>
          <p:nvPr>
            <a:wavAudioFile r:embed="rId1" name="DU1-M2-[60 64 67]-V[70 70 70]-[1 1 1]-1.wav"/>
          </p:nvPr>
        </p:nvPicPr>
        <p:blipFill>
          <a:blip r:embed="rId8" cstate="print"/>
          <a:stretch>
            <a:fillRect/>
          </a:stretch>
        </p:blipFill>
        <p:spPr>
          <a:xfrm>
            <a:off x="3691136" y="2116088"/>
            <a:ext cx="304800" cy="304800"/>
          </a:xfrm>
          <a:prstGeom prst="rect">
            <a:avLst/>
          </a:prstGeom>
        </p:spPr>
      </p:pic>
      <p:pic>
        <p:nvPicPr>
          <p:cNvPr id="22" name="DU1-M2-60-V70-1.wav">
            <a:hlinkClick r:id="" action="ppaction://media"/>
          </p:cNvPr>
          <p:cNvPicPr>
            <a:picLocks noRot="1" noChangeAspect="1"/>
          </p:cNvPicPr>
          <p:nvPr>
            <a:wavAudioFile r:embed="rId2" name="DU1-M2-60-V70-1.wav"/>
          </p:nvPr>
        </p:nvPicPr>
        <p:blipFill>
          <a:blip r:embed="rId8" cstate="print"/>
          <a:stretch>
            <a:fillRect/>
          </a:stretch>
        </p:blipFill>
        <p:spPr>
          <a:xfrm>
            <a:off x="5436096" y="1340768"/>
            <a:ext cx="304800" cy="304800"/>
          </a:xfrm>
          <a:prstGeom prst="rect">
            <a:avLst/>
          </a:prstGeom>
        </p:spPr>
      </p:pic>
      <p:pic>
        <p:nvPicPr>
          <p:cNvPr id="23" name="DU1-M2-64-V70-1.wav">
            <a:hlinkClick r:id="" action="ppaction://media"/>
          </p:cNvPr>
          <p:cNvPicPr>
            <a:picLocks noRot="1" noChangeAspect="1"/>
          </p:cNvPicPr>
          <p:nvPr>
            <a:wavAudioFile r:embed="rId3" name="DU1-M2-64-V70-1.wav"/>
          </p:nvPr>
        </p:nvPicPr>
        <p:blipFill>
          <a:blip r:embed="rId8" cstate="print"/>
          <a:stretch>
            <a:fillRect/>
          </a:stretch>
        </p:blipFill>
        <p:spPr>
          <a:xfrm>
            <a:off x="5419328" y="2276872"/>
            <a:ext cx="304800" cy="304800"/>
          </a:xfrm>
          <a:prstGeom prst="rect">
            <a:avLst/>
          </a:prstGeom>
        </p:spPr>
      </p:pic>
      <p:pic>
        <p:nvPicPr>
          <p:cNvPr id="24" name="DU1-M2-67-V70-1.wav">
            <a:hlinkClick r:id="" action="ppaction://media"/>
          </p:cNvPr>
          <p:cNvPicPr>
            <a:picLocks noRot="1" noChangeAspect="1"/>
          </p:cNvPicPr>
          <p:nvPr>
            <a:wavAudioFile r:embed="rId4" name="DU1-M2-67-V70-1.wav"/>
          </p:nvPr>
        </p:nvPicPr>
        <p:blipFill>
          <a:blip r:embed="rId8" cstate="print"/>
          <a:stretch>
            <a:fillRect/>
          </a:stretch>
        </p:blipFill>
        <p:spPr>
          <a:xfrm>
            <a:off x="5436096" y="3212976"/>
            <a:ext cx="304800" cy="304800"/>
          </a:xfrm>
          <a:prstGeom prst="rect">
            <a:avLst/>
          </a:prstGeom>
        </p:spPr>
      </p:pic>
      <p:sp>
        <p:nvSpPr>
          <p:cNvPr id="10" name="文字方塊 9"/>
          <p:cNvSpPr txBox="1"/>
          <p:nvPr/>
        </p:nvSpPr>
        <p:spPr>
          <a:xfrm>
            <a:off x="7668344" y="4149080"/>
            <a:ext cx="1080120" cy="307777"/>
          </a:xfrm>
          <a:prstGeom prst="rect">
            <a:avLst/>
          </a:prstGeom>
          <a:noFill/>
        </p:spPr>
        <p:txBody>
          <a:bodyPr wrap="square" rtlCol="0">
            <a:spAutoFit/>
          </a:bodyPr>
          <a:lstStyle/>
          <a:p>
            <a:r>
              <a:rPr lang="en-US" sz="1400" dirty="0" smtClean="0"/>
              <a:t>Figure 1.1</a:t>
            </a:r>
            <a:endParaRPr lang="en-US" sz="1400" dirty="0"/>
          </a:p>
        </p:txBody>
      </p:sp>
    </p:spTree>
    <p:extLst>
      <p:ext uri="{BB962C8B-B14F-4D97-AF65-F5344CB8AC3E}">
        <p14:creationId xmlns:p14="http://schemas.microsoft.com/office/powerpoint/2010/main" val="2429285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 fill="hold"/>
                                        <p:tgtEl>
                                          <p:spTgt spid="21"/>
                                        </p:tgtEl>
                                      </p:cBhvr>
                                    </p:cmd>
                                  </p:childTnLst>
                                </p:cTn>
                              </p:par>
                            </p:childTnLst>
                          </p:cTn>
                        </p:par>
                      </p:childTnLst>
                    </p:cTn>
                  </p:par>
                </p:childTnLst>
              </p:cTn>
              <p:nextCondLst>
                <p:cond evt="onClick" delay="0">
                  <p:tgtEl>
                    <p:spTgt spid="2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06" fill="hold"/>
                                        <p:tgtEl>
                                          <p:spTgt spid="22"/>
                                        </p:tgtEl>
                                      </p:cBhvr>
                                    </p:cmd>
                                  </p:childTnLst>
                                </p:cTn>
                              </p:par>
                            </p:childTnLst>
                          </p:cTn>
                        </p:par>
                      </p:childTnLst>
                    </p:cTn>
                  </p:par>
                </p:childTnLst>
              </p:cTn>
              <p:nextCondLst>
                <p:cond evt="onClick" delay="0">
                  <p:tgtEl>
                    <p:spTgt spid="2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06" fill="hold"/>
                                        <p:tgtEl>
                                          <p:spTgt spid="23"/>
                                        </p:tgtEl>
                                      </p:cBhvr>
                                    </p:cmd>
                                  </p:childTnLst>
                                </p:cTn>
                              </p:par>
                            </p:childTnLst>
                          </p:cTn>
                        </p:par>
                      </p:childTnLst>
                    </p:cTn>
                  </p:par>
                </p:childTnLst>
              </p:cTn>
              <p:nextCondLst>
                <p:cond evt="onClick" delay="0">
                  <p:tgtEl>
                    <p:spTgt spid="23"/>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06" fill="hold"/>
                                        <p:tgtEl>
                                          <p:spTgt spid="24"/>
                                        </p:tgtEl>
                                      </p:cBhvr>
                                    </p:cmd>
                                  </p:childTnLst>
                                </p:cTn>
                              </p:par>
                            </p:childTnLst>
                          </p:cTn>
                        </p:par>
                      </p:childTnLst>
                    </p:cTn>
                  </p:par>
                </p:childTnLst>
              </p:cTn>
              <p:nextCondLst>
                <p:cond evt="onClick" delay="0">
                  <p:tgtEl>
                    <p:spTgt spid="24"/>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Problem definition</a:t>
            </a:r>
            <a:endParaRPr lang="en-US" dirty="0"/>
          </a:p>
        </p:txBody>
      </p:sp>
      <p:sp>
        <p:nvSpPr>
          <p:cNvPr id="3" name="投影片編號版面配置區 2"/>
          <p:cNvSpPr>
            <a:spLocks noGrp="1"/>
          </p:cNvSpPr>
          <p:nvPr>
            <p:ph type="sldNum" sz="quarter" idx="12"/>
          </p:nvPr>
        </p:nvSpPr>
        <p:spPr/>
        <p:txBody>
          <a:bodyPr/>
          <a:lstStyle/>
          <a:p>
            <a:pPr>
              <a:defRPr/>
            </a:pPr>
            <a:fld id="{00EE3DDE-154B-4EF2-A9AA-570E2E787C2B}" type="slidenum">
              <a:rPr lang="en-US" smtClean="0"/>
              <a:pPr>
                <a:defRPr/>
              </a:pPr>
              <a:t>15</a:t>
            </a:fld>
            <a:endParaRPr lang="en-US" dirty="0"/>
          </a:p>
        </p:txBody>
      </p:sp>
      <p:sp>
        <p:nvSpPr>
          <p:cNvPr id="4" name="內容版面配置區 3"/>
          <p:cNvSpPr>
            <a:spLocks noGrp="1"/>
          </p:cNvSpPr>
          <p:nvPr>
            <p:ph sz="quarter" idx="1"/>
          </p:nvPr>
        </p:nvSpPr>
        <p:spPr/>
        <p:txBody>
          <a:bodyPr>
            <a:normAutofit/>
          </a:bodyPr>
          <a:lstStyle/>
          <a:p>
            <a:r>
              <a:rPr lang="en-US" dirty="0" smtClean="0"/>
              <a:t>A mixture signal – a linear superposition of its corresponding individual tones</a:t>
            </a:r>
          </a:p>
          <a:p>
            <a:endParaRPr lang="en-US" dirty="0" smtClean="0"/>
          </a:p>
          <a:p>
            <a:endParaRPr lang="en-US" dirty="0" smtClean="0"/>
          </a:p>
          <a:p>
            <a:endParaRPr lang="en-US" dirty="0" smtClean="0"/>
          </a:p>
          <a:p>
            <a:r>
              <a:rPr lang="en-US" dirty="0" smtClean="0">
                <a:latin typeface="Microsoft Sans Serif" pitchFamily="34" charset="0"/>
                <a:cs typeface="Microsoft Sans Serif" pitchFamily="34" charset="0"/>
              </a:rPr>
              <a:t>y</a:t>
            </a:r>
            <a:r>
              <a:rPr lang="en-US"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smtClean="0"/>
              <a:t>- observed mixture signal in the time domain</a:t>
            </a:r>
          </a:p>
          <a:p>
            <a:r>
              <a:rPr lang="en-US" dirty="0" err="1" smtClean="0">
                <a:latin typeface="Microsoft Sans Serif" pitchFamily="34" charset="0"/>
                <a:cs typeface="Microsoft Sans Serif" pitchFamily="34" charset="0"/>
              </a:rPr>
              <a:t>x</a:t>
            </a:r>
            <a:r>
              <a:rPr lang="en-US" i="1" baseline="-25000" dirty="0" err="1" smtClean="0">
                <a:latin typeface="Times New Roman" pitchFamily="18" charset="0"/>
                <a:cs typeface="Times New Roman" pitchFamily="18" charset="0"/>
              </a:rPr>
              <a:t>k</a:t>
            </a:r>
            <a:r>
              <a:rPr lang="en-US"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smtClean="0"/>
              <a:t>- </a:t>
            </a:r>
            <a:r>
              <a:rPr lang="en-US" i="1" dirty="0" err="1" smtClean="0">
                <a:latin typeface="Times New Roman" pitchFamily="18" charset="0"/>
                <a:cs typeface="Times New Roman" pitchFamily="18" charset="0"/>
              </a:rPr>
              <a:t>k</a:t>
            </a:r>
            <a:r>
              <a:rPr lang="en-US" dirty="0" err="1" smtClean="0"/>
              <a:t>th</a:t>
            </a:r>
            <a:r>
              <a:rPr lang="en-US" dirty="0" smtClean="0"/>
              <a:t> individual tone in the mixture </a:t>
            </a:r>
          </a:p>
          <a:p>
            <a:r>
              <a:rPr lang="en-US" i="1" dirty="0" smtClean="0">
                <a:latin typeface="Times New Roman" pitchFamily="18" charset="0"/>
                <a:cs typeface="Times New Roman" pitchFamily="18" charset="0"/>
              </a:rPr>
              <a:t>K</a:t>
            </a:r>
            <a:r>
              <a:rPr lang="en-US" dirty="0" smtClean="0"/>
              <a:t> -  number of tones in the mixture</a:t>
            </a:r>
          </a:p>
          <a:p>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n</a:t>
            </a:r>
            <a:r>
              <a:rPr lang="en-US" dirty="0" smtClean="0"/>
              <a:t> - time in second at discrete time index </a:t>
            </a:r>
            <a:r>
              <a:rPr lang="en-US" i="1" dirty="0" smtClean="0">
                <a:latin typeface="Times New Roman" pitchFamily="18" charset="0"/>
                <a:cs typeface="Times New Roman" pitchFamily="18" charset="0"/>
              </a:rPr>
              <a:t>n</a:t>
            </a:r>
          </a:p>
          <a:p>
            <a:r>
              <a:rPr lang="en-US" dirty="0" smtClean="0"/>
              <a:t>Source separation:  given </a:t>
            </a:r>
            <a:r>
              <a:rPr lang="en-US" dirty="0" smtClean="0">
                <a:latin typeface="Microsoft Sans Serif" pitchFamily="34" charset="0"/>
                <a:cs typeface="Microsoft Sans Serif" pitchFamily="34" charset="0"/>
              </a:rPr>
              <a:t>y</a:t>
            </a:r>
            <a:r>
              <a:rPr lang="en-US"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t>,  estimate </a:t>
            </a:r>
            <a:r>
              <a:rPr lang="en-US" dirty="0" err="1" smtClean="0">
                <a:latin typeface="Microsoft Sans Serif" pitchFamily="34" charset="0"/>
                <a:cs typeface="Microsoft Sans Serif" pitchFamily="34" charset="0"/>
              </a:rPr>
              <a:t>x</a:t>
            </a:r>
            <a:r>
              <a:rPr lang="en-US" i="1" baseline="-25000" dirty="0" err="1" smtClean="0">
                <a:latin typeface="Times New Roman" pitchFamily="18" charset="0"/>
                <a:cs typeface="Times New Roman" pitchFamily="18" charset="0"/>
              </a:rPr>
              <a:t>k</a:t>
            </a:r>
            <a:r>
              <a:rPr lang="en-US"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aphicFrame>
        <p:nvGraphicFramePr>
          <p:cNvPr id="5" name="物件 4"/>
          <p:cNvGraphicFramePr>
            <a:graphicFrameLocks noChangeAspect="1"/>
          </p:cNvGraphicFramePr>
          <p:nvPr/>
        </p:nvGraphicFramePr>
        <p:xfrm>
          <a:off x="3203848" y="2348880"/>
          <a:ext cx="2225675" cy="912812"/>
        </p:xfrm>
        <a:graphic>
          <a:graphicData uri="http://schemas.openxmlformats.org/presentationml/2006/ole">
            <mc:AlternateContent xmlns:mc="http://schemas.openxmlformats.org/markup-compatibility/2006">
              <mc:Choice xmlns:v="urn:schemas-microsoft-com:vml" Requires="v">
                <p:oleObj spid="_x0000_s2069" name="Formula" r:id="rId3" imgW="1122840" imgH="461160" progId="Equation.Ribbit">
                  <p:embed/>
                </p:oleObj>
              </mc:Choice>
              <mc:Fallback>
                <p:oleObj name="Formula" r:id="rId3" imgW="1122840" imgH="461160" progId="Equation.Ribbi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348880"/>
                        <a:ext cx="2225675" cy="91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0295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Properties </a:t>
            </a:r>
            <a:r>
              <a:rPr lang="en-US" dirty="0"/>
              <a:t>of piano tones</a:t>
            </a:r>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16</a:t>
            </a:fld>
            <a:endParaRPr lang="en-US"/>
          </a:p>
        </p:txBody>
      </p:sp>
      <p:sp>
        <p:nvSpPr>
          <p:cNvPr id="9" name="Content Placeholder 8"/>
          <p:cNvSpPr>
            <a:spLocks noGrp="1"/>
          </p:cNvSpPr>
          <p:nvPr>
            <p:ph sz="quarter" idx="1"/>
          </p:nvPr>
        </p:nvSpPr>
        <p:spPr>
          <a:xfrm>
            <a:off x="5570564" y="1219200"/>
            <a:ext cx="3249908" cy="4937760"/>
          </a:xfrm>
        </p:spPr>
        <p:txBody>
          <a:bodyPr>
            <a:normAutofit/>
          </a:bodyPr>
          <a:lstStyle/>
          <a:p>
            <a:r>
              <a:rPr lang="en-US" sz="2400" dirty="0"/>
              <a:t>Stable frequency values against time and instances</a:t>
            </a:r>
          </a:p>
          <a:p>
            <a:r>
              <a:rPr lang="en-US" sz="2400" dirty="0"/>
              <a:t>Amplitude of each partial</a:t>
            </a:r>
          </a:p>
          <a:p>
            <a:pPr lvl="1"/>
            <a:r>
              <a:rPr lang="en-US" sz="2000" dirty="0"/>
              <a:t>Time-varying</a:t>
            </a:r>
          </a:p>
          <a:p>
            <a:pPr lvl="1"/>
            <a:r>
              <a:rPr lang="en-US" sz="2000" dirty="0"/>
              <a:t>Generally follows a rapid rise and then a slow </a:t>
            </a:r>
            <a:r>
              <a:rPr lang="en-US" sz="2000" dirty="0" smtClean="0"/>
              <a:t>decay</a:t>
            </a:r>
          </a:p>
          <a:p>
            <a:r>
              <a:rPr lang="en-US" sz="2400" dirty="0" smtClean="0"/>
              <a:t>The </a:t>
            </a:r>
            <a:r>
              <a:rPr lang="en-US" sz="2400" dirty="0"/>
              <a:t>partials can be considered as linear-phase </a:t>
            </a:r>
            <a:r>
              <a:rPr lang="en-US" sz="2400" dirty="0" smtClean="0"/>
              <a:t>signals </a:t>
            </a:r>
            <a:endParaRPr lang="en-US" sz="2400" dirty="0"/>
          </a:p>
          <a:p>
            <a:endParaRPr lang="en-US" dirty="0"/>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1340768"/>
            <a:ext cx="5823100" cy="4021833"/>
          </a:xfrm>
          <a:prstGeom prst="rect">
            <a:avLst/>
          </a:prstGeom>
        </p:spPr>
      </p:pic>
    </p:spTree>
    <p:extLst>
      <p:ext uri="{BB962C8B-B14F-4D97-AF65-F5344CB8AC3E}">
        <p14:creationId xmlns:p14="http://schemas.microsoft.com/office/powerpoint/2010/main" val="3280978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dirty="0" smtClean="0"/>
              <a:t>Properties of piano tones</a:t>
            </a:r>
            <a:endParaRPr lang="en-US" dirty="0"/>
          </a:p>
        </p:txBody>
      </p:sp>
      <p:sp>
        <p:nvSpPr>
          <p:cNvPr id="3" name="投影片編號版面配置區 2"/>
          <p:cNvSpPr>
            <a:spLocks noGrp="1"/>
          </p:cNvSpPr>
          <p:nvPr>
            <p:ph type="sldNum" sz="quarter" idx="12"/>
          </p:nvPr>
        </p:nvSpPr>
        <p:spPr/>
        <p:txBody>
          <a:bodyPr/>
          <a:lstStyle/>
          <a:p>
            <a:pPr>
              <a:defRPr/>
            </a:pPr>
            <a:fld id="{00EE3DDE-154B-4EF2-A9AA-570E2E787C2B}" type="slidenum">
              <a:rPr lang="en-US" smtClean="0"/>
              <a:pPr>
                <a:defRPr/>
              </a:pPr>
              <a:t>17</a:t>
            </a:fld>
            <a:endParaRPr lang="en-US"/>
          </a:p>
        </p:txBody>
      </p:sp>
      <p:sp>
        <p:nvSpPr>
          <p:cNvPr id="8" name="內容版面配置區 7"/>
          <p:cNvSpPr>
            <a:spLocks noGrp="1"/>
          </p:cNvSpPr>
          <p:nvPr>
            <p:ph sz="quarter" idx="2"/>
          </p:nvPr>
        </p:nvSpPr>
        <p:spPr/>
        <p:txBody>
          <a:bodyPr>
            <a:normAutofit fontScale="92500" lnSpcReduction="20000"/>
          </a:bodyPr>
          <a:lstStyle/>
          <a:p>
            <a:r>
              <a:rPr lang="en-US" dirty="0" smtClean="0"/>
              <a:t>Piano hammer velocity </a:t>
            </a:r>
            <a:r>
              <a:rPr lang="en-US" sz="3200" dirty="0" smtClean="0">
                <a:sym typeface="Symbol"/>
              </a:rPr>
              <a:t></a:t>
            </a:r>
            <a:r>
              <a:rPr lang="en-US" dirty="0" smtClean="0">
                <a:sym typeface="Symbol"/>
              </a:rPr>
              <a:t> peak amplitude of the tone </a:t>
            </a:r>
            <a:r>
              <a:rPr lang="en-US" dirty="0" smtClean="0"/>
              <a:t>[PB91]</a:t>
            </a:r>
          </a:p>
          <a:p>
            <a:r>
              <a:rPr lang="en-US" dirty="0" smtClean="0"/>
              <a:t>Peak amplitude can be used as a measure of intensity of a tone</a:t>
            </a:r>
          </a:p>
          <a:p>
            <a:r>
              <a:rPr lang="en-US" dirty="0" smtClean="0"/>
              <a:t>Figure</a:t>
            </a:r>
          </a:p>
          <a:p>
            <a:pPr lvl="1"/>
            <a:r>
              <a:rPr lang="en-US" dirty="0" smtClean="0"/>
              <a:t>12 intensity levels of C4 (from our piano tone database) </a:t>
            </a:r>
            <a:r>
              <a:rPr lang="en-US" dirty="0" smtClean="0">
                <a:sym typeface="Wingdings" pitchFamily="2" charset="2"/>
              </a:rPr>
              <a:t> 12 instances of C4</a:t>
            </a:r>
            <a:endParaRPr lang="en-US" dirty="0" smtClean="0"/>
          </a:p>
          <a:p>
            <a:pPr lvl="1"/>
            <a:r>
              <a:rPr lang="en-US" dirty="0" smtClean="0"/>
              <a:t>Partial amplitude (temporal envelope) against peak amplitude and time</a:t>
            </a:r>
          </a:p>
          <a:p>
            <a:pPr lvl="1"/>
            <a:r>
              <a:rPr lang="en-US" dirty="0" smtClean="0"/>
              <a:t>Smooth envelope surface </a:t>
            </a:r>
            <a:r>
              <a:rPr lang="en-US" dirty="0" smtClean="0">
                <a:sym typeface="Wingdings" pitchFamily="2" charset="2"/>
              </a:rPr>
              <a:t> to be modeled</a:t>
            </a:r>
            <a:endParaRPr lang="en-US" dirty="0"/>
          </a:p>
        </p:txBody>
      </p:sp>
      <p:pic>
        <p:nvPicPr>
          <p:cNvPr id="9" name="Picture 2"/>
          <p:cNvPicPr>
            <a:picLocks noGrp="1" noChangeAspect="1" noChangeArrowheads="1"/>
          </p:cNvPicPr>
          <p:nvPr>
            <p:ph sz="quarter" idx="1"/>
          </p:nvPr>
        </p:nvPicPr>
        <p:blipFill>
          <a:blip r:embed="rId3" cstate="print"/>
          <a:srcRect/>
          <a:stretch>
            <a:fillRect/>
          </a:stretch>
        </p:blipFill>
        <p:spPr bwMode="auto">
          <a:xfrm>
            <a:off x="457200" y="2210386"/>
            <a:ext cx="4041775" cy="2954752"/>
          </a:xfrm>
          <a:prstGeom prst="rect">
            <a:avLst/>
          </a:prstGeom>
          <a:noFill/>
          <a:ln w="9525">
            <a:noFill/>
            <a:miter lim="800000"/>
            <a:headEnd/>
            <a:tailEnd/>
          </a:ln>
        </p:spPr>
      </p:pic>
    </p:spTree>
    <p:extLst>
      <p:ext uri="{BB962C8B-B14F-4D97-AF65-F5344CB8AC3E}">
        <p14:creationId xmlns:p14="http://schemas.microsoft.com/office/powerpoint/2010/main" val="3994667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Properties of piano tones</a:t>
            </a:r>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18</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4" y="1268760"/>
            <a:ext cx="6057874" cy="4543405"/>
          </a:xfrm>
          <a:prstGeom prst="rect">
            <a:avLst/>
          </a:prstGeom>
        </p:spPr>
      </p:pic>
      <p:sp>
        <p:nvSpPr>
          <p:cNvPr id="5" name="Content Placeholder 4"/>
          <p:cNvSpPr>
            <a:spLocks noGrp="1"/>
          </p:cNvSpPr>
          <p:nvPr>
            <p:ph sz="quarter" idx="1"/>
          </p:nvPr>
        </p:nvSpPr>
        <p:spPr>
          <a:xfrm>
            <a:off x="5796136" y="1268760"/>
            <a:ext cx="3096344" cy="4888200"/>
          </a:xfrm>
        </p:spPr>
        <p:txBody>
          <a:bodyPr>
            <a:normAutofit lnSpcReduction="10000"/>
          </a:bodyPr>
          <a:lstStyle/>
          <a:p>
            <a:r>
              <a:rPr lang="en-US" sz="2400" dirty="0" smtClean="0"/>
              <a:t>Same </a:t>
            </a:r>
            <a:r>
              <a:rPr lang="en-US" sz="2400" dirty="0"/>
              <a:t>partial from various instances of the pitch exhibits a similar shape of rising and </a:t>
            </a:r>
            <a:r>
              <a:rPr lang="en-US" sz="2400" dirty="0" smtClean="0"/>
              <a:t>decay</a:t>
            </a:r>
          </a:p>
          <a:p>
            <a:r>
              <a:rPr lang="en-US" sz="2400" dirty="0" smtClean="0"/>
              <a:t>But a </a:t>
            </a:r>
            <a:r>
              <a:rPr lang="en-US" sz="2400" dirty="0"/>
              <a:t>loud note is not a linear amplification of a soft </a:t>
            </a:r>
            <a:r>
              <a:rPr lang="en-US" sz="2400" dirty="0" smtClean="0"/>
              <a:t>note</a:t>
            </a:r>
          </a:p>
          <a:p>
            <a:r>
              <a:rPr lang="en-US" sz="2400" dirty="0" smtClean="0"/>
              <a:t>High </a:t>
            </a:r>
            <a:r>
              <a:rPr lang="en-US" sz="2400" dirty="0"/>
              <a:t>frequency partials are boosted significantly when the key is hit heavily </a:t>
            </a:r>
            <a:endParaRPr lang="en-US" sz="2400" dirty="0" smtClean="0"/>
          </a:p>
        </p:txBody>
      </p:sp>
      <p:sp>
        <p:nvSpPr>
          <p:cNvPr id="6" name="Rectangle 5"/>
          <p:cNvSpPr/>
          <p:nvPr/>
        </p:nvSpPr>
        <p:spPr>
          <a:xfrm>
            <a:off x="323528" y="5733256"/>
            <a:ext cx="4572000" cy="584775"/>
          </a:xfrm>
          <a:prstGeom prst="rect">
            <a:avLst/>
          </a:prstGeom>
        </p:spPr>
        <p:txBody>
          <a:bodyPr>
            <a:spAutoFit/>
          </a:bodyPr>
          <a:lstStyle/>
          <a:p>
            <a:r>
              <a:rPr lang="en-US" sz="1600" dirty="0"/>
              <a:t>Envelope surface against peak amplitude of the </a:t>
            </a:r>
            <a:r>
              <a:rPr lang="en-US" sz="1600" dirty="0" smtClean="0"/>
              <a:t>time-domain signal </a:t>
            </a:r>
            <a:r>
              <a:rPr lang="en-US" sz="1600" dirty="0"/>
              <a:t>and time.</a:t>
            </a:r>
          </a:p>
        </p:txBody>
      </p:sp>
    </p:spTree>
    <p:extLst>
      <p:ext uri="{BB962C8B-B14F-4D97-AF65-F5344CB8AC3E}">
        <p14:creationId xmlns:p14="http://schemas.microsoft.com/office/powerpoint/2010/main" val="2503903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dirty="0" smtClean="0"/>
              <a:t>Proposed Piano Model</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19</a:t>
            </a:fld>
            <a:endParaRPr lang="en-US"/>
          </a:p>
        </p:txBody>
      </p:sp>
      <p:pic>
        <p:nvPicPr>
          <p:cNvPr id="207875" name="Picture 3"/>
          <p:cNvPicPr>
            <a:picLocks noChangeAspect="1" noChangeArrowheads="1"/>
          </p:cNvPicPr>
          <p:nvPr/>
        </p:nvPicPr>
        <p:blipFill>
          <a:blip r:embed="rId2" cstate="print"/>
          <a:srcRect/>
          <a:stretch>
            <a:fillRect/>
          </a:stretch>
        </p:blipFill>
        <p:spPr bwMode="auto">
          <a:xfrm>
            <a:off x="323528" y="1307043"/>
            <a:ext cx="6143625" cy="465773"/>
          </a:xfrm>
          <a:prstGeom prst="rect">
            <a:avLst/>
          </a:prstGeom>
          <a:noFill/>
          <a:ln w="9525">
            <a:noFill/>
            <a:miter lim="800000"/>
            <a:headEnd/>
            <a:tailEnd/>
          </a:ln>
        </p:spPr>
      </p:pic>
      <p:pic>
        <p:nvPicPr>
          <p:cNvPr id="207876" name="Picture 4"/>
          <p:cNvPicPr>
            <a:picLocks noChangeAspect="1" noChangeArrowheads="1"/>
          </p:cNvPicPr>
          <p:nvPr/>
        </p:nvPicPr>
        <p:blipFill>
          <a:blip r:embed="rId3" cstate="print"/>
          <a:srcRect/>
          <a:stretch>
            <a:fillRect/>
          </a:stretch>
        </p:blipFill>
        <p:spPr bwMode="auto">
          <a:xfrm>
            <a:off x="1187624" y="1688792"/>
            <a:ext cx="6432233" cy="1020128"/>
          </a:xfrm>
          <a:prstGeom prst="rect">
            <a:avLst/>
          </a:prstGeom>
          <a:noFill/>
          <a:ln w="9525">
            <a:noFill/>
            <a:miter lim="800000"/>
            <a:headEnd/>
            <a:tailEnd/>
          </a:ln>
        </p:spPr>
      </p:pic>
      <p:pic>
        <p:nvPicPr>
          <p:cNvPr id="207877" name="Picture 5"/>
          <p:cNvPicPr>
            <a:picLocks noChangeAspect="1" noChangeArrowheads="1"/>
          </p:cNvPicPr>
          <p:nvPr/>
        </p:nvPicPr>
        <p:blipFill>
          <a:blip r:embed="rId4" cstate="print"/>
          <a:srcRect/>
          <a:stretch>
            <a:fillRect/>
          </a:stretch>
        </p:blipFill>
        <p:spPr bwMode="auto">
          <a:xfrm>
            <a:off x="259402" y="2636912"/>
            <a:ext cx="8561070" cy="665798"/>
          </a:xfrm>
          <a:prstGeom prst="rect">
            <a:avLst/>
          </a:prstGeom>
          <a:noFill/>
          <a:ln w="9525">
            <a:noFill/>
            <a:miter lim="800000"/>
            <a:headEnd/>
            <a:tailEnd/>
          </a:ln>
        </p:spPr>
      </p:pic>
      <p:pic>
        <p:nvPicPr>
          <p:cNvPr id="207878" name="Picture 6"/>
          <p:cNvPicPr>
            <a:picLocks noChangeAspect="1" noChangeArrowheads="1"/>
          </p:cNvPicPr>
          <p:nvPr/>
        </p:nvPicPr>
        <p:blipFill>
          <a:blip r:embed="rId5" cstate="print"/>
          <a:srcRect/>
          <a:stretch>
            <a:fillRect/>
          </a:stretch>
        </p:blipFill>
        <p:spPr bwMode="auto">
          <a:xfrm>
            <a:off x="588019" y="3541166"/>
            <a:ext cx="7872413" cy="2624138"/>
          </a:xfrm>
          <a:prstGeom prst="rect">
            <a:avLst/>
          </a:prstGeom>
          <a:noFill/>
          <a:ln w="9525">
            <a:noFill/>
            <a:miter lim="800000"/>
            <a:headEnd/>
            <a:tailEnd/>
          </a:ln>
        </p:spPr>
      </p:pic>
      <p:sp>
        <p:nvSpPr>
          <p:cNvPr id="14" name="文字方塊 13"/>
          <p:cNvSpPr txBox="1"/>
          <p:nvPr/>
        </p:nvSpPr>
        <p:spPr>
          <a:xfrm>
            <a:off x="6660232" y="3645024"/>
            <a:ext cx="2160240" cy="923330"/>
          </a:xfrm>
          <a:prstGeom prst="rect">
            <a:avLst/>
          </a:prstGeom>
          <a:noFill/>
          <a:ln>
            <a:solidFill>
              <a:srgbClr val="00B0F0"/>
            </a:solidFill>
          </a:ln>
        </p:spPr>
        <p:txBody>
          <a:bodyPr wrap="square" rtlCol="0">
            <a:spAutoFit/>
          </a:bodyPr>
          <a:lstStyle/>
          <a:p>
            <a:r>
              <a:rPr lang="en-US" dirty="0" smtClean="0"/>
              <a:t>PM models a tone for  its entire duration</a:t>
            </a:r>
            <a:endParaRPr lang="en-US" dirty="0"/>
          </a:p>
        </p:txBody>
      </p:sp>
    </p:spTree>
    <p:extLst>
      <p:ext uri="{BB962C8B-B14F-4D97-AF65-F5344CB8AC3E}">
        <p14:creationId xmlns:p14="http://schemas.microsoft.com/office/powerpoint/2010/main" val="382927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altLang="zh-TW" sz="4000" b="1" dirty="0">
                <a:latin typeface="Arial" charset="0"/>
                <a:ea typeface="宋体" pitchFamily="2" charset="-122"/>
              </a:rPr>
              <a:t>Faculty of Engineering, CUHK</a:t>
            </a:r>
            <a:endParaRPr lang="en-US" sz="2400" dirty="0"/>
          </a:p>
        </p:txBody>
      </p:sp>
      <p:sp>
        <p:nvSpPr>
          <p:cNvPr id="3" name="Content Placeholder 2"/>
          <p:cNvSpPr>
            <a:spLocks noGrp="1"/>
          </p:cNvSpPr>
          <p:nvPr>
            <p:ph sz="half" idx="1"/>
          </p:nvPr>
        </p:nvSpPr>
        <p:spPr/>
        <p:txBody>
          <a:bodyPr>
            <a:normAutofit fontScale="70000" lnSpcReduction="20000"/>
          </a:bodyPr>
          <a:lstStyle/>
          <a:p>
            <a:r>
              <a:rPr lang="en-US" dirty="0"/>
              <a:t>Electronic Engineering (since 1970)</a:t>
            </a:r>
          </a:p>
          <a:p>
            <a:r>
              <a:rPr lang="en-US" dirty="0"/>
              <a:t>Computer Science &amp; Engineering (since 1973)</a:t>
            </a:r>
          </a:p>
          <a:p>
            <a:r>
              <a:rPr lang="en-US" dirty="0"/>
              <a:t>Information Engineering (since 1989)</a:t>
            </a:r>
          </a:p>
          <a:p>
            <a:r>
              <a:rPr lang="en-US" dirty="0"/>
              <a:t>Systems Engineering &amp; Engineering Management (since 1991) </a:t>
            </a:r>
          </a:p>
          <a:p>
            <a:r>
              <a:rPr lang="en-US" dirty="0"/>
              <a:t>Electronic Engineering (since 1970)</a:t>
            </a:r>
          </a:p>
          <a:p>
            <a:r>
              <a:rPr lang="en-US" dirty="0"/>
              <a:t>Computer Science &amp; Engineering (since 1973)</a:t>
            </a:r>
          </a:p>
          <a:p>
            <a:r>
              <a:rPr lang="en-US" dirty="0"/>
              <a:t>Information Engineering (since 1989)</a:t>
            </a:r>
          </a:p>
          <a:p>
            <a:r>
              <a:rPr lang="en-US" dirty="0"/>
              <a:t>Systems Engineering &amp; Engineering Management (since 1991)</a:t>
            </a:r>
          </a:p>
          <a:p>
            <a:r>
              <a:rPr lang="en-US" dirty="0"/>
              <a:t>Mechanical and Automation Engineering (since 1994)</a:t>
            </a:r>
          </a:p>
          <a:p>
            <a:r>
              <a:rPr lang="en-US" dirty="0"/>
              <a:t>110 faculty members</a:t>
            </a:r>
          </a:p>
          <a:p>
            <a:r>
              <a:rPr lang="en-US" dirty="0"/>
              <a:t>2,200 undergraduates (15% non-local)</a:t>
            </a:r>
          </a:p>
          <a:p>
            <a:r>
              <a:rPr lang="en-US" dirty="0"/>
              <a:t>800 postgraduates</a:t>
            </a:r>
          </a:p>
        </p:txBody>
      </p:sp>
      <p:sp>
        <p:nvSpPr>
          <p:cNvPr id="11" name="Content Placeholder 10"/>
          <p:cNvSpPr>
            <a:spLocks noGrp="1"/>
          </p:cNvSpPr>
          <p:nvPr>
            <p:ph sz="half" idx="2"/>
          </p:nvPr>
        </p:nvSpPr>
        <p:spPr/>
        <p:txBody>
          <a:bodyPr>
            <a:normAutofit fontScale="70000" lnSpcReduction="20000"/>
          </a:bodyPr>
          <a:lstStyle/>
          <a:p>
            <a:endParaRPr lang="en-US"/>
          </a:p>
        </p:txBody>
      </p:sp>
      <p:sp>
        <p:nvSpPr>
          <p:cNvPr id="4" name="Footer Placeholder 3"/>
          <p:cNvSpPr>
            <a:spLocks noGrp="1"/>
          </p:cNvSpPr>
          <p:nvPr>
            <p:ph type="ftr" sz="quarter" idx="11"/>
          </p:nvPr>
        </p:nvSpPr>
        <p:spPr/>
        <p:txBody>
          <a:bodyPr/>
          <a:lstStyle/>
          <a:p>
            <a:r>
              <a:rPr lang="en-US" smtClean="0"/>
              <a:t>2013 ICEEI A robust line tracking method based on a Multiple Model Kalman ﬁlter v.1b</a:t>
            </a:r>
            <a:endParaRPr lang="en-US"/>
          </a:p>
        </p:txBody>
      </p:sp>
      <p:sp>
        <p:nvSpPr>
          <p:cNvPr id="5" name="Slide Number Placeholder 4"/>
          <p:cNvSpPr>
            <a:spLocks noGrp="1"/>
          </p:cNvSpPr>
          <p:nvPr>
            <p:ph type="sldNum" sz="quarter" idx="12"/>
          </p:nvPr>
        </p:nvSpPr>
        <p:spPr/>
        <p:txBody>
          <a:bodyPr/>
          <a:lstStyle/>
          <a:p>
            <a:fld id="{62B6BE33-FEF1-47E5-BCF3-8306111DB5E0}" type="slidenum">
              <a:rPr lang="en-US" smtClean="0"/>
              <a:t>2</a:t>
            </a:fld>
            <a:endParaRPr lang="en-US"/>
          </a:p>
        </p:txBody>
      </p:sp>
      <p:pic>
        <p:nvPicPr>
          <p:cNvPr id="1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600200"/>
            <a:ext cx="295172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35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Proposed Piano Model</a:t>
            </a:r>
            <a:endParaRPr lang="en-US" dirty="0"/>
          </a:p>
        </p:txBody>
      </p:sp>
      <p:sp>
        <p:nvSpPr>
          <p:cNvPr id="3" name="投影片編號版面配置區 2"/>
          <p:cNvSpPr>
            <a:spLocks noGrp="1"/>
          </p:cNvSpPr>
          <p:nvPr>
            <p:ph type="sldNum" sz="quarter" idx="12"/>
          </p:nvPr>
        </p:nvSpPr>
        <p:spPr/>
        <p:txBody>
          <a:bodyPr/>
          <a:lstStyle/>
          <a:p>
            <a:pPr>
              <a:defRPr/>
            </a:pPr>
            <a:fld id="{00EE3DDE-154B-4EF2-A9AA-570E2E787C2B}" type="slidenum">
              <a:rPr lang="en-US" smtClean="0"/>
              <a:pPr>
                <a:defRPr/>
              </a:pPr>
              <a:t>20</a:t>
            </a:fld>
            <a:endParaRPr lang="en-US"/>
          </a:p>
        </p:txBody>
      </p:sp>
      <p:pic>
        <p:nvPicPr>
          <p:cNvPr id="209924" name="Picture 4"/>
          <p:cNvPicPr>
            <a:picLocks noChangeAspect="1" noChangeArrowheads="1"/>
          </p:cNvPicPr>
          <p:nvPr/>
        </p:nvPicPr>
        <p:blipFill>
          <a:blip r:embed="rId2" cstate="print"/>
          <a:srcRect/>
          <a:stretch>
            <a:fillRect/>
          </a:stretch>
        </p:blipFill>
        <p:spPr bwMode="auto">
          <a:xfrm>
            <a:off x="467544" y="1340768"/>
            <a:ext cx="3303270" cy="442913"/>
          </a:xfrm>
          <a:prstGeom prst="rect">
            <a:avLst/>
          </a:prstGeom>
          <a:noFill/>
          <a:ln w="9525">
            <a:noFill/>
            <a:miter lim="800000"/>
            <a:headEnd/>
            <a:tailEnd/>
          </a:ln>
        </p:spPr>
      </p:pic>
      <p:pic>
        <p:nvPicPr>
          <p:cNvPr id="209925" name="Picture 5"/>
          <p:cNvPicPr>
            <a:picLocks noChangeAspect="1" noChangeArrowheads="1"/>
          </p:cNvPicPr>
          <p:nvPr/>
        </p:nvPicPr>
        <p:blipFill>
          <a:blip r:embed="rId3" cstate="print"/>
          <a:srcRect/>
          <a:stretch>
            <a:fillRect/>
          </a:stretch>
        </p:blipFill>
        <p:spPr bwMode="auto">
          <a:xfrm>
            <a:off x="2699792" y="1700808"/>
            <a:ext cx="3148965" cy="954405"/>
          </a:xfrm>
          <a:prstGeom prst="rect">
            <a:avLst/>
          </a:prstGeom>
          <a:noFill/>
          <a:ln w="9525">
            <a:noFill/>
            <a:miter lim="800000"/>
            <a:headEnd/>
            <a:tailEnd/>
          </a:ln>
        </p:spPr>
      </p:pic>
      <p:pic>
        <p:nvPicPr>
          <p:cNvPr id="209926" name="Picture 6"/>
          <p:cNvPicPr>
            <a:picLocks noChangeAspect="1" noChangeArrowheads="1"/>
          </p:cNvPicPr>
          <p:nvPr/>
        </p:nvPicPr>
        <p:blipFill>
          <a:blip r:embed="rId4" cstate="print"/>
          <a:srcRect/>
          <a:stretch>
            <a:fillRect/>
          </a:stretch>
        </p:blipFill>
        <p:spPr bwMode="auto">
          <a:xfrm>
            <a:off x="467544" y="2708920"/>
            <a:ext cx="4812030" cy="734378"/>
          </a:xfrm>
          <a:prstGeom prst="rect">
            <a:avLst/>
          </a:prstGeom>
          <a:noFill/>
          <a:ln w="9525">
            <a:noFill/>
            <a:miter lim="800000"/>
            <a:headEnd/>
            <a:tailEnd/>
          </a:ln>
        </p:spPr>
      </p:pic>
      <p:pic>
        <p:nvPicPr>
          <p:cNvPr id="209927" name="Picture 7"/>
          <p:cNvPicPr>
            <a:picLocks noChangeAspect="1" noChangeArrowheads="1"/>
          </p:cNvPicPr>
          <p:nvPr/>
        </p:nvPicPr>
        <p:blipFill>
          <a:blip r:embed="rId5" cstate="print"/>
          <a:srcRect/>
          <a:stretch>
            <a:fillRect/>
          </a:stretch>
        </p:blipFill>
        <p:spPr bwMode="auto">
          <a:xfrm>
            <a:off x="539552" y="3861048"/>
            <a:ext cx="3303270" cy="465773"/>
          </a:xfrm>
          <a:prstGeom prst="rect">
            <a:avLst/>
          </a:prstGeom>
          <a:noFill/>
          <a:ln w="9525">
            <a:noFill/>
            <a:miter lim="800000"/>
            <a:headEnd/>
            <a:tailEnd/>
          </a:ln>
        </p:spPr>
      </p:pic>
      <p:pic>
        <p:nvPicPr>
          <p:cNvPr id="209928" name="Picture 8"/>
          <p:cNvPicPr>
            <a:picLocks noChangeAspect="1" noChangeArrowheads="1"/>
          </p:cNvPicPr>
          <p:nvPr/>
        </p:nvPicPr>
        <p:blipFill>
          <a:blip r:embed="rId6" cstate="print"/>
          <a:srcRect/>
          <a:stretch>
            <a:fillRect/>
          </a:stretch>
        </p:blipFill>
        <p:spPr bwMode="auto">
          <a:xfrm>
            <a:off x="1835696" y="4293096"/>
            <a:ext cx="4149090" cy="1440180"/>
          </a:xfrm>
          <a:prstGeom prst="rect">
            <a:avLst/>
          </a:prstGeom>
          <a:noFill/>
          <a:ln w="9525">
            <a:noFill/>
            <a:miter lim="800000"/>
            <a:headEnd/>
            <a:tailEnd/>
          </a:ln>
        </p:spPr>
      </p:pic>
      <p:pic>
        <p:nvPicPr>
          <p:cNvPr id="209929" name="Picture 9"/>
          <p:cNvPicPr>
            <a:picLocks noChangeAspect="1" noChangeArrowheads="1"/>
          </p:cNvPicPr>
          <p:nvPr/>
        </p:nvPicPr>
        <p:blipFill>
          <a:blip r:embed="rId7" cstate="print"/>
          <a:srcRect/>
          <a:stretch>
            <a:fillRect/>
          </a:stretch>
        </p:blipFill>
        <p:spPr bwMode="auto">
          <a:xfrm>
            <a:off x="560600" y="5705817"/>
            <a:ext cx="6963728" cy="531495"/>
          </a:xfrm>
          <a:prstGeom prst="rect">
            <a:avLst/>
          </a:prstGeom>
          <a:noFill/>
          <a:ln w="9525">
            <a:noFill/>
            <a:miter lim="800000"/>
            <a:headEnd/>
            <a:tailEnd/>
          </a:ln>
        </p:spPr>
      </p:pic>
      <p:sp>
        <p:nvSpPr>
          <p:cNvPr id="14" name="文字方塊 13"/>
          <p:cNvSpPr txBox="1"/>
          <p:nvPr/>
        </p:nvSpPr>
        <p:spPr>
          <a:xfrm>
            <a:off x="5220072" y="2488828"/>
            <a:ext cx="3816424" cy="2308324"/>
          </a:xfrm>
          <a:prstGeom prst="rect">
            <a:avLst/>
          </a:prstGeom>
          <a:noFill/>
        </p:spPr>
        <p:txBody>
          <a:bodyPr wrap="square" rtlCol="0">
            <a:spAutoFit/>
          </a:bodyPr>
          <a:lstStyle/>
          <a:p>
            <a:r>
              <a:rPr lang="en-US" dirty="0" smtClean="0"/>
              <a:t>Reasons for adding time shift </a:t>
            </a:r>
            <a:r>
              <a:rPr lang="el-GR" i="1" dirty="0" smtClean="0">
                <a:latin typeface="Times New Roman"/>
                <a:cs typeface="Times New Roman"/>
              </a:rPr>
              <a:t>τ</a:t>
            </a:r>
            <a:r>
              <a:rPr lang="en-US" i="1" baseline="-25000" dirty="0" smtClean="0">
                <a:latin typeface="Times New Roman"/>
                <a:cs typeface="Times New Roman"/>
              </a:rPr>
              <a:t>k</a:t>
            </a:r>
            <a:r>
              <a:rPr lang="en-US" dirty="0" smtClean="0"/>
              <a:t> </a:t>
            </a:r>
          </a:p>
          <a:p>
            <a:pPr>
              <a:buFont typeface="Arial" pitchFamily="34" charset="0"/>
              <a:buChar char="•"/>
            </a:pPr>
            <a:r>
              <a:rPr lang="en-US" dirty="0" smtClean="0"/>
              <a:t> Detected onset may not be accurate</a:t>
            </a:r>
          </a:p>
          <a:p>
            <a:pPr>
              <a:buFont typeface="Arial" pitchFamily="34" charset="0"/>
              <a:buChar char="•"/>
            </a:pPr>
            <a:r>
              <a:rPr lang="en-US" dirty="0" smtClean="0"/>
              <a:t> Tones in the mixture may not be sounding exactly at the same time</a:t>
            </a:r>
          </a:p>
          <a:p>
            <a:pPr>
              <a:buFont typeface="Arial" pitchFamily="34" charset="0"/>
              <a:buChar char="•"/>
            </a:pPr>
            <a:r>
              <a:rPr lang="en-US" dirty="0" smtClean="0"/>
              <a:t> Fine-tuned onset can be obtained by adjusting the detected onset with the time shift</a:t>
            </a:r>
            <a:endParaRPr lang="en-US" dirty="0"/>
          </a:p>
        </p:txBody>
      </p:sp>
    </p:spTree>
    <p:extLst>
      <p:ext uri="{BB962C8B-B14F-4D97-AF65-F5344CB8AC3E}">
        <p14:creationId xmlns:p14="http://schemas.microsoft.com/office/powerpoint/2010/main" val="311861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pPr eaLnBrk="1" hangingPunct="1"/>
            <a:r>
              <a:rPr lang="en-US" dirty="0" smtClean="0"/>
              <a:t>Proposed Piano Model</a:t>
            </a:r>
          </a:p>
        </p:txBody>
      </p:sp>
      <p:sp>
        <p:nvSpPr>
          <p:cNvPr id="4" name="投影片編號版面配置區 3"/>
          <p:cNvSpPr>
            <a:spLocks noGrp="1"/>
          </p:cNvSpPr>
          <p:nvPr>
            <p:ph type="sldNum" sz="quarter" idx="12"/>
          </p:nvPr>
        </p:nvSpPr>
        <p:spPr/>
        <p:txBody>
          <a:bodyPr>
            <a:normAutofit/>
          </a:bodyPr>
          <a:lstStyle/>
          <a:p>
            <a:pPr>
              <a:defRPr/>
            </a:pPr>
            <a:fld id="{00EE3DDE-154B-4EF2-A9AA-570E2E787C2B}" type="slidenum">
              <a:rPr lang="en-US" smtClean="0"/>
              <a:pPr>
                <a:defRPr/>
              </a:pPr>
              <a:t>21</a:t>
            </a:fld>
            <a:endParaRPr lang="en-US"/>
          </a:p>
        </p:txBody>
      </p:sp>
      <p:sp>
        <p:nvSpPr>
          <p:cNvPr id="13" name="內容版面配置區 12"/>
          <p:cNvSpPr>
            <a:spLocks noGrp="1"/>
          </p:cNvSpPr>
          <p:nvPr>
            <p:ph sz="quarter" idx="1"/>
          </p:nvPr>
        </p:nvSpPr>
        <p:spPr>
          <a:xfrm>
            <a:off x="467544" y="1268760"/>
            <a:ext cx="8229600" cy="2376264"/>
          </a:xfrm>
        </p:spPr>
        <p:txBody>
          <a:bodyPr>
            <a:normAutofit fontScale="77500" lnSpcReduction="20000"/>
          </a:bodyPr>
          <a:lstStyle/>
          <a:p>
            <a:pPr lvl="0"/>
            <a:r>
              <a:rPr lang="en-US" dirty="0" smtClean="0"/>
              <a:t>Our proposed Piano Model (PM) – 2 sets of parameters</a:t>
            </a:r>
          </a:p>
          <a:p>
            <a:pPr marL="731520" lvl="1">
              <a:spcBef>
                <a:spcPts val="600"/>
              </a:spcBef>
              <a:buClr>
                <a:schemeClr val="accent1"/>
              </a:buClr>
            </a:pPr>
            <a:r>
              <a:rPr lang="en-US" sz="2600" u="sng" dirty="0" smtClean="0"/>
              <a:t>Invariant PM parameters </a:t>
            </a:r>
            <a:r>
              <a:rPr lang="en-US" sz="2600" dirty="0" smtClean="0"/>
              <a:t>of a mixture</a:t>
            </a:r>
          </a:p>
          <a:p>
            <a:pPr marL="1188720" lvl="2" indent="-274320">
              <a:spcBef>
                <a:spcPts val="600"/>
              </a:spcBef>
              <a:buClr>
                <a:schemeClr val="accent1"/>
              </a:buClr>
            </a:pPr>
            <a:r>
              <a:rPr lang="en-US" sz="2600" dirty="0" smtClean="0"/>
              <a:t>Invariant to instances of the same pitch in the recording</a:t>
            </a:r>
          </a:p>
          <a:p>
            <a:pPr marL="1188720" lvl="2" indent="-274320">
              <a:spcBef>
                <a:spcPts val="600"/>
              </a:spcBef>
              <a:buClr>
                <a:schemeClr val="accent1"/>
              </a:buClr>
            </a:pPr>
            <a:r>
              <a:rPr lang="en-US" sz="2600" dirty="0" smtClean="0"/>
              <a:t>Already estimated in training</a:t>
            </a:r>
          </a:p>
          <a:p>
            <a:pPr marL="731520" lvl="1">
              <a:spcBef>
                <a:spcPts val="600"/>
              </a:spcBef>
              <a:buClr>
                <a:schemeClr val="accent1"/>
              </a:buClr>
            </a:pPr>
            <a:r>
              <a:rPr lang="en-US" sz="2600" u="sng" dirty="0" smtClean="0"/>
              <a:t>Varying PM parameters</a:t>
            </a:r>
            <a:r>
              <a:rPr lang="en-US" sz="2600" dirty="0" smtClean="0"/>
              <a:t> of a mixture</a:t>
            </a:r>
          </a:p>
          <a:p>
            <a:pPr marL="1188720" lvl="2" indent="-274320">
              <a:spcBef>
                <a:spcPts val="600"/>
              </a:spcBef>
              <a:buClr>
                <a:schemeClr val="accent1"/>
              </a:buClr>
            </a:pPr>
            <a:r>
              <a:rPr lang="en-US" sz="2600" dirty="0" smtClean="0"/>
              <a:t>Varying across instances</a:t>
            </a:r>
          </a:p>
          <a:p>
            <a:pPr marL="1188720" lvl="2" indent="-274320">
              <a:spcBef>
                <a:spcPts val="600"/>
              </a:spcBef>
              <a:buClr>
                <a:schemeClr val="accent1"/>
              </a:buClr>
            </a:pPr>
            <a:r>
              <a:rPr lang="en-US" sz="2600" dirty="0" smtClean="0"/>
              <a:t>To be estimated in source separation</a:t>
            </a:r>
          </a:p>
          <a:p>
            <a:endParaRPr lang="en-US" dirty="0"/>
          </a:p>
        </p:txBody>
      </p:sp>
      <p:pic>
        <p:nvPicPr>
          <p:cNvPr id="197635" name="Picture 3"/>
          <p:cNvPicPr>
            <a:picLocks noChangeAspect="1" noChangeArrowheads="1"/>
          </p:cNvPicPr>
          <p:nvPr/>
        </p:nvPicPr>
        <p:blipFill rotWithShape="1">
          <a:blip r:embed="rId3" cstate="print"/>
          <a:srcRect t="-394" b="14459"/>
          <a:stretch/>
        </p:blipFill>
        <p:spPr bwMode="auto">
          <a:xfrm>
            <a:off x="518393" y="3417277"/>
            <a:ext cx="7870031" cy="2549769"/>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5949279"/>
            <a:ext cx="5980176" cy="37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517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a:t>source separation system </a:t>
            </a:r>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22</a:t>
            </a:fld>
            <a:endParaRPr lang="en-US"/>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70871" y="1788800"/>
            <a:ext cx="8161570" cy="3440400"/>
          </a:xfrm>
        </p:spPr>
      </p:pic>
      <p:sp>
        <p:nvSpPr>
          <p:cNvPr id="6" name="Rectangle 5"/>
          <p:cNvSpPr/>
          <p:nvPr/>
        </p:nvSpPr>
        <p:spPr>
          <a:xfrm>
            <a:off x="1403648" y="5886564"/>
            <a:ext cx="6912768" cy="369332"/>
          </a:xfrm>
          <a:prstGeom prst="rect">
            <a:avLst/>
          </a:prstGeom>
        </p:spPr>
        <p:txBody>
          <a:bodyPr wrap="square">
            <a:spAutoFit/>
          </a:bodyPr>
          <a:lstStyle/>
          <a:p>
            <a:r>
              <a:rPr lang="en-US" dirty="0"/>
              <a:t>Figure 1: The main steps of our source separation process.</a:t>
            </a:r>
          </a:p>
        </p:txBody>
      </p:sp>
      <p:sp>
        <p:nvSpPr>
          <p:cNvPr id="7" name="Rectangle 6"/>
          <p:cNvSpPr/>
          <p:nvPr/>
        </p:nvSpPr>
        <p:spPr>
          <a:xfrm>
            <a:off x="107504" y="4509120"/>
            <a:ext cx="5076056" cy="1200329"/>
          </a:xfrm>
          <a:prstGeom prst="rect">
            <a:avLst/>
          </a:prstGeom>
        </p:spPr>
        <p:txBody>
          <a:bodyPr wrap="square">
            <a:spAutoFit/>
          </a:bodyPr>
          <a:lstStyle/>
          <a:p>
            <a:r>
              <a:rPr lang="en-US" u="sng" dirty="0" smtClean="0"/>
              <a:t>Invariant PM parameters</a:t>
            </a:r>
            <a:r>
              <a:rPr lang="en-US" dirty="0" smtClean="0"/>
              <a:t>: parameters </a:t>
            </a:r>
            <a:r>
              <a:rPr lang="en-US" dirty="0"/>
              <a:t>invariant to instances of the same pitch in the </a:t>
            </a:r>
            <a:r>
              <a:rPr lang="en-US" dirty="0" smtClean="0"/>
              <a:t>recording</a:t>
            </a:r>
          </a:p>
          <a:p>
            <a:r>
              <a:rPr lang="en-US" u="sng" dirty="0" smtClean="0"/>
              <a:t>Varying PM parameters</a:t>
            </a:r>
            <a:r>
              <a:rPr lang="en-US" dirty="0" smtClean="0"/>
              <a:t>: parameters </a:t>
            </a:r>
            <a:r>
              <a:rPr lang="en-US" dirty="0"/>
              <a:t>may vary across instances.</a:t>
            </a:r>
          </a:p>
        </p:txBody>
      </p:sp>
    </p:spTree>
    <p:extLst>
      <p:ext uri="{BB962C8B-B14F-4D97-AF65-F5344CB8AC3E}">
        <p14:creationId xmlns:p14="http://schemas.microsoft.com/office/powerpoint/2010/main" val="2743160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dirty="0" smtClean="0"/>
              <a:t>3. Training:</a:t>
            </a:r>
            <a:br>
              <a:rPr lang="en-US" dirty="0" smtClean="0"/>
            </a:br>
            <a:r>
              <a:rPr lang="en-US" dirty="0" smtClean="0"/>
              <a:t>Parameter </a:t>
            </a:r>
            <a:r>
              <a:rPr lang="en-US" dirty="0"/>
              <a:t>estimation</a:t>
            </a:r>
          </a:p>
        </p:txBody>
      </p:sp>
      <p:sp>
        <p:nvSpPr>
          <p:cNvPr id="6" name="文字版面配置區 5"/>
          <p:cNvSpPr>
            <a:spLocks noGrp="1"/>
          </p:cNvSpPr>
          <p:nvPr>
            <p:ph type="body" idx="1"/>
          </p:nvPr>
        </p:nvSpPr>
        <p:spPr/>
        <p:txBody>
          <a:bodyPr/>
          <a:lstStyle/>
          <a:p>
            <a:endParaRPr lang="en-US"/>
          </a:p>
        </p:txBody>
      </p:sp>
    </p:spTree>
    <p:extLst>
      <p:ext uri="{BB962C8B-B14F-4D97-AF65-F5344CB8AC3E}">
        <p14:creationId xmlns:p14="http://schemas.microsoft.com/office/powerpoint/2010/main" val="1202090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71800" y="4586035"/>
            <a:ext cx="3600400" cy="1709257"/>
            <a:chOff x="2771800" y="4586035"/>
            <a:chExt cx="3600400" cy="1709257"/>
          </a:xfrm>
        </p:grpSpPr>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3677" r="45365" b="31760"/>
            <a:stretch/>
          </p:blipFill>
          <p:spPr>
            <a:xfrm>
              <a:off x="2771800" y="4586035"/>
              <a:ext cx="3600400" cy="1709257"/>
            </a:xfrm>
            <a:prstGeom prst="rect">
              <a:avLst/>
            </a:prstGeom>
          </p:spPr>
        </p:pic>
        <p:sp>
          <p:nvSpPr>
            <p:cNvPr id="6" name="Rectangle 5"/>
            <p:cNvSpPr/>
            <p:nvPr/>
          </p:nvSpPr>
          <p:spPr>
            <a:xfrm>
              <a:off x="5492787" y="4586035"/>
              <a:ext cx="851004" cy="68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smtClean="0"/>
              <a:t>Training: Parameter </a:t>
            </a:r>
            <a:r>
              <a:rPr lang="en-US" dirty="0"/>
              <a:t>estimation</a:t>
            </a:r>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24</a:t>
            </a:fld>
            <a:endParaRPr lang="en-US"/>
          </a:p>
        </p:txBody>
      </p:sp>
      <p:sp>
        <p:nvSpPr>
          <p:cNvPr id="4" name="Content Placeholder 3"/>
          <p:cNvSpPr>
            <a:spLocks noGrp="1"/>
          </p:cNvSpPr>
          <p:nvPr>
            <p:ph sz="quarter" idx="1"/>
          </p:nvPr>
        </p:nvSpPr>
        <p:spPr>
          <a:xfrm>
            <a:off x="467544" y="1219200"/>
            <a:ext cx="8219256" cy="3577952"/>
          </a:xfrm>
        </p:spPr>
        <p:txBody>
          <a:bodyPr>
            <a:normAutofit fontScale="92500" lnSpcReduction="10000"/>
          </a:bodyPr>
          <a:lstStyle/>
          <a:p>
            <a:r>
              <a:rPr lang="en-US" dirty="0" smtClean="0"/>
              <a:t>Goal </a:t>
            </a:r>
            <a:r>
              <a:rPr lang="en-US" dirty="0"/>
              <a:t>of the training </a:t>
            </a:r>
            <a:r>
              <a:rPr lang="en-US" dirty="0" smtClean="0"/>
              <a:t>stage: to </a:t>
            </a:r>
            <a:r>
              <a:rPr lang="en-US" dirty="0"/>
              <a:t>estimate the invariant PM parameters given the training data </a:t>
            </a:r>
            <a:r>
              <a:rPr lang="en-US" dirty="0" smtClean="0"/>
              <a:t>(isolated tones)</a:t>
            </a:r>
          </a:p>
          <a:p>
            <a:r>
              <a:rPr lang="en-US" dirty="0" smtClean="0"/>
              <a:t>Major difficulty: </a:t>
            </a:r>
            <a:r>
              <a:rPr lang="en-US" dirty="0"/>
              <a:t>PM </a:t>
            </a:r>
            <a:r>
              <a:rPr lang="en-US" dirty="0" smtClean="0"/>
              <a:t>is a nonlinear model</a:t>
            </a:r>
          </a:p>
          <a:p>
            <a:r>
              <a:rPr lang="en-US" dirty="0" smtClean="0"/>
              <a:t>Find a good initial guess (</a:t>
            </a:r>
            <a:r>
              <a:rPr lang="en-US" dirty="0"/>
              <a:t>close to the optimal solution</a:t>
            </a:r>
            <a:r>
              <a:rPr lang="en-US" dirty="0" smtClean="0"/>
              <a:t>)</a:t>
            </a:r>
          </a:p>
          <a:p>
            <a:r>
              <a:rPr lang="en-US" dirty="0" smtClean="0"/>
              <a:t>Main steps</a:t>
            </a:r>
          </a:p>
          <a:p>
            <a:pPr marL="731520" lvl="1" indent="-457200">
              <a:buFont typeface="+mj-lt"/>
              <a:buAutoNum type="arabicPeriod"/>
            </a:pPr>
            <a:r>
              <a:rPr lang="en-US" dirty="0" smtClean="0"/>
              <a:t>Extract </a:t>
            </a:r>
            <a:r>
              <a:rPr lang="en-US" dirty="0"/>
              <a:t>the partials from each </a:t>
            </a:r>
            <a:r>
              <a:rPr lang="en-US" dirty="0" smtClean="0"/>
              <a:t>tone </a:t>
            </a:r>
            <a:r>
              <a:rPr lang="en-US" dirty="0"/>
              <a:t>by using the method in </a:t>
            </a:r>
            <a:r>
              <a:rPr lang="en-US" dirty="0" smtClean="0"/>
              <a:t>[SW13]</a:t>
            </a:r>
            <a:endParaRPr lang="en-US" dirty="0"/>
          </a:p>
          <a:p>
            <a:pPr marL="731520" lvl="1" indent="-457200">
              <a:buFont typeface="+mj-lt"/>
              <a:buAutoNum type="arabicPeriod"/>
            </a:pPr>
            <a:r>
              <a:rPr lang="en-US" dirty="0" smtClean="0"/>
              <a:t>Given </a:t>
            </a:r>
            <a:r>
              <a:rPr lang="en-US" dirty="0"/>
              <a:t>the extracted partials, find the initial guess </a:t>
            </a:r>
            <a:r>
              <a:rPr lang="en-US" dirty="0" smtClean="0"/>
              <a:t>of the invariant PM parameters</a:t>
            </a:r>
            <a:endParaRPr lang="en-US" dirty="0"/>
          </a:p>
          <a:p>
            <a:pPr marL="731520" lvl="1" indent="-457200">
              <a:buFont typeface="+mj-lt"/>
              <a:buAutoNum type="arabicPeriod"/>
            </a:pPr>
            <a:r>
              <a:rPr lang="en-US" dirty="0" smtClean="0"/>
              <a:t>Given </a:t>
            </a:r>
            <a:r>
              <a:rPr lang="en-US" dirty="0"/>
              <a:t>the initial </a:t>
            </a:r>
            <a:r>
              <a:rPr lang="en-US" dirty="0" smtClean="0"/>
              <a:t>guess, </a:t>
            </a:r>
            <a:r>
              <a:rPr lang="en-US" dirty="0"/>
              <a:t>find the optimal solution </a:t>
            </a:r>
            <a:r>
              <a:rPr lang="en-US" dirty="0" smtClean="0"/>
              <a:t>for PM</a:t>
            </a:r>
          </a:p>
          <a:p>
            <a:endParaRPr lang="en-US" dirty="0" smtClean="0"/>
          </a:p>
          <a:p>
            <a:endParaRPr lang="en-US" dirty="0"/>
          </a:p>
        </p:txBody>
      </p:sp>
    </p:spTree>
    <p:extLst>
      <p:ext uri="{BB962C8B-B14F-4D97-AF65-F5344CB8AC3E}">
        <p14:creationId xmlns:p14="http://schemas.microsoft.com/office/powerpoint/2010/main" val="3936898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dirty="0" smtClean="0"/>
              <a:t>4</a:t>
            </a:r>
            <a:r>
              <a:rPr lang="en-US" dirty="0"/>
              <a:t>. Source </a:t>
            </a:r>
            <a:r>
              <a:rPr lang="en-US" dirty="0" smtClean="0"/>
              <a:t>separation:</a:t>
            </a:r>
            <a:br>
              <a:rPr lang="en-US" dirty="0" smtClean="0"/>
            </a:br>
            <a:r>
              <a:rPr lang="en-US" dirty="0" smtClean="0"/>
              <a:t>Parameter </a:t>
            </a:r>
            <a:r>
              <a:rPr lang="en-US" dirty="0"/>
              <a:t>estimation</a:t>
            </a:r>
          </a:p>
        </p:txBody>
      </p:sp>
      <p:sp>
        <p:nvSpPr>
          <p:cNvPr id="6" name="文字版面配置區 5"/>
          <p:cNvSpPr>
            <a:spLocks noGrp="1"/>
          </p:cNvSpPr>
          <p:nvPr>
            <p:ph type="body" idx="1"/>
          </p:nvPr>
        </p:nvSpPr>
        <p:spPr/>
        <p:txBody>
          <a:bodyPr/>
          <a:lstStyle/>
          <a:p>
            <a:endParaRPr lang="en-US"/>
          </a:p>
        </p:txBody>
      </p:sp>
    </p:spTree>
    <p:extLst>
      <p:ext uri="{BB962C8B-B14F-4D97-AF65-F5344CB8AC3E}">
        <p14:creationId xmlns:p14="http://schemas.microsoft.com/office/powerpoint/2010/main" val="210701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 </a:t>
            </a:r>
            <a:r>
              <a:rPr lang="en-US" dirty="0" smtClean="0"/>
              <a:t>separation: Parameter </a:t>
            </a:r>
            <a:r>
              <a:rPr lang="en-US" dirty="0"/>
              <a:t>estimation</a:t>
            </a:r>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26</a:t>
            </a:fld>
            <a:endParaRPr lang="en-US"/>
          </a:p>
        </p:txBody>
      </p:sp>
      <p:sp>
        <p:nvSpPr>
          <p:cNvPr id="4" name="Content Placeholder 3"/>
          <p:cNvSpPr>
            <a:spLocks noGrp="1"/>
          </p:cNvSpPr>
          <p:nvPr>
            <p:ph sz="quarter" idx="1"/>
          </p:nvPr>
        </p:nvSpPr>
        <p:spPr>
          <a:xfrm>
            <a:off x="3707904" y="1219200"/>
            <a:ext cx="4978896" cy="4874096"/>
          </a:xfrm>
        </p:spPr>
        <p:txBody>
          <a:bodyPr>
            <a:normAutofit lnSpcReduction="10000"/>
          </a:bodyPr>
          <a:lstStyle/>
          <a:p>
            <a:r>
              <a:rPr lang="en-US" dirty="0"/>
              <a:t>Given the invariant PM </a:t>
            </a:r>
            <a:r>
              <a:rPr lang="en-US" dirty="0" smtClean="0"/>
              <a:t>parameters, perform </a:t>
            </a:r>
            <a:r>
              <a:rPr lang="en-US" dirty="0"/>
              <a:t>the source separation by estimating the varying PM parameters </a:t>
            </a:r>
            <a:r>
              <a:rPr lang="en-US" dirty="0" smtClean="0"/>
              <a:t>for </a:t>
            </a:r>
            <a:r>
              <a:rPr lang="en-US" dirty="0"/>
              <a:t>the </a:t>
            </a:r>
            <a:r>
              <a:rPr lang="en-US" dirty="0" smtClean="0"/>
              <a:t>mixture</a:t>
            </a:r>
          </a:p>
          <a:p>
            <a:pPr lvl="1"/>
            <a:r>
              <a:rPr lang="en-US" dirty="0" smtClean="0"/>
              <a:t>Varying PM parameters: intensity and time shift for each tone in the mixture</a:t>
            </a:r>
          </a:p>
          <a:p>
            <a:r>
              <a:rPr lang="en-US" dirty="0" smtClean="0"/>
              <a:t>Minimize the </a:t>
            </a:r>
            <a:r>
              <a:rPr lang="en-US" dirty="0"/>
              <a:t>least-squares errors</a:t>
            </a:r>
            <a:endParaRPr lang="en-US" dirty="0" smtClean="0"/>
          </a:p>
          <a:p>
            <a:r>
              <a:rPr lang="en-US" dirty="0" smtClean="0"/>
              <a:t>The </a:t>
            </a:r>
            <a:r>
              <a:rPr lang="en-US" dirty="0"/>
              <a:t>signals of each individual tone in the mixture can be reconstructed by using PM</a:t>
            </a:r>
          </a:p>
        </p:txBody>
      </p:sp>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40317"/>
          <a:stretch/>
        </p:blipFill>
        <p:spPr>
          <a:xfrm>
            <a:off x="116179" y="2268484"/>
            <a:ext cx="3478234" cy="2456660"/>
          </a:xfrm>
          <a:prstGeom prst="rect">
            <a:avLst/>
          </a:prstGeom>
        </p:spPr>
      </p:pic>
    </p:spTree>
    <p:extLst>
      <p:ext uri="{BB962C8B-B14F-4D97-AF65-F5344CB8AC3E}">
        <p14:creationId xmlns:p14="http://schemas.microsoft.com/office/powerpoint/2010/main" val="3936898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dirty="0" smtClean="0"/>
              <a:t>5. Experiments</a:t>
            </a:r>
            <a:endParaRPr lang="en-US" dirty="0"/>
          </a:p>
        </p:txBody>
      </p:sp>
      <p:sp>
        <p:nvSpPr>
          <p:cNvPr id="6" name="文字版面配置區 5"/>
          <p:cNvSpPr>
            <a:spLocks noGrp="1"/>
          </p:cNvSpPr>
          <p:nvPr>
            <p:ph type="body" idx="1"/>
          </p:nvPr>
        </p:nvSpPr>
        <p:spPr/>
        <p:txBody>
          <a:bodyPr/>
          <a:lstStyle/>
          <a:p>
            <a:endParaRPr lang="en-US"/>
          </a:p>
        </p:txBody>
      </p:sp>
    </p:spTree>
    <p:extLst>
      <p:ext uri="{BB962C8B-B14F-4D97-AF65-F5344CB8AC3E}">
        <p14:creationId xmlns:p14="http://schemas.microsoft.com/office/powerpoint/2010/main" val="1777789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dirty="0" smtClean="0"/>
              <a:t>Experiments</a:t>
            </a:r>
            <a:endParaRPr lang="en-US" dirty="0"/>
          </a:p>
        </p:txBody>
      </p:sp>
      <p:sp>
        <p:nvSpPr>
          <p:cNvPr id="4" name="投影片編號版面配置區 3"/>
          <p:cNvSpPr>
            <a:spLocks noGrp="1"/>
          </p:cNvSpPr>
          <p:nvPr>
            <p:ph type="sldNum" sz="quarter" idx="12"/>
          </p:nvPr>
        </p:nvSpPr>
        <p:spPr/>
        <p:txBody>
          <a:bodyPr/>
          <a:lstStyle/>
          <a:p>
            <a:pPr>
              <a:defRPr/>
            </a:pPr>
            <a:fld id="{377AD510-5CDC-4AF5-A8B5-AFDD5C902CDA}" type="slidenum">
              <a:rPr lang="en-US" smtClean="0"/>
              <a:pPr>
                <a:defRPr/>
              </a:pPr>
              <a:t>28</a:t>
            </a:fld>
            <a:endParaRPr lang="en-US"/>
          </a:p>
        </p:txBody>
      </p:sp>
      <p:sp>
        <p:nvSpPr>
          <p:cNvPr id="6" name="內容版面配置區 5"/>
          <p:cNvSpPr>
            <a:spLocks noGrp="1"/>
          </p:cNvSpPr>
          <p:nvPr>
            <p:ph sz="quarter" idx="1"/>
          </p:nvPr>
        </p:nvSpPr>
        <p:spPr/>
        <p:txBody>
          <a:bodyPr>
            <a:normAutofit/>
          </a:bodyPr>
          <a:lstStyle/>
          <a:p>
            <a:r>
              <a:rPr lang="en-US" dirty="0" smtClean="0"/>
              <a:t>Objective: to evaluate the performance of our source separation system</a:t>
            </a:r>
          </a:p>
          <a:p>
            <a:r>
              <a:rPr lang="en-US" dirty="0" smtClean="0"/>
              <a:t>Data</a:t>
            </a:r>
          </a:p>
          <a:p>
            <a:pPr lvl="1"/>
            <a:r>
              <a:rPr lang="en-US" dirty="0" smtClean="0"/>
              <a:t>Piano tone database from RWC music database (3 pianos) [GHNO03]</a:t>
            </a:r>
          </a:p>
          <a:p>
            <a:pPr lvl="1"/>
            <a:r>
              <a:rPr lang="en-US" dirty="0" smtClean="0"/>
              <a:t>Our own piano tone database (1 piano)</a:t>
            </a:r>
          </a:p>
          <a:p>
            <a:pPr lvl="1"/>
            <a:r>
              <a:rPr lang="en-US" dirty="0" smtClean="0"/>
              <a:t>Mixtures were generated by mixing selected tones in the database.</a:t>
            </a:r>
          </a:p>
          <a:p>
            <a:pPr lvl="1"/>
            <a:r>
              <a:rPr lang="en-US" dirty="0" smtClean="0"/>
              <a:t>Ground truth is available to evaluate the separation quality</a:t>
            </a:r>
          </a:p>
          <a:p>
            <a:pPr lvl="1"/>
            <a:r>
              <a:rPr lang="en-US" dirty="0" smtClean="0"/>
              <a:t>Sampling frequency  </a:t>
            </a:r>
            <a:r>
              <a:rPr lang="en-US" i="1" dirty="0" err="1" smtClean="0">
                <a:latin typeface="Times New Roman" pitchFamily="18" charset="0"/>
                <a:cs typeface="Times New Roman" pitchFamily="18" charset="0"/>
              </a:rPr>
              <a:t>f</a:t>
            </a:r>
            <a:r>
              <a:rPr lang="en-US" i="1" baseline="-25000" dirty="0" err="1" smtClean="0">
                <a:latin typeface="Times New Roman" pitchFamily="18" charset="0"/>
                <a:cs typeface="Times New Roman" pitchFamily="18" charset="0"/>
              </a:rPr>
              <a:t>s</a:t>
            </a:r>
            <a:r>
              <a:rPr lang="en-US" dirty="0" smtClean="0"/>
              <a:t> = 11.025 Hz</a:t>
            </a:r>
          </a:p>
        </p:txBody>
      </p:sp>
    </p:spTree>
    <p:extLst>
      <p:ext uri="{BB962C8B-B14F-4D97-AF65-F5344CB8AC3E}">
        <p14:creationId xmlns:p14="http://schemas.microsoft.com/office/powerpoint/2010/main" val="3734543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Generation of mixtures</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29</a:t>
            </a:fld>
            <a:endParaRPr lang="en-US"/>
          </a:p>
        </p:txBody>
      </p:sp>
      <p:sp>
        <p:nvSpPr>
          <p:cNvPr id="5" name="內容版面配置區 4"/>
          <p:cNvSpPr>
            <a:spLocks noGrp="1"/>
          </p:cNvSpPr>
          <p:nvPr>
            <p:ph sz="quarter" idx="1"/>
          </p:nvPr>
        </p:nvSpPr>
        <p:spPr/>
        <p:txBody>
          <a:bodyPr>
            <a:normAutofit fontScale="92500" lnSpcReduction="20000"/>
          </a:bodyPr>
          <a:lstStyle/>
          <a:p>
            <a:r>
              <a:rPr lang="en-US" dirty="0"/>
              <a:t>Randomly select 25 chords from 12 piano </a:t>
            </a:r>
            <a:r>
              <a:rPr lang="en-US" dirty="0" smtClean="0"/>
              <a:t>pieces </a:t>
            </a:r>
            <a:r>
              <a:rPr lang="en-US" dirty="0"/>
              <a:t>of RWC music database [GHNO03</a:t>
            </a:r>
            <a:r>
              <a:rPr lang="en-US" dirty="0" smtClean="0"/>
              <a:t>]</a:t>
            </a:r>
          </a:p>
          <a:p>
            <a:r>
              <a:rPr lang="en-US" dirty="0"/>
              <a:t>Generate 25 mixtures from these 25 chords by selecting isolated tones from the </a:t>
            </a:r>
            <a:r>
              <a:rPr lang="en-US" dirty="0" smtClean="0"/>
              <a:t>database</a:t>
            </a:r>
          </a:p>
          <a:p>
            <a:r>
              <a:rPr lang="en-US" dirty="0" smtClean="0"/>
              <a:t>25 mixtures consist of 62 tones</a:t>
            </a:r>
          </a:p>
          <a:p>
            <a:r>
              <a:rPr lang="en-US" dirty="0" smtClean="0"/>
              <a:t>Number of tones: 1</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a:t>
            </a:r>
            <a:r>
              <a:rPr lang="en-US" dirty="0" smtClean="0"/>
              <a:t> 6</a:t>
            </a:r>
          </a:p>
          <a:p>
            <a:r>
              <a:rPr lang="en-US" dirty="0" smtClean="0"/>
              <a:t>Average number of tones in a mixture = 2.48</a:t>
            </a:r>
          </a:p>
          <a:p>
            <a:r>
              <a:rPr lang="en-US" dirty="0" smtClean="0"/>
              <a:t>9 mixtures contain at least one pair of octaves. Two of them contain 2 pairs of octaves</a:t>
            </a:r>
          </a:p>
          <a:p>
            <a:r>
              <a:rPr lang="en-US" dirty="0" smtClean="0"/>
              <a:t>Number of isolated tones per pitch for training </a:t>
            </a:r>
            <a:r>
              <a:rPr lang="en-US" i="1" dirty="0" err="1" smtClean="0">
                <a:latin typeface="Times New Roman" pitchFamily="18" charset="0"/>
                <a:cs typeface="Times New Roman" pitchFamily="18" charset="0"/>
              </a:rPr>
              <a:t>I</a:t>
            </a:r>
            <a:r>
              <a:rPr lang="en-US" i="1" baseline="-25000" dirty="0" err="1" smtClean="0">
                <a:latin typeface="Times New Roman" pitchFamily="18" charset="0"/>
                <a:cs typeface="Times New Roman" pitchFamily="18" charset="0"/>
              </a:rPr>
              <a:t>k</a:t>
            </a:r>
            <a:r>
              <a:rPr lang="en-US" dirty="0" smtClean="0"/>
              <a:t>= 2</a:t>
            </a:r>
          </a:p>
          <a:p>
            <a:r>
              <a:rPr lang="en-US" dirty="0" smtClean="0"/>
              <a:t>Duration of each mixture and each training tone = 0.5 sec</a:t>
            </a:r>
          </a:p>
          <a:p>
            <a:r>
              <a:rPr lang="en-US" dirty="0" smtClean="0"/>
              <a:t>Random time shift was added to the isolated tones before mixing [-10 ms, 10 ms] to test PM</a:t>
            </a:r>
          </a:p>
        </p:txBody>
      </p:sp>
    </p:spTree>
    <p:extLst>
      <p:ext uri="{BB962C8B-B14F-4D97-AF65-F5344CB8AC3E}">
        <p14:creationId xmlns:p14="http://schemas.microsoft.com/office/powerpoint/2010/main" val="377849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Chinese University of Hong Kong</a:t>
            </a:r>
            <a:endParaRPr lang="en-US" dirty="0"/>
          </a:p>
        </p:txBody>
      </p:sp>
      <p:sp>
        <p:nvSpPr>
          <p:cNvPr id="3" name="Content Placeholder 2"/>
          <p:cNvSpPr>
            <a:spLocks noGrp="1"/>
          </p:cNvSpPr>
          <p:nvPr>
            <p:ph idx="1"/>
          </p:nvPr>
        </p:nvSpPr>
        <p:spPr/>
        <p:txBody>
          <a:bodyPr>
            <a:normAutofit/>
          </a:bodyPr>
          <a:lstStyle/>
          <a:p>
            <a:r>
              <a:rPr lang="en-US" sz="2400" dirty="0" smtClean="0"/>
              <a:t>Department of Computer Science and Engineering </a:t>
            </a:r>
            <a:endParaRPr lang="en-US" sz="2400" dirty="0"/>
          </a:p>
        </p:txBody>
      </p:sp>
      <p:sp>
        <p:nvSpPr>
          <p:cNvPr id="4" name="Footer Placeholder 3"/>
          <p:cNvSpPr>
            <a:spLocks noGrp="1"/>
          </p:cNvSpPr>
          <p:nvPr>
            <p:ph type="ftr" sz="quarter" idx="11"/>
          </p:nvPr>
        </p:nvSpPr>
        <p:spPr/>
        <p:txBody>
          <a:bodyPr/>
          <a:lstStyle/>
          <a:p>
            <a:r>
              <a:rPr lang="en-US" smtClean="0"/>
              <a:t>2013 ICEEI A robust line tracking method based on a Multiple Model Kalman ﬁlter v.1b</a:t>
            </a:r>
            <a:endParaRPr lang="en-US"/>
          </a:p>
        </p:txBody>
      </p:sp>
      <p:sp>
        <p:nvSpPr>
          <p:cNvPr id="5" name="Slide Number Placeholder 4"/>
          <p:cNvSpPr>
            <a:spLocks noGrp="1"/>
          </p:cNvSpPr>
          <p:nvPr>
            <p:ph type="sldNum" sz="quarter" idx="12"/>
          </p:nvPr>
        </p:nvSpPr>
        <p:spPr/>
        <p:txBody>
          <a:bodyPr/>
          <a:lstStyle/>
          <a:p>
            <a:fld id="{62B6BE33-FEF1-47E5-BCF3-8306111DB5E0}" type="slidenum">
              <a:rPr lang="en-US" smtClean="0"/>
              <a:t>3</a:t>
            </a:fld>
            <a:endParaRPr lang="en-US"/>
          </a:p>
        </p:txBody>
      </p:sp>
      <p:pic>
        <p:nvPicPr>
          <p:cNvPr id="8" name="Picture 2" descr="D:\Faculty of Engineering\Publication\Faculty Brochure\2012\To Hazel 1\Photo for use\26.9photo\Copy of DSC_0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88" y="2438399"/>
            <a:ext cx="4134138" cy="308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Users\Fung\Desktop\university_mall_3_high.jpg"/>
          <p:cNvPicPr>
            <a:picLocks noChangeAspect="1" noChangeArrowheads="1"/>
          </p:cNvPicPr>
          <p:nvPr/>
        </p:nvPicPr>
        <p:blipFill>
          <a:blip r:embed="rId3" cstate="print">
            <a:lum bright="10000" contrast="10000"/>
            <a:extLst>
              <a:ext uri="{28A0092B-C50C-407E-A947-70E740481C1C}">
                <a14:useLocalDpi xmlns:a14="http://schemas.microsoft.com/office/drawing/2010/main" val="0"/>
              </a:ext>
            </a:extLst>
          </a:blip>
          <a:srcRect/>
          <a:stretch>
            <a:fillRect/>
          </a:stretch>
        </p:blipFill>
        <p:spPr bwMode="auto">
          <a:xfrm>
            <a:off x="4572000" y="32004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152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Generation of mixtures</a:t>
            </a:r>
            <a:endParaRPr lang="en-US" dirty="0"/>
          </a:p>
        </p:txBody>
      </p:sp>
      <p:sp>
        <p:nvSpPr>
          <p:cNvPr id="3" name="投影片編號版面配置區 2"/>
          <p:cNvSpPr>
            <a:spLocks noGrp="1"/>
          </p:cNvSpPr>
          <p:nvPr>
            <p:ph type="sldNum" sz="quarter" idx="12"/>
          </p:nvPr>
        </p:nvSpPr>
        <p:spPr/>
        <p:txBody>
          <a:bodyPr/>
          <a:lstStyle/>
          <a:p>
            <a:pPr>
              <a:defRPr/>
            </a:pPr>
            <a:fld id="{00EE3DDE-154B-4EF2-A9AA-570E2E787C2B}" type="slidenum">
              <a:rPr lang="en-US" smtClean="0"/>
              <a:pPr>
                <a:defRPr/>
              </a:pPr>
              <a:t>30</a:t>
            </a:fld>
            <a:endParaRPr lang="en-US"/>
          </a:p>
        </p:txBody>
      </p:sp>
      <p:sp>
        <p:nvSpPr>
          <p:cNvPr id="4" name="內容版面配置區 3"/>
          <p:cNvSpPr>
            <a:spLocks noGrp="1"/>
          </p:cNvSpPr>
          <p:nvPr>
            <p:ph sz="quarter" idx="1"/>
          </p:nvPr>
        </p:nvSpPr>
        <p:spPr/>
        <p:txBody>
          <a:bodyPr/>
          <a:lstStyle/>
          <a:p>
            <a:r>
              <a:rPr lang="en-US" dirty="0" smtClean="0"/>
              <a:t>Examples</a:t>
            </a:r>
          </a:p>
          <a:p>
            <a:pPr>
              <a:buNone/>
            </a:pPr>
            <a:endParaRPr lang="en-US" dirty="0"/>
          </a:p>
        </p:txBody>
      </p:sp>
      <p:graphicFrame>
        <p:nvGraphicFramePr>
          <p:cNvPr id="6" name="表格 5"/>
          <p:cNvGraphicFramePr>
            <a:graphicFrameLocks noGrp="1"/>
          </p:cNvGraphicFramePr>
          <p:nvPr/>
        </p:nvGraphicFramePr>
        <p:xfrm>
          <a:off x="1475656" y="1988840"/>
          <a:ext cx="6096000" cy="259588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Mixtures</a:t>
                      </a:r>
                      <a:endParaRPr lang="en-US" dirty="0"/>
                    </a:p>
                  </a:txBody>
                  <a:tcPr/>
                </a:tc>
              </a:tr>
              <a:tr h="370840">
                <a:tc>
                  <a:txBody>
                    <a:bodyPr/>
                    <a:lstStyle/>
                    <a:p>
                      <a:r>
                        <a:rPr lang="en-US" dirty="0" smtClean="0"/>
                        <a:t>D</a:t>
                      </a:r>
                      <a:r>
                        <a:rPr lang="en-US" dirty="0" smtClean="0">
                          <a:latin typeface="Arial Unicode MS"/>
                          <a:ea typeface="Arial Unicode MS"/>
                          <a:cs typeface="Arial Unicode MS"/>
                        </a:rPr>
                        <a:t>♯</a:t>
                      </a:r>
                      <a:r>
                        <a:rPr lang="en-US" dirty="0" smtClean="0"/>
                        <a:t>6</a:t>
                      </a:r>
                      <a:endParaRPr lang="en-US" dirty="0"/>
                    </a:p>
                  </a:txBody>
                  <a:tcPr/>
                </a:tc>
              </a:tr>
              <a:tr h="370840">
                <a:tc>
                  <a:txBody>
                    <a:bodyPr/>
                    <a:lstStyle/>
                    <a:p>
                      <a:r>
                        <a:rPr lang="en-US" dirty="0" smtClean="0"/>
                        <a:t>C4, C5</a:t>
                      </a:r>
                      <a:endParaRPr lang="en-US" dirty="0"/>
                    </a:p>
                  </a:txBody>
                  <a:tcPr/>
                </a:tc>
              </a:tr>
              <a:tr h="370840">
                <a:tc>
                  <a:txBody>
                    <a:bodyPr/>
                    <a:lstStyle/>
                    <a:p>
                      <a:r>
                        <a:rPr lang="en-US" dirty="0" smtClean="0"/>
                        <a:t>B1, D</a:t>
                      </a:r>
                      <a:r>
                        <a:rPr lang="en-US" dirty="0" smtClean="0">
                          <a:latin typeface="Arial Unicode MS"/>
                          <a:ea typeface="Arial Unicode MS"/>
                          <a:cs typeface="Arial Unicode MS"/>
                        </a:rPr>
                        <a:t>♯</a:t>
                      </a:r>
                      <a:r>
                        <a:rPr lang="en-US" dirty="0" smtClean="0"/>
                        <a:t>4, G</a:t>
                      </a:r>
                      <a:r>
                        <a:rPr lang="en-US" dirty="0" smtClean="0">
                          <a:latin typeface="Arial Unicode MS"/>
                          <a:ea typeface="Arial Unicode MS"/>
                          <a:cs typeface="Arial Unicode MS"/>
                        </a:rPr>
                        <a:t>♯</a:t>
                      </a:r>
                      <a:r>
                        <a:rPr lang="en-US" dirty="0" smtClean="0"/>
                        <a:t>4</a:t>
                      </a:r>
                      <a:endParaRPr lang="en-US" dirty="0"/>
                    </a:p>
                  </a:txBody>
                  <a:tcPr/>
                </a:tc>
              </a:tr>
              <a:tr h="370840">
                <a:tc>
                  <a:txBody>
                    <a:bodyPr/>
                    <a:lstStyle/>
                    <a:p>
                      <a:r>
                        <a:rPr lang="en-US" dirty="0" smtClean="0"/>
                        <a:t>D4, F4, A4, D5</a:t>
                      </a:r>
                      <a:endParaRPr lang="en-US" dirty="0"/>
                    </a:p>
                  </a:txBody>
                  <a:tcPr/>
                </a:tc>
              </a:tr>
              <a:tr h="370840">
                <a:tc>
                  <a:txBody>
                    <a:bodyPr/>
                    <a:lstStyle/>
                    <a:p>
                      <a:r>
                        <a:rPr lang="en-US" dirty="0" smtClean="0"/>
                        <a:t>C3, G3, C4, E4, G4</a:t>
                      </a:r>
                      <a:endParaRPr lang="en-US" dirty="0"/>
                    </a:p>
                  </a:txBody>
                  <a:tcPr/>
                </a:tc>
              </a:tr>
              <a:tr h="370840">
                <a:tc>
                  <a:txBody>
                    <a:bodyPr/>
                    <a:lstStyle/>
                    <a:p>
                      <a:r>
                        <a:rPr lang="en-US" dirty="0" smtClean="0"/>
                        <a:t>F</a:t>
                      </a:r>
                      <a:r>
                        <a:rPr lang="en-US" dirty="0" smtClean="0">
                          <a:latin typeface="Arial Unicode MS"/>
                          <a:ea typeface="Arial Unicode MS"/>
                          <a:cs typeface="Arial Unicode MS"/>
                        </a:rPr>
                        <a:t>♯</a:t>
                      </a:r>
                      <a:r>
                        <a:rPr lang="en-US" dirty="0" smtClean="0"/>
                        <a:t>3, C4, F4, C5, D5, F5</a:t>
                      </a:r>
                      <a:endParaRPr lang="en-US" dirty="0"/>
                    </a:p>
                  </a:txBody>
                  <a:tcPr/>
                </a:tc>
              </a:tr>
            </a:tbl>
          </a:graphicData>
        </a:graphic>
      </p:graphicFrame>
      <p:pic>
        <p:nvPicPr>
          <p:cNvPr id="8" name="RBN-M0-[60 72]-V[70 70]-[1 1]-1ref.wav">
            <a:hlinkClick r:id="" action="ppaction://media"/>
          </p:cNvPr>
          <p:cNvPicPr>
            <a:picLocks noRot="1" noChangeAspect="1"/>
          </p:cNvPicPr>
          <p:nvPr>
            <a:wavAudioFile r:embed="rId1" name="RBN-M0-[60 72]-V[70 70]-[1 1]-1ref.wav"/>
          </p:nvPr>
        </p:nvPicPr>
        <p:blipFill>
          <a:blip r:embed="rId8" cstate="print"/>
          <a:stretch>
            <a:fillRect/>
          </a:stretch>
        </p:blipFill>
        <p:spPr>
          <a:xfrm>
            <a:off x="2467000" y="2780928"/>
            <a:ext cx="304800" cy="304800"/>
          </a:xfrm>
          <a:prstGeom prst="rect">
            <a:avLst/>
          </a:prstGeom>
        </p:spPr>
      </p:pic>
      <p:pic>
        <p:nvPicPr>
          <p:cNvPr id="10" name="RYN-M0-[62 65 69 74]-V[95 95 95 95]-[1 1 1 1]-1ref.wav">
            <a:hlinkClick r:id="" action="ppaction://media"/>
          </p:cNvPr>
          <p:cNvPicPr>
            <a:picLocks noRot="1" noChangeAspect="1"/>
          </p:cNvPicPr>
          <p:nvPr>
            <a:wavAudioFile r:embed="rId2" name="RYN-M0-[62 65 69 74]-V[95 95 95 95]-[1 1 1 1]-1ref.wav"/>
          </p:nvPr>
        </p:nvPicPr>
        <p:blipFill>
          <a:blip r:embed="rId9" cstate="print"/>
          <a:stretch>
            <a:fillRect/>
          </a:stretch>
        </p:blipFill>
        <p:spPr>
          <a:xfrm>
            <a:off x="3275856" y="3501008"/>
            <a:ext cx="304800" cy="304800"/>
          </a:xfrm>
          <a:prstGeom prst="rect">
            <a:avLst/>
          </a:prstGeom>
        </p:spPr>
      </p:pic>
      <p:pic>
        <p:nvPicPr>
          <p:cNvPr id="11" name="RYN-M0-[48 55 60 64 67]-V[70 70 70 70 70]-[1 1 1 1 1]-1ref.wav">
            <a:hlinkClick r:id="" action="ppaction://media"/>
          </p:cNvPr>
          <p:cNvPicPr>
            <a:picLocks noRot="1" noChangeAspect="1"/>
          </p:cNvPicPr>
          <p:nvPr>
            <a:wavAudioFile r:embed="rId3" name="RYN-M0-[48 55 60 64 67]-V[70 70 70 70 70]-[1 1 1 1 1]-1ref.wav"/>
          </p:nvPr>
        </p:nvPicPr>
        <p:blipFill>
          <a:blip r:embed="rId9" cstate="print"/>
          <a:stretch>
            <a:fillRect/>
          </a:stretch>
        </p:blipFill>
        <p:spPr>
          <a:xfrm>
            <a:off x="3707904" y="3861048"/>
            <a:ext cx="304800" cy="304800"/>
          </a:xfrm>
          <a:prstGeom prst="rect">
            <a:avLst/>
          </a:prstGeom>
        </p:spPr>
      </p:pic>
      <p:pic>
        <p:nvPicPr>
          <p:cNvPr id="12" name="DU1-M2-[54 60 65 72 74 77]-V[70 70 85 85 70 70]-[1 1 1 1 1 1]-1ref.wav">
            <a:hlinkClick r:id="" action="ppaction://media"/>
          </p:cNvPr>
          <p:cNvPicPr>
            <a:picLocks noRot="1" noChangeAspect="1"/>
          </p:cNvPicPr>
          <p:nvPr>
            <a:wavAudioFile r:embed="rId4" name="DU1-M2-[54 60 65 72 74 77]-V[70 70 85 85 70 70]-[1 1 1 1 1 1]-1ref.wav"/>
          </p:nvPr>
        </p:nvPicPr>
        <p:blipFill>
          <a:blip r:embed="rId9" cstate="print"/>
          <a:stretch>
            <a:fillRect/>
          </a:stretch>
        </p:blipFill>
        <p:spPr>
          <a:xfrm>
            <a:off x="3995936" y="4221088"/>
            <a:ext cx="304800" cy="304800"/>
          </a:xfrm>
          <a:prstGeom prst="rect">
            <a:avLst/>
          </a:prstGeom>
        </p:spPr>
      </p:pic>
      <p:pic>
        <p:nvPicPr>
          <p:cNvPr id="13" name="DU1-M2-87-V70-1-1ref.wav">
            <a:hlinkClick r:id="" action="ppaction://media"/>
          </p:cNvPr>
          <p:cNvPicPr>
            <a:picLocks noRot="1" noChangeAspect="1"/>
          </p:cNvPicPr>
          <p:nvPr>
            <a:wavAudioFile r:embed="rId5" name="DU1-M2-87-V70-1-1ref.wav"/>
          </p:nvPr>
        </p:nvPicPr>
        <p:blipFill>
          <a:blip r:embed="rId10" cstate="print"/>
          <a:stretch>
            <a:fillRect/>
          </a:stretch>
        </p:blipFill>
        <p:spPr>
          <a:xfrm>
            <a:off x="2123728" y="2420888"/>
            <a:ext cx="304800" cy="304800"/>
          </a:xfrm>
          <a:prstGeom prst="rect">
            <a:avLst/>
          </a:prstGeom>
        </p:spPr>
      </p:pic>
      <p:pic>
        <p:nvPicPr>
          <p:cNvPr id="14" name="RSN-M0-[35 63 68]-V[45 70 70]-[1 1 1]-1ref.wav">
            <a:hlinkClick r:id="" action="ppaction://media"/>
          </p:cNvPr>
          <p:cNvPicPr>
            <a:picLocks noRot="1" noChangeAspect="1"/>
          </p:cNvPicPr>
          <p:nvPr>
            <a:wavAudioFile r:embed="rId6" name="RSN-M0-[35 63 68]-V[45 70 70]-[1 1 1]-1ref.wav"/>
          </p:nvPr>
        </p:nvPicPr>
        <p:blipFill>
          <a:blip r:embed="rId9" cstate="print"/>
          <a:stretch>
            <a:fillRect/>
          </a:stretch>
        </p:blipFill>
        <p:spPr>
          <a:xfrm>
            <a:off x="2987824" y="3140968"/>
            <a:ext cx="304800" cy="304800"/>
          </a:xfrm>
          <a:prstGeom prst="rect">
            <a:avLst/>
          </a:prstGeom>
        </p:spPr>
      </p:pic>
    </p:spTree>
    <p:extLst>
      <p:ext uri="{BB962C8B-B14F-4D97-AF65-F5344CB8AC3E}">
        <p14:creationId xmlns:p14="http://schemas.microsoft.com/office/powerpoint/2010/main" val="2898157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1"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11" fill="hold"/>
                                        <p:tgtEl>
                                          <p:spTgt spid="11"/>
                                        </p:tgtEl>
                                      </p:cBhvr>
                                    </p:cmd>
                                  </p:childTnLst>
                                </p:cTn>
                              </p:par>
                            </p:childTnLst>
                          </p:cTn>
                        </p:par>
                      </p:childTnLst>
                    </p:cTn>
                  </p:par>
                </p:childTnLst>
              </p:cTn>
              <p:nextCondLst>
                <p:cond evt="onClick" delay="0">
                  <p:tgtEl>
                    <p:spTgt spid="1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11" fill="hold"/>
                                        <p:tgtEl>
                                          <p:spTgt spid="12"/>
                                        </p:tgtEl>
                                      </p:cBhvr>
                                    </p:cmd>
                                  </p:childTnLst>
                                </p:cTn>
                              </p:par>
                            </p:childTnLst>
                          </p:cTn>
                        </p:par>
                      </p:childTnLst>
                    </p:cTn>
                  </p:par>
                </p:childTnLst>
              </p:cTn>
              <p:nextCondLst>
                <p:cond evt="onClick" delay="0">
                  <p:tgtEl>
                    <p:spTgt spid="1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11" fill="hold"/>
                                        <p:tgtEl>
                                          <p:spTgt spid="13"/>
                                        </p:tgtEl>
                                      </p:cBhvr>
                                    </p:cmd>
                                  </p:childTnLst>
                                </p:cTn>
                              </p:par>
                            </p:childTnLst>
                          </p:cTn>
                        </p:par>
                      </p:childTnLst>
                    </p:cTn>
                  </p:par>
                </p:childTnLst>
              </p:cTn>
              <p:nextCondLst>
                <p:cond evt="onClick" delay="0">
                  <p:tgtEl>
                    <p:spTgt spid="13"/>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511" fill="hold"/>
                                        <p:tgtEl>
                                          <p:spTgt spid="14"/>
                                        </p:tgtEl>
                                      </p:cBhvr>
                                    </p:cmd>
                                  </p:childTnLst>
                                </p:cTn>
                              </p:par>
                            </p:childTnLst>
                          </p:cTn>
                        </p:par>
                      </p:childTnLst>
                    </p:cTn>
                  </p:par>
                </p:childTnLst>
              </p:cTn>
              <p:nextCondLst>
                <p:cond evt="onClick" delay="0">
                  <p:tgtEl>
                    <p:spTgt spid="14"/>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0" name="Picture 4"/>
          <p:cNvPicPr>
            <a:picLocks noChangeAspect="1" noChangeArrowheads="1"/>
          </p:cNvPicPr>
          <p:nvPr/>
        </p:nvPicPr>
        <p:blipFill>
          <a:blip r:embed="rId2" cstate="print"/>
          <a:srcRect/>
          <a:stretch>
            <a:fillRect/>
          </a:stretch>
        </p:blipFill>
        <p:spPr bwMode="auto">
          <a:xfrm>
            <a:off x="1547664" y="5229200"/>
            <a:ext cx="5286375" cy="978694"/>
          </a:xfrm>
          <a:prstGeom prst="rect">
            <a:avLst/>
          </a:prstGeom>
          <a:noFill/>
          <a:ln w="9525">
            <a:noFill/>
            <a:miter lim="800000"/>
            <a:headEnd/>
            <a:tailEnd/>
          </a:ln>
        </p:spPr>
      </p:pic>
      <p:pic>
        <p:nvPicPr>
          <p:cNvPr id="229379" name="Picture 3"/>
          <p:cNvPicPr>
            <a:picLocks noChangeAspect="1" noChangeArrowheads="1"/>
          </p:cNvPicPr>
          <p:nvPr/>
        </p:nvPicPr>
        <p:blipFill>
          <a:blip r:embed="rId3" cstate="print"/>
          <a:srcRect/>
          <a:stretch>
            <a:fillRect/>
          </a:stretch>
        </p:blipFill>
        <p:spPr bwMode="auto">
          <a:xfrm>
            <a:off x="1475656" y="3429000"/>
            <a:ext cx="5083969" cy="1404938"/>
          </a:xfrm>
          <a:prstGeom prst="rect">
            <a:avLst/>
          </a:prstGeom>
          <a:noFill/>
          <a:ln w="9525">
            <a:noFill/>
            <a:miter lim="800000"/>
            <a:headEnd/>
            <a:tailEnd/>
          </a:ln>
        </p:spPr>
      </p:pic>
      <p:pic>
        <p:nvPicPr>
          <p:cNvPr id="229377" name="Picture 1"/>
          <p:cNvPicPr>
            <a:picLocks noChangeAspect="1" noChangeArrowheads="1"/>
          </p:cNvPicPr>
          <p:nvPr/>
        </p:nvPicPr>
        <p:blipFill>
          <a:blip r:embed="rId4" cstate="print"/>
          <a:srcRect/>
          <a:stretch>
            <a:fillRect/>
          </a:stretch>
        </p:blipFill>
        <p:spPr bwMode="auto">
          <a:xfrm>
            <a:off x="1481856" y="1484784"/>
            <a:ext cx="5155406" cy="1402556"/>
          </a:xfrm>
          <a:prstGeom prst="rect">
            <a:avLst/>
          </a:prstGeom>
          <a:noFill/>
          <a:ln w="9525">
            <a:noFill/>
            <a:miter lim="800000"/>
            <a:headEnd/>
            <a:tailEnd/>
          </a:ln>
        </p:spPr>
      </p:pic>
      <p:sp>
        <p:nvSpPr>
          <p:cNvPr id="2" name="標題 1"/>
          <p:cNvSpPr>
            <a:spLocks noGrp="1"/>
          </p:cNvSpPr>
          <p:nvPr>
            <p:ph type="title"/>
          </p:nvPr>
        </p:nvSpPr>
        <p:spPr/>
        <p:txBody>
          <a:bodyPr/>
          <a:lstStyle/>
          <a:p>
            <a:r>
              <a:rPr lang="en-US" dirty="0" smtClean="0"/>
              <a:t>Evaluation criteria</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31</a:t>
            </a:fld>
            <a:endParaRPr lang="en-US"/>
          </a:p>
        </p:txBody>
      </p:sp>
      <p:sp>
        <p:nvSpPr>
          <p:cNvPr id="5" name="內容版面配置區 4"/>
          <p:cNvSpPr>
            <a:spLocks noGrp="1"/>
          </p:cNvSpPr>
          <p:nvPr>
            <p:ph sz="quarter" idx="2"/>
          </p:nvPr>
        </p:nvSpPr>
        <p:spPr>
          <a:xfrm>
            <a:off x="539552" y="1216152"/>
            <a:ext cx="8136904" cy="4937760"/>
          </a:xfrm>
        </p:spPr>
        <p:txBody>
          <a:bodyPr>
            <a:normAutofit/>
          </a:bodyPr>
          <a:lstStyle/>
          <a:p>
            <a:r>
              <a:rPr lang="en-US" sz="2400" dirty="0" smtClean="0"/>
              <a:t>Signal-to-noise ratio</a:t>
            </a:r>
          </a:p>
          <a:p>
            <a:endParaRPr lang="en-US" sz="2400" dirty="0" smtClean="0"/>
          </a:p>
          <a:p>
            <a:endParaRPr lang="en-US" sz="2400" dirty="0" smtClean="0"/>
          </a:p>
          <a:p>
            <a:endParaRPr lang="en-US" sz="2400" dirty="0" smtClean="0"/>
          </a:p>
          <a:p>
            <a:r>
              <a:rPr lang="en-US" sz="2400" dirty="0" smtClean="0"/>
              <a:t>Absolute error ratio of estimated intensity</a:t>
            </a:r>
          </a:p>
          <a:p>
            <a:endParaRPr lang="en-US" sz="2400" dirty="0" smtClean="0"/>
          </a:p>
          <a:p>
            <a:endParaRPr lang="en-US" sz="2400" dirty="0" smtClean="0"/>
          </a:p>
          <a:p>
            <a:endParaRPr lang="en-US" sz="2400" dirty="0" smtClean="0"/>
          </a:p>
          <a:p>
            <a:r>
              <a:rPr lang="en-US" sz="2400" dirty="0" smtClean="0"/>
              <a:t>Absolute error of time shift</a:t>
            </a:r>
            <a:endParaRPr lang="en-US" sz="2400" dirty="0"/>
          </a:p>
        </p:txBody>
      </p:sp>
    </p:spTree>
    <p:extLst>
      <p:ext uri="{BB962C8B-B14F-4D97-AF65-F5344CB8AC3E}">
        <p14:creationId xmlns:p14="http://schemas.microsoft.com/office/powerpoint/2010/main" val="2728756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Modeling quality</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32</a:t>
            </a:fld>
            <a:endParaRPr lang="en-US"/>
          </a:p>
        </p:txBody>
      </p:sp>
      <p:sp>
        <p:nvSpPr>
          <p:cNvPr id="5" name="內容版面配置區 4"/>
          <p:cNvSpPr>
            <a:spLocks noGrp="1"/>
          </p:cNvSpPr>
          <p:nvPr>
            <p:ph sz="quarter" idx="2"/>
          </p:nvPr>
        </p:nvSpPr>
        <p:spPr>
          <a:xfrm>
            <a:off x="3635896" y="1216152"/>
            <a:ext cx="5328592" cy="4937760"/>
          </a:xfrm>
        </p:spPr>
        <p:txBody>
          <a:bodyPr/>
          <a:lstStyle/>
          <a:p>
            <a:r>
              <a:rPr lang="en-US" dirty="0" smtClean="0"/>
              <a:t>Evaluate the quality of PM to represent an isolated tone</a:t>
            </a:r>
          </a:p>
          <a:p>
            <a:r>
              <a:rPr lang="en-US" dirty="0" smtClean="0"/>
              <a:t>Compare the estimated tones with the input tones</a:t>
            </a:r>
          </a:p>
          <a:p>
            <a:r>
              <a:rPr lang="en-US" dirty="0" smtClean="0"/>
              <a:t>Provide a benchmark for evaluation of the separation quality</a:t>
            </a:r>
          </a:p>
          <a:p>
            <a:r>
              <a:rPr lang="en-US" dirty="0"/>
              <a:t>Average of SNR: 11.15 dB</a:t>
            </a:r>
          </a:p>
          <a:p>
            <a:endParaRPr lang="en-US" dirty="0"/>
          </a:p>
        </p:txBody>
      </p:sp>
      <p:pic>
        <p:nvPicPr>
          <p:cNvPr id="158722" name="Picture 2"/>
          <p:cNvPicPr>
            <a:picLocks noGrp="1" noChangeAspect="1" noChangeArrowheads="1"/>
          </p:cNvPicPr>
          <p:nvPr>
            <p:ph sz="quarter" idx="1"/>
          </p:nvPr>
        </p:nvPicPr>
        <p:blipFill>
          <a:blip r:embed="rId10" cstate="print"/>
          <a:srcRect/>
          <a:stretch>
            <a:fillRect/>
          </a:stretch>
        </p:blipFill>
        <p:spPr bwMode="auto">
          <a:xfrm>
            <a:off x="107504" y="1381549"/>
            <a:ext cx="3560914" cy="4063676"/>
          </a:xfrm>
          <a:prstGeom prst="rect">
            <a:avLst/>
          </a:prstGeom>
          <a:noFill/>
          <a:ln w="9525">
            <a:noFill/>
            <a:miter lim="800000"/>
            <a:headEnd/>
            <a:tailEnd/>
          </a:ln>
        </p:spPr>
      </p:pic>
      <p:graphicFrame>
        <p:nvGraphicFramePr>
          <p:cNvPr id="6" name="表格 9"/>
          <p:cNvGraphicFramePr>
            <a:graphicFrameLocks noGrp="1"/>
          </p:cNvGraphicFramePr>
          <p:nvPr>
            <p:extLst>
              <p:ext uri="{D42A27DB-BD31-4B8C-83A1-F6EECF244321}">
                <p14:modId xmlns:p14="http://schemas.microsoft.com/office/powerpoint/2010/main" val="789833405"/>
              </p:ext>
            </p:extLst>
          </p:nvPr>
        </p:nvGraphicFramePr>
        <p:xfrm>
          <a:off x="4283968" y="4383112"/>
          <a:ext cx="4104456" cy="1854200"/>
        </p:xfrm>
        <a:graphic>
          <a:graphicData uri="http://schemas.openxmlformats.org/drawingml/2006/table">
            <a:tbl>
              <a:tblPr firstRow="1" bandRow="1">
                <a:tableStyleId>{5C22544A-7EE6-4342-B048-85BDC9FD1C3A}</a:tableStyleId>
              </a:tblPr>
              <a:tblGrid>
                <a:gridCol w="1152128"/>
                <a:gridCol w="936104"/>
                <a:gridCol w="2016224"/>
              </a:tblGrid>
              <a:tr h="370840">
                <a:tc>
                  <a:txBody>
                    <a:bodyPr/>
                    <a:lstStyle/>
                    <a:p>
                      <a:r>
                        <a:rPr lang="en-US" dirty="0" smtClean="0"/>
                        <a:t>Pitch</a:t>
                      </a:r>
                      <a:endParaRPr lang="en-US" dirty="0"/>
                    </a:p>
                  </a:txBody>
                  <a:tcPr/>
                </a:tc>
                <a:tc>
                  <a:txBody>
                    <a:bodyPr/>
                    <a:lstStyle/>
                    <a:p>
                      <a:r>
                        <a:rPr lang="en-US" dirty="0" smtClean="0"/>
                        <a:t>Ref</a:t>
                      </a:r>
                      <a:endParaRPr lang="en-US" dirty="0"/>
                    </a:p>
                  </a:txBody>
                  <a:tcPr/>
                </a:tc>
                <a:tc>
                  <a:txBody>
                    <a:bodyPr/>
                    <a:lstStyle/>
                    <a:p>
                      <a:r>
                        <a:rPr lang="en-US" dirty="0" smtClean="0"/>
                        <a:t>SNR (dB)</a:t>
                      </a:r>
                      <a:r>
                        <a:rPr lang="en-US" baseline="0" dirty="0" smtClean="0"/>
                        <a:t> </a:t>
                      </a:r>
                      <a:r>
                        <a:rPr lang="en-US" dirty="0" smtClean="0"/>
                        <a:t>of PM</a:t>
                      </a:r>
                      <a:endParaRPr lang="en-US" dirty="0"/>
                    </a:p>
                  </a:txBody>
                  <a:tcPr/>
                </a:tc>
              </a:tr>
              <a:tr h="370840">
                <a:tc>
                  <a:txBody>
                    <a:bodyPr/>
                    <a:lstStyle/>
                    <a:p>
                      <a:r>
                        <a:rPr lang="en-US" dirty="0" smtClean="0"/>
                        <a:t>D5</a:t>
                      </a:r>
                      <a:endParaRPr lang="en-US" dirty="0"/>
                    </a:p>
                  </a:txBody>
                  <a:tcPr/>
                </a:tc>
                <a:tc>
                  <a:txBody>
                    <a:bodyPr/>
                    <a:lstStyle/>
                    <a:p>
                      <a:endParaRPr lang="en-US" dirty="0"/>
                    </a:p>
                  </a:txBody>
                  <a:tcPr/>
                </a:tc>
                <a:tc>
                  <a:txBody>
                    <a:bodyPr/>
                    <a:lstStyle/>
                    <a:p>
                      <a:r>
                        <a:rPr lang="en-US" dirty="0" smtClean="0"/>
                        <a:t>15.55</a:t>
                      </a:r>
                    </a:p>
                  </a:txBody>
                  <a:tcPr/>
                </a:tc>
              </a:tr>
              <a:tr h="370840">
                <a:tc>
                  <a:txBody>
                    <a:bodyPr/>
                    <a:lstStyle/>
                    <a:p>
                      <a:r>
                        <a:rPr lang="en-US" dirty="0" smtClean="0"/>
                        <a:t>D3</a:t>
                      </a:r>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9.94</a:t>
                      </a:r>
                      <a:endParaRPr lang="en-US" dirty="0"/>
                    </a:p>
                  </a:txBody>
                  <a:tcPr/>
                </a:tc>
              </a:tr>
              <a:tr h="370840">
                <a:tc>
                  <a:txBody>
                    <a:bodyPr/>
                    <a:lstStyle/>
                    <a:p>
                      <a:r>
                        <a:rPr lang="en-US" dirty="0" smtClean="0"/>
                        <a:t>D</a:t>
                      </a:r>
                      <a:r>
                        <a:rPr lang="en-US" dirty="0" smtClean="0">
                          <a:latin typeface="Arial Unicode MS"/>
                          <a:ea typeface="Arial Unicode MS"/>
                          <a:cs typeface="Arial Unicode MS"/>
                        </a:rPr>
                        <a:t>♯</a:t>
                      </a:r>
                      <a:r>
                        <a:rPr lang="en-US" dirty="0" smtClean="0"/>
                        <a:t>6</a:t>
                      </a:r>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9.23</a:t>
                      </a:r>
                      <a:endParaRPr lang="en-US" dirty="0"/>
                    </a:p>
                  </a:txBody>
                  <a:tcPr/>
                </a:tc>
              </a:tr>
              <a:tr h="370840">
                <a:tc>
                  <a:txBody>
                    <a:bodyPr/>
                    <a:lstStyle/>
                    <a:p>
                      <a:r>
                        <a:rPr lang="en-US" dirty="0" smtClean="0"/>
                        <a:t>E4</a:t>
                      </a:r>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11.84</a:t>
                      </a:r>
                      <a:endParaRPr lang="en-US" dirty="0"/>
                    </a:p>
                  </a:txBody>
                  <a:tcPr/>
                </a:tc>
              </a:tr>
            </a:tbl>
          </a:graphicData>
        </a:graphic>
      </p:graphicFrame>
      <p:pic>
        <p:nvPicPr>
          <p:cNvPr id="7" name="RBN-M0-74-V70-1-1ref.wav">
            <a:hlinkClick r:id="" action="ppaction://media"/>
          </p:cNvPr>
          <p:cNvPicPr>
            <a:picLocks noRot="1" noChangeAspect="1"/>
          </p:cNvPicPr>
          <p:nvPr>
            <a:wavAudioFile r:embed="rId1" name="RBN-M0-74-V70-1-1ref.wav"/>
          </p:nvPr>
        </p:nvPicPr>
        <p:blipFill>
          <a:blip r:embed="rId11" cstate="print"/>
          <a:stretch>
            <a:fillRect/>
          </a:stretch>
        </p:blipFill>
        <p:spPr>
          <a:xfrm>
            <a:off x="5724128" y="4815160"/>
            <a:ext cx="304800" cy="304800"/>
          </a:xfrm>
          <a:prstGeom prst="rect">
            <a:avLst/>
          </a:prstGeom>
        </p:spPr>
      </p:pic>
      <p:pic>
        <p:nvPicPr>
          <p:cNvPr id="8" name="RYN-M0-50-V45-1-1ref.wav">
            <a:hlinkClick r:id="" action="ppaction://media"/>
          </p:cNvPr>
          <p:cNvPicPr>
            <a:picLocks noRot="1" noChangeAspect="1"/>
          </p:cNvPicPr>
          <p:nvPr>
            <a:wavAudioFile r:embed="rId2" name="RYN-M0-50-V45-1-1ref.wav"/>
          </p:nvPr>
        </p:nvPicPr>
        <p:blipFill>
          <a:blip r:embed="rId12" cstate="print"/>
          <a:stretch>
            <a:fillRect/>
          </a:stretch>
        </p:blipFill>
        <p:spPr>
          <a:xfrm>
            <a:off x="5724128" y="5175200"/>
            <a:ext cx="304800" cy="304800"/>
          </a:xfrm>
          <a:prstGeom prst="rect">
            <a:avLst/>
          </a:prstGeom>
        </p:spPr>
      </p:pic>
      <p:pic>
        <p:nvPicPr>
          <p:cNvPr id="9" name="DU1-M2-87-V70-1-1ref.wav">
            <a:hlinkClick r:id="" action="ppaction://media"/>
          </p:cNvPr>
          <p:cNvPicPr>
            <a:picLocks noRot="1" noChangeAspect="1"/>
          </p:cNvPicPr>
          <p:nvPr>
            <a:wavAudioFile r:embed="rId3" name="DU1-M2-87-V70-1-1ref.wav"/>
          </p:nvPr>
        </p:nvPicPr>
        <p:blipFill>
          <a:blip r:embed="rId11" cstate="print"/>
          <a:stretch>
            <a:fillRect/>
          </a:stretch>
        </p:blipFill>
        <p:spPr>
          <a:xfrm>
            <a:off x="5724128" y="5535240"/>
            <a:ext cx="304800" cy="304800"/>
          </a:xfrm>
          <a:prstGeom prst="rect">
            <a:avLst/>
          </a:prstGeom>
        </p:spPr>
      </p:pic>
      <p:pic>
        <p:nvPicPr>
          <p:cNvPr id="10" name="RSN-M0-64-V95-1-1ref.wav">
            <a:hlinkClick r:id="" action="ppaction://media"/>
          </p:cNvPr>
          <p:cNvPicPr>
            <a:picLocks noRot="1" noChangeAspect="1"/>
          </p:cNvPicPr>
          <p:nvPr>
            <a:wavAudioFile r:embed="rId4" name="RSN-M0-64-V95-1-1ref.wav"/>
          </p:nvPr>
        </p:nvPicPr>
        <p:blipFill>
          <a:blip r:embed="rId13" cstate="print"/>
          <a:stretch>
            <a:fillRect/>
          </a:stretch>
        </p:blipFill>
        <p:spPr>
          <a:xfrm>
            <a:off x="5724128" y="5895280"/>
            <a:ext cx="304800" cy="304800"/>
          </a:xfrm>
          <a:prstGeom prst="rect">
            <a:avLst/>
          </a:prstGeom>
        </p:spPr>
      </p:pic>
      <p:pic>
        <p:nvPicPr>
          <p:cNvPr id="11" name="RBN-M0-74-V70-1-2Pn.wav">
            <a:hlinkClick r:id="" action="ppaction://media"/>
          </p:cNvPr>
          <p:cNvPicPr>
            <a:picLocks noRot="1" noChangeAspect="1"/>
          </p:cNvPicPr>
          <p:nvPr>
            <a:wavAudioFile r:embed="rId5" name="RBN-M0-74-V70-1-2Pn.wav"/>
          </p:nvPr>
        </p:nvPicPr>
        <p:blipFill>
          <a:blip r:embed="rId14" cstate="print"/>
          <a:stretch>
            <a:fillRect/>
          </a:stretch>
        </p:blipFill>
        <p:spPr>
          <a:xfrm>
            <a:off x="7164288" y="4815160"/>
            <a:ext cx="304800" cy="304800"/>
          </a:xfrm>
          <a:prstGeom prst="rect">
            <a:avLst/>
          </a:prstGeom>
        </p:spPr>
      </p:pic>
      <p:pic>
        <p:nvPicPr>
          <p:cNvPr id="12" name="DU1-M2-87-V70-1-2Pn.wav">
            <a:hlinkClick r:id="" action="ppaction://media"/>
          </p:cNvPr>
          <p:cNvPicPr>
            <a:picLocks noRot="1" noChangeAspect="1"/>
          </p:cNvPicPr>
          <p:nvPr>
            <a:wavAudioFile r:embed="rId6" name="DU1-M2-87-V70-1-2Pn.wav"/>
          </p:nvPr>
        </p:nvPicPr>
        <p:blipFill>
          <a:blip r:embed="rId15" cstate="print"/>
          <a:stretch>
            <a:fillRect/>
          </a:stretch>
        </p:blipFill>
        <p:spPr>
          <a:xfrm>
            <a:off x="7164288" y="5535240"/>
            <a:ext cx="304800" cy="304800"/>
          </a:xfrm>
          <a:prstGeom prst="rect">
            <a:avLst/>
          </a:prstGeom>
        </p:spPr>
      </p:pic>
      <p:pic>
        <p:nvPicPr>
          <p:cNvPr id="13" name="RSN-M0-64-V95-1-2Pn.wav">
            <a:hlinkClick r:id="" action="ppaction://media"/>
          </p:cNvPr>
          <p:cNvPicPr>
            <a:picLocks noRot="1" noChangeAspect="1"/>
          </p:cNvPicPr>
          <p:nvPr>
            <a:wavAudioFile r:embed="rId7" name="RSN-M0-64-V95-1-2Pn.wav"/>
          </p:nvPr>
        </p:nvPicPr>
        <p:blipFill>
          <a:blip r:embed="rId11" cstate="print"/>
          <a:stretch>
            <a:fillRect/>
          </a:stretch>
        </p:blipFill>
        <p:spPr>
          <a:xfrm>
            <a:off x="7164288" y="5895280"/>
            <a:ext cx="304800" cy="304800"/>
          </a:xfrm>
          <a:prstGeom prst="rect">
            <a:avLst/>
          </a:prstGeom>
        </p:spPr>
      </p:pic>
      <p:pic>
        <p:nvPicPr>
          <p:cNvPr id="14" name="RYN-M0-50-V45-1-2Pn.wav">
            <a:hlinkClick r:id="" action="ppaction://media"/>
          </p:cNvPr>
          <p:cNvPicPr>
            <a:picLocks noRot="1" noChangeAspect="1"/>
          </p:cNvPicPr>
          <p:nvPr>
            <a:wavAudioFile r:embed="rId8" name="RYN-M0-50-V45-1-2Pn.wav"/>
          </p:nvPr>
        </p:nvPicPr>
        <p:blipFill>
          <a:blip r:embed="rId11" cstate="print"/>
          <a:stretch>
            <a:fillRect/>
          </a:stretch>
        </p:blipFill>
        <p:spPr>
          <a:xfrm>
            <a:off x="7164288" y="5175200"/>
            <a:ext cx="304800" cy="304800"/>
          </a:xfrm>
          <a:prstGeom prst="rect">
            <a:avLst/>
          </a:prstGeom>
        </p:spPr>
      </p:pic>
    </p:spTree>
    <p:extLst>
      <p:ext uri="{BB962C8B-B14F-4D97-AF65-F5344CB8AC3E}">
        <p14:creationId xmlns:p14="http://schemas.microsoft.com/office/powerpoint/2010/main" val="3529660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 fill="hold"/>
                                        <p:tgtEl>
                                          <p:spTgt spid="7"/>
                                        </p:tgtEl>
                                      </p:cBhvr>
                                    </p:cmd>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11" fill="hold"/>
                                        <p:tgtEl>
                                          <p:spTgt spid="8"/>
                                        </p:tgtEl>
                                      </p:cBhvr>
                                    </p:cmd>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511" fill="hold"/>
                                        <p:tgtEl>
                                          <p:spTgt spid="9"/>
                                        </p:tgtEl>
                                      </p:cBhvr>
                                    </p:cmd>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11" fill="hold"/>
                                        <p:tgtEl>
                                          <p:spTgt spid="10"/>
                                        </p:tgtEl>
                                      </p:cBhvr>
                                    </p:cmd>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11" fill="hold"/>
                                        <p:tgtEl>
                                          <p:spTgt spid="11"/>
                                        </p:tgtEl>
                                      </p:cBhvr>
                                    </p:cmd>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11" fill="hold"/>
                                        <p:tgtEl>
                                          <p:spTgt spid="12"/>
                                        </p:tgtEl>
                                      </p:cBhvr>
                                    </p:cmd>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511" fill="hold"/>
                                        <p:tgtEl>
                                          <p:spTgt spid="13"/>
                                        </p:tgtEl>
                                      </p:cBhvr>
                                    </p:cmd>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511" fill="hold"/>
                                        <p:tgtEl>
                                          <p:spTgt spid="14"/>
                                        </p:tgtEl>
                                      </p:cBhvr>
                                    </p:cmd>
                                  </p:childTnLst>
                                </p:cTn>
                              </p:par>
                            </p:childTnLst>
                          </p:cTn>
                        </p:par>
                      </p:childTnLst>
                    </p:cTn>
                  </p:par>
                </p:childTnLst>
              </p:cTn>
              <p:nextCondLst>
                <p:cond evt="onClick" delay="0">
                  <p:tgtEl>
                    <p:spTgt spid="14"/>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4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Separation quality</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33</a:t>
            </a:fld>
            <a:endParaRPr lang="en-US"/>
          </a:p>
        </p:txBody>
      </p:sp>
      <p:sp>
        <p:nvSpPr>
          <p:cNvPr id="5" name="內容版面配置區 4"/>
          <p:cNvSpPr>
            <a:spLocks noGrp="1"/>
          </p:cNvSpPr>
          <p:nvPr>
            <p:ph sz="quarter" idx="2"/>
          </p:nvPr>
        </p:nvSpPr>
        <p:spPr/>
        <p:txBody>
          <a:bodyPr>
            <a:normAutofit/>
          </a:bodyPr>
          <a:lstStyle/>
          <a:p>
            <a:r>
              <a:rPr lang="en-US" dirty="0" smtClean="0"/>
              <a:t>Evaluate the quality of PM to extract the individual tones from a mixture</a:t>
            </a:r>
          </a:p>
          <a:p>
            <a:r>
              <a:rPr lang="en-US" dirty="0" smtClean="0"/>
              <a:t>Compare the estimated tones with the input tones (before mixing)</a:t>
            </a:r>
          </a:p>
          <a:p>
            <a:r>
              <a:rPr lang="en-US" dirty="0" smtClean="0"/>
              <a:t>Input tones provide the ground truth</a:t>
            </a:r>
          </a:p>
          <a:p>
            <a:r>
              <a:rPr lang="en-US" dirty="0" smtClean="0"/>
              <a:t>Mixing – summing the shifted tones to form a mixture</a:t>
            </a:r>
          </a:p>
        </p:txBody>
      </p:sp>
      <p:pic>
        <p:nvPicPr>
          <p:cNvPr id="161794" name="Picture 2"/>
          <p:cNvPicPr>
            <a:picLocks noGrp="1" noChangeAspect="1" noChangeArrowheads="1"/>
          </p:cNvPicPr>
          <p:nvPr>
            <p:ph sz="quarter" idx="1"/>
          </p:nvPr>
        </p:nvPicPr>
        <p:blipFill>
          <a:blip r:embed="rId2" cstate="print"/>
          <a:srcRect/>
          <a:stretch>
            <a:fillRect/>
          </a:stretch>
        </p:blipFill>
        <p:spPr bwMode="auto">
          <a:xfrm>
            <a:off x="818223" y="1219200"/>
            <a:ext cx="3319729" cy="4937125"/>
          </a:xfrm>
          <a:prstGeom prst="rect">
            <a:avLst/>
          </a:prstGeom>
          <a:noFill/>
          <a:ln w="9525">
            <a:noFill/>
            <a:miter lim="800000"/>
            <a:headEnd/>
            <a:tailEnd/>
          </a:ln>
        </p:spPr>
      </p:pic>
    </p:spTree>
    <p:extLst>
      <p:ext uri="{BB962C8B-B14F-4D97-AF65-F5344CB8AC3E}">
        <p14:creationId xmlns:p14="http://schemas.microsoft.com/office/powerpoint/2010/main" val="1369186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Separation quality: SNR</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34</a:t>
            </a:fld>
            <a:endParaRPr lang="en-US" dirty="0"/>
          </a:p>
        </p:txBody>
      </p:sp>
      <p:sp>
        <p:nvSpPr>
          <p:cNvPr id="4" name="內容版面配置區 3"/>
          <p:cNvSpPr>
            <a:spLocks noGrp="1"/>
          </p:cNvSpPr>
          <p:nvPr>
            <p:ph sz="quarter" idx="1"/>
          </p:nvPr>
        </p:nvSpPr>
        <p:spPr>
          <a:xfrm>
            <a:off x="457200" y="4869160"/>
            <a:ext cx="8219256" cy="1287800"/>
          </a:xfrm>
        </p:spPr>
        <p:txBody>
          <a:bodyPr>
            <a:normAutofit lnSpcReduction="10000"/>
          </a:bodyPr>
          <a:lstStyle/>
          <a:p>
            <a:r>
              <a:rPr lang="en-US" dirty="0"/>
              <a:t>Average </a:t>
            </a:r>
            <a:r>
              <a:rPr lang="el-GR" dirty="0">
                <a:latin typeface="Times New Roman"/>
                <a:cs typeface="Times New Roman"/>
              </a:rPr>
              <a:t>Δ</a:t>
            </a:r>
            <a:r>
              <a:rPr lang="en-US" dirty="0" smtClean="0"/>
              <a:t>SNR slightly drops</a:t>
            </a:r>
            <a:endParaRPr lang="en-US" dirty="0"/>
          </a:p>
          <a:p>
            <a:r>
              <a:rPr lang="en-US" dirty="0" smtClean="0"/>
              <a:t>Upper tones in octaves can be reconstructed</a:t>
            </a:r>
          </a:p>
          <a:p>
            <a:pPr lvl="1"/>
            <a:r>
              <a:rPr lang="en-US" dirty="0" smtClean="0"/>
              <a:t>Overlapping partials can be resolved</a:t>
            </a:r>
          </a:p>
          <a:p>
            <a:endParaRPr lang="en-US" dirty="0"/>
          </a:p>
        </p:txBody>
      </p:sp>
      <p:pic>
        <p:nvPicPr>
          <p:cNvPr id="216065" name="Picture 1"/>
          <p:cNvPicPr>
            <a:picLocks noChangeAspect="1" noChangeArrowheads="1"/>
          </p:cNvPicPr>
          <p:nvPr/>
        </p:nvPicPr>
        <p:blipFill>
          <a:blip r:embed="rId2" cstate="print"/>
          <a:srcRect/>
          <a:stretch>
            <a:fillRect/>
          </a:stretch>
        </p:blipFill>
        <p:spPr bwMode="auto">
          <a:xfrm>
            <a:off x="1208102" y="4149080"/>
            <a:ext cx="6892290" cy="51435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5" y="1268760"/>
            <a:ext cx="689162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903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Separation quality: intensity</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35</a:t>
            </a:fld>
            <a:endParaRPr lang="en-US"/>
          </a:p>
        </p:txBody>
      </p:sp>
      <p:sp>
        <p:nvSpPr>
          <p:cNvPr id="4" name="內容版面配置區 3"/>
          <p:cNvSpPr>
            <a:spLocks noGrp="1"/>
          </p:cNvSpPr>
          <p:nvPr>
            <p:ph sz="quarter" idx="1"/>
          </p:nvPr>
        </p:nvSpPr>
        <p:spPr>
          <a:xfrm>
            <a:off x="5292080" y="1340768"/>
            <a:ext cx="3600400" cy="4968552"/>
          </a:xfrm>
        </p:spPr>
        <p:txBody>
          <a:bodyPr>
            <a:normAutofit/>
          </a:bodyPr>
          <a:lstStyle/>
          <a:p>
            <a:r>
              <a:rPr lang="en-US" sz="2400" dirty="0" smtClean="0"/>
              <a:t>Average </a:t>
            </a:r>
            <a:r>
              <a:rPr lang="en-US" sz="2400" dirty="0" err="1" smtClean="0">
                <a:latin typeface="Times New Roman" pitchFamily="18" charset="0"/>
                <a:cs typeface="Times New Roman" pitchFamily="18" charset="0"/>
              </a:rPr>
              <a:t>ER</a:t>
            </a:r>
            <a:r>
              <a:rPr lang="en-US" sz="2400" i="1" baseline="-25000" dirty="0" err="1"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 </a:t>
            </a:r>
            <a:r>
              <a:rPr lang="en-US" sz="2400" dirty="0" smtClean="0"/>
              <a:t>: Intensity </a:t>
            </a:r>
            <a:r>
              <a:rPr lang="en-US" sz="2400" i="1" dirty="0" smtClean="0">
                <a:latin typeface="Times New Roman" pitchFamily="18" charset="0"/>
                <a:cs typeface="Times New Roman" pitchFamily="18" charset="0"/>
              </a:rPr>
              <a:t>c</a:t>
            </a:r>
            <a:r>
              <a:rPr lang="en-US" sz="2400" i="1" baseline="-25000" dirty="0" smtClean="0">
                <a:latin typeface="Times New Roman" pitchFamily="18" charset="0"/>
                <a:cs typeface="Times New Roman" pitchFamily="18" charset="0"/>
              </a:rPr>
              <a:t>k</a:t>
            </a:r>
            <a:r>
              <a:rPr lang="en-US" sz="2400" dirty="0" smtClean="0"/>
              <a:t>&lt; Peak from PM</a:t>
            </a:r>
          </a:p>
          <a:p>
            <a:r>
              <a:rPr lang="en-US" sz="2400" dirty="0" smtClean="0"/>
              <a:t>Peak from PM</a:t>
            </a:r>
          </a:p>
          <a:p>
            <a:pPr lvl="1"/>
            <a:r>
              <a:rPr lang="en-US" sz="2000" dirty="0" smtClean="0"/>
              <a:t>Peak amplitude of the estimated tone of PM</a:t>
            </a:r>
          </a:p>
          <a:p>
            <a:r>
              <a:rPr lang="en-US" sz="2400" dirty="0" smtClean="0"/>
              <a:t>Peak from PM depends on all estimated parameters</a:t>
            </a:r>
          </a:p>
          <a:p>
            <a:r>
              <a:rPr lang="en-US" sz="2400" dirty="0" smtClean="0"/>
              <a:t>Intensity </a:t>
            </a:r>
            <a:r>
              <a:rPr lang="en-US" sz="2400" i="1" dirty="0" smtClean="0">
                <a:latin typeface="Times New Roman" pitchFamily="18" charset="0"/>
                <a:cs typeface="Times New Roman" pitchFamily="18" charset="0"/>
              </a:rPr>
              <a:t>c</a:t>
            </a:r>
            <a:r>
              <a:rPr lang="en-US" sz="2400" i="1" baseline="-25000" dirty="0" smtClean="0">
                <a:latin typeface="Times New Roman" pitchFamily="18" charset="0"/>
                <a:cs typeface="Times New Roman" pitchFamily="18" charset="0"/>
              </a:rPr>
              <a:t>k</a:t>
            </a:r>
            <a:r>
              <a:rPr lang="en-US" sz="2400" dirty="0" smtClean="0"/>
              <a:t> : depends on the envelope function</a:t>
            </a:r>
          </a:p>
          <a:p>
            <a:pPr lvl="1"/>
            <a:r>
              <a:rPr lang="en-US" sz="2000" dirty="0" smtClean="0"/>
              <a:t>Less sensitive to the estimation error from other parameters</a:t>
            </a:r>
          </a:p>
          <a:p>
            <a:pPr lvl="1"/>
            <a:endParaRPr lang="en-US" sz="2000" dirty="0"/>
          </a:p>
        </p:txBody>
      </p:sp>
      <p:pic>
        <p:nvPicPr>
          <p:cNvPr id="8" name="Picture 3"/>
          <p:cNvPicPr>
            <a:picLocks noChangeAspect="1" noChangeArrowheads="1"/>
          </p:cNvPicPr>
          <p:nvPr/>
        </p:nvPicPr>
        <p:blipFill>
          <a:blip r:embed="rId3" cstate="print"/>
          <a:srcRect/>
          <a:stretch>
            <a:fillRect/>
          </a:stretch>
        </p:blipFill>
        <p:spPr bwMode="auto">
          <a:xfrm>
            <a:off x="323528" y="4194443"/>
            <a:ext cx="5047272" cy="1394797"/>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1844824"/>
            <a:ext cx="5381758" cy="183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473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Separation quality: time shift</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36</a:t>
            </a:fld>
            <a:endParaRPr lang="en-US"/>
          </a:p>
        </p:txBody>
      </p:sp>
      <p:sp>
        <p:nvSpPr>
          <p:cNvPr id="4" name="內容版面配置區 3"/>
          <p:cNvSpPr>
            <a:spLocks noGrp="1"/>
          </p:cNvSpPr>
          <p:nvPr>
            <p:ph sz="quarter" idx="1"/>
          </p:nvPr>
        </p:nvSpPr>
        <p:spPr>
          <a:xfrm>
            <a:off x="457200" y="4797152"/>
            <a:ext cx="8147248" cy="1359808"/>
          </a:xfrm>
        </p:spPr>
        <p:txBody>
          <a:bodyPr/>
          <a:lstStyle/>
          <a:p>
            <a:r>
              <a:rPr lang="en-US" dirty="0"/>
              <a:t>The </a:t>
            </a:r>
            <a:r>
              <a:rPr lang="en-US" dirty="0" err="1" smtClean="0"/>
              <a:t>avereage</a:t>
            </a:r>
            <a:r>
              <a:rPr lang="en-US" dirty="0" smtClean="0"/>
              <a:t> error </a:t>
            </a:r>
            <a:r>
              <a:rPr lang="en-US" dirty="0"/>
              <a:t>is only 3.16 </a:t>
            </a:r>
            <a:r>
              <a:rPr lang="en-US" dirty="0" err="1"/>
              <a:t>ms</a:t>
            </a:r>
            <a:r>
              <a:rPr lang="en-US" dirty="0"/>
              <a:t> so the estimated time shift can give an accurate fine-tuned </a:t>
            </a:r>
            <a:r>
              <a:rPr lang="en-US" dirty="0" smtClean="0"/>
              <a:t>onset</a:t>
            </a:r>
            <a:endParaRPr lang="en-US" dirty="0"/>
          </a:p>
        </p:txBody>
      </p:sp>
      <p:pic>
        <p:nvPicPr>
          <p:cNvPr id="294914" name="Picture 2"/>
          <p:cNvPicPr>
            <a:picLocks noChangeAspect="1" noChangeArrowheads="1"/>
          </p:cNvPicPr>
          <p:nvPr/>
        </p:nvPicPr>
        <p:blipFill rotWithShape="1">
          <a:blip r:embed="rId3" cstate="print"/>
          <a:srcRect l="15052"/>
          <a:stretch/>
        </p:blipFill>
        <p:spPr bwMode="auto">
          <a:xfrm>
            <a:off x="1617255" y="1658218"/>
            <a:ext cx="6123097" cy="1395413"/>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2123728" y="3170386"/>
            <a:ext cx="5286375" cy="978694"/>
          </a:xfrm>
          <a:prstGeom prst="rect">
            <a:avLst/>
          </a:prstGeom>
          <a:noFill/>
          <a:ln w="9525">
            <a:noFill/>
            <a:miter lim="800000"/>
            <a:headEnd/>
            <a:tailEnd/>
          </a:ln>
        </p:spPr>
      </p:pic>
    </p:spTree>
    <p:extLst>
      <p:ext uri="{BB962C8B-B14F-4D97-AF65-F5344CB8AC3E}">
        <p14:creationId xmlns:p14="http://schemas.microsoft.com/office/powerpoint/2010/main" val="1674989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37</a:t>
            </a:fld>
            <a:endParaRPr lang="en-US"/>
          </a:p>
        </p:txBody>
      </p:sp>
      <p:sp>
        <p:nvSpPr>
          <p:cNvPr id="4" name="Content Placeholder 3"/>
          <p:cNvSpPr>
            <a:spLocks noGrp="1"/>
          </p:cNvSpPr>
          <p:nvPr>
            <p:ph sz="quarter" idx="1"/>
          </p:nvPr>
        </p:nvSpPr>
        <p:spPr>
          <a:xfrm>
            <a:off x="457200" y="1219200"/>
            <a:ext cx="8229600" cy="4730080"/>
          </a:xfrm>
        </p:spPr>
        <p:txBody>
          <a:bodyPr>
            <a:normAutofit fontScale="92500"/>
          </a:bodyPr>
          <a:lstStyle/>
          <a:p>
            <a:r>
              <a:rPr lang="en-US" dirty="0" smtClean="0"/>
              <a:t>Compared to </a:t>
            </a:r>
            <a:r>
              <a:rPr lang="en-US" dirty="0"/>
              <a:t>a system of monaural source separation (Li's system) in </a:t>
            </a:r>
            <a:r>
              <a:rPr lang="en-US" dirty="0" smtClean="0"/>
              <a:t>[</a:t>
            </a:r>
            <a:r>
              <a:rPr lang="en-US" sz="2400" dirty="0"/>
              <a:t>LWW09</a:t>
            </a:r>
            <a:r>
              <a:rPr lang="en-US" dirty="0" smtClean="0"/>
              <a:t>] </a:t>
            </a:r>
            <a:r>
              <a:rPr lang="en-US" dirty="0"/>
              <a:t>which is also based on sinusoidal </a:t>
            </a:r>
            <a:r>
              <a:rPr lang="en-US" dirty="0" smtClean="0"/>
              <a:t>modeling</a:t>
            </a:r>
          </a:p>
          <a:p>
            <a:pPr lvl="1"/>
            <a:r>
              <a:rPr lang="en-US" dirty="0" smtClean="0"/>
              <a:t>[LWW09] Y</a:t>
            </a:r>
            <a:r>
              <a:rPr lang="en-US" dirty="0"/>
              <a:t>. Li, J. Woodruff, and D. Wang. Monaural musical sound separation based on pitch and common amplitude modulation. </a:t>
            </a:r>
            <a:r>
              <a:rPr lang="en-US" i="1" dirty="0"/>
              <a:t>IEEE Transactions on Audio, Speech, and Language Processing</a:t>
            </a:r>
            <a:r>
              <a:rPr lang="en-US" dirty="0"/>
              <a:t>, 17(7):1361–1371, 2009</a:t>
            </a:r>
            <a:r>
              <a:rPr lang="en-US" dirty="0" smtClean="0"/>
              <a:t>.</a:t>
            </a:r>
          </a:p>
          <a:p>
            <a:pPr lvl="1"/>
            <a:r>
              <a:rPr lang="en-US" dirty="0" smtClean="0"/>
              <a:t>Frame-wise sinusoidal model</a:t>
            </a:r>
          </a:p>
          <a:p>
            <a:pPr lvl="1"/>
            <a:r>
              <a:rPr lang="en-US" dirty="0" smtClean="0"/>
              <a:t>Resolve overlapping partials by common </a:t>
            </a:r>
            <a:r>
              <a:rPr lang="en-US" dirty="0"/>
              <a:t>amplitude modulation (CAM</a:t>
            </a:r>
            <a:r>
              <a:rPr lang="en-US" dirty="0" smtClean="0"/>
              <a:t>)</a:t>
            </a:r>
            <a:endParaRPr lang="en-US" dirty="0"/>
          </a:p>
          <a:p>
            <a:pPr lvl="2"/>
            <a:r>
              <a:rPr lang="en-US" dirty="0"/>
              <a:t>Amplitude envelope of each partial from the same note tends to be </a:t>
            </a:r>
            <a:r>
              <a:rPr lang="en-US" dirty="0" smtClean="0"/>
              <a:t>similar</a:t>
            </a:r>
          </a:p>
          <a:p>
            <a:pPr lvl="1"/>
            <a:r>
              <a:rPr lang="en-US" dirty="0" smtClean="0"/>
              <a:t>True </a:t>
            </a:r>
            <a:r>
              <a:rPr lang="en-US" dirty="0"/>
              <a:t>fundamental frequency of each tone </a:t>
            </a:r>
            <a:r>
              <a:rPr lang="en-US" dirty="0" smtClean="0"/>
              <a:t>supplied </a:t>
            </a:r>
            <a:r>
              <a:rPr lang="en-US" dirty="0"/>
              <a:t>to Li's system</a:t>
            </a:r>
          </a:p>
        </p:txBody>
      </p:sp>
    </p:spTree>
    <p:extLst>
      <p:ext uri="{BB962C8B-B14F-4D97-AF65-F5344CB8AC3E}">
        <p14:creationId xmlns:p14="http://schemas.microsoft.com/office/powerpoint/2010/main" val="4043967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Comparison to other method</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38</a:t>
            </a:fld>
            <a:endParaRPr lang="en-US"/>
          </a:p>
        </p:txBody>
      </p:sp>
      <p:sp>
        <p:nvSpPr>
          <p:cNvPr id="4" name="內容版面配置區 3"/>
          <p:cNvSpPr>
            <a:spLocks noGrp="1"/>
          </p:cNvSpPr>
          <p:nvPr>
            <p:ph sz="quarter" idx="1"/>
          </p:nvPr>
        </p:nvSpPr>
        <p:spPr>
          <a:xfrm>
            <a:off x="457200" y="4149080"/>
            <a:ext cx="8075240" cy="2007880"/>
          </a:xfrm>
        </p:spPr>
        <p:txBody>
          <a:bodyPr>
            <a:normAutofit lnSpcReduction="10000"/>
          </a:bodyPr>
          <a:lstStyle/>
          <a:p>
            <a:r>
              <a:rPr lang="en-US" dirty="0" smtClean="0"/>
              <a:t>Average SNR: PM &gt; Li</a:t>
            </a:r>
          </a:p>
          <a:p>
            <a:r>
              <a:rPr lang="en-US" dirty="0" smtClean="0"/>
              <a:t>Resolve the overlapping partials of the upper tones in octaves</a:t>
            </a:r>
          </a:p>
          <a:p>
            <a:pPr lvl="1"/>
            <a:r>
              <a:rPr lang="en-US" dirty="0" smtClean="0"/>
              <a:t>Li's system: No</a:t>
            </a:r>
          </a:p>
          <a:p>
            <a:pPr lvl="1"/>
            <a:r>
              <a:rPr lang="en-US" dirty="0" smtClean="0"/>
              <a:t>PM: Yes</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268760"/>
            <a:ext cx="7380312" cy="283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742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Comparison</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39</a:t>
            </a:fld>
            <a:endParaRPr lang="en-US"/>
          </a:p>
        </p:txBody>
      </p:sp>
      <p:sp>
        <p:nvSpPr>
          <p:cNvPr id="4" name="內容版面配置區 3"/>
          <p:cNvSpPr>
            <a:spLocks noGrp="1"/>
          </p:cNvSpPr>
          <p:nvPr>
            <p:ph sz="quarter" idx="1"/>
          </p:nvPr>
        </p:nvSpPr>
        <p:spPr>
          <a:xfrm>
            <a:off x="4932040" y="1412776"/>
            <a:ext cx="3888432" cy="4824536"/>
          </a:xfrm>
        </p:spPr>
        <p:txBody>
          <a:bodyPr>
            <a:normAutofit/>
          </a:bodyPr>
          <a:lstStyle/>
          <a:p>
            <a:r>
              <a:rPr lang="en-US" dirty="0" smtClean="0"/>
              <a:t>Average SNR: Li's system decreases much more rapidly than PM</a:t>
            </a:r>
          </a:p>
          <a:p>
            <a:r>
              <a:rPr lang="en-US" dirty="0" smtClean="0"/>
              <a:t>Our system can make use of the training data to give higher separation quality</a:t>
            </a:r>
          </a:p>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12776"/>
            <a:ext cx="4788024" cy="392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771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4</a:t>
            </a:fld>
            <a:endParaRPr lang="en-US"/>
          </a:p>
        </p:txBody>
      </p:sp>
      <p:sp>
        <p:nvSpPr>
          <p:cNvPr id="4" name="Content Placeholder 3"/>
          <p:cNvSpPr>
            <a:spLocks noGrp="1"/>
          </p:cNvSpPr>
          <p:nvPr>
            <p:ph sz="quarter" idx="1"/>
          </p:nvPr>
        </p:nvSpPr>
        <p:spPr/>
        <p:txBody>
          <a:bodyPr>
            <a:normAutofit/>
          </a:bodyPr>
          <a:lstStyle/>
          <a:p>
            <a:pPr marL="514350" indent="-514350">
              <a:buFont typeface="+mj-lt"/>
              <a:buAutoNum type="arabicPeriod"/>
            </a:pPr>
            <a:r>
              <a:rPr lang="en-US" sz="2800" dirty="0" smtClean="0"/>
              <a:t>Introduction</a:t>
            </a:r>
          </a:p>
          <a:p>
            <a:pPr marL="514350" indent="-514350">
              <a:buFont typeface="+mj-lt"/>
              <a:buAutoNum type="arabicPeriod"/>
            </a:pPr>
            <a:r>
              <a:rPr lang="en-US" sz="2800" dirty="0"/>
              <a:t>Signal model</a:t>
            </a:r>
            <a:endParaRPr lang="en-US" sz="2800" dirty="0" smtClean="0"/>
          </a:p>
          <a:p>
            <a:pPr lvl="1"/>
            <a:r>
              <a:rPr lang="en-US" sz="2000" dirty="0" smtClean="0"/>
              <a:t>Properties of piano tones</a:t>
            </a:r>
          </a:p>
          <a:p>
            <a:pPr lvl="1"/>
            <a:r>
              <a:rPr lang="en-US" sz="2000" dirty="0" smtClean="0"/>
              <a:t>Proposed Piano Model</a:t>
            </a:r>
            <a:endParaRPr lang="en-US" sz="2800" dirty="0" smtClean="0"/>
          </a:p>
          <a:p>
            <a:pPr marL="514350" indent="-514350">
              <a:buFont typeface="+mj-lt"/>
              <a:buAutoNum type="arabicPeriod"/>
            </a:pPr>
            <a:r>
              <a:rPr lang="en-US" sz="2800" dirty="0" smtClean="0"/>
              <a:t>Training: Parameter estimation</a:t>
            </a:r>
            <a:endParaRPr lang="en-US" dirty="0" smtClean="0"/>
          </a:p>
          <a:p>
            <a:pPr marL="514350" indent="-514350">
              <a:buFont typeface="+mj-lt"/>
              <a:buAutoNum type="arabicPeriod"/>
            </a:pPr>
            <a:r>
              <a:rPr lang="en-US" sz="2800" dirty="0" smtClean="0"/>
              <a:t>Source separation: Parameter estimation</a:t>
            </a:r>
          </a:p>
          <a:p>
            <a:pPr marL="514350" indent="-514350">
              <a:buFont typeface="+mj-lt"/>
              <a:buAutoNum type="arabicPeriod"/>
            </a:pPr>
            <a:r>
              <a:rPr lang="en-US" sz="2800" dirty="0" smtClean="0"/>
              <a:t>Experiments</a:t>
            </a:r>
          </a:p>
          <a:p>
            <a:pPr lvl="1"/>
            <a:r>
              <a:rPr lang="en-US" sz="2000" dirty="0"/>
              <a:t>Evaluation on modeling </a:t>
            </a:r>
            <a:r>
              <a:rPr lang="en-US" sz="2000" dirty="0" smtClean="0"/>
              <a:t>quality</a:t>
            </a:r>
          </a:p>
          <a:p>
            <a:pPr lvl="1"/>
            <a:r>
              <a:rPr lang="en-US" sz="2000" dirty="0"/>
              <a:t>Evaluation on </a:t>
            </a:r>
            <a:r>
              <a:rPr lang="en-US" sz="2000" dirty="0" smtClean="0"/>
              <a:t>separation quality</a:t>
            </a:r>
          </a:p>
          <a:p>
            <a:pPr marL="514350" indent="-514350">
              <a:buFont typeface="+mj-lt"/>
              <a:buAutoNum type="arabicPeriod"/>
            </a:pPr>
            <a:r>
              <a:rPr lang="en-US" sz="2800" dirty="0" smtClean="0"/>
              <a:t>Conclusions</a:t>
            </a:r>
            <a:endParaRPr lang="en-US" sz="2800" dirty="0"/>
          </a:p>
        </p:txBody>
      </p:sp>
    </p:spTree>
    <p:extLst>
      <p:ext uri="{BB962C8B-B14F-4D97-AF65-F5344CB8AC3E}">
        <p14:creationId xmlns:p14="http://schemas.microsoft.com/office/powerpoint/2010/main" val="959975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a:t>Separation </a:t>
            </a:r>
            <a:r>
              <a:rPr lang="en-US" dirty="0" smtClean="0"/>
              <a:t>quality</a:t>
            </a:r>
            <a:endParaRPr lang="en-US" dirty="0"/>
          </a:p>
        </p:txBody>
      </p:sp>
      <p:sp>
        <p:nvSpPr>
          <p:cNvPr id="3" name="投影片編號版面配置區 2"/>
          <p:cNvSpPr>
            <a:spLocks noGrp="1"/>
          </p:cNvSpPr>
          <p:nvPr>
            <p:ph type="sldNum" sz="quarter" idx="12"/>
          </p:nvPr>
        </p:nvSpPr>
        <p:spPr/>
        <p:txBody>
          <a:bodyPr/>
          <a:lstStyle/>
          <a:p>
            <a:pPr>
              <a:defRPr/>
            </a:pPr>
            <a:fld id="{0187C14F-78CA-43B8-BE8D-B55B8011868F}" type="slidenum">
              <a:rPr lang="en-US" smtClean="0"/>
              <a:pPr>
                <a:defRPr/>
              </a:pPr>
              <a:t>40</a:t>
            </a:fld>
            <a:endParaRPr lang="en-US"/>
          </a:p>
        </p:txBody>
      </p:sp>
      <p:graphicFrame>
        <p:nvGraphicFramePr>
          <p:cNvPr id="11" name="內容版面配置區 10"/>
          <p:cNvGraphicFramePr>
            <a:graphicFrameLocks noGrp="1"/>
          </p:cNvGraphicFramePr>
          <p:nvPr>
            <p:ph sz="quarter" idx="1"/>
            <p:extLst>
              <p:ext uri="{D42A27DB-BD31-4B8C-83A1-F6EECF244321}">
                <p14:modId xmlns:p14="http://schemas.microsoft.com/office/powerpoint/2010/main" val="3567878925"/>
              </p:ext>
            </p:extLst>
          </p:nvPr>
        </p:nvGraphicFramePr>
        <p:xfrm>
          <a:off x="1815007" y="1916832"/>
          <a:ext cx="6141369" cy="3510280"/>
        </p:xfrm>
        <a:graphic>
          <a:graphicData uri="http://schemas.openxmlformats.org/drawingml/2006/table">
            <a:tbl>
              <a:tblPr firstRow="1" bandRow="1">
                <a:tableStyleId>{5C22544A-7EE6-4342-B048-85BDC9FD1C3A}</a:tableStyleId>
              </a:tblPr>
              <a:tblGrid>
                <a:gridCol w="1203409"/>
                <a:gridCol w="543456"/>
                <a:gridCol w="2295927"/>
                <a:gridCol w="2098577"/>
              </a:tblGrid>
              <a:tr h="370840">
                <a:tc>
                  <a:txBody>
                    <a:bodyPr/>
                    <a:lstStyle/>
                    <a:p>
                      <a:r>
                        <a:rPr lang="en-US" dirty="0" smtClean="0"/>
                        <a:t>Mixture</a:t>
                      </a:r>
                      <a:endParaRPr lang="en-US" dirty="0"/>
                    </a:p>
                  </a:txBody>
                  <a:tcPr/>
                </a:tc>
                <a:tc>
                  <a:txBody>
                    <a:bodyPr/>
                    <a:lstStyle/>
                    <a:p>
                      <a:r>
                        <a:rPr lang="en-US" dirty="0" smtClean="0"/>
                        <a:t>Ref</a:t>
                      </a:r>
                      <a:endParaRPr lang="en-US" dirty="0"/>
                    </a:p>
                  </a:txBody>
                  <a:tcPr/>
                </a:tc>
                <a:tc>
                  <a:txBody>
                    <a:bodyPr/>
                    <a:lstStyle/>
                    <a:p>
                      <a:r>
                        <a:rPr lang="en-US" dirty="0" smtClean="0"/>
                        <a:t>SNR (dB) of PM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SNR (dB) of Li</a:t>
                      </a:r>
                    </a:p>
                  </a:txBody>
                  <a:tcPr/>
                </a:tc>
              </a:tr>
              <a:tr h="370840">
                <a:tc>
                  <a:txBody>
                    <a:bodyPr/>
                    <a:lstStyle/>
                    <a:p>
                      <a:r>
                        <a:rPr lang="en-US" dirty="0" smtClean="0"/>
                        <a:t>F</a:t>
                      </a:r>
                      <a:r>
                        <a:rPr lang="en-US" dirty="0" smtClean="0">
                          <a:latin typeface="Arial Unicode MS"/>
                          <a:ea typeface="Arial Unicode MS"/>
                          <a:cs typeface="Arial Unicode MS"/>
                        </a:rPr>
                        <a:t>♯</a:t>
                      </a:r>
                      <a:r>
                        <a:rPr lang="en-US" dirty="0" smtClean="0"/>
                        <a:t>3, C4, F4, C5,</a:t>
                      </a:r>
                      <a:br>
                        <a:rPr lang="en-US" dirty="0" smtClean="0"/>
                      </a:br>
                      <a:r>
                        <a:rPr lang="en-US" dirty="0" smtClean="0"/>
                        <a:t>D5, F5</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smtClean="0"/>
                    </a:p>
                  </a:txBody>
                  <a:tcPr/>
                </a:tc>
              </a:tr>
              <a:tr h="370840">
                <a:tc>
                  <a:txBody>
                    <a:bodyPr/>
                    <a:lstStyle/>
                    <a:p>
                      <a:r>
                        <a:rPr lang="en-US" dirty="0" smtClean="0"/>
                        <a:t>  F</a:t>
                      </a:r>
                      <a:r>
                        <a:rPr lang="en-US" dirty="0" smtClean="0">
                          <a:latin typeface="Arial Unicode MS"/>
                          <a:ea typeface="Arial Unicode MS"/>
                          <a:cs typeface="Arial Unicode MS"/>
                        </a:rPr>
                        <a:t>♯</a:t>
                      </a:r>
                      <a:r>
                        <a:rPr lang="en-US" dirty="0" smtClean="0"/>
                        <a:t>3</a:t>
                      </a:r>
                      <a:endParaRPr lang="en-US" dirty="0"/>
                    </a:p>
                  </a:txBody>
                  <a:tcPr/>
                </a:tc>
                <a:tc>
                  <a:txBody>
                    <a:bodyPr/>
                    <a:lstStyle/>
                    <a:p>
                      <a:endParaRPr lang="en-US" dirty="0"/>
                    </a:p>
                  </a:txBody>
                  <a:tcPr/>
                </a:tc>
                <a:tc>
                  <a:txBody>
                    <a:bodyPr/>
                    <a:lstStyle/>
                    <a:p>
                      <a:r>
                        <a:rPr lang="en-US" dirty="0" smtClean="0"/>
                        <a:t>12.74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5.20</a:t>
                      </a:r>
                      <a:endParaRPr lang="en-US" dirty="0" smtClean="0"/>
                    </a:p>
                  </a:txBody>
                  <a:tcPr/>
                </a:tc>
              </a:tr>
              <a:tr h="370840">
                <a:tc>
                  <a:txBody>
                    <a:bodyPr/>
                    <a:lstStyle/>
                    <a:p>
                      <a:r>
                        <a:rPr lang="en-US" dirty="0" smtClean="0"/>
                        <a:t>  C4 </a:t>
                      </a:r>
                      <a:r>
                        <a:rPr lang="en-US" dirty="0" smtClean="0">
                          <a:solidFill>
                            <a:srgbClr val="C00000"/>
                          </a:solidFill>
                        </a:rPr>
                        <a:t>(8ve)</a:t>
                      </a:r>
                      <a:endParaRPr lang="en-US" dirty="0">
                        <a:solidFill>
                          <a:srgbClr val="C00000"/>
                        </a:solidFill>
                      </a:endParaRPr>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16.08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-6.35</a:t>
                      </a:r>
                      <a:endParaRPr lang="en-US" dirty="0"/>
                    </a:p>
                  </a:txBody>
                  <a:tcPr/>
                </a:tc>
              </a:tr>
              <a:tr h="370840">
                <a:tc>
                  <a:txBody>
                    <a:bodyPr/>
                    <a:lstStyle/>
                    <a:p>
                      <a:r>
                        <a:rPr lang="en-US" dirty="0" smtClean="0"/>
                        <a:t>  F4 </a:t>
                      </a:r>
                      <a:r>
                        <a:rPr lang="en-US" dirty="0" smtClean="0">
                          <a:solidFill>
                            <a:srgbClr val="0070C0"/>
                          </a:solidFill>
                        </a:rPr>
                        <a:t>(8ve)</a:t>
                      </a:r>
                      <a:endParaRPr lang="en-US" dirty="0">
                        <a:solidFill>
                          <a:srgbClr val="0070C0"/>
                        </a:solidFill>
                      </a:endParaRPr>
                    </a:p>
                  </a:txBody>
                  <a:tcPr/>
                </a:tc>
                <a:tc>
                  <a:txBody>
                    <a:bodyPr/>
                    <a:lstStyle/>
                    <a:p>
                      <a:endParaRPr lang="en-US"/>
                    </a:p>
                  </a:txBody>
                  <a:tcPr/>
                </a:tc>
                <a:tc>
                  <a:txBody>
                    <a:bodyPr/>
                    <a:lstStyle/>
                    <a:p>
                      <a:r>
                        <a:rPr lang="en-US" dirty="0" smtClean="0"/>
                        <a:t>13.75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3.62</a:t>
                      </a:r>
                      <a:endParaRPr lang="en-US" dirty="0"/>
                    </a:p>
                  </a:txBody>
                  <a:tcPr/>
                </a:tc>
              </a:tr>
              <a:tr h="370840">
                <a:tc>
                  <a:txBody>
                    <a:bodyPr/>
                    <a:lstStyle/>
                    <a:p>
                      <a:r>
                        <a:rPr lang="en-US" dirty="0" smtClean="0"/>
                        <a:t>  C5 </a:t>
                      </a:r>
                      <a:r>
                        <a:rPr lang="en-US" dirty="0" smtClean="0">
                          <a:solidFill>
                            <a:srgbClr val="C00000"/>
                          </a:solidFill>
                        </a:rPr>
                        <a:t>(8ve)</a:t>
                      </a:r>
                      <a:endParaRPr lang="en-US" dirty="0">
                        <a:solidFill>
                          <a:srgbClr val="C00000"/>
                        </a:solidFill>
                      </a:endParaRPr>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16.39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0.82</a:t>
                      </a:r>
                      <a:endParaRPr lang="en-US" dirty="0"/>
                    </a:p>
                  </a:txBody>
                  <a:tcPr/>
                </a:tc>
              </a:tr>
              <a:tr h="370840">
                <a:tc>
                  <a:txBody>
                    <a:bodyPr/>
                    <a:lstStyle/>
                    <a:p>
                      <a:r>
                        <a:rPr lang="en-US" dirty="0" smtClean="0"/>
                        <a:t>  D5</a:t>
                      </a:r>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11.56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7.80</a:t>
                      </a:r>
                      <a:endParaRPr lang="en-US" dirty="0"/>
                    </a:p>
                  </a:txBody>
                  <a:tcPr/>
                </a:tc>
              </a:tr>
              <a:tr h="370840">
                <a:tc>
                  <a:txBody>
                    <a:bodyPr/>
                    <a:lstStyle/>
                    <a:p>
                      <a:r>
                        <a:rPr lang="en-US" dirty="0" smtClean="0"/>
                        <a:t>  F5 </a:t>
                      </a:r>
                      <a:r>
                        <a:rPr lang="en-US" dirty="0" smtClean="0">
                          <a:solidFill>
                            <a:srgbClr val="0070C0"/>
                          </a:solidFill>
                        </a:rPr>
                        <a:t>(8ve)</a:t>
                      </a:r>
                      <a:endParaRPr lang="en-US" dirty="0">
                        <a:solidFill>
                          <a:srgbClr val="0070C0"/>
                        </a:solidFill>
                      </a:endParaRPr>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9.81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-0.64</a:t>
                      </a:r>
                      <a:endParaRPr lang="en-US" dirty="0"/>
                    </a:p>
                  </a:txBody>
                  <a:tcPr/>
                </a:tc>
              </a:tr>
            </a:tbl>
          </a:graphicData>
        </a:graphic>
      </p:graphicFrame>
      <p:pic>
        <p:nvPicPr>
          <p:cNvPr id="12" name="DU1-M2-[54 60 65 72 74 77]-V[70 70 85 85 70 70]-[1 1 1 1 1 1]-1ref.wav">
            <a:hlinkClick r:id="" action="ppaction://media"/>
          </p:cNvPr>
          <p:cNvPicPr>
            <a:picLocks noRot="1" noChangeAspect="1"/>
          </p:cNvPicPr>
          <p:nvPr>
            <a:wavAudioFile r:embed="rId1" name="DU1-M2-[54 60 65 72 74 77]-V[70 70 85 85 70 70]-[1 1 1 1 1 1]-1ref.wav"/>
          </p:nvPr>
        </p:nvPicPr>
        <p:blipFill>
          <a:blip r:embed="rId24" cstate="print"/>
          <a:stretch>
            <a:fillRect/>
          </a:stretch>
        </p:blipFill>
        <p:spPr>
          <a:xfrm>
            <a:off x="3121495" y="2620144"/>
            <a:ext cx="304800" cy="304800"/>
          </a:xfrm>
          <a:prstGeom prst="rect">
            <a:avLst/>
          </a:prstGeom>
        </p:spPr>
      </p:pic>
      <p:pic>
        <p:nvPicPr>
          <p:cNvPr id="14" name="DU1-M2-54-V70-1-1Ref.wav">
            <a:hlinkClick r:id="" action="ppaction://media"/>
          </p:cNvPr>
          <p:cNvPicPr>
            <a:picLocks noRot="1" noChangeAspect="1"/>
          </p:cNvPicPr>
          <p:nvPr>
            <a:wavAudioFile r:embed="rId2" name="DU1-M2-54-V70-1-1Ref.wav"/>
          </p:nvPr>
        </p:nvPicPr>
        <p:blipFill>
          <a:blip r:embed="rId25" cstate="print"/>
          <a:stretch>
            <a:fillRect/>
          </a:stretch>
        </p:blipFill>
        <p:spPr>
          <a:xfrm>
            <a:off x="3121495" y="3268216"/>
            <a:ext cx="304800" cy="304800"/>
          </a:xfrm>
          <a:prstGeom prst="rect">
            <a:avLst/>
          </a:prstGeom>
        </p:spPr>
      </p:pic>
      <p:pic>
        <p:nvPicPr>
          <p:cNvPr id="16" name="DU1-M2-60-V70-1-1Ref.wav">
            <a:hlinkClick r:id="" action="ppaction://media"/>
          </p:cNvPr>
          <p:cNvPicPr>
            <a:picLocks noRot="1" noChangeAspect="1"/>
          </p:cNvPicPr>
          <p:nvPr>
            <a:wavAudioFile r:embed="rId3" name="DU1-M2-60-V70-1-1Ref.wav"/>
          </p:nvPr>
        </p:nvPicPr>
        <p:blipFill>
          <a:blip r:embed="rId26" cstate="print"/>
          <a:stretch>
            <a:fillRect/>
          </a:stretch>
        </p:blipFill>
        <p:spPr>
          <a:xfrm>
            <a:off x="3121495" y="3628256"/>
            <a:ext cx="304800" cy="304800"/>
          </a:xfrm>
          <a:prstGeom prst="rect">
            <a:avLst/>
          </a:prstGeom>
        </p:spPr>
      </p:pic>
      <p:pic>
        <p:nvPicPr>
          <p:cNvPr id="18" name="DU1-M2-65-V85-1-1Ref.wav">
            <a:hlinkClick r:id="" action="ppaction://media"/>
          </p:cNvPr>
          <p:cNvPicPr>
            <a:picLocks noRot="1" noChangeAspect="1"/>
          </p:cNvPicPr>
          <p:nvPr>
            <a:wavAudioFile r:embed="rId4" name="DU1-M2-65-V85-1-1Ref.wav"/>
          </p:nvPr>
        </p:nvPicPr>
        <p:blipFill>
          <a:blip r:embed="rId27" cstate="print"/>
          <a:stretch>
            <a:fillRect/>
          </a:stretch>
        </p:blipFill>
        <p:spPr>
          <a:xfrm>
            <a:off x="3121495" y="3988296"/>
            <a:ext cx="304800" cy="304800"/>
          </a:xfrm>
          <a:prstGeom prst="rect">
            <a:avLst/>
          </a:prstGeom>
        </p:spPr>
      </p:pic>
      <p:pic>
        <p:nvPicPr>
          <p:cNvPr id="20" name="DU1-M2-72-V85-1-1Ref.wav">
            <a:hlinkClick r:id="" action="ppaction://media"/>
          </p:cNvPr>
          <p:cNvPicPr>
            <a:picLocks noRot="1" noChangeAspect="1"/>
          </p:cNvPicPr>
          <p:nvPr>
            <a:wavAudioFile r:embed="rId5" name="DU1-M2-72-V85-1-1Ref.wav"/>
          </p:nvPr>
        </p:nvPicPr>
        <p:blipFill>
          <a:blip r:embed="rId28" cstate="print"/>
          <a:stretch>
            <a:fillRect/>
          </a:stretch>
        </p:blipFill>
        <p:spPr>
          <a:xfrm>
            <a:off x="3121495" y="4348336"/>
            <a:ext cx="304800" cy="304800"/>
          </a:xfrm>
          <a:prstGeom prst="rect">
            <a:avLst/>
          </a:prstGeom>
        </p:spPr>
      </p:pic>
      <p:pic>
        <p:nvPicPr>
          <p:cNvPr id="22" name="DU1-M2-74-V70-1-1Ref.wav">
            <a:hlinkClick r:id="" action="ppaction://media"/>
          </p:cNvPr>
          <p:cNvPicPr>
            <a:picLocks noRot="1" noChangeAspect="1"/>
          </p:cNvPicPr>
          <p:nvPr>
            <a:wavAudioFile r:embed="rId6" name="DU1-M2-74-V70-1-1Ref.wav"/>
          </p:nvPr>
        </p:nvPicPr>
        <p:blipFill>
          <a:blip r:embed="rId28" cstate="print"/>
          <a:stretch>
            <a:fillRect/>
          </a:stretch>
        </p:blipFill>
        <p:spPr>
          <a:xfrm>
            <a:off x="3121495" y="4708376"/>
            <a:ext cx="304800" cy="304800"/>
          </a:xfrm>
          <a:prstGeom prst="rect">
            <a:avLst/>
          </a:prstGeom>
        </p:spPr>
      </p:pic>
      <p:pic>
        <p:nvPicPr>
          <p:cNvPr id="24" name="DU1-M2-77-V70-1-1Ref.wav">
            <a:hlinkClick r:id="" action="ppaction://media"/>
          </p:cNvPr>
          <p:cNvPicPr>
            <a:picLocks noRot="1" noChangeAspect="1"/>
          </p:cNvPicPr>
          <p:nvPr>
            <a:wavAudioFile r:embed="rId7" name="DU1-M2-77-V70-1-1Ref.wav"/>
          </p:nvPr>
        </p:nvPicPr>
        <p:blipFill>
          <a:blip r:embed="rId28" cstate="print"/>
          <a:stretch>
            <a:fillRect/>
          </a:stretch>
        </p:blipFill>
        <p:spPr>
          <a:xfrm>
            <a:off x="3121495" y="5068416"/>
            <a:ext cx="304800" cy="304800"/>
          </a:xfrm>
          <a:prstGeom prst="rect">
            <a:avLst/>
          </a:prstGeom>
        </p:spPr>
      </p:pic>
      <p:pic>
        <p:nvPicPr>
          <p:cNvPr id="28" name="DU1-M2-60-V70-1-2Pn.wav">
            <a:hlinkClick r:id="" action="ppaction://media"/>
          </p:cNvPr>
          <p:cNvPicPr>
            <a:picLocks noRot="1" noChangeAspect="1"/>
          </p:cNvPicPr>
          <p:nvPr>
            <a:wavAudioFile r:embed="rId8" name="DU1-M2-60-V70-1-2Pn.wav"/>
          </p:nvPr>
        </p:nvPicPr>
        <p:blipFill>
          <a:blip r:embed="rId29" cstate="print"/>
          <a:stretch>
            <a:fillRect/>
          </a:stretch>
        </p:blipFill>
        <p:spPr>
          <a:xfrm>
            <a:off x="4472879" y="3628256"/>
            <a:ext cx="304800" cy="304800"/>
          </a:xfrm>
          <a:prstGeom prst="rect">
            <a:avLst/>
          </a:prstGeom>
        </p:spPr>
      </p:pic>
      <p:pic>
        <p:nvPicPr>
          <p:cNvPr id="29" name="DU1-M2-54-V70-1-2Pn.wav">
            <a:hlinkClick r:id="" action="ppaction://media"/>
          </p:cNvPr>
          <p:cNvPicPr>
            <a:picLocks noRot="1" noChangeAspect="1"/>
          </p:cNvPicPr>
          <p:nvPr>
            <a:wavAudioFile r:embed="rId9" name="DU1-M2-54-V70-1-2Pn.wav"/>
          </p:nvPr>
        </p:nvPicPr>
        <p:blipFill>
          <a:blip r:embed="rId30" cstate="print"/>
          <a:stretch>
            <a:fillRect/>
          </a:stretch>
        </p:blipFill>
        <p:spPr>
          <a:xfrm>
            <a:off x="4472879" y="3268216"/>
            <a:ext cx="304800" cy="304800"/>
          </a:xfrm>
          <a:prstGeom prst="rect">
            <a:avLst/>
          </a:prstGeom>
        </p:spPr>
      </p:pic>
      <p:pic>
        <p:nvPicPr>
          <p:cNvPr id="30" name="DU1-M2-65-V85-1-2Pn.wav">
            <a:hlinkClick r:id="" action="ppaction://media"/>
          </p:cNvPr>
          <p:cNvPicPr>
            <a:picLocks noRot="1" noChangeAspect="1"/>
          </p:cNvPicPr>
          <p:nvPr>
            <a:wavAudioFile r:embed="rId10" name="DU1-M2-65-V85-1-2Pn.wav"/>
          </p:nvPr>
        </p:nvPicPr>
        <p:blipFill>
          <a:blip r:embed="rId30" cstate="print"/>
          <a:stretch>
            <a:fillRect/>
          </a:stretch>
        </p:blipFill>
        <p:spPr>
          <a:xfrm>
            <a:off x="4472879" y="3988296"/>
            <a:ext cx="304800" cy="304800"/>
          </a:xfrm>
          <a:prstGeom prst="rect">
            <a:avLst/>
          </a:prstGeom>
        </p:spPr>
      </p:pic>
      <p:pic>
        <p:nvPicPr>
          <p:cNvPr id="31" name="DU1-M2-72-V85-1-2Pn.wav">
            <a:hlinkClick r:id="" action="ppaction://media"/>
          </p:cNvPr>
          <p:cNvPicPr>
            <a:picLocks noRot="1" noChangeAspect="1"/>
          </p:cNvPicPr>
          <p:nvPr>
            <a:wavAudioFile r:embed="rId11" name="DU1-M2-72-V85-1-2Pn.wav"/>
          </p:nvPr>
        </p:nvPicPr>
        <p:blipFill>
          <a:blip r:embed="rId30" cstate="print"/>
          <a:stretch>
            <a:fillRect/>
          </a:stretch>
        </p:blipFill>
        <p:spPr>
          <a:xfrm>
            <a:off x="4472879" y="4348336"/>
            <a:ext cx="304800" cy="304800"/>
          </a:xfrm>
          <a:prstGeom prst="rect">
            <a:avLst/>
          </a:prstGeom>
        </p:spPr>
      </p:pic>
      <p:pic>
        <p:nvPicPr>
          <p:cNvPr id="32" name="DU1-M2-74-V70-1-2Pn.wav">
            <a:hlinkClick r:id="" action="ppaction://media"/>
          </p:cNvPr>
          <p:cNvPicPr>
            <a:picLocks noRot="1" noChangeAspect="1"/>
          </p:cNvPicPr>
          <p:nvPr>
            <a:wavAudioFile r:embed="rId12" name="DU1-M2-74-V70-1-2Pn.wav"/>
          </p:nvPr>
        </p:nvPicPr>
        <p:blipFill>
          <a:blip r:embed="rId30" cstate="print"/>
          <a:stretch>
            <a:fillRect/>
          </a:stretch>
        </p:blipFill>
        <p:spPr>
          <a:xfrm>
            <a:off x="4472879" y="4708376"/>
            <a:ext cx="304800" cy="304800"/>
          </a:xfrm>
          <a:prstGeom prst="rect">
            <a:avLst/>
          </a:prstGeom>
        </p:spPr>
      </p:pic>
      <p:pic>
        <p:nvPicPr>
          <p:cNvPr id="33" name="DU1-M2-77-V70-1-2Pn.wav">
            <a:hlinkClick r:id="" action="ppaction://media"/>
          </p:cNvPr>
          <p:cNvPicPr>
            <a:picLocks noRot="1" noChangeAspect="1"/>
          </p:cNvPicPr>
          <p:nvPr>
            <a:wavAudioFile r:embed="rId13" name="DU1-M2-77-V70-1-2Pn.wav"/>
          </p:nvPr>
        </p:nvPicPr>
        <p:blipFill>
          <a:blip r:embed="rId30" cstate="print"/>
          <a:stretch>
            <a:fillRect/>
          </a:stretch>
        </p:blipFill>
        <p:spPr>
          <a:xfrm>
            <a:off x="4456111" y="5068416"/>
            <a:ext cx="304800" cy="304800"/>
          </a:xfrm>
          <a:prstGeom prst="rect">
            <a:avLst/>
          </a:prstGeom>
        </p:spPr>
      </p:pic>
      <p:pic>
        <p:nvPicPr>
          <p:cNvPr id="34" name="DU1-M2-[54 60 65 72 74 77]-V[70 70 85 85 70 70]-[1 1 1 1 1 1]-2Pn.wav">
            <a:hlinkClick r:id="" action="ppaction://media"/>
          </p:cNvPr>
          <p:cNvPicPr>
            <a:picLocks noRot="1" noChangeAspect="1"/>
          </p:cNvPicPr>
          <p:nvPr>
            <a:wavAudioFile r:embed="rId14" name="DU1-M2-[54 60 65 72 74 77]-V[70 70 85 85 70 70]-[1 1 1 1 1 1]-2Pn.wav"/>
          </p:nvPr>
        </p:nvPicPr>
        <p:blipFill>
          <a:blip r:embed="rId30" cstate="print"/>
          <a:stretch>
            <a:fillRect/>
          </a:stretch>
        </p:blipFill>
        <p:spPr>
          <a:xfrm>
            <a:off x="4472879" y="2620144"/>
            <a:ext cx="304800" cy="304800"/>
          </a:xfrm>
          <a:prstGeom prst="rect">
            <a:avLst/>
          </a:prstGeom>
        </p:spPr>
      </p:pic>
      <p:pic>
        <p:nvPicPr>
          <p:cNvPr id="26" name="DU1-M2-[54 60 65 72 74 77]-V[70 70 85 85 70 70]-[1 1 1 1 1 1]-2Cam.wav">
            <a:hlinkClick r:id="" action="ppaction://media"/>
          </p:cNvPr>
          <p:cNvPicPr>
            <a:picLocks noRot="1" noChangeAspect="1"/>
          </p:cNvPicPr>
          <p:nvPr>
            <a:wavAudioFile r:embed="rId15" name="DU1-M2-[54 60 65 72 74 77]-V[70 70 85 85 70 70]-[1 1 1 1 1 1]-2Cam.wav"/>
          </p:nvPr>
        </p:nvPicPr>
        <p:blipFill>
          <a:blip r:embed="rId31" cstate="print"/>
          <a:stretch>
            <a:fillRect/>
          </a:stretch>
        </p:blipFill>
        <p:spPr>
          <a:xfrm>
            <a:off x="6705127" y="2636912"/>
            <a:ext cx="304800" cy="304800"/>
          </a:xfrm>
          <a:prstGeom prst="rect">
            <a:avLst/>
          </a:prstGeom>
        </p:spPr>
      </p:pic>
      <p:pic>
        <p:nvPicPr>
          <p:cNvPr id="27" name="DU1-M2-54-V70-1-2Cam.wav">
            <a:hlinkClick r:id="" action="ppaction://media"/>
          </p:cNvPr>
          <p:cNvPicPr>
            <a:picLocks noRot="1" noChangeAspect="1"/>
          </p:cNvPicPr>
          <p:nvPr>
            <a:wavAudioFile r:embed="rId16" name="DU1-M2-54-V70-1-2Cam.wav"/>
          </p:nvPr>
        </p:nvPicPr>
        <p:blipFill>
          <a:blip r:embed="rId32" cstate="print"/>
          <a:stretch>
            <a:fillRect/>
          </a:stretch>
        </p:blipFill>
        <p:spPr>
          <a:xfrm>
            <a:off x="6705127" y="3284984"/>
            <a:ext cx="304800" cy="304800"/>
          </a:xfrm>
          <a:prstGeom prst="rect">
            <a:avLst/>
          </a:prstGeom>
        </p:spPr>
      </p:pic>
      <p:pic>
        <p:nvPicPr>
          <p:cNvPr id="35" name="DU1-M2-60-V70-1-2Cam.wav">
            <a:hlinkClick r:id="" action="ppaction://media"/>
          </p:cNvPr>
          <p:cNvPicPr>
            <a:picLocks noRot="1" noChangeAspect="1"/>
          </p:cNvPicPr>
          <p:nvPr>
            <a:wavAudioFile r:embed="rId17" name="DU1-M2-60-V70-1-2Cam.wav"/>
          </p:nvPr>
        </p:nvPicPr>
        <p:blipFill>
          <a:blip r:embed="rId33" cstate="print"/>
          <a:stretch>
            <a:fillRect/>
          </a:stretch>
        </p:blipFill>
        <p:spPr>
          <a:xfrm>
            <a:off x="6705127" y="3628256"/>
            <a:ext cx="304800" cy="304800"/>
          </a:xfrm>
          <a:prstGeom prst="rect">
            <a:avLst/>
          </a:prstGeom>
        </p:spPr>
      </p:pic>
      <p:pic>
        <p:nvPicPr>
          <p:cNvPr id="36" name="DU1-M2-65-V85-1-2Cam.wav">
            <a:hlinkClick r:id="" action="ppaction://media"/>
          </p:cNvPr>
          <p:cNvPicPr>
            <a:picLocks noRot="1" noChangeAspect="1"/>
          </p:cNvPicPr>
          <p:nvPr>
            <a:wavAudioFile r:embed="rId18" name="DU1-M2-65-V85-1-2Cam.wav"/>
          </p:nvPr>
        </p:nvPicPr>
        <p:blipFill>
          <a:blip r:embed="rId34" cstate="print"/>
          <a:stretch>
            <a:fillRect/>
          </a:stretch>
        </p:blipFill>
        <p:spPr>
          <a:xfrm>
            <a:off x="6705127" y="4005064"/>
            <a:ext cx="304800" cy="304800"/>
          </a:xfrm>
          <a:prstGeom prst="rect">
            <a:avLst/>
          </a:prstGeom>
        </p:spPr>
      </p:pic>
      <p:pic>
        <p:nvPicPr>
          <p:cNvPr id="37" name="DU1-M2-72-V85-1-2Cam.wav">
            <a:hlinkClick r:id="" action="ppaction://media"/>
          </p:cNvPr>
          <p:cNvPicPr>
            <a:picLocks noRot="1" noChangeAspect="1"/>
          </p:cNvPicPr>
          <p:nvPr>
            <a:wavAudioFile r:embed="rId19" name="DU1-M2-72-V85-1-2Cam.wav"/>
          </p:nvPr>
        </p:nvPicPr>
        <p:blipFill>
          <a:blip r:embed="rId35" cstate="print"/>
          <a:stretch>
            <a:fillRect/>
          </a:stretch>
        </p:blipFill>
        <p:spPr>
          <a:xfrm>
            <a:off x="6705127" y="4365104"/>
            <a:ext cx="304800" cy="304800"/>
          </a:xfrm>
          <a:prstGeom prst="rect">
            <a:avLst/>
          </a:prstGeom>
        </p:spPr>
      </p:pic>
      <p:pic>
        <p:nvPicPr>
          <p:cNvPr id="38" name="DU1-M2-74-V70-1-2Cam.wav">
            <a:hlinkClick r:id="" action="ppaction://media"/>
          </p:cNvPr>
          <p:cNvPicPr>
            <a:picLocks noRot="1" noChangeAspect="1"/>
          </p:cNvPicPr>
          <p:nvPr>
            <a:wavAudioFile r:embed="rId20" name="DU1-M2-74-V70-1-2Cam.wav"/>
          </p:nvPr>
        </p:nvPicPr>
        <p:blipFill>
          <a:blip r:embed="rId36" cstate="print"/>
          <a:stretch>
            <a:fillRect/>
          </a:stretch>
        </p:blipFill>
        <p:spPr>
          <a:xfrm>
            <a:off x="6705127" y="4725144"/>
            <a:ext cx="304800" cy="304800"/>
          </a:xfrm>
          <a:prstGeom prst="rect">
            <a:avLst/>
          </a:prstGeom>
        </p:spPr>
      </p:pic>
      <p:pic>
        <p:nvPicPr>
          <p:cNvPr id="39" name="DU1-M2-77-V70-1-2Cam.wav">
            <a:hlinkClick r:id="" action="ppaction://media"/>
          </p:cNvPr>
          <p:cNvPicPr>
            <a:picLocks noRot="1" noChangeAspect="1"/>
          </p:cNvPicPr>
          <p:nvPr>
            <a:wavAudioFile r:embed="rId21" name="DU1-M2-77-V70-1-2Cam.wav"/>
          </p:nvPr>
        </p:nvPicPr>
        <p:blipFill>
          <a:blip r:embed="rId37" cstate="print"/>
          <a:stretch>
            <a:fillRect/>
          </a:stretch>
        </p:blipFill>
        <p:spPr>
          <a:xfrm>
            <a:off x="6705127" y="5085184"/>
            <a:ext cx="304800" cy="304800"/>
          </a:xfrm>
          <a:prstGeom prst="rect">
            <a:avLst/>
          </a:prstGeom>
        </p:spPr>
      </p:pic>
      <p:sp>
        <p:nvSpPr>
          <p:cNvPr id="40" name="內容版面配置區 7"/>
          <p:cNvSpPr txBox="1">
            <a:spLocks/>
          </p:cNvSpPr>
          <p:nvPr/>
        </p:nvSpPr>
        <p:spPr>
          <a:xfrm>
            <a:off x="472508" y="1363052"/>
            <a:ext cx="8229600" cy="431213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auto">
              <a:spcAft>
                <a:spcPts val="0"/>
              </a:spcAft>
            </a:pPr>
            <a:r>
              <a:rPr lang="en-US" dirty="0" smtClean="0"/>
              <a:t>Demonstration: 6-note mixture with double octaves</a:t>
            </a:r>
            <a:endParaRPr lang="en-US" dirty="0"/>
          </a:p>
        </p:txBody>
      </p:sp>
      <p:sp>
        <p:nvSpPr>
          <p:cNvPr id="4" name="Rectangle 3"/>
          <p:cNvSpPr/>
          <p:nvPr/>
        </p:nvSpPr>
        <p:spPr>
          <a:xfrm>
            <a:off x="755576" y="5589240"/>
            <a:ext cx="7632848" cy="830997"/>
          </a:xfrm>
          <a:prstGeom prst="rect">
            <a:avLst/>
          </a:prstGeom>
        </p:spPr>
        <p:txBody>
          <a:bodyPr wrap="square">
            <a:spAutoFit/>
          </a:bodyPr>
          <a:lstStyle/>
          <a:p>
            <a:r>
              <a:rPr lang="en-US" sz="1600" dirty="0" smtClean="0"/>
              <a:t>Y</a:t>
            </a:r>
            <a:r>
              <a:rPr lang="en-US" sz="1600" dirty="0"/>
              <a:t>. Li, J. Woodruff, and D. Wang. Monaural musical sound separation based on pitch and common amplitude modulation. </a:t>
            </a:r>
            <a:r>
              <a:rPr lang="en-US" sz="1600" i="1" dirty="0"/>
              <a:t>IEEE Transactions on Audio, Speech, and Language Processing</a:t>
            </a:r>
            <a:r>
              <a:rPr lang="en-US" sz="1600" dirty="0"/>
              <a:t>, 17(7):1361–1371, 2009.</a:t>
            </a:r>
          </a:p>
        </p:txBody>
      </p:sp>
      <p:pic>
        <p:nvPicPr>
          <p:cNvPr id="5122" name="Picture 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0" y="1741004"/>
            <a:ext cx="1537326" cy="179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628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 fill="hold"/>
                                        <p:tgtEl>
                                          <p:spTgt spid="12"/>
                                        </p:tgtEl>
                                      </p:cBhvr>
                                    </p:cmd>
                                  </p:childTnLst>
                                </p:cTn>
                              </p:par>
                            </p:childTnLst>
                          </p:cTn>
                        </p:par>
                      </p:childTnLst>
                    </p:cTn>
                  </p:par>
                </p:childTnLst>
              </p:cTn>
              <p:nextCondLst>
                <p:cond evt="onClick" delay="0">
                  <p:tgtEl>
                    <p:spTgt spid="1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1" fill="hold"/>
                                        <p:tgtEl>
                                          <p:spTgt spid="14"/>
                                        </p:tgtEl>
                                      </p:cBhvr>
                                    </p:cmd>
                                  </p:childTnLst>
                                </p:cTn>
                              </p:par>
                            </p:childTnLst>
                          </p:cTn>
                        </p:par>
                      </p:childTnLst>
                    </p:cTn>
                  </p:par>
                </p:childTnLst>
              </p:cTn>
              <p:nextCondLst>
                <p:cond evt="onClick" delay="0">
                  <p:tgtEl>
                    <p:spTgt spid="1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11" fill="hold"/>
                                        <p:tgtEl>
                                          <p:spTgt spid="16"/>
                                        </p:tgtEl>
                                      </p:cBhvr>
                                    </p:cmd>
                                  </p:childTnLst>
                                </p:cTn>
                              </p:par>
                            </p:childTnLst>
                          </p:cTn>
                        </p:par>
                      </p:childTnLst>
                    </p:cTn>
                  </p:par>
                </p:childTnLst>
              </p:cTn>
              <p:nextCondLst>
                <p:cond evt="onClick" delay="0">
                  <p:tgtEl>
                    <p:spTgt spid="1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11" fill="hold"/>
                                        <p:tgtEl>
                                          <p:spTgt spid="18"/>
                                        </p:tgtEl>
                                      </p:cBhvr>
                                    </p:cmd>
                                  </p:childTnLst>
                                </p:cTn>
                              </p:par>
                            </p:childTnLst>
                          </p:cTn>
                        </p:par>
                      </p:childTnLst>
                    </p:cTn>
                  </p:par>
                </p:childTnLst>
              </p:cTn>
              <p:nextCondLst>
                <p:cond evt="onClick" delay="0">
                  <p:tgtEl>
                    <p:spTgt spid="1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11" fill="hold"/>
                                        <p:tgtEl>
                                          <p:spTgt spid="20"/>
                                        </p:tgtEl>
                                      </p:cBhvr>
                                    </p:cmd>
                                  </p:childTnLst>
                                </p:cTn>
                              </p:par>
                            </p:childTnLst>
                          </p:cTn>
                        </p:par>
                      </p:childTnLst>
                    </p:cTn>
                  </p:par>
                </p:childTnLst>
              </p:cTn>
              <p:nextCondLst>
                <p:cond evt="onClick" delay="0">
                  <p:tgtEl>
                    <p:spTgt spid="20"/>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511" fill="hold"/>
                                        <p:tgtEl>
                                          <p:spTgt spid="22"/>
                                        </p:tgtEl>
                                      </p:cBhvr>
                                    </p:cmd>
                                  </p:childTnLst>
                                </p:cTn>
                              </p:par>
                            </p:childTnLst>
                          </p:cTn>
                        </p:par>
                      </p:childTnLst>
                    </p:cTn>
                  </p:par>
                </p:childTnLst>
              </p:cTn>
              <p:nextCondLst>
                <p:cond evt="onClick" delay="0">
                  <p:tgtEl>
                    <p:spTgt spid="22"/>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511" fill="hold"/>
                                        <p:tgtEl>
                                          <p:spTgt spid="24"/>
                                        </p:tgtEl>
                                      </p:cBhvr>
                                    </p:cmd>
                                  </p:childTnLst>
                                </p:cTn>
                              </p:par>
                            </p:childTnLst>
                          </p:cTn>
                        </p:par>
                      </p:childTnLst>
                    </p:cTn>
                  </p:par>
                </p:childTnLst>
              </p:cTn>
              <p:nextCondLst>
                <p:cond evt="onClick" delay="0">
                  <p:tgtEl>
                    <p:spTgt spid="24"/>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seq concurrent="1" nextAc="seek">
              <p:cTn id="44" restart="whenNotActive" fill="hold" evtFilter="cancelBubble" nodeType="interactiveSeq">
                <p:stCondLst>
                  <p:cond evt="onClick" delay="0">
                    <p:tgtEl>
                      <p:spTgt spid="28"/>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511" fill="hold"/>
                                        <p:tgtEl>
                                          <p:spTgt spid="28"/>
                                        </p:tgtEl>
                                      </p:cBhvr>
                                    </p:cmd>
                                  </p:childTnLst>
                                </p:cTn>
                              </p:par>
                            </p:childTnLst>
                          </p:cTn>
                        </p:par>
                      </p:childTnLst>
                    </p:cTn>
                  </p:par>
                </p:childTnLst>
              </p:cTn>
              <p:nextCondLst>
                <p:cond evt="onClick" delay="0">
                  <p:tgtEl>
                    <p:spTgt spid="28"/>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511" fill="hold"/>
                                        <p:tgtEl>
                                          <p:spTgt spid="29"/>
                                        </p:tgtEl>
                                      </p:cBhvr>
                                    </p:cmd>
                                  </p:childTnLst>
                                </p:cTn>
                              </p:par>
                            </p:childTnLst>
                          </p:cTn>
                        </p:par>
                      </p:childTnLst>
                    </p:cTn>
                  </p:par>
                </p:childTnLst>
              </p:cTn>
              <p:nextCondLst>
                <p:cond evt="onClick" delay="0">
                  <p:tgtEl>
                    <p:spTgt spid="29"/>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511" fill="hold"/>
                                        <p:tgtEl>
                                          <p:spTgt spid="30"/>
                                        </p:tgtEl>
                                      </p:cBhvr>
                                    </p:cmd>
                                  </p:childTnLst>
                                </p:cTn>
                              </p:par>
                            </p:childTnLst>
                          </p:cTn>
                        </p:par>
                      </p:childTnLst>
                    </p:cTn>
                  </p:par>
                </p:childTnLst>
              </p:cTn>
              <p:nextCondLst>
                <p:cond evt="onClick" delay="0">
                  <p:tgtEl>
                    <p:spTgt spid="30"/>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30"/>
                </p:tgtEl>
              </p:cMediaNode>
            </p:audio>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511" fill="hold"/>
                                        <p:tgtEl>
                                          <p:spTgt spid="31"/>
                                        </p:tgtEl>
                                      </p:cBhvr>
                                    </p:cmd>
                                  </p:childTnLst>
                                </p:cTn>
                              </p:par>
                            </p:childTnLst>
                          </p:cTn>
                        </p:par>
                      </p:childTnLst>
                    </p:cTn>
                  </p:par>
                </p:childTnLst>
              </p:cTn>
              <p:nextCondLst>
                <p:cond evt="onClick" delay="0">
                  <p:tgtEl>
                    <p:spTgt spid="31"/>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31"/>
                </p:tgtEl>
              </p:cMediaNode>
            </p:audio>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511" fill="hold"/>
                                        <p:tgtEl>
                                          <p:spTgt spid="32"/>
                                        </p:tgtEl>
                                      </p:cBhvr>
                                    </p:cmd>
                                  </p:childTnLst>
                                </p:cTn>
                              </p:par>
                            </p:childTnLst>
                          </p:cTn>
                        </p:par>
                      </p:childTnLst>
                    </p:cTn>
                  </p:par>
                </p:childTnLst>
              </p:cTn>
              <p:nextCondLst>
                <p:cond evt="onClick" delay="0">
                  <p:tgtEl>
                    <p:spTgt spid="32"/>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32"/>
                </p:tgtEl>
              </p:cMediaNode>
            </p:audio>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511" fill="hold"/>
                                        <p:tgtEl>
                                          <p:spTgt spid="33"/>
                                        </p:tgtEl>
                                      </p:cBhvr>
                                    </p:cmd>
                                  </p:childTnLst>
                                </p:cTn>
                              </p:par>
                            </p:childTnLst>
                          </p:cTn>
                        </p:par>
                      </p:childTnLst>
                    </p:cTn>
                  </p:par>
                </p:childTnLst>
              </p:cTn>
              <p:nextCondLst>
                <p:cond evt="onClick" delay="0">
                  <p:tgtEl>
                    <p:spTgt spid="33"/>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511" fill="hold"/>
                                        <p:tgtEl>
                                          <p:spTgt spid="34"/>
                                        </p:tgtEl>
                                      </p:cBhvr>
                                    </p:cmd>
                                  </p:childTnLst>
                                </p:cTn>
                              </p:par>
                            </p:childTnLst>
                          </p:cTn>
                        </p:par>
                      </p:childTnLst>
                    </p:cTn>
                  </p:par>
                </p:childTnLst>
              </p:cTn>
              <p:nextCondLst>
                <p:cond evt="onClick" delay="0">
                  <p:tgtEl>
                    <p:spTgt spid="34"/>
                  </p:tgtEl>
                </p:cond>
              </p:nextCondLst>
            </p:seq>
            <p:audio>
              <p:cMediaNode>
                <p:cTn id="85"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seq concurrent="1" nextAc="seek">
              <p:cTn id="86" restart="whenNotActive" fill="hold" evtFilter="cancelBubble" nodeType="interactiveSeq">
                <p:stCondLst>
                  <p:cond evt="onClick" delay="0">
                    <p:tgtEl>
                      <p:spTgt spid="26"/>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511" fill="hold"/>
                                        <p:tgtEl>
                                          <p:spTgt spid="26"/>
                                        </p:tgtEl>
                                      </p:cBhvr>
                                    </p:cmd>
                                  </p:childTnLst>
                                </p:cTn>
                              </p:par>
                            </p:childTnLst>
                          </p:cTn>
                        </p:par>
                      </p:childTnLst>
                    </p:cTn>
                  </p:par>
                </p:childTnLst>
              </p:cTn>
              <p:nextCondLst>
                <p:cond evt="onClick" delay="0">
                  <p:tgtEl>
                    <p:spTgt spid="26"/>
                  </p:tgtEl>
                </p:cond>
              </p:nextCondLst>
            </p:seq>
            <p:audio>
              <p:cMediaNode>
                <p:cTn id="91"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seq concurrent="1" nextAc="seek">
              <p:cTn id="92" restart="whenNotActive" fill="hold" evtFilter="cancelBubble" nodeType="interactiveSeq">
                <p:stCondLst>
                  <p:cond evt="onClick" delay="0">
                    <p:tgtEl>
                      <p:spTgt spid="27"/>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511" fill="hold"/>
                                        <p:tgtEl>
                                          <p:spTgt spid="27"/>
                                        </p:tgtEl>
                                      </p:cBhvr>
                                    </p:cmd>
                                  </p:childTnLst>
                                </p:cTn>
                              </p:par>
                            </p:childTnLst>
                          </p:cTn>
                        </p:par>
                      </p:childTnLst>
                    </p:cTn>
                  </p:par>
                </p:childTnLst>
              </p:cTn>
              <p:nextCondLst>
                <p:cond evt="onClick" delay="0">
                  <p:tgtEl>
                    <p:spTgt spid="27"/>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27"/>
                </p:tgtEl>
              </p:cMediaNode>
            </p:audio>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 presetClass="mediacall" presetSubtype="0" fill="hold" nodeType="clickEffect">
                                  <p:stCondLst>
                                    <p:cond delay="0"/>
                                  </p:stCondLst>
                                  <p:childTnLst>
                                    <p:cmd type="call" cmd="playFrom(0.0)">
                                      <p:cBhvr>
                                        <p:cTn id="102" dur="511" fill="hold"/>
                                        <p:tgtEl>
                                          <p:spTgt spid="35"/>
                                        </p:tgtEl>
                                      </p:cBhvr>
                                    </p:cmd>
                                  </p:childTnLst>
                                </p:cTn>
                              </p:par>
                            </p:childTnLst>
                          </p:cTn>
                        </p:par>
                      </p:childTnLst>
                    </p:cTn>
                  </p:par>
                </p:childTnLst>
              </p:cTn>
              <p:nextCondLst>
                <p:cond evt="onClick" delay="0">
                  <p:tgtEl>
                    <p:spTgt spid="35"/>
                  </p:tgtEl>
                </p:cond>
              </p:nextCondLst>
            </p:seq>
            <p:audio>
              <p:cMediaNode>
                <p:cTn id="103" fill="hold" display="0">
                  <p:stCondLst>
                    <p:cond delay="indefinite"/>
                  </p:stCondLst>
                  <p:endCondLst>
                    <p:cond evt="onNext" delay="0">
                      <p:tgtEl>
                        <p:sldTgt/>
                      </p:tgtEl>
                    </p:cond>
                    <p:cond evt="onPrev" delay="0">
                      <p:tgtEl>
                        <p:sldTgt/>
                      </p:tgtEl>
                    </p:cond>
                    <p:cond evt="onStopAudio" delay="0">
                      <p:tgtEl>
                        <p:sldTgt/>
                      </p:tgtEl>
                    </p:cond>
                  </p:endCondLst>
                </p:cTn>
                <p:tgtEl>
                  <p:spTgt spid="35"/>
                </p:tgtEl>
              </p:cMediaNode>
            </p:audio>
            <p:seq concurrent="1" nextAc="seek">
              <p:cTn id="104" restart="whenNotActive" fill="hold" evtFilter="cancelBubble" nodeType="interactiveSeq">
                <p:stCondLst>
                  <p:cond evt="onClick" delay="0">
                    <p:tgtEl>
                      <p:spTgt spid="36"/>
                    </p:tgtEl>
                  </p:cond>
                </p:stCondLst>
                <p:endSync evt="end" delay="0">
                  <p:rtn val="all"/>
                </p:endSync>
                <p:childTnLst>
                  <p:par>
                    <p:cTn id="105" fill="hold">
                      <p:stCondLst>
                        <p:cond delay="0"/>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511" fill="hold"/>
                                        <p:tgtEl>
                                          <p:spTgt spid="36"/>
                                        </p:tgtEl>
                                      </p:cBhvr>
                                    </p:cmd>
                                  </p:childTnLst>
                                </p:cTn>
                              </p:par>
                            </p:childTnLst>
                          </p:cTn>
                        </p:par>
                      </p:childTnLst>
                    </p:cTn>
                  </p:par>
                </p:childTnLst>
              </p:cTn>
              <p:nextCondLst>
                <p:cond evt="onClick" delay="0">
                  <p:tgtEl>
                    <p:spTgt spid="36"/>
                  </p:tgtEl>
                </p:cond>
              </p:nextCondLst>
            </p:seq>
            <p:audio>
              <p:cMediaNode>
                <p:cTn id="109" fill="hold" display="0">
                  <p:stCondLst>
                    <p:cond delay="indefinite"/>
                  </p:stCondLst>
                  <p:endCondLst>
                    <p:cond evt="onNext" delay="0">
                      <p:tgtEl>
                        <p:sldTgt/>
                      </p:tgtEl>
                    </p:cond>
                    <p:cond evt="onPrev" delay="0">
                      <p:tgtEl>
                        <p:sldTgt/>
                      </p:tgtEl>
                    </p:cond>
                    <p:cond evt="onStopAudio" delay="0">
                      <p:tgtEl>
                        <p:sldTgt/>
                      </p:tgtEl>
                    </p:cond>
                  </p:endCondLst>
                </p:cTn>
                <p:tgtEl>
                  <p:spTgt spid="36"/>
                </p:tgtEl>
              </p:cMediaNode>
            </p:audio>
            <p:seq concurrent="1" nextAc="seek">
              <p:cTn id="110" restart="whenNotActive" fill="hold" evtFilter="cancelBubble" nodeType="interactiveSeq">
                <p:stCondLst>
                  <p:cond evt="onClick" delay="0">
                    <p:tgtEl>
                      <p:spTgt spid="37"/>
                    </p:tgtEl>
                  </p:cond>
                </p:stCondLst>
                <p:endSync evt="end" delay="0">
                  <p:rtn val="all"/>
                </p:endSync>
                <p:childTnLst>
                  <p:par>
                    <p:cTn id="111" fill="hold">
                      <p:stCondLst>
                        <p:cond delay="0"/>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511" fill="hold"/>
                                        <p:tgtEl>
                                          <p:spTgt spid="37"/>
                                        </p:tgtEl>
                                      </p:cBhvr>
                                    </p:cmd>
                                  </p:childTnLst>
                                </p:cTn>
                              </p:par>
                            </p:childTnLst>
                          </p:cTn>
                        </p:par>
                      </p:childTnLst>
                    </p:cTn>
                  </p:par>
                </p:childTnLst>
              </p:cTn>
              <p:nextCondLst>
                <p:cond evt="onClick" delay="0">
                  <p:tgtEl>
                    <p:spTgt spid="37"/>
                  </p:tgtEl>
                </p:cond>
              </p:nextCondLst>
            </p:seq>
            <p:audio>
              <p:cMediaNode>
                <p:cTn id="115" fill="hold" display="0">
                  <p:stCondLst>
                    <p:cond delay="indefinite"/>
                  </p:stCondLst>
                  <p:endCondLst>
                    <p:cond evt="onNext" delay="0">
                      <p:tgtEl>
                        <p:sldTgt/>
                      </p:tgtEl>
                    </p:cond>
                    <p:cond evt="onPrev" delay="0">
                      <p:tgtEl>
                        <p:sldTgt/>
                      </p:tgtEl>
                    </p:cond>
                    <p:cond evt="onStopAudio" delay="0">
                      <p:tgtEl>
                        <p:sldTgt/>
                      </p:tgtEl>
                    </p:cond>
                  </p:endCondLst>
                </p:cTn>
                <p:tgtEl>
                  <p:spTgt spid="37"/>
                </p:tgtEl>
              </p:cMediaNode>
            </p:audio>
            <p:seq concurrent="1" nextAc="seek">
              <p:cTn id="116" restart="whenNotActive" fill="hold" evtFilter="cancelBubble" nodeType="interactiveSeq">
                <p:stCondLst>
                  <p:cond evt="onClick" delay="0">
                    <p:tgtEl>
                      <p:spTgt spid="38"/>
                    </p:tgtEl>
                  </p:cond>
                </p:stCondLst>
                <p:endSync evt="end" delay="0">
                  <p:rtn val="all"/>
                </p:endSync>
                <p:childTnLst>
                  <p:par>
                    <p:cTn id="117" fill="hold">
                      <p:stCondLst>
                        <p:cond delay="0"/>
                      </p:stCondLst>
                      <p:childTnLst>
                        <p:par>
                          <p:cTn id="118" fill="hold">
                            <p:stCondLst>
                              <p:cond delay="0"/>
                            </p:stCondLst>
                            <p:childTnLst>
                              <p:par>
                                <p:cTn id="119" presetID="1" presetClass="mediacall" presetSubtype="0" fill="hold" nodeType="clickEffect">
                                  <p:stCondLst>
                                    <p:cond delay="0"/>
                                  </p:stCondLst>
                                  <p:childTnLst>
                                    <p:cmd type="call" cmd="playFrom(0.0)">
                                      <p:cBhvr>
                                        <p:cTn id="120" dur="511" fill="hold"/>
                                        <p:tgtEl>
                                          <p:spTgt spid="38"/>
                                        </p:tgtEl>
                                      </p:cBhvr>
                                    </p:cmd>
                                  </p:childTnLst>
                                </p:cTn>
                              </p:par>
                            </p:childTnLst>
                          </p:cTn>
                        </p:par>
                      </p:childTnLst>
                    </p:cTn>
                  </p:par>
                </p:childTnLst>
              </p:cTn>
              <p:nextCondLst>
                <p:cond evt="onClick" delay="0">
                  <p:tgtEl>
                    <p:spTgt spid="38"/>
                  </p:tgtEl>
                </p:cond>
              </p:nextCondLst>
            </p:seq>
            <p:audio>
              <p:cMediaNode>
                <p:cTn id="121" fill="hold" display="0">
                  <p:stCondLst>
                    <p:cond delay="indefinite"/>
                  </p:stCondLst>
                  <p:endCondLst>
                    <p:cond evt="onNext" delay="0">
                      <p:tgtEl>
                        <p:sldTgt/>
                      </p:tgtEl>
                    </p:cond>
                    <p:cond evt="onPrev" delay="0">
                      <p:tgtEl>
                        <p:sldTgt/>
                      </p:tgtEl>
                    </p:cond>
                    <p:cond evt="onStopAudio" delay="0">
                      <p:tgtEl>
                        <p:sldTgt/>
                      </p:tgtEl>
                    </p:cond>
                  </p:endCondLst>
                </p:cTn>
                <p:tgtEl>
                  <p:spTgt spid="38"/>
                </p:tgtEl>
              </p:cMediaNode>
            </p:audio>
            <p:seq concurrent="1" nextAc="seek">
              <p:cTn id="122" restart="whenNotActive" fill="hold" evtFilter="cancelBubble" nodeType="interactiveSeq">
                <p:stCondLst>
                  <p:cond evt="onClick" delay="0">
                    <p:tgtEl>
                      <p:spTgt spid="39"/>
                    </p:tgtEl>
                  </p:cond>
                </p:stCondLst>
                <p:endSync evt="end" delay="0">
                  <p:rtn val="all"/>
                </p:endSync>
                <p:childTnLst>
                  <p:par>
                    <p:cTn id="123" fill="hold">
                      <p:stCondLst>
                        <p:cond delay="0"/>
                      </p:stCondLst>
                      <p:childTnLst>
                        <p:par>
                          <p:cTn id="124" fill="hold">
                            <p:stCondLst>
                              <p:cond delay="0"/>
                            </p:stCondLst>
                            <p:childTnLst>
                              <p:par>
                                <p:cTn id="125" presetID="1" presetClass="mediacall" presetSubtype="0" fill="hold" nodeType="clickEffect">
                                  <p:stCondLst>
                                    <p:cond delay="0"/>
                                  </p:stCondLst>
                                  <p:childTnLst>
                                    <p:cmd type="call" cmd="playFrom(0.0)">
                                      <p:cBhvr>
                                        <p:cTn id="126" dur="511" fill="hold"/>
                                        <p:tgtEl>
                                          <p:spTgt spid="39"/>
                                        </p:tgtEl>
                                      </p:cBhvr>
                                    </p:cmd>
                                  </p:childTnLst>
                                </p:cTn>
                              </p:par>
                            </p:childTnLst>
                          </p:cTn>
                        </p:par>
                      </p:childTnLst>
                    </p:cTn>
                  </p:par>
                </p:childTnLst>
              </p:cTn>
              <p:nextCondLst>
                <p:cond evt="onClick" delay="0">
                  <p:tgtEl>
                    <p:spTgt spid="39"/>
                  </p:tgtEl>
                </p:cond>
              </p:nextCondLst>
            </p:seq>
            <p:audio>
              <p:cMediaNode>
                <p:cTn id="127"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dirty="0" smtClean="0"/>
              <a:t>6. </a:t>
            </a:r>
            <a:r>
              <a:rPr lang="en-US" dirty="0"/>
              <a:t>Conclusions</a:t>
            </a:r>
          </a:p>
        </p:txBody>
      </p:sp>
      <p:sp>
        <p:nvSpPr>
          <p:cNvPr id="6" name="文字版面配置區 5"/>
          <p:cNvSpPr>
            <a:spLocks noGrp="1"/>
          </p:cNvSpPr>
          <p:nvPr>
            <p:ph type="body" idx="1"/>
          </p:nvPr>
        </p:nvSpPr>
        <p:spPr/>
        <p:txBody>
          <a:bodyPr/>
          <a:lstStyle/>
          <a:p>
            <a:endParaRPr lang="en-US"/>
          </a:p>
        </p:txBody>
      </p:sp>
    </p:spTree>
    <p:extLst>
      <p:ext uri="{BB962C8B-B14F-4D97-AF65-F5344CB8AC3E}">
        <p14:creationId xmlns:p14="http://schemas.microsoft.com/office/powerpoint/2010/main" val="40689541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42</a:t>
            </a:fld>
            <a:endParaRPr lang="en-US"/>
          </a:p>
        </p:txBody>
      </p:sp>
      <p:sp>
        <p:nvSpPr>
          <p:cNvPr id="4" name="Content Placeholder 3"/>
          <p:cNvSpPr>
            <a:spLocks noGrp="1"/>
          </p:cNvSpPr>
          <p:nvPr>
            <p:ph sz="quarter" idx="1"/>
          </p:nvPr>
        </p:nvSpPr>
        <p:spPr/>
        <p:txBody>
          <a:bodyPr>
            <a:normAutofit fontScale="92500" lnSpcReduction="20000"/>
          </a:bodyPr>
          <a:lstStyle/>
          <a:p>
            <a:r>
              <a:rPr lang="en-US" dirty="0" smtClean="0"/>
              <a:t>Proposed </a:t>
            </a:r>
            <a:r>
              <a:rPr lang="en-US" dirty="0"/>
              <a:t>a monaural source separation system to extract individual tones from mixture signals of piano </a:t>
            </a:r>
            <a:r>
              <a:rPr lang="en-US" dirty="0" smtClean="0"/>
              <a:t>tones</a:t>
            </a:r>
          </a:p>
          <a:p>
            <a:r>
              <a:rPr lang="en-US" dirty="0" smtClean="0"/>
              <a:t>Designed </a:t>
            </a:r>
            <a:r>
              <a:rPr lang="en-US" dirty="0"/>
              <a:t>a Piano Model (PM) based on </a:t>
            </a:r>
            <a:r>
              <a:rPr lang="en-US" dirty="0" smtClean="0"/>
              <a:t>sinusoidal modeling to </a:t>
            </a:r>
            <a:r>
              <a:rPr lang="en-US" dirty="0"/>
              <a:t>represent piano </a:t>
            </a:r>
            <a:r>
              <a:rPr lang="en-US" dirty="0" smtClean="0"/>
              <a:t>tones</a:t>
            </a:r>
          </a:p>
          <a:p>
            <a:r>
              <a:rPr lang="en-US" dirty="0" smtClean="0"/>
              <a:t>Able to resolve </a:t>
            </a:r>
            <a:r>
              <a:rPr lang="en-US" dirty="0"/>
              <a:t>overlapping partials in the source separation </a:t>
            </a:r>
            <a:r>
              <a:rPr lang="en-US" dirty="0" smtClean="0"/>
              <a:t>process</a:t>
            </a:r>
          </a:p>
          <a:p>
            <a:r>
              <a:rPr lang="en-US" dirty="0"/>
              <a:t>T</a:t>
            </a:r>
            <a:r>
              <a:rPr lang="en-US" dirty="0" smtClean="0"/>
              <a:t>he </a:t>
            </a:r>
            <a:r>
              <a:rPr lang="en-US" dirty="0"/>
              <a:t>recovered parameters (frequencies, amplitudes, phases, intensities and ﬁne-tuned onsets) of </a:t>
            </a:r>
            <a:r>
              <a:rPr lang="en-US" dirty="0" smtClean="0"/>
              <a:t>partials for</a:t>
            </a:r>
          </a:p>
          <a:p>
            <a:pPr lvl="1"/>
            <a:r>
              <a:rPr lang="en-US" dirty="0" smtClean="0"/>
              <a:t>Signal analysis</a:t>
            </a:r>
          </a:p>
          <a:p>
            <a:pPr lvl="1"/>
            <a:r>
              <a:rPr lang="en-US" dirty="0" smtClean="0"/>
              <a:t>Characterizations </a:t>
            </a:r>
            <a:r>
              <a:rPr lang="en-US" dirty="0"/>
              <a:t>of musical </a:t>
            </a:r>
            <a:r>
              <a:rPr lang="en-US" dirty="0" smtClean="0"/>
              <a:t>nuances</a:t>
            </a:r>
          </a:p>
          <a:p>
            <a:r>
              <a:rPr lang="en-US" dirty="0" smtClean="0"/>
              <a:t>Experiments </a:t>
            </a:r>
            <a:r>
              <a:rPr lang="en-US" dirty="0"/>
              <a:t>show that our proposed PM method gives robust and accurate results in separation of signal mixtures even when octaves are </a:t>
            </a:r>
            <a:r>
              <a:rPr lang="en-US" dirty="0" smtClean="0"/>
              <a:t>included</a:t>
            </a:r>
          </a:p>
          <a:p>
            <a:r>
              <a:rPr lang="en-US" dirty="0" smtClean="0"/>
              <a:t>Separation </a:t>
            </a:r>
            <a:r>
              <a:rPr lang="en-US" dirty="0"/>
              <a:t>quality is significantly better than those reported in the previous </a:t>
            </a:r>
            <a:r>
              <a:rPr lang="en-US" dirty="0" smtClean="0"/>
              <a:t>work </a:t>
            </a:r>
            <a:endParaRPr lang="en-US" dirty="0"/>
          </a:p>
        </p:txBody>
      </p:sp>
    </p:spTree>
    <p:extLst>
      <p:ext uri="{BB962C8B-B14F-4D97-AF65-F5344CB8AC3E}">
        <p14:creationId xmlns:p14="http://schemas.microsoft.com/office/powerpoint/2010/main" val="826112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bibliography</a:t>
            </a:r>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43</a:t>
            </a:fld>
            <a:endParaRPr lang="en-US"/>
          </a:p>
        </p:txBody>
      </p:sp>
      <p:sp>
        <p:nvSpPr>
          <p:cNvPr id="4" name="Content Placeholder 3"/>
          <p:cNvSpPr>
            <a:spLocks noGrp="1"/>
          </p:cNvSpPr>
          <p:nvPr>
            <p:ph sz="quarter" idx="1"/>
          </p:nvPr>
        </p:nvSpPr>
        <p:spPr/>
        <p:txBody>
          <a:bodyPr>
            <a:normAutofit fontScale="70000" lnSpcReduction="20000"/>
          </a:bodyPr>
          <a:lstStyle/>
          <a:p>
            <a:r>
              <a:rPr lang="en-US" dirty="0" smtClean="0"/>
              <a:t>[Vir06] T</a:t>
            </a:r>
            <a:r>
              <a:rPr lang="en-US" dirty="0"/>
              <a:t>. </a:t>
            </a:r>
            <a:r>
              <a:rPr lang="en-US" dirty="0" smtClean="0"/>
              <a:t> Virtanen</a:t>
            </a:r>
            <a:r>
              <a:rPr lang="en-US" dirty="0"/>
              <a:t>, </a:t>
            </a:r>
            <a:r>
              <a:rPr lang="en-US" i="1" dirty="0"/>
              <a:t>Sound Source Separation in Monaural </a:t>
            </a:r>
            <a:r>
              <a:rPr lang="en-US" i="1" dirty="0" smtClean="0"/>
              <a:t>Music Signals</a:t>
            </a:r>
            <a:r>
              <a:rPr lang="en-US" dirty="0"/>
              <a:t>, Ph.D. thesis, Tampere University of </a:t>
            </a:r>
            <a:r>
              <a:rPr lang="en-US" dirty="0" smtClean="0"/>
              <a:t>Technology, Finland</a:t>
            </a:r>
            <a:r>
              <a:rPr lang="en-US" dirty="0"/>
              <a:t>, November 2006</a:t>
            </a:r>
            <a:r>
              <a:rPr lang="en-US" dirty="0" smtClean="0"/>
              <a:t>.</a:t>
            </a:r>
          </a:p>
          <a:p>
            <a:r>
              <a:rPr lang="en-US" dirty="0" smtClean="0"/>
              <a:t>[ES06] M</a:t>
            </a:r>
            <a:r>
              <a:rPr lang="en-US" dirty="0"/>
              <a:t>. R. Every and J. E. Szymanski, “Separation of </a:t>
            </a:r>
            <a:r>
              <a:rPr lang="en-US" dirty="0" smtClean="0"/>
              <a:t>synchronous pitched </a:t>
            </a:r>
            <a:r>
              <a:rPr lang="en-US" dirty="0"/>
              <a:t>notes by spectral filtering of harmonics</a:t>
            </a:r>
            <a:r>
              <a:rPr lang="en-US" dirty="0" smtClean="0"/>
              <a:t>,” </a:t>
            </a:r>
            <a:r>
              <a:rPr lang="en-US" i="1" dirty="0" smtClean="0"/>
              <a:t>IEEE </a:t>
            </a:r>
            <a:r>
              <a:rPr lang="en-US" i="1" dirty="0"/>
              <a:t>Transactions on Audio, Speech &amp; Language </a:t>
            </a:r>
            <a:r>
              <a:rPr lang="en-US" i="1" dirty="0" smtClean="0"/>
              <a:t>Processing</a:t>
            </a:r>
            <a:r>
              <a:rPr lang="en-US" dirty="0" smtClean="0"/>
              <a:t>, vol</a:t>
            </a:r>
            <a:r>
              <a:rPr lang="en-US" dirty="0"/>
              <a:t>. 14, no. 5, pp. 1845–1856, 2006</a:t>
            </a:r>
            <a:r>
              <a:rPr lang="en-US" dirty="0" smtClean="0"/>
              <a:t>.</a:t>
            </a:r>
          </a:p>
          <a:p>
            <a:r>
              <a:rPr lang="en-US" dirty="0"/>
              <a:t>[LWW09] Y. Li, J. Woodruff, and D. Wang. Monaural musical sound separation based on pitch and common amplitude modulation. </a:t>
            </a:r>
            <a:r>
              <a:rPr lang="en-US" i="1" dirty="0"/>
              <a:t>IEEE Transactions on Audio, Speech, and Language Processing</a:t>
            </a:r>
            <a:r>
              <a:rPr lang="en-US" dirty="0"/>
              <a:t>, 17(7):1361–1371, 2009</a:t>
            </a:r>
            <a:r>
              <a:rPr lang="en-US" dirty="0" smtClean="0"/>
              <a:t>.</a:t>
            </a:r>
          </a:p>
          <a:p>
            <a:r>
              <a:rPr lang="en-US" dirty="0" smtClean="0"/>
              <a:t>[HB11] </a:t>
            </a:r>
            <a:r>
              <a:rPr lang="en-US" dirty="0" err="1" smtClean="0"/>
              <a:t>Jinyu</a:t>
            </a:r>
            <a:r>
              <a:rPr lang="en-US" dirty="0" smtClean="0"/>
              <a:t> </a:t>
            </a:r>
            <a:r>
              <a:rPr lang="en-US" dirty="0"/>
              <a:t>Han and B. </a:t>
            </a:r>
            <a:r>
              <a:rPr lang="en-US" dirty="0" err="1"/>
              <a:t>Pardo</a:t>
            </a:r>
            <a:r>
              <a:rPr lang="en-US" dirty="0"/>
              <a:t>, “Reconstructing completely </a:t>
            </a:r>
            <a:r>
              <a:rPr lang="en-US" dirty="0" smtClean="0"/>
              <a:t>overlapped notes </a:t>
            </a:r>
            <a:r>
              <a:rPr lang="en-US" dirty="0"/>
              <a:t>from musical mixtures,” in </a:t>
            </a:r>
            <a:r>
              <a:rPr lang="en-US" i="1" dirty="0"/>
              <a:t>Acoustics, </a:t>
            </a:r>
            <a:r>
              <a:rPr lang="en-US" i="1" dirty="0" smtClean="0"/>
              <a:t>Speech and </a:t>
            </a:r>
            <a:r>
              <a:rPr lang="en-US" i="1" dirty="0"/>
              <a:t>Signal Processing (ICASSP), 2011 IEEE </a:t>
            </a:r>
            <a:r>
              <a:rPr lang="en-US" i="1" dirty="0" smtClean="0"/>
              <a:t>International Conference </a:t>
            </a:r>
            <a:r>
              <a:rPr lang="en-US" i="1" dirty="0"/>
              <a:t>on, 2011</a:t>
            </a:r>
            <a:r>
              <a:rPr lang="en-US" dirty="0"/>
              <a:t>, pp. </a:t>
            </a:r>
            <a:r>
              <a:rPr lang="en-US" dirty="0" smtClean="0"/>
              <a:t>249–252.</a:t>
            </a:r>
          </a:p>
          <a:p>
            <a:r>
              <a:rPr lang="en-US" dirty="0"/>
              <a:t>[PB91] C. Palmer and J. C. Brown. Investigations in the amplitude of sounded piano tones. </a:t>
            </a:r>
            <a:r>
              <a:rPr lang="en-US" i="1" dirty="0"/>
              <a:t>Journal of the Acoustical Society of America</a:t>
            </a:r>
            <a:r>
              <a:rPr lang="en-US" dirty="0"/>
              <a:t>, 90(1):60–66, July 1991</a:t>
            </a:r>
            <a:r>
              <a:rPr lang="en-US" dirty="0" smtClean="0"/>
              <a:t>.</a:t>
            </a:r>
          </a:p>
          <a:p>
            <a:r>
              <a:rPr lang="en-US" dirty="0" smtClean="0"/>
              <a:t>[SW13] W. M. Szeto and K. H. Wong, “Sinusoidal modeling for piano tones,” </a:t>
            </a:r>
            <a:r>
              <a:rPr lang="en-US" dirty="0"/>
              <a:t>in </a:t>
            </a:r>
            <a:r>
              <a:rPr lang="en-US" i="1" dirty="0"/>
              <a:t>2013 IEEE International Conference on Signal Processing, Communications and </a:t>
            </a:r>
            <a:r>
              <a:rPr lang="en-US" i="1" dirty="0" smtClean="0"/>
              <a:t>Computing (ICSPCC 2013)</a:t>
            </a:r>
            <a:r>
              <a:rPr lang="en-US" dirty="0" smtClean="0"/>
              <a:t>, </a:t>
            </a:r>
            <a:r>
              <a:rPr lang="en-US" dirty="0"/>
              <a:t>Kunming, Yunnan, </a:t>
            </a:r>
            <a:r>
              <a:rPr lang="en-US" dirty="0" smtClean="0"/>
              <a:t>China,  Aug </a:t>
            </a:r>
            <a:r>
              <a:rPr lang="en-US" dirty="0"/>
              <a:t>5-8, 2013. </a:t>
            </a:r>
            <a:endParaRPr lang="en-US" dirty="0" smtClean="0"/>
          </a:p>
          <a:p>
            <a:r>
              <a:rPr lang="en-US" dirty="0"/>
              <a:t>[GHNO03] M. </a:t>
            </a:r>
            <a:r>
              <a:rPr lang="en-US" dirty="0" err="1"/>
              <a:t>Goto</a:t>
            </a:r>
            <a:r>
              <a:rPr lang="en-US" dirty="0"/>
              <a:t>, H. Hashiguchi, T. Nishimura, and R. Oka. RWC music database: Music genre database and musical instrument sound database. In </a:t>
            </a:r>
            <a:r>
              <a:rPr lang="en-US" i="1" dirty="0"/>
              <a:t>the 4th International Conference on Music Information Retrieval (ISMIR 2003),</a:t>
            </a:r>
            <a:r>
              <a:rPr lang="en-US" dirty="0"/>
              <a:t> October 2003</a:t>
            </a:r>
            <a:r>
              <a:rPr lang="en-US" dirty="0" smtClean="0"/>
              <a:t>.</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001749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a:t>
            </a:r>
            <a:endParaRPr lang="en-US" dirty="0"/>
          </a:p>
        </p:txBody>
      </p:sp>
      <p:sp>
        <p:nvSpPr>
          <p:cNvPr id="6" name="Subtitle 5"/>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00EE3DDE-154B-4EF2-A9AA-570E2E787C2B}" type="slidenum">
              <a:rPr lang="en-US" smtClean="0"/>
              <a:pPr>
                <a:defRPr/>
              </a:pPr>
              <a:t>44</a:t>
            </a:fld>
            <a:endParaRPr lang="en-US"/>
          </a:p>
        </p:txBody>
      </p:sp>
    </p:spTree>
    <p:extLst>
      <p:ext uri="{BB962C8B-B14F-4D97-AF65-F5344CB8AC3E}">
        <p14:creationId xmlns:p14="http://schemas.microsoft.com/office/powerpoint/2010/main" val="1495121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List of  the piano pieces</a:t>
            </a:r>
            <a:endParaRPr lang="en-US" dirty="0"/>
          </a:p>
        </p:txBody>
      </p:sp>
      <p:sp>
        <p:nvSpPr>
          <p:cNvPr id="3" name="投影片編號版面配置區 2"/>
          <p:cNvSpPr>
            <a:spLocks noGrp="1"/>
          </p:cNvSpPr>
          <p:nvPr>
            <p:ph type="sldNum" sz="quarter" idx="12"/>
          </p:nvPr>
        </p:nvSpPr>
        <p:spPr/>
        <p:txBody>
          <a:bodyPr/>
          <a:lstStyle/>
          <a:p>
            <a:pPr>
              <a:defRPr/>
            </a:pPr>
            <a:fld id="{00EE3DDE-154B-4EF2-A9AA-570E2E787C2B}" type="slidenum">
              <a:rPr lang="en-US" smtClean="0"/>
              <a:pPr>
                <a:defRPr/>
              </a:pPr>
              <a:t>45</a:t>
            </a:fld>
            <a:endParaRPr lang="en-US"/>
          </a:p>
        </p:txBody>
      </p:sp>
      <p:pic>
        <p:nvPicPr>
          <p:cNvPr id="300034" name="Picture 2"/>
          <p:cNvPicPr>
            <a:picLocks noGrp="1" noChangeAspect="1" noChangeArrowheads="1"/>
          </p:cNvPicPr>
          <p:nvPr>
            <p:ph sz="quarter" idx="1"/>
          </p:nvPr>
        </p:nvPicPr>
        <p:blipFill>
          <a:blip r:embed="rId2" cstate="print"/>
          <a:srcRect/>
          <a:stretch>
            <a:fillRect/>
          </a:stretch>
        </p:blipFill>
        <p:spPr bwMode="auto">
          <a:xfrm>
            <a:off x="1647064" y="1219200"/>
            <a:ext cx="5849871" cy="4937125"/>
          </a:xfrm>
          <a:prstGeom prst="rect">
            <a:avLst/>
          </a:prstGeom>
          <a:noFill/>
          <a:ln w="9525">
            <a:noFill/>
            <a:miter lim="800000"/>
            <a:headEnd/>
            <a:tailEnd/>
          </a:ln>
        </p:spPr>
      </p:pic>
    </p:spTree>
    <p:extLst>
      <p:ext uri="{BB962C8B-B14F-4D97-AF65-F5344CB8AC3E}">
        <p14:creationId xmlns:p14="http://schemas.microsoft.com/office/powerpoint/2010/main" val="6484794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List of mixtures</a:t>
            </a:r>
            <a:endParaRPr lang="en-US" dirty="0"/>
          </a:p>
        </p:txBody>
      </p:sp>
      <p:sp>
        <p:nvSpPr>
          <p:cNvPr id="3" name="投影片編號版面配置區 2"/>
          <p:cNvSpPr>
            <a:spLocks noGrp="1"/>
          </p:cNvSpPr>
          <p:nvPr>
            <p:ph type="sldNum" sz="quarter" idx="12"/>
          </p:nvPr>
        </p:nvSpPr>
        <p:spPr/>
        <p:txBody>
          <a:bodyPr/>
          <a:lstStyle/>
          <a:p>
            <a:pPr>
              <a:defRPr/>
            </a:pPr>
            <a:fld id="{00EE3DDE-154B-4EF2-A9AA-570E2E787C2B}" type="slidenum">
              <a:rPr lang="en-US" smtClean="0"/>
              <a:pPr>
                <a:defRPr/>
              </a:pPr>
              <a:t>46</a:t>
            </a:fld>
            <a:endParaRPr lang="en-US"/>
          </a:p>
        </p:txBody>
      </p:sp>
      <p:pic>
        <p:nvPicPr>
          <p:cNvPr id="299010" name="Picture 2"/>
          <p:cNvPicPr>
            <a:picLocks noGrp="1" noChangeAspect="1" noChangeArrowheads="1"/>
          </p:cNvPicPr>
          <p:nvPr>
            <p:ph sz="quarter" idx="1"/>
          </p:nvPr>
        </p:nvPicPr>
        <p:blipFill>
          <a:blip r:embed="rId2" cstate="print"/>
          <a:srcRect/>
          <a:stretch>
            <a:fillRect/>
          </a:stretch>
        </p:blipFill>
        <p:spPr bwMode="auto">
          <a:xfrm>
            <a:off x="2240050" y="1219200"/>
            <a:ext cx="5140261" cy="5441395"/>
          </a:xfrm>
          <a:prstGeom prst="rect">
            <a:avLst/>
          </a:prstGeom>
          <a:noFill/>
          <a:ln w="9525">
            <a:noFill/>
            <a:miter lim="800000"/>
            <a:headEnd/>
            <a:tailEnd/>
          </a:ln>
        </p:spPr>
      </p:pic>
    </p:spTree>
    <p:extLst>
      <p:ext uri="{BB962C8B-B14F-4D97-AF65-F5344CB8AC3E}">
        <p14:creationId xmlns:p14="http://schemas.microsoft.com/office/powerpoint/2010/main" val="15067937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normAutofit/>
          </a:bodyPr>
          <a:lstStyle/>
          <a:p>
            <a:pPr eaLnBrk="1" hangingPunct="1"/>
            <a:r>
              <a:rPr lang="en-US" smtClean="0"/>
              <a:t>Estimation of the number of partials</a:t>
            </a:r>
          </a:p>
        </p:txBody>
      </p:sp>
      <p:sp>
        <p:nvSpPr>
          <p:cNvPr id="4" name="投影片編號版面配置區 3"/>
          <p:cNvSpPr>
            <a:spLocks noGrp="1"/>
          </p:cNvSpPr>
          <p:nvPr>
            <p:ph type="sldNum" sz="quarter" idx="12"/>
          </p:nvPr>
        </p:nvSpPr>
        <p:spPr/>
        <p:txBody>
          <a:bodyPr>
            <a:normAutofit/>
          </a:bodyPr>
          <a:lstStyle/>
          <a:p>
            <a:pPr>
              <a:defRPr/>
            </a:pPr>
            <a:fld id="{00EE3DDE-154B-4EF2-A9AA-570E2E787C2B}" type="slidenum">
              <a:rPr lang="en-US" smtClean="0"/>
              <a:pPr>
                <a:defRPr/>
              </a:pPr>
              <a:t>47</a:t>
            </a:fld>
            <a:endParaRPr lang="en-US"/>
          </a:p>
        </p:txBody>
      </p:sp>
      <p:pic>
        <p:nvPicPr>
          <p:cNvPr id="23555" name="Picture 3"/>
          <p:cNvPicPr>
            <a:picLocks noGrp="1" noChangeAspect="1" noChangeArrowheads="1"/>
          </p:cNvPicPr>
          <p:nvPr>
            <p:ph sz="quarter" idx="1"/>
          </p:nvPr>
        </p:nvPicPr>
        <p:blipFill>
          <a:blip r:embed="rId2" cstate="print"/>
          <a:stretch>
            <a:fillRect/>
          </a:stretch>
        </p:blipFill>
        <p:spPr>
          <a:xfrm>
            <a:off x="457200" y="2181433"/>
            <a:ext cx="4041775" cy="3012658"/>
          </a:xfrm>
          <a:noFill/>
        </p:spPr>
      </p:pic>
      <p:sp>
        <p:nvSpPr>
          <p:cNvPr id="5" name="內容版面配置區 4"/>
          <p:cNvSpPr>
            <a:spLocks noGrp="1"/>
          </p:cNvSpPr>
          <p:nvPr>
            <p:ph sz="quarter" idx="2"/>
          </p:nvPr>
        </p:nvSpPr>
        <p:spPr/>
        <p:txBody>
          <a:bodyPr/>
          <a:lstStyle/>
          <a:p>
            <a:r>
              <a:rPr lang="en-US" dirty="0" smtClean="0"/>
              <a:t>Extraction of partials from an independent piano tone database (will not be used in testing)</a:t>
            </a:r>
          </a:p>
          <a:p>
            <a:r>
              <a:rPr lang="en-US" dirty="0" smtClean="0"/>
              <a:t>No. of the partials that contains 99.5% of the power of all partials picked</a:t>
            </a:r>
            <a:endParaRPr lang="en-US" dirty="0"/>
          </a:p>
        </p:txBody>
      </p:sp>
    </p:spTree>
    <p:extLst>
      <p:ext uri="{BB962C8B-B14F-4D97-AF65-F5344CB8AC3E}">
        <p14:creationId xmlns:p14="http://schemas.microsoft.com/office/powerpoint/2010/main" val="2032213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dirty="0" smtClean="0"/>
              <a:t>1. Introduction</a:t>
            </a:r>
            <a:endParaRPr lang="en-US" dirty="0"/>
          </a:p>
        </p:txBody>
      </p:sp>
      <p:sp>
        <p:nvSpPr>
          <p:cNvPr id="6" name="文字版面配置區 5"/>
          <p:cNvSpPr>
            <a:spLocks noGrp="1"/>
          </p:cNvSpPr>
          <p:nvPr>
            <p:ph type="body" idx="1"/>
          </p:nvPr>
        </p:nvSpPr>
        <p:spPr/>
        <p:txBody>
          <a:bodyPr/>
          <a:lstStyle/>
          <a:p>
            <a:endParaRPr lang="en-US"/>
          </a:p>
        </p:txBody>
      </p:sp>
    </p:spTree>
    <p:extLst>
      <p:ext uri="{BB962C8B-B14F-4D97-AF65-F5344CB8AC3E}">
        <p14:creationId xmlns:p14="http://schemas.microsoft.com/office/powerpoint/2010/main" val="26879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Motivation</a:t>
            </a:r>
            <a:endParaRPr lang="en-US" dirty="0"/>
          </a:p>
        </p:txBody>
      </p:sp>
      <p:sp>
        <p:nvSpPr>
          <p:cNvPr id="3" name="投影片編號版面配置區 2"/>
          <p:cNvSpPr>
            <a:spLocks noGrp="1"/>
          </p:cNvSpPr>
          <p:nvPr>
            <p:ph type="sldNum" sz="quarter" idx="12"/>
          </p:nvPr>
        </p:nvSpPr>
        <p:spPr/>
        <p:txBody>
          <a:bodyPr/>
          <a:lstStyle/>
          <a:p>
            <a:pPr>
              <a:defRPr/>
            </a:pPr>
            <a:fld id="{00EE3DDE-154B-4EF2-A9AA-570E2E787C2B}" type="slidenum">
              <a:rPr lang="en-US" smtClean="0"/>
              <a:pPr>
                <a:defRPr/>
              </a:pPr>
              <a:t>6</a:t>
            </a:fld>
            <a:endParaRPr lang="en-US"/>
          </a:p>
        </p:txBody>
      </p:sp>
      <p:sp>
        <p:nvSpPr>
          <p:cNvPr id="5" name="內容版面配置區 4"/>
          <p:cNvSpPr>
            <a:spLocks noGrp="1"/>
          </p:cNvSpPr>
          <p:nvPr>
            <p:ph sz="quarter" idx="2"/>
          </p:nvPr>
        </p:nvSpPr>
        <p:spPr>
          <a:xfrm>
            <a:off x="3779912" y="1216152"/>
            <a:ext cx="4893934" cy="4937760"/>
          </a:xfrm>
        </p:spPr>
        <p:txBody>
          <a:bodyPr>
            <a:normAutofit lnSpcReduction="10000"/>
          </a:bodyPr>
          <a:lstStyle/>
          <a:p>
            <a:r>
              <a:rPr lang="en-US" dirty="0" smtClean="0"/>
              <a:t>What makes a good piano performance?</a:t>
            </a:r>
          </a:p>
          <a:p>
            <a:r>
              <a:rPr lang="en-US" dirty="0" smtClean="0"/>
              <a:t>Analysis of musical nuances</a:t>
            </a:r>
          </a:p>
          <a:p>
            <a:r>
              <a:rPr lang="en-US" dirty="0" smtClean="0"/>
              <a:t>Nuance - subtle manipulation of sound parameters including attack, timing, pitch, intensity and timbre</a:t>
            </a:r>
          </a:p>
          <a:p>
            <a:r>
              <a:rPr lang="en-US" dirty="0" smtClean="0"/>
              <a:t>Major obstacle – mixture signals</a:t>
            </a:r>
          </a:p>
          <a:p>
            <a:r>
              <a:rPr lang="en-US" dirty="0" smtClean="0"/>
              <a:t>Our aims</a:t>
            </a:r>
          </a:p>
          <a:p>
            <a:pPr lvl="1"/>
            <a:r>
              <a:rPr lang="en-US" dirty="0" smtClean="0"/>
              <a:t>High separation quality</a:t>
            </a:r>
          </a:p>
          <a:p>
            <a:pPr lvl="1"/>
            <a:r>
              <a:rPr lang="en-US" dirty="0" smtClean="0"/>
              <a:t>Nuance (extracted tones, intensity and fine-tuned onset)</a:t>
            </a:r>
          </a:p>
          <a:p>
            <a:endParaRPr lang="en-US" dirty="0"/>
          </a:p>
        </p:txBody>
      </p:sp>
      <p:pic>
        <p:nvPicPr>
          <p:cNvPr id="109569" name="Picture 1" descr="D:\mt\matlab\tex\TP_T11\slides\fig\horowitz.jpg"/>
          <p:cNvPicPr>
            <a:picLocks noGrp="1" noChangeAspect="1" noChangeArrowheads="1"/>
          </p:cNvPicPr>
          <p:nvPr>
            <p:ph sz="quarter" idx="1"/>
          </p:nvPr>
        </p:nvPicPr>
        <p:blipFill>
          <a:blip r:embed="rId3" cstate="print"/>
          <a:srcRect/>
          <a:stretch>
            <a:fillRect/>
          </a:stretch>
        </p:blipFill>
        <p:spPr bwMode="auto">
          <a:xfrm>
            <a:off x="683568" y="1340768"/>
            <a:ext cx="2795101" cy="4176464"/>
          </a:xfrm>
          <a:prstGeom prst="rect">
            <a:avLst/>
          </a:prstGeom>
          <a:noFill/>
        </p:spPr>
      </p:pic>
      <p:sp>
        <p:nvSpPr>
          <p:cNvPr id="7" name="文字方塊 6"/>
          <p:cNvSpPr txBox="1"/>
          <p:nvPr/>
        </p:nvSpPr>
        <p:spPr>
          <a:xfrm>
            <a:off x="539552" y="5661248"/>
            <a:ext cx="3168352" cy="369332"/>
          </a:xfrm>
          <a:prstGeom prst="rect">
            <a:avLst/>
          </a:prstGeom>
          <a:noFill/>
        </p:spPr>
        <p:txBody>
          <a:bodyPr wrap="square" rtlCol="0">
            <a:spAutoFit/>
          </a:bodyPr>
          <a:lstStyle/>
          <a:p>
            <a:r>
              <a:rPr lang="en-US" dirty="0" smtClean="0"/>
              <a:t>Vladimir Horowitz (1903-89)</a:t>
            </a:r>
            <a:endParaRPr lang="en-US" dirty="0"/>
          </a:p>
        </p:txBody>
      </p:sp>
    </p:spTree>
    <p:extLst>
      <p:ext uri="{BB962C8B-B14F-4D97-AF65-F5344CB8AC3E}">
        <p14:creationId xmlns:p14="http://schemas.microsoft.com/office/powerpoint/2010/main" val="168263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800" dirty="0" smtClean="0"/>
              <a:t>Many existing monaural source separation systems use sinusoidal modeling to model pitched musical sounds</a:t>
            </a:r>
          </a:p>
          <a:p>
            <a:r>
              <a:rPr lang="en-US" sz="2800" dirty="0" smtClean="0"/>
              <a:t>Sinusoidal modeling</a:t>
            </a:r>
          </a:p>
          <a:p>
            <a:pPr lvl="1"/>
            <a:r>
              <a:rPr lang="en-US" sz="2400" dirty="0" smtClean="0"/>
              <a:t>A musical sound is represented by a sum of time-varying </a:t>
            </a:r>
            <a:r>
              <a:rPr lang="en-US" sz="2400" dirty="0" err="1" smtClean="0"/>
              <a:t>sinusoidals</a:t>
            </a:r>
            <a:endParaRPr lang="en-US" sz="2400" dirty="0" smtClean="0"/>
          </a:p>
          <a:p>
            <a:r>
              <a:rPr lang="en-US" sz="2800" dirty="0" smtClean="0"/>
              <a:t>Source separation</a:t>
            </a:r>
          </a:p>
          <a:p>
            <a:pPr lvl="1"/>
            <a:r>
              <a:rPr lang="en-US" sz="2400" dirty="0" smtClean="0"/>
              <a:t>Estimate the parameter values of each sinusoidal</a:t>
            </a:r>
            <a:endParaRPr lang="en-US" sz="2400" dirty="0"/>
          </a:p>
          <a:p>
            <a:pPr lvl="1"/>
            <a:endParaRPr lang="en-US" dirty="0"/>
          </a:p>
        </p:txBody>
      </p:sp>
      <p:sp>
        <p:nvSpPr>
          <p:cNvPr id="4" name="Slide Number Placeholder 3"/>
          <p:cNvSpPr>
            <a:spLocks noGrp="1"/>
          </p:cNvSpPr>
          <p:nvPr>
            <p:ph type="sldNum" sz="quarter" idx="12"/>
          </p:nvPr>
        </p:nvSpPr>
        <p:spPr/>
        <p:txBody>
          <a:bodyPr/>
          <a:lstStyle/>
          <a:p>
            <a:pPr>
              <a:defRPr/>
            </a:pPr>
            <a:fld id="{00EE3DDE-154B-4EF2-A9AA-570E2E787C2B}" type="slidenum">
              <a:rPr lang="en-US" smtClean="0"/>
              <a:pPr>
                <a:defRPr/>
              </a:pPr>
              <a:t>7</a:t>
            </a:fld>
            <a:endParaRPr lang="en-US"/>
          </a:p>
        </p:txBody>
      </p:sp>
    </p:spTree>
    <p:extLst>
      <p:ext uri="{BB962C8B-B14F-4D97-AF65-F5344CB8AC3E}">
        <p14:creationId xmlns:p14="http://schemas.microsoft.com/office/powerpoint/2010/main" val="785660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work</a:t>
            </a:r>
            <a:endParaRPr lang="en-US" dirty="0"/>
          </a:p>
        </p:txBody>
      </p:sp>
      <p:sp>
        <p:nvSpPr>
          <p:cNvPr id="3" name="Content Placeholder 2"/>
          <p:cNvSpPr>
            <a:spLocks noGrp="1"/>
          </p:cNvSpPr>
          <p:nvPr>
            <p:ph idx="1"/>
          </p:nvPr>
        </p:nvSpPr>
        <p:spPr/>
        <p:txBody>
          <a:bodyPr>
            <a:normAutofit/>
          </a:bodyPr>
          <a:lstStyle/>
          <a:p>
            <a:r>
              <a:rPr lang="en-US" dirty="0" smtClean="0"/>
              <a:t>Piano Model (PM)</a:t>
            </a:r>
          </a:p>
          <a:p>
            <a:pPr lvl="1"/>
            <a:r>
              <a:rPr lang="en-US" dirty="0" smtClean="0"/>
              <a:t>Instrument-specific sinusoidal model tailored for a piano tone</a:t>
            </a:r>
          </a:p>
          <a:p>
            <a:r>
              <a:rPr lang="en-US" dirty="0" smtClean="0"/>
              <a:t>Monaural source separation system</a:t>
            </a:r>
          </a:p>
          <a:p>
            <a:pPr lvl="1"/>
            <a:r>
              <a:rPr lang="en-US" dirty="0" smtClean="0"/>
              <a:t>Based on our PM</a:t>
            </a:r>
          </a:p>
          <a:p>
            <a:pPr lvl="1"/>
            <a:r>
              <a:rPr lang="en-US" dirty="0" smtClean="0"/>
              <a:t>Extract each individual tone from mixture signals of piano tones by estimating the parameters in PM</a:t>
            </a:r>
          </a:p>
          <a:p>
            <a:pPr lvl="1"/>
            <a:r>
              <a:rPr lang="en-US" dirty="0" smtClean="0"/>
              <a:t>PM can facilitate the analysis of nuance in an expressive piano performance</a:t>
            </a:r>
          </a:p>
          <a:p>
            <a:pPr lvl="1"/>
            <a:r>
              <a:rPr lang="en-US" dirty="0" smtClean="0"/>
              <a:t>PM: fine-tuned onset and intensity</a:t>
            </a:r>
          </a:p>
        </p:txBody>
      </p:sp>
      <p:sp>
        <p:nvSpPr>
          <p:cNvPr id="4" name="Slide Number Placeholder 3"/>
          <p:cNvSpPr>
            <a:spLocks noGrp="1"/>
          </p:cNvSpPr>
          <p:nvPr>
            <p:ph type="sldNum" sz="quarter" idx="12"/>
          </p:nvPr>
        </p:nvSpPr>
        <p:spPr/>
        <p:txBody>
          <a:bodyPr/>
          <a:lstStyle/>
          <a:p>
            <a:pPr>
              <a:defRPr/>
            </a:pPr>
            <a:fld id="{00EE3DDE-154B-4EF2-A9AA-570E2E787C2B}" type="slidenum">
              <a:rPr lang="en-US" smtClean="0"/>
              <a:pPr>
                <a:defRPr/>
              </a:pPr>
              <a:t>8</a:t>
            </a:fld>
            <a:endParaRPr lang="en-US"/>
          </a:p>
        </p:txBody>
      </p:sp>
    </p:spTree>
    <p:extLst>
      <p:ext uri="{BB962C8B-B14F-4D97-AF65-F5344CB8AC3E}">
        <p14:creationId xmlns:p14="http://schemas.microsoft.com/office/powerpoint/2010/main" val="154859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difficulty</a:t>
            </a:r>
            <a:endParaRPr lang="en-US" dirty="0"/>
          </a:p>
        </p:txBody>
      </p:sp>
      <p:sp>
        <p:nvSpPr>
          <p:cNvPr id="3" name="Content Placeholder 2"/>
          <p:cNvSpPr>
            <a:spLocks noGrp="1"/>
          </p:cNvSpPr>
          <p:nvPr>
            <p:ph idx="1"/>
          </p:nvPr>
        </p:nvSpPr>
        <p:spPr/>
        <p:txBody>
          <a:bodyPr>
            <a:normAutofit fontScale="92500"/>
          </a:bodyPr>
          <a:lstStyle/>
          <a:p>
            <a:r>
              <a:rPr lang="en-US" dirty="0" smtClean="0"/>
              <a:t>Major difficulty of the source separation problem is to resolve overlapping partials</a:t>
            </a:r>
          </a:p>
          <a:p>
            <a:pPr lvl="1"/>
            <a:r>
              <a:rPr lang="en-US" dirty="0" smtClean="0"/>
              <a:t>Music is usually not entirely dissonant</a:t>
            </a:r>
          </a:p>
          <a:p>
            <a:pPr lvl="1"/>
            <a:r>
              <a:rPr lang="en-US" dirty="0" smtClean="0"/>
              <a:t>Some partials from different tones may overlap with each other.</a:t>
            </a:r>
          </a:p>
          <a:p>
            <a:pPr lvl="1"/>
            <a:r>
              <a:rPr lang="en-US" dirty="0" smtClean="0"/>
              <a:t>E.g. octave: the frequencies of the upper tone are totally immersed within those of the lower</a:t>
            </a:r>
          </a:p>
          <a:p>
            <a:r>
              <a:rPr lang="en-US" dirty="0" smtClean="0"/>
              <a:t>Serious problem</a:t>
            </a:r>
          </a:p>
          <a:p>
            <a:pPr lvl="1"/>
            <a:r>
              <a:rPr lang="en-US" dirty="0" smtClean="0"/>
              <a:t>A sum of two partials with the same frequency also gives a sinusoidal with that same frequency</a:t>
            </a:r>
          </a:p>
          <a:p>
            <a:pPr lvl="1"/>
            <a:r>
              <a:rPr lang="en-US" dirty="0" smtClean="0"/>
              <a:t>Amplitude and the phase of an overlapped partial cannot be uniquely determined</a:t>
            </a:r>
          </a:p>
          <a:p>
            <a:pPr lvl="1"/>
            <a:r>
              <a:rPr lang="en-US" dirty="0" smtClean="0"/>
              <a:t>Cannot recover the original two partials if only the resulting sinusoidal is given</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0EE3DDE-154B-4EF2-A9AA-570E2E787C2B}" type="slidenum">
              <a:rPr lang="en-US" smtClean="0"/>
              <a:pPr>
                <a:defRPr/>
              </a:pPr>
              <a:t>9</a:t>
            </a:fld>
            <a:endParaRPr lang="en-US"/>
          </a:p>
        </p:txBody>
      </p:sp>
    </p:spTree>
    <p:extLst>
      <p:ext uri="{BB962C8B-B14F-4D97-AF65-F5344CB8AC3E}">
        <p14:creationId xmlns:p14="http://schemas.microsoft.com/office/powerpoint/2010/main" val="1537038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4240</TotalTime>
  <Words>4891</Words>
  <Application>Microsoft Office PowerPoint</Application>
  <PresentationFormat>On-screen Show (4:3)</PresentationFormat>
  <Paragraphs>407</Paragraphs>
  <Slides>47</Slides>
  <Notes>23</Notes>
  <HiddenSlides>0</HiddenSlides>
  <MMClips>43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原創</vt:lpstr>
      <vt:lpstr>Formula</vt:lpstr>
      <vt:lpstr>Source separation and analysis of piano music signals using instrument-specific sinusoidal model</vt:lpstr>
      <vt:lpstr>Faculty of Engineering, CUHK</vt:lpstr>
      <vt:lpstr>The Chinese University of Hong Kong</vt:lpstr>
      <vt:lpstr>Outline</vt:lpstr>
      <vt:lpstr>1. Introduction</vt:lpstr>
      <vt:lpstr>Motivation</vt:lpstr>
      <vt:lpstr>Introduction</vt:lpstr>
      <vt:lpstr>Our work</vt:lpstr>
      <vt:lpstr>Major difficulty</vt:lpstr>
      <vt:lpstr>Resolving overlapping partials</vt:lpstr>
      <vt:lpstr>Our source separation system </vt:lpstr>
      <vt:lpstr>2. Signal model</vt:lpstr>
      <vt:lpstr>Problem definition</vt:lpstr>
      <vt:lpstr>Problem definition</vt:lpstr>
      <vt:lpstr>Problem definition</vt:lpstr>
      <vt:lpstr>Properties of piano tones</vt:lpstr>
      <vt:lpstr>Properties of piano tones</vt:lpstr>
      <vt:lpstr>Properties of piano tones</vt:lpstr>
      <vt:lpstr>Proposed Piano Model</vt:lpstr>
      <vt:lpstr>Proposed Piano Model</vt:lpstr>
      <vt:lpstr>Proposed Piano Model</vt:lpstr>
      <vt:lpstr>Our source separation system </vt:lpstr>
      <vt:lpstr>3. Training: Parameter estimation</vt:lpstr>
      <vt:lpstr>Training: Parameter estimation</vt:lpstr>
      <vt:lpstr>4. Source separation: Parameter estimation</vt:lpstr>
      <vt:lpstr>Source separation: Parameter estimation</vt:lpstr>
      <vt:lpstr>5. Experiments</vt:lpstr>
      <vt:lpstr>Experiments</vt:lpstr>
      <vt:lpstr>Generation of mixtures</vt:lpstr>
      <vt:lpstr>Generation of mixtures</vt:lpstr>
      <vt:lpstr>Evaluation criteria</vt:lpstr>
      <vt:lpstr>Modeling quality</vt:lpstr>
      <vt:lpstr>Separation quality</vt:lpstr>
      <vt:lpstr>Separation quality: SNR</vt:lpstr>
      <vt:lpstr>Separation quality: intensity</vt:lpstr>
      <vt:lpstr>Separation quality: time shift</vt:lpstr>
      <vt:lpstr>Comparison</vt:lpstr>
      <vt:lpstr>Comparison to other method</vt:lpstr>
      <vt:lpstr>Comparison</vt:lpstr>
      <vt:lpstr>Separation quality</vt:lpstr>
      <vt:lpstr>6. Conclusions</vt:lpstr>
      <vt:lpstr>Conclusions</vt:lpstr>
      <vt:lpstr>Selected bibliography</vt:lpstr>
      <vt:lpstr>End</vt:lpstr>
      <vt:lpstr>List of  the piano pieces</vt:lpstr>
      <vt:lpstr>List of mixtures</vt:lpstr>
      <vt:lpstr>Estimation of the number of partials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 separation and analysis of piano music signals</dc:title>
  <dc:creator>wms_oct17</dc:creator>
  <cp:lastModifiedBy>admin</cp:lastModifiedBy>
  <cp:revision>599</cp:revision>
  <dcterms:created xsi:type="dcterms:W3CDTF">2010-07-05T16:43:12Z</dcterms:created>
  <dcterms:modified xsi:type="dcterms:W3CDTF">2013-09-01T14:07:48Z</dcterms:modified>
</cp:coreProperties>
</file>