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66" r:id="rId2"/>
    <p:sldId id="264" r:id="rId3"/>
    <p:sldId id="257" r:id="rId4"/>
    <p:sldId id="265" r:id="rId5"/>
    <p:sldId id="268" r:id="rId6"/>
    <p:sldId id="269" r:id="rId7"/>
    <p:sldId id="272" r:id="rId8"/>
    <p:sldId id="273" r:id="rId9"/>
    <p:sldId id="270" r:id="rId10"/>
    <p:sldId id="271" r:id="rId11"/>
    <p:sldId id="256" r:id="rId12"/>
    <p:sldId id="267" r:id="rId13"/>
    <p:sldId id="258" r:id="rId14"/>
    <p:sldId id="259" r:id="rId15"/>
    <p:sldId id="275" r:id="rId16"/>
    <p:sldId id="274" r:id="rId17"/>
    <p:sldId id="263" r:id="rId18"/>
    <p:sldId id="261" r:id="rId19"/>
    <p:sldId id="26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7717C-F94E-4E2B-BD28-098F61277257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36D64-D52C-4D25-BF6F-AEBB60367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31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4B10-2A23-48F9-8139-E58C6D4FF612}" type="datetime1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 v2.b2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2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4EFA-A058-42E7-B035-79A2DDD9A847}" type="datetime1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 v2.b2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74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8D23-13E8-4749-9DD7-3FE506FA355A}" type="datetime1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 v2.b2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9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A347-731C-4403-9B20-0F2F5808AEED}" type="datetime1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 v2.b2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3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2036-9281-46D6-9AC1-62F15AF3DEFD}" type="datetime1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 v2.b2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68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0C09-40FD-4CA3-B813-3E762F99F62C}" type="datetime1">
              <a:rPr lang="en-US" smtClean="0"/>
              <a:t>5/29/2022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 v2.b2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22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C903-4AF2-4112-B361-68BC2187D5DA}" type="datetime1">
              <a:rPr lang="en-US" smtClean="0"/>
              <a:t>5/29/2022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 v2.b2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5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EC51-4EA1-47E5-AB4A-A80E531015E1}" type="datetime1">
              <a:rPr lang="en-US" smtClean="0"/>
              <a:t>5/29/2022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 v2.b2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0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3601-1B54-4D81-BC5B-0AA9AF826EA9}" type="datetime1">
              <a:rPr lang="en-US" smtClean="0"/>
              <a:t>5/29/2022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 v2.b2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06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BEA7-7D76-4F06-B25D-0343D900FF88}" type="datetime1">
              <a:rPr lang="en-US" smtClean="0"/>
              <a:t>5/29/2022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 v2.b2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1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F106-11FE-47DD-818C-6DB0E0B143AA}" type="datetime1">
              <a:rPr lang="en-US" smtClean="0"/>
              <a:t>5/29/2022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 v2.b2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19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AF5AB-1B28-4729-9714-A52AC80D7357}" type="datetime1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Jupyter tutorial v2.b2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A737C-45ED-49DC-995E-3DBAC5B2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cuhk.edu.hk/~khwong/www2/GISM5033/cnn_mnist1.py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keras.io/examples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keras-team/keras-io/tree/master/examples/nlp" TargetMode="External"/><Relationship Id="rId3" Type="http://schemas.openxmlformats.org/officeDocument/2006/relationships/hyperlink" Target="https://keras.io/examples" TargetMode="External"/><Relationship Id="rId7" Type="http://schemas.openxmlformats.org/officeDocument/2006/relationships/hyperlink" Target="https://github.com/keras-team/keras-io/tree/master/examples" TargetMode="External"/><Relationship Id="rId2" Type="http://schemas.openxmlformats.org/officeDocument/2006/relationships/hyperlink" Target="https://keras.io/examples/vision/masked_image_model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keras-team/keras-io" TargetMode="External"/><Relationship Id="rId5" Type="http://schemas.openxmlformats.org/officeDocument/2006/relationships/hyperlink" Target="https://keras.io/examples/nlp" TargetMode="External"/><Relationship Id="rId4" Type="http://schemas.openxmlformats.org/officeDocument/2006/relationships/hyperlink" Target="https://keras.io/examples/generative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thegeekynerd/mnist_cnn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medium.com/tensorflow/hello-deep-learning-fashion-mnist-with-keras-50fcff8cd74a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keras-team/keras-io" TargetMode="External"/><Relationship Id="rId2" Type="http://schemas.openxmlformats.org/officeDocument/2006/relationships/hyperlink" Target="https://keras.io/example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hongslinks/1-tensor_windows-installation-through-anaconda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cuhk.edu.hk/~khwong/www2/GISM5033/cnn_mnist1.p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keras-team/keras-i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A42B771-C4A7-1213-BFB6-82B7C32E23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Tensorflow</a:t>
            </a:r>
            <a:r>
              <a:rPr lang="en-US" dirty="0"/>
              <a:t> (</a:t>
            </a:r>
            <a:r>
              <a:rPr lang="en-US" dirty="0" err="1"/>
              <a:t>tf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programming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807A2BC-8D47-7B9B-0C5D-4FB3B5F85D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KH Wong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9F2CA3-2567-00D0-93F9-DB968BFDB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 v2.b2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F449BB-F8A6-02E8-3728-BF433EB36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60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AE2E9-842B-8F2F-ABF8-7163BFD6E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Test1.2 continue fashion </a:t>
            </a:r>
            <a:r>
              <a:rPr lang="en-US" dirty="0" err="1"/>
              <a:t>mnist</a:t>
            </a:r>
            <a:r>
              <a:rPr lang="en-US" dirty="0"/>
              <a:t>, run this code (whole program)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12BC9-ED20-D8FA-F865-EC456621B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from __future__ import </a:t>
            </a:r>
            <a:r>
              <a:rPr lang="en-US" dirty="0" err="1"/>
              <a:t>absolute_import</a:t>
            </a:r>
            <a:r>
              <a:rPr lang="en-US" dirty="0"/>
              <a:t>, division, </a:t>
            </a:r>
            <a:r>
              <a:rPr lang="en-US" dirty="0" err="1"/>
              <a:t>print_function</a:t>
            </a:r>
            <a:r>
              <a:rPr lang="en-US" dirty="0"/>
              <a:t>, </a:t>
            </a:r>
            <a:r>
              <a:rPr lang="en-US" dirty="0" err="1"/>
              <a:t>unicode_literals</a:t>
            </a:r>
            <a:endParaRPr lang="en-US" dirty="0"/>
          </a:p>
          <a:p>
            <a:endParaRPr lang="en-US" dirty="0"/>
          </a:p>
          <a:p>
            <a:r>
              <a:rPr lang="en-US" dirty="0"/>
              <a:t>import </a:t>
            </a:r>
            <a:r>
              <a:rPr lang="en-US" dirty="0" err="1"/>
              <a:t>tensorflow</a:t>
            </a:r>
            <a:r>
              <a:rPr lang="en-US" dirty="0"/>
              <a:t> as </a:t>
            </a:r>
            <a:r>
              <a:rPr lang="en-US" dirty="0" err="1"/>
              <a:t>tf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tensorflow</a:t>
            </a:r>
            <a:r>
              <a:rPr lang="en-US" dirty="0"/>
              <a:t> import </a:t>
            </a:r>
            <a:r>
              <a:rPr lang="en-US" dirty="0" err="1"/>
              <a:t>keras</a:t>
            </a:r>
            <a:endParaRPr lang="en-US" dirty="0"/>
          </a:p>
          <a:p>
            <a:endParaRPr lang="en-US" dirty="0"/>
          </a:p>
          <a:p>
            <a:r>
              <a:rPr lang="en-US" dirty="0"/>
              <a:t>import </a:t>
            </a:r>
            <a:r>
              <a:rPr lang="en-US" dirty="0" err="1"/>
              <a:t>os</a:t>
            </a:r>
            <a:endParaRPr lang="en-US" dirty="0"/>
          </a:p>
          <a:p>
            <a:r>
              <a:rPr lang="en-US" dirty="0"/>
              <a:t>import sys</a:t>
            </a:r>
          </a:p>
          <a:p>
            <a:r>
              <a:rPr lang="en-US" dirty="0"/>
              <a:t>import </a:t>
            </a:r>
            <a:r>
              <a:rPr lang="en-US" dirty="0" err="1"/>
              <a:t>numpy</a:t>
            </a:r>
            <a:r>
              <a:rPr lang="en-US" dirty="0"/>
              <a:t> as np</a:t>
            </a:r>
          </a:p>
          <a:p>
            <a:r>
              <a:rPr lang="en-US" dirty="0"/>
              <a:t>from matplotlib import </a:t>
            </a:r>
            <a:r>
              <a:rPr lang="en-US" dirty="0" err="1"/>
              <a:t>pyplot</a:t>
            </a:r>
            <a:r>
              <a:rPr lang="en-US" dirty="0"/>
              <a:t> as </a:t>
            </a:r>
            <a:r>
              <a:rPr lang="en-US" dirty="0" err="1"/>
              <a:t>plt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os.environ</a:t>
            </a:r>
            <a:r>
              <a:rPr lang="en-US" dirty="0"/>
              <a:t>['TF_CPP_MIN_LOG_LEVEL'] = '2'</a:t>
            </a:r>
          </a:p>
          <a:p>
            <a:endParaRPr lang="en-US" dirty="0"/>
          </a:p>
          <a:p>
            <a:r>
              <a:rPr lang="en-US" dirty="0"/>
              <a:t>def </a:t>
            </a:r>
            <a:r>
              <a:rPr lang="en-US" dirty="0" err="1"/>
              <a:t>plot_prediction</a:t>
            </a:r>
            <a:r>
              <a:rPr lang="en-US" dirty="0"/>
              <a:t>(</a:t>
            </a:r>
            <a:r>
              <a:rPr lang="en-US" dirty="0" err="1"/>
              <a:t>im</a:t>
            </a:r>
            <a:r>
              <a:rPr lang="en-US" dirty="0"/>
              <a:t>, label, pred):</a:t>
            </a:r>
          </a:p>
          <a:p>
            <a:r>
              <a:rPr lang="en-US" dirty="0"/>
              <a:t>	</a:t>
            </a:r>
            <a:r>
              <a:rPr lang="en-US" dirty="0" err="1"/>
              <a:t>plt.imshow</a:t>
            </a:r>
            <a:r>
              <a:rPr lang="en-US" dirty="0"/>
              <a:t>(</a:t>
            </a:r>
            <a:r>
              <a:rPr lang="en-US" dirty="0" err="1"/>
              <a:t>im</a:t>
            </a:r>
            <a:r>
              <a:rPr lang="en-US" dirty="0"/>
              <a:t>, </a:t>
            </a:r>
            <a:r>
              <a:rPr lang="en-US" dirty="0" err="1"/>
              <a:t>cmap</a:t>
            </a:r>
            <a:r>
              <a:rPr lang="en-US" dirty="0"/>
              <a:t>='gray')</a:t>
            </a:r>
          </a:p>
          <a:p>
            <a:r>
              <a:rPr lang="en-US" dirty="0"/>
              <a:t>	</a:t>
            </a:r>
            <a:r>
              <a:rPr lang="en-US" dirty="0" err="1"/>
              <a:t>plt.axis</a:t>
            </a:r>
            <a:r>
              <a:rPr lang="en-US" dirty="0"/>
              <a:t>('off')</a:t>
            </a:r>
          </a:p>
          <a:p>
            <a:r>
              <a:rPr lang="en-US" dirty="0"/>
              <a:t>	</a:t>
            </a:r>
            <a:r>
              <a:rPr lang="en-US" dirty="0" err="1"/>
              <a:t>plt.title</a:t>
            </a:r>
            <a:r>
              <a:rPr lang="en-US" dirty="0"/>
              <a:t>('label = {}, pred = {}'.format(label, pred))</a:t>
            </a:r>
          </a:p>
          <a:p>
            <a:r>
              <a:rPr lang="en-US" dirty="0"/>
              <a:t>	</a:t>
            </a:r>
            <a:r>
              <a:rPr lang="en-US" dirty="0" err="1"/>
              <a:t>plt.savefig</a:t>
            </a:r>
            <a:r>
              <a:rPr lang="en-US" dirty="0"/>
              <a:t>('prediction.png')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###########################</a:t>
            </a:r>
          </a:p>
          <a:p>
            <a:r>
              <a:rPr lang="en-US" dirty="0"/>
              <a:t>#fashion_mnist = </a:t>
            </a:r>
            <a:r>
              <a:rPr lang="en-US" dirty="0" err="1"/>
              <a:t>keras.datasets.fashion_mnist</a:t>
            </a:r>
            <a:endParaRPr lang="en-US" dirty="0"/>
          </a:p>
          <a:p>
            <a:r>
              <a:rPr lang="en-US" dirty="0" err="1"/>
              <a:t>fashion_mnist</a:t>
            </a:r>
            <a:r>
              <a:rPr lang="en-US" dirty="0"/>
              <a:t> = </a:t>
            </a:r>
            <a:r>
              <a:rPr lang="en-US" dirty="0" err="1"/>
              <a:t>tf.keras.datasets.fashion_mnist</a:t>
            </a:r>
            <a:endParaRPr lang="en-US" dirty="0"/>
          </a:p>
          <a:p>
            <a:endParaRPr lang="en-US" dirty="0"/>
          </a:p>
          <a:p>
            <a:r>
              <a:rPr lang="en-US" dirty="0"/>
              <a:t>#fashion_mnist = </a:t>
            </a:r>
            <a:r>
              <a:rPr lang="en-US" dirty="0" err="1"/>
              <a:t>keras.datasets.fashion_mnist</a:t>
            </a:r>
            <a:endParaRPr lang="en-US" dirty="0"/>
          </a:p>
          <a:p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train_images</a:t>
            </a:r>
            <a:r>
              <a:rPr lang="en-US" dirty="0"/>
              <a:t>, </a:t>
            </a:r>
            <a:r>
              <a:rPr lang="en-US" dirty="0" err="1"/>
              <a:t>train_labels</a:t>
            </a:r>
            <a:r>
              <a:rPr lang="en-US" dirty="0"/>
              <a:t>), (</a:t>
            </a:r>
            <a:r>
              <a:rPr lang="en-US" dirty="0" err="1"/>
              <a:t>test_images</a:t>
            </a:r>
            <a:r>
              <a:rPr lang="en-US" dirty="0"/>
              <a:t>, </a:t>
            </a:r>
            <a:r>
              <a:rPr lang="en-US" dirty="0" err="1"/>
              <a:t>test_labels</a:t>
            </a:r>
            <a:r>
              <a:rPr lang="en-US" dirty="0"/>
              <a:t>) = </a:t>
            </a:r>
            <a:r>
              <a:rPr lang="en-US" dirty="0" err="1"/>
              <a:t>fashion_mnist.load_data</a:t>
            </a:r>
            <a:r>
              <a:rPr lang="en-US" dirty="0"/>
              <a:t>()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# load data</a:t>
            </a:r>
          </a:p>
          <a:p>
            <a:r>
              <a:rPr lang="en-US" dirty="0"/>
              <a:t>#fashion_mnist = </a:t>
            </a:r>
            <a:r>
              <a:rPr lang="en-US" dirty="0" err="1"/>
              <a:t>keras.datasets.fashion_mnist</a:t>
            </a:r>
            <a:endParaRPr lang="en-US" dirty="0"/>
          </a:p>
          <a:p>
            <a:endParaRPr lang="en-US" dirty="0"/>
          </a:p>
          <a:p>
            <a:r>
              <a:rPr lang="en-US" dirty="0"/>
              <a:t>#(train_images, </a:t>
            </a:r>
            <a:r>
              <a:rPr lang="en-US" dirty="0" err="1"/>
              <a:t>train_labels</a:t>
            </a:r>
            <a:r>
              <a:rPr lang="en-US" dirty="0"/>
              <a:t>), (</a:t>
            </a:r>
            <a:r>
              <a:rPr lang="en-US" dirty="0" err="1"/>
              <a:t>test_images</a:t>
            </a:r>
            <a:r>
              <a:rPr lang="en-US" dirty="0"/>
              <a:t>, </a:t>
            </a:r>
            <a:r>
              <a:rPr lang="en-US" dirty="0" err="1"/>
              <a:t>test_labels</a:t>
            </a:r>
            <a:r>
              <a:rPr lang="en-US" dirty="0"/>
              <a:t>) = </a:t>
            </a:r>
            <a:r>
              <a:rPr lang="en-US" dirty="0" err="1"/>
              <a:t>fashion_mnist.load_data</a:t>
            </a:r>
            <a:r>
              <a:rPr lang="en-US" dirty="0"/>
              <a:t>()</a:t>
            </a:r>
          </a:p>
          <a:p>
            <a:r>
              <a:rPr lang="en-US" dirty="0"/>
              <a:t>#trian_images = </a:t>
            </a:r>
            <a:r>
              <a:rPr lang="en-US" dirty="0" err="1"/>
              <a:t>train_images</a:t>
            </a:r>
            <a:r>
              <a:rPr lang="en-US" dirty="0"/>
              <a:t>/255.0</a:t>
            </a:r>
          </a:p>
          <a:p>
            <a:r>
              <a:rPr lang="en-US" dirty="0"/>
              <a:t>#test_images = </a:t>
            </a:r>
            <a:r>
              <a:rPr lang="en-US" dirty="0" err="1"/>
              <a:t>test_images</a:t>
            </a:r>
            <a:r>
              <a:rPr lang="en-US" dirty="0"/>
              <a:t>/255.0</a:t>
            </a:r>
          </a:p>
          <a:p>
            <a:r>
              <a:rPr lang="en-US" dirty="0" err="1"/>
              <a:t>train_images</a:t>
            </a:r>
            <a:r>
              <a:rPr lang="en-US" dirty="0"/>
              <a:t> = </a:t>
            </a:r>
            <a:r>
              <a:rPr lang="en-US" dirty="0" err="1"/>
              <a:t>train_images.astype</a:t>
            </a:r>
            <a:r>
              <a:rPr lang="en-US" dirty="0"/>
              <a:t>('float32') #//fix by </a:t>
            </a:r>
            <a:r>
              <a:rPr lang="en-US" dirty="0" err="1"/>
              <a:t>khw</a:t>
            </a:r>
            <a:endParaRPr lang="en-US" dirty="0"/>
          </a:p>
          <a:p>
            <a:r>
              <a:rPr lang="en-US" dirty="0" err="1"/>
              <a:t>test_images</a:t>
            </a:r>
            <a:r>
              <a:rPr lang="en-US" dirty="0"/>
              <a:t> = </a:t>
            </a:r>
            <a:r>
              <a:rPr lang="en-US" dirty="0" err="1"/>
              <a:t>test_images.astype</a:t>
            </a:r>
            <a:r>
              <a:rPr lang="en-US" dirty="0"/>
              <a:t>('float32')#//fix by </a:t>
            </a:r>
            <a:r>
              <a:rPr lang="en-US" dirty="0" err="1"/>
              <a:t>khw</a:t>
            </a:r>
            <a:endParaRPr lang="en-US" dirty="0"/>
          </a:p>
          <a:p>
            <a:r>
              <a:rPr lang="en-US" dirty="0" err="1"/>
              <a:t>train_images</a:t>
            </a:r>
            <a:r>
              <a:rPr lang="en-US" dirty="0"/>
              <a:t> /= 255#//fix by </a:t>
            </a:r>
            <a:r>
              <a:rPr lang="en-US" dirty="0" err="1"/>
              <a:t>khw</a:t>
            </a:r>
            <a:endParaRPr lang="en-US" dirty="0"/>
          </a:p>
          <a:p>
            <a:r>
              <a:rPr lang="en-US" dirty="0" err="1"/>
              <a:t>test_images</a:t>
            </a:r>
            <a:r>
              <a:rPr lang="en-US" dirty="0"/>
              <a:t> /= 255#//fix by </a:t>
            </a:r>
            <a:r>
              <a:rPr lang="en-US" dirty="0" err="1"/>
              <a:t>khw</a:t>
            </a:r>
            <a:endParaRPr lang="en-US" dirty="0"/>
          </a:p>
          <a:p>
            <a:endParaRPr lang="en-US" dirty="0"/>
          </a:p>
          <a:p>
            <a:r>
              <a:rPr lang="en-US" dirty="0"/>
              <a:t># network forward</a:t>
            </a:r>
          </a:p>
          <a:p>
            <a:r>
              <a:rPr lang="en-US" dirty="0"/>
              <a:t>model = </a:t>
            </a:r>
            <a:r>
              <a:rPr lang="en-US" dirty="0" err="1"/>
              <a:t>keras.Sequential</a:t>
            </a:r>
            <a:r>
              <a:rPr lang="en-US" dirty="0"/>
              <a:t>([</a:t>
            </a:r>
          </a:p>
          <a:p>
            <a:r>
              <a:rPr lang="en-US" dirty="0"/>
              <a:t>    </a:t>
            </a:r>
            <a:r>
              <a:rPr lang="en-US" dirty="0" err="1"/>
              <a:t>keras.layers.Flatten</a:t>
            </a:r>
            <a:r>
              <a:rPr lang="en-US" dirty="0"/>
              <a:t>(</a:t>
            </a:r>
            <a:r>
              <a:rPr lang="en-US" dirty="0" err="1"/>
              <a:t>input_shape</a:t>
            </a:r>
            <a:r>
              <a:rPr lang="en-US" dirty="0"/>
              <a:t>=(28, 28)),</a:t>
            </a:r>
          </a:p>
          <a:p>
            <a:r>
              <a:rPr lang="en-US" dirty="0"/>
              <a:t>    </a:t>
            </a:r>
            <a:r>
              <a:rPr lang="en-US" dirty="0" err="1"/>
              <a:t>keras.layers.Dense</a:t>
            </a:r>
            <a:r>
              <a:rPr lang="en-US" dirty="0"/>
              <a:t>(128, activation='</a:t>
            </a:r>
            <a:r>
              <a:rPr lang="en-US" dirty="0" err="1"/>
              <a:t>relu</a:t>
            </a:r>
            <a:r>
              <a:rPr lang="en-US" dirty="0"/>
              <a:t>'),</a:t>
            </a:r>
          </a:p>
          <a:p>
            <a:r>
              <a:rPr lang="en-US" dirty="0"/>
              <a:t>    </a:t>
            </a:r>
            <a:r>
              <a:rPr lang="en-US" dirty="0" err="1"/>
              <a:t>keras.layers.Dense</a:t>
            </a:r>
            <a:r>
              <a:rPr lang="en-US" dirty="0"/>
              <a:t>(10, activation='</a:t>
            </a:r>
            <a:r>
              <a:rPr lang="en-US" dirty="0" err="1"/>
              <a:t>softmax</a:t>
            </a:r>
            <a:r>
              <a:rPr lang="en-US" dirty="0"/>
              <a:t>')</a:t>
            </a:r>
          </a:p>
          <a:p>
            <a:r>
              <a:rPr lang="en-US" dirty="0"/>
              <a:t>])</a:t>
            </a:r>
          </a:p>
          <a:p>
            <a:endParaRPr lang="en-US" dirty="0"/>
          </a:p>
          <a:p>
            <a:r>
              <a:rPr lang="en-US" dirty="0"/>
              <a:t># model compile: define optimizer &amp; evaluation metrics</a:t>
            </a:r>
          </a:p>
          <a:p>
            <a:r>
              <a:rPr lang="en-US" dirty="0" err="1"/>
              <a:t>model.compile</a:t>
            </a:r>
            <a:r>
              <a:rPr lang="en-US" dirty="0"/>
              <a:t>(optimizer='</a:t>
            </a:r>
            <a:r>
              <a:rPr lang="en-US" dirty="0" err="1"/>
              <a:t>adam</a:t>
            </a:r>
            <a:r>
              <a:rPr lang="en-US" dirty="0"/>
              <a:t>',</a:t>
            </a:r>
          </a:p>
          <a:p>
            <a:r>
              <a:rPr lang="en-US" dirty="0"/>
              <a:t>              loss='</a:t>
            </a:r>
            <a:r>
              <a:rPr lang="en-US" dirty="0" err="1"/>
              <a:t>sparse_categorical_crossentropy</a:t>
            </a:r>
            <a:r>
              <a:rPr lang="en-US" dirty="0"/>
              <a:t>',</a:t>
            </a:r>
          </a:p>
          <a:p>
            <a:r>
              <a:rPr lang="en-US" dirty="0"/>
              <a:t>              metrics=['accuracy'])</a:t>
            </a:r>
          </a:p>
          <a:p>
            <a:endParaRPr lang="en-US" dirty="0"/>
          </a:p>
          <a:p>
            <a:r>
              <a:rPr lang="en-US" dirty="0"/>
              <a:t># train processing</a:t>
            </a:r>
          </a:p>
          <a:p>
            <a:r>
              <a:rPr lang="en-US" dirty="0" err="1"/>
              <a:t>model.fit</a:t>
            </a:r>
            <a:r>
              <a:rPr lang="en-US" dirty="0"/>
              <a:t>(</a:t>
            </a:r>
            <a:r>
              <a:rPr lang="en-US" dirty="0" err="1"/>
              <a:t>train_images</a:t>
            </a:r>
            <a:r>
              <a:rPr lang="en-US" dirty="0"/>
              <a:t>, </a:t>
            </a:r>
            <a:r>
              <a:rPr lang="en-US" dirty="0" err="1"/>
              <a:t>train_labels</a:t>
            </a:r>
            <a:r>
              <a:rPr lang="en-US" dirty="0"/>
              <a:t>, epochs=30)</a:t>
            </a:r>
          </a:p>
          <a:p>
            <a:endParaRPr lang="en-US" dirty="0"/>
          </a:p>
          <a:p>
            <a:r>
              <a:rPr lang="en-US" dirty="0"/>
              <a:t># test </a:t>
            </a:r>
          </a:p>
          <a:p>
            <a:r>
              <a:rPr lang="en-US" dirty="0"/>
              <a:t>#test_loss, </a:t>
            </a:r>
            <a:r>
              <a:rPr lang="en-US" dirty="0" err="1"/>
              <a:t>test_acc</a:t>
            </a:r>
            <a:r>
              <a:rPr lang="en-US" dirty="0"/>
              <a:t> = </a:t>
            </a:r>
            <a:r>
              <a:rPr lang="en-US" dirty="0" err="1"/>
              <a:t>model.evaluate</a:t>
            </a:r>
            <a:r>
              <a:rPr lang="en-US" dirty="0"/>
              <a:t>(</a:t>
            </a:r>
            <a:r>
              <a:rPr lang="en-US" dirty="0" err="1"/>
              <a:t>test_images</a:t>
            </a:r>
            <a:r>
              <a:rPr lang="en-US" dirty="0"/>
              <a:t>, </a:t>
            </a:r>
            <a:r>
              <a:rPr lang="en-US" dirty="0" err="1"/>
              <a:t>test_labels</a:t>
            </a:r>
            <a:r>
              <a:rPr lang="en-US" dirty="0"/>
              <a:t>, verbose=2)</a:t>
            </a:r>
          </a:p>
          <a:p>
            <a:r>
              <a:rPr lang="en-US" dirty="0" err="1"/>
              <a:t>test_loss</a:t>
            </a:r>
            <a:r>
              <a:rPr lang="en-US" dirty="0"/>
              <a:t>, </a:t>
            </a:r>
            <a:r>
              <a:rPr lang="en-US" dirty="0" err="1"/>
              <a:t>test_acc</a:t>
            </a:r>
            <a:r>
              <a:rPr lang="en-US" dirty="0"/>
              <a:t> = </a:t>
            </a:r>
            <a:r>
              <a:rPr lang="en-US" dirty="0" err="1"/>
              <a:t>model.evaluate</a:t>
            </a:r>
            <a:r>
              <a:rPr lang="en-US" dirty="0"/>
              <a:t>(</a:t>
            </a:r>
            <a:r>
              <a:rPr lang="en-US" dirty="0" err="1"/>
              <a:t>test_images</a:t>
            </a:r>
            <a:r>
              <a:rPr lang="en-US" dirty="0"/>
              <a:t>, </a:t>
            </a:r>
            <a:r>
              <a:rPr lang="en-US" dirty="0" err="1"/>
              <a:t>test_labels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print('\</a:t>
            </a:r>
            <a:r>
              <a:rPr lang="en-US" dirty="0" err="1"/>
              <a:t>nTest</a:t>
            </a:r>
            <a:r>
              <a:rPr lang="en-US" dirty="0"/>
              <a:t> accuracy:', </a:t>
            </a:r>
            <a:r>
              <a:rPr lang="en-US" dirty="0" err="1"/>
              <a:t>test_acc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# prediction using first test case</a:t>
            </a:r>
          </a:p>
          <a:p>
            <a:r>
              <a:rPr lang="en-US" dirty="0" err="1"/>
              <a:t>im</a:t>
            </a:r>
            <a:r>
              <a:rPr lang="en-US" dirty="0"/>
              <a:t> = </a:t>
            </a:r>
            <a:r>
              <a:rPr lang="en-US" dirty="0" err="1"/>
              <a:t>test_images</a:t>
            </a:r>
            <a:r>
              <a:rPr lang="en-US" dirty="0"/>
              <a:t>[0]</a:t>
            </a:r>
          </a:p>
          <a:p>
            <a:r>
              <a:rPr lang="en-US" dirty="0"/>
              <a:t>label = </a:t>
            </a:r>
            <a:r>
              <a:rPr lang="en-US" dirty="0" err="1"/>
              <a:t>test_labels</a:t>
            </a:r>
            <a:r>
              <a:rPr lang="en-US" dirty="0"/>
              <a:t>[0]</a:t>
            </a:r>
          </a:p>
          <a:p>
            <a:r>
              <a:rPr lang="en-US" dirty="0"/>
              <a:t>pred = </a:t>
            </a:r>
            <a:r>
              <a:rPr lang="en-US" dirty="0" err="1"/>
              <a:t>np.argmax</a:t>
            </a:r>
            <a:r>
              <a:rPr lang="en-US" dirty="0"/>
              <a:t>(</a:t>
            </a:r>
            <a:r>
              <a:rPr lang="en-US" dirty="0" err="1"/>
              <a:t>model.predict</a:t>
            </a:r>
            <a:r>
              <a:rPr lang="en-US" dirty="0"/>
              <a:t>(</a:t>
            </a:r>
            <a:r>
              <a:rPr lang="en-US" dirty="0" err="1"/>
              <a:t>im.reshape</a:t>
            </a:r>
            <a:r>
              <a:rPr lang="en-US" dirty="0"/>
              <a:t>(1,28,28)), axis=-1)</a:t>
            </a:r>
          </a:p>
          <a:p>
            <a:r>
              <a:rPr lang="en-US" dirty="0" err="1"/>
              <a:t>plot_prediction</a:t>
            </a:r>
            <a:r>
              <a:rPr lang="en-US" dirty="0"/>
              <a:t>(</a:t>
            </a:r>
            <a:r>
              <a:rPr lang="en-US" dirty="0" err="1"/>
              <a:t>im</a:t>
            </a:r>
            <a:r>
              <a:rPr lang="en-US" dirty="0"/>
              <a:t>, label, pred)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FE3516-3B7D-B575-C90F-90001ECA6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 v2.b2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EFD5D2-388E-7797-8A9E-9BC2DF064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43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18C0F-E059-F88A-C4E4-CF8CBB734A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Part2: Using </a:t>
            </a:r>
            <a:r>
              <a:rPr lang="en-US" dirty="0" err="1"/>
              <a:t>Jupyter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D52AF-2C8F-4574-7748-94702D77D1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KH Wong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D3F116-8F5C-BC99-9098-1781A3424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 v2.b2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7CB4CF-DB1D-30F6-93D9-EE47FB554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03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B1552-002E-9954-484E-5DBD7E706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Test1: MNIST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E267D-7265-1AB6-9AE6-8EFC0419A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hlinkClick r:id="rId2"/>
              </a:rPr>
              <a:t>http://www.cse.cuhk.edu.hk/~khwong/www2/GISM5033/cnn_mnist1.py</a:t>
            </a:r>
            <a:endParaRPr lang="en-US" dirty="0"/>
          </a:p>
          <a:p>
            <a:r>
              <a:rPr lang="en-US" dirty="0"/>
              <a:t>RUN</a:t>
            </a:r>
          </a:p>
          <a:p>
            <a:r>
              <a:rPr lang="en-US" dirty="0" err="1"/>
              <a:t>conda</a:t>
            </a:r>
            <a:r>
              <a:rPr lang="en-US" dirty="0"/>
              <a:t>&gt;python cnn_mnist.py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70A1F8-AFBC-21E8-13F8-63F609CE0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 v2.b2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03FD00-D6DE-0BB9-5D3B-1F0DE2802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15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353A7-FCB8-E787-3E84-35A8C535B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install?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85FBE-97FF-40E7-6554-BB0BE3C64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Install anaconda and then </a:t>
            </a:r>
          </a:p>
          <a:p>
            <a:r>
              <a:rPr lang="en-US" dirty="0" err="1"/>
              <a:t>Jupter</a:t>
            </a:r>
            <a:r>
              <a:rPr lang="en-US" dirty="0"/>
              <a:t> 6.4.11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BB3AAD-1534-B94D-A24D-043B3B3A7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 v2.b2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64F7EB-B0E1-FE7C-7A25-B9A2E1C40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31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29A65-279E-C2D5-C3F2-0721C5AF3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Test2.1 Keras.io example run to get familiar with </a:t>
            </a:r>
            <a:r>
              <a:rPr lang="en-US" dirty="0" err="1"/>
              <a:t>colab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8B722-FE5F-66C1-ADA7-471512B71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https://keras.io/examples/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Try </a:t>
            </a:r>
            <a:r>
              <a:rPr lang="en-US" dirty="0" err="1"/>
              <a:t>colab</a:t>
            </a:r>
            <a:r>
              <a:rPr lang="en-US" dirty="0"/>
              <a:t> : “</a:t>
            </a:r>
            <a:r>
              <a:rPr lang="en-US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Simple MNIST convnet”</a:t>
            </a:r>
          </a:p>
          <a:p>
            <a:pPr lvl="1"/>
            <a:r>
              <a:rPr lang="en-US" dirty="0">
                <a:solidFill>
                  <a:srgbClr val="212121"/>
                </a:solidFill>
                <a:latin typeface="Roboto" panose="02000000000000000000" pitchFamily="2" charset="0"/>
              </a:rPr>
              <a:t>(Note: slow to run but you see the progress on screen)</a:t>
            </a:r>
            <a:endParaRPr lang="en-US" b="0" i="0" dirty="0">
              <a:solidFill>
                <a:srgbClr val="212121"/>
              </a:solidFill>
              <a:effectLst/>
              <a:latin typeface="Roboto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853D85-BC7B-C46D-84F1-671A680DC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 v2.b2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52725-81BB-F209-64BD-3050C5CFF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14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363259-A75C-FC06-A81C-C539F8836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3599847"/>
            <a:ext cx="5665808" cy="207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928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788BE-9232-4F26-3DDC-565E06AF5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8480F-4656-A98C-2A21-FAC7A4E01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7DF4EC-1D4C-C288-E9E3-3BDFC8B9E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 v2.b2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809D68-776B-A4A8-01E7-77F54CD07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0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DE2C1-9450-454F-D1FF-E7E8C8EC2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Test2.2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3D319-839F-970A-6A77-CA355E145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Image segmentation with a U-Net-like architecture</a:t>
            </a:r>
          </a:p>
          <a:p>
            <a:r>
              <a:rPr lang="en-US" b="0" i="0" u="none" strike="noStrike" dirty="0">
                <a:solidFill>
                  <a:srgbClr val="D00000"/>
                </a:solidFill>
                <a:effectLst/>
                <a:latin typeface="Open Sans" panose="020B0606030504020204" pitchFamily="34" charset="0"/>
                <a:hlinkClick r:id="rId2"/>
              </a:rPr>
              <a:t>Masked image modeling with Autoencoders</a:t>
            </a:r>
            <a:endParaRPr lang="en-US" b="0" i="0" u="none" strike="noStrike" dirty="0">
              <a:solidFill>
                <a:srgbClr val="D00000"/>
              </a:solidFill>
              <a:effectLst/>
              <a:latin typeface="Open Sans" panose="020B0606030504020204" pitchFamily="34" charset="0"/>
            </a:endParaRPr>
          </a:p>
          <a:p>
            <a:r>
              <a:rPr lang="en-U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US" b="0" i="0" u="none" strike="noStrike" dirty="0">
                <a:solidFill>
                  <a:srgbClr val="D00000"/>
                </a:solidFill>
                <a:effectLst/>
                <a:latin typeface="Open Sans" panose="020B0606030504020204" pitchFamily="34" charset="0"/>
                <a:hlinkClick r:id="rId3"/>
              </a:rPr>
              <a:t>Code examples</a:t>
            </a:r>
            <a:r>
              <a:rPr lang="en-U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/ </a:t>
            </a:r>
            <a:r>
              <a:rPr lang="en-US" b="0" i="0" u="none" strike="noStrike" dirty="0">
                <a:solidFill>
                  <a:srgbClr val="D00000"/>
                </a:solidFill>
                <a:effectLst/>
                <a:latin typeface="Open Sans" panose="020B0606030504020204" pitchFamily="34" charset="0"/>
                <a:hlinkClick r:id="rId4"/>
              </a:rPr>
              <a:t>Generative Deep Learning</a:t>
            </a:r>
            <a:r>
              <a:rPr lang="en-U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/ Variational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AutoEncoder</a:t>
            </a:r>
            <a:r>
              <a:rPr lang="en-U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(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vae</a:t>
            </a:r>
            <a:r>
              <a:rPr lang="en-U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)</a:t>
            </a:r>
          </a:p>
          <a:p>
            <a:r>
              <a:rPr lang="en-US" b="0" i="0" u="sng" dirty="0">
                <a:solidFill>
                  <a:srgbClr val="FF0000"/>
                </a:solidFill>
                <a:effectLst/>
                <a:latin typeface="Open Sans" panose="020B0606030504020204" pitchFamily="34" charset="0"/>
                <a:hlinkClick r:id="rId3"/>
              </a:rPr>
              <a:t>Code examples</a:t>
            </a:r>
            <a:r>
              <a:rPr lang="en-U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/ </a:t>
            </a:r>
            <a:r>
              <a:rPr lang="en-US" b="0" i="0" u="none" strike="noStrike" dirty="0">
                <a:solidFill>
                  <a:srgbClr val="D00000"/>
                </a:solidFill>
                <a:effectLst/>
                <a:latin typeface="Open Sans" panose="020B0606030504020204" pitchFamily="34" charset="0"/>
                <a:hlinkClick r:id="rId5"/>
              </a:rPr>
              <a:t>Natural Language Processing</a:t>
            </a:r>
            <a:r>
              <a:rPr lang="en-US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/ Bidirectional LSTM on IMDB</a:t>
            </a:r>
            <a:r>
              <a:rPr lang="en-US" dirty="0"/>
              <a:t> </a:t>
            </a:r>
          </a:p>
          <a:p>
            <a:r>
              <a:rPr lang="en-US" b="1" i="0" u="none" strike="noStrike" dirty="0">
                <a:effectLst/>
                <a:latin typeface="-apple-system"/>
                <a:hlinkClick r:id="rId6"/>
              </a:rPr>
              <a:t>keras-io</a:t>
            </a:r>
            <a:r>
              <a:rPr lang="en-US" b="0" i="0" dirty="0">
                <a:effectLst/>
                <a:latin typeface="-apple-system"/>
              </a:rPr>
              <a:t>/</a:t>
            </a:r>
            <a:r>
              <a:rPr lang="en-US" b="0" i="0" u="none" strike="noStrike" dirty="0">
                <a:effectLst/>
                <a:latin typeface="-apple-system"/>
                <a:hlinkClick r:id="rId7"/>
              </a:rPr>
              <a:t>examples</a:t>
            </a:r>
            <a:r>
              <a:rPr lang="en-US" b="0" i="0" dirty="0">
                <a:effectLst/>
                <a:latin typeface="-apple-system"/>
              </a:rPr>
              <a:t>/</a:t>
            </a:r>
            <a:r>
              <a:rPr lang="en-US" b="0" i="0" u="none" strike="noStrike" dirty="0">
                <a:effectLst/>
                <a:latin typeface="-apple-system"/>
                <a:hlinkClick r:id="rId8"/>
              </a:rPr>
              <a:t>nlp</a:t>
            </a:r>
            <a:r>
              <a:rPr lang="en-US" b="0" i="0" dirty="0">
                <a:effectLst/>
                <a:latin typeface="-apple-system"/>
              </a:rPr>
              <a:t>/</a:t>
            </a:r>
            <a:r>
              <a:rPr lang="en-US" b="1" i="0" dirty="0">
                <a:effectLst/>
                <a:latin typeface="-apple-system"/>
              </a:rPr>
              <a:t>neural_machine_translation_with_transformer.py</a:t>
            </a:r>
            <a:r>
              <a:rPr lang="en-US" b="0" i="0" dirty="0">
                <a:effectLst/>
                <a:latin typeface="-apple-system"/>
              </a:rPr>
              <a:t> </a:t>
            </a:r>
          </a:p>
          <a:p>
            <a:endParaRPr lang="en-US" b="0" i="0" dirty="0">
              <a:solidFill>
                <a:srgbClr val="212121"/>
              </a:solidFill>
              <a:effectLst/>
              <a:latin typeface="Roboto" panose="02000000000000000000" pitchFamily="2" charset="0"/>
            </a:endParaRPr>
          </a:p>
          <a:p>
            <a:endParaRPr lang="en-US" b="0" i="0" dirty="0">
              <a:solidFill>
                <a:srgbClr val="212121"/>
              </a:solidFill>
              <a:effectLst/>
              <a:latin typeface="Roboto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00F908-75F1-AF92-1767-F067DFC4A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 v2.b2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E9C54F-9A53-CB71-CFBE-D817753AA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72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E2B64-3555-46EF-7998-D758FB78D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MNIST OCR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FE30F-DB22-0A03-8FC7-49A55AC12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hlinkClick r:id="rId2"/>
              </a:rPr>
              <a:t>https://github.com/thegeekynerd/mnist_cnn</a:t>
            </a:r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CE61A4-65D2-2916-4A04-1AB6D4C83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 v2.b2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8A93B1-4EEF-3EA7-3A3D-DA5706C44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14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9259D-804F-98A2-8F18-3B6133F72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MNIST Demo for fashion design: tested on Jupiter  6.4.11</a:t>
            </a:r>
            <a:br>
              <a:rPr lang="en-US" dirty="0"/>
            </a:br>
            <a:r>
              <a:rPr lang="en-US" dirty="0"/>
              <a:t>under </a:t>
            </a:r>
            <a:r>
              <a:rPr lang="en-US" dirty="0" err="1"/>
              <a:t>tensorflow</a:t>
            </a:r>
            <a:r>
              <a:rPr lang="en-US" dirty="0"/>
              <a:t>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76E46-2A75-38B0-5357-5BB9C54FF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Fashion-MNIST with </a:t>
            </a:r>
            <a:r>
              <a:rPr lang="en-US" dirty="0" err="1">
                <a:hlinkClick r:id="rId2"/>
              </a:rPr>
              <a:t>tf.Keras</a:t>
            </a:r>
            <a:r>
              <a:rPr lang="en-US" dirty="0">
                <a:hlinkClick r:id="rId2"/>
              </a:rPr>
              <a:t>. Deep Learning for Everyone | by Margaret Maynard-Reid | TensorFlow | Medium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228F37-C265-24F1-6DD5-6025715407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3475" y="3222719"/>
            <a:ext cx="4791075" cy="34543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FD1362-BF16-C198-4448-30649AE3F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 v2.b2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CBE05-37E8-2796-A046-ED3EC2848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85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9881-6A4F-2BFD-C360-AB74A884C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running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8101A-6AB4-3157-AEAC-108E63610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this to show TensorFlow version. The result is </a:t>
            </a:r>
            <a:r>
              <a:rPr lang="en-US" dirty="0" err="1"/>
              <a:t>tensorflow</a:t>
            </a:r>
            <a:r>
              <a:rPr lang="en-US" dirty="0"/>
              <a:t> 2.91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8C0982-2AA8-7A76-61B4-98D62C2931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4775" y="2607047"/>
            <a:ext cx="9144000" cy="3885827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FAFBDE-60E6-7E5C-7864-D403E398D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 v2.b2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61CA4-D22C-B7F9-C96D-6D2507C65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99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E30FE-4045-7FB4-CB69-F182F4C92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resources: </a:t>
            </a:r>
            <a:r>
              <a:rPr lang="en-US" dirty="0">
                <a:hlinkClick r:id="rId2"/>
              </a:rPr>
              <a:t>https://keras.io/examples/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988EB-B11A-E782-55F9-1F6BCB73A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Download examples from</a:t>
            </a:r>
          </a:p>
          <a:p>
            <a:r>
              <a:rPr lang="en-US" dirty="0">
                <a:hlinkClick r:id="rId3"/>
              </a:rPr>
              <a:t>https://github.com/keras-team/keras-io</a:t>
            </a:r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FB9877-DE66-8387-9401-7957D013C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 v2.b2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41F09F-FA49-3F5C-3AE1-0E1CDD5A9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02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6689E-6546-4490-950E-46875DBAC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AF095-6853-6809-F544-D89B2C7D6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install</a:t>
            </a:r>
          </a:p>
          <a:p>
            <a:pPr lvl="1"/>
            <a:r>
              <a:rPr lang="en-US" dirty="0">
                <a:hlinkClick r:id="rId2"/>
              </a:rPr>
              <a:t>https://sites.google.com/site/hongslinks/1-tensor_windows-installation-through-anaconda3</a:t>
            </a:r>
            <a:r>
              <a:rPr lang="en-US" dirty="0"/>
              <a:t> </a:t>
            </a:r>
          </a:p>
          <a:p>
            <a:r>
              <a:rPr lang="en-US" dirty="0"/>
              <a:t>How to run</a:t>
            </a:r>
          </a:p>
          <a:p>
            <a:pPr lvl="1"/>
            <a:r>
              <a:rPr lang="en-US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**Remember to "Restart and clear output" the "Kernel" - at the top menu everything you run a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jupter</a:t>
            </a:r>
            <a:r>
              <a:rPr lang="en-US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 notebook file.</a:t>
            </a:r>
            <a:endParaRPr lang="en-US" dirty="0"/>
          </a:p>
          <a:p>
            <a:r>
              <a:rPr lang="en-US" dirty="0"/>
              <a:t>Tests:</a:t>
            </a:r>
          </a:p>
          <a:p>
            <a:pPr lvl="1"/>
            <a:r>
              <a:rPr lang="en-US" dirty="0"/>
              <a:t>MNMIST for OCR </a:t>
            </a:r>
          </a:p>
          <a:p>
            <a:pPr lvl="1"/>
            <a:r>
              <a:rPr lang="en-US" dirty="0"/>
              <a:t>MNIST  for fashion design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0111E1-4511-C7C3-4779-B601778FA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 v2.b2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041D46-40F3-AAED-2C1D-790DD14B7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37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B927B-1C6A-E575-0DD5-BD32A1EB60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Part1: tensorflow2 using karas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EEE71424-3858-1744-223A-E4A6C05D51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KH Wong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65C178-6708-DE74-EB37-A1BA6840E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 v2.b2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F03202-9D10-D508-EA08-6C9DA97C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4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C0CA3-B885-21FD-8BF5-13489F3B4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Test1.1a: MNIST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7E4E7-05D9-70F4-58F7-092DEF880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Download from</a:t>
            </a:r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http://www.cse.cuhk.edu.hk/~khwong/www2/GISM5033/cnn_mnist1.py</a:t>
            </a:r>
            <a:endParaRPr lang="en-US" dirty="0"/>
          </a:p>
          <a:p>
            <a:r>
              <a:rPr lang="en-US" dirty="0"/>
              <a:t>RUN</a:t>
            </a:r>
          </a:p>
          <a:p>
            <a:r>
              <a:rPr lang="en-US" dirty="0" err="1"/>
              <a:t>conda</a:t>
            </a:r>
            <a:r>
              <a:rPr lang="en-US" dirty="0"/>
              <a:t>&gt;python cnn_mnist.py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E56021-8243-1A52-E249-2F2459A8E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 v2.b2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99F042-7091-46CF-17BD-35A98FF29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78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C0CA3-B885-21FD-8BF5-13489F3B4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Test1.1b: MNIST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7E4E7-05D9-70F4-58F7-092DEF880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Download examples from</a:t>
            </a:r>
          </a:p>
          <a:p>
            <a:r>
              <a:rPr lang="en-US" dirty="0">
                <a:hlinkClick r:id="rId2"/>
              </a:rPr>
              <a:t>https://github.com/keras-team/keras-io</a:t>
            </a:r>
            <a:r>
              <a:rPr lang="en-US" dirty="0"/>
              <a:t> </a:t>
            </a:r>
          </a:p>
          <a:p>
            <a:r>
              <a:rPr lang="en-US" dirty="0"/>
              <a:t>In \example, run</a:t>
            </a:r>
          </a:p>
          <a:p>
            <a:r>
              <a:rPr lang="en-US" dirty="0" err="1"/>
              <a:t>conda</a:t>
            </a:r>
            <a:r>
              <a:rPr lang="en-US" dirty="0"/>
              <a:t>&gt; python mnist_convnet.py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E56021-8243-1A52-E249-2F2459A8E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 v2.b2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99F042-7091-46CF-17BD-35A98FF29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31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90315-F01C-3255-1E1E-13CFF5BEF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6524"/>
            <a:ext cx="7886700" cy="307973"/>
          </a:xfrm>
        </p:spPr>
        <p:txBody>
          <a:bodyPr>
            <a:noAutofit/>
          </a:bodyPr>
          <a:lstStyle/>
          <a:p>
            <a:r>
              <a:rPr lang="en-US" sz="2000" dirty="0"/>
              <a:t>Code:</a:t>
            </a:r>
            <a:br>
              <a:rPr lang="en-US" sz="2000" dirty="0"/>
            </a:br>
            <a:r>
              <a:rPr lang="en-US" sz="2000" dirty="0"/>
              <a:t> mnist_convnet.py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857D9-AC57-9A9A-43CB-6CE33B0DE8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537" y="673099"/>
            <a:ext cx="2919413" cy="4351338"/>
          </a:xfrm>
        </p:spPr>
        <p:txBody>
          <a:bodyPr>
            <a:noAutofit/>
          </a:bodyPr>
          <a:lstStyle/>
          <a:p>
            <a:r>
              <a:rPr lang="en-US" sz="1400" dirty="0"/>
              <a:t>"""</a:t>
            </a:r>
          </a:p>
          <a:p>
            <a:r>
              <a:rPr lang="en-US" sz="1400" dirty="0"/>
              <a:t>Title: Simple MNIST convnet</a:t>
            </a:r>
          </a:p>
          <a:p>
            <a:r>
              <a:rPr lang="en-US" sz="1400" dirty="0"/>
              <a:t>Author: [</a:t>
            </a:r>
            <a:r>
              <a:rPr lang="en-US" sz="1400" dirty="0" err="1"/>
              <a:t>fchollet</a:t>
            </a:r>
            <a:r>
              <a:rPr lang="en-US" sz="1400" dirty="0"/>
              <a:t>](https://twitter.com/fchollet)</a:t>
            </a:r>
          </a:p>
          <a:p>
            <a:r>
              <a:rPr lang="en-US" sz="1400" dirty="0"/>
              <a:t>Date created: 2015/06/19</a:t>
            </a:r>
          </a:p>
          <a:p>
            <a:r>
              <a:rPr lang="en-US" sz="1400" dirty="0"/>
              <a:t>Last modified: 2020/04/21</a:t>
            </a:r>
          </a:p>
          <a:p>
            <a:r>
              <a:rPr lang="en-US" sz="1400" dirty="0"/>
              <a:t>Description: A simple convnet that achieves ~99% test accuracy on MNIST.</a:t>
            </a:r>
          </a:p>
          <a:p>
            <a:r>
              <a:rPr lang="en-US" sz="1400" dirty="0"/>
              <a:t>"""</a:t>
            </a:r>
          </a:p>
          <a:p>
            <a:r>
              <a:rPr lang="en-US" sz="1400" dirty="0"/>
              <a:t>"""</a:t>
            </a:r>
          </a:p>
          <a:p>
            <a:r>
              <a:rPr lang="en-US" sz="1400" dirty="0"/>
              <a:t>## Setup</a:t>
            </a:r>
          </a:p>
          <a:p>
            <a:r>
              <a:rPr lang="en-US" sz="1400" dirty="0"/>
              <a:t>"""</a:t>
            </a:r>
          </a:p>
          <a:p>
            <a:r>
              <a:rPr lang="en-US" sz="1400" dirty="0"/>
              <a:t>import </a:t>
            </a:r>
            <a:r>
              <a:rPr lang="en-US" sz="1400" dirty="0" err="1"/>
              <a:t>numpy</a:t>
            </a:r>
            <a:r>
              <a:rPr lang="en-US" sz="1400" dirty="0"/>
              <a:t> as np</a:t>
            </a:r>
          </a:p>
          <a:p>
            <a:r>
              <a:rPr lang="en-US" sz="1400" dirty="0"/>
              <a:t>from </a:t>
            </a:r>
            <a:r>
              <a:rPr lang="en-US" sz="1400" dirty="0" err="1"/>
              <a:t>tensorflow</a:t>
            </a:r>
            <a:r>
              <a:rPr lang="en-US" sz="1400" dirty="0"/>
              <a:t> import </a:t>
            </a:r>
            <a:r>
              <a:rPr lang="en-US" sz="1400" dirty="0" err="1"/>
              <a:t>keras</a:t>
            </a:r>
            <a:endParaRPr lang="en-US" sz="1400" dirty="0"/>
          </a:p>
          <a:p>
            <a:r>
              <a:rPr lang="en-US" sz="1400" dirty="0"/>
              <a:t>from </a:t>
            </a:r>
            <a:r>
              <a:rPr lang="en-US" sz="1400" dirty="0" err="1"/>
              <a:t>tensorflow.keras</a:t>
            </a:r>
            <a:r>
              <a:rPr lang="en-US" sz="1400" dirty="0"/>
              <a:t> import layers</a:t>
            </a:r>
          </a:p>
          <a:p>
            <a:r>
              <a:rPr lang="en-US" sz="1400" dirty="0"/>
              <a:t>"""</a:t>
            </a:r>
          </a:p>
          <a:p>
            <a:r>
              <a:rPr lang="en-US" sz="1400" dirty="0"/>
              <a:t>## Prepare the data</a:t>
            </a:r>
          </a:p>
          <a:p>
            <a:r>
              <a:rPr lang="en-US" sz="1400" dirty="0"/>
              <a:t>"""</a:t>
            </a:r>
          </a:p>
          <a:p>
            <a:endParaRPr lang="en-US" sz="1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DD80AF-FA7E-0029-6A38-AFEE6942E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00737" y="-85726"/>
            <a:ext cx="3171825" cy="7029452"/>
          </a:xfrm>
        </p:spPr>
        <p:txBody>
          <a:bodyPr>
            <a:noAutofit/>
          </a:bodyPr>
          <a:lstStyle/>
          <a:p>
            <a:r>
              <a:rPr lang="en-US" sz="1100" dirty="0"/>
              <a:t>model = </a:t>
            </a:r>
            <a:r>
              <a:rPr lang="en-US" sz="1100" dirty="0" err="1"/>
              <a:t>keras.Sequential</a:t>
            </a:r>
            <a:r>
              <a:rPr lang="en-US" sz="1100" dirty="0"/>
              <a:t>(</a:t>
            </a:r>
          </a:p>
          <a:p>
            <a:r>
              <a:rPr lang="en-US" sz="1100" dirty="0"/>
              <a:t>    [</a:t>
            </a:r>
          </a:p>
          <a:p>
            <a:r>
              <a:rPr lang="en-US" sz="1100" dirty="0"/>
              <a:t>        </a:t>
            </a:r>
            <a:r>
              <a:rPr lang="en-US" sz="1100" dirty="0" err="1"/>
              <a:t>keras.Input</a:t>
            </a:r>
            <a:r>
              <a:rPr lang="en-US" sz="1100" dirty="0"/>
              <a:t>(shape=</a:t>
            </a:r>
            <a:r>
              <a:rPr lang="en-US" sz="1100" dirty="0" err="1"/>
              <a:t>input_shape</a:t>
            </a:r>
            <a:r>
              <a:rPr lang="en-US" sz="1100" dirty="0"/>
              <a:t>),</a:t>
            </a:r>
          </a:p>
          <a:p>
            <a:r>
              <a:rPr lang="en-US" sz="1100" dirty="0"/>
              <a:t>        layers.Conv2D(32, </a:t>
            </a:r>
            <a:r>
              <a:rPr lang="en-US" sz="1100" dirty="0" err="1"/>
              <a:t>kernel_size</a:t>
            </a:r>
            <a:r>
              <a:rPr lang="en-US" sz="1100" dirty="0"/>
              <a:t>=(3, 3), activation="</a:t>
            </a:r>
            <a:r>
              <a:rPr lang="en-US" sz="1100" dirty="0" err="1"/>
              <a:t>relu</a:t>
            </a:r>
            <a:r>
              <a:rPr lang="en-US" sz="1100" dirty="0"/>
              <a:t>"),</a:t>
            </a:r>
          </a:p>
          <a:p>
            <a:r>
              <a:rPr lang="en-US" sz="1100" dirty="0"/>
              <a:t>        layers.MaxPooling2D(</a:t>
            </a:r>
            <a:r>
              <a:rPr lang="en-US" sz="1100" dirty="0" err="1"/>
              <a:t>pool_size</a:t>
            </a:r>
            <a:r>
              <a:rPr lang="en-US" sz="1100" dirty="0"/>
              <a:t>=(2, 2)),</a:t>
            </a:r>
          </a:p>
          <a:p>
            <a:r>
              <a:rPr lang="en-US" sz="1100" dirty="0"/>
              <a:t>        layers.Conv2D(64, </a:t>
            </a:r>
            <a:r>
              <a:rPr lang="en-US" sz="1100" dirty="0" err="1"/>
              <a:t>kernel_size</a:t>
            </a:r>
            <a:r>
              <a:rPr lang="en-US" sz="1100" dirty="0"/>
              <a:t>=(3, 3), activation="</a:t>
            </a:r>
            <a:r>
              <a:rPr lang="en-US" sz="1100" dirty="0" err="1"/>
              <a:t>relu</a:t>
            </a:r>
            <a:r>
              <a:rPr lang="en-US" sz="1100" dirty="0"/>
              <a:t>"),</a:t>
            </a:r>
          </a:p>
          <a:p>
            <a:r>
              <a:rPr lang="en-US" sz="1100" dirty="0"/>
              <a:t>        layers.MaxPooling2D(</a:t>
            </a:r>
            <a:r>
              <a:rPr lang="en-US" sz="1100" dirty="0" err="1"/>
              <a:t>pool_size</a:t>
            </a:r>
            <a:r>
              <a:rPr lang="en-US" sz="1100" dirty="0"/>
              <a:t>=(2, 2)),</a:t>
            </a:r>
          </a:p>
          <a:p>
            <a:r>
              <a:rPr lang="en-US" sz="1100" dirty="0"/>
              <a:t>        </a:t>
            </a:r>
            <a:r>
              <a:rPr lang="en-US" sz="1100" dirty="0" err="1"/>
              <a:t>layers.Flatten</a:t>
            </a:r>
            <a:r>
              <a:rPr lang="en-US" sz="1100" dirty="0"/>
              <a:t>(),</a:t>
            </a:r>
          </a:p>
          <a:p>
            <a:r>
              <a:rPr lang="en-US" sz="1100" dirty="0"/>
              <a:t>        </a:t>
            </a:r>
            <a:r>
              <a:rPr lang="en-US" sz="1100" dirty="0" err="1"/>
              <a:t>layers.Dropout</a:t>
            </a:r>
            <a:r>
              <a:rPr lang="en-US" sz="1100" dirty="0"/>
              <a:t>(0.5),</a:t>
            </a:r>
          </a:p>
          <a:p>
            <a:r>
              <a:rPr lang="en-US" sz="1100" dirty="0"/>
              <a:t>        </a:t>
            </a:r>
            <a:r>
              <a:rPr lang="en-US" sz="1100" dirty="0" err="1"/>
              <a:t>layers.Dense</a:t>
            </a:r>
            <a:r>
              <a:rPr lang="en-US" sz="1100" dirty="0"/>
              <a:t>(</a:t>
            </a:r>
            <a:r>
              <a:rPr lang="en-US" sz="1100" dirty="0" err="1"/>
              <a:t>num_classes</a:t>
            </a:r>
            <a:r>
              <a:rPr lang="en-US" sz="1100" dirty="0"/>
              <a:t>, activation="</a:t>
            </a:r>
            <a:r>
              <a:rPr lang="en-US" sz="1100" dirty="0" err="1"/>
              <a:t>softmax</a:t>
            </a:r>
            <a:r>
              <a:rPr lang="en-US" sz="1100" dirty="0"/>
              <a:t>"),</a:t>
            </a:r>
          </a:p>
          <a:p>
            <a:r>
              <a:rPr lang="en-US" sz="1100" dirty="0"/>
              <a:t>    ]</a:t>
            </a:r>
          </a:p>
          <a:p>
            <a:r>
              <a:rPr lang="en-US" sz="1100" dirty="0"/>
              <a:t>)</a:t>
            </a:r>
          </a:p>
          <a:p>
            <a:r>
              <a:rPr lang="en-US" sz="1100" dirty="0" err="1"/>
              <a:t>model.summary</a:t>
            </a:r>
            <a:r>
              <a:rPr lang="en-US" sz="1100" dirty="0"/>
              <a:t>()</a:t>
            </a:r>
          </a:p>
          <a:p>
            <a:r>
              <a:rPr lang="en-US" sz="1100" dirty="0"/>
              <a:t>""“ ## Train the model """</a:t>
            </a:r>
          </a:p>
          <a:p>
            <a:r>
              <a:rPr lang="en-US" sz="1100" dirty="0" err="1"/>
              <a:t>batch_size</a:t>
            </a:r>
            <a:r>
              <a:rPr lang="en-US" sz="1100" dirty="0"/>
              <a:t> = 128</a:t>
            </a:r>
          </a:p>
          <a:p>
            <a:r>
              <a:rPr lang="en-US" sz="1100" dirty="0"/>
              <a:t>epochs = 15</a:t>
            </a:r>
          </a:p>
          <a:p>
            <a:r>
              <a:rPr lang="en-US" sz="1100" dirty="0" err="1"/>
              <a:t>model.compile</a:t>
            </a:r>
            <a:r>
              <a:rPr lang="en-US" sz="1100" dirty="0"/>
              <a:t>(loss="</a:t>
            </a:r>
            <a:r>
              <a:rPr lang="en-US" sz="1100" dirty="0" err="1"/>
              <a:t>categorical_crossentropy</a:t>
            </a:r>
            <a:r>
              <a:rPr lang="en-US" sz="1100" dirty="0"/>
              <a:t>", optimizer="</a:t>
            </a:r>
            <a:r>
              <a:rPr lang="en-US" sz="1100" dirty="0" err="1"/>
              <a:t>adam</a:t>
            </a:r>
            <a:r>
              <a:rPr lang="en-US" sz="1100" dirty="0"/>
              <a:t>", metrics=["accuracy"])</a:t>
            </a:r>
          </a:p>
          <a:p>
            <a:r>
              <a:rPr lang="en-US" sz="1100" dirty="0" err="1"/>
              <a:t>model.fit</a:t>
            </a:r>
            <a:r>
              <a:rPr lang="en-US" sz="1100" dirty="0"/>
              <a:t>(</a:t>
            </a:r>
            <a:r>
              <a:rPr lang="en-US" sz="1100" dirty="0" err="1"/>
              <a:t>x_train</a:t>
            </a:r>
            <a:r>
              <a:rPr lang="en-US" sz="1100" dirty="0"/>
              <a:t>, </a:t>
            </a:r>
            <a:r>
              <a:rPr lang="en-US" sz="1100" dirty="0" err="1"/>
              <a:t>y_train</a:t>
            </a:r>
            <a:r>
              <a:rPr lang="en-US" sz="1100" dirty="0"/>
              <a:t>, </a:t>
            </a:r>
            <a:r>
              <a:rPr lang="en-US" sz="1100" dirty="0" err="1"/>
              <a:t>batch_size</a:t>
            </a:r>
            <a:r>
              <a:rPr lang="en-US" sz="1100" dirty="0"/>
              <a:t>=</a:t>
            </a:r>
            <a:r>
              <a:rPr lang="en-US" sz="1100" dirty="0" err="1"/>
              <a:t>batch_size</a:t>
            </a:r>
            <a:r>
              <a:rPr lang="en-US" sz="1100" dirty="0"/>
              <a:t>, epochs=epochs, </a:t>
            </a:r>
            <a:r>
              <a:rPr lang="en-US" sz="1100" dirty="0" err="1"/>
              <a:t>validation_split</a:t>
            </a:r>
            <a:r>
              <a:rPr lang="en-US" sz="1100" dirty="0"/>
              <a:t>=0.1)</a:t>
            </a:r>
          </a:p>
          <a:p>
            <a:r>
              <a:rPr lang="en-US" sz="1100" dirty="0"/>
              <a:t>""“ ## Evaluate the trained model"""</a:t>
            </a:r>
          </a:p>
          <a:p>
            <a:r>
              <a:rPr lang="en-US" sz="1100" dirty="0"/>
              <a:t>score = </a:t>
            </a:r>
            <a:r>
              <a:rPr lang="en-US" sz="1100" dirty="0" err="1"/>
              <a:t>model.evaluate</a:t>
            </a:r>
            <a:r>
              <a:rPr lang="en-US" sz="1100" dirty="0"/>
              <a:t>(</a:t>
            </a:r>
            <a:r>
              <a:rPr lang="en-US" sz="1100" dirty="0" err="1"/>
              <a:t>x_test</a:t>
            </a:r>
            <a:r>
              <a:rPr lang="en-US" sz="1100" dirty="0"/>
              <a:t>, </a:t>
            </a:r>
            <a:r>
              <a:rPr lang="en-US" sz="1100" dirty="0" err="1"/>
              <a:t>y_test</a:t>
            </a:r>
            <a:r>
              <a:rPr lang="en-US" sz="1100" dirty="0"/>
              <a:t>, verbose=0)</a:t>
            </a:r>
          </a:p>
          <a:p>
            <a:r>
              <a:rPr lang="en-US" sz="1100" dirty="0"/>
              <a:t>print("Test loss:", score[0])</a:t>
            </a:r>
          </a:p>
          <a:p>
            <a:r>
              <a:rPr lang="en-US" sz="1100" dirty="0"/>
              <a:t>print("Test accuracy:", score[1])</a:t>
            </a:r>
          </a:p>
          <a:p>
            <a:endParaRPr lang="en-US" sz="11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76A145-C2DE-ED1C-6B57-F94378188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 v2.b2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0F31CF-8EDF-0128-217C-F7CEE7C93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7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F2E172E-C55F-9185-5877-9A8A02447A34}"/>
              </a:ext>
            </a:extLst>
          </p:cNvPr>
          <p:cNvSpPr txBox="1">
            <a:spLocks/>
          </p:cNvSpPr>
          <p:nvPr/>
        </p:nvSpPr>
        <p:spPr>
          <a:xfrm>
            <a:off x="2524125" y="0"/>
            <a:ext cx="3590925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# Model / data parameters</a:t>
            </a:r>
          </a:p>
          <a:p>
            <a:r>
              <a:rPr lang="en-US" sz="1400" dirty="0" err="1"/>
              <a:t>num_classes</a:t>
            </a:r>
            <a:r>
              <a:rPr lang="en-US" sz="1400" dirty="0"/>
              <a:t> = 10</a:t>
            </a:r>
          </a:p>
          <a:p>
            <a:r>
              <a:rPr lang="en-US" sz="1400" dirty="0" err="1"/>
              <a:t>input_shape</a:t>
            </a:r>
            <a:r>
              <a:rPr lang="en-US" sz="1400" dirty="0"/>
              <a:t> = (28, 28, 1)</a:t>
            </a:r>
          </a:p>
          <a:p>
            <a:r>
              <a:rPr lang="en-US" sz="1400" dirty="0"/>
              <a:t># the data, split % train &amp; test sets</a:t>
            </a:r>
          </a:p>
          <a:p>
            <a:r>
              <a:rPr lang="en-US" sz="1400" dirty="0"/>
              <a:t>(</a:t>
            </a:r>
            <a:r>
              <a:rPr lang="en-US" sz="1400" dirty="0" err="1"/>
              <a:t>x_train</a:t>
            </a:r>
            <a:r>
              <a:rPr lang="en-US" sz="1400" dirty="0"/>
              <a:t>, </a:t>
            </a:r>
            <a:r>
              <a:rPr lang="en-US" sz="1400" dirty="0" err="1"/>
              <a:t>y_train</a:t>
            </a:r>
            <a:r>
              <a:rPr lang="en-US" sz="1400" dirty="0"/>
              <a:t>), (</a:t>
            </a:r>
            <a:r>
              <a:rPr lang="en-US" sz="1400" dirty="0" err="1"/>
              <a:t>x_test</a:t>
            </a:r>
            <a:r>
              <a:rPr lang="en-US" sz="1400" dirty="0"/>
              <a:t>, </a:t>
            </a:r>
            <a:r>
              <a:rPr lang="en-US" sz="1400" dirty="0" err="1"/>
              <a:t>y_test</a:t>
            </a:r>
            <a:r>
              <a:rPr lang="en-US" sz="1400" dirty="0"/>
              <a:t>) = </a:t>
            </a:r>
            <a:r>
              <a:rPr lang="en-US" sz="1400" dirty="0" err="1"/>
              <a:t>keras.datasets.mnist.load_data</a:t>
            </a:r>
            <a:r>
              <a:rPr lang="en-US" sz="1400" dirty="0"/>
              <a:t>()</a:t>
            </a:r>
          </a:p>
          <a:p>
            <a:r>
              <a:rPr lang="en-US" sz="1400" dirty="0"/>
              <a:t># Scale images to the [0, 1] range</a:t>
            </a:r>
          </a:p>
          <a:p>
            <a:r>
              <a:rPr lang="en-US" sz="1400" dirty="0" err="1"/>
              <a:t>x_train</a:t>
            </a:r>
            <a:r>
              <a:rPr lang="en-US" sz="1400" dirty="0"/>
              <a:t> = </a:t>
            </a:r>
            <a:r>
              <a:rPr lang="en-US" sz="1400" dirty="0" err="1"/>
              <a:t>x_train.astype</a:t>
            </a:r>
            <a:r>
              <a:rPr lang="en-US" sz="1400" dirty="0"/>
              <a:t>("float32") / 255</a:t>
            </a:r>
          </a:p>
          <a:p>
            <a:r>
              <a:rPr lang="en-US" sz="1400" dirty="0" err="1"/>
              <a:t>x_test</a:t>
            </a:r>
            <a:r>
              <a:rPr lang="en-US" sz="1400" dirty="0"/>
              <a:t> = </a:t>
            </a:r>
            <a:r>
              <a:rPr lang="en-US" sz="1400" dirty="0" err="1"/>
              <a:t>x_test.astype</a:t>
            </a:r>
            <a:r>
              <a:rPr lang="en-US" sz="1400" dirty="0"/>
              <a:t>("float32") / 255</a:t>
            </a:r>
          </a:p>
          <a:p>
            <a:r>
              <a:rPr lang="en-US" sz="1400" dirty="0"/>
              <a:t># Make sure images have shape (28, 28, 1)</a:t>
            </a:r>
          </a:p>
          <a:p>
            <a:r>
              <a:rPr lang="en-US" sz="1400" dirty="0" err="1"/>
              <a:t>x_train</a:t>
            </a:r>
            <a:r>
              <a:rPr lang="en-US" sz="1400" dirty="0"/>
              <a:t> = </a:t>
            </a:r>
            <a:r>
              <a:rPr lang="en-US" sz="1400" dirty="0" err="1"/>
              <a:t>np.expand_dims</a:t>
            </a:r>
            <a:r>
              <a:rPr lang="en-US" sz="1400" dirty="0"/>
              <a:t>(</a:t>
            </a:r>
            <a:r>
              <a:rPr lang="en-US" sz="1400" dirty="0" err="1"/>
              <a:t>x_train</a:t>
            </a:r>
            <a:r>
              <a:rPr lang="en-US" sz="1400" dirty="0"/>
              <a:t>, -1)</a:t>
            </a:r>
          </a:p>
          <a:p>
            <a:r>
              <a:rPr lang="en-US" sz="1400" dirty="0" err="1"/>
              <a:t>x_test</a:t>
            </a:r>
            <a:r>
              <a:rPr lang="en-US" sz="1400" dirty="0"/>
              <a:t> = </a:t>
            </a:r>
            <a:r>
              <a:rPr lang="en-US" sz="1400" dirty="0" err="1"/>
              <a:t>np.expand_dims</a:t>
            </a:r>
            <a:r>
              <a:rPr lang="en-US" sz="1400" dirty="0"/>
              <a:t>(</a:t>
            </a:r>
            <a:r>
              <a:rPr lang="en-US" sz="1400" dirty="0" err="1"/>
              <a:t>x_test</a:t>
            </a:r>
            <a:r>
              <a:rPr lang="en-US" sz="1400" dirty="0"/>
              <a:t>, -1)</a:t>
            </a:r>
          </a:p>
          <a:p>
            <a:r>
              <a:rPr lang="en-US" sz="1400" dirty="0"/>
              <a:t>print("</a:t>
            </a:r>
            <a:r>
              <a:rPr lang="en-US" sz="1400" dirty="0" err="1"/>
              <a:t>x_train</a:t>
            </a:r>
            <a:r>
              <a:rPr lang="en-US" sz="1400" dirty="0"/>
              <a:t> shape:", </a:t>
            </a:r>
            <a:r>
              <a:rPr lang="en-US" sz="1400" dirty="0" err="1"/>
              <a:t>x_train.shape</a:t>
            </a:r>
            <a:r>
              <a:rPr lang="en-US" sz="1400" dirty="0"/>
              <a:t>)</a:t>
            </a:r>
          </a:p>
          <a:p>
            <a:r>
              <a:rPr lang="en-US" sz="1400" dirty="0"/>
              <a:t>print(</a:t>
            </a:r>
            <a:r>
              <a:rPr lang="en-US" sz="1400" dirty="0" err="1"/>
              <a:t>x_train.shape</a:t>
            </a:r>
            <a:r>
              <a:rPr lang="en-US" sz="1400" dirty="0"/>
              <a:t>[0], "train samples")</a:t>
            </a:r>
          </a:p>
          <a:p>
            <a:r>
              <a:rPr lang="en-US" sz="1400" dirty="0"/>
              <a:t>print(</a:t>
            </a:r>
            <a:r>
              <a:rPr lang="en-US" sz="1400" dirty="0" err="1"/>
              <a:t>x_test.shape</a:t>
            </a:r>
            <a:r>
              <a:rPr lang="en-US" sz="1400" dirty="0"/>
              <a:t>[0], "test samples")</a:t>
            </a:r>
          </a:p>
          <a:p>
            <a:r>
              <a:rPr lang="en-US" sz="1400" dirty="0"/>
              <a:t># convert class vectors to binary class matrices</a:t>
            </a:r>
          </a:p>
          <a:p>
            <a:r>
              <a:rPr lang="en-US" sz="1400" dirty="0" err="1"/>
              <a:t>y_train</a:t>
            </a:r>
            <a:r>
              <a:rPr lang="en-US" sz="1400" dirty="0"/>
              <a:t> = </a:t>
            </a:r>
            <a:r>
              <a:rPr lang="en-US" sz="1400" dirty="0" err="1"/>
              <a:t>keras.utils.to_categorical</a:t>
            </a:r>
            <a:r>
              <a:rPr lang="en-US" sz="1400" dirty="0"/>
              <a:t>(</a:t>
            </a:r>
            <a:r>
              <a:rPr lang="en-US" sz="1400" dirty="0" err="1"/>
              <a:t>y_train</a:t>
            </a:r>
            <a:r>
              <a:rPr lang="en-US" sz="1400" dirty="0"/>
              <a:t>, </a:t>
            </a:r>
            <a:r>
              <a:rPr lang="en-US" sz="1400" dirty="0" err="1"/>
              <a:t>num_classes</a:t>
            </a:r>
            <a:r>
              <a:rPr lang="en-US" sz="1400" dirty="0"/>
              <a:t>)</a:t>
            </a:r>
          </a:p>
          <a:p>
            <a:r>
              <a:rPr lang="en-US" sz="1400" dirty="0" err="1"/>
              <a:t>y_test</a:t>
            </a:r>
            <a:r>
              <a:rPr lang="en-US" sz="1400" dirty="0"/>
              <a:t> = </a:t>
            </a:r>
            <a:r>
              <a:rPr lang="en-US" sz="1400" dirty="0" err="1"/>
              <a:t>keras.utils.to_categorical</a:t>
            </a:r>
            <a:r>
              <a:rPr lang="en-US" sz="1400" dirty="0"/>
              <a:t>(</a:t>
            </a:r>
            <a:r>
              <a:rPr lang="en-US" sz="1400" dirty="0" err="1"/>
              <a:t>y_test</a:t>
            </a:r>
            <a:r>
              <a:rPr lang="en-US" sz="1400" dirty="0"/>
              <a:t>, </a:t>
            </a:r>
            <a:r>
              <a:rPr lang="en-US" sz="1400" dirty="0" err="1"/>
              <a:t>num_classes</a:t>
            </a:r>
            <a:r>
              <a:rPr lang="en-US" sz="1400" dirty="0"/>
              <a:t>)</a:t>
            </a:r>
          </a:p>
          <a:p>
            <a:r>
              <a:rPr lang="en-US" sz="1400" dirty="0"/>
              <a:t>"""</a:t>
            </a:r>
          </a:p>
          <a:p>
            <a:r>
              <a:rPr lang="en-US" sz="1400" dirty="0"/>
              <a:t>## Build the model</a:t>
            </a:r>
          </a:p>
          <a:p>
            <a:r>
              <a:rPr lang="en-US" sz="1400" dirty="0"/>
              <a:t>"""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37768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64723E7-73BC-78C5-C346-51E71A5CD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Code: mnist_convnet.py (all)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72D749F-8D0E-9517-AC6D-AF8843EB4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"""</a:t>
            </a:r>
          </a:p>
          <a:p>
            <a:r>
              <a:rPr lang="en-US" dirty="0"/>
              <a:t>Title: Simple MNIST convnet</a:t>
            </a:r>
          </a:p>
          <a:p>
            <a:r>
              <a:rPr lang="en-US" dirty="0"/>
              <a:t>Author: [</a:t>
            </a:r>
            <a:r>
              <a:rPr lang="en-US" dirty="0" err="1"/>
              <a:t>fchollet</a:t>
            </a:r>
            <a:r>
              <a:rPr lang="en-US" dirty="0"/>
              <a:t>](https://twitter.com/fchollet)</a:t>
            </a:r>
          </a:p>
          <a:p>
            <a:r>
              <a:rPr lang="en-US" dirty="0"/>
              <a:t>Date created: 2015/06/19</a:t>
            </a:r>
          </a:p>
          <a:p>
            <a:r>
              <a:rPr lang="en-US" dirty="0"/>
              <a:t>Last modified: 2020/04/21</a:t>
            </a:r>
          </a:p>
          <a:p>
            <a:r>
              <a:rPr lang="en-US" dirty="0"/>
              <a:t>Description: A simple convnet that achieves ~99% test accuracy on MNIST.</a:t>
            </a:r>
          </a:p>
          <a:p>
            <a:r>
              <a:rPr lang="en-US" dirty="0"/>
              <a:t>"""</a:t>
            </a:r>
          </a:p>
          <a:p>
            <a:r>
              <a:rPr lang="en-US" dirty="0"/>
              <a:t>"""</a:t>
            </a:r>
          </a:p>
          <a:p>
            <a:r>
              <a:rPr lang="en-US" dirty="0"/>
              <a:t>## Setup</a:t>
            </a:r>
          </a:p>
          <a:p>
            <a:r>
              <a:rPr lang="en-US" dirty="0"/>
              <a:t>"""</a:t>
            </a:r>
          </a:p>
          <a:p>
            <a:r>
              <a:rPr lang="en-US" dirty="0"/>
              <a:t>import </a:t>
            </a:r>
            <a:r>
              <a:rPr lang="en-US" dirty="0" err="1"/>
              <a:t>numpy</a:t>
            </a:r>
            <a:r>
              <a:rPr lang="en-US" dirty="0"/>
              <a:t> as np</a:t>
            </a:r>
          </a:p>
          <a:p>
            <a:r>
              <a:rPr lang="en-US" dirty="0"/>
              <a:t>from </a:t>
            </a:r>
            <a:r>
              <a:rPr lang="en-US" dirty="0" err="1"/>
              <a:t>tensorflow</a:t>
            </a:r>
            <a:r>
              <a:rPr lang="en-US" dirty="0"/>
              <a:t> import </a:t>
            </a:r>
            <a:r>
              <a:rPr lang="en-US" dirty="0" err="1"/>
              <a:t>keras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tensorflow.keras</a:t>
            </a:r>
            <a:r>
              <a:rPr lang="en-US" dirty="0"/>
              <a:t> import layers</a:t>
            </a:r>
          </a:p>
          <a:p>
            <a:r>
              <a:rPr lang="en-US" dirty="0"/>
              <a:t>"""</a:t>
            </a:r>
          </a:p>
          <a:p>
            <a:r>
              <a:rPr lang="en-US" dirty="0"/>
              <a:t>## Prepare the data</a:t>
            </a:r>
          </a:p>
          <a:p>
            <a:r>
              <a:rPr lang="en-US" dirty="0"/>
              <a:t>"""</a:t>
            </a:r>
          </a:p>
          <a:p>
            <a:r>
              <a:rPr lang="en-US" dirty="0"/>
              <a:t># Model / data parameters</a:t>
            </a:r>
          </a:p>
          <a:p>
            <a:r>
              <a:rPr lang="en-US" dirty="0" err="1"/>
              <a:t>num_classes</a:t>
            </a:r>
            <a:r>
              <a:rPr lang="en-US" dirty="0"/>
              <a:t> = 10</a:t>
            </a:r>
          </a:p>
          <a:p>
            <a:r>
              <a:rPr lang="en-US" dirty="0" err="1"/>
              <a:t>input_shape</a:t>
            </a:r>
            <a:r>
              <a:rPr lang="en-US" dirty="0"/>
              <a:t> = (28, 28, 1)</a:t>
            </a:r>
          </a:p>
          <a:p>
            <a:r>
              <a:rPr lang="en-US" dirty="0"/>
              <a:t># the data, split between train and test sets</a:t>
            </a:r>
          </a:p>
          <a:p>
            <a:r>
              <a:rPr lang="en-US" dirty="0"/>
              <a:t>(</a:t>
            </a:r>
            <a:r>
              <a:rPr lang="en-US" dirty="0" err="1"/>
              <a:t>x_train</a:t>
            </a:r>
            <a:r>
              <a:rPr lang="en-US" dirty="0"/>
              <a:t>, </a:t>
            </a:r>
            <a:r>
              <a:rPr lang="en-US" dirty="0" err="1"/>
              <a:t>y_train</a:t>
            </a:r>
            <a:r>
              <a:rPr lang="en-US" dirty="0"/>
              <a:t>), (</a:t>
            </a:r>
            <a:r>
              <a:rPr lang="en-US" dirty="0" err="1"/>
              <a:t>x_test</a:t>
            </a:r>
            <a:r>
              <a:rPr lang="en-US" dirty="0"/>
              <a:t>, </a:t>
            </a:r>
            <a:r>
              <a:rPr lang="en-US" dirty="0" err="1"/>
              <a:t>y_test</a:t>
            </a:r>
            <a:r>
              <a:rPr lang="en-US" dirty="0"/>
              <a:t>) = </a:t>
            </a:r>
            <a:r>
              <a:rPr lang="en-US" dirty="0" err="1"/>
              <a:t>keras.datasets.mnist.load_data</a:t>
            </a:r>
            <a:r>
              <a:rPr lang="en-US" dirty="0"/>
              <a:t>()</a:t>
            </a:r>
          </a:p>
          <a:p>
            <a:r>
              <a:rPr lang="en-US" dirty="0"/>
              <a:t># Scale images to the [0, 1] range</a:t>
            </a:r>
          </a:p>
          <a:p>
            <a:r>
              <a:rPr lang="en-US" dirty="0" err="1"/>
              <a:t>x_train</a:t>
            </a:r>
            <a:r>
              <a:rPr lang="en-US" dirty="0"/>
              <a:t> = </a:t>
            </a:r>
            <a:r>
              <a:rPr lang="en-US" dirty="0" err="1"/>
              <a:t>x_train.astype</a:t>
            </a:r>
            <a:r>
              <a:rPr lang="en-US" dirty="0"/>
              <a:t>("float32") / 255</a:t>
            </a:r>
          </a:p>
          <a:p>
            <a:r>
              <a:rPr lang="en-US" dirty="0" err="1"/>
              <a:t>x_test</a:t>
            </a:r>
            <a:r>
              <a:rPr lang="en-US" dirty="0"/>
              <a:t> = </a:t>
            </a:r>
            <a:r>
              <a:rPr lang="en-US" dirty="0" err="1"/>
              <a:t>x_test.astype</a:t>
            </a:r>
            <a:r>
              <a:rPr lang="en-US" dirty="0"/>
              <a:t>("float32") / 255</a:t>
            </a:r>
          </a:p>
          <a:p>
            <a:r>
              <a:rPr lang="en-US" dirty="0"/>
              <a:t># Make sure images have shape (28, 28, 1)</a:t>
            </a:r>
          </a:p>
          <a:p>
            <a:r>
              <a:rPr lang="en-US" dirty="0" err="1"/>
              <a:t>x_train</a:t>
            </a:r>
            <a:r>
              <a:rPr lang="en-US" dirty="0"/>
              <a:t> = </a:t>
            </a:r>
            <a:r>
              <a:rPr lang="en-US" dirty="0" err="1"/>
              <a:t>np.expand_dims</a:t>
            </a:r>
            <a:r>
              <a:rPr lang="en-US" dirty="0"/>
              <a:t>(</a:t>
            </a:r>
            <a:r>
              <a:rPr lang="en-US" dirty="0" err="1"/>
              <a:t>x_train</a:t>
            </a:r>
            <a:r>
              <a:rPr lang="en-US" dirty="0"/>
              <a:t>, -1)</a:t>
            </a:r>
          </a:p>
          <a:p>
            <a:r>
              <a:rPr lang="en-US" dirty="0" err="1"/>
              <a:t>x_test</a:t>
            </a:r>
            <a:r>
              <a:rPr lang="en-US" dirty="0"/>
              <a:t> = </a:t>
            </a:r>
            <a:r>
              <a:rPr lang="en-US" dirty="0" err="1"/>
              <a:t>np.expand_dims</a:t>
            </a:r>
            <a:r>
              <a:rPr lang="en-US" dirty="0"/>
              <a:t>(</a:t>
            </a:r>
            <a:r>
              <a:rPr lang="en-US" dirty="0" err="1"/>
              <a:t>x_test</a:t>
            </a:r>
            <a:r>
              <a:rPr lang="en-US" dirty="0"/>
              <a:t>, -1)</a:t>
            </a:r>
          </a:p>
          <a:p>
            <a:r>
              <a:rPr lang="en-US" dirty="0"/>
              <a:t>print("</a:t>
            </a:r>
            <a:r>
              <a:rPr lang="en-US" dirty="0" err="1"/>
              <a:t>x_train</a:t>
            </a:r>
            <a:r>
              <a:rPr lang="en-US" dirty="0"/>
              <a:t> shape:", </a:t>
            </a:r>
            <a:r>
              <a:rPr lang="en-US" dirty="0" err="1"/>
              <a:t>x_train.shape</a:t>
            </a:r>
            <a:r>
              <a:rPr lang="en-US" dirty="0"/>
              <a:t>)</a:t>
            </a:r>
          </a:p>
          <a:p>
            <a:r>
              <a:rPr lang="en-US" dirty="0"/>
              <a:t>print(</a:t>
            </a:r>
            <a:r>
              <a:rPr lang="en-US" dirty="0" err="1"/>
              <a:t>x_train.shape</a:t>
            </a:r>
            <a:r>
              <a:rPr lang="en-US" dirty="0"/>
              <a:t>[0], "train samples")</a:t>
            </a:r>
          </a:p>
          <a:p>
            <a:r>
              <a:rPr lang="en-US" dirty="0"/>
              <a:t>print(</a:t>
            </a:r>
            <a:r>
              <a:rPr lang="en-US" dirty="0" err="1"/>
              <a:t>x_test.shape</a:t>
            </a:r>
            <a:r>
              <a:rPr lang="en-US" dirty="0"/>
              <a:t>[0], "test samples")</a:t>
            </a:r>
          </a:p>
          <a:p>
            <a:r>
              <a:rPr lang="en-US" dirty="0"/>
              <a:t># convert class vectors to binary class matrices</a:t>
            </a:r>
          </a:p>
          <a:p>
            <a:r>
              <a:rPr lang="en-US" dirty="0" err="1"/>
              <a:t>y_train</a:t>
            </a:r>
            <a:r>
              <a:rPr lang="en-US" dirty="0"/>
              <a:t> = </a:t>
            </a:r>
            <a:r>
              <a:rPr lang="en-US" dirty="0" err="1"/>
              <a:t>keras.utils.to_categorical</a:t>
            </a:r>
            <a:r>
              <a:rPr lang="en-US" dirty="0"/>
              <a:t>(</a:t>
            </a:r>
            <a:r>
              <a:rPr lang="en-US" dirty="0" err="1"/>
              <a:t>y_train</a:t>
            </a:r>
            <a:r>
              <a:rPr lang="en-US" dirty="0"/>
              <a:t>, </a:t>
            </a:r>
            <a:r>
              <a:rPr lang="en-US" dirty="0" err="1"/>
              <a:t>num_classes</a:t>
            </a:r>
            <a:r>
              <a:rPr lang="en-US" dirty="0"/>
              <a:t>)</a:t>
            </a:r>
          </a:p>
          <a:p>
            <a:r>
              <a:rPr lang="en-US" dirty="0" err="1"/>
              <a:t>y_test</a:t>
            </a:r>
            <a:r>
              <a:rPr lang="en-US" dirty="0"/>
              <a:t> = </a:t>
            </a:r>
            <a:r>
              <a:rPr lang="en-US" dirty="0" err="1"/>
              <a:t>keras.utils.to_categorical</a:t>
            </a:r>
            <a:r>
              <a:rPr lang="en-US" dirty="0"/>
              <a:t>(</a:t>
            </a:r>
            <a:r>
              <a:rPr lang="en-US" dirty="0" err="1"/>
              <a:t>y_test</a:t>
            </a:r>
            <a:r>
              <a:rPr lang="en-US" dirty="0"/>
              <a:t>, </a:t>
            </a:r>
            <a:r>
              <a:rPr lang="en-US" dirty="0" err="1"/>
              <a:t>num_classes</a:t>
            </a:r>
            <a:r>
              <a:rPr lang="en-US" dirty="0"/>
              <a:t>)</a:t>
            </a:r>
          </a:p>
          <a:p>
            <a:r>
              <a:rPr lang="en-US" dirty="0"/>
              <a:t>"""</a:t>
            </a:r>
          </a:p>
          <a:p>
            <a:r>
              <a:rPr lang="en-US" dirty="0"/>
              <a:t>## Build the model</a:t>
            </a:r>
          </a:p>
          <a:p>
            <a:r>
              <a:rPr lang="en-US" dirty="0"/>
              <a:t>"""</a:t>
            </a:r>
          </a:p>
          <a:p>
            <a:r>
              <a:rPr lang="en-US" dirty="0"/>
              <a:t>model = </a:t>
            </a:r>
            <a:r>
              <a:rPr lang="en-US" dirty="0" err="1"/>
              <a:t>keras.Sequential</a:t>
            </a:r>
            <a:r>
              <a:rPr lang="en-US" dirty="0"/>
              <a:t>(</a:t>
            </a:r>
          </a:p>
          <a:p>
            <a:r>
              <a:rPr lang="en-US" dirty="0"/>
              <a:t>    [</a:t>
            </a:r>
          </a:p>
          <a:p>
            <a:r>
              <a:rPr lang="en-US" dirty="0"/>
              <a:t>        </a:t>
            </a:r>
            <a:r>
              <a:rPr lang="en-US" dirty="0" err="1"/>
              <a:t>keras.Input</a:t>
            </a:r>
            <a:r>
              <a:rPr lang="en-US" dirty="0"/>
              <a:t>(shape=</a:t>
            </a:r>
            <a:r>
              <a:rPr lang="en-US" dirty="0" err="1"/>
              <a:t>input_shape</a:t>
            </a:r>
            <a:r>
              <a:rPr lang="en-US" dirty="0"/>
              <a:t>),</a:t>
            </a:r>
          </a:p>
          <a:p>
            <a:r>
              <a:rPr lang="en-US" dirty="0"/>
              <a:t>        layers.Conv2D(32, </a:t>
            </a:r>
            <a:r>
              <a:rPr lang="en-US" dirty="0" err="1"/>
              <a:t>kernel_size</a:t>
            </a:r>
            <a:r>
              <a:rPr lang="en-US" dirty="0"/>
              <a:t>=(3, 3), activation="</a:t>
            </a:r>
            <a:r>
              <a:rPr lang="en-US" dirty="0" err="1"/>
              <a:t>relu</a:t>
            </a:r>
            <a:r>
              <a:rPr lang="en-US" dirty="0"/>
              <a:t>"),</a:t>
            </a:r>
          </a:p>
          <a:p>
            <a:r>
              <a:rPr lang="en-US" dirty="0"/>
              <a:t>        layers.MaxPooling2D(</a:t>
            </a:r>
            <a:r>
              <a:rPr lang="en-US" dirty="0" err="1"/>
              <a:t>pool_size</a:t>
            </a:r>
            <a:r>
              <a:rPr lang="en-US" dirty="0"/>
              <a:t>=(2, 2)),</a:t>
            </a:r>
          </a:p>
          <a:p>
            <a:r>
              <a:rPr lang="en-US" dirty="0"/>
              <a:t>        layers.Conv2D(64, </a:t>
            </a:r>
            <a:r>
              <a:rPr lang="en-US" dirty="0" err="1"/>
              <a:t>kernel_size</a:t>
            </a:r>
            <a:r>
              <a:rPr lang="en-US" dirty="0"/>
              <a:t>=(3, 3), activation="</a:t>
            </a:r>
            <a:r>
              <a:rPr lang="en-US" dirty="0" err="1"/>
              <a:t>relu</a:t>
            </a:r>
            <a:r>
              <a:rPr lang="en-US" dirty="0"/>
              <a:t>"),</a:t>
            </a:r>
          </a:p>
          <a:p>
            <a:r>
              <a:rPr lang="en-US" dirty="0"/>
              <a:t>        layers.MaxPooling2D(</a:t>
            </a:r>
            <a:r>
              <a:rPr lang="en-US" dirty="0" err="1"/>
              <a:t>pool_size</a:t>
            </a:r>
            <a:r>
              <a:rPr lang="en-US" dirty="0"/>
              <a:t>=(2, 2)),</a:t>
            </a:r>
          </a:p>
          <a:p>
            <a:r>
              <a:rPr lang="en-US" dirty="0"/>
              <a:t>        </a:t>
            </a:r>
            <a:r>
              <a:rPr lang="en-US" dirty="0" err="1"/>
              <a:t>layers.Flatten</a:t>
            </a:r>
            <a:r>
              <a:rPr lang="en-US" dirty="0"/>
              <a:t>(),</a:t>
            </a:r>
          </a:p>
          <a:p>
            <a:r>
              <a:rPr lang="en-US" dirty="0"/>
              <a:t>        </a:t>
            </a:r>
            <a:r>
              <a:rPr lang="en-US" dirty="0" err="1"/>
              <a:t>layers.Dropout</a:t>
            </a:r>
            <a:r>
              <a:rPr lang="en-US" dirty="0"/>
              <a:t>(0.5),</a:t>
            </a:r>
          </a:p>
          <a:p>
            <a:r>
              <a:rPr lang="en-US" dirty="0"/>
              <a:t>        </a:t>
            </a:r>
            <a:r>
              <a:rPr lang="en-US" dirty="0" err="1"/>
              <a:t>layers.Dense</a:t>
            </a:r>
            <a:r>
              <a:rPr lang="en-US" dirty="0"/>
              <a:t>(</a:t>
            </a:r>
            <a:r>
              <a:rPr lang="en-US" dirty="0" err="1"/>
              <a:t>num_classes</a:t>
            </a:r>
            <a:r>
              <a:rPr lang="en-US" dirty="0"/>
              <a:t>, activation="</a:t>
            </a:r>
            <a:r>
              <a:rPr lang="en-US" dirty="0" err="1"/>
              <a:t>softmax</a:t>
            </a:r>
            <a:r>
              <a:rPr lang="en-US" dirty="0"/>
              <a:t>"),</a:t>
            </a:r>
          </a:p>
          <a:p>
            <a:r>
              <a:rPr lang="en-US" dirty="0"/>
              <a:t>    ]</a:t>
            </a:r>
          </a:p>
          <a:p>
            <a:r>
              <a:rPr lang="en-US" dirty="0"/>
              <a:t>)</a:t>
            </a:r>
          </a:p>
          <a:p>
            <a:r>
              <a:rPr lang="en-US" dirty="0" err="1"/>
              <a:t>model.summary</a:t>
            </a:r>
            <a:r>
              <a:rPr lang="en-US" dirty="0"/>
              <a:t>()</a:t>
            </a:r>
          </a:p>
          <a:p>
            <a:r>
              <a:rPr lang="en-US" dirty="0"/>
              <a:t>"""</a:t>
            </a:r>
          </a:p>
          <a:p>
            <a:r>
              <a:rPr lang="en-US" dirty="0"/>
              <a:t>## Train the model</a:t>
            </a:r>
          </a:p>
          <a:p>
            <a:r>
              <a:rPr lang="en-US" dirty="0"/>
              <a:t>"""</a:t>
            </a:r>
          </a:p>
          <a:p>
            <a:r>
              <a:rPr lang="en-US" dirty="0" err="1"/>
              <a:t>batch_size</a:t>
            </a:r>
            <a:r>
              <a:rPr lang="en-US" dirty="0"/>
              <a:t> = 128</a:t>
            </a:r>
          </a:p>
          <a:p>
            <a:r>
              <a:rPr lang="en-US" dirty="0"/>
              <a:t>epochs = 15</a:t>
            </a:r>
          </a:p>
          <a:p>
            <a:r>
              <a:rPr lang="en-US" dirty="0" err="1"/>
              <a:t>model.compile</a:t>
            </a:r>
            <a:r>
              <a:rPr lang="en-US" dirty="0"/>
              <a:t>(loss="</a:t>
            </a:r>
            <a:r>
              <a:rPr lang="en-US" dirty="0" err="1"/>
              <a:t>categorical_crossentropy</a:t>
            </a:r>
            <a:r>
              <a:rPr lang="en-US" dirty="0"/>
              <a:t>", optimizer="</a:t>
            </a:r>
            <a:r>
              <a:rPr lang="en-US" dirty="0" err="1"/>
              <a:t>adam</a:t>
            </a:r>
            <a:r>
              <a:rPr lang="en-US" dirty="0"/>
              <a:t>", metrics=["accuracy"])</a:t>
            </a:r>
          </a:p>
          <a:p>
            <a:r>
              <a:rPr lang="en-US" dirty="0" err="1"/>
              <a:t>model.fit</a:t>
            </a:r>
            <a:r>
              <a:rPr lang="en-US" dirty="0"/>
              <a:t>(</a:t>
            </a:r>
            <a:r>
              <a:rPr lang="en-US" dirty="0" err="1"/>
              <a:t>x_train</a:t>
            </a:r>
            <a:r>
              <a:rPr lang="en-US" dirty="0"/>
              <a:t>, </a:t>
            </a:r>
            <a:r>
              <a:rPr lang="en-US" dirty="0" err="1"/>
              <a:t>y_train</a:t>
            </a:r>
            <a:r>
              <a:rPr lang="en-US" dirty="0"/>
              <a:t>, </a:t>
            </a:r>
            <a:r>
              <a:rPr lang="en-US" dirty="0" err="1"/>
              <a:t>batch_size</a:t>
            </a:r>
            <a:r>
              <a:rPr lang="en-US" dirty="0"/>
              <a:t>=</a:t>
            </a:r>
            <a:r>
              <a:rPr lang="en-US" dirty="0" err="1"/>
              <a:t>batch_size</a:t>
            </a:r>
            <a:r>
              <a:rPr lang="en-US" dirty="0"/>
              <a:t>, epochs=epochs, </a:t>
            </a:r>
            <a:r>
              <a:rPr lang="en-US" dirty="0" err="1"/>
              <a:t>validation_split</a:t>
            </a:r>
            <a:r>
              <a:rPr lang="en-US" dirty="0"/>
              <a:t>=0.1)</a:t>
            </a:r>
          </a:p>
          <a:p>
            <a:r>
              <a:rPr lang="en-US" dirty="0"/>
              <a:t>"""</a:t>
            </a:r>
          </a:p>
          <a:p>
            <a:r>
              <a:rPr lang="en-US" dirty="0"/>
              <a:t>## Evaluate the trained model</a:t>
            </a:r>
          </a:p>
          <a:p>
            <a:r>
              <a:rPr lang="en-US" dirty="0"/>
              <a:t>"""</a:t>
            </a:r>
          </a:p>
          <a:p>
            <a:r>
              <a:rPr lang="en-US" dirty="0"/>
              <a:t>score = </a:t>
            </a:r>
            <a:r>
              <a:rPr lang="en-US" dirty="0" err="1"/>
              <a:t>model.evaluate</a:t>
            </a:r>
            <a:r>
              <a:rPr lang="en-US" dirty="0"/>
              <a:t>(</a:t>
            </a:r>
            <a:r>
              <a:rPr lang="en-US" dirty="0" err="1"/>
              <a:t>x_test</a:t>
            </a:r>
            <a:r>
              <a:rPr lang="en-US" dirty="0"/>
              <a:t>, </a:t>
            </a:r>
            <a:r>
              <a:rPr lang="en-US" dirty="0" err="1"/>
              <a:t>y_test</a:t>
            </a:r>
            <a:r>
              <a:rPr lang="en-US" dirty="0"/>
              <a:t>, verbose=0)</a:t>
            </a:r>
          </a:p>
          <a:p>
            <a:r>
              <a:rPr lang="en-US" dirty="0"/>
              <a:t>print("Test loss:", score[0])</a:t>
            </a:r>
          </a:p>
          <a:p>
            <a:r>
              <a:rPr lang="en-US" dirty="0"/>
              <a:t>print("Test accuracy:", score[1])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4F14C-40E0-3A39-E625-E095A9B03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 v2.b2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F5E51-E41F-95B8-E9D4-B019C32F4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99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AE2E9-842B-8F2F-ABF8-7163BFD6E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92124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Test1.2 fashion </a:t>
            </a:r>
            <a:r>
              <a:rPr lang="en-US" sz="3200" dirty="0" err="1"/>
              <a:t>mnist</a:t>
            </a:r>
            <a:r>
              <a:rPr lang="en-US" sz="3200" dirty="0"/>
              <a:t>, run this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12BC9-ED20-D8FA-F865-EC456621BE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7650" y="911226"/>
            <a:ext cx="3886200" cy="5810250"/>
          </a:xfrm>
        </p:spPr>
        <p:txBody>
          <a:bodyPr>
            <a:normAutofit fontScale="25000" lnSpcReduction="20000"/>
          </a:bodyPr>
          <a:lstStyle/>
          <a:p>
            <a:r>
              <a:rPr lang="en-US" sz="3200" dirty="0"/>
              <a:t>from __future__ import </a:t>
            </a:r>
            <a:r>
              <a:rPr lang="en-US" sz="3200" dirty="0" err="1"/>
              <a:t>absolute_import</a:t>
            </a:r>
            <a:r>
              <a:rPr lang="en-US" sz="3200" dirty="0"/>
              <a:t>, division, </a:t>
            </a:r>
            <a:r>
              <a:rPr lang="en-US" sz="3200" dirty="0" err="1"/>
              <a:t>print_function</a:t>
            </a:r>
            <a:r>
              <a:rPr lang="en-US" sz="3200" dirty="0"/>
              <a:t>, </a:t>
            </a:r>
            <a:r>
              <a:rPr lang="en-US" sz="3200" dirty="0" err="1"/>
              <a:t>unicode_literals</a:t>
            </a:r>
            <a:endParaRPr lang="en-US" sz="3200" dirty="0"/>
          </a:p>
          <a:p>
            <a:r>
              <a:rPr lang="en-US" sz="3200" dirty="0"/>
              <a:t>import </a:t>
            </a:r>
            <a:r>
              <a:rPr lang="en-US" sz="3200" dirty="0" err="1"/>
              <a:t>tensorflow</a:t>
            </a:r>
            <a:r>
              <a:rPr lang="en-US" sz="3200" dirty="0"/>
              <a:t> as </a:t>
            </a:r>
            <a:r>
              <a:rPr lang="en-US" sz="3200" dirty="0" err="1"/>
              <a:t>tf</a:t>
            </a:r>
            <a:endParaRPr lang="en-US" sz="3200" dirty="0"/>
          </a:p>
          <a:p>
            <a:r>
              <a:rPr lang="en-US" sz="3200" dirty="0"/>
              <a:t>from </a:t>
            </a:r>
            <a:r>
              <a:rPr lang="en-US" sz="3200" dirty="0" err="1"/>
              <a:t>tensorflow</a:t>
            </a:r>
            <a:r>
              <a:rPr lang="en-US" sz="3200" dirty="0"/>
              <a:t> import </a:t>
            </a:r>
            <a:r>
              <a:rPr lang="en-US" sz="3200" dirty="0" err="1"/>
              <a:t>keras</a:t>
            </a:r>
            <a:endParaRPr lang="en-US" sz="3200" dirty="0"/>
          </a:p>
          <a:p>
            <a:r>
              <a:rPr lang="en-US" sz="3200" dirty="0"/>
              <a:t>import </a:t>
            </a:r>
            <a:r>
              <a:rPr lang="en-US" sz="3200" dirty="0" err="1"/>
              <a:t>os</a:t>
            </a:r>
            <a:endParaRPr lang="en-US" sz="3200" dirty="0"/>
          </a:p>
          <a:p>
            <a:r>
              <a:rPr lang="en-US" sz="3200" dirty="0"/>
              <a:t>import sys</a:t>
            </a:r>
          </a:p>
          <a:p>
            <a:r>
              <a:rPr lang="en-US" sz="3200" dirty="0"/>
              <a:t>import </a:t>
            </a:r>
            <a:r>
              <a:rPr lang="en-US" sz="3200" dirty="0" err="1"/>
              <a:t>numpy</a:t>
            </a:r>
            <a:r>
              <a:rPr lang="en-US" sz="3200" dirty="0"/>
              <a:t> as np</a:t>
            </a:r>
          </a:p>
          <a:p>
            <a:r>
              <a:rPr lang="en-US" sz="3200" dirty="0"/>
              <a:t>from matplotlib import </a:t>
            </a:r>
            <a:r>
              <a:rPr lang="en-US" sz="3200" dirty="0" err="1"/>
              <a:t>pyplot</a:t>
            </a:r>
            <a:r>
              <a:rPr lang="en-US" sz="3200" dirty="0"/>
              <a:t> as </a:t>
            </a:r>
            <a:r>
              <a:rPr lang="en-US" sz="3200" dirty="0" err="1"/>
              <a:t>plt</a:t>
            </a:r>
            <a:endParaRPr lang="en-US" sz="3200" dirty="0"/>
          </a:p>
          <a:p>
            <a:r>
              <a:rPr lang="en-US" sz="3200" dirty="0" err="1"/>
              <a:t>os.environ</a:t>
            </a:r>
            <a:r>
              <a:rPr lang="en-US" sz="3200" dirty="0"/>
              <a:t>['TF_CPP_MIN_LOG_LEVEL'] = '2'</a:t>
            </a:r>
          </a:p>
          <a:p>
            <a:r>
              <a:rPr lang="en-US" sz="3200" dirty="0"/>
              <a:t>def </a:t>
            </a:r>
            <a:r>
              <a:rPr lang="en-US" sz="3200" dirty="0" err="1"/>
              <a:t>plot_prediction</a:t>
            </a:r>
            <a:r>
              <a:rPr lang="en-US" sz="3200" dirty="0"/>
              <a:t>(</a:t>
            </a:r>
            <a:r>
              <a:rPr lang="en-US" sz="3200" dirty="0" err="1"/>
              <a:t>im</a:t>
            </a:r>
            <a:r>
              <a:rPr lang="en-US" sz="3200" dirty="0"/>
              <a:t>, label, pred):</a:t>
            </a:r>
          </a:p>
          <a:p>
            <a:r>
              <a:rPr lang="en-US" sz="3200" dirty="0"/>
              <a:t>	</a:t>
            </a:r>
            <a:r>
              <a:rPr lang="en-US" sz="3200" dirty="0" err="1"/>
              <a:t>plt.imshow</a:t>
            </a:r>
            <a:r>
              <a:rPr lang="en-US" sz="3200" dirty="0"/>
              <a:t>(</a:t>
            </a:r>
            <a:r>
              <a:rPr lang="en-US" sz="3200" dirty="0" err="1"/>
              <a:t>im</a:t>
            </a:r>
            <a:r>
              <a:rPr lang="en-US" sz="3200" dirty="0"/>
              <a:t>, </a:t>
            </a:r>
            <a:r>
              <a:rPr lang="en-US" sz="3200" dirty="0" err="1"/>
              <a:t>cmap</a:t>
            </a:r>
            <a:r>
              <a:rPr lang="en-US" sz="3200" dirty="0"/>
              <a:t>='gray')</a:t>
            </a:r>
          </a:p>
          <a:p>
            <a:r>
              <a:rPr lang="en-US" sz="3200" dirty="0"/>
              <a:t>	</a:t>
            </a:r>
            <a:r>
              <a:rPr lang="en-US" sz="3200" dirty="0" err="1"/>
              <a:t>plt.axis</a:t>
            </a:r>
            <a:r>
              <a:rPr lang="en-US" sz="3200" dirty="0"/>
              <a:t>('off')</a:t>
            </a:r>
          </a:p>
          <a:p>
            <a:r>
              <a:rPr lang="en-US" sz="3200" dirty="0"/>
              <a:t>	</a:t>
            </a:r>
            <a:r>
              <a:rPr lang="en-US" sz="3200" dirty="0" err="1"/>
              <a:t>plt.title</a:t>
            </a:r>
            <a:r>
              <a:rPr lang="en-US" sz="3200" dirty="0"/>
              <a:t>('label = {}, pred = {}'.format(label, pred))</a:t>
            </a:r>
          </a:p>
          <a:p>
            <a:r>
              <a:rPr lang="en-US" sz="3200" dirty="0"/>
              <a:t>	</a:t>
            </a:r>
            <a:r>
              <a:rPr lang="en-US" sz="3200" dirty="0" err="1"/>
              <a:t>plt.savefig</a:t>
            </a:r>
            <a:r>
              <a:rPr lang="en-US" sz="3200" dirty="0"/>
              <a:t>('prediction.png')</a:t>
            </a:r>
          </a:p>
          <a:p>
            <a:r>
              <a:rPr lang="en-US" sz="3200" dirty="0"/>
              <a:t>###########################</a:t>
            </a:r>
          </a:p>
          <a:p>
            <a:r>
              <a:rPr lang="en-US" sz="3200" dirty="0"/>
              <a:t>#fashion_mnist = </a:t>
            </a:r>
            <a:r>
              <a:rPr lang="en-US" sz="3200" dirty="0" err="1"/>
              <a:t>keras.datasets.fashion_mnist</a:t>
            </a:r>
            <a:endParaRPr lang="en-US" sz="3200" dirty="0"/>
          </a:p>
          <a:p>
            <a:r>
              <a:rPr lang="en-US" sz="3200" dirty="0" err="1"/>
              <a:t>fashion_mnist</a:t>
            </a:r>
            <a:r>
              <a:rPr lang="en-US" sz="3200" dirty="0"/>
              <a:t> = </a:t>
            </a:r>
            <a:r>
              <a:rPr lang="en-US" sz="3200" dirty="0" err="1"/>
              <a:t>tf.keras.datasets.fashion_mnist</a:t>
            </a:r>
            <a:endParaRPr lang="en-US" sz="3200" dirty="0"/>
          </a:p>
          <a:p>
            <a:r>
              <a:rPr lang="en-US" sz="3200" dirty="0"/>
              <a:t>#fashion_mnist = </a:t>
            </a:r>
            <a:r>
              <a:rPr lang="en-US" sz="3200" dirty="0" err="1"/>
              <a:t>keras.datasets.fashion_mnist</a:t>
            </a:r>
            <a:endParaRPr lang="en-US" sz="3200" dirty="0"/>
          </a:p>
          <a:p>
            <a:r>
              <a:rPr lang="en-US" sz="3200" dirty="0"/>
              <a:t>(</a:t>
            </a:r>
            <a:r>
              <a:rPr lang="en-US" sz="3200" dirty="0" err="1"/>
              <a:t>train_images</a:t>
            </a:r>
            <a:r>
              <a:rPr lang="en-US" sz="3200" dirty="0"/>
              <a:t>, </a:t>
            </a:r>
            <a:r>
              <a:rPr lang="en-US" sz="3200" dirty="0" err="1"/>
              <a:t>train_labels</a:t>
            </a:r>
            <a:r>
              <a:rPr lang="en-US" sz="3200" dirty="0"/>
              <a:t>), (</a:t>
            </a:r>
            <a:r>
              <a:rPr lang="en-US" sz="3200" dirty="0" err="1"/>
              <a:t>test_images</a:t>
            </a:r>
            <a:r>
              <a:rPr lang="en-US" sz="3200" dirty="0"/>
              <a:t>, </a:t>
            </a:r>
            <a:r>
              <a:rPr lang="en-US" sz="3200" dirty="0" err="1"/>
              <a:t>test_labels</a:t>
            </a:r>
            <a:r>
              <a:rPr lang="en-US" sz="3200" dirty="0"/>
              <a:t>) = </a:t>
            </a:r>
            <a:r>
              <a:rPr lang="en-US" sz="3200" dirty="0" err="1"/>
              <a:t>fashion_mnist.load_data</a:t>
            </a:r>
            <a:r>
              <a:rPr lang="en-US" sz="3200" dirty="0"/>
              <a:t>()</a:t>
            </a:r>
          </a:p>
          <a:p>
            <a:r>
              <a:rPr lang="en-US" sz="3200" dirty="0"/>
              <a:t># load data</a:t>
            </a:r>
          </a:p>
          <a:p>
            <a:r>
              <a:rPr lang="en-US" sz="3200" dirty="0"/>
              <a:t>#fashion_mnist = </a:t>
            </a:r>
            <a:r>
              <a:rPr lang="en-US" sz="3200" dirty="0" err="1"/>
              <a:t>keras.datasets.fashion_mnist</a:t>
            </a:r>
            <a:endParaRPr lang="en-US" sz="3200" dirty="0"/>
          </a:p>
          <a:p>
            <a:r>
              <a:rPr lang="en-US" sz="3200" dirty="0"/>
              <a:t>#(train_images, </a:t>
            </a:r>
            <a:r>
              <a:rPr lang="en-US" sz="3200" dirty="0" err="1"/>
              <a:t>train_labels</a:t>
            </a:r>
            <a:r>
              <a:rPr lang="en-US" sz="3200" dirty="0"/>
              <a:t>), (</a:t>
            </a:r>
            <a:r>
              <a:rPr lang="en-US" sz="3200" dirty="0" err="1"/>
              <a:t>test_images</a:t>
            </a:r>
            <a:r>
              <a:rPr lang="en-US" sz="3200" dirty="0"/>
              <a:t>, </a:t>
            </a:r>
            <a:r>
              <a:rPr lang="en-US" sz="3200" dirty="0" err="1"/>
              <a:t>test_labels</a:t>
            </a:r>
            <a:r>
              <a:rPr lang="en-US" sz="3200" dirty="0"/>
              <a:t>) = </a:t>
            </a:r>
            <a:r>
              <a:rPr lang="en-US" sz="3200" dirty="0" err="1"/>
              <a:t>fashion_mnist.load_data</a:t>
            </a:r>
            <a:r>
              <a:rPr lang="en-US" sz="3200" dirty="0"/>
              <a:t>()</a:t>
            </a:r>
          </a:p>
          <a:p>
            <a:r>
              <a:rPr lang="en-US" sz="3200" dirty="0"/>
              <a:t>#trian_images = </a:t>
            </a:r>
            <a:r>
              <a:rPr lang="en-US" sz="3200" dirty="0" err="1"/>
              <a:t>train_images</a:t>
            </a:r>
            <a:r>
              <a:rPr lang="en-US" sz="3200" dirty="0"/>
              <a:t>/255.0</a:t>
            </a:r>
          </a:p>
          <a:p>
            <a:r>
              <a:rPr lang="en-US" sz="3200" dirty="0"/>
              <a:t>#test_images = </a:t>
            </a:r>
            <a:r>
              <a:rPr lang="en-US" sz="3200" dirty="0" err="1"/>
              <a:t>test_images</a:t>
            </a:r>
            <a:r>
              <a:rPr lang="en-US" sz="3200" dirty="0"/>
              <a:t>/255.0</a:t>
            </a:r>
          </a:p>
          <a:p>
            <a:r>
              <a:rPr lang="en-US" sz="3200" dirty="0" err="1"/>
              <a:t>train_images</a:t>
            </a:r>
            <a:r>
              <a:rPr lang="en-US" sz="3200" dirty="0"/>
              <a:t> = </a:t>
            </a:r>
            <a:r>
              <a:rPr lang="en-US" sz="3200" dirty="0" err="1"/>
              <a:t>train_images.astype</a:t>
            </a:r>
            <a:r>
              <a:rPr lang="en-US" sz="3200" dirty="0"/>
              <a:t>('float32') #//fix by </a:t>
            </a:r>
            <a:r>
              <a:rPr lang="en-US" sz="3200" dirty="0" err="1"/>
              <a:t>khw</a:t>
            </a:r>
            <a:endParaRPr lang="en-US" sz="3200" dirty="0"/>
          </a:p>
          <a:p>
            <a:r>
              <a:rPr lang="en-US" sz="3200" dirty="0" err="1"/>
              <a:t>test_images</a:t>
            </a:r>
            <a:r>
              <a:rPr lang="en-US" sz="3200" dirty="0"/>
              <a:t> = </a:t>
            </a:r>
            <a:r>
              <a:rPr lang="en-US" sz="3200" dirty="0" err="1"/>
              <a:t>test_images.astype</a:t>
            </a:r>
            <a:r>
              <a:rPr lang="en-US" sz="3200" dirty="0"/>
              <a:t>('float32')#//fix by </a:t>
            </a:r>
            <a:r>
              <a:rPr lang="en-US" sz="3200" dirty="0" err="1"/>
              <a:t>khw</a:t>
            </a:r>
            <a:endParaRPr lang="en-US" sz="3200" dirty="0"/>
          </a:p>
          <a:p>
            <a:r>
              <a:rPr lang="en-US" sz="3200" dirty="0" err="1"/>
              <a:t>train_images</a:t>
            </a:r>
            <a:r>
              <a:rPr lang="en-US" sz="3200" dirty="0"/>
              <a:t> /= 255#//fix by </a:t>
            </a:r>
            <a:r>
              <a:rPr lang="en-US" sz="3200" dirty="0" err="1"/>
              <a:t>khw</a:t>
            </a:r>
            <a:endParaRPr lang="en-US" sz="3200" dirty="0"/>
          </a:p>
          <a:p>
            <a:r>
              <a:rPr lang="en-US" sz="3200" dirty="0" err="1"/>
              <a:t>test_images</a:t>
            </a:r>
            <a:r>
              <a:rPr lang="en-US" sz="3200" dirty="0"/>
              <a:t> /= 255#//fix by </a:t>
            </a:r>
            <a:r>
              <a:rPr lang="en-US" sz="3200" dirty="0" err="1"/>
              <a:t>khw</a:t>
            </a: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2C7A5-3EA2-7674-98D2-1C760530B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14850" y="857251"/>
            <a:ext cx="4381500" cy="5635622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# network forward</a:t>
            </a:r>
          </a:p>
          <a:p>
            <a:r>
              <a:rPr lang="en-US" dirty="0"/>
              <a:t>model = </a:t>
            </a:r>
            <a:r>
              <a:rPr lang="en-US" dirty="0" err="1"/>
              <a:t>keras.Sequential</a:t>
            </a:r>
            <a:r>
              <a:rPr lang="en-US" dirty="0"/>
              <a:t>([</a:t>
            </a:r>
          </a:p>
          <a:p>
            <a:r>
              <a:rPr lang="en-US" dirty="0"/>
              <a:t>    </a:t>
            </a:r>
            <a:r>
              <a:rPr lang="en-US" dirty="0" err="1"/>
              <a:t>keras.layers.Flatten</a:t>
            </a:r>
            <a:r>
              <a:rPr lang="en-US" dirty="0"/>
              <a:t>(</a:t>
            </a:r>
            <a:r>
              <a:rPr lang="en-US" dirty="0" err="1"/>
              <a:t>input_shape</a:t>
            </a:r>
            <a:r>
              <a:rPr lang="en-US" dirty="0"/>
              <a:t>=(28, 28)),</a:t>
            </a:r>
          </a:p>
          <a:p>
            <a:r>
              <a:rPr lang="en-US" dirty="0"/>
              <a:t>    </a:t>
            </a:r>
            <a:r>
              <a:rPr lang="en-US" dirty="0" err="1"/>
              <a:t>keras.layers.Dense</a:t>
            </a:r>
            <a:r>
              <a:rPr lang="en-US" dirty="0"/>
              <a:t>(128, activation='</a:t>
            </a:r>
            <a:r>
              <a:rPr lang="en-US" dirty="0" err="1"/>
              <a:t>relu</a:t>
            </a:r>
            <a:r>
              <a:rPr lang="en-US" dirty="0"/>
              <a:t>'),</a:t>
            </a:r>
          </a:p>
          <a:p>
            <a:r>
              <a:rPr lang="en-US" dirty="0"/>
              <a:t>    </a:t>
            </a:r>
            <a:r>
              <a:rPr lang="en-US" dirty="0" err="1"/>
              <a:t>keras.layers.Dense</a:t>
            </a:r>
            <a:r>
              <a:rPr lang="en-US" dirty="0"/>
              <a:t>(10, activation='</a:t>
            </a:r>
            <a:r>
              <a:rPr lang="en-US" dirty="0" err="1"/>
              <a:t>softmax</a:t>
            </a:r>
            <a:r>
              <a:rPr lang="en-US" dirty="0"/>
              <a:t>')</a:t>
            </a:r>
          </a:p>
          <a:p>
            <a:r>
              <a:rPr lang="en-US" dirty="0"/>
              <a:t>])</a:t>
            </a:r>
          </a:p>
          <a:p>
            <a:r>
              <a:rPr lang="en-US" dirty="0"/>
              <a:t># model compile: define optimizer &amp; evaluation metrics</a:t>
            </a:r>
          </a:p>
          <a:p>
            <a:r>
              <a:rPr lang="en-US" dirty="0" err="1"/>
              <a:t>model.compile</a:t>
            </a:r>
            <a:r>
              <a:rPr lang="en-US" dirty="0"/>
              <a:t>(optimizer='</a:t>
            </a:r>
            <a:r>
              <a:rPr lang="en-US" dirty="0" err="1"/>
              <a:t>adam</a:t>
            </a:r>
            <a:r>
              <a:rPr lang="en-US" dirty="0"/>
              <a:t>',</a:t>
            </a:r>
          </a:p>
          <a:p>
            <a:r>
              <a:rPr lang="en-US" dirty="0"/>
              <a:t>              loss='</a:t>
            </a:r>
            <a:r>
              <a:rPr lang="en-US" dirty="0" err="1"/>
              <a:t>sparse_categorical_crossentropy</a:t>
            </a:r>
            <a:r>
              <a:rPr lang="en-US" dirty="0"/>
              <a:t>',</a:t>
            </a:r>
          </a:p>
          <a:p>
            <a:r>
              <a:rPr lang="en-US" dirty="0"/>
              <a:t>              metrics=['accuracy'])</a:t>
            </a:r>
          </a:p>
          <a:p>
            <a:r>
              <a:rPr lang="en-US" dirty="0"/>
              <a:t># train processing</a:t>
            </a:r>
          </a:p>
          <a:p>
            <a:r>
              <a:rPr lang="en-US" dirty="0" err="1"/>
              <a:t>model.fit</a:t>
            </a:r>
            <a:r>
              <a:rPr lang="en-US" dirty="0"/>
              <a:t>(</a:t>
            </a:r>
            <a:r>
              <a:rPr lang="en-US" dirty="0" err="1"/>
              <a:t>train_images</a:t>
            </a:r>
            <a:r>
              <a:rPr lang="en-US" dirty="0"/>
              <a:t>, </a:t>
            </a:r>
            <a:r>
              <a:rPr lang="en-US" dirty="0" err="1"/>
              <a:t>train_labels</a:t>
            </a:r>
            <a:r>
              <a:rPr lang="en-US" dirty="0"/>
              <a:t>, epochs=30)</a:t>
            </a:r>
          </a:p>
          <a:p>
            <a:endParaRPr lang="en-US" dirty="0"/>
          </a:p>
          <a:p>
            <a:r>
              <a:rPr lang="en-US" dirty="0"/>
              <a:t># test </a:t>
            </a:r>
          </a:p>
          <a:p>
            <a:r>
              <a:rPr lang="en-US" dirty="0"/>
              <a:t>#test_loss, </a:t>
            </a:r>
            <a:r>
              <a:rPr lang="en-US" dirty="0" err="1"/>
              <a:t>test_acc</a:t>
            </a:r>
            <a:r>
              <a:rPr lang="en-US" dirty="0"/>
              <a:t> = </a:t>
            </a:r>
            <a:r>
              <a:rPr lang="en-US" dirty="0" err="1"/>
              <a:t>model.evaluate</a:t>
            </a:r>
            <a:r>
              <a:rPr lang="en-US" dirty="0"/>
              <a:t>(</a:t>
            </a:r>
            <a:r>
              <a:rPr lang="en-US" dirty="0" err="1"/>
              <a:t>test_images</a:t>
            </a:r>
            <a:r>
              <a:rPr lang="en-US" dirty="0"/>
              <a:t>, </a:t>
            </a:r>
            <a:r>
              <a:rPr lang="en-US" dirty="0" err="1"/>
              <a:t>test_labels</a:t>
            </a:r>
            <a:r>
              <a:rPr lang="en-US" dirty="0"/>
              <a:t>, verbose=2)</a:t>
            </a:r>
          </a:p>
          <a:p>
            <a:r>
              <a:rPr lang="en-US" dirty="0" err="1"/>
              <a:t>test_loss</a:t>
            </a:r>
            <a:r>
              <a:rPr lang="en-US" dirty="0"/>
              <a:t>, </a:t>
            </a:r>
            <a:r>
              <a:rPr lang="en-US" dirty="0" err="1"/>
              <a:t>test_acc</a:t>
            </a:r>
            <a:r>
              <a:rPr lang="en-US" dirty="0"/>
              <a:t> = </a:t>
            </a:r>
            <a:r>
              <a:rPr lang="en-US" dirty="0" err="1"/>
              <a:t>model.evaluate</a:t>
            </a:r>
            <a:r>
              <a:rPr lang="en-US" dirty="0"/>
              <a:t>(</a:t>
            </a:r>
            <a:r>
              <a:rPr lang="en-US" dirty="0" err="1"/>
              <a:t>test_images</a:t>
            </a:r>
            <a:r>
              <a:rPr lang="en-US" dirty="0"/>
              <a:t>, </a:t>
            </a:r>
            <a:r>
              <a:rPr lang="en-US" dirty="0" err="1"/>
              <a:t>test_labels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print('\</a:t>
            </a:r>
            <a:r>
              <a:rPr lang="en-US" dirty="0" err="1"/>
              <a:t>nTest</a:t>
            </a:r>
            <a:r>
              <a:rPr lang="en-US" dirty="0"/>
              <a:t> accuracy:', </a:t>
            </a:r>
            <a:r>
              <a:rPr lang="en-US" dirty="0" err="1"/>
              <a:t>test_acc</a:t>
            </a:r>
            <a:r>
              <a:rPr lang="en-US" dirty="0"/>
              <a:t>)</a:t>
            </a:r>
          </a:p>
          <a:p>
            <a:r>
              <a:rPr lang="en-US" dirty="0"/>
              <a:t># prediction using first test case</a:t>
            </a:r>
          </a:p>
          <a:p>
            <a:r>
              <a:rPr lang="en-US" dirty="0" err="1"/>
              <a:t>im</a:t>
            </a:r>
            <a:r>
              <a:rPr lang="en-US" dirty="0"/>
              <a:t> = </a:t>
            </a:r>
            <a:r>
              <a:rPr lang="en-US" dirty="0" err="1"/>
              <a:t>test_images</a:t>
            </a:r>
            <a:r>
              <a:rPr lang="en-US" dirty="0"/>
              <a:t>[0]</a:t>
            </a:r>
          </a:p>
          <a:p>
            <a:r>
              <a:rPr lang="en-US" dirty="0"/>
              <a:t>label = </a:t>
            </a:r>
            <a:r>
              <a:rPr lang="en-US" dirty="0" err="1"/>
              <a:t>test_labels</a:t>
            </a:r>
            <a:r>
              <a:rPr lang="en-US" dirty="0"/>
              <a:t>[0]</a:t>
            </a:r>
          </a:p>
          <a:p>
            <a:r>
              <a:rPr lang="en-US" dirty="0"/>
              <a:t>pred = </a:t>
            </a:r>
            <a:r>
              <a:rPr lang="en-US" dirty="0" err="1"/>
              <a:t>np.argmax</a:t>
            </a:r>
            <a:r>
              <a:rPr lang="en-US" dirty="0"/>
              <a:t>(</a:t>
            </a:r>
            <a:r>
              <a:rPr lang="en-US" dirty="0" err="1"/>
              <a:t>model.predict</a:t>
            </a:r>
            <a:r>
              <a:rPr lang="en-US" dirty="0"/>
              <a:t>(</a:t>
            </a:r>
            <a:r>
              <a:rPr lang="en-US" dirty="0" err="1"/>
              <a:t>im.reshape</a:t>
            </a:r>
            <a:r>
              <a:rPr lang="en-US" dirty="0"/>
              <a:t>(1,28,28)), axis=-1)</a:t>
            </a:r>
          </a:p>
          <a:p>
            <a:r>
              <a:rPr lang="en-US" dirty="0" err="1"/>
              <a:t>plot_prediction</a:t>
            </a:r>
            <a:r>
              <a:rPr lang="en-US" dirty="0"/>
              <a:t>(</a:t>
            </a:r>
            <a:r>
              <a:rPr lang="en-US" dirty="0" err="1"/>
              <a:t>im</a:t>
            </a:r>
            <a:r>
              <a:rPr lang="en-US" dirty="0"/>
              <a:t>, label, pred)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FE3516-3B7D-B575-C90F-90001ECA6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 v2.b2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EFD5D2-388E-7797-8A9E-9BC2DF064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03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1699</TotalTime>
  <Words>2573</Words>
  <Application>Microsoft Office PowerPoint</Application>
  <PresentationFormat>On-screen Show (4:3)</PresentationFormat>
  <Paragraphs>330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-apple-system</vt:lpstr>
      <vt:lpstr>Arial</vt:lpstr>
      <vt:lpstr>Calibri</vt:lpstr>
      <vt:lpstr>Calibri Light</vt:lpstr>
      <vt:lpstr>Lato</vt:lpstr>
      <vt:lpstr>Open Sans</vt:lpstr>
      <vt:lpstr>Roboto</vt:lpstr>
      <vt:lpstr>Office Theme</vt:lpstr>
      <vt:lpstr>Tensorflow (tf) programming</vt:lpstr>
      <vt:lpstr>resources: https://keras.io/examples/ </vt:lpstr>
      <vt:lpstr>Introduction</vt:lpstr>
      <vt:lpstr>Part1: tensorflow2 using karas</vt:lpstr>
      <vt:lpstr>Test1.1a: MNIST</vt:lpstr>
      <vt:lpstr>Test1.1b: MNIST</vt:lpstr>
      <vt:lpstr>Code:  mnist_convnet.py</vt:lpstr>
      <vt:lpstr>Code: mnist_convnet.py (all)</vt:lpstr>
      <vt:lpstr>Test1.2 fashion mnist, run this code</vt:lpstr>
      <vt:lpstr>Test1.2 continue fashion mnist, run this code (whole program)</vt:lpstr>
      <vt:lpstr>Part2: Using Jupyter</vt:lpstr>
      <vt:lpstr>Test1: MNIST</vt:lpstr>
      <vt:lpstr>How to install?</vt:lpstr>
      <vt:lpstr>Test2.1 Keras.io example run to get familiar with colab</vt:lpstr>
      <vt:lpstr>PowerPoint Presentation</vt:lpstr>
      <vt:lpstr>Test2.2</vt:lpstr>
      <vt:lpstr>MNIST OCR</vt:lpstr>
      <vt:lpstr>MNIST Demo for fashion design: tested on Jupiter  6.4.11 under tensorflow 2 </vt:lpstr>
      <vt:lpstr>After running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jupyter</dc:title>
  <dc:creator>Kin Hong Wong (CCO)</dc:creator>
  <cp:lastModifiedBy>kh</cp:lastModifiedBy>
  <cp:revision>28</cp:revision>
  <dcterms:created xsi:type="dcterms:W3CDTF">2022-05-27T22:23:21Z</dcterms:created>
  <dcterms:modified xsi:type="dcterms:W3CDTF">2022-05-29T04:36:54Z</dcterms:modified>
</cp:coreProperties>
</file>