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79" r:id="rId3"/>
    <p:sldId id="294" r:id="rId4"/>
    <p:sldId id="280" r:id="rId5"/>
    <p:sldId id="300" r:id="rId6"/>
    <p:sldId id="287" r:id="rId7"/>
    <p:sldId id="288" r:id="rId8"/>
    <p:sldId id="289" r:id="rId9"/>
    <p:sldId id="293" r:id="rId10"/>
    <p:sldId id="290" r:id="rId11"/>
    <p:sldId id="281" r:id="rId12"/>
    <p:sldId id="282" r:id="rId13"/>
    <p:sldId id="283" r:id="rId14"/>
    <p:sldId id="284" r:id="rId15"/>
    <p:sldId id="285" r:id="rId16"/>
    <p:sldId id="286" r:id="rId17"/>
    <p:sldId id="291" r:id="rId18"/>
    <p:sldId id="292" r:id="rId19"/>
    <p:sldId id="257" r:id="rId20"/>
    <p:sldId id="273" r:id="rId21"/>
    <p:sldId id="274" r:id="rId22"/>
    <p:sldId id="275" r:id="rId23"/>
    <p:sldId id="301" r:id="rId24"/>
    <p:sldId id="276" r:id="rId25"/>
    <p:sldId id="277" r:id="rId26"/>
    <p:sldId id="278" r:id="rId27"/>
    <p:sldId id="312" r:id="rId28"/>
    <p:sldId id="295" r:id="rId29"/>
    <p:sldId id="296" r:id="rId30"/>
    <p:sldId id="297" r:id="rId31"/>
    <p:sldId id="298" r:id="rId32"/>
    <p:sldId id="299" r:id="rId33"/>
    <p:sldId id="302" r:id="rId34"/>
    <p:sldId id="303" r:id="rId35"/>
    <p:sldId id="304" r:id="rId36"/>
    <p:sldId id="305" r:id="rId37"/>
    <p:sldId id="306" r:id="rId38"/>
    <p:sldId id="307" r:id="rId39"/>
    <p:sldId id="308" r:id="rId40"/>
    <p:sldId id="309" r:id="rId41"/>
    <p:sldId id="310" r:id="rId42"/>
    <p:sldId id="31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12DA1-E198-413C-9077-CA391E19737E}" type="datetimeFigureOut">
              <a:rPr lang="en-US" smtClean="0"/>
              <a:t>4/15/2024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B1A94-0B33-4A96-BF33-F468AFADCF6C}" type="slidenum">
              <a:rPr lang="en-US" smtClean="0"/>
              <a:t>‹#›</a:t>
            </a:fld>
            <a:endParaRPr lang="en-US"/>
          </a:p>
        </p:txBody>
      </p:sp>
    </p:spTree>
    <p:extLst>
      <p:ext uri="{BB962C8B-B14F-4D97-AF65-F5344CB8AC3E}">
        <p14:creationId xmlns:p14="http://schemas.microsoft.com/office/powerpoint/2010/main" val="237149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B1A94-0B33-4A96-BF33-F468AFADCF6C}" type="slidenum">
              <a:rPr lang="en-US" smtClean="0"/>
              <a:t>1</a:t>
            </a:fld>
            <a:endParaRPr lang="en-US"/>
          </a:p>
        </p:txBody>
      </p:sp>
    </p:spTree>
    <p:extLst>
      <p:ext uri="{BB962C8B-B14F-4D97-AF65-F5344CB8AC3E}">
        <p14:creationId xmlns:p14="http://schemas.microsoft.com/office/powerpoint/2010/main" val="190261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a:t>
            </a:fld>
            <a:endParaRPr lang="en-US"/>
          </a:p>
        </p:txBody>
      </p:sp>
    </p:spTree>
    <p:extLst>
      <p:ext uri="{BB962C8B-B14F-4D97-AF65-F5344CB8AC3E}">
        <p14:creationId xmlns:p14="http://schemas.microsoft.com/office/powerpoint/2010/main" val="407107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10</a:t>
            </a:fld>
            <a:endParaRPr lang="en-US"/>
          </a:p>
        </p:txBody>
      </p:sp>
    </p:spTree>
    <p:extLst>
      <p:ext uri="{BB962C8B-B14F-4D97-AF65-F5344CB8AC3E}">
        <p14:creationId xmlns:p14="http://schemas.microsoft.com/office/powerpoint/2010/main" val="250018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21</a:t>
            </a:fld>
            <a:endParaRPr lang="en-US"/>
          </a:p>
        </p:txBody>
      </p:sp>
    </p:spTree>
    <p:extLst>
      <p:ext uri="{BB962C8B-B14F-4D97-AF65-F5344CB8AC3E}">
        <p14:creationId xmlns:p14="http://schemas.microsoft.com/office/powerpoint/2010/main" val="117943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22</a:t>
            </a:fld>
            <a:endParaRPr lang="en-US"/>
          </a:p>
        </p:txBody>
      </p:sp>
    </p:spTree>
    <p:extLst>
      <p:ext uri="{BB962C8B-B14F-4D97-AF65-F5344CB8AC3E}">
        <p14:creationId xmlns:p14="http://schemas.microsoft.com/office/powerpoint/2010/main" val="415298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24</a:t>
            </a:fld>
            <a:endParaRPr lang="en-US"/>
          </a:p>
        </p:txBody>
      </p:sp>
    </p:spTree>
    <p:extLst>
      <p:ext uri="{BB962C8B-B14F-4D97-AF65-F5344CB8AC3E}">
        <p14:creationId xmlns:p14="http://schemas.microsoft.com/office/powerpoint/2010/main" val="195822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25</a:t>
            </a:fld>
            <a:endParaRPr lang="en-US"/>
          </a:p>
        </p:txBody>
      </p:sp>
    </p:spTree>
    <p:extLst>
      <p:ext uri="{BB962C8B-B14F-4D97-AF65-F5344CB8AC3E}">
        <p14:creationId xmlns:p14="http://schemas.microsoft.com/office/powerpoint/2010/main" val="330174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31</a:t>
            </a:fld>
            <a:endParaRPr lang="en-US"/>
          </a:p>
        </p:txBody>
      </p:sp>
    </p:spTree>
    <p:extLst>
      <p:ext uri="{BB962C8B-B14F-4D97-AF65-F5344CB8AC3E}">
        <p14:creationId xmlns:p14="http://schemas.microsoft.com/office/powerpoint/2010/main" val="79949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621B4E-1185-48B7-98B1-FA374E786604}" type="datetime1">
              <a:rPr lang="en-US" smtClean="0"/>
              <a:t>4/15/2024</a:t>
            </a:fld>
            <a:endParaRPr lang="en-US"/>
          </a:p>
        </p:txBody>
      </p:sp>
      <p:sp>
        <p:nvSpPr>
          <p:cNvPr id="5" name="Footer Placeholder 4"/>
          <p:cNvSpPr>
            <a:spLocks noGrp="1"/>
          </p:cNvSpPr>
          <p:nvPr>
            <p:ph type="ftr" sz="quarter" idx="11"/>
          </p:nvPr>
        </p:nvSpPr>
        <p:spPr/>
        <p:txBody>
          <a:bodyPr/>
          <a:lstStyle/>
          <a:p>
            <a:r>
              <a:rPr lang="en-US"/>
              <a:t>Probability, Gaussian, likelihood, v221213a</a:t>
            </a:r>
          </a:p>
        </p:txBody>
      </p:sp>
      <p:sp>
        <p:nvSpPr>
          <p:cNvPr id="6" name="Slide Number Placeholder 5"/>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217030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07E50-5356-4433-8FF7-86A713378B19}" type="datetime1">
              <a:rPr lang="en-US" smtClean="0"/>
              <a:t>4/15/2024</a:t>
            </a:fld>
            <a:endParaRPr lang="en-US"/>
          </a:p>
        </p:txBody>
      </p:sp>
      <p:sp>
        <p:nvSpPr>
          <p:cNvPr id="5" name="Footer Placeholder 4"/>
          <p:cNvSpPr>
            <a:spLocks noGrp="1"/>
          </p:cNvSpPr>
          <p:nvPr>
            <p:ph type="ftr" sz="quarter" idx="11"/>
          </p:nvPr>
        </p:nvSpPr>
        <p:spPr/>
        <p:txBody>
          <a:bodyPr/>
          <a:lstStyle/>
          <a:p>
            <a:r>
              <a:rPr lang="en-US"/>
              <a:t>Probability, Gaussian, likelihood, v221213a</a:t>
            </a:r>
          </a:p>
        </p:txBody>
      </p:sp>
      <p:sp>
        <p:nvSpPr>
          <p:cNvPr id="6" name="Slide Number Placeholder 5"/>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195196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D40DA-A0AC-4D42-B20C-853E5612907C}" type="datetime1">
              <a:rPr lang="en-US" smtClean="0"/>
              <a:t>4/15/2024</a:t>
            </a:fld>
            <a:endParaRPr lang="en-US"/>
          </a:p>
        </p:txBody>
      </p:sp>
      <p:sp>
        <p:nvSpPr>
          <p:cNvPr id="5" name="Footer Placeholder 4"/>
          <p:cNvSpPr>
            <a:spLocks noGrp="1"/>
          </p:cNvSpPr>
          <p:nvPr>
            <p:ph type="ftr" sz="quarter" idx="11"/>
          </p:nvPr>
        </p:nvSpPr>
        <p:spPr/>
        <p:txBody>
          <a:bodyPr/>
          <a:lstStyle/>
          <a:p>
            <a:r>
              <a:rPr lang="en-US"/>
              <a:t>Probability, Gaussian, likelihood, v221213a</a:t>
            </a:r>
          </a:p>
        </p:txBody>
      </p:sp>
      <p:sp>
        <p:nvSpPr>
          <p:cNvPr id="6" name="Slide Number Placeholder 5"/>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37873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87C210F-43EF-4145-B428-D5CE658921B7}" type="datetime1">
              <a:rPr lang="en-US" smtClean="0"/>
              <a:t>4/15/2024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ltLang="zh-CN"/>
              <a:t>Probability, Gaussian, likelihood, v221213a</a:t>
            </a:r>
          </a:p>
        </p:txBody>
      </p:sp>
      <p:sp>
        <p:nvSpPr>
          <p:cNvPr id="7" name="Slide Number Placeholder 5"/>
          <p:cNvSpPr>
            <a:spLocks noGrp="1"/>
          </p:cNvSpPr>
          <p:nvPr>
            <p:ph type="sldNum" sz="quarter" idx="12"/>
          </p:nvPr>
        </p:nvSpPr>
        <p:spPr/>
        <p:txBody>
          <a:bodyPr/>
          <a:lstStyle>
            <a:lvl1pPr>
              <a:defRPr/>
            </a:lvl1pPr>
          </a:lstStyle>
          <a:p>
            <a:pPr>
              <a:defRPr/>
            </a:pPr>
            <a:fld id="{2B030185-5523-4B7B-8E15-6BC4E236E66D}" type="slidenum">
              <a:rPr lang="en-US"/>
              <a:pPr>
                <a:defRPr/>
              </a:pPr>
              <a:t>‹#›</a:t>
            </a:fld>
            <a:endParaRPr lang="en-US"/>
          </a:p>
        </p:txBody>
      </p:sp>
    </p:spTree>
    <p:extLst>
      <p:ext uri="{BB962C8B-B14F-4D97-AF65-F5344CB8AC3E}">
        <p14:creationId xmlns:p14="http://schemas.microsoft.com/office/powerpoint/2010/main" val="118763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296BF-BA17-4BC8-89BB-7202684DD453}" type="datetime1">
              <a:rPr lang="en-US" smtClean="0"/>
              <a:t>4/15/2024</a:t>
            </a:fld>
            <a:endParaRPr lang="en-US"/>
          </a:p>
        </p:txBody>
      </p:sp>
      <p:sp>
        <p:nvSpPr>
          <p:cNvPr id="5" name="Footer Placeholder 4"/>
          <p:cNvSpPr>
            <a:spLocks noGrp="1"/>
          </p:cNvSpPr>
          <p:nvPr>
            <p:ph type="ftr" sz="quarter" idx="11"/>
          </p:nvPr>
        </p:nvSpPr>
        <p:spPr/>
        <p:txBody>
          <a:bodyPr/>
          <a:lstStyle/>
          <a:p>
            <a:r>
              <a:rPr lang="en-US"/>
              <a:t>Probability, Gaussian, likelihood, v221213a</a:t>
            </a:r>
          </a:p>
        </p:txBody>
      </p:sp>
      <p:sp>
        <p:nvSpPr>
          <p:cNvPr id="6" name="Slide Number Placeholder 5"/>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90137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A266A0-7D71-452F-9DB3-2527EDD5CE65}" type="datetime1">
              <a:rPr lang="en-US" smtClean="0"/>
              <a:t>4/15/2024</a:t>
            </a:fld>
            <a:endParaRPr lang="en-US"/>
          </a:p>
        </p:txBody>
      </p:sp>
      <p:sp>
        <p:nvSpPr>
          <p:cNvPr id="5" name="Footer Placeholder 4"/>
          <p:cNvSpPr>
            <a:spLocks noGrp="1"/>
          </p:cNvSpPr>
          <p:nvPr>
            <p:ph type="ftr" sz="quarter" idx="11"/>
          </p:nvPr>
        </p:nvSpPr>
        <p:spPr/>
        <p:txBody>
          <a:bodyPr/>
          <a:lstStyle/>
          <a:p>
            <a:r>
              <a:rPr lang="en-US"/>
              <a:t>Probability, Gaussian, likelihood, v221213a</a:t>
            </a:r>
          </a:p>
        </p:txBody>
      </p:sp>
      <p:sp>
        <p:nvSpPr>
          <p:cNvPr id="6" name="Slide Number Placeholder 5"/>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172660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534ADD-05EB-4CFC-A330-CB8AEABAD628}" type="datetime1">
              <a:rPr lang="en-US" smtClean="0"/>
              <a:t>4/15/2024</a:t>
            </a:fld>
            <a:endParaRPr lang="en-US"/>
          </a:p>
        </p:txBody>
      </p:sp>
      <p:sp>
        <p:nvSpPr>
          <p:cNvPr id="6" name="Footer Placeholder 5"/>
          <p:cNvSpPr>
            <a:spLocks noGrp="1"/>
          </p:cNvSpPr>
          <p:nvPr>
            <p:ph type="ftr" sz="quarter" idx="11"/>
          </p:nvPr>
        </p:nvSpPr>
        <p:spPr/>
        <p:txBody>
          <a:bodyPr/>
          <a:lstStyle/>
          <a:p>
            <a:r>
              <a:rPr lang="en-US"/>
              <a:t>Probability, Gaussian, likelihood, v221213a</a:t>
            </a:r>
          </a:p>
        </p:txBody>
      </p:sp>
      <p:sp>
        <p:nvSpPr>
          <p:cNvPr id="7" name="Slide Number Placeholder 6"/>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153701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EAC96C-4134-4247-B5FB-8BA82D01F8BF}" type="datetime1">
              <a:rPr lang="en-US" smtClean="0"/>
              <a:t>4/15/2024</a:t>
            </a:fld>
            <a:endParaRPr lang="en-US"/>
          </a:p>
        </p:txBody>
      </p:sp>
      <p:sp>
        <p:nvSpPr>
          <p:cNvPr id="8" name="Footer Placeholder 7"/>
          <p:cNvSpPr>
            <a:spLocks noGrp="1"/>
          </p:cNvSpPr>
          <p:nvPr>
            <p:ph type="ftr" sz="quarter" idx="11"/>
          </p:nvPr>
        </p:nvSpPr>
        <p:spPr/>
        <p:txBody>
          <a:bodyPr/>
          <a:lstStyle/>
          <a:p>
            <a:r>
              <a:rPr lang="en-US"/>
              <a:t>Probability, Gaussian, likelihood, v221213a</a:t>
            </a:r>
          </a:p>
        </p:txBody>
      </p:sp>
      <p:sp>
        <p:nvSpPr>
          <p:cNvPr id="9" name="Slide Number Placeholder 8"/>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70477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C4D112-08D5-4346-9F59-EFE9F91C2A34}" type="datetime1">
              <a:rPr lang="en-US" smtClean="0"/>
              <a:t>4/15/2024</a:t>
            </a:fld>
            <a:endParaRPr lang="en-US"/>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378975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093E4-6F42-4929-82B4-BBA822EBCD73}" type="datetime1">
              <a:rPr lang="en-US" smtClean="0"/>
              <a:t>4/15/2024</a:t>
            </a:fld>
            <a:endParaRPr lang="en-US"/>
          </a:p>
        </p:txBody>
      </p:sp>
      <p:sp>
        <p:nvSpPr>
          <p:cNvPr id="3" name="Footer Placeholder 2"/>
          <p:cNvSpPr>
            <a:spLocks noGrp="1"/>
          </p:cNvSpPr>
          <p:nvPr>
            <p:ph type="ftr" sz="quarter" idx="11"/>
          </p:nvPr>
        </p:nvSpPr>
        <p:spPr/>
        <p:txBody>
          <a:bodyPr/>
          <a:lstStyle/>
          <a:p>
            <a:r>
              <a:rPr lang="en-US"/>
              <a:t>Probability, Gaussian, likelihood, v221213a</a:t>
            </a:r>
          </a:p>
        </p:txBody>
      </p:sp>
      <p:sp>
        <p:nvSpPr>
          <p:cNvPr id="4" name="Slide Number Placeholder 3"/>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423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033759-8ED2-44ED-B205-05F67DBEAFCC}" type="datetime1">
              <a:rPr lang="en-US" smtClean="0"/>
              <a:t>4/15/2024</a:t>
            </a:fld>
            <a:endParaRPr lang="en-US"/>
          </a:p>
        </p:txBody>
      </p:sp>
      <p:sp>
        <p:nvSpPr>
          <p:cNvPr id="6" name="Footer Placeholder 5"/>
          <p:cNvSpPr>
            <a:spLocks noGrp="1"/>
          </p:cNvSpPr>
          <p:nvPr>
            <p:ph type="ftr" sz="quarter" idx="11"/>
          </p:nvPr>
        </p:nvSpPr>
        <p:spPr/>
        <p:txBody>
          <a:bodyPr/>
          <a:lstStyle/>
          <a:p>
            <a:r>
              <a:rPr lang="en-US"/>
              <a:t>Probability, Gaussian, likelihood, v221213a</a:t>
            </a:r>
          </a:p>
        </p:txBody>
      </p:sp>
      <p:sp>
        <p:nvSpPr>
          <p:cNvPr id="7" name="Slide Number Placeholder 6"/>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217468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5850CE-0E8E-4183-B450-5A8D38E035F7}" type="datetime1">
              <a:rPr lang="en-US" smtClean="0"/>
              <a:t>4/15/2024</a:t>
            </a:fld>
            <a:endParaRPr lang="en-US"/>
          </a:p>
        </p:txBody>
      </p:sp>
      <p:sp>
        <p:nvSpPr>
          <p:cNvPr id="6" name="Footer Placeholder 5"/>
          <p:cNvSpPr>
            <a:spLocks noGrp="1"/>
          </p:cNvSpPr>
          <p:nvPr>
            <p:ph type="ftr" sz="quarter" idx="11"/>
          </p:nvPr>
        </p:nvSpPr>
        <p:spPr/>
        <p:txBody>
          <a:bodyPr/>
          <a:lstStyle/>
          <a:p>
            <a:r>
              <a:rPr lang="en-US"/>
              <a:t>Probability, Gaussian, likelihood, v221213a</a:t>
            </a:r>
          </a:p>
        </p:txBody>
      </p:sp>
      <p:sp>
        <p:nvSpPr>
          <p:cNvPr id="7" name="Slide Number Placeholder 6"/>
          <p:cNvSpPr>
            <a:spLocks noGrp="1"/>
          </p:cNvSpPr>
          <p:nvPr>
            <p:ph type="sldNum" sz="quarter" idx="12"/>
          </p:nvPr>
        </p:nvSpPr>
        <p:spPr/>
        <p:txBody>
          <a:bodyPr/>
          <a:lstStyle/>
          <a:p>
            <a:fld id="{90809E03-5897-4C2D-837C-0F33A9B0BF0B}" type="slidenum">
              <a:rPr lang="en-US" smtClean="0"/>
              <a:t>‹#›</a:t>
            </a:fld>
            <a:endParaRPr lang="en-US"/>
          </a:p>
        </p:txBody>
      </p:sp>
    </p:spTree>
    <p:extLst>
      <p:ext uri="{BB962C8B-B14F-4D97-AF65-F5344CB8AC3E}">
        <p14:creationId xmlns:p14="http://schemas.microsoft.com/office/powerpoint/2010/main" val="58011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1C63A-210C-479D-A330-ECA79757ADB6}" type="datetime1">
              <a:rPr lang="en-US" smtClean="0"/>
              <a:t>4/15/2024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Probability, Gaussian, likelihood, v221213a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09E03-5897-4C2D-837C-0F33A9B0BF0B}" type="slidenum">
              <a:rPr lang="en-US" smtClean="0"/>
              <a:t>‹#›</a:t>
            </a:fld>
            <a:endParaRPr lang="en-US"/>
          </a:p>
        </p:txBody>
      </p:sp>
    </p:spTree>
    <p:extLst>
      <p:ext uri="{BB962C8B-B14F-4D97-AF65-F5344CB8AC3E}">
        <p14:creationId xmlns:p14="http://schemas.microsoft.com/office/powerpoint/2010/main" val="426139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Posterior_probabil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png"/><Relationship Id="rId7" Type="http://schemas.openxmlformats.org/officeDocument/2006/relationships/oleObject" Target="../embeddings/oleObject5.bin"/><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wmf"/><Relationship Id="rId4" Type="http://schemas.openxmlformats.org/officeDocument/2006/relationships/oleObject" Target="../embeddings/oleObject4.bin"/><Relationship Id="rId9"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6.bin"/><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7.bin"/><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9.bin"/><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8" Type="http://schemas.openxmlformats.org/officeDocument/2006/relationships/hyperlink" Target="http://jrmeyer.github.io/machinelearning/2017/08/18/mle.html" TargetMode="External"/><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20.wmf"/><Relationship Id="rId4" Type="http://schemas.openxmlformats.org/officeDocument/2006/relationships/oleObject" Target="../embeddings/oleObject17.bin"/><Relationship Id="rId9" Type="http://schemas.openxmlformats.org/officeDocument/2006/relationships/hyperlink" Target="https://towardsdatascience.com/probability-concepts-explained-maximum-likelihood-estimation-c7b4342fdbb1"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0.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towardsdatascience.com/probability-concepts-explained-maximum-likelihood-estimation-c7b4342fdbb1" TargetMode="External"/><Relationship Id="rId4" Type="http://schemas.openxmlformats.org/officeDocument/2006/relationships/image" Target="../media/image22.wmf"/><Relationship Id="rId9" Type="http://schemas.openxmlformats.org/officeDocument/2006/relationships/hyperlink" Target="http://jrmeyer.github.io/machinelearning/2017/08/18/mle.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1.bin"/><Relationship Id="rId7" Type="http://schemas.openxmlformats.org/officeDocument/2006/relationships/oleObject" Target="../embeddings/oleObject22.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owardsdatascience.com/probability-concepts-explained-maximum-likelihood-estimation-c7b4342fdbb1" TargetMode="External"/><Relationship Id="rId11" Type="http://schemas.openxmlformats.org/officeDocument/2006/relationships/image" Target="../media/image26.wmf"/><Relationship Id="rId5" Type="http://schemas.openxmlformats.org/officeDocument/2006/relationships/hyperlink" Target="http://people.stat.sfu.ca/~raltman/stat402/402L4.pdf" TargetMode="External"/><Relationship Id="rId10" Type="http://schemas.openxmlformats.org/officeDocument/2006/relationships/oleObject" Target="../embeddings/oleObject23.bin"/><Relationship Id="rId4" Type="http://schemas.openxmlformats.org/officeDocument/2006/relationships/image" Target="../media/image24.wmf"/><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25.bin"/><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n.wikipedia.org/wiki/Bernoulli_distribu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hyperlink" Target="https://medium.com/data-science-bootcamp/understand-the-softmax-function-in-minutes-f3a59641e86d" TargetMode="Externa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ljvmiranda921.github.io/notebook/2017/08/13/softmax-and-the-negative-log-likelihood/#nl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knet.readthedocs.io/en/latest/softmax.html" TargetMode="External"/><Relationship Id="rId4" Type="http://schemas.openxmlformats.org/officeDocument/2006/relationships/hyperlink" Target="https://ljvmiranda921.github.io/notebook/2017/08/13/softmax-and-the-negative-log-likelihood/#nl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ljvmiranda921.github.io/notebook/2017/08/13/softmax-and-the-negative-log-likelihood/#softmax-activation-function"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byjus.com/maths/probability-density-func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byjus.com/maths/normal-distribut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direct.com/topics/mathematics/conditional-probability" TargetMode="External"/><Relationship Id="rId2" Type="http://schemas.openxmlformats.org/officeDocument/2006/relationships/hyperlink" Target="https://www.sciencedirect.com/topics/mathematics/joint-probability" TargetMode="External"/><Relationship Id="rId1" Type="http://schemas.openxmlformats.org/officeDocument/2006/relationships/slideLayout" Target="../slideLayouts/slideLayout2.xml"/><Relationship Id="rId4" Type="http://schemas.openxmlformats.org/officeDocument/2006/relationships/hyperlink" Target="https://www.sciencedirect.com/topics/mathematics/marginal-probability"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byjus.com/t-distribution-formul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newonlinecourses.science.psu.edu/stat414/node/1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hyperlink" Target="https://www.stat.auckland.ac.nz/~fewster/325/notes/ch3.pdf" TargetMode="External"/><Relationship Id="rId2" Type="http://schemas.openxmlformats.org/officeDocument/2006/relationships/hyperlink" Target="https://stats.stackexchange.com/questions/75024/conditional-expectation-subscript-notation" TargetMode="External"/><Relationship Id="rId1" Type="http://schemas.openxmlformats.org/officeDocument/2006/relationships/slideLayout" Target="../slideLayouts/slideLayout2.xml"/><Relationship Id="rId6" Type="http://schemas.openxmlformats.org/officeDocument/2006/relationships/hyperlink" Target="https://www.math.arizona.edu/~tgk/464_07/cond_exp.pdf" TargetMode="External"/><Relationship Id="rId5" Type="http://schemas.openxmlformats.org/officeDocument/2006/relationships/hyperlink" Target="https://folk.ntnu.no/arvidn/TMA4265/Chap%203%20from%20Ross.pdf" TargetMode="Externa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stats.stackexchange.com/questions/75024/conditional-expectation-subscript-notation" TargetMode="Externa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Probability </a:t>
            </a:r>
          </a:p>
        </p:txBody>
      </p:sp>
      <p:sp>
        <p:nvSpPr>
          <p:cNvPr id="3" name="Subtitle 2"/>
          <p:cNvSpPr>
            <a:spLocks noGrp="1"/>
          </p:cNvSpPr>
          <p:nvPr>
            <p:ph type="subTitle" idx="1"/>
          </p:nvPr>
        </p:nvSpPr>
        <p:spPr>
          <a:xfrm>
            <a:off x="1143000" y="3611563"/>
            <a:ext cx="6858000" cy="1655762"/>
          </a:xfrm>
        </p:spPr>
        <p:txBody>
          <a:bodyPr/>
          <a:lstStyle/>
          <a:p>
            <a:r>
              <a:rPr lang="en-US"/>
              <a:t>A </a:t>
            </a:r>
            <a:r>
              <a:rPr lang="en-US" dirty="0"/>
              <a:t>tutorial on Bayesian, Conditional prob. Gaussian, likelihood, etc.</a:t>
            </a:r>
          </a:p>
          <a:p>
            <a:r>
              <a:rPr lang="en-US" dirty="0"/>
              <a:t>KH Wong</a:t>
            </a:r>
          </a:p>
        </p:txBody>
      </p:sp>
      <p:sp>
        <p:nvSpPr>
          <p:cNvPr id="4" name="Footer Placeholder 3"/>
          <p:cNvSpPr>
            <a:spLocks noGrp="1"/>
          </p:cNvSpPr>
          <p:nvPr>
            <p:ph type="ftr" sz="quarter" idx="11"/>
          </p:nvPr>
        </p:nvSpPr>
        <p:spPr/>
        <p:txBody>
          <a:bodyPr/>
          <a:lstStyle/>
          <a:p>
            <a:r>
              <a:rPr lang="en-US"/>
              <a:t>Probability, Gaussian, likelihood, v221213a</a:t>
            </a:r>
            <a:endParaRPr lang="en-US" dirty="0"/>
          </a:p>
        </p:txBody>
      </p:sp>
      <p:sp>
        <p:nvSpPr>
          <p:cNvPr id="5" name="Slide Number Placeholder 4"/>
          <p:cNvSpPr>
            <a:spLocks noGrp="1"/>
          </p:cNvSpPr>
          <p:nvPr>
            <p:ph type="sldNum" sz="quarter" idx="12"/>
          </p:nvPr>
        </p:nvSpPr>
        <p:spPr/>
        <p:txBody>
          <a:bodyPr/>
          <a:lstStyle/>
          <a:p>
            <a:fld id="{90809E03-5897-4C2D-837C-0F33A9B0BF0B}" type="slidenum">
              <a:rPr lang="en-US" smtClean="0"/>
              <a:t>1</a:t>
            </a:fld>
            <a:endParaRPr lang="en-US"/>
          </a:p>
        </p:txBody>
      </p:sp>
    </p:spTree>
    <p:extLst>
      <p:ext uri="{BB962C8B-B14F-4D97-AF65-F5344CB8AC3E}">
        <p14:creationId xmlns:p14="http://schemas.microsoft.com/office/powerpoint/2010/main" val="274965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 and Posterior probability densities</a:t>
            </a:r>
          </a:p>
        </p:txBody>
      </p:sp>
      <p:sp>
        <p:nvSpPr>
          <p:cNvPr id="3" name="Content Placeholder 2"/>
          <p:cNvSpPr>
            <a:spLocks noGrp="1"/>
          </p:cNvSpPr>
          <p:nvPr>
            <p:ph idx="1"/>
          </p:nvPr>
        </p:nvSpPr>
        <p:spPr/>
        <p:txBody>
          <a:bodyPr/>
          <a:lstStyle/>
          <a:p>
            <a:r>
              <a:rPr lang="en-US" dirty="0">
                <a:hlinkClick r:id="rId3"/>
              </a:rPr>
              <a:t>https://en.wikipedia.org/wiki/Posterior_probability</a:t>
            </a:r>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10</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895600"/>
            <a:ext cx="7384903" cy="2559174"/>
          </a:xfrm>
          <a:prstGeom prst="rect">
            <a:avLst/>
          </a:prstGeom>
        </p:spPr>
      </p:pic>
    </p:spTree>
    <p:extLst>
      <p:ext uri="{BB962C8B-B14F-4D97-AF65-F5344CB8AC3E}">
        <p14:creationId xmlns:p14="http://schemas.microsoft.com/office/powerpoint/2010/main" val="222387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Gaussian distribution</a:t>
            </a:r>
          </a:p>
        </p:txBody>
      </p:sp>
      <p:sp>
        <p:nvSpPr>
          <p:cNvPr id="4" name="Subtitle 3"/>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a:t>Probability, Gaussian, likelihood, v221213a</a:t>
            </a:r>
          </a:p>
        </p:txBody>
      </p:sp>
      <p:sp>
        <p:nvSpPr>
          <p:cNvPr id="6" name="Slide Number Placeholder 5"/>
          <p:cNvSpPr>
            <a:spLocks noGrp="1"/>
          </p:cNvSpPr>
          <p:nvPr>
            <p:ph type="sldNum" sz="quarter" idx="12"/>
          </p:nvPr>
        </p:nvSpPr>
        <p:spPr/>
        <p:txBody>
          <a:bodyPr/>
          <a:lstStyle/>
          <a:p>
            <a:fld id="{90809E03-5897-4C2D-837C-0F33A9B0BF0B}" type="slidenum">
              <a:rPr lang="en-US" smtClean="0"/>
              <a:t>11</a:t>
            </a:fld>
            <a:endParaRPr lang="en-US"/>
          </a:p>
        </p:txBody>
      </p:sp>
    </p:spTree>
    <p:extLst>
      <p:ext uri="{BB962C8B-B14F-4D97-AF65-F5344CB8AC3E}">
        <p14:creationId xmlns:p14="http://schemas.microsoft.com/office/powerpoint/2010/main" val="377769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13177"/>
            <a:ext cx="4724400" cy="1143000"/>
          </a:xfrm>
        </p:spPr>
        <p:txBody>
          <a:bodyPr>
            <a:normAutofit fontScale="90000"/>
          </a:bodyPr>
          <a:lstStyle/>
          <a:p>
            <a:r>
              <a:rPr lang="en-US" dirty="0"/>
              <a:t>Gaussian distribution</a:t>
            </a:r>
          </a:p>
        </p:txBody>
      </p:sp>
      <p:sp>
        <p:nvSpPr>
          <p:cNvPr id="3" name="Content Placeholder 2"/>
          <p:cNvSpPr>
            <a:spLocks noGrp="1"/>
          </p:cNvSpPr>
          <p:nvPr>
            <p:ph idx="1"/>
          </p:nvPr>
        </p:nvSpPr>
        <p:spPr>
          <a:xfrm>
            <a:off x="457199" y="274638"/>
            <a:ext cx="4343401" cy="6583362"/>
          </a:xfrm>
        </p:spPr>
        <p:txBody>
          <a:bodyPr>
            <a:normAutofit fontScale="70000" lnSpcReduction="20000"/>
          </a:bodyPr>
          <a:lstStyle/>
          <a:p>
            <a:r>
              <a:rPr lang="en-US" sz="3600" dirty="0"/>
              <a:t>%2-D Gaussian distribution </a:t>
            </a:r>
            <a:r>
              <a:rPr lang="en-US" sz="3600" i="1" dirty="0"/>
              <a:t>P(</a:t>
            </a:r>
            <a:r>
              <a:rPr lang="en-US" sz="3600" i="1" dirty="0" err="1"/>
              <a:t>x</a:t>
            </a:r>
            <a:r>
              <a:rPr lang="en-US" sz="3600" i="1" baseline="-25000" dirty="0" err="1"/>
              <a:t>j</a:t>
            </a:r>
            <a:r>
              <a:rPr lang="en-US" sz="3600" i="1" dirty="0"/>
              <a:t>)</a:t>
            </a:r>
          </a:p>
          <a:p>
            <a:r>
              <a:rPr lang="en-US" sz="3600" dirty="0"/>
              <a:t>%</a:t>
            </a:r>
            <a:r>
              <a:rPr lang="en-US" sz="3600" dirty="0" err="1"/>
              <a:t>matlab</a:t>
            </a:r>
            <a:r>
              <a:rPr lang="en-US" sz="3600" dirty="0"/>
              <a:t> code----------</a:t>
            </a:r>
          </a:p>
          <a:p>
            <a:r>
              <a:rPr lang="en-US" sz="3600" dirty="0"/>
              <a:t>clear, N=10</a:t>
            </a:r>
          </a:p>
          <a:p>
            <a:r>
              <a:rPr lang="en-US" sz="3600" dirty="0"/>
              <a:t>[X1,X2]=</a:t>
            </a:r>
            <a:r>
              <a:rPr lang="en-US" sz="3600" dirty="0" err="1"/>
              <a:t>meshgrid</a:t>
            </a:r>
            <a:r>
              <a:rPr lang="en-US" sz="3600" dirty="0"/>
              <a:t>(-N:N,-N:N);</a:t>
            </a:r>
          </a:p>
          <a:p>
            <a:r>
              <a:rPr lang="en-US" sz="3600" dirty="0"/>
              <a:t>sigma =2.5;mean=[3 3]'</a:t>
            </a:r>
          </a:p>
          <a:p>
            <a:r>
              <a:rPr lang="en-US" sz="3600" dirty="0"/>
              <a:t>G=1/(2*pi*sigma^2)*</a:t>
            </a:r>
            <a:r>
              <a:rPr lang="en-US" sz="3600" dirty="0" err="1"/>
              <a:t>exp</a:t>
            </a:r>
            <a:r>
              <a:rPr lang="en-US" sz="3600" dirty="0"/>
              <a:t>(-((X1-mean(1)).^2+(X2-mean(2)).^2)/(2*sigma^2));</a:t>
            </a:r>
          </a:p>
          <a:p>
            <a:r>
              <a:rPr lang="en-US" sz="3600" dirty="0"/>
              <a:t>G=G./sum(G(:)) %</a:t>
            </a:r>
            <a:r>
              <a:rPr lang="en-US" sz="3600" dirty="0" err="1"/>
              <a:t>normalise</a:t>
            </a:r>
            <a:r>
              <a:rPr lang="en-US" sz="3600" dirty="0"/>
              <a:t> it</a:t>
            </a:r>
          </a:p>
          <a:p>
            <a:r>
              <a:rPr lang="en-US" sz="3600" dirty="0"/>
              <a:t>'sigma is ', sigma</a:t>
            </a:r>
          </a:p>
          <a:p>
            <a:r>
              <a:rPr lang="en-US" sz="3600" dirty="0"/>
              <a:t>'sum(G(:)) is ',sum(G(:))</a:t>
            </a:r>
          </a:p>
          <a:p>
            <a:r>
              <a:rPr lang="en-US" sz="3600" dirty="0"/>
              <a:t>'max(max(G(:))) </a:t>
            </a:r>
            <a:r>
              <a:rPr lang="en-US" sz="3600" dirty="0" err="1"/>
              <a:t>is',max</a:t>
            </a:r>
            <a:r>
              <a:rPr lang="en-US" sz="3600" dirty="0"/>
              <a:t>(max(G(:)))</a:t>
            </a:r>
          </a:p>
          <a:p>
            <a:r>
              <a:rPr lang="en-US" sz="3600" dirty="0"/>
              <a:t>figure(1), </a:t>
            </a:r>
            <a:r>
              <a:rPr lang="en-US" sz="3600" dirty="0" err="1"/>
              <a:t>clf</a:t>
            </a:r>
            <a:endParaRPr lang="en-US" sz="3600" dirty="0"/>
          </a:p>
          <a:p>
            <a:r>
              <a:rPr lang="en-US" sz="3600" dirty="0"/>
              <a:t>surf(X1,X2,G);</a:t>
            </a:r>
          </a:p>
          <a:p>
            <a:r>
              <a:rPr lang="en-US" sz="3600" dirty="0" err="1"/>
              <a:t>xlabel</a:t>
            </a:r>
            <a:r>
              <a:rPr lang="en-US" sz="3600" dirty="0"/>
              <a:t>('x1'),</a:t>
            </a:r>
            <a:r>
              <a:rPr lang="en-US" sz="3600" dirty="0" err="1"/>
              <a:t>ylabel</a:t>
            </a:r>
            <a:r>
              <a:rPr lang="en-US" sz="3600" dirty="0"/>
              <a:t>('x2')</a:t>
            </a:r>
            <a:endParaRPr lang="en-US" sz="2200" dirty="0"/>
          </a:p>
          <a:p>
            <a:endParaRPr lang="en-US" dirty="0"/>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469D27F2-9F9F-497D-81AD-474DE50F951C}" type="slidenum">
              <a:rPr lang="en-US" smtClean="0"/>
              <a:t>12</a:t>
            </a:fld>
            <a:endParaRPr lang="en-US"/>
          </a:p>
        </p:txBody>
      </p:sp>
      <p:pic>
        <p:nvPicPr>
          <p:cNvPr id="8194" name="Picture 2" descr="[e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2"/>
          <a:stretch>
            <a:fillRect/>
          </a:stretch>
        </p:blipFill>
        <p:spPr>
          <a:xfrm>
            <a:off x="4567237" y="3424237"/>
            <a:ext cx="9525" cy="9525"/>
          </a:xfrm>
          <a:prstGeom prst="rect">
            <a:avLst/>
          </a:prstGeom>
        </p:spPr>
      </p:pic>
      <p:pic>
        <p:nvPicPr>
          <p:cNvPr id="9" name="Picture 8"/>
          <p:cNvPicPr>
            <a:picLocks noChangeAspect="1"/>
          </p:cNvPicPr>
          <p:nvPr/>
        </p:nvPicPr>
        <p:blipFill>
          <a:blip r:embed="rId2"/>
          <a:stretch>
            <a:fillRect/>
          </a:stretch>
        </p:blipFill>
        <p:spPr>
          <a:xfrm>
            <a:off x="4567237" y="3424237"/>
            <a:ext cx="9525" cy="9525"/>
          </a:xfrm>
          <a:prstGeom prst="rect">
            <a:avLst/>
          </a:prstGeom>
        </p:spPr>
      </p:pic>
      <p:pic>
        <p:nvPicPr>
          <p:cNvPr id="10" name="Picture 9"/>
          <p:cNvPicPr>
            <a:picLocks noChangeAspect="1"/>
          </p:cNvPicPr>
          <p:nvPr/>
        </p:nvPicPr>
        <p:blipFill>
          <a:blip r:embed="rId3"/>
          <a:stretch>
            <a:fillRect/>
          </a:stretch>
        </p:blipFill>
        <p:spPr>
          <a:xfrm>
            <a:off x="4719637" y="3576637"/>
            <a:ext cx="9525" cy="9525"/>
          </a:xfrm>
          <a:prstGeom prst="rect">
            <a:avLst/>
          </a:prstGeom>
        </p:spPr>
      </p:pic>
      <p:graphicFrame>
        <p:nvGraphicFramePr>
          <p:cNvPr id="6" name="Object 5"/>
          <p:cNvGraphicFramePr>
            <a:graphicFrameLocks noChangeAspect="1"/>
          </p:cNvGraphicFramePr>
          <p:nvPr/>
        </p:nvGraphicFramePr>
        <p:xfrm>
          <a:off x="4656275" y="1377681"/>
          <a:ext cx="4346575" cy="1012526"/>
        </p:xfrm>
        <a:graphic>
          <a:graphicData uri="http://schemas.openxmlformats.org/presentationml/2006/ole">
            <mc:AlternateContent xmlns:mc="http://schemas.openxmlformats.org/markup-compatibility/2006">
              <mc:Choice xmlns:v="urn:schemas-microsoft-com:vml" Requires="v">
                <p:oleObj name="Equation" r:id="rId4" imgW="3492360" imgH="812520" progId="Equation.3">
                  <p:embed/>
                </p:oleObj>
              </mc:Choice>
              <mc:Fallback>
                <p:oleObj name="Equation" r:id="rId4" imgW="3492360" imgH="812520" progId="Equation.3">
                  <p:embed/>
                  <p:pic>
                    <p:nvPicPr>
                      <p:cNvPr id="0" name=""/>
                      <p:cNvPicPr/>
                      <p:nvPr/>
                    </p:nvPicPr>
                    <p:blipFill>
                      <a:blip r:embed="rId5"/>
                      <a:stretch>
                        <a:fillRect/>
                      </a:stretch>
                    </p:blipFill>
                    <p:spPr>
                      <a:xfrm>
                        <a:off x="4656275" y="1377681"/>
                        <a:ext cx="4346575" cy="1012526"/>
                      </a:xfrm>
                      <a:prstGeom prst="rect">
                        <a:avLst/>
                      </a:prstGeom>
                    </p:spPr>
                  </p:pic>
                </p:oleObj>
              </mc:Fallback>
            </mc:AlternateContent>
          </a:graphicData>
        </a:graphic>
      </p:graphicFrame>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449" y="4648199"/>
            <a:ext cx="2764367" cy="2073276"/>
          </a:xfrm>
          <a:prstGeom prst="rect">
            <a:avLst/>
          </a:prstGeom>
        </p:spPr>
      </p:pic>
      <p:graphicFrame>
        <p:nvGraphicFramePr>
          <p:cNvPr id="12" name="Object 11"/>
          <p:cNvGraphicFramePr>
            <a:graphicFrameLocks noChangeAspect="1"/>
          </p:cNvGraphicFramePr>
          <p:nvPr/>
        </p:nvGraphicFramePr>
        <p:xfrm>
          <a:off x="5251450" y="3833813"/>
          <a:ext cx="3157538" cy="758825"/>
        </p:xfrm>
        <a:graphic>
          <a:graphicData uri="http://schemas.openxmlformats.org/presentationml/2006/ole">
            <mc:AlternateContent xmlns:mc="http://schemas.openxmlformats.org/markup-compatibility/2006">
              <mc:Choice xmlns:v="urn:schemas-microsoft-com:vml" Requires="v">
                <p:oleObj name="Equation" r:id="rId7" imgW="2958840" imgH="711000" progId="Equation.3">
                  <p:embed/>
                </p:oleObj>
              </mc:Choice>
              <mc:Fallback>
                <p:oleObj name="Equation" r:id="rId7" imgW="2958840" imgH="711000" progId="Equation.3">
                  <p:embed/>
                  <p:pic>
                    <p:nvPicPr>
                      <p:cNvPr id="0" name=""/>
                      <p:cNvPicPr/>
                      <p:nvPr/>
                    </p:nvPicPr>
                    <p:blipFill>
                      <a:blip r:embed="rId8"/>
                      <a:stretch>
                        <a:fillRect/>
                      </a:stretch>
                    </p:blipFill>
                    <p:spPr>
                      <a:xfrm>
                        <a:off x="5251450" y="3833813"/>
                        <a:ext cx="3157538" cy="758825"/>
                      </a:xfrm>
                      <a:prstGeom prst="rect">
                        <a:avLst/>
                      </a:prstGeom>
                    </p:spPr>
                  </p:pic>
                </p:oleObj>
              </mc:Fallback>
            </mc:AlternateContent>
          </a:graphicData>
        </a:graphic>
      </p:graphicFrame>
      <p:pic>
        <p:nvPicPr>
          <p:cNvPr id="12373" name="Picture 85" descr="https://homepages.inf.ed.ac.uk/rbf/HIPR2/figs/gauss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9678" y="2625070"/>
            <a:ext cx="1216025" cy="98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7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7814"/>
            <a:ext cx="8229600" cy="624120"/>
          </a:xfrm>
        </p:spPr>
        <p:txBody>
          <a:bodyPr>
            <a:noAutofit/>
          </a:bodyPr>
          <a:lstStyle/>
          <a:p>
            <a:r>
              <a:rPr lang="en-US" altLang="zh-CN" sz="2800" dirty="0"/>
              <a:t>Worksheet</a:t>
            </a:r>
            <a:r>
              <a:rPr lang="en-US" sz="2800" dirty="0"/>
              <a:t> 1 (Given : </a:t>
            </a:r>
            <a:r>
              <a:rPr lang="en-US" sz="2800" dirty="0">
                <a:sym typeface="Symbol" panose="05050102010706020507" pitchFamily="18" charset="2"/>
              </a:rPr>
              <a:t>=2, (</a:t>
            </a:r>
            <a:r>
              <a:rPr lang="en-US" sz="2800" dirty="0" err="1">
                <a:sym typeface="Symbol" panose="05050102010706020507" pitchFamily="18" charset="2"/>
              </a:rPr>
              <a:t>mean_x,mean_y</a:t>
            </a:r>
            <a:r>
              <a:rPr lang="en-US" sz="2800" dirty="0">
                <a:sym typeface="Symbol" panose="05050102010706020507" pitchFamily="18" charset="2"/>
              </a:rPr>
              <a:t>)=(4,4))</a:t>
            </a:r>
            <a:endParaRPr lang="en-US" sz="2800" dirty="0"/>
          </a:p>
        </p:txBody>
      </p:sp>
      <p:sp>
        <p:nvSpPr>
          <p:cNvPr id="57347" name="Text Placeholder 2"/>
          <p:cNvSpPr>
            <a:spLocks noGrp="1"/>
          </p:cNvSpPr>
          <p:nvPr>
            <p:ph type="body" sz="half" idx="1"/>
          </p:nvPr>
        </p:nvSpPr>
        <p:spPr>
          <a:xfrm>
            <a:off x="164233" y="1268760"/>
            <a:ext cx="2895599" cy="4530725"/>
          </a:xfrm>
        </p:spPr>
        <p:txBody>
          <a:bodyPr>
            <a:normAutofit/>
          </a:bodyPr>
          <a:lstStyle/>
          <a:p>
            <a:r>
              <a:rPr lang="en-US" dirty="0"/>
              <a:t>Fill in the blanks of this  Gaussian function of size 9x9 , sigma (</a:t>
            </a:r>
            <a:r>
              <a:rPr lang="en-US" dirty="0">
                <a:sym typeface="Symbol"/>
              </a:rPr>
              <a:t></a:t>
            </a:r>
            <a:r>
              <a:rPr lang="en-US" dirty="0"/>
              <a:t>)=2,</a:t>
            </a:r>
            <a:r>
              <a:rPr lang="en-US" dirty="0">
                <a:sym typeface="Symbol" panose="05050102010706020507" pitchFamily="18" charset="2"/>
              </a:rPr>
              <a:t> (</a:t>
            </a:r>
            <a:r>
              <a:rPr lang="en-US" dirty="0" err="1">
                <a:sym typeface="Symbol" panose="05050102010706020507" pitchFamily="18" charset="2"/>
              </a:rPr>
              <a:t>mean_x</a:t>
            </a:r>
            <a:r>
              <a:rPr lang="en-US" dirty="0">
                <a:sym typeface="Symbol" panose="05050102010706020507" pitchFamily="18" charset="2"/>
              </a:rPr>
              <a:t>, </a:t>
            </a:r>
            <a:r>
              <a:rPr lang="en-US" dirty="0" err="1">
                <a:sym typeface="Symbol" panose="05050102010706020507" pitchFamily="18" charset="2"/>
              </a:rPr>
              <a:t>mean_y</a:t>
            </a:r>
            <a:r>
              <a:rPr lang="en-US" dirty="0">
                <a:sym typeface="Symbol" panose="05050102010706020507" pitchFamily="18" charset="2"/>
              </a:rPr>
              <a:t>)=(4,4)</a:t>
            </a:r>
            <a:endParaRPr lang="en-US" dirty="0"/>
          </a:p>
          <a:p>
            <a:r>
              <a:rPr lang="en-US" dirty="0"/>
              <a:t>Sketch the function</a:t>
            </a:r>
          </a:p>
        </p:txBody>
      </p:sp>
      <p:sp>
        <p:nvSpPr>
          <p:cNvPr id="57348" name="Content Placeholder 3"/>
          <p:cNvSpPr>
            <a:spLocks noGrp="1"/>
          </p:cNvSpPr>
          <p:nvPr>
            <p:ph sz="half" idx="2"/>
          </p:nvPr>
        </p:nvSpPr>
        <p:spPr>
          <a:xfrm>
            <a:off x="3059832" y="1340768"/>
            <a:ext cx="6084168" cy="4530725"/>
          </a:xfrm>
        </p:spPr>
        <p:txBody>
          <a:bodyPr>
            <a:normAutofit/>
          </a:bodyPr>
          <a:lstStyle/>
          <a:p>
            <a:endParaRPr lang="en-US" sz="1600" dirty="0"/>
          </a:p>
          <a:p>
            <a:r>
              <a:rPr lang="en-US" sz="2200" dirty="0"/>
              <a:t>    G(</a:t>
            </a:r>
            <a:r>
              <a:rPr lang="en-US" sz="2200" dirty="0" err="1"/>
              <a:t>x,y</a:t>
            </a:r>
            <a:r>
              <a:rPr lang="en-US" sz="2200" dirty="0"/>
              <a:t>)=</a:t>
            </a:r>
          </a:p>
          <a:p>
            <a:r>
              <a:rPr lang="en-US" sz="1300" dirty="0"/>
              <a:t>    0.0007    0.0017    0.0033    0.0048    0.0054    0.0048    0.0033    0.0017    0.0007</a:t>
            </a:r>
          </a:p>
          <a:p>
            <a:r>
              <a:rPr lang="en-US" sz="1300" dirty="0"/>
              <a:t>    0.0017    0.0042    0.0078    0.0114    0.0129    0.0114    0.0078    0.0042    0.0017</a:t>
            </a:r>
          </a:p>
          <a:p>
            <a:r>
              <a:rPr lang="en-US" sz="1300" dirty="0"/>
              <a:t>    0.0033    0.0078    0.0146    0.0213    0.0241    0.0213    0.0146    0.0078    0.0033</a:t>
            </a:r>
          </a:p>
          <a:p>
            <a:r>
              <a:rPr lang="en-US" sz="1300" dirty="0"/>
              <a:t>    0.0048    0.0114    0.0213    0.0310    0.0351    0.0310    0.0213    0.0114    0.0048</a:t>
            </a:r>
          </a:p>
          <a:p>
            <a:r>
              <a:rPr lang="en-US" sz="1300" dirty="0"/>
              <a:t>    0.0054    0.0129    0.0241    0.0351    ____?    ____?    0.0241    0.0129    0.0054</a:t>
            </a:r>
          </a:p>
          <a:p>
            <a:r>
              <a:rPr lang="en-US" sz="1300" dirty="0"/>
              <a:t>    0.0048    0.0114    0.0213    0.0310    0.0351    ____?    0.0213    0.0114    0.0048</a:t>
            </a:r>
          </a:p>
          <a:p>
            <a:r>
              <a:rPr lang="en-US" sz="1300" dirty="0"/>
              <a:t>    0.0033    0.0078    0.0146    0.0213    0.0241    0.0213    0.0146    0.0078    0.0033</a:t>
            </a:r>
          </a:p>
          <a:p>
            <a:r>
              <a:rPr lang="en-US" sz="1300" dirty="0"/>
              <a:t>    0.0017    0.0042    0.0078    0.0114    0.0129    0.0114    0.0078    0.0042    0.0017</a:t>
            </a:r>
          </a:p>
          <a:p>
            <a:r>
              <a:rPr lang="en-US" sz="1300" dirty="0"/>
              <a:t>    0.0007    0.0017    0.0033    0.0048    0.0054    0.0048    0.0033    0.0017    0.0007</a:t>
            </a:r>
          </a:p>
        </p:txBody>
      </p:sp>
      <p:sp>
        <p:nvSpPr>
          <p:cNvPr id="5" name="Footer Placeholder 4"/>
          <p:cNvSpPr>
            <a:spLocks noGrp="1"/>
          </p:cNvSpPr>
          <p:nvPr>
            <p:ph type="ftr" sz="quarter" idx="11"/>
          </p:nvPr>
        </p:nvSpPr>
        <p:spPr/>
        <p:txBody>
          <a:bodyPr/>
          <a:lstStyle/>
          <a:p>
            <a:pPr>
              <a:defRPr/>
            </a:pPr>
            <a:r>
              <a:rPr lang="en-US" altLang="zh-CN"/>
              <a:t>Probability, Gaussian, likelihood, v221213a</a:t>
            </a:r>
          </a:p>
        </p:txBody>
      </p:sp>
      <p:sp>
        <p:nvSpPr>
          <p:cNvPr id="6" name="Slide Number Placeholder 5"/>
          <p:cNvSpPr>
            <a:spLocks noGrp="1"/>
          </p:cNvSpPr>
          <p:nvPr>
            <p:ph type="sldNum" sz="quarter" idx="12"/>
          </p:nvPr>
        </p:nvSpPr>
        <p:spPr/>
        <p:txBody>
          <a:bodyPr/>
          <a:lstStyle/>
          <a:p>
            <a:pPr>
              <a:defRPr/>
            </a:pPr>
            <a:fld id="{8CD02793-92E4-438D-B69B-FCC1933A6653}" type="slidenum">
              <a:rPr lang="en-US" smtClean="0"/>
              <a:pPr>
                <a:defRPr/>
              </a:pPr>
              <a:t>13</a:t>
            </a:fld>
            <a:endParaRPr lang="en-US" dirty="0"/>
          </a:p>
        </p:txBody>
      </p:sp>
      <p:graphicFrame>
        <p:nvGraphicFramePr>
          <p:cNvPr id="57351" name="Object 6"/>
          <p:cNvGraphicFramePr>
            <a:graphicFrameLocks noGrp="1" noChangeAspect="1"/>
          </p:cNvGraphicFramePr>
          <p:nvPr/>
        </p:nvGraphicFramePr>
        <p:xfrm>
          <a:off x="3419872" y="4365104"/>
          <a:ext cx="2895600" cy="1912937"/>
        </p:xfrm>
        <a:graphic>
          <a:graphicData uri="http://schemas.openxmlformats.org/presentationml/2006/ole">
            <mc:AlternateContent xmlns:mc="http://schemas.openxmlformats.org/markup-compatibility/2006">
              <mc:Choice xmlns:v="urn:schemas-microsoft-com:vml" Requires="v">
                <p:oleObj name="Equation" r:id="rId2" imgW="1384300" imgH="914400" progId="Equation.3">
                  <p:embed/>
                </p:oleObj>
              </mc:Choice>
              <mc:Fallback>
                <p:oleObj name="Equation" r:id="rId2" imgW="1384300" imgH="914400" progId="Equation.3">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365104"/>
                        <a:ext cx="2895600" cy="1912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 name="Straight Arrow Connector 6"/>
          <p:cNvCxnSpPr/>
          <p:nvPr/>
        </p:nvCxnSpPr>
        <p:spPr>
          <a:xfrm flipH="1">
            <a:off x="6248400" y="1524000"/>
            <a:ext cx="228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77000" y="896034"/>
            <a:ext cx="830035" cy="646331"/>
          </a:xfrm>
          <a:prstGeom prst="rect">
            <a:avLst/>
          </a:prstGeom>
          <a:noFill/>
          <a:ln>
            <a:solidFill>
              <a:schemeClr val="accent1"/>
            </a:solidFill>
          </a:ln>
        </p:spPr>
        <p:txBody>
          <a:bodyPr wrap="none" rtlCol="0">
            <a:spAutoFit/>
          </a:bodyPr>
          <a:lstStyle/>
          <a:p>
            <a:r>
              <a:rPr lang="en-US" i="1" dirty="0"/>
              <a:t>x=m</a:t>
            </a:r>
            <a:r>
              <a:rPr lang="en-US" i="1" baseline="-25000" dirty="0"/>
              <a:t>x</a:t>
            </a:r>
          </a:p>
          <a:p>
            <a:r>
              <a:rPr lang="en-US" i="1" dirty="0"/>
              <a:t>y=m</a:t>
            </a:r>
            <a:r>
              <a:rPr lang="en-US" i="1" baseline="-25000" dirty="0"/>
              <a:t>y</a:t>
            </a:r>
          </a:p>
        </p:txBody>
      </p:sp>
      <p:sp>
        <p:nvSpPr>
          <p:cNvPr id="13" name="TextBox 12"/>
          <p:cNvSpPr txBox="1"/>
          <p:nvPr/>
        </p:nvSpPr>
        <p:spPr>
          <a:xfrm>
            <a:off x="7543800" y="1048434"/>
            <a:ext cx="1162498" cy="646331"/>
          </a:xfrm>
          <a:prstGeom prst="rect">
            <a:avLst/>
          </a:prstGeom>
          <a:noFill/>
          <a:ln>
            <a:solidFill>
              <a:schemeClr val="accent1"/>
            </a:solidFill>
          </a:ln>
        </p:spPr>
        <p:txBody>
          <a:bodyPr wrap="none" rtlCol="0">
            <a:spAutoFit/>
          </a:bodyPr>
          <a:lstStyle/>
          <a:p>
            <a:r>
              <a:rPr lang="en-US" i="1" dirty="0"/>
              <a:t>x=1+m</a:t>
            </a:r>
            <a:r>
              <a:rPr lang="en-US" i="1" baseline="-25000" dirty="0"/>
              <a:t>x</a:t>
            </a:r>
          </a:p>
          <a:p>
            <a:r>
              <a:rPr lang="en-US" i="1" dirty="0"/>
              <a:t>y=m</a:t>
            </a:r>
            <a:r>
              <a:rPr lang="en-US" i="1" baseline="-25000" dirty="0"/>
              <a:t>y</a:t>
            </a:r>
          </a:p>
        </p:txBody>
      </p:sp>
      <p:cxnSp>
        <p:nvCxnSpPr>
          <p:cNvPr id="10" name="Straight Arrow Connector 9"/>
          <p:cNvCxnSpPr/>
          <p:nvPr/>
        </p:nvCxnSpPr>
        <p:spPr>
          <a:xfrm flipH="1">
            <a:off x="6781800" y="1694765"/>
            <a:ext cx="762000" cy="1200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581400" y="1981200"/>
            <a:ext cx="541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81400" y="1981200"/>
            <a:ext cx="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59832" y="1222009"/>
            <a:ext cx="944489" cy="646331"/>
          </a:xfrm>
          <a:prstGeom prst="rect">
            <a:avLst/>
          </a:prstGeom>
          <a:noFill/>
        </p:spPr>
        <p:txBody>
          <a:bodyPr wrap="none" rtlCol="0">
            <a:spAutoFit/>
          </a:bodyPr>
          <a:lstStyle/>
          <a:p>
            <a:r>
              <a:rPr lang="en-US" dirty="0"/>
              <a:t>Position</a:t>
            </a:r>
          </a:p>
          <a:p>
            <a:r>
              <a:rPr lang="en-US" dirty="0"/>
              <a:t>(0,0)</a:t>
            </a:r>
          </a:p>
        </p:txBody>
      </p:sp>
      <p:sp>
        <p:nvSpPr>
          <p:cNvPr id="12" name="Rectangle 11"/>
          <p:cNvSpPr/>
          <p:nvPr/>
        </p:nvSpPr>
        <p:spPr>
          <a:xfrm>
            <a:off x="3474993" y="1981199"/>
            <a:ext cx="651639" cy="228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2" idx="1"/>
          </p:cNvCxnSpPr>
          <p:nvPr/>
        </p:nvCxnSpPr>
        <p:spPr>
          <a:xfrm>
            <a:off x="3364632" y="1821288"/>
            <a:ext cx="110361" cy="2742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6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750" y="1"/>
            <a:ext cx="8229600" cy="762000"/>
          </a:xfrm>
        </p:spPr>
        <p:txBody>
          <a:bodyPr>
            <a:noAutofit/>
          </a:bodyPr>
          <a:lstStyle/>
          <a:p>
            <a:r>
              <a:rPr lang="en-US" sz="2800" dirty="0">
                <a:solidFill>
                  <a:srgbClr val="FF0000"/>
                </a:solidFill>
              </a:rPr>
              <a:t>Answer1</a:t>
            </a:r>
            <a:r>
              <a:rPr lang="en-US" sz="2800" dirty="0"/>
              <a:t> (Given : </a:t>
            </a:r>
            <a:r>
              <a:rPr lang="en-US" sz="2800" dirty="0">
                <a:sym typeface="Symbol" panose="05050102010706020507" pitchFamily="18" charset="2"/>
              </a:rPr>
              <a:t>=2, (</a:t>
            </a:r>
            <a:r>
              <a:rPr lang="en-US" sz="2800" dirty="0" err="1">
                <a:sym typeface="Symbol" panose="05050102010706020507" pitchFamily="18" charset="2"/>
              </a:rPr>
              <a:t>mean_x,mean_y</a:t>
            </a:r>
            <a:r>
              <a:rPr lang="en-US" sz="2800" dirty="0">
                <a:sym typeface="Symbol" panose="05050102010706020507" pitchFamily="18" charset="2"/>
              </a:rPr>
              <a:t>)=(4,4))</a:t>
            </a:r>
            <a:endParaRPr lang="en-US" sz="2800" dirty="0"/>
          </a:p>
        </p:txBody>
      </p:sp>
      <p:sp>
        <p:nvSpPr>
          <p:cNvPr id="57347" name="Text Placeholder 2"/>
          <p:cNvSpPr>
            <a:spLocks noGrp="1"/>
          </p:cNvSpPr>
          <p:nvPr>
            <p:ph type="body" sz="half" idx="1"/>
          </p:nvPr>
        </p:nvSpPr>
        <p:spPr>
          <a:xfrm>
            <a:off x="5769" y="677751"/>
            <a:ext cx="2724419" cy="4530725"/>
          </a:xfrm>
        </p:spPr>
        <p:txBody>
          <a:bodyPr>
            <a:normAutofit/>
          </a:bodyPr>
          <a:lstStyle/>
          <a:p>
            <a:r>
              <a:rPr lang="en-US" sz="2400" dirty="0"/>
              <a:t>Fill in the blanks of this  Gaussian function of size 9x9 , sigma (</a:t>
            </a:r>
            <a:r>
              <a:rPr lang="en-US" sz="2400" dirty="0">
                <a:sym typeface="Symbol"/>
              </a:rPr>
              <a:t></a:t>
            </a:r>
            <a:r>
              <a:rPr lang="en-US" sz="2400" dirty="0"/>
              <a:t>)=2,</a:t>
            </a:r>
            <a:r>
              <a:rPr lang="en-US" sz="2400" dirty="0">
                <a:sym typeface="Symbol" panose="05050102010706020507" pitchFamily="18" charset="2"/>
              </a:rPr>
              <a:t> (</a:t>
            </a:r>
            <a:r>
              <a:rPr lang="en-US" sz="2400" dirty="0" err="1">
                <a:sym typeface="Symbol" panose="05050102010706020507" pitchFamily="18" charset="2"/>
              </a:rPr>
              <a:t>mean_x</a:t>
            </a:r>
            <a:r>
              <a:rPr lang="en-US" sz="2400" dirty="0">
                <a:sym typeface="Symbol" panose="05050102010706020507" pitchFamily="18" charset="2"/>
              </a:rPr>
              <a:t>, </a:t>
            </a:r>
            <a:r>
              <a:rPr lang="en-US" sz="2400" dirty="0" err="1">
                <a:sym typeface="Symbol" panose="05050102010706020507" pitchFamily="18" charset="2"/>
              </a:rPr>
              <a:t>mean_y</a:t>
            </a:r>
            <a:r>
              <a:rPr lang="en-US" sz="2400" dirty="0">
                <a:sym typeface="Symbol" panose="05050102010706020507" pitchFamily="18" charset="2"/>
              </a:rPr>
              <a:t>)=(4,4)</a:t>
            </a:r>
            <a:endParaRPr lang="en-US" sz="2400" dirty="0"/>
          </a:p>
          <a:p>
            <a:r>
              <a:rPr lang="en-US" sz="2400" dirty="0"/>
              <a:t>Sketch the function</a:t>
            </a:r>
          </a:p>
        </p:txBody>
      </p:sp>
      <p:sp>
        <p:nvSpPr>
          <p:cNvPr id="57348" name="Content Placeholder 3"/>
          <p:cNvSpPr>
            <a:spLocks noGrp="1"/>
          </p:cNvSpPr>
          <p:nvPr>
            <p:ph sz="half" idx="2"/>
          </p:nvPr>
        </p:nvSpPr>
        <p:spPr>
          <a:xfrm>
            <a:off x="3059832" y="1340768"/>
            <a:ext cx="6084168" cy="4530725"/>
          </a:xfrm>
        </p:spPr>
        <p:txBody>
          <a:bodyPr>
            <a:normAutofit/>
          </a:bodyPr>
          <a:lstStyle/>
          <a:p>
            <a:endParaRPr lang="en-US" sz="1600" dirty="0"/>
          </a:p>
          <a:p>
            <a:r>
              <a:rPr lang="en-US" sz="1300" dirty="0"/>
              <a:t>    0.0007    0.0017    0.0033    0.0048    0.0054    0.0048    0.0033    0.0017    0.0007</a:t>
            </a:r>
          </a:p>
          <a:p>
            <a:r>
              <a:rPr lang="en-US" sz="1300" dirty="0"/>
              <a:t>    0.0017    0.0042    0.0078    0.0114    0.0129    0.0114    0.0078    0.0042    0.0017</a:t>
            </a:r>
          </a:p>
          <a:p>
            <a:r>
              <a:rPr lang="en-US" sz="1300" dirty="0"/>
              <a:t>    0.0033    0.0078    0.0146    0.0213    0.0241    0.0213    0.0146    0.0078    0.0033</a:t>
            </a:r>
          </a:p>
          <a:p>
            <a:r>
              <a:rPr lang="en-US" sz="1300" dirty="0"/>
              <a:t>    0.0048    0.0114    0.0213    0.0310    0.0351    0.0310    0.0213    0.0114    0.0048</a:t>
            </a:r>
          </a:p>
          <a:p>
            <a:r>
              <a:rPr lang="en-US" sz="1300" dirty="0"/>
              <a:t>    0.0054    0.0129    0.0241    0.0351    </a:t>
            </a:r>
            <a:r>
              <a:rPr lang="en-US" sz="1300" u="sng" dirty="0">
                <a:solidFill>
                  <a:srgbClr val="FF0000"/>
                </a:solidFill>
              </a:rPr>
              <a:t>0.0398</a:t>
            </a:r>
            <a:r>
              <a:rPr lang="en-US" sz="1300" dirty="0"/>
              <a:t>    </a:t>
            </a:r>
            <a:r>
              <a:rPr lang="en-US" sz="1300" u="sng" dirty="0">
                <a:solidFill>
                  <a:srgbClr val="FF0000"/>
                </a:solidFill>
              </a:rPr>
              <a:t>0.0351</a:t>
            </a:r>
            <a:r>
              <a:rPr lang="en-US" sz="1300" dirty="0"/>
              <a:t>    0.0241    0.0129    0.0054</a:t>
            </a:r>
          </a:p>
          <a:p>
            <a:r>
              <a:rPr lang="en-US" sz="1300" dirty="0"/>
              <a:t>    0.0048    0.0114    0.0213    0.0310    0.0351    </a:t>
            </a:r>
            <a:r>
              <a:rPr lang="en-US" sz="1300" u="sng" dirty="0">
                <a:solidFill>
                  <a:srgbClr val="FF0000"/>
                </a:solidFill>
              </a:rPr>
              <a:t>0.0310</a:t>
            </a:r>
            <a:r>
              <a:rPr lang="en-US" sz="1300" dirty="0"/>
              <a:t>    0.0213    0.0114    0.0048</a:t>
            </a:r>
          </a:p>
          <a:p>
            <a:r>
              <a:rPr lang="en-US" sz="1300" dirty="0"/>
              <a:t>    0.0033    0.0078    0.0146    0.0213    0.0241    0.0213    0.0146    0.0078    0.0033</a:t>
            </a:r>
          </a:p>
          <a:p>
            <a:r>
              <a:rPr lang="en-US" sz="1300" dirty="0"/>
              <a:t>    0.0017    0.0042    0.0078    0.0114    0.0129    0.0114    0.0078    0.0042    0.0017</a:t>
            </a:r>
          </a:p>
          <a:p>
            <a:r>
              <a:rPr lang="en-US" sz="1300" dirty="0"/>
              <a:t>    0.0007    0.0017    0.0033    0.0048    0.0054    0.0048    0.0033    0.0017    0.0007</a:t>
            </a:r>
          </a:p>
        </p:txBody>
      </p:sp>
      <p:sp>
        <p:nvSpPr>
          <p:cNvPr id="5" name="Footer Placeholder 4"/>
          <p:cNvSpPr>
            <a:spLocks noGrp="1"/>
          </p:cNvSpPr>
          <p:nvPr>
            <p:ph type="ftr" sz="quarter" idx="11"/>
          </p:nvPr>
        </p:nvSpPr>
        <p:spPr/>
        <p:txBody>
          <a:bodyPr/>
          <a:lstStyle/>
          <a:p>
            <a:pPr>
              <a:defRPr/>
            </a:pPr>
            <a:r>
              <a:rPr lang="en-US" altLang="zh-CN"/>
              <a:t>Probability, Gaussian, likelihood, v221213a</a:t>
            </a:r>
          </a:p>
        </p:txBody>
      </p:sp>
      <p:sp>
        <p:nvSpPr>
          <p:cNvPr id="6" name="Slide Number Placeholder 5"/>
          <p:cNvSpPr>
            <a:spLocks noGrp="1"/>
          </p:cNvSpPr>
          <p:nvPr>
            <p:ph type="sldNum" sz="quarter" idx="12"/>
          </p:nvPr>
        </p:nvSpPr>
        <p:spPr/>
        <p:txBody>
          <a:bodyPr/>
          <a:lstStyle/>
          <a:p>
            <a:pPr>
              <a:defRPr/>
            </a:pPr>
            <a:fld id="{8CD02793-92E4-438D-B69B-FCC1933A6653}" type="slidenum">
              <a:rPr lang="en-US" smtClean="0"/>
              <a:pPr>
                <a:defRPr/>
              </a:pPr>
              <a:t>14</a:t>
            </a:fld>
            <a:endParaRPr lang="en-US" dirty="0"/>
          </a:p>
        </p:txBody>
      </p:sp>
      <p:graphicFrame>
        <p:nvGraphicFramePr>
          <p:cNvPr id="57351" name="Object 6"/>
          <p:cNvGraphicFramePr>
            <a:graphicFrameLocks noGrp="1" noChangeAspect="1"/>
          </p:cNvGraphicFramePr>
          <p:nvPr/>
        </p:nvGraphicFramePr>
        <p:xfrm>
          <a:off x="3200400" y="4259604"/>
          <a:ext cx="2872602" cy="1897744"/>
        </p:xfrm>
        <a:graphic>
          <a:graphicData uri="http://schemas.openxmlformats.org/presentationml/2006/ole">
            <mc:AlternateContent xmlns:mc="http://schemas.openxmlformats.org/markup-compatibility/2006">
              <mc:Choice xmlns:v="urn:schemas-microsoft-com:vml" Requires="v">
                <p:oleObj name="Equation" r:id="rId2" imgW="1384300" imgH="914400" progId="Equation.3">
                  <p:embed/>
                </p:oleObj>
              </mc:Choice>
              <mc:Fallback>
                <p:oleObj name="Equation" r:id="rId2" imgW="1384300" imgH="914400" progId="Equation.3">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259604"/>
                        <a:ext cx="2872602" cy="1897744"/>
                      </a:xfrm>
                      <a:prstGeom prst="rect">
                        <a:avLst/>
                      </a:prstGeom>
                      <a:noFill/>
                      <a:ln w="9525">
                        <a:solidFill>
                          <a:schemeClr val="tx1"/>
                        </a:solidFill>
                        <a:miter lim="800000"/>
                        <a:headEnd/>
                        <a:tailEnd/>
                      </a:ln>
                      <a:effectLst/>
                    </p:spPr>
                  </p:pic>
                </p:oleObj>
              </mc:Fallback>
            </mc:AlternateContent>
          </a:graphicData>
        </a:graphic>
      </p:graphicFrame>
      <p:pic>
        <p:nvPicPr>
          <p:cNvPr id="513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005064"/>
            <a:ext cx="2731429" cy="24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4281" y="3898155"/>
            <a:ext cx="2880320" cy="2893100"/>
          </a:xfrm>
          <a:prstGeom prst="rect">
            <a:avLst/>
          </a:prstGeom>
          <a:noFill/>
          <a:ln>
            <a:solidFill>
              <a:schemeClr val="accent1"/>
            </a:solidFill>
          </a:ln>
        </p:spPr>
        <p:txBody>
          <a:bodyPr wrap="square" rtlCol="0">
            <a:spAutoFit/>
          </a:bodyPr>
          <a:lstStyle/>
          <a:p>
            <a:r>
              <a:rPr lang="en-US" sz="1400" dirty="0"/>
              <a:t>clear %</a:t>
            </a:r>
            <a:r>
              <a:rPr lang="en-US" sz="1400" dirty="0" err="1"/>
              <a:t>matlab</a:t>
            </a:r>
            <a:endParaRPr lang="en-US" sz="1400" dirty="0"/>
          </a:p>
          <a:p>
            <a:r>
              <a:rPr lang="en-US" sz="1400" dirty="0"/>
              <a:t>sigma=2 % in </a:t>
            </a:r>
            <a:r>
              <a:rPr lang="en-US" sz="1400" dirty="0" err="1"/>
              <a:t>matlab</a:t>
            </a:r>
            <a:r>
              <a:rPr lang="en-US" sz="1400" dirty="0"/>
              <a:t> , no -</a:t>
            </a:r>
            <a:r>
              <a:rPr lang="en-US" sz="1400" dirty="0" err="1"/>
              <a:t>ve</a:t>
            </a:r>
            <a:r>
              <a:rPr lang="en-US" sz="1400" dirty="0"/>
              <a:t> index for looping, so shift center to (5,5)</a:t>
            </a:r>
          </a:p>
          <a:p>
            <a:r>
              <a:rPr lang="en-US" sz="1400" dirty="0" err="1"/>
              <a:t>mean_x</a:t>
            </a:r>
            <a:r>
              <a:rPr lang="en-US" sz="1400" dirty="0"/>
              <a:t>=5 , </a:t>
            </a:r>
            <a:r>
              <a:rPr lang="en-US" sz="1400" dirty="0" err="1"/>
              <a:t>mean_y</a:t>
            </a:r>
            <a:r>
              <a:rPr lang="en-US" sz="1400" dirty="0"/>
              <a:t>=5 </a:t>
            </a:r>
          </a:p>
          <a:p>
            <a:r>
              <a:rPr lang="en-US" sz="1400" dirty="0"/>
              <a:t>for y=1:9</a:t>
            </a:r>
          </a:p>
          <a:p>
            <a:r>
              <a:rPr lang="en-US" sz="1400" dirty="0"/>
              <a:t>for x=1:9</a:t>
            </a:r>
          </a:p>
          <a:p>
            <a:r>
              <a:rPr lang="es-ES" sz="1400" dirty="0"/>
              <a:t>g(</a:t>
            </a:r>
            <a:r>
              <a:rPr lang="es-ES" sz="1400" dirty="0" err="1"/>
              <a:t>x,y</a:t>
            </a:r>
            <a:r>
              <a:rPr lang="es-ES" sz="1400" dirty="0"/>
              <a:t>)=(1/(2*pi*sigma^2))*</a:t>
            </a:r>
            <a:r>
              <a:rPr lang="es-ES" sz="1400" dirty="0" err="1"/>
              <a:t>exp</a:t>
            </a:r>
            <a:r>
              <a:rPr lang="es-ES" sz="1400" dirty="0"/>
              <a:t>(-((x-</a:t>
            </a:r>
            <a:r>
              <a:rPr lang="es-ES" sz="1400" dirty="0" err="1"/>
              <a:t>mean_x</a:t>
            </a:r>
            <a:r>
              <a:rPr lang="es-ES" sz="1400" dirty="0"/>
              <a:t>)^2+(y-</a:t>
            </a:r>
            <a:r>
              <a:rPr lang="es-ES" sz="1400" dirty="0" err="1"/>
              <a:t>mean_y</a:t>
            </a:r>
            <a:r>
              <a:rPr lang="es-ES" sz="1400" dirty="0"/>
              <a:t>)^2) /(2*sigma^2))</a:t>
            </a:r>
          </a:p>
          <a:p>
            <a:r>
              <a:rPr lang="en-US" sz="1400" dirty="0"/>
              <a:t>end</a:t>
            </a:r>
          </a:p>
          <a:p>
            <a:r>
              <a:rPr lang="en-US" sz="1400" dirty="0"/>
              <a:t>end</a:t>
            </a:r>
          </a:p>
          <a:p>
            <a:r>
              <a:rPr lang="en-US" sz="1400" dirty="0"/>
              <a:t>mesh(g)</a:t>
            </a:r>
          </a:p>
          <a:p>
            <a:r>
              <a:rPr lang="en-US" sz="1400" dirty="0"/>
              <a:t>title('2D Gaussian function')</a:t>
            </a:r>
            <a:endParaRPr lang="en-US" dirty="0"/>
          </a:p>
        </p:txBody>
      </p:sp>
      <p:sp>
        <p:nvSpPr>
          <p:cNvPr id="3" name="TextBox 2"/>
          <p:cNvSpPr txBox="1"/>
          <p:nvPr/>
        </p:nvSpPr>
        <p:spPr>
          <a:xfrm>
            <a:off x="2782301" y="639462"/>
            <a:ext cx="1779654" cy="369332"/>
          </a:xfrm>
          <a:prstGeom prst="rect">
            <a:avLst/>
          </a:prstGeom>
          <a:noFill/>
          <a:ln>
            <a:solidFill>
              <a:schemeClr val="accent1"/>
            </a:solidFill>
          </a:ln>
        </p:spPr>
        <p:txBody>
          <a:bodyPr wrap="none" rtlCol="0">
            <a:spAutoFit/>
          </a:bodyPr>
          <a:lstStyle/>
          <a:p>
            <a:r>
              <a:rPr lang="en-US" dirty="0">
                <a:solidFill>
                  <a:srgbClr val="FF0000"/>
                </a:solidFill>
              </a:rPr>
              <a:t>1/(2*</a:t>
            </a:r>
            <a:r>
              <a:rPr lang="en-US" dirty="0">
                <a:solidFill>
                  <a:srgbClr val="FF0000"/>
                </a:solidFill>
                <a:sym typeface="Symbol"/>
              </a:rPr>
              <a:t>pi*2^2</a:t>
            </a:r>
            <a:r>
              <a:rPr lang="en-US" dirty="0">
                <a:solidFill>
                  <a:srgbClr val="FF0000"/>
                </a:solidFill>
              </a:rPr>
              <a:t>)</a:t>
            </a:r>
          </a:p>
        </p:txBody>
      </p:sp>
      <p:cxnSp>
        <p:nvCxnSpPr>
          <p:cNvPr id="7" name="Straight Arrow Connector 6"/>
          <p:cNvCxnSpPr>
            <a:stCxn id="3" idx="2"/>
          </p:cNvCxnSpPr>
          <p:nvPr/>
        </p:nvCxnSpPr>
        <p:spPr>
          <a:xfrm>
            <a:off x="3672128" y="1008794"/>
            <a:ext cx="2524160" cy="1669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15199" y="523495"/>
            <a:ext cx="1545502"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(-1/8)</a:t>
            </a:r>
          </a:p>
        </p:txBody>
      </p:sp>
      <p:cxnSp>
        <p:nvCxnSpPr>
          <p:cNvPr id="15" name="Straight Arrow Connector 14"/>
          <p:cNvCxnSpPr/>
          <p:nvPr/>
        </p:nvCxnSpPr>
        <p:spPr>
          <a:xfrm flipH="1">
            <a:off x="6867196" y="1108270"/>
            <a:ext cx="448003" cy="1570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7599" y="1107699"/>
            <a:ext cx="1545502"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(-2/8)</a:t>
            </a:r>
          </a:p>
        </p:txBody>
      </p:sp>
      <p:cxnSp>
        <p:nvCxnSpPr>
          <p:cNvPr id="13" name="Straight Arrow Connector 12"/>
          <p:cNvCxnSpPr/>
          <p:nvPr/>
        </p:nvCxnSpPr>
        <p:spPr>
          <a:xfrm flipH="1">
            <a:off x="7010400" y="1692474"/>
            <a:ext cx="457199" cy="1232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8200" y="815882"/>
            <a:ext cx="830035" cy="646331"/>
          </a:xfrm>
          <a:prstGeom prst="rect">
            <a:avLst/>
          </a:prstGeom>
          <a:noFill/>
          <a:ln>
            <a:solidFill>
              <a:schemeClr val="accent1"/>
            </a:solidFill>
          </a:ln>
        </p:spPr>
        <p:txBody>
          <a:bodyPr wrap="none" rtlCol="0">
            <a:spAutoFit/>
          </a:bodyPr>
          <a:lstStyle/>
          <a:p>
            <a:r>
              <a:rPr lang="en-US" i="1" dirty="0"/>
              <a:t>x=m</a:t>
            </a:r>
            <a:r>
              <a:rPr lang="en-US" i="1" baseline="-25000" dirty="0"/>
              <a:t>x</a:t>
            </a:r>
          </a:p>
          <a:p>
            <a:r>
              <a:rPr lang="en-US" i="1" dirty="0"/>
              <a:t>y=m</a:t>
            </a:r>
            <a:r>
              <a:rPr lang="en-US" i="1" baseline="-25000" dirty="0"/>
              <a:t>y</a:t>
            </a:r>
          </a:p>
        </p:txBody>
      </p:sp>
      <p:cxnSp>
        <p:nvCxnSpPr>
          <p:cNvPr id="17" name="Straight Arrow Connector 16"/>
          <p:cNvCxnSpPr/>
          <p:nvPr/>
        </p:nvCxnSpPr>
        <p:spPr>
          <a:xfrm>
            <a:off x="5478235" y="1462213"/>
            <a:ext cx="770165" cy="1216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04698" y="753755"/>
            <a:ext cx="1162498" cy="646331"/>
          </a:xfrm>
          <a:prstGeom prst="rect">
            <a:avLst/>
          </a:prstGeom>
          <a:noFill/>
          <a:ln>
            <a:solidFill>
              <a:schemeClr val="accent1"/>
            </a:solidFill>
          </a:ln>
        </p:spPr>
        <p:txBody>
          <a:bodyPr wrap="none" rtlCol="0">
            <a:spAutoFit/>
          </a:bodyPr>
          <a:lstStyle/>
          <a:p>
            <a:r>
              <a:rPr lang="en-US" i="1" dirty="0"/>
              <a:t>x=1+m</a:t>
            </a:r>
            <a:r>
              <a:rPr lang="en-US" i="1" baseline="-25000" dirty="0"/>
              <a:t>x</a:t>
            </a:r>
          </a:p>
          <a:p>
            <a:r>
              <a:rPr lang="en-US" i="1" dirty="0"/>
              <a:t>y=m</a:t>
            </a:r>
            <a:r>
              <a:rPr lang="en-US" i="1" baseline="-25000" dirty="0"/>
              <a:t>y</a:t>
            </a:r>
          </a:p>
        </p:txBody>
      </p:sp>
      <p:cxnSp>
        <p:nvCxnSpPr>
          <p:cNvPr id="28" name="Straight Arrow Connector 27"/>
          <p:cNvCxnSpPr>
            <a:stCxn id="26" idx="2"/>
          </p:cNvCxnSpPr>
          <p:nvPr/>
        </p:nvCxnSpPr>
        <p:spPr>
          <a:xfrm>
            <a:off x="6285947" y="1400086"/>
            <a:ext cx="581249" cy="1278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05170" y="940945"/>
            <a:ext cx="944489" cy="646331"/>
          </a:xfrm>
          <a:prstGeom prst="rect">
            <a:avLst/>
          </a:prstGeom>
          <a:noFill/>
        </p:spPr>
        <p:txBody>
          <a:bodyPr wrap="none" rtlCol="0">
            <a:spAutoFit/>
          </a:bodyPr>
          <a:lstStyle/>
          <a:p>
            <a:r>
              <a:rPr lang="en-US" dirty="0"/>
              <a:t>Position</a:t>
            </a:r>
          </a:p>
          <a:p>
            <a:r>
              <a:rPr lang="en-US" dirty="0"/>
              <a:t>(0,0)</a:t>
            </a:r>
          </a:p>
        </p:txBody>
      </p:sp>
      <p:sp>
        <p:nvSpPr>
          <p:cNvPr id="21" name="Rectangle 20"/>
          <p:cNvSpPr/>
          <p:nvPr/>
        </p:nvSpPr>
        <p:spPr>
          <a:xfrm>
            <a:off x="3476014" y="1659284"/>
            <a:ext cx="651639" cy="228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endCxn id="21" idx="1"/>
          </p:cNvCxnSpPr>
          <p:nvPr/>
        </p:nvCxnSpPr>
        <p:spPr>
          <a:xfrm>
            <a:off x="3365653" y="1499373"/>
            <a:ext cx="110361" cy="2742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17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750" y="1"/>
            <a:ext cx="8229600" cy="762000"/>
          </a:xfrm>
        </p:spPr>
        <p:txBody>
          <a:bodyPr>
            <a:noAutofit/>
          </a:bodyPr>
          <a:lstStyle/>
          <a:p>
            <a:r>
              <a:rPr lang="en-US" altLang="zh-CN" sz="2800" dirty="0"/>
              <a:t>Worksheet</a:t>
            </a:r>
            <a:r>
              <a:rPr lang="en-US" sz="2800" dirty="0"/>
              <a:t> 2 (Given : </a:t>
            </a:r>
            <a:r>
              <a:rPr lang="en-US" sz="2800" dirty="0">
                <a:sym typeface="Symbol" panose="05050102010706020507" pitchFamily="18" charset="2"/>
              </a:rPr>
              <a:t>=2, (</a:t>
            </a:r>
            <a:r>
              <a:rPr lang="en-US" sz="2800" dirty="0" err="1">
                <a:sym typeface="Symbol" panose="05050102010706020507" pitchFamily="18" charset="2"/>
              </a:rPr>
              <a:t>mean_x,mean_y</a:t>
            </a:r>
            <a:r>
              <a:rPr lang="en-US" sz="2800" dirty="0">
                <a:sym typeface="Symbol" panose="05050102010706020507" pitchFamily="18" charset="2"/>
              </a:rPr>
              <a:t>)=(4,4))</a:t>
            </a:r>
            <a:endParaRPr lang="en-US" sz="2800" dirty="0"/>
          </a:p>
        </p:txBody>
      </p:sp>
      <p:sp>
        <p:nvSpPr>
          <p:cNvPr id="57347" name="Text Placeholder 2"/>
          <p:cNvSpPr>
            <a:spLocks noGrp="1"/>
          </p:cNvSpPr>
          <p:nvPr>
            <p:ph type="body" sz="half" idx="1"/>
          </p:nvPr>
        </p:nvSpPr>
        <p:spPr>
          <a:xfrm>
            <a:off x="539552" y="1268760"/>
            <a:ext cx="2520280" cy="4530725"/>
          </a:xfrm>
        </p:spPr>
        <p:txBody>
          <a:bodyPr>
            <a:normAutofit/>
          </a:bodyPr>
          <a:lstStyle/>
          <a:p>
            <a:r>
              <a:rPr lang="en-US" sz="2400" dirty="0"/>
              <a:t>What is the peak probability  value and (</a:t>
            </a:r>
            <a:r>
              <a:rPr lang="en-US" sz="2400" dirty="0" err="1"/>
              <a:t>x,y</a:t>
            </a:r>
            <a:r>
              <a:rPr lang="en-US" sz="2400" dirty="0"/>
              <a:t>) position of the peak?</a:t>
            </a:r>
          </a:p>
        </p:txBody>
      </p:sp>
      <p:sp>
        <p:nvSpPr>
          <p:cNvPr id="57348" name="Content Placeholder 3"/>
          <p:cNvSpPr>
            <a:spLocks noGrp="1"/>
          </p:cNvSpPr>
          <p:nvPr>
            <p:ph sz="half" idx="2"/>
          </p:nvPr>
        </p:nvSpPr>
        <p:spPr>
          <a:xfrm>
            <a:off x="3059832" y="1340768"/>
            <a:ext cx="6084168" cy="4530725"/>
          </a:xfrm>
        </p:spPr>
        <p:txBody>
          <a:bodyPr>
            <a:normAutofit/>
          </a:bodyPr>
          <a:lstStyle/>
          <a:p>
            <a:endParaRPr lang="en-US" sz="1600" dirty="0"/>
          </a:p>
          <a:p>
            <a:r>
              <a:rPr lang="en-US" sz="1300" dirty="0"/>
              <a:t>    0.0007    0.0017    0.0033    0.0048    0.0054    0.0048    0.0033    0.0017    0.0007</a:t>
            </a:r>
          </a:p>
          <a:p>
            <a:r>
              <a:rPr lang="en-US" sz="1300" dirty="0"/>
              <a:t>    0.0017    0.0042    0.0078    0.0114    0.0129    0.0114    0.0078    0.0042    0.0017</a:t>
            </a:r>
          </a:p>
          <a:p>
            <a:r>
              <a:rPr lang="en-US" sz="1300" dirty="0"/>
              <a:t>    0.0033    0.0078    0.0146    0.0213    0.0241    0.0213    0.0146    0.0078    0.0033</a:t>
            </a:r>
          </a:p>
          <a:p>
            <a:r>
              <a:rPr lang="en-US" sz="1300" dirty="0"/>
              <a:t>    0.0048    0.0114    0.0213    0.0310    0.0351    0.0310    0.0213    0.0114    0.0048</a:t>
            </a:r>
          </a:p>
          <a:p>
            <a:r>
              <a:rPr lang="en-US" sz="1300" dirty="0"/>
              <a:t>    0.0054    0.0129    0.0241    0.0351    </a:t>
            </a:r>
            <a:r>
              <a:rPr lang="en-US" sz="1300" u="sng" dirty="0">
                <a:solidFill>
                  <a:srgbClr val="FF0000"/>
                </a:solidFill>
              </a:rPr>
              <a:t>0.0398</a:t>
            </a:r>
            <a:r>
              <a:rPr lang="en-US" sz="1300" dirty="0"/>
              <a:t>    </a:t>
            </a:r>
            <a:r>
              <a:rPr lang="en-US" sz="1300" u="sng" dirty="0">
                <a:solidFill>
                  <a:srgbClr val="FF0000"/>
                </a:solidFill>
              </a:rPr>
              <a:t>0.0351</a:t>
            </a:r>
            <a:r>
              <a:rPr lang="en-US" sz="1300" dirty="0"/>
              <a:t>    0.0241    0.0129    0.0054</a:t>
            </a:r>
          </a:p>
          <a:p>
            <a:r>
              <a:rPr lang="en-US" sz="1300" dirty="0"/>
              <a:t>    0.0048    0.0114    0.0213    0.0310    0.0351    </a:t>
            </a:r>
            <a:r>
              <a:rPr lang="en-US" sz="1300" u="sng" dirty="0">
                <a:solidFill>
                  <a:srgbClr val="FF0000"/>
                </a:solidFill>
              </a:rPr>
              <a:t>0.0310</a:t>
            </a:r>
            <a:r>
              <a:rPr lang="en-US" sz="1300" dirty="0"/>
              <a:t>    0.0213    0.0114    0.0048</a:t>
            </a:r>
          </a:p>
          <a:p>
            <a:r>
              <a:rPr lang="en-US" sz="1300" dirty="0"/>
              <a:t>    0.0033    0.0078    0.0146    0.0213    0.0241    0.0213    0.0146    0.0078    0.0033</a:t>
            </a:r>
          </a:p>
          <a:p>
            <a:r>
              <a:rPr lang="en-US" sz="1300" dirty="0"/>
              <a:t>    0.0017    0.0042    0.0078    0.0114    0.0129    0.0114    0.0078    0.0042    0.0017</a:t>
            </a:r>
          </a:p>
          <a:p>
            <a:r>
              <a:rPr lang="en-US" sz="1300" dirty="0"/>
              <a:t>    0.0007    0.0017    0.0033    0.0048    0.0054    0.0048    0.0033    0.0017    0.0007</a:t>
            </a:r>
          </a:p>
        </p:txBody>
      </p:sp>
      <p:sp>
        <p:nvSpPr>
          <p:cNvPr id="5" name="Footer Placeholder 4"/>
          <p:cNvSpPr>
            <a:spLocks noGrp="1"/>
          </p:cNvSpPr>
          <p:nvPr>
            <p:ph type="ftr" sz="quarter" idx="11"/>
          </p:nvPr>
        </p:nvSpPr>
        <p:spPr/>
        <p:txBody>
          <a:bodyPr/>
          <a:lstStyle/>
          <a:p>
            <a:pPr>
              <a:defRPr/>
            </a:pPr>
            <a:r>
              <a:rPr lang="en-US" altLang="zh-CN"/>
              <a:t>Probability, Gaussian, likelihood, v221213a</a:t>
            </a:r>
          </a:p>
        </p:txBody>
      </p:sp>
      <p:sp>
        <p:nvSpPr>
          <p:cNvPr id="6" name="Slide Number Placeholder 5"/>
          <p:cNvSpPr>
            <a:spLocks noGrp="1"/>
          </p:cNvSpPr>
          <p:nvPr>
            <p:ph type="sldNum" sz="quarter" idx="12"/>
          </p:nvPr>
        </p:nvSpPr>
        <p:spPr/>
        <p:txBody>
          <a:bodyPr/>
          <a:lstStyle/>
          <a:p>
            <a:pPr>
              <a:defRPr/>
            </a:pPr>
            <a:fld id="{8CD02793-92E4-438D-B69B-FCC1933A6653}" type="slidenum">
              <a:rPr lang="en-US" smtClean="0"/>
              <a:pPr>
                <a:defRPr/>
              </a:pPr>
              <a:t>15</a:t>
            </a:fld>
            <a:endParaRPr lang="en-US" dirty="0"/>
          </a:p>
        </p:txBody>
      </p:sp>
      <p:graphicFrame>
        <p:nvGraphicFramePr>
          <p:cNvPr id="57351" name="Object 6"/>
          <p:cNvGraphicFramePr>
            <a:graphicFrameLocks noGrp="1" noChangeAspect="1"/>
          </p:cNvGraphicFramePr>
          <p:nvPr/>
        </p:nvGraphicFramePr>
        <p:xfrm>
          <a:off x="3200400" y="4259604"/>
          <a:ext cx="2872602" cy="1897744"/>
        </p:xfrm>
        <a:graphic>
          <a:graphicData uri="http://schemas.openxmlformats.org/presentationml/2006/ole">
            <mc:AlternateContent xmlns:mc="http://schemas.openxmlformats.org/markup-compatibility/2006">
              <mc:Choice xmlns:v="urn:schemas-microsoft-com:vml" Requires="v">
                <p:oleObj name="Equation" r:id="rId2" imgW="1384300" imgH="914400" progId="Equation.3">
                  <p:embed/>
                </p:oleObj>
              </mc:Choice>
              <mc:Fallback>
                <p:oleObj name="Equation" r:id="rId2" imgW="1384300" imgH="914400" progId="Equation.3">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259604"/>
                        <a:ext cx="2872602" cy="1897744"/>
                      </a:xfrm>
                      <a:prstGeom prst="rect">
                        <a:avLst/>
                      </a:prstGeom>
                      <a:noFill/>
                      <a:ln w="9525">
                        <a:solidFill>
                          <a:schemeClr val="tx1"/>
                        </a:solidFill>
                        <a:miter lim="800000"/>
                        <a:headEnd/>
                        <a:tailEnd/>
                      </a:ln>
                      <a:effectLst/>
                    </p:spPr>
                  </p:pic>
                </p:oleObj>
              </mc:Fallback>
            </mc:AlternateContent>
          </a:graphicData>
        </a:graphic>
      </p:graphicFrame>
      <p:pic>
        <p:nvPicPr>
          <p:cNvPr id="513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005064"/>
            <a:ext cx="2731429" cy="24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80" y="3856228"/>
            <a:ext cx="2880320" cy="2893100"/>
          </a:xfrm>
          <a:prstGeom prst="rect">
            <a:avLst/>
          </a:prstGeom>
          <a:noFill/>
          <a:ln>
            <a:solidFill>
              <a:schemeClr val="accent1"/>
            </a:solidFill>
          </a:ln>
        </p:spPr>
        <p:txBody>
          <a:bodyPr wrap="square" rtlCol="0">
            <a:spAutoFit/>
          </a:bodyPr>
          <a:lstStyle/>
          <a:p>
            <a:r>
              <a:rPr lang="en-US" sz="1400" dirty="0"/>
              <a:t>clear %</a:t>
            </a:r>
            <a:r>
              <a:rPr lang="en-US" sz="1400" dirty="0" err="1"/>
              <a:t>matlab</a:t>
            </a:r>
            <a:endParaRPr lang="en-US" sz="1400" dirty="0"/>
          </a:p>
          <a:p>
            <a:r>
              <a:rPr lang="en-US" sz="1400" dirty="0"/>
              <a:t>sigma=2 % in </a:t>
            </a:r>
            <a:r>
              <a:rPr lang="en-US" sz="1400" dirty="0" err="1"/>
              <a:t>matlab</a:t>
            </a:r>
            <a:r>
              <a:rPr lang="en-US" sz="1400" dirty="0"/>
              <a:t> , no -</a:t>
            </a:r>
            <a:r>
              <a:rPr lang="en-US" sz="1400" dirty="0" err="1"/>
              <a:t>ve</a:t>
            </a:r>
            <a:r>
              <a:rPr lang="en-US" sz="1400" dirty="0"/>
              <a:t> index for looping, so shift center to (5,5)</a:t>
            </a:r>
          </a:p>
          <a:p>
            <a:r>
              <a:rPr lang="en-US" sz="1400" dirty="0" err="1"/>
              <a:t>mean_x</a:t>
            </a:r>
            <a:r>
              <a:rPr lang="en-US" sz="1400" dirty="0"/>
              <a:t>=5 , </a:t>
            </a:r>
            <a:r>
              <a:rPr lang="en-US" sz="1400" dirty="0" err="1"/>
              <a:t>mean_y</a:t>
            </a:r>
            <a:r>
              <a:rPr lang="en-US" sz="1400" dirty="0"/>
              <a:t>=5 </a:t>
            </a:r>
          </a:p>
          <a:p>
            <a:r>
              <a:rPr lang="en-US" sz="1400" dirty="0"/>
              <a:t>for y=1:9</a:t>
            </a:r>
          </a:p>
          <a:p>
            <a:r>
              <a:rPr lang="en-US" sz="1400" dirty="0"/>
              <a:t>for x=1:9</a:t>
            </a:r>
          </a:p>
          <a:p>
            <a:r>
              <a:rPr lang="es-ES" sz="1400" dirty="0"/>
              <a:t>g(</a:t>
            </a:r>
            <a:r>
              <a:rPr lang="es-ES" sz="1400" dirty="0" err="1"/>
              <a:t>x,y</a:t>
            </a:r>
            <a:r>
              <a:rPr lang="es-ES" sz="1400" dirty="0"/>
              <a:t>)=(1/(2*pi*sigma^2))*</a:t>
            </a:r>
            <a:r>
              <a:rPr lang="es-ES" sz="1400" dirty="0" err="1"/>
              <a:t>exp</a:t>
            </a:r>
            <a:r>
              <a:rPr lang="es-ES" sz="1400" dirty="0"/>
              <a:t>(-((x-</a:t>
            </a:r>
            <a:r>
              <a:rPr lang="es-ES" sz="1400" dirty="0" err="1"/>
              <a:t>mean_x</a:t>
            </a:r>
            <a:r>
              <a:rPr lang="es-ES" sz="1400" dirty="0"/>
              <a:t>)^2+(y-</a:t>
            </a:r>
            <a:r>
              <a:rPr lang="es-ES" sz="1400" dirty="0" err="1"/>
              <a:t>mean_y</a:t>
            </a:r>
            <a:r>
              <a:rPr lang="es-ES" sz="1400" dirty="0"/>
              <a:t>)^2) /(2*sigma^2))</a:t>
            </a:r>
          </a:p>
          <a:p>
            <a:r>
              <a:rPr lang="en-US" sz="1400" dirty="0"/>
              <a:t>end</a:t>
            </a:r>
          </a:p>
          <a:p>
            <a:r>
              <a:rPr lang="en-US" sz="1400" dirty="0"/>
              <a:t>end</a:t>
            </a:r>
          </a:p>
          <a:p>
            <a:r>
              <a:rPr lang="en-US" sz="1400" dirty="0"/>
              <a:t>mesh(g)</a:t>
            </a:r>
          </a:p>
          <a:p>
            <a:r>
              <a:rPr lang="en-US" sz="1400" dirty="0"/>
              <a:t>title('2D Gaussian function')</a:t>
            </a:r>
          </a:p>
        </p:txBody>
      </p:sp>
      <p:sp>
        <p:nvSpPr>
          <p:cNvPr id="3" name="TextBox 2"/>
          <p:cNvSpPr txBox="1"/>
          <p:nvPr/>
        </p:nvSpPr>
        <p:spPr>
          <a:xfrm>
            <a:off x="2782301" y="639462"/>
            <a:ext cx="1779654" cy="369332"/>
          </a:xfrm>
          <a:prstGeom prst="rect">
            <a:avLst/>
          </a:prstGeom>
          <a:noFill/>
          <a:ln>
            <a:solidFill>
              <a:schemeClr val="accent1"/>
            </a:solidFill>
          </a:ln>
        </p:spPr>
        <p:txBody>
          <a:bodyPr wrap="none" rtlCol="0">
            <a:spAutoFit/>
          </a:bodyPr>
          <a:lstStyle/>
          <a:p>
            <a:r>
              <a:rPr lang="en-US" dirty="0">
                <a:solidFill>
                  <a:srgbClr val="FF0000"/>
                </a:solidFill>
              </a:rPr>
              <a:t>1/(2*</a:t>
            </a:r>
            <a:r>
              <a:rPr lang="en-US" dirty="0">
                <a:solidFill>
                  <a:srgbClr val="FF0000"/>
                </a:solidFill>
                <a:sym typeface="Symbol"/>
              </a:rPr>
              <a:t>pi*2^2</a:t>
            </a:r>
            <a:r>
              <a:rPr lang="en-US" dirty="0">
                <a:solidFill>
                  <a:srgbClr val="FF0000"/>
                </a:solidFill>
              </a:rPr>
              <a:t>)</a:t>
            </a:r>
          </a:p>
        </p:txBody>
      </p:sp>
      <p:cxnSp>
        <p:nvCxnSpPr>
          <p:cNvPr id="7" name="Straight Arrow Connector 6"/>
          <p:cNvCxnSpPr>
            <a:stCxn id="3" idx="2"/>
          </p:cNvCxnSpPr>
          <p:nvPr/>
        </p:nvCxnSpPr>
        <p:spPr>
          <a:xfrm>
            <a:off x="3672128" y="1008794"/>
            <a:ext cx="2524160" cy="1669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15199" y="523495"/>
            <a:ext cx="1545502"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(-1/8)</a:t>
            </a:r>
          </a:p>
        </p:txBody>
      </p:sp>
      <p:cxnSp>
        <p:nvCxnSpPr>
          <p:cNvPr id="15" name="Straight Arrow Connector 14"/>
          <p:cNvCxnSpPr/>
          <p:nvPr/>
        </p:nvCxnSpPr>
        <p:spPr>
          <a:xfrm flipH="1">
            <a:off x="6867196" y="1108270"/>
            <a:ext cx="448003" cy="1570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7599" y="1107699"/>
            <a:ext cx="1545502"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(-2/8)</a:t>
            </a:r>
          </a:p>
        </p:txBody>
      </p:sp>
      <p:cxnSp>
        <p:nvCxnSpPr>
          <p:cNvPr id="13" name="Straight Arrow Connector 12"/>
          <p:cNvCxnSpPr/>
          <p:nvPr/>
        </p:nvCxnSpPr>
        <p:spPr>
          <a:xfrm flipH="1">
            <a:off x="7010400" y="1692474"/>
            <a:ext cx="457199" cy="1232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8200" y="815882"/>
            <a:ext cx="830035" cy="646331"/>
          </a:xfrm>
          <a:prstGeom prst="rect">
            <a:avLst/>
          </a:prstGeom>
          <a:noFill/>
          <a:ln>
            <a:solidFill>
              <a:schemeClr val="accent1"/>
            </a:solidFill>
          </a:ln>
        </p:spPr>
        <p:txBody>
          <a:bodyPr wrap="none" rtlCol="0">
            <a:spAutoFit/>
          </a:bodyPr>
          <a:lstStyle/>
          <a:p>
            <a:r>
              <a:rPr lang="en-US" i="1" dirty="0"/>
              <a:t>x=m</a:t>
            </a:r>
            <a:r>
              <a:rPr lang="en-US" i="1" baseline="-25000" dirty="0"/>
              <a:t>x</a:t>
            </a:r>
          </a:p>
          <a:p>
            <a:r>
              <a:rPr lang="en-US" i="1" dirty="0"/>
              <a:t>y=m</a:t>
            </a:r>
            <a:r>
              <a:rPr lang="en-US" i="1" baseline="-25000" dirty="0"/>
              <a:t>y</a:t>
            </a:r>
          </a:p>
        </p:txBody>
      </p:sp>
      <p:cxnSp>
        <p:nvCxnSpPr>
          <p:cNvPr id="17" name="Straight Arrow Connector 16"/>
          <p:cNvCxnSpPr/>
          <p:nvPr/>
        </p:nvCxnSpPr>
        <p:spPr>
          <a:xfrm>
            <a:off x="5478235" y="1462213"/>
            <a:ext cx="770165" cy="1216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04698" y="753755"/>
            <a:ext cx="1162498" cy="646331"/>
          </a:xfrm>
          <a:prstGeom prst="rect">
            <a:avLst/>
          </a:prstGeom>
          <a:noFill/>
          <a:ln>
            <a:solidFill>
              <a:schemeClr val="accent1"/>
            </a:solidFill>
          </a:ln>
        </p:spPr>
        <p:txBody>
          <a:bodyPr wrap="none" rtlCol="0">
            <a:spAutoFit/>
          </a:bodyPr>
          <a:lstStyle/>
          <a:p>
            <a:r>
              <a:rPr lang="en-US" i="1" dirty="0"/>
              <a:t>x=1+m</a:t>
            </a:r>
            <a:r>
              <a:rPr lang="en-US" i="1" baseline="-25000" dirty="0"/>
              <a:t>x</a:t>
            </a:r>
          </a:p>
          <a:p>
            <a:r>
              <a:rPr lang="en-US" i="1" dirty="0"/>
              <a:t>y=m</a:t>
            </a:r>
            <a:r>
              <a:rPr lang="en-US" i="1" baseline="-25000" dirty="0"/>
              <a:t>y</a:t>
            </a:r>
          </a:p>
        </p:txBody>
      </p:sp>
      <p:cxnSp>
        <p:nvCxnSpPr>
          <p:cNvPr id="28" name="Straight Arrow Connector 27"/>
          <p:cNvCxnSpPr>
            <a:stCxn id="26" idx="2"/>
          </p:cNvCxnSpPr>
          <p:nvPr/>
        </p:nvCxnSpPr>
        <p:spPr>
          <a:xfrm>
            <a:off x="6285947" y="1400086"/>
            <a:ext cx="581249" cy="1278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05170" y="940945"/>
            <a:ext cx="944489" cy="646331"/>
          </a:xfrm>
          <a:prstGeom prst="rect">
            <a:avLst/>
          </a:prstGeom>
          <a:noFill/>
        </p:spPr>
        <p:txBody>
          <a:bodyPr wrap="none" rtlCol="0">
            <a:spAutoFit/>
          </a:bodyPr>
          <a:lstStyle/>
          <a:p>
            <a:r>
              <a:rPr lang="en-US" dirty="0"/>
              <a:t>Position</a:t>
            </a:r>
          </a:p>
          <a:p>
            <a:r>
              <a:rPr lang="en-US" dirty="0"/>
              <a:t>(0,0)</a:t>
            </a:r>
          </a:p>
        </p:txBody>
      </p:sp>
      <p:sp>
        <p:nvSpPr>
          <p:cNvPr id="21" name="Rectangle 20"/>
          <p:cNvSpPr/>
          <p:nvPr/>
        </p:nvSpPr>
        <p:spPr>
          <a:xfrm>
            <a:off x="3476014" y="1659284"/>
            <a:ext cx="651639" cy="228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endCxn id="21" idx="1"/>
          </p:cNvCxnSpPr>
          <p:nvPr/>
        </p:nvCxnSpPr>
        <p:spPr>
          <a:xfrm>
            <a:off x="3365653" y="1499373"/>
            <a:ext cx="110361" cy="2742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85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750" y="1"/>
            <a:ext cx="8229600" cy="762000"/>
          </a:xfrm>
        </p:spPr>
        <p:txBody>
          <a:bodyPr>
            <a:normAutofit/>
          </a:bodyPr>
          <a:lstStyle/>
          <a:p>
            <a:r>
              <a:rPr lang="en-US" altLang="zh-CN" sz="2800" dirty="0">
                <a:solidFill>
                  <a:srgbClr val="FF0000"/>
                </a:solidFill>
              </a:rPr>
              <a:t>Answer </a:t>
            </a:r>
            <a:r>
              <a:rPr lang="en-US" sz="2800" dirty="0">
                <a:solidFill>
                  <a:srgbClr val="FF0000"/>
                </a:solidFill>
              </a:rPr>
              <a:t> 2 </a:t>
            </a:r>
            <a:r>
              <a:rPr lang="en-US" sz="2800" dirty="0"/>
              <a:t>(Given : </a:t>
            </a:r>
            <a:r>
              <a:rPr lang="en-US" sz="2800" dirty="0">
                <a:sym typeface="Symbol" panose="05050102010706020507" pitchFamily="18" charset="2"/>
              </a:rPr>
              <a:t>=2, </a:t>
            </a:r>
            <a:r>
              <a:rPr lang="en-US" sz="2800" dirty="0" err="1">
                <a:sym typeface="Symbol" panose="05050102010706020507" pitchFamily="18" charset="2"/>
              </a:rPr>
              <a:t>mean_x,mean_y</a:t>
            </a:r>
            <a:r>
              <a:rPr lang="en-US" sz="2800" dirty="0">
                <a:sym typeface="Symbol" panose="05050102010706020507" pitchFamily="18" charset="2"/>
              </a:rPr>
              <a:t>=(4,4))</a:t>
            </a:r>
            <a:endParaRPr lang="en-US" sz="2800" dirty="0"/>
          </a:p>
        </p:txBody>
      </p:sp>
      <p:sp>
        <p:nvSpPr>
          <p:cNvPr id="57347" name="Text Placeholder 2"/>
          <p:cNvSpPr>
            <a:spLocks noGrp="1"/>
          </p:cNvSpPr>
          <p:nvPr>
            <p:ph type="body" sz="half" idx="1"/>
          </p:nvPr>
        </p:nvSpPr>
        <p:spPr>
          <a:xfrm>
            <a:off x="77833" y="824128"/>
            <a:ext cx="2700873" cy="4530725"/>
          </a:xfrm>
        </p:spPr>
        <p:txBody>
          <a:bodyPr>
            <a:normAutofit/>
          </a:bodyPr>
          <a:lstStyle/>
          <a:p>
            <a:r>
              <a:rPr lang="en-US" sz="2400" dirty="0"/>
              <a:t>What is the</a:t>
            </a:r>
            <a:r>
              <a:rPr lang="en-US" sz="2400" dirty="0">
                <a:solidFill>
                  <a:srgbClr val="FF0000"/>
                </a:solidFill>
              </a:rPr>
              <a:t> </a:t>
            </a:r>
            <a:r>
              <a:rPr lang="en-US" sz="2400" dirty="0"/>
              <a:t>peak probability value and (</a:t>
            </a:r>
            <a:r>
              <a:rPr lang="en-US" sz="2400" dirty="0" err="1"/>
              <a:t>x,y</a:t>
            </a:r>
            <a:r>
              <a:rPr lang="en-US" sz="2400" dirty="0"/>
              <a:t>) position of the peak? </a:t>
            </a:r>
            <a:r>
              <a:rPr lang="en-US" sz="2400" dirty="0">
                <a:solidFill>
                  <a:srgbClr val="FF0000"/>
                </a:solidFill>
              </a:rPr>
              <a:t>Answer: peak probability value= 0.0398 at (</a:t>
            </a:r>
            <a:r>
              <a:rPr lang="en-US" sz="2400" dirty="0" err="1">
                <a:solidFill>
                  <a:srgbClr val="FF0000"/>
                </a:solidFill>
              </a:rPr>
              <a:t>x,y</a:t>
            </a:r>
            <a:r>
              <a:rPr lang="en-US" sz="2400" dirty="0">
                <a:solidFill>
                  <a:srgbClr val="FF0000"/>
                </a:solidFill>
              </a:rPr>
              <a:t>)=(4,4)</a:t>
            </a:r>
          </a:p>
        </p:txBody>
      </p:sp>
      <p:sp>
        <p:nvSpPr>
          <p:cNvPr id="57348" name="Content Placeholder 3"/>
          <p:cNvSpPr>
            <a:spLocks noGrp="1"/>
          </p:cNvSpPr>
          <p:nvPr>
            <p:ph sz="half" idx="2"/>
          </p:nvPr>
        </p:nvSpPr>
        <p:spPr>
          <a:xfrm>
            <a:off x="3059832" y="1340768"/>
            <a:ext cx="6084168" cy="4530725"/>
          </a:xfrm>
        </p:spPr>
        <p:txBody>
          <a:bodyPr>
            <a:normAutofit/>
          </a:bodyPr>
          <a:lstStyle/>
          <a:p>
            <a:endParaRPr lang="en-US" sz="1600" dirty="0"/>
          </a:p>
          <a:p>
            <a:r>
              <a:rPr lang="en-US" sz="1300" dirty="0"/>
              <a:t>    0.0007    0.0017    0.0033    0.0048    0.0054    0.0048    0.0033    0.0017    0.0007</a:t>
            </a:r>
          </a:p>
          <a:p>
            <a:r>
              <a:rPr lang="en-US" sz="1300" dirty="0"/>
              <a:t>    0.0017    0.0042    0.0078    0.0114    0.0129    0.0114    0.0078    0.0042    0.0017</a:t>
            </a:r>
          </a:p>
          <a:p>
            <a:r>
              <a:rPr lang="en-US" sz="1300" dirty="0"/>
              <a:t>    0.0033    0.0078    0.0146    0.0213    0.0241    0.0213    0.0146    0.0078    0.0033</a:t>
            </a:r>
          </a:p>
          <a:p>
            <a:r>
              <a:rPr lang="en-US" sz="1300" dirty="0"/>
              <a:t>    0.0048    0.0114    0.0213    0.0310    0.0351    0.0310    0.0213    0.0114    0.0048</a:t>
            </a:r>
          </a:p>
          <a:p>
            <a:r>
              <a:rPr lang="en-US" sz="1300" dirty="0"/>
              <a:t>    0.0054    0.0129    0.0241    0.0351    </a:t>
            </a:r>
            <a:r>
              <a:rPr lang="en-US" sz="1300" u="sng" dirty="0">
                <a:solidFill>
                  <a:srgbClr val="FF0000"/>
                </a:solidFill>
              </a:rPr>
              <a:t>0.0398</a:t>
            </a:r>
            <a:r>
              <a:rPr lang="en-US" sz="1300" dirty="0"/>
              <a:t>    </a:t>
            </a:r>
            <a:r>
              <a:rPr lang="en-US" sz="1300" u="sng" dirty="0">
                <a:solidFill>
                  <a:srgbClr val="FF0000"/>
                </a:solidFill>
              </a:rPr>
              <a:t>0.0351</a:t>
            </a:r>
            <a:r>
              <a:rPr lang="en-US" sz="1300" dirty="0"/>
              <a:t>    0.0241    0.0129    0.0054</a:t>
            </a:r>
          </a:p>
          <a:p>
            <a:r>
              <a:rPr lang="en-US" sz="1300" dirty="0"/>
              <a:t>    0.0048    0.0114    0.0213    0.0310    0.0351    </a:t>
            </a:r>
            <a:r>
              <a:rPr lang="en-US" sz="1300" u="sng" dirty="0">
                <a:solidFill>
                  <a:srgbClr val="FF0000"/>
                </a:solidFill>
              </a:rPr>
              <a:t>0.0310</a:t>
            </a:r>
            <a:r>
              <a:rPr lang="en-US" sz="1300" dirty="0"/>
              <a:t>    0.0213    0.0114    0.0048</a:t>
            </a:r>
          </a:p>
          <a:p>
            <a:r>
              <a:rPr lang="en-US" sz="1300" dirty="0"/>
              <a:t>    0.0033    0.0078    0.0146    0.0213    0.0241    0.0213    0.0146    0.0078    0.0033</a:t>
            </a:r>
          </a:p>
          <a:p>
            <a:r>
              <a:rPr lang="en-US" sz="1300" dirty="0"/>
              <a:t>    0.0017    0.0042    0.0078    0.0114    0.0129    0.0114    0.0078    0.0042    0.0017</a:t>
            </a:r>
          </a:p>
          <a:p>
            <a:r>
              <a:rPr lang="en-US" sz="1300" dirty="0"/>
              <a:t>    0.0007    0.0017    0.0033    0.0048    0.0054    0.0048    0.0033    0.0017    0.0007</a:t>
            </a:r>
          </a:p>
        </p:txBody>
      </p:sp>
      <p:sp>
        <p:nvSpPr>
          <p:cNvPr id="5" name="Footer Placeholder 4"/>
          <p:cNvSpPr>
            <a:spLocks noGrp="1"/>
          </p:cNvSpPr>
          <p:nvPr>
            <p:ph type="ftr" sz="quarter" idx="11"/>
          </p:nvPr>
        </p:nvSpPr>
        <p:spPr/>
        <p:txBody>
          <a:bodyPr/>
          <a:lstStyle/>
          <a:p>
            <a:pPr>
              <a:defRPr/>
            </a:pPr>
            <a:r>
              <a:rPr lang="en-US" altLang="zh-CN"/>
              <a:t>Probability, Gaussian, likelihood, v221213a</a:t>
            </a:r>
          </a:p>
        </p:txBody>
      </p:sp>
      <p:sp>
        <p:nvSpPr>
          <p:cNvPr id="6" name="Slide Number Placeholder 5"/>
          <p:cNvSpPr>
            <a:spLocks noGrp="1"/>
          </p:cNvSpPr>
          <p:nvPr>
            <p:ph type="sldNum" sz="quarter" idx="12"/>
          </p:nvPr>
        </p:nvSpPr>
        <p:spPr/>
        <p:txBody>
          <a:bodyPr/>
          <a:lstStyle/>
          <a:p>
            <a:pPr>
              <a:defRPr/>
            </a:pPr>
            <a:fld id="{8CD02793-92E4-438D-B69B-FCC1933A6653}" type="slidenum">
              <a:rPr lang="en-US" smtClean="0"/>
              <a:pPr>
                <a:defRPr/>
              </a:pPr>
              <a:t>16</a:t>
            </a:fld>
            <a:endParaRPr lang="en-US" dirty="0"/>
          </a:p>
        </p:txBody>
      </p:sp>
      <p:graphicFrame>
        <p:nvGraphicFramePr>
          <p:cNvPr id="57351" name="Object 6"/>
          <p:cNvGraphicFramePr>
            <a:graphicFrameLocks noGrp="1" noChangeAspect="1"/>
          </p:cNvGraphicFramePr>
          <p:nvPr/>
        </p:nvGraphicFramePr>
        <p:xfrm>
          <a:off x="3200400" y="4259604"/>
          <a:ext cx="2872602" cy="1897744"/>
        </p:xfrm>
        <a:graphic>
          <a:graphicData uri="http://schemas.openxmlformats.org/presentationml/2006/ole">
            <mc:AlternateContent xmlns:mc="http://schemas.openxmlformats.org/markup-compatibility/2006">
              <mc:Choice xmlns:v="urn:schemas-microsoft-com:vml" Requires="v">
                <p:oleObj name="Equation" r:id="rId2" imgW="1384300" imgH="914400" progId="Equation.3">
                  <p:embed/>
                </p:oleObj>
              </mc:Choice>
              <mc:Fallback>
                <p:oleObj name="Equation" r:id="rId2" imgW="1384300" imgH="914400" progId="Equation.3">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259604"/>
                        <a:ext cx="2872602" cy="1897744"/>
                      </a:xfrm>
                      <a:prstGeom prst="rect">
                        <a:avLst/>
                      </a:prstGeom>
                      <a:noFill/>
                      <a:ln w="9525">
                        <a:solidFill>
                          <a:schemeClr val="tx1"/>
                        </a:solidFill>
                        <a:miter lim="800000"/>
                        <a:headEnd/>
                        <a:tailEnd/>
                      </a:ln>
                      <a:effectLst/>
                    </p:spPr>
                  </p:pic>
                </p:oleObj>
              </mc:Fallback>
            </mc:AlternateContent>
          </a:graphicData>
        </a:graphic>
      </p:graphicFrame>
      <p:pic>
        <p:nvPicPr>
          <p:cNvPr id="513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005064"/>
            <a:ext cx="2731429" cy="24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7146" y="3964900"/>
            <a:ext cx="2880320" cy="2893100"/>
          </a:xfrm>
          <a:prstGeom prst="rect">
            <a:avLst/>
          </a:prstGeom>
          <a:noFill/>
          <a:ln>
            <a:solidFill>
              <a:schemeClr val="accent1"/>
            </a:solidFill>
          </a:ln>
        </p:spPr>
        <p:txBody>
          <a:bodyPr wrap="square" rtlCol="0">
            <a:spAutoFit/>
          </a:bodyPr>
          <a:lstStyle/>
          <a:p>
            <a:r>
              <a:rPr lang="en-US" sz="1400" dirty="0"/>
              <a:t>clear %</a:t>
            </a:r>
            <a:r>
              <a:rPr lang="en-US" sz="1400" dirty="0" err="1"/>
              <a:t>matlab</a:t>
            </a:r>
            <a:endParaRPr lang="en-US" sz="1400" dirty="0"/>
          </a:p>
          <a:p>
            <a:r>
              <a:rPr lang="en-US" sz="1400" dirty="0"/>
              <a:t>sigma=2 % in </a:t>
            </a:r>
            <a:r>
              <a:rPr lang="en-US" sz="1400" dirty="0" err="1"/>
              <a:t>matlab</a:t>
            </a:r>
            <a:r>
              <a:rPr lang="en-US" sz="1400" dirty="0"/>
              <a:t> , no -</a:t>
            </a:r>
            <a:r>
              <a:rPr lang="en-US" sz="1400" dirty="0" err="1"/>
              <a:t>ve</a:t>
            </a:r>
            <a:r>
              <a:rPr lang="en-US" sz="1400" dirty="0"/>
              <a:t> index for looping, so shift center to (5,5)</a:t>
            </a:r>
          </a:p>
          <a:p>
            <a:r>
              <a:rPr lang="en-US" sz="1400" dirty="0" err="1"/>
              <a:t>mean_x</a:t>
            </a:r>
            <a:r>
              <a:rPr lang="en-US" sz="1400" dirty="0"/>
              <a:t>=5 , </a:t>
            </a:r>
            <a:r>
              <a:rPr lang="en-US" sz="1400" dirty="0" err="1"/>
              <a:t>mean_y</a:t>
            </a:r>
            <a:r>
              <a:rPr lang="en-US" sz="1400" dirty="0"/>
              <a:t>=5 </a:t>
            </a:r>
          </a:p>
          <a:p>
            <a:r>
              <a:rPr lang="en-US" sz="1400" dirty="0"/>
              <a:t>for y=1:9</a:t>
            </a:r>
          </a:p>
          <a:p>
            <a:r>
              <a:rPr lang="en-US" sz="1400" dirty="0"/>
              <a:t>for x=1:9</a:t>
            </a:r>
          </a:p>
          <a:p>
            <a:r>
              <a:rPr lang="es-ES" sz="1400" dirty="0"/>
              <a:t>g(</a:t>
            </a:r>
            <a:r>
              <a:rPr lang="es-ES" sz="1400" dirty="0" err="1"/>
              <a:t>x,y</a:t>
            </a:r>
            <a:r>
              <a:rPr lang="es-ES" sz="1400" dirty="0"/>
              <a:t>)=(1/(2*pi*sigma^2))*</a:t>
            </a:r>
            <a:r>
              <a:rPr lang="es-ES" sz="1400" dirty="0" err="1"/>
              <a:t>exp</a:t>
            </a:r>
            <a:r>
              <a:rPr lang="es-ES" sz="1400" dirty="0"/>
              <a:t>(-((x-</a:t>
            </a:r>
            <a:r>
              <a:rPr lang="es-ES" sz="1400" dirty="0" err="1"/>
              <a:t>mean_x</a:t>
            </a:r>
            <a:r>
              <a:rPr lang="es-ES" sz="1400" dirty="0"/>
              <a:t>)^2+(y-</a:t>
            </a:r>
            <a:r>
              <a:rPr lang="es-ES" sz="1400" dirty="0" err="1"/>
              <a:t>mean_y</a:t>
            </a:r>
            <a:r>
              <a:rPr lang="es-ES" sz="1400" dirty="0"/>
              <a:t>)^2) /(2*sigma^2))</a:t>
            </a:r>
          </a:p>
          <a:p>
            <a:r>
              <a:rPr lang="en-US" sz="1400" dirty="0"/>
              <a:t>end</a:t>
            </a:r>
          </a:p>
          <a:p>
            <a:r>
              <a:rPr lang="en-US" sz="1400" dirty="0"/>
              <a:t>end</a:t>
            </a:r>
          </a:p>
          <a:p>
            <a:r>
              <a:rPr lang="en-US" sz="1400" dirty="0"/>
              <a:t>mesh(g)</a:t>
            </a:r>
          </a:p>
          <a:p>
            <a:r>
              <a:rPr lang="en-US" sz="1400" dirty="0"/>
              <a:t>title('2D Gaussian function')</a:t>
            </a:r>
          </a:p>
        </p:txBody>
      </p:sp>
      <p:sp>
        <p:nvSpPr>
          <p:cNvPr id="3" name="TextBox 2"/>
          <p:cNvSpPr txBox="1"/>
          <p:nvPr/>
        </p:nvSpPr>
        <p:spPr>
          <a:xfrm>
            <a:off x="2782301" y="639462"/>
            <a:ext cx="1779654" cy="369332"/>
          </a:xfrm>
          <a:prstGeom prst="rect">
            <a:avLst/>
          </a:prstGeom>
          <a:noFill/>
          <a:ln>
            <a:solidFill>
              <a:schemeClr val="accent1"/>
            </a:solidFill>
          </a:ln>
        </p:spPr>
        <p:txBody>
          <a:bodyPr wrap="none" rtlCol="0">
            <a:spAutoFit/>
          </a:bodyPr>
          <a:lstStyle/>
          <a:p>
            <a:r>
              <a:rPr lang="en-US" dirty="0">
                <a:solidFill>
                  <a:srgbClr val="FF0000"/>
                </a:solidFill>
              </a:rPr>
              <a:t>1/(2*</a:t>
            </a:r>
            <a:r>
              <a:rPr lang="en-US" dirty="0">
                <a:solidFill>
                  <a:srgbClr val="FF0000"/>
                </a:solidFill>
                <a:sym typeface="Symbol"/>
              </a:rPr>
              <a:t>pi*2^2</a:t>
            </a:r>
            <a:r>
              <a:rPr lang="en-US" dirty="0">
                <a:solidFill>
                  <a:srgbClr val="FF0000"/>
                </a:solidFill>
              </a:rPr>
              <a:t>)</a:t>
            </a:r>
          </a:p>
        </p:txBody>
      </p:sp>
      <p:cxnSp>
        <p:nvCxnSpPr>
          <p:cNvPr id="7" name="Straight Arrow Connector 6"/>
          <p:cNvCxnSpPr>
            <a:stCxn id="3" idx="2"/>
          </p:cNvCxnSpPr>
          <p:nvPr/>
        </p:nvCxnSpPr>
        <p:spPr>
          <a:xfrm>
            <a:off x="3672128" y="1008794"/>
            <a:ext cx="2524160" cy="1669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15199" y="523495"/>
            <a:ext cx="1545502"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(-1/8)</a:t>
            </a:r>
          </a:p>
        </p:txBody>
      </p:sp>
      <p:cxnSp>
        <p:nvCxnSpPr>
          <p:cNvPr id="15" name="Straight Arrow Connector 14"/>
          <p:cNvCxnSpPr/>
          <p:nvPr/>
        </p:nvCxnSpPr>
        <p:spPr>
          <a:xfrm flipH="1">
            <a:off x="6867196" y="1108270"/>
            <a:ext cx="448003" cy="1570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7599" y="1107699"/>
            <a:ext cx="1545502"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(-2/8)</a:t>
            </a:r>
          </a:p>
        </p:txBody>
      </p:sp>
      <p:cxnSp>
        <p:nvCxnSpPr>
          <p:cNvPr id="13" name="Straight Arrow Connector 12"/>
          <p:cNvCxnSpPr/>
          <p:nvPr/>
        </p:nvCxnSpPr>
        <p:spPr>
          <a:xfrm flipH="1">
            <a:off x="7010400" y="1692474"/>
            <a:ext cx="457199" cy="1232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8200" y="815882"/>
            <a:ext cx="830035" cy="646331"/>
          </a:xfrm>
          <a:prstGeom prst="rect">
            <a:avLst/>
          </a:prstGeom>
          <a:noFill/>
          <a:ln>
            <a:solidFill>
              <a:schemeClr val="accent1"/>
            </a:solidFill>
          </a:ln>
        </p:spPr>
        <p:txBody>
          <a:bodyPr wrap="none" rtlCol="0">
            <a:spAutoFit/>
          </a:bodyPr>
          <a:lstStyle/>
          <a:p>
            <a:r>
              <a:rPr lang="en-US" i="1" dirty="0"/>
              <a:t>x=m</a:t>
            </a:r>
            <a:r>
              <a:rPr lang="en-US" i="1" baseline="-25000" dirty="0"/>
              <a:t>x</a:t>
            </a:r>
          </a:p>
          <a:p>
            <a:r>
              <a:rPr lang="en-US" i="1" dirty="0"/>
              <a:t>y=m</a:t>
            </a:r>
            <a:r>
              <a:rPr lang="en-US" i="1" baseline="-25000" dirty="0"/>
              <a:t>y</a:t>
            </a:r>
          </a:p>
        </p:txBody>
      </p:sp>
      <p:cxnSp>
        <p:nvCxnSpPr>
          <p:cNvPr id="17" name="Straight Arrow Connector 16"/>
          <p:cNvCxnSpPr/>
          <p:nvPr/>
        </p:nvCxnSpPr>
        <p:spPr>
          <a:xfrm>
            <a:off x="5478235" y="1462213"/>
            <a:ext cx="770165" cy="1216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04698" y="753755"/>
            <a:ext cx="1162498" cy="646331"/>
          </a:xfrm>
          <a:prstGeom prst="rect">
            <a:avLst/>
          </a:prstGeom>
          <a:noFill/>
          <a:ln>
            <a:solidFill>
              <a:schemeClr val="accent1"/>
            </a:solidFill>
          </a:ln>
        </p:spPr>
        <p:txBody>
          <a:bodyPr wrap="none" rtlCol="0">
            <a:spAutoFit/>
          </a:bodyPr>
          <a:lstStyle/>
          <a:p>
            <a:r>
              <a:rPr lang="en-US" i="1" dirty="0"/>
              <a:t>x=1+m</a:t>
            </a:r>
            <a:r>
              <a:rPr lang="en-US" i="1" baseline="-25000" dirty="0"/>
              <a:t>x</a:t>
            </a:r>
          </a:p>
          <a:p>
            <a:r>
              <a:rPr lang="en-US" i="1" dirty="0"/>
              <a:t>y=m</a:t>
            </a:r>
            <a:r>
              <a:rPr lang="en-US" i="1" baseline="-25000" dirty="0"/>
              <a:t>y</a:t>
            </a:r>
          </a:p>
        </p:txBody>
      </p:sp>
      <p:cxnSp>
        <p:nvCxnSpPr>
          <p:cNvPr id="28" name="Straight Arrow Connector 27"/>
          <p:cNvCxnSpPr>
            <a:stCxn id="26" idx="2"/>
          </p:cNvCxnSpPr>
          <p:nvPr/>
        </p:nvCxnSpPr>
        <p:spPr>
          <a:xfrm>
            <a:off x="6285947" y="1400086"/>
            <a:ext cx="581249" cy="1278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05170" y="940945"/>
            <a:ext cx="944489" cy="646331"/>
          </a:xfrm>
          <a:prstGeom prst="rect">
            <a:avLst/>
          </a:prstGeom>
          <a:noFill/>
        </p:spPr>
        <p:txBody>
          <a:bodyPr wrap="none" rtlCol="0">
            <a:spAutoFit/>
          </a:bodyPr>
          <a:lstStyle/>
          <a:p>
            <a:r>
              <a:rPr lang="en-US" dirty="0"/>
              <a:t>Position</a:t>
            </a:r>
          </a:p>
          <a:p>
            <a:r>
              <a:rPr lang="en-US" dirty="0"/>
              <a:t>(0,0)</a:t>
            </a:r>
          </a:p>
        </p:txBody>
      </p:sp>
      <p:sp>
        <p:nvSpPr>
          <p:cNvPr id="21" name="Rectangle 20"/>
          <p:cNvSpPr/>
          <p:nvPr/>
        </p:nvSpPr>
        <p:spPr>
          <a:xfrm>
            <a:off x="3476014" y="1659284"/>
            <a:ext cx="651639" cy="228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endCxn id="21" idx="1"/>
          </p:cNvCxnSpPr>
          <p:nvPr/>
        </p:nvCxnSpPr>
        <p:spPr>
          <a:xfrm>
            <a:off x="3365653" y="1499373"/>
            <a:ext cx="110361" cy="2742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23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Exercise 4 on Gaussian distribution</a:t>
            </a:r>
          </a:p>
        </p:txBody>
      </p:sp>
      <p:sp>
        <p:nvSpPr>
          <p:cNvPr id="3" name="Content Placeholder 2"/>
          <p:cNvSpPr>
            <a:spLocks noGrp="1"/>
          </p:cNvSpPr>
          <p:nvPr>
            <p:ph idx="1"/>
          </p:nvPr>
        </p:nvSpPr>
        <p:spPr>
          <a:xfrm>
            <a:off x="457200" y="1417638"/>
            <a:ext cx="8305800" cy="5303837"/>
          </a:xfrm>
        </p:spPr>
        <p:txBody>
          <a:bodyPr>
            <a:normAutofit fontScale="92500" lnSpcReduction="10000"/>
          </a:bodyPr>
          <a:lstStyle/>
          <a:p>
            <a:r>
              <a:rPr lang="en-US" dirty="0"/>
              <a:t>mean (µ)=[3 3]‘, sigma(</a:t>
            </a:r>
            <a:r>
              <a:rPr lang="en-US" dirty="0">
                <a:sym typeface="Symbol" panose="05050102010706020507" pitchFamily="18" charset="2"/>
              </a:rPr>
              <a:t>)</a:t>
            </a:r>
            <a:r>
              <a:rPr lang="en-US" dirty="0"/>
              <a:t>=2.5 of a 2D Gaussian</a:t>
            </a:r>
          </a:p>
          <a:p>
            <a:r>
              <a:rPr lang="en-US" dirty="0"/>
              <a:t>Parameters of a Gaussian model </a:t>
            </a:r>
            <a:r>
              <a:rPr lang="en-US" i="1" dirty="0">
                <a:sym typeface="Symbol" panose="05050102010706020507" pitchFamily="18" charset="2"/>
              </a:rPr>
              <a:t> = </a:t>
            </a:r>
            <a:r>
              <a:rPr lang="en-US" dirty="0">
                <a:sym typeface="Symbol" panose="05050102010706020507" pitchFamily="18" charset="2"/>
              </a:rPr>
              <a:t>[</a:t>
            </a:r>
            <a:r>
              <a:rPr lang="en-US" i="1" dirty="0"/>
              <a:t>µ,</a:t>
            </a:r>
            <a:r>
              <a:rPr lang="en-US" i="1" dirty="0">
                <a:sym typeface="Symbol" panose="05050102010706020507" pitchFamily="18" charset="2"/>
              </a:rPr>
              <a:t> </a:t>
            </a:r>
            <a:r>
              <a:rPr lang="en-US" dirty="0">
                <a:sym typeface="Symbol" panose="05050102010706020507" pitchFamily="18" charset="2"/>
              </a:rPr>
              <a:t>].</a:t>
            </a:r>
            <a:endParaRPr lang="en-US" dirty="0"/>
          </a:p>
          <a:p>
            <a:r>
              <a:rPr lang="en-US" dirty="0"/>
              <a:t>(1) Find</a:t>
            </a:r>
            <a:r>
              <a:rPr lang="en-US" i="1" dirty="0"/>
              <a:t> P(</a:t>
            </a:r>
            <a:r>
              <a:rPr lang="en-US" i="1" dirty="0" err="1"/>
              <a:t>x</a:t>
            </a:r>
            <a:r>
              <a:rPr lang="en-US" i="1" baseline="-25000" dirty="0" err="1"/>
              <a:t>j</a:t>
            </a:r>
            <a:r>
              <a:rPr lang="en-US" i="1" dirty="0"/>
              <a:t>=[1,3]’), what does it represent?</a:t>
            </a:r>
          </a:p>
          <a:p>
            <a:r>
              <a:rPr lang="en-US" i="1" dirty="0" err="1"/>
              <a:t>Ans</a:t>
            </a:r>
            <a:r>
              <a:rPr lang="en-US" i="1" dirty="0"/>
              <a:t>: </a:t>
            </a:r>
          </a:p>
          <a:p>
            <a:r>
              <a:rPr lang="en-US" i="1" dirty="0"/>
              <a:t>_________________________________</a:t>
            </a:r>
          </a:p>
          <a:p>
            <a:r>
              <a:rPr lang="en-US" i="1" dirty="0"/>
              <a:t>(2) plot the distribution give x=[0 1 2 3  4 5 6]</a:t>
            </a:r>
          </a:p>
          <a:p>
            <a:r>
              <a:rPr lang="en-US" i="1" dirty="0"/>
              <a:t>ANS:</a:t>
            </a:r>
          </a:p>
          <a:p>
            <a:endParaRPr lang="en-US" dirty="0"/>
          </a:p>
          <a:p>
            <a:r>
              <a:rPr lang="en-US" i="1" dirty="0"/>
              <a:t>_________________________________</a:t>
            </a:r>
          </a:p>
          <a:p>
            <a:endParaRPr lang="en-US" i="1" dirty="0"/>
          </a:p>
          <a:p>
            <a:r>
              <a:rPr lang="en-US" dirty="0"/>
              <a:t>(3) Where is the peak (max P)?</a:t>
            </a:r>
          </a:p>
          <a:p>
            <a:r>
              <a:rPr lang="en-US" dirty="0" err="1"/>
              <a:t>Ans</a:t>
            </a:r>
            <a:r>
              <a:rPr lang="en-US" dirty="0"/>
              <a:t>:</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469D27F2-9F9F-497D-81AD-474DE50F951C}" type="slidenum">
              <a:rPr lang="en-US" smtClean="0"/>
              <a:t>17</a:t>
            </a:fld>
            <a:endParaRPr lang="en-US"/>
          </a:p>
        </p:txBody>
      </p:sp>
    </p:spTree>
    <p:extLst>
      <p:ext uri="{BB962C8B-B14F-4D97-AF65-F5344CB8AC3E}">
        <p14:creationId xmlns:p14="http://schemas.microsoft.com/office/powerpoint/2010/main" val="655040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Exercise 4 on Gaussian distribution</a:t>
            </a:r>
          </a:p>
        </p:txBody>
      </p:sp>
      <p:sp>
        <p:nvSpPr>
          <p:cNvPr id="3" name="Content Placeholder 2"/>
          <p:cNvSpPr>
            <a:spLocks noGrp="1"/>
          </p:cNvSpPr>
          <p:nvPr>
            <p:ph idx="1"/>
          </p:nvPr>
        </p:nvSpPr>
        <p:spPr>
          <a:xfrm>
            <a:off x="457200" y="1624012"/>
            <a:ext cx="8229600" cy="4525963"/>
          </a:xfrm>
        </p:spPr>
        <p:txBody>
          <a:bodyPr>
            <a:normAutofit fontScale="92500" lnSpcReduction="20000"/>
          </a:bodyPr>
          <a:lstStyle/>
          <a:p>
            <a:r>
              <a:rPr lang="en-US" dirty="0"/>
              <a:t>mean (µ)=[3 3]‘, sigma(</a:t>
            </a:r>
            <a:r>
              <a:rPr lang="en-US" dirty="0">
                <a:sym typeface="Symbol" panose="05050102010706020507" pitchFamily="18" charset="2"/>
              </a:rPr>
              <a:t>)</a:t>
            </a:r>
            <a:r>
              <a:rPr lang="en-US" dirty="0"/>
              <a:t>=2.5 of a 2D Gaussian</a:t>
            </a:r>
          </a:p>
          <a:p>
            <a:r>
              <a:rPr lang="en-US" dirty="0"/>
              <a:t>Parameters of a Gaussian model </a:t>
            </a:r>
            <a:r>
              <a:rPr lang="en-US" i="1" dirty="0">
                <a:solidFill>
                  <a:srgbClr val="FF0000"/>
                </a:solidFill>
                <a:sym typeface="Symbol" panose="05050102010706020507" pitchFamily="18" charset="2"/>
              </a:rPr>
              <a:t> = </a:t>
            </a:r>
            <a:r>
              <a:rPr lang="en-US" dirty="0">
                <a:solidFill>
                  <a:srgbClr val="FF0000"/>
                </a:solidFill>
                <a:sym typeface="Symbol" panose="05050102010706020507" pitchFamily="18" charset="2"/>
              </a:rPr>
              <a:t>[</a:t>
            </a:r>
            <a:r>
              <a:rPr lang="en-US" i="1" dirty="0">
                <a:solidFill>
                  <a:srgbClr val="FF0000"/>
                </a:solidFill>
              </a:rPr>
              <a:t>µ,</a:t>
            </a:r>
            <a:r>
              <a:rPr lang="en-US" i="1" dirty="0">
                <a:solidFill>
                  <a:srgbClr val="FF0000"/>
                </a:solidFill>
                <a:sym typeface="Symbol" panose="05050102010706020507" pitchFamily="18" charset="2"/>
              </a:rPr>
              <a:t> </a:t>
            </a:r>
            <a:r>
              <a:rPr lang="en-US" dirty="0">
                <a:solidFill>
                  <a:srgbClr val="FF0000"/>
                </a:solidFill>
                <a:sym typeface="Symbol" panose="05050102010706020507" pitchFamily="18" charset="2"/>
              </a:rPr>
              <a:t>].</a:t>
            </a:r>
            <a:endParaRPr lang="en-US" dirty="0">
              <a:solidFill>
                <a:srgbClr val="FF0000"/>
              </a:solidFill>
            </a:endParaRPr>
          </a:p>
          <a:p>
            <a:r>
              <a:rPr lang="en-US" dirty="0"/>
              <a:t>(1) Find</a:t>
            </a:r>
            <a:r>
              <a:rPr lang="en-US" i="1" dirty="0"/>
              <a:t> P(</a:t>
            </a:r>
            <a:r>
              <a:rPr lang="en-US" i="1" dirty="0" err="1"/>
              <a:t>x</a:t>
            </a:r>
            <a:r>
              <a:rPr lang="en-US" i="1" baseline="-25000" dirty="0" err="1"/>
              <a:t>j</a:t>
            </a:r>
            <a:r>
              <a:rPr lang="en-US" i="1" dirty="0"/>
              <a:t>=[1,3]’), what does it represent?</a:t>
            </a:r>
          </a:p>
          <a:p>
            <a:r>
              <a:rPr lang="en-US" i="1" dirty="0">
                <a:solidFill>
                  <a:srgbClr val="FF0000"/>
                </a:solidFill>
              </a:rPr>
              <a:t>Answer: </a:t>
            </a:r>
          </a:p>
          <a:p>
            <a:r>
              <a:rPr lang="en-US" i="1" dirty="0">
                <a:solidFill>
                  <a:srgbClr val="FF0000"/>
                </a:solidFill>
              </a:rPr>
              <a:t>Follow the formula and find the answer xxx:</a:t>
            </a:r>
          </a:p>
          <a:p>
            <a:r>
              <a:rPr lang="en-US" i="1" dirty="0"/>
              <a:t>(2) plot the distribution give x=[0 1 2 3  4 5 6]</a:t>
            </a:r>
          </a:p>
          <a:p>
            <a:r>
              <a:rPr lang="en-US" i="1" dirty="0">
                <a:solidFill>
                  <a:srgbClr val="FF0000"/>
                </a:solidFill>
              </a:rPr>
              <a:t>it means, using such a model(</a:t>
            </a:r>
            <a:r>
              <a:rPr lang="en-US" dirty="0">
                <a:solidFill>
                  <a:srgbClr val="FF0000"/>
                </a:solidFill>
                <a:sym typeface="Symbol" panose="05050102010706020507" pitchFamily="18" charset="2"/>
              </a:rPr>
              <a:t></a:t>
            </a:r>
            <a:r>
              <a:rPr lang="en-US" i="1" dirty="0">
                <a:solidFill>
                  <a:srgbClr val="FF0000"/>
                </a:solidFill>
                <a:sym typeface="Symbol" panose="05050102010706020507" pitchFamily="18" charset="2"/>
              </a:rPr>
              <a:t> = </a:t>
            </a:r>
            <a:r>
              <a:rPr lang="en-US" dirty="0">
                <a:solidFill>
                  <a:srgbClr val="FF0000"/>
                </a:solidFill>
                <a:sym typeface="Symbol" panose="05050102010706020507" pitchFamily="18" charset="2"/>
              </a:rPr>
              <a:t>[</a:t>
            </a:r>
            <a:r>
              <a:rPr lang="en-US" i="1" dirty="0">
                <a:solidFill>
                  <a:srgbClr val="FF0000"/>
                </a:solidFill>
              </a:rPr>
              <a:t>µ,</a:t>
            </a:r>
            <a:r>
              <a:rPr lang="en-US" i="1" dirty="0">
                <a:solidFill>
                  <a:srgbClr val="FF0000"/>
                </a:solidFill>
                <a:sym typeface="Symbol" panose="05050102010706020507" pitchFamily="18" charset="2"/>
              </a:rPr>
              <a:t> </a:t>
            </a:r>
            <a:r>
              <a:rPr lang="en-US" dirty="0">
                <a:solidFill>
                  <a:srgbClr val="FF0000"/>
                </a:solidFill>
                <a:sym typeface="Symbol" panose="05050102010706020507" pitchFamily="18" charset="2"/>
              </a:rPr>
              <a:t>])</a:t>
            </a:r>
            <a:r>
              <a:rPr lang="en-US" i="1" dirty="0">
                <a:solidFill>
                  <a:srgbClr val="FF0000"/>
                </a:solidFill>
              </a:rPr>
              <a:t>, the probability at </a:t>
            </a:r>
            <a:r>
              <a:rPr lang="en-US" i="1" dirty="0" err="1">
                <a:solidFill>
                  <a:srgbClr val="FF0000"/>
                </a:solidFill>
              </a:rPr>
              <a:t>x</a:t>
            </a:r>
            <a:r>
              <a:rPr lang="en-US" i="1" baseline="-25000" dirty="0" err="1">
                <a:solidFill>
                  <a:srgbClr val="FF0000"/>
                </a:solidFill>
              </a:rPr>
              <a:t>j</a:t>
            </a:r>
            <a:r>
              <a:rPr lang="en-US" i="1" dirty="0">
                <a:solidFill>
                  <a:srgbClr val="FF0000"/>
                </a:solidFill>
              </a:rPr>
              <a:t>=[1,3]’ is xxx.</a:t>
            </a:r>
            <a:endParaRPr lang="en-US" dirty="0">
              <a:solidFill>
                <a:srgbClr val="FF0000"/>
              </a:solidFill>
            </a:endParaRPr>
          </a:p>
          <a:p>
            <a:endParaRPr lang="en-US" i="1" dirty="0"/>
          </a:p>
          <a:p>
            <a:r>
              <a:rPr lang="en-US" dirty="0"/>
              <a:t>(3) Where is the peak (max P)?</a:t>
            </a:r>
          </a:p>
          <a:p>
            <a:r>
              <a:rPr lang="en-US" dirty="0">
                <a:solidFill>
                  <a:srgbClr val="FF0000"/>
                </a:solidFill>
              </a:rPr>
              <a:t>Answer: at 3,3</a:t>
            </a:r>
            <a:r>
              <a:rPr lang="en-US" dirty="0"/>
              <a:t>.</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469D27F2-9F9F-497D-81AD-474DE50F951C}" type="slidenum">
              <a:rPr lang="en-US" smtClean="0"/>
              <a:t>18</a:t>
            </a:fld>
            <a:endParaRPr lang="en-US"/>
          </a:p>
        </p:txBody>
      </p:sp>
    </p:spTree>
    <p:extLst>
      <p:ext uri="{BB962C8B-B14F-4D97-AF65-F5344CB8AC3E}">
        <p14:creationId xmlns:p14="http://schemas.microsoft.com/office/powerpoint/2010/main" val="3067671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293"/>
          </a:xfrm>
        </p:spPr>
        <p:txBody>
          <a:bodyPr>
            <a:normAutofit fontScale="90000"/>
          </a:bodyPr>
          <a:lstStyle/>
          <a:p>
            <a:r>
              <a:rPr lang="en-US" sz="2400" dirty="0"/>
              <a:t>Differentiation w.r.t mean of a Gaussian with standard deviation =1</a:t>
            </a:r>
          </a:p>
        </p:txBody>
      </p:sp>
      <p:sp>
        <p:nvSpPr>
          <p:cNvPr id="3" name="Content Placeholder 2"/>
          <p:cNvSpPr>
            <a:spLocks noGrp="1"/>
          </p:cNvSpPr>
          <p:nvPr>
            <p:ph idx="1"/>
          </p:nvPr>
        </p:nvSpPr>
        <p:spPr>
          <a:xfrm>
            <a:off x="7991474" y="5676899"/>
            <a:ext cx="523875" cy="500063"/>
          </a:xfrm>
        </p:spPr>
        <p:txBody>
          <a:bodyPr/>
          <a:lstStyle/>
          <a:p>
            <a:r>
              <a:rPr lang="en-US" dirty="0"/>
              <a:t> </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19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49488898"/>
              </p:ext>
            </p:extLst>
          </p:nvPr>
        </p:nvGraphicFramePr>
        <p:xfrm>
          <a:off x="1190625" y="825931"/>
          <a:ext cx="5486400" cy="5520894"/>
        </p:xfrm>
        <a:graphic>
          <a:graphicData uri="http://schemas.openxmlformats.org/presentationml/2006/ole">
            <mc:AlternateContent xmlns:mc="http://schemas.openxmlformats.org/markup-compatibility/2006">
              <mc:Choice xmlns:v="urn:schemas-microsoft-com:vml" Requires="v">
                <p:oleObj name="Equation" r:id="rId2" imgW="4241520" imgH="4267080" progId="Equation.3">
                  <p:embed/>
                </p:oleObj>
              </mc:Choice>
              <mc:Fallback>
                <p:oleObj name="Equation" r:id="rId2" imgW="4241520" imgH="4267080" progId="Equation.3">
                  <p:embed/>
                  <p:pic>
                    <p:nvPicPr>
                      <p:cNvPr id="0" name=""/>
                      <p:cNvPicPr/>
                      <p:nvPr/>
                    </p:nvPicPr>
                    <p:blipFill>
                      <a:blip r:embed="rId3"/>
                      <a:stretch>
                        <a:fillRect/>
                      </a:stretch>
                    </p:blipFill>
                    <p:spPr>
                      <a:xfrm>
                        <a:off x="1190625" y="825931"/>
                        <a:ext cx="5486400" cy="5520894"/>
                      </a:xfrm>
                      <a:prstGeom prst="rect">
                        <a:avLst/>
                      </a:prstGeom>
                    </p:spPr>
                  </p:pic>
                </p:oleObj>
              </mc:Fallback>
            </mc:AlternateContent>
          </a:graphicData>
        </a:graphic>
      </p:graphicFrame>
    </p:spTree>
    <p:extLst>
      <p:ext uri="{BB962C8B-B14F-4D97-AF65-F5344CB8AC3E}">
        <p14:creationId xmlns:p14="http://schemas.microsoft.com/office/powerpoint/2010/main" val="92484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Bayesian rule</a:t>
            </a:r>
          </a:p>
          <a:p>
            <a:r>
              <a:rPr lang="en-US" dirty="0"/>
              <a:t>Conditional probability density</a:t>
            </a:r>
          </a:p>
          <a:p>
            <a:r>
              <a:rPr lang="en-US" dirty="0"/>
              <a:t>Prior and Posterior probability densities </a:t>
            </a:r>
          </a:p>
          <a:p>
            <a:r>
              <a:rPr lang="en-US" dirty="0"/>
              <a:t>Gaussian</a:t>
            </a:r>
          </a:p>
          <a:p>
            <a:r>
              <a:rPr lang="en-US" dirty="0"/>
              <a:t>Maximum likelihood</a:t>
            </a:r>
          </a:p>
          <a:p>
            <a:r>
              <a:rPr lang="en-US" dirty="0"/>
              <a:t>Discrete likelihood</a:t>
            </a:r>
          </a:p>
          <a:p>
            <a:pPr marL="0" indent="0">
              <a:buNone/>
            </a:pPr>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90809E03-5897-4C2D-837C-0F33A9B0BF0B}" type="slidenum">
              <a:rPr lang="en-US" smtClean="0"/>
              <a:t>2</a:t>
            </a:fld>
            <a:endParaRPr lang="en-US"/>
          </a:p>
        </p:txBody>
      </p:sp>
    </p:spTree>
    <p:extLst>
      <p:ext uri="{BB962C8B-B14F-4D97-AF65-F5344CB8AC3E}">
        <p14:creationId xmlns:p14="http://schemas.microsoft.com/office/powerpoint/2010/main" val="416409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US" dirty="0"/>
              <a:t>Probability vs likelihood</a:t>
            </a:r>
          </a:p>
        </p:txBody>
      </p:sp>
      <p:sp>
        <p:nvSpPr>
          <p:cNvPr id="3" name="Content Placeholder 2"/>
          <p:cNvSpPr>
            <a:spLocks noGrp="1"/>
          </p:cNvSpPr>
          <p:nvPr>
            <p:ph idx="1"/>
          </p:nvPr>
        </p:nvSpPr>
        <p:spPr>
          <a:xfrm>
            <a:off x="628650" y="1108299"/>
            <a:ext cx="8039100" cy="4823638"/>
          </a:xfrm>
        </p:spPr>
        <p:txBody>
          <a:bodyPr>
            <a:noAutofit/>
          </a:bodyPr>
          <a:lstStyle/>
          <a:p>
            <a:r>
              <a:rPr lang="en-US" sz="2400" dirty="0"/>
              <a:t>It is two sides of a coin.</a:t>
            </a:r>
          </a:p>
          <a:p>
            <a:r>
              <a:rPr lang="en-US" sz="2400" dirty="0"/>
              <a:t>P() Probability function : </a:t>
            </a:r>
          </a:p>
          <a:p>
            <a:pPr lvl="1"/>
            <a:r>
              <a:rPr lang="en-US" sz="2000" dirty="0"/>
              <a:t>Given a Gaussian model (with mean µ</a:t>
            </a:r>
            <a:r>
              <a:rPr lang="en-US" sz="2000" baseline="-25000" dirty="0"/>
              <a:t>o </a:t>
            </a:r>
            <a:r>
              <a:rPr lang="en-US" sz="2000" dirty="0"/>
              <a:t>and variance </a:t>
            </a:r>
            <a:r>
              <a:rPr lang="en-US" sz="2000" dirty="0">
                <a:sym typeface="Symbol" panose="05050102010706020507" pitchFamily="18" charset="2"/>
              </a:rPr>
              <a:t></a:t>
            </a:r>
            <a:r>
              <a:rPr lang="en-US" sz="2000" baseline="-25000" dirty="0">
                <a:sym typeface="Symbol" panose="05050102010706020507" pitchFamily="18" charset="2"/>
              </a:rPr>
              <a:t>o</a:t>
            </a:r>
            <a:r>
              <a:rPr lang="en-US" sz="2000" dirty="0"/>
              <a:t>), the probability  function P(X| µ</a:t>
            </a:r>
            <a:r>
              <a:rPr lang="en-US" sz="2000" baseline="-25000" dirty="0" err="1"/>
              <a:t>o,</a:t>
            </a:r>
            <a:r>
              <a:rPr lang="en-US" sz="2000" dirty="0" err="1">
                <a:sym typeface="Symbol" panose="05050102010706020507" pitchFamily="18" charset="2"/>
              </a:rPr>
              <a:t></a:t>
            </a:r>
            <a:r>
              <a:rPr lang="en-US" sz="2000" baseline="-25000" dirty="0" err="1">
                <a:sym typeface="Symbol" panose="05050102010706020507" pitchFamily="18" charset="2"/>
              </a:rPr>
              <a:t>o</a:t>
            </a:r>
            <a:r>
              <a:rPr lang="en-US" sz="2000" dirty="0"/>
              <a:t>) measures the probability that the observation X is generated by the model.</a:t>
            </a:r>
          </a:p>
          <a:p>
            <a:r>
              <a:rPr lang="en-US" sz="2400" dirty="0"/>
              <a:t>L() likelihood function:</a:t>
            </a:r>
          </a:p>
          <a:p>
            <a:pPr lvl="1"/>
            <a:r>
              <a:rPr lang="en-US" sz="2000" dirty="0"/>
              <a:t>Given data X, the Likelihood  function L(µ</a:t>
            </a:r>
            <a:r>
              <a:rPr lang="en-US" sz="2000" baseline="-25000" dirty="0" err="1"/>
              <a:t>o,</a:t>
            </a:r>
            <a:r>
              <a:rPr lang="en-US" sz="2000" dirty="0" err="1">
                <a:sym typeface="Symbol" panose="05050102010706020507" pitchFamily="18" charset="2"/>
              </a:rPr>
              <a:t></a:t>
            </a:r>
            <a:r>
              <a:rPr lang="en-US" sz="2000" baseline="-25000" dirty="0" err="1">
                <a:sym typeface="Symbol" panose="05050102010706020507" pitchFamily="18" charset="2"/>
              </a:rPr>
              <a:t>o</a:t>
            </a:r>
            <a:r>
              <a:rPr lang="en-US" sz="2000" dirty="0"/>
              <a:t>| X) measures the probability that X fits the Gaussian model with mean µ</a:t>
            </a:r>
            <a:r>
              <a:rPr lang="en-US" sz="2000" baseline="-25000" dirty="0"/>
              <a:t>o </a:t>
            </a:r>
            <a:r>
              <a:rPr lang="en-US" sz="2000" dirty="0"/>
              <a:t>and variance </a:t>
            </a:r>
            <a:r>
              <a:rPr lang="en-US" sz="2000" dirty="0">
                <a:sym typeface="Symbol" panose="05050102010706020507" pitchFamily="18" charset="2"/>
              </a:rPr>
              <a:t></a:t>
            </a:r>
            <a:r>
              <a:rPr lang="en-US" sz="2000" baseline="-25000" dirty="0">
                <a:sym typeface="Symbol" panose="05050102010706020507" pitchFamily="18" charset="2"/>
              </a:rPr>
              <a:t>o</a:t>
            </a:r>
            <a:r>
              <a:rPr lang="en-US" sz="2000" dirty="0"/>
              <a:t>.</a:t>
            </a:r>
          </a:p>
          <a:p>
            <a:pPr lvl="1"/>
            <a:r>
              <a:rPr lang="en-US" sz="2000" b="1" u="sng" dirty="0">
                <a:solidFill>
                  <a:srgbClr val="FF0000"/>
                </a:solidFill>
              </a:rPr>
              <a:t>Major application: </a:t>
            </a:r>
            <a:r>
              <a:rPr lang="en-US" sz="2000" dirty="0">
                <a:solidFill>
                  <a:srgbClr val="FF0000"/>
                </a:solidFill>
              </a:rPr>
              <a:t>Given data X, we can maximize the Likelihood  function L(µ</a:t>
            </a:r>
            <a:r>
              <a:rPr lang="en-US" sz="2000" baseline="-25000" dirty="0" err="1">
                <a:solidFill>
                  <a:srgbClr val="FF0000"/>
                </a:solidFill>
              </a:rPr>
              <a:t>o,</a:t>
            </a:r>
            <a:r>
              <a:rPr lang="en-US" sz="2000" dirty="0" err="1">
                <a:solidFill>
                  <a:srgbClr val="FF0000"/>
                </a:solidFill>
                <a:sym typeface="Symbol" panose="05050102010706020507" pitchFamily="18" charset="2"/>
              </a:rPr>
              <a:t></a:t>
            </a:r>
            <a:r>
              <a:rPr lang="en-US" sz="2000" baseline="-25000" dirty="0" err="1">
                <a:solidFill>
                  <a:srgbClr val="FF0000"/>
                </a:solidFill>
                <a:sym typeface="Symbol" panose="05050102010706020507" pitchFamily="18" charset="2"/>
              </a:rPr>
              <a:t>o</a:t>
            </a:r>
            <a:r>
              <a:rPr lang="en-US" sz="2000" dirty="0">
                <a:solidFill>
                  <a:srgbClr val="FF0000"/>
                </a:solidFill>
              </a:rPr>
              <a:t>| X) to find the model (µ</a:t>
            </a:r>
            <a:r>
              <a:rPr lang="en-US" sz="2000" baseline="-25000" dirty="0" err="1">
                <a:solidFill>
                  <a:srgbClr val="FF0000"/>
                </a:solidFill>
              </a:rPr>
              <a:t>o,</a:t>
            </a:r>
            <a:r>
              <a:rPr lang="en-US" sz="2000" dirty="0" err="1">
                <a:solidFill>
                  <a:srgbClr val="FF0000"/>
                </a:solidFill>
                <a:sym typeface="Symbol" panose="05050102010706020507" pitchFamily="18" charset="2"/>
              </a:rPr>
              <a:t></a:t>
            </a:r>
            <a:r>
              <a:rPr lang="en-US" sz="2000" baseline="-25000" dirty="0" err="1">
                <a:solidFill>
                  <a:srgbClr val="FF0000"/>
                </a:solidFill>
                <a:sym typeface="Symbol" panose="05050102010706020507" pitchFamily="18" charset="2"/>
              </a:rPr>
              <a:t>o</a:t>
            </a:r>
            <a:r>
              <a:rPr lang="en-US" sz="2000" dirty="0">
                <a:solidFill>
                  <a:srgbClr val="FF0000"/>
                </a:solidFill>
                <a:sym typeface="Symbol" panose="05050102010706020507" pitchFamily="18" charset="2"/>
              </a:rPr>
              <a:t>) that fits the data. This is called the maximum likelihood method.</a:t>
            </a:r>
          </a:p>
          <a:p>
            <a:pPr lvl="1"/>
            <a:r>
              <a:rPr lang="en-US" sz="2000" u="sng" dirty="0">
                <a:solidFill>
                  <a:srgbClr val="FF0000"/>
                </a:solidFill>
                <a:sym typeface="Symbol" panose="05050102010706020507" pitchFamily="18" charset="2"/>
              </a:rPr>
              <a:t>Log-likelihood</a:t>
            </a:r>
            <a:r>
              <a:rPr lang="en-US" sz="2000" dirty="0">
                <a:solidFill>
                  <a:srgbClr val="FF0000"/>
                </a:solidFill>
                <a:sym typeface="Symbol" panose="05050102010706020507" pitchFamily="18" charset="2"/>
              </a:rPr>
              <a:t> rather than likelihood is more convenient for finding the maximum, hence it is often used.</a:t>
            </a:r>
          </a:p>
        </p:txBody>
      </p:sp>
      <p:sp>
        <p:nvSpPr>
          <p:cNvPr id="4" name="Footer Placeholder 3"/>
          <p:cNvSpPr>
            <a:spLocks noGrp="1"/>
          </p:cNvSpPr>
          <p:nvPr>
            <p:ph type="ftr" sz="quarter" idx="11"/>
          </p:nvPr>
        </p:nvSpPr>
        <p:spPr>
          <a:xfrm>
            <a:off x="0" y="6356350"/>
            <a:ext cx="3086100" cy="365125"/>
          </a:xfrm>
        </p:spPr>
        <p:txBody>
          <a:bodyPr/>
          <a:lstStyle/>
          <a:p>
            <a:r>
              <a:rPr lang="en-US"/>
              <a:t>Probability, Gaussian, likelihood, v221213a</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20</a:t>
            </a:fld>
            <a:endParaRPr lang="en-US"/>
          </a:p>
        </p:txBody>
      </p:sp>
      <p:grpSp>
        <p:nvGrpSpPr>
          <p:cNvPr id="9" name="Group 8"/>
          <p:cNvGrpSpPr/>
          <p:nvPr/>
        </p:nvGrpSpPr>
        <p:grpSpPr>
          <a:xfrm>
            <a:off x="2908300" y="5929799"/>
            <a:ext cx="3479800" cy="783862"/>
            <a:chOff x="2806700" y="5623290"/>
            <a:chExt cx="3479800" cy="783862"/>
          </a:xfrm>
        </p:grpSpPr>
        <p:graphicFrame>
          <p:nvGraphicFramePr>
            <p:cNvPr id="6" name="Object 5"/>
            <p:cNvGraphicFramePr>
              <a:graphicFrameLocks noChangeAspect="1"/>
            </p:cNvGraphicFramePr>
            <p:nvPr>
              <p:extLst>
                <p:ext uri="{D42A27DB-BD31-4B8C-83A1-F6EECF244321}">
                  <p14:modId xmlns:p14="http://schemas.microsoft.com/office/powerpoint/2010/main" val="568606074"/>
                </p:ext>
              </p:extLst>
            </p:nvPr>
          </p:nvGraphicFramePr>
          <p:xfrm>
            <a:off x="2806700" y="5694476"/>
            <a:ext cx="3479800" cy="477837"/>
          </p:xfrm>
          <a:graphic>
            <a:graphicData uri="http://schemas.openxmlformats.org/presentationml/2006/ole">
              <mc:AlternateContent xmlns:mc="http://schemas.openxmlformats.org/markup-compatibility/2006">
                <mc:Choice xmlns:v="urn:schemas-microsoft-com:vml" Requires="v">
                  <p:oleObj name="Equation" r:id="rId2" imgW="1854000" imgH="253800" progId="Equation.3">
                    <p:embed/>
                  </p:oleObj>
                </mc:Choice>
                <mc:Fallback>
                  <p:oleObj name="Equation" r:id="rId2" imgW="1854000" imgH="253800" progId="Equation.3">
                    <p:embed/>
                    <p:pic>
                      <p:nvPicPr>
                        <p:cNvPr id="0" name=""/>
                        <p:cNvPicPr/>
                        <p:nvPr/>
                      </p:nvPicPr>
                      <p:blipFill>
                        <a:blip r:embed="rId3"/>
                        <a:stretch>
                          <a:fillRect/>
                        </a:stretch>
                      </p:blipFill>
                      <p:spPr>
                        <a:xfrm>
                          <a:off x="2806700" y="5694476"/>
                          <a:ext cx="3479800" cy="477837"/>
                        </a:xfrm>
                        <a:prstGeom prst="rect">
                          <a:avLst/>
                        </a:prstGeom>
                      </p:spPr>
                    </p:pic>
                  </p:oleObj>
                </mc:Fallback>
              </mc:AlternateContent>
            </a:graphicData>
          </a:graphic>
        </p:graphicFrame>
        <p:sp>
          <p:nvSpPr>
            <p:cNvPr id="7" name="Freeform 6"/>
            <p:cNvSpPr/>
            <p:nvPr/>
          </p:nvSpPr>
          <p:spPr>
            <a:xfrm>
              <a:off x="3255666" y="6095590"/>
              <a:ext cx="2783393" cy="311562"/>
            </a:xfrm>
            <a:custGeom>
              <a:avLst/>
              <a:gdLst>
                <a:gd name="connsiteX0" fmla="*/ 0 w 2783393"/>
                <a:gd name="connsiteY0" fmla="*/ 70338 h 311562"/>
                <a:gd name="connsiteX1" fmla="*/ 361741 w 2783393"/>
                <a:gd name="connsiteY1" fmla="*/ 241160 h 311562"/>
                <a:gd name="connsiteX2" fmla="*/ 1718268 w 2783393"/>
                <a:gd name="connsiteY2" fmla="*/ 311499 h 311562"/>
                <a:gd name="connsiteX3" fmla="*/ 2602523 w 2783393"/>
                <a:gd name="connsiteY3" fmla="*/ 231112 h 311562"/>
                <a:gd name="connsiteX4" fmla="*/ 2783393 w 2783393"/>
                <a:gd name="connsiteY4" fmla="*/ 0 h 31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393" h="311562">
                  <a:moveTo>
                    <a:pt x="0" y="70338"/>
                  </a:moveTo>
                  <a:cubicBezTo>
                    <a:pt x="37681" y="135652"/>
                    <a:pt x="75363" y="200967"/>
                    <a:pt x="361741" y="241160"/>
                  </a:cubicBezTo>
                  <a:cubicBezTo>
                    <a:pt x="648119" y="281353"/>
                    <a:pt x="1344804" y="313174"/>
                    <a:pt x="1718268" y="311499"/>
                  </a:cubicBezTo>
                  <a:cubicBezTo>
                    <a:pt x="2091732" y="309824"/>
                    <a:pt x="2425002" y="283028"/>
                    <a:pt x="2602523" y="231112"/>
                  </a:cubicBezTo>
                  <a:cubicBezTo>
                    <a:pt x="2780044" y="179196"/>
                    <a:pt x="2781718" y="89598"/>
                    <a:pt x="278339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059534" y="5623290"/>
              <a:ext cx="1235947" cy="160801"/>
            </a:xfrm>
            <a:custGeom>
              <a:avLst/>
              <a:gdLst>
                <a:gd name="connsiteX0" fmla="*/ 0 w 1235947"/>
                <a:gd name="connsiteY0" fmla="*/ 160801 h 160801"/>
                <a:gd name="connsiteX1" fmla="*/ 974690 w 1235947"/>
                <a:gd name="connsiteY1" fmla="*/ 27 h 160801"/>
                <a:gd name="connsiteX2" fmla="*/ 1235947 w 1235947"/>
                <a:gd name="connsiteY2" fmla="*/ 150752 h 160801"/>
              </a:gdLst>
              <a:ahLst/>
              <a:cxnLst>
                <a:cxn ang="0">
                  <a:pos x="connsiteX0" y="connsiteY0"/>
                </a:cxn>
                <a:cxn ang="0">
                  <a:pos x="connsiteX1" y="connsiteY1"/>
                </a:cxn>
                <a:cxn ang="0">
                  <a:pos x="connsiteX2" y="connsiteY2"/>
                </a:cxn>
              </a:cxnLst>
              <a:rect l="l" t="t" r="r" b="b"/>
              <a:pathLst>
                <a:path w="1235947" h="160801">
                  <a:moveTo>
                    <a:pt x="0" y="160801"/>
                  </a:moveTo>
                  <a:cubicBezTo>
                    <a:pt x="384349" y="81251"/>
                    <a:pt x="768699" y="1702"/>
                    <a:pt x="974690" y="27"/>
                  </a:cubicBezTo>
                  <a:cubicBezTo>
                    <a:pt x="1180681" y="-1648"/>
                    <a:pt x="1208314" y="74552"/>
                    <a:pt x="1235947" y="150752"/>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9381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Likelihood function</a:t>
            </a:r>
            <a:br>
              <a:rPr lang="en-US" dirty="0"/>
            </a:br>
            <a:r>
              <a:rPr lang="en-US" i="1" dirty="0"/>
              <a:t>L( ) of n-dimension</a:t>
            </a:r>
          </a:p>
        </p:txBody>
      </p:sp>
      <p:sp>
        <p:nvSpPr>
          <p:cNvPr id="3" name="Content Placeholder 2"/>
          <p:cNvSpPr>
            <a:spLocks noGrp="1"/>
          </p:cNvSpPr>
          <p:nvPr>
            <p:ph idx="1"/>
          </p:nvPr>
        </p:nvSpPr>
        <p:spPr>
          <a:xfrm>
            <a:off x="457200" y="1600200"/>
            <a:ext cx="3238884" cy="4525963"/>
          </a:xfrm>
        </p:spPr>
        <p:txBody>
          <a:bodyPr>
            <a:normAutofit lnSpcReduction="10000"/>
          </a:bodyPr>
          <a:lstStyle/>
          <a:p>
            <a:r>
              <a:rPr lang="en-US" sz="2400" dirty="0"/>
              <a:t>Likelihood function</a:t>
            </a:r>
          </a:p>
          <a:p>
            <a:endParaRPr lang="en-US" sz="2400" dirty="0"/>
          </a:p>
          <a:p>
            <a:endParaRPr lang="en-US" sz="2400" dirty="0"/>
          </a:p>
          <a:p>
            <a:endParaRPr lang="en-US" sz="2400" dirty="0"/>
          </a:p>
          <a:p>
            <a:r>
              <a:rPr lang="en-US" sz="2400" dirty="0"/>
              <a:t>Intuition: Likelihood function</a:t>
            </a:r>
            <a:br>
              <a:rPr lang="en-US" sz="2400" dirty="0"/>
            </a:br>
            <a:r>
              <a:rPr lang="en-US" sz="2400" i="1" dirty="0"/>
              <a:t>L(</a:t>
            </a:r>
            <a:r>
              <a:rPr lang="en-US" sz="2400" i="1" dirty="0">
                <a:sym typeface="Symbol" panose="05050102010706020507" pitchFamily="18" charset="2"/>
              </a:rPr>
              <a:t>µ,|X)</a:t>
            </a:r>
            <a:r>
              <a:rPr lang="en-US" sz="2400" i="1" dirty="0"/>
              <a:t>)</a:t>
            </a:r>
            <a:r>
              <a:rPr lang="en-US" sz="2400" dirty="0"/>
              <a:t> means: given a Gaussian model </a:t>
            </a:r>
            <a:r>
              <a:rPr lang="en-US" sz="2400" i="1" dirty="0"/>
              <a:t>N(mean, variance)</a:t>
            </a:r>
            <a:r>
              <a:rPr lang="en-US" sz="2400" dirty="0"/>
              <a:t> how much the multivariate data </a:t>
            </a:r>
            <a:r>
              <a:rPr lang="en-US" sz="2400" i="1" dirty="0"/>
              <a:t>X =[x</a:t>
            </a:r>
            <a:r>
              <a:rPr lang="en-US" sz="2400" i="1" baseline="-25000" dirty="0"/>
              <a:t>1</a:t>
            </a:r>
            <a:r>
              <a:rPr lang="en-US" sz="2400" i="1" dirty="0"/>
              <a:t>,x</a:t>
            </a:r>
            <a:r>
              <a:rPr lang="en-US" sz="2400" i="1" baseline="-25000" dirty="0"/>
              <a:t>2</a:t>
            </a:r>
            <a:r>
              <a:rPr lang="en-US" sz="2400" i="1" dirty="0"/>
              <a:t>,x</a:t>
            </a:r>
            <a:r>
              <a:rPr lang="en-US" sz="2400" i="1" baseline="-25000" dirty="0"/>
              <a:t>3</a:t>
            </a:r>
            <a:r>
              <a:rPr lang="en-US" sz="2400" i="1" dirty="0"/>
              <a:t>,..,x</a:t>
            </a:r>
            <a:r>
              <a:rPr lang="en-US" sz="2400" i="1" baseline="-25000" dirty="0"/>
              <a:t>n</a:t>
            </a:r>
            <a:r>
              <a:rPr lang="en-US" sz="2400" i="1" dirty="0"/>
              <a:t>] </a:t>
            </a:r>
            <a:r>
              <a:rPr lang="en-US" sz="2400" dirty="0"/>
              <a:t>fits the model. </a:t>
            </a:r>
          </a:p>
          <a:p>
            <a:endParaRPr lang="en-US" sz="24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469D27F2-9F9F-497D-81AD-474DE50F951C}" type="slidenum">
              <a:rPr lang="en-US" smtClean="0"/>
              <a:t>21</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612915618"/>
              </p:ext>
            </p:extLst>
          </p:nvPr>
        </p:nvGraphicFramePr>
        <p:xfrm>
          <a:off x="2195513" y="2041525"/>
          <a:ext cx="4913312" cy="1193800"/>
        </p:xfrm>
        <a:graphic>
          <a:graphicData uri="http://schemas.openxmlformats.org/presentationml/2006/ole">
            <mc:AlternateContent xmlns:mc="http://schemas.openxmlformats.org/markup-compatibility/2006">
              <mc:Choice xmlns:v="urn:schemas-microsoft-com:vml" Requires="v">
                <p:oleObj name="Equation" r:id="rId3" imgW="3035160" imgH="736560" progId="Equation.3">
                  <p:embed/>
                </p:oleObj>
              </mc:Choice>
              <mc:Fallback>
                <p:oleObj name="Equation" r:id="rId3" imgW="3035160" imgH="736560" progId="Equation.3">
                  <p:embed/>
                  <p:pic>
                    <p:nvPicPr>
                      <p:cNvPr id="0" name=""/>
                      <p:cNvPicPr/>
                      <p:nvPr/>
                    </p:nvPicPr>
                    <p:blipFill>
                      <a:blip r:embed="rId4"/>
                      <a:stretch>
                        <a:fillRect/>
                      </a:stretch>
                    </p:blipFill>
                    <p:spPr>
                      <a:xfrm>
                        <a:off x="2195513" y="2041525"/>
                        <a:ext cx="4913312" cy="119380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731866" y="3234759"/>
          <a:ext cx="5412134" cy="3195304"/>
        </p:xfrm>
        <a:graphic>
          <a:graphicData uri="http://schemas.openxmlformats.org/presentationml/2006/ole">
            <mc:AlternateContent xmlns:mc="http://schemas.openxmlformats.org/markup-compatibility/2006">
              <mc:Choice xmlns:v="urn:schemas-microsoft-com:vml" Requires="v">
                <p:oleObj name="Equation" r:id="rId5" imgW="3746160" imgH="2209680" progId="Equation.3">
                  <p:embed/>
                </p:oleObj>
              </mc:Choice>
              <mc:Fallback>
                <p:oleObj name="Equation" r:id="rId5" imgW="3746160" imgH="2209680" progId="Equation.3">
                  <p:embed/>
                  <p:pic>
                    <p:nvPicPr>
                      <p:cNvPr id="0" name=""/>
                      <p:cNvPicPr/>
                      <p:nvPr/>
                    </p:nvPicPr>
                    <p:blipFill>
                      <a:blip r:embed="rId6"/>
                      <a:stretch>
                        <a:fillRect/>
                      </a:stretch>
                    </p:blipFill>
                    <p:spPr>
                      <a:xfrm>
                        <a:off x="3731866" y="3234759"/>
                        <a:ext cx="5412134" cy="319530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087916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457200"/>
          </a:xfrm>
        </p:spPr>
        <p:txBody>
          <a:bodyPr>
            <a:noAutofit/>
          </a:bodyPr>
          <a:lstStyle/>
          <a:p>
            <a:r>
              <a:rPr lang="en-US" sz="2000" dirty="0"/>
              <a:t>A more useful representation Log-Likelihood function= </a:t>
            </a:r>
            <a:r>
              <a:rPr lang="en-US" sz="2400" i="1" dirty="0">
                <a:latin typeface="Times New Roman" panose="02020603050405020304" pitchFamily="18" charset="0"/>
                <a:cs typeface="Times New Roman" panose="02020603050405020304" pitchFamily="18" charset="0"/>
              </a:rPr>
              <a:t>Log(L( ))=</a:t>
            </a:r>
            <a:r>
              <a:rPr lang="en-US" sz="2400" i="1" dirty="0">
                <a:latin typeface="Bahnschrift Condensed" panose="020B0502040204020203" pitchFamily="34" charset="0"/>
              </a:rPr>
              <a:t>l </a:t>
            </a:r>
            <a:r>
              <a:rPr lang="en-US" sz="2400" i="1" dirty="0"/>
              <a:t>()</a:t>
            </a:r>
          </a:p>
        </p:txBody>
      </p:sp>
      <p:sp>
        <p:nvSpPr>
          <p:cNvPr id="3" name="Content Placeholder 2"/>
          <p:cNvSpPr>
            <a:spLocks noGrp="1"/>
          </p:cNvSpPr>
          <p:nvPr>
            <p:ph idx="1"/>
          </p:nvPr>
        </p:nvSpPr>
        <p:spPr>
          <a:xfrm>
            <a:off x="313174" y="914906"/>
            <a:ext cx="3048000" cy="5283775"/>
          </a:xfrm>
        </p:spPr>
        <p:txBody>
          <a:bodyPr>
            <a:noAutofit/>
          </a:bodyPr>
          <a:lstStyle/>
          <a:p>
            <a:r>
              <a:rPr lang="en-US" sz="1800" dirty="0"/>
              <a:t>Intuition: </a:t>
            </a:r>
          </a:p>
          <a:p>
            <a:r>
              <a:rPr lang="en-US" sz="1800" dirty="0"/>
              <a:t>The peak of Likelihood and Log-Likelihood functions should be the same.</a:t>
            </a:r>
          </a:p>
          <a:p>
            <a:r>
              <a:rPr lang="en-US" sz="1800" dirty="0"/>
              <a:t>The two are one to one mapping hence no data loss.</a:t>
            </a:r>
          </a:p>
          <a:p>
            <a:r>
              <a:rPr lang="en-US" sz="1800" dirty="0"/>
              <a:t>Log based method is easier to be handled by math, so log-Likelihood function is often used</a:t>
            </a:r>
          </a:p>
          <a:p>
            <a:r>
              <a:rPr lang="en-US" sz="1800" dirty="0"/>
              <a:t>For computers, log numbers are smaller hence may save memory. Using log, we can use addition rather than multiplication which makes computation easier.</a:t>
            </a:r>
          </a:p>
          <a:p>
            <a:pPr marL="0" indent="0">
              <a:buNone/>
            </a:pPr>
            <a:endParaRPr lang="en-US" sz="1100" dirty="0"/>
          </a:p>
        </p:txBody>
      </p:sp>
      <p:sp>
        <p:nvSpPr>
          <p:cNvPr id="4" name="Footer Placeholder 3"/>
          <p:cNvSpPr>
            <a:spLocks noGrp="1"/>
          </p:cNvSpPr>
          <p:nvPr>
            <p:ph type="ftr" sz="quarter" idx="11"/>
          </p:nvPr>
        </p:nvSpPr>
        <p:spPr/>
        <p:txBody>
          <a:bodyPr/>
          <a:lstStyle/>
          <a:p>
            <a:r>
              <a:rPr lang="en-US"/>
              <a:t>Probability, Gaussian, likelihood, v221213a</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22</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523737914"/>
              </p:ext>
            </p:extLst>
          </p:nvPr>
        </p:nvGraphicFramePr>
        <p:xfrm>
          <a:off x="3361174" y="2636331"/>
          <a:ext cx="4411663" cy="3562350"/>
        </p:xfrm>
        <a:graphic>
          <a:graphicData uri="http://schemas.openxmlformats.org/presentationml/2006/ole">
            <mc:AlternateContent xmlns:mc="http://schemas.openxmlformats.org/markup-compatibility/2006">
              <mc:Choice xmlns:v="urn:schemas-microsoft-com:vml" Requires="v">
                <p:oleObj name="Equation" r:id="rId3" imgW="3085920" imgH="2489040" progId="Equation.3">
                  <p:embed/>
                </p:oleObj>
              </mc:Choice>
              <mc:Fallback>
                <p:oleObj name="Equation" r:id="rId3" imgW="3085920" imgH="2489040" progId="Equation.3">
                  <p:embed/>
                  <p:pic>
                    <p:nvPicPr>
                      <p:cNvPr id="0" name=""/>
                      <p:cNvPicPr/>
                      <p:nvPr/>
                    </p:nvPicPr>
                    <p:blipFill>
                      <a:blip r:embed="rId4"/>
                      <a:stretch>
                        <a:fillRect/>
                      </a:stretch>
                    </p:blipFill>
                    <p:spPr>
                      <a:xfrm>
                        <a:off x="3361174" y="2636331"/>
                        <a:ext cx="4411663" cy="35623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47631873"/>
              </p:ext>
            </p:extLst>
          </p:nvPr>
        </p:nvGraphicFramePr>
        <p:xfrm>
          <a:off x="3361174" y="766257"/>
          <a:ext cx="5440450" cy="1712404"/>
        </p:xfrm>
        <a:graphic>
          <a:graphicData uri="http://schemas.openxmlformats.org/presentationml/2006/ole">
            <mc:AlternateContent xmlns:mc="http://schemas.openxmlformats.org/markup-compatibility/2006">
              <mc:Choice xmlns:v="urn:schemas-microsoft-com:vml" Requires="v">
                <p:oleObj name="Equation" r:id="rId5" imgW="3873240" imgH="1218960" progId="Equation.3">
                  <p:embed/>
                </p:oleObj>
              </mc:Choice>
              <mc:Fallback>
                <p:oleObj name="Equation" r:id="rId5" imgW="3873240" imgH="1218960" progId="Equation.3">
                  <p:embed/>
                  <p:pic>
                    <p:nvPicPr>
                      <p:cNvPr id="0" name=""/>
                      <p:cNvPicPr/>
                      <p:nvPr/>
                    </p:nvPicPr>
                    <p:blipFill>
                      <a:blip r:embed="rId6"/>
                      <a:stretch>
                        <a:fillRect/>
                      </a:stretch>
                    </p:blipFill>
                    <p:spPr>
                      <a:xfrm>
                        <a:off x="3361174" y="766257"/>
                        <a:ext cx="5440450" cy="171240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4008915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0182"/>
            <a:ext cx="7886700" cy="1325563"/>
          </a:xfrm>
        </p:spPr>
        <p:txBody>
          <a:bodyPr>
            <a:normAutofit/>
          </a:bodyPr>
          <a:lstStyle/>
          <a:p>
            <a:r>
              <a:rPr lang="en-US" sz="3200" dirty="0"/>
              <a:t>Maximum Likelihood V.S. Log-Likelihood</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90809E03-5897-4C2D-837C-0F33A9B0BF0B}" type="slidenum">
              <a:rPr lang="en-US" smtClean="0"/>
              <a:t>23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33787048"/>
              </p:ext>
            </p:extLst>
          </p:nvPr>
        </p:nvGraphicFramePr>
        <p:xfrm>
          <a:off x="461963" y="2366963"/>
          <a:ext cx="8020050" cy="1997075"/>
        </p:xfrm>
        <a:graphic>
          <a:graphicData uri="http://schemas.openxmlformats.org/presentationml/2006/ole">
            <mc:AlternateContent xmlns:mc="http://schemas.openxmlformats.org/markup-compatibility/2006">
              <mc:Choice xmlns:v="urn:schemas-microsoft-com:vml" Requires="v">
                <p:oleObj name="Equation" r:id="rId2" imgW="4952880" imgH="1231560" progId="Equation.3">
                  <p:embed/>
                </p:oleObj>
              </mc:Choice>
              <mc:Fallback>
                <p:oleObj name="Equation" r:id="rId2" imgW="4952880" imgH="1231560" progId="Equation.3">
                  <p:embed/>
                  <p:pic>
                    <p:nvPicPr>
                      <p:cNvPr id="0" name=""/>
                      <p:cNvPicPr/>
                      <p:nvPr/>
                    </p:nvPicPr>
                    <p:blipFill>
                      <a:blip r:embed="rId3"/>
                      <a:stretch>
                        <a:fillRect/>
                      </a:stretch>
                    </p:blipFill>
                    <p:spPr>
                      <a:xfrm>
                        <a:off x="461963" y="2366963"/>
                        <a:ext cx="8020050" cy="1997075"/>
                      </a:xfrm>
                      <a:prstGeom prst="rect">
                        <a:avLst/>
                      </a:prstGeom>
                      <a:ln>
                        <a:solidFill>
                          <a:schemeClr val="accent1"/>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12315746"/>
              </p:ext>
            </p:extLst>
          </p:nvPr>
        </p:nvGraphicFramePr>
        <p:xfrm>
          <a:off x="461963" y="1003629"/>
          <a:ext cx="6836703" cy="1162841"/>
        </p:xfrm>
        <a:graphic>
          <a:graphicData uri="http://schemas.openxmlformats.org/presentationml/2006/ole">
            <mc:AlternateContent xmlns:mc="http://schemas.openxmlformats.org/markup-compatibility/2006">
              <mc:Choice xmlns:v="urn:schemas-microsoft-com:vml" Requires="v">
                <p:oleObj name="Equation" r:id="rId4" imgW="4330440" imgH="736560" progId="Equation.3">
                  <p:embed/>
                </p:oleObj>
              </mc:Choice>
              <mc:Fallback>
                <p:oleObj name="Equation" r:id="rId4" imgW="4330440" imgH="736560" progId="Equation.3">
                  <p:embed/>
                  <p:pic>
                    <p:nvPicPr>
                      <p:cNvPr id="0" name=""/>
                      <p:cNvPicPr/>
                      <p:nvPr/>
                    </p:nvPicPr>
                    <p:blipFill>
                      <a:blip r:embed="rId5"/>
                      <a:stretch>
                        <a:fillRect/>
                      </a:stretch>
                    </p:blipFill>
                    <p:spPr>
                      <a:xfrm>
                        <a:off x="461963" y="1003629"/>
                        <a:ext cx="6836703" cy="1162841"/>
                      </a:xfrm>
                      <a:prstGeom prst="rect">
                        <a:avLst/>
                      </a:prstGeom>
                      <a:ln>
                        <a:solidFill>
                          <a:schemeClr val="accent1"/>
                        </a:solid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18597300"/>
              </p:ext>
            </p:extLst>
          </p:nvPr>
        </p:nvGraphicFramePr>
        <p:xfrm>
          <a:off x="550863" y="4575175"/>
          <a:ext cx="8375650" cy="1484313"/>
        </p:xfrm>
        <a:graphic>
          <a:graphicData uri="http://schemas.openxmlformats.org/presentationml/2006/ole">
            <mc:AlternateContent xmlns:mc="http://schemas.openxmlformats.org/markup-compatibility/2006">
              <mc:Choice xmlns:v="urn:schemas-microsoft-com:vml" Requires="v">
                <p:oleObj name="Equation" r:id="rId6" imgW="5384520" imgH="952200" progId="Equation.3">
                  <p:embed/>
                </p:oleObj>
              </mc:Choice>
              <mc:Fallback>
                <p:oleObj name="Equation" r:id="rId6" imgW="5384520" imgH="952200" progId="Equation.3">
                  <p:embed/>
                  <p:pic>
                    <p:nvPicPr>
                      <p:cNvPr id="0" name=""/>
                      <p:cNvPicPr/>
                      <p:nvPr/>
                    </p:nvPicPr>
                    <p:blipFill>
                      <a:blip r:embed="rId7"/>
                      <a:stretch>
                        <a:fillRect/>
                      </a:stretch>
                    </p:blipFill>
                    <p:spPr>
                      <a:xfrm>
                        <a:off x="550863" y="4575175"/>
                        <a:ext cx="8375650" cy="1484313"/>
                      </a:xfrm>
                      <a:prstGeom prst="rect">
                        <a:avLst/>
                      </a:prstGeom>
                      <a:ln>
                        <a:solidFill>
                          <a:schemeClr val="accent1"/>
                        </a:solidFill>
                      </a:ln>
                    </p:spPr>
                  </p:pic>
                </p:oleObj>
              </mc:Fallback>
            </mc:AlternateContent>
          </a:graphicData>
        </a:graphic>
      </p:graphicFrame>
      <p:sp>
        <p:nvSpPr>
          <p:cNvPr id="11" name="Rectangle 10"/>
          <p:cNvSpPr/>
          <p:nvPr/>
        </p:nvSpPr>
        <p:spPr>
          <a:xfrm>
            <a:off x="730249" y="6074073"/>
            <a:ext cx="6995452" cy="430887"/>
          </a:xfrm>
          <a:prstGeom prst="rect">
            <a:avLst/>
          </a:prstGeom>
        </p:spPr>
        <p:txBody>
          <a:bodyPr wrap="square">
            <a:spAutoFit/>
          </a:bodyPr>
          <a:lstStyle/>
          <a:p>
            <a:r>
              <a:rPr lang="en-US" sz="1100" dirty="0">
                <a:hlinkClick r:id="rId8"/>
              </a:rPr>
              <a:t>http://jrmeyer.github.io/machinelearning/2017/08/18/mle.html</a:t>
            </a:r>
            <a:endParaRPr lang="en-US" sz="1100" dirty="0"/>
          </a:p>
          <a:p>
            <a:r>
              <a:rPr lang="en-US" sz="1100" dirty="0">
                <a:hlinkClick r:id="rId9"/>
              </a:rPr>
              <a:t>https://towardsdatascience.com/probability-concepts-explained-maximum-likelihood-estimation-c7b4342fdbb1</a:t>
            </a:r>
            <a:endParaRPr lang="en-US" sz="1100" dirty="0"/>
          </a:p>
        </p:txBody>
      </p:sp>
      <p:sp>
        <p:nvSpPr>
          <p:cNvPr id="12" name="Content Placeholder 11"/>
          <p:cNvSpPr>
            <a:spLocks noGrp="1"/>
          </p:cNvSpPr>
          <p:nvPr>
            <p:ph idx="1"/>
          </p:nvPr>
        </p:nvSpPr>
        <p:spPr>
          <a:xfrm flipV="1">
            <a:off x="8315324" y="6176962"/>
            <a:ext cx="200025" cy="45719"/>
          </a:xfrm>
        </p:spPr>
        <p:txBody>
          <a:bodyPr>
            <a:normAutofit fontScale="25000" lnSpcReduction="20000"/>
          </a:bodyPr>
          <a:lstStyle/>
          <a:p>
            <a:r>
              <a:rPr lang="en-US" dirty="0"/>
              <a:t> </a:t>
            </a:r>
          </a:p>
        </p:txBody>
      </p:sp>
    </p:spTree>
    <p:extLst>
      <p:ext uri="{BB962C8B-B14F-4D97-AF65-F5344CB8AC3E}">
        <p14:creationId xmlns:p14="http://schemas.microsoft.com/office/powerpoint/2010/main" val="101892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fontScale="90000"/>
          </a:bodyPr>
          <a:lstStyle/>
          <a:p>
            <a:r>
              <a:rPr lang="en-US" sz="3600" dirty="0"/>
              <a:t>Proof 1 :Maximum Log-Likelihood function of a Multivariate Gaussian distribution</a:t>
            </a:r>
            <a:br>
              <a:rPr lang="en-US" dirty="0"/>
            </a:br>
            <a:endParaRPr lang="en-US" i="1" dirty="0"/>
          </a:p>
        </p:txBody>
      </p:sp>
      <p:sp>
        <p:nvSpPr>
          <p:cNvPr id="3" name="Content Placeholder 2"/>
          <p:cNvSpPr>
            <a:spLocks noGrp="1"/>
          </p:cNvSpPr>
          <p:nvPr>
            <p:ph idx="1"/>
          </p:nvPr>
        </p:nvSpPr>
        <p:spPr>
          <a:xfrm>
            <a:off x="454794" y="1600200"/>
            <a:ext cx="4495800" cy="5257800"/>
          </a:xfrm>
        </p:spPr>
        <p:txBody>
          <a:bodyPr>
            <a:normAutofit/>
          </a:bodyPr>
          <a:lstStyle/>
          <a:p>
            <a:endParaRPr lang="en-US" sz="3600" dirty="0"/>
          </a:p>
          <a:p>
            <a:endParaRPr lang="en-US" sz="36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24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691259138"/>
              </p:ext>
            </p:extLst>
          </p:nvPr>
        </p:nvGraphicFramePr>
        <p:xfrm>
          <a:off x="454794" y="2400300"/>
          <a:ext cx="6991350" cy="3774409"/>
        </p:xfrm>
        <a:graphic>
          <a:graphicData uri="http://schemas.openxmlformats.org/presentationml/2006/ole">
            <mc:AlternateContent xmlns:mc="http://schemas.openxmlformats.org/markup-compatibility/2006">
              <mc:Choice xmlns:v="urn:schemas-microsoft-com:vml" Requires="v">
                <p:oleObj name="Equation" r:id="rId3" imgW="4851360" imgH="2616120" progId="Equation.3">
                  <p:embed/>
                </p:oleObj>
              </mc:Choice>
              <mc:Fallback>
                <p:oleObj name="Equation" r:id="rId3" imgW="4851360" imgH="2616120" progId="Equation.3">
                  <p:embed/>
                  <p:pic>
                    <p:nvPicPr>
                      <p:cNvPr id="0" name=""/>
                      <p:cNvPicPr/>
                      <p:nvPr/>
                    </p:nvPicPr>
                    <p:blipFill>
                      <a:blip r:embed="rId4"/>
                      <a:stretch>
                        <a:fillRect/>
                      </a:stretch>
                    </p:blipFill>
                    <p:spPr>
                      <a:xfrm>
                        <a:off x="454794" y="2400300"/>
                        <a:ext cx="6991350" cy="3774409"/>
                      </a:xfrm>
                      <a:prstGeom prst="rect">
                        <a:avLst/>
                      </a:prstGeom>
                    </p:spPr>
                  </p:pic>
                </p:oleObj>
              </mc:Fallback>
            </mc:AlternateContent>
          </a:graphicData>
        </a:graphic>
      </p:graphicFrame>
      <p:sp>
        <p:nvSpPr>
          <p:cNvPr id="6" name="TextBox 5"/>
          <p:cNvSpPr txBox="1"/>
          <p:nvPr/>
        </p:nvSpPr>
        <p:spPr>
          <a:xfrm>
            <a:off x="454794" y="6376228"/>
            <a:ext cx="6615914" cy="261610"/>
          </a:xfrm>
          <a:prstGeom prst="rect">
            <a:avLst/>
          </a:prstGeom>
          <a:noFill/>
        </p:spPr>
        <p:txBody>
          <a:bodyPr wrap="none" rtlCol="0">
            <a:spAutoFit/>
          </a:bodyPr>
          <a:lstStyle/>
          <a:p>
            <a:r>
              <a:rPr lang="en-US" sz="1100" dirty="0">
                <a:hlinkClick r:id="rId5"/>
              </a:rPr>
              <a:t>https://towardsdatascience.com/probability-concepts-explained-maximum-likelihood-estimation-c7b4342fdbb1</a:t>
            </a:r>
            <a:endParaRPr lang="en-US" sz="1100" dirty="0"/>
          </a:p>
        </p:txBody>
      </p:sp>
      <p:pic>
        <p:nvPicPr>
          <p:cNvPr id="10" name="Picture 9"/>
          <p:cNvPicPr>
            <a:picLocks noChangeAspect="1"/>
          </p:cNvPicPr>
          <p:nvPr/>
        </p:nvPicPr>
        <p:blipFill>
          <a:blip r:embed="rId6"/>
          <a:stretch>
            <a:fillRect/>
          </a:stretch>
        </p:blipFill>
        <p:spPr>
          <a:xfrm>
            <a:off x="4567237" y="3424237"/>
            <a:ext cx="9525" cy="952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850575645"/>
              </p:ext>
            </p:extLst>
          </p:nvPr>
        </p:nvGraphicFramePr>
        <p:xfrm>
          <a:off x="277813" y="1100138"/>
          <a:ext cx="8770937" cy="1300162"/>
        </p:xfrm>
        <a:graphic>
          <a:graphicData uri="http://schemas.openxmlformats.org/presentationml/2006/ole">
            <mc:AlternateContent xmlns:mc="http://schemas.openxmlformats.org/markup-compatibility/2006">
              <mc:Choice xmlns:v="urn:schemas-microsoft-com:vml" Requires="v">
                <p:oleObj name="Equation" r:id="rId7" imgW="6680160" imgH="990360" progId="Equation.3">
                  <p:embed/>
                </p:oleObj>
              </mc:Choice>
              <mc:Fallback>
                <p:oleObj name="Equation" r:id="rId7" imgW="6680160" imgH="990360" progId="Equation.3">
                  <p:embed/>
                  <p:pic>
                    <p:nvPicPr>
                      <p:cNvPr id="0" name=""/>
                      <p:cNvPicPr/>
                      <p:nvPr/>
                    </p:nvPicPr>
                    <p:blipFill>
                      <a:blip r:embed="rId8"/>
                      <a:stretch>
                        <a:fillRect/>
                      </a:stretch>
                    </p:blipFill>
                    <p:spPr>
                      <a:xfrm>
                        <a:off x="277813" y="1100138"/>
                        <a:ext cx="8770937" cy="1300162"/>
                      </a:xfrm>
                      <a:prstGeom prst="rect">
                        <a:avLst/>
                      </a:prstGeom>
                      <a:ln>
                        <a:solidFill>
                          <a:schemeClr val="accent1"/>
                        </a:solidFill>
                      </a:ln>
                    </p:spPr>
                  </p:pic>
                </p:oleObj>
              </mc:Fallback>
            </mc:AlternateContent>
          </a:graphicData>
        </a:graphic>
      </p:graphicFrame>
      <p:sp>
        <p:nvSpPr>
          <p:cNvPr id="9" name="TextBox 8"/>
          <p:cNvSpPr txBox="1"/>
          <p:nvPr/>
        </p:nvSpPr>
        <p:spPr>
          <a:xfrm>
            <a:off x="530994" y="6145242"/>
            <a:ext cx="6229334" cy="369332"/>
          </a:xfrm>
          <a:prstGeom prst="rect">
            <a:avLst/>
          </a:prstGeom>
          <a:noFill/>
        </p:spPr>
        <p:txBody>
          <a:bodyPr wrap="none" rtlCol="0">
            <a:spAutoFit/>
          </a:bodyPr>
          <a:lstStyle/>
          <a:p>
            <a:r>
              <a:rPr lang="en-US" dirty="0">
                <a:hlinkClick r:id="rId9"/>
              </a:rPr>
              <a:t>http://jrmeyer.github.io/machinelearning/2017/08/18/mle.html</a:t>
            </a:r>
            <a:endParaRPr lang="en-US" dirty="0"/>
          </a:p>
        </p:txBody>
      </p:sp>
    </p:spTree>
    <p:extLst>
      <p:ext uri="{BB962C8B-B14F-4D97-AF65-F5344CB8AC3E}">
        <p14:creationId xmlns:p14="http://schemas.microsoft.com/office/powerpoint/2010/main" val="16533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4999"/>
          </a:xfrm>
        </p:spPr>
        <p:txBody>
          <a:bodyPr>
            <a:noAutofit/>
          </a:bodyPr>
          <a:lstStyle/>
          <a:p>
            <a:r>
              <a:rPr lang="en-US" sz="3200" dirty="0">
                <a:solidFill>
                  <a:srgbClr val="FF0000"/>
                </a:solidFill>
              </a:rPr>
              <a:t>Proof 2 </a:t>
            </a:r>
            <a:r>
              <a:rPr lang="en-US" sz="3200" dirty="0"/>
              <a:t>: Maximum Log-Likelihood function of a Multivariate Gaussian distribution</a:t>
            </a:r>
            <a:endParaRPr lang="en-US" sz="3200" i="1" dirty="0"/>
          </a:p>
        </p:txBody>
      </p:sp>
      <p:sp>
        <p:nvSpPr>
          <p:cNvPr id="3" name="Content Placeholder 2"/>
          <p:cNvSpPr>
            <a:spLocks noGrp="1"/>
          </p:cNvSpPr>
          <p:nvPr>
            <p:ph idx="1"/>
          </p:nvPr>
        </p:nvSpPr>
        <p:spPr>
          <a:xfrm>
            <a:off x="454794" y="1600200"/>
            <a:ext cx="4495800" cy="5257800"/>
          </a:xfrm>
        </p:spPr>
        <p:txBody>
          <a:bodyPr>
            <a:normAutofit/>
          </a:bodyPr>
          <a:lstStyle/>
          <a:p>
            <a:endParaRPr lang="en-US" sz="3600" dirty="0"/>
          </a:p>
          <a:p>
            <a:endParaRPr lang="en-US" sz="36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25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616887443"/>
              </p:ext>
            </p:extLst>
          </p:nvPr>
        </p:nvGraphicFramePr>
        <p:xfrm>
          <a:off x="277813" y="2390862"/>
          <a:ext cx="7173912" cy="3879850"/>
        </p:xfrm>
        <a:graphic>
          <a:graphicData uri="http://schemas.openxmlformats.org/presentationml/2006/ole">
            <mc:AlternateContent xmlns:mc="http://schemas.openxmlformats.org/markup-compatibility/2006">
              <mc:Choice xmlns:v="urn:schemas-microsoft-com:vml" Requires="v">
                <p:oleObj name="Equation" r:id="rId3" imgW="5410080" imgH="2920680" progId="Equation.3">
                  <p:embed/>
                </p:oleObj>
              </mc:Choice>
              <mc:Fallback>
                <p:oleObj name="Equation" r:id="rId3" imgW="5410080" imgH="2920680" progId="Equation.3">
                  <p:embed/>
                  <p:pic>
                    <p:nvPicPr>
                      <p:cNvPr id="0" name=""/>
                      <p:cNvPicPr/>
                      <p:nvPr/>
                    </p:nvPicPr>
                    <p:blipFill>
                      <a:blip r:embed="rId4"/>
                      <a:stretch>
                        <a:fillRect/>
                      </a:stretch>
                    </p:blipFill>
                    <p:spPr>
                      <a:xfrm>
                        <a:off x="277813" y="2390862"/>
                        <a:ext cx="7173912" cy="3879850"/>
                      </a:xfrm>
                      <a:prstGeom prst="rect">
                        <a:avLst/>
                      </a:prstGeom>
                      <a:ln>
                        <a:noFill/>
                      </a:ln>
                    </p:spPr>
                  </p:pic>
                </p:oleObj>
              </mc:Fallback>
            </mc:AlternateContent>
          </a:graphicData>
        </a:graphic>
      </p:graphicFrame>
      <p:sp>
        <p:nvSpPr>
          <p:cNvPr id="6" name="TextBox 5"/>
          <p:cNvSpPr txBox="1"/>
          <p:nvPr/>
        </p:nvSpPr>
        <p:spPr>
          <a:xfrm>
            <a:off x="454794" y="6376228"/>
            <a:ext cx="6615914" cy="430887"/>
          </a:xfrm>
          <a:prstGeom prst="rect">
            <a:avLst/>
          </a:prstGeom>
          <a:noFill/>
        </p:spPr>
        <p:txBody>
          <a:bodyPr wrap="none" rtlCol="0">
            <a:spAutoFit/>
          </a:bodyPr>
          <a:lstStyle/>
          <a:p>
            <a:r>
              <a:rPr lang="en-US" sz="1100" dirty="0">
                <a:hlinkClick r:id="rId5"/>
              </a:rPr>
              <a:t>http://people.stat.sfu.ca/~raltman/stat402/402L4.pdf</a:t>
            </a:r>
            <a:endParaRPr lang="en-US" sz="1100" dirty="0"/>
          </a:p>
          <a:p>
            <a:r>
              <a:rPr lang="en-US" sz="1100" dirty="0">
                <a:hlinkClick r:id="rId6"/>
              </a:rPr>
              <a:t>https://towardsdatascience.com/probability-concepts-explained-maximum-likelihood-estimation-c7b4342fdbb1</a:t>
            </a:r>
            <a:endParaRPr lang="en-US" sz="1100" dirty="0"/>
          </a:p>
        </p:txBody>
      </p:sp>
      <p:graphicFrame>
        <p:nvGraphicFramePr>
          <p:cNvPr id="7" name="Object 6"/>
          <p:cNvGraphicFramePr>
            <a:graphicFrameLocks noChangeAspect="1"/>
          </p:cNvGraphicFramePr>
          <p:nvPr>
            <p:extLst>
              <p:ext uri="{D42A27DB-BD31-4B8C-83A1-F6EECF244321}">
                <p14:modId xmlns:p14="http://schemas.microsoft.com/office/powerpoint/2010/main" val="3354465530"/>
              </p:ext>
            </p:extLst>
          </p:nvPr>
        </p:nvGraphicFramePr>
        <p:xfrm>
          <a:off x="6457950" y="4560357"/>
          <a:ext cx="1884362" cy="635000"/>
        </p:xfrm>
        <a:graphic>
          <a:graphicData uri="http://schemas.openxmlformats.org/presentationml/2006/ole">
            <mc:AlternateContent xmlns:mc="http://schemas.openxmlformats.org/markup-compatibility/2006">
              <mc:Choice xmlns:v="urn:schemas-microsoft-com:vml" Requires="v">
                <p:oleObj name="Equation" r:id="rId7" imgW="1168200" imgH="393480" progId="Equation.3">
                  <p:embed/>
                </p:oleObj>
              </mc:Choice>
              <mc:Fallback>
                <p:oleObj name="Equation" r:id="rId7" imgW="1168200" imgH="393480" progId="Equation.3">
                  <p:embed/>
                  <p:pic>
                    <p:nvPicPr>
                      <p:cNvPr id="0" name=""/>
                      <p:cNvPicPr/>
                      <p:nvPr/>
                    </p:nvPicPr>
                    <p:blipFill>
                      <a:blip r:embed="rId8"/>
                      <a:stretch>
                        <a:fillRect/>
                      </a:stretch>
                    </p:blipFill>
                    <p:spPr>
                      <a:xfrm>
                        <a:off x="6457950" y="4560357"/>
                        <a:ext cx="1884362" cy="635000"/>
                      </a:xfrm>
                      <a:prstGeom prst="rect">
                        <a:avLst/>
                      </a:prstGeom>
                      <a:ln>
                        <a:solidFill>
                          <a:schemeClr val="accent1">
                            <a:shade val="50000"/>
                          </a:schemeClr>
                        </a:solidFill>
                      </a:ln>
                    </p:spPr>
                  </p:pic>
                </p:oleObj>
              </mc:Fallback>
            </mc:AlternateContent>
          </a:graphicData>
        </a:graphic>
      </p:graphicFrame>
      <p:pic>
        <p:nvPicPr>
          <p:cNvPr id="10" name="Picture 9"/>
          <p:cNvPicPr>
            <a:picLocks noChangeAspect="1"/>
          </p:cNvPicPr>
          <p:nvPr/>
        </p:nvPicPr>
        <p:blipFill>
          <a:blip r:embed="rId9"/>
          <a:stretch>
            <a:fillRect/>
          </a:stretch>
        </p:blipFill>
        <p:spPr>
          <a:xfrm>
            <a:off x="4567237" y="3424237"/>
            <a:ext cx="9525" cy="9525"/>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2851469762"/>
              </p:ext>
            </p:extLst>
          </p:nvPr>
        </p:nvGraphicFramePr>
        <p:xfrm>
          <a:off x="277813" y="1100138"/>
          <a:ext cx="8770937" cy="1300162"/>
        </p:xfrm>
        <a:graphic>
          <a:graphicData uri="http://schemas.openxmlformats.org/presentationml/2006/ole">
            <mc:AlternateContent xmlns:mc="http://schemas.openxmlformats.org/markup-compatibility/2006">
              <mc:Choice xmlns:v="urn:schemas-microsoft-com:vml" Requires="v">
                <p:oleObj name="Equation" r:id="rId10" imgW="6680160" imgH="990360" progId="Equation.3">
                  <p:embed/>
                </p:oleObj>
              </mc:Choice>
              <mc:Fallback>
                <p:oleObj name="Equation" r:id="rId10" imgW="6680160" imgH="990360" progId="Equation.3">
                  <p:embed/>
                  <p:pic>
                    <p:nvPicPr>
                      <p:cNvPr id="0" name=""/>
                      <p:cNvPicPr/>
                      <p:nvPr/>
                    </p:nvPicPr>
                    <p:blipFill>
                      <a:blip r:embed="rId11"/>
                      <a:stretch>
                        <a:fillRect/>
                      </a:stretch>
                    </p:blipFill>
                    <p:spPr>
                      <a:xfrm>
                        <a:off x="277813" y="1100138"/>
                        <a:ext cx="8770937" cy="1300162"/>
                      </a:xfrm>
                      <a:prstGeom prst="rect">
                        <a:avLst/>
                      </a:prstGeom>
                      <a:ln>
                        <a:solidFill>
                          <a:schemeClr val="accent1"/>
                        </a:solidFill>
                      </a:ln>
                    </p:spPr>
                  </p:pic>
                </p:oleObj>
              </mc:Fallback>
            </mc:AlternateContent>
          </a:graphicData>
        </a:graphic>
      </p:graphicFrame>
      <p:cxnSp>
        <p:nvCxnSpPr>
          <p:cNvPr id="11" name="Straight Connector 10"/>
          <p:cNvCxnSpPr/>
          <p:nvPr/>
        </p:nvCxnSpPr>
        <p:spPr>
          <a:xfrm>
            <a:off x="4486275" y="6270712"/>
            <a:ext cx="220027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13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Alternative proof: Maximum </a:t>
            </a:r>
            <a:r>
              <a:rPr lang="en-US" sz="3600" dirty="0" err="1"/>
              <a:t>Log_likelihood</a:t>
            </a:r>
            <a:br>
              <a:rPr lang="en-US" sz="3600" dirty="0"/>
            </a:br>
            <a:r>
              <a:rPr lang="en-US" sz="3600" dirty="0"/>
              <a:t>Find the most suitable variance </a:t>
            </a:r>
            <a:r>
              <a:rPr lang="en-US" sz="3600" dirty="0">
                <a:sym typeface="Symbol" panose="05050102010706020507" pitchFamily="18" charset="2"/>
              </a:rPr>
              <a:t></a:t>
            </a:r>
            <a:r>
              <a:rPr lang="en-US" sz="3600" baseline="30000" dirty="0">
                <a:sym typeface="Symbol" panose="05050102010706020507" pitchFamily="18" charset="2"/>
              </a:rPr>
              <a:t>2</a:t>
            </a:r>
            <a:endParaRPr lang="en-US" sz="3600" baseline="30000" dirty="0"/>
          </a:p>
        </p:txBody>
      </p:sp>
      <p:sp>
        <p:nvSpPr>
          <p:cNvPr id="3" name="Content Placeholder 2"/>
          <p:cNvSpPr>
            <a:spLocks noGrp="1"/>
          </p:cNvSpPr>
          <p:nvPr>
            <p:ph idx="1"/>
          </p:nvPr>
        </p:nvSpPr>
        <p:spPr/>
        <p:txBody>
          <a:bodyPr/>
          <a:lstStyle/>
          <a:p>
            <a:r>
              <a:rPr lang="en-US" dirty="0"/>
              <a:t>Maximum likelihood is at</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469D27F2-9F9F-497D-81AD-474DE50F951C}" type="slidenum">
              <a:rPr lang="en-US" smtClean="0"/>
              <a:t>26</a:t>
            </a:fld>
            <a:endParaRPr lang="en-US"/>
          </a:p>
        </p:txBody>
      </p:sp>
      <p:pic>
        <p:nvPicPr>
          <p:cNvPr id="14338" name="Picture 2" descr="[eq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eq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p:cNvGraphicFramePr>
            <a:graphicFrameLocks noChangeAspect="1"/>
          </p:cNvGraphicFramePr>
          <p:nvPr>
            <p:extLst>
              <p:ext uri="{D42A27DB-BD31-4B8C-83A1-F6EECF244321}">
                <p14:modId xmlns:p14="http://schemas.microsoft.com/office/powerpoint/2010/main" val="678670345"/>
              </p:ext>
            </p:extLst>
          </p:nvPr>
        </p:nvGraphicFramePr>
        <p:xfrm>
          <a:off x="4895228" y="1408112"/>
          <a:ext cx="3884613" cy="835025"/>
        </p:xfrm>
        <a:graphic>
          <a:graphicData uri="http://schemas.openxmlformats.org/presentationml/2006/ole">
            <mc:AlternateContent xmlns:mc="http://schemas.openxmlformats.org/markup-compatibility/2006">
              <mc:Choice xmlns:v="urn:schemas-microsoft-com:vml" Requires="v">
                <p:oleObj name="Equation" r:id="rId3" imgW="2070000" imgH="444240" progId="Equation.3">
                  <p:embed/>
                </p:oleObj>
              </mc:Choice>
              <mc:Fallback>
                <p:oleObj name="Equation" r:id="rId3" imgW="2070000" imgH="444240" progId="Equation.3">
                  <p:embed/>
                  <p:pic>
                    <p:nvPicPr>
                      <p:cNvPr id="0" name=""/>
                      <p:cNvPicPr/>
                      <p:nvPr/>
                    </p:nvPicPr>
                    <p:blipFill>
                      <a:blip r:embed="rId4"/>
                      <a:stretch>
                        <a:fillRect/>
                      </a:stretch>
                    </p:blipFill>
                    <p:spPr>
                      <a:xfrm>
                        <a:off x="4895228" y="1408112"/>
                        <a:ext cx="3884613" cy="8350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83947384"/>
              </p:ext>
            </p:extLst>
          </p:nvPr>
        </p:nvGraphicFramePr>
        <p:xfrm>
          <a:off x="754207" y="2296320"/>
          <a:ext cx="5667375" cy="3970337"/>
        </p:xfrm>
        <a:graphic>
          <a:graphicData uri="http://schemas.openxmlformats.org/presentationml/2006/ole">
            <mc:AlternateContent xmlns:mc="http://schemas.openxmlformats.org/markup-compatibility/2006">
              <mc:Choice xmlns:v="urn:schemas-microsoft-com:vml" Requires="v">
                <p:oleObj name="Equation" r:id="rId5" imgW="4863960" imgH="3403440" progId="Equation.3">
                  <p:embed/>
                </p:oleObj>
              </mc:Choice>
              <mc:Fallback>
                <p:oleObj name="Equation" r:id="rId5" imgW="4863960" imgH="3403440" progId="Equation.3">
                  <p:embed/>
                  <p:pic>
                    <p:nvPicPr>
                      <p:cNvPr id="0" name=""/>
                      <p:cNvPicPr/>
                      <p:nvPr/>
                    </p:nvPicPr>
                    <p:blipFill>
                      <a:blip r:embed="rId6"/>
                      <a:stretch>
                        <a:fillRect/>
                      </a:stretch>
                    </p:blipFill>
                    <p:spPr>
                      <a:xfrm>
                        <a:off x="754207" y="2296320"/>
                        <a:ext cx="5667375" cy="3970337"/>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524645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95" y="500459"/>
            <a:ext cx="2585605" cy="398888"/>
          </a:xfrm>
        </p:spPr>
        <p:txBody>
          <a:bodyPr>
            <a:noAutofit/>
          </a:bodyPr>
          <a:lstStyle/>
          <a:p>
            <a:r>
              <a:rPr lang="en-US" sz="3200" dirty="0"/>
              <a:t>Discrete likelihood</a:t>
            </a:r>
            <a:br>
              <a:rPr lang="en-US" sz="3200" dirty="0"/>
            </a:br>
            <a:endParaRPr lang="en-US" sz="1600" dirty="0"/>
          </a:p>
        </p:txBody>
      </p:sp>
      <p:sp>
        <p:nvSpPr>
          <p:cNvPr id="3" name="Content Placeholder 2"/>
          <p:cNvSpPr>
            <a:spLocks noGrp="1"/>
          </p:cNvSpPr>
          <p:nvPr>
            <p:ph idx="1"/>
          </p:nvPr>
        </p:nvSpPr>
        <p:spPr>
          <a:xfrm>
            <a:off x="157018" y="1339805"/>
            <a:ext cx="2585605" cy="4422054"/>
          </a:xfrm>
        </p:spPr>
        <p:txBody>
          <a:bodyPr>
            <a:normAutofit fontScale="92500" lnSpcReduction="20000"/>
          </a:bodyPr>
          <a:lstStyle/>
          <a:p>
            <a:r>
              <a:rPr lang="en-US" dirty="0"/>
              <a:t> </a:t>
            </a:r>
            <a:r>
              <a:rPr lang="en-US" sz="3200" i="1" dirty="0"/>
              <a:t>T</a:t>
            </a:r>
            <a:r>
              <a:rPr lang="en-US" i="1" dirty="0"/>
              <a:t>he Bernoulli distribution,.. is the discrete probability distribution of a random variable which takes the value 1 with probability p and the value 0 with probability  q=1-p. </a:t>
            </a:r>
            <a:r>
              <a:rPr lang="en-US" sz="1600" dirty="0">
                <a:hlinkClick r:id="rId2"/>
              </a:rPr>
              <a:t>https://en.wikipedia.org/wiki/Bernoulli_distribution</a:t>
            </a:r>
            <a:r>
              <a:rPr lang="en-US" sz="1600" dirty="0"/>
              <a:t> </a:t>
            </a:r>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90809E03-5897-4C2D-837C-0F33A9B0BF0B}" type="slidenum">
              <a:rPr lang="en-US" smtClean="0"/>
              <a:t>27</a:t>
            </a:fld>
            <a:endParaRPr lang="en-US"/>
          </a:p>
        </p:txBody>
      </p:sp>
      <p:pic>
        <p:nvPicPr>
          <p:cNvPr id="6" name="Picture 5"/>
          <p:cNvPicPr>
            <a:picLocks noChangeAspect="1"/>
          </p:cNvPicPr>
          <p:nvPr/>
        </p:nvPicPr>
        <p:blipFill>
          <a:blip r:embed="rId3"/>
          <a:stretch>
            <a:fillRect/>
          </a:stretch>
        </p:blipFill>
        <p:spPr>
          <a:xfrm>
            <a:off x="2942286" y="85287"/>
            <a:ext cx="6105382" cy="6271064"/>
          </a:xfrm>
          <a:prstGeom prst="rect">
            <a:avLst/>
          </a:prstGeom>
        </p:spPr>
      </p:pic>
    </p:spTree>
    <p:extLst>
      <p:ext uri="{BB962C8B-B14F-4D97-AF65-F5344CB8AC3E}">
        <p14:creationId xmlns:p14="http://schemas.microsoft.com/office/powerpoint/2010/main" val="388415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Negative Log-Likelihood (NLL)</a:t>
            </a:r>
          </a:p>
        </p:txBody>
      </p:sp>
      <p:sp>
        <p:nvSpPr>
          <p:cNvPr id="3" name="Content Placeholder 2"/>
          <p:cNvSpPr>
            <a:spLocks noGrp="1"/>
          </p:cNvSpPr>
          <p:nvPr>
            <p:ph type="subTitle" idx="1"/>
          </p:nvPr>
        </p:nvSpPr>
        <p:spPr/>
        <p:txBody>
          <a:bodyPr/>
          <a:lstStyle/>
          <a:p>
            <a:r>
              <a:rPr lang="en-US" dirty="0"/>
              <a:t>And its application in </a:t>
            </a:r>
            <a:r>
              <a:rPr lang="en-US" dirty="0" err="1"/>
              <a:t>softmax</a:t>
            </a:r>
            <a:r>
              <a:rPr lang="en-US" dirty="0"/>
              <a:t> </a:t>
            </a:r>
          </a:p>
          <a:p>
            <a:r>
              <a:rPr lang="en-US" dirty="0">
                <a:solidFill>
                  <a:srgbClr val="FF0000"/>
                </a:solidFill>
              </a:rPr>
              <a:t>To maximize log-likelihood, we can minimize its negative log-likelihood (NLL) function</a:t>
            </a:r>
            <a:endParaRPr lang="en-US" dirty="0"/>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28</a:t>
            </a:fld>
            <a:endParaRPr lang="en-US"/>
          </a:p>
        </p:txBody>
      </p:sp>
    </p:spTree>
    <p:extLst>
      <p:ext uri="{BB962C8B-B14F-4D97-AF65-F5344CB8AC3E}">
        <p14:creationId xmlns:p14="http://schemas.microsoft.com/office/powerpoint/2010/main" val="194279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Softmax</a:t>
            </a:r>
            <a:r>
              <a:rPr lang="en-US" dirty="0"/>
              <a:t> function</a:t>
            </a:r>
          </a:p>
        </p:txBody>
      </p:sp>
      <p:sp>
        <p:nvSpPr>
          <p:cNvPr id="3" name="Content Placeholder 2"/>
          <p:cNvSpPr>
            <a:spLocks noGrp="1"/>
          </p:cNvSpPr>
          <p:nvPr>
            <p:ph idx="1"/>
          </p:nvPr>
        </p:nvSpPr>
        <p:spPr/>
        <p:txBody>
          <a:bodyPr>
            <a:normAutofit lnSpcReduction="10000"/>
          </a:bodyPr>
          <a:lstStyle/>
          <a:p>
            <a:r>
              <a:rPr lang="en-US" sz="1400" dirty="0">
                <a:hlinkClick r:id="rId2"/>
              </a:rPr>
              <a:t>https://medium.com/data-science-bootcamp/understand-the-softmax-function-in-minutes-f3a59641e86d</a:t>
            </a:r>
            <a:endParaRPr lang="en-US" sz="1400" dirty="0"/>
          </a:p>
          <a:p>
            <a:endParaRPr lang="en-US" dirty="0"/>
          </a:p>
          <a:p>
            <a:endParaRPr lang="en-US" dirty="0"/>
          </a:p>
          <a:p>
            <a:endParaRPr lang="en-US" dirty="0"/>
          </a:p>
          <a:p>
            <a:r>
              <a:rPr lang="en-US" dirty="0"/>
              <a:t>y=[2 , 1, 0.1]’</a:t>
            </a:r>
          </a:p>
          <a:p>
            <a:r>
              <a:rPr lang="en-US" dirty="0" err="1"/>
              <a:t>Softmax</a:t>
            </a:r>
            <a:r>
              <a:rPr lang="en-US" dirty="0"/>
              <a:t>(y)=[0.6590, 0.242,0.0986]’</a:t>
            </a:r>
          </a:p>
          <a:p>
            <a:r>
              <a:rPr lang="en-US" dirty="0" err="1"/>
              <a:t>exp</a:t>
            </a:r>
            <a:r>
              <a:rPr lang="en-US" dirty="0"/>
              <a:t>(2)/((</a:t>
            </a:r>
            <a:r>
              <a:rPr lang="en-US" dirty="0" err="1"/>
              <a:t>exp</a:t>
            </a:r>
            <a:r>
              <a:rPr lang="en-US" dirty="0"/>
              <a:t>(2)+</a:t>
            </a:r>
            <a:r>
              <a:rPr lang="en-US" dirty="0" err="1"/>
              <a:t>exp</a:t>
            </a:r>
            <a:r>
              <a:rPr lang="en-US" dirty="0"/>
              <a:t>(1)+</a:t>
            </a:r>
            <a:r>
              <a:rPr lang="en-US" dirty="0" err="1"/>
              <a:t>exp</a:t>
            </a:r>
            <a:r>
              <a:rPr lang="en-US" dirty="0"/>
              <a:t>(0.1))=0.6590</a:t>
            </a:r>
          </a:p>
          <a:p>
            <a:r>
              <a:rPr lang="en-US" dirty="0" err="1"/>
              <a:t>exp</a:t>
            </a:r>
            <a:r>
              <a:rPr lang="en-US" dirty="0"/>
              <a:t>(1)/((</a:t>
            </a:r>
            <a:r>
              <a:rPr lang="en-US" dirty="0" err="1"/>
              <a:t>exp</a:t>
            </a:r>
            <a:r>
              <a:rPr lang="en-US" dirty="0"/>
              <a:t>(2)+</a:t>
            </a:r>
            <a:r>
              <a:rPr lang="en-US" dirty="0" err="1"/>
              <a:t>exp</a:t>
            </a:r>
            <a:r>
              <a:rPr lang="en-US" dirty="0"/>
              <a:t>(1)+</a:t>
            </a:r>
            <a:r>
              <a:rPr lang="en-US" dirty="0" err="1"/>
              <a:t>exp</a:t>
            </a:r>
            <a:r>
              <a:rPr lang="en-US" dirty="0"/>
              <a:t>(0.1))= 0.2424</a:t>
            </a:r>
          </a:p>
          <a:p>
            <a:r>
              <a:rPr lang="en-US" dirty="0" err="1"/>
              <a:t>exp</a:t>
            </a:r>
            <a:r>
              <a:rPr lang="en-US" dirty="0"/>
              <a:t>(0.1)/((</a:t>
            </a:r>
            <a:r>
              <a:rPr lang="en-US" dirty="0" err="1"/>
              <a:t>exp</a:t>
            </a:r>
            <a:r>
              <a:rPr lang="en-US" dirty="0"/>
              <a:t>(2)+</a:t>
            </a:r>
            <a:r>
              <a:rPr lang="en-US" dirty="0" err="1"/>
              <a:t>exp</a:t>
            </a:r>
            <a:r>
              <a:rPr lang="en-US" dirty="0"/>
              <a:t>(1)+</a:t>
            </a:r>
            <a:r>
              <a:rPr lang="en-US" dirty="0" err="1"/>
              <a:t>exp</a:t>
            </a:r>
            <a:r>
              <a:rPr lang="en-US" dirty="0"/>
              <a:t>(0.1))= 0.0986</a:t>
            </a:r>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29</a:t>
            </a:fld>
            <a:endParaRPr lang="en-US"/>
          </a:p>
        </p:txBody>
      </p:sp>
      <p:sp>
        <p:nvSpPr>
          <p:cNvPr id="6" name="AutoShape 2" descr="{\displaystyle \sigma (\mathbf {z} )_{j}={\frac {e^{z_{j}}}{\sum _{k=1}^{K}e^{z_{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splaystyle \sigma (\mathbf {z} )_{j}={\frac {e^{z_{j}}}{\sum _{k=1}^{K}e^{z_{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590461299"/>
              </p:ext>
            </p:extLst>
          </p:nvPr>
        </p:nvGraphicFramePr>
        <p:xfrm>
          <a:off x="923925" y="2324100"/>
          <a:ext cx="5673012" cy="1447800"/>
        </p:xfrm>
        <a:graphic>
          <a:graphicData uri="http://schemas.openxmlformats.org/presentationml/2006/ole">
            <mc:AlternateContent xmlns:mc="http://schemas.openxmlformats.org/markup-compatibility/2006">
              <mc:Choice xmlns:v="urn:schemas-microsoft-com:vml" Requires="v">
                <p:oleObj name="Equation" r:id="rId3" imgW="2438280" imgH="622080" progId="Equation.3">
                  <p:embed/>
                </p:oleObj>
              </mc:Choice>
              <mc:Fallback>
                <p:oleObj name="Equation" r:id="rId3" imgW="2438280" imgH="622080" progId="Equation.3">
                  <p:embed/>
                  <p:pic>
                    <p:nvPicPr>
                      <p:cNvPr id="0" name=""/>
                      <p:cNvPicPr/>
                      <p:nvPr/>
                    </p:nvPicPr>
                    <p:blipFill>
                      <a:blip r:embed="rId4"/>
                      <a:stretch>
                        <a:fillRect/>
                      </a:stretch>
                    </p:blipFill>
                    <p:spPr>
                      <a:xfrm>
                        <a:off x="923925" y="2324100"/>
                        <a:ext cx="5673012" cy="1447800"/>
                      </a:xfrm>
                      <a:prstGeom prst="rect">
                        <a:avLst/>
                      </a:prstGeom>
                    </p:spPr>
                  </p:pic>
                </p:oleObj>
              </mc:Fallback>
            </mc:AlternateContent>
          </a:graphicData>
        </a:graphic>
      </p:graphicFrame>
    </p:spTree>
    <p:extLst>
      <p:ext uri="{BB962C8B-B14F-4D97-AF65-F5344CB8AC3E}">
        <p14:creationId xmlns:p14="http://schemas.microsoft.com/office/powerpoint/2010/main" val="360452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Bayesian rules</a:t>
            </a:r>
          </a:p>
        </p:txBody>
      </p:sp>
      <p:sp>
        <p:nvSpPr>
          <p:cNvPr id="4" name="Subtitle 3"/>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a:t>Probability, Gaussian, likelihood, v221213a</a:t>
            </a:r>
          </a:p>
        </p:txBody>
      </p:sp>
      <p:sp>
        <p:nvSpPr>
          <p:cNvPr id="6" name="Slide Number Placeholder 5"/>
          <p:cNvSpPr>
            <a:spLocks noGrp="1"/>
          </p:cNvSpPr>
          <p:nvPr>
            <p:ph type="sldNum" sz="quarter" idx="12"/>
          </p:nvPr>
        </p:nvSpPr>
        <p:spPr/>
        <p:txBody>
          <a:bodyPr/>
          <a:lstStyle/>
          <a:p>
            <a:fld id="{90809E03-5897-4C2D-837C-0F33A9B0BF0B}" type="slidenum">
              <a:rPr lang="en-US" smtClean="0"/>
              <a:t>3</a:t>
            </a:fld>
            <a:endParaRPr lang="en-US"/>
          </a:p>
        </p:txBody>
      </p:sp>
    </p:spTree>
    <p:extLst>
      <p:ext uri="{BB962C8B-B14F-4D97-AF65-F5344CB8AC3E}">
        <p14:creationId xmlns:p14="http://schemas.microsoft.com/office/powerpoint/2010/main" val="1206986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Activation Function</a:t>
            </a:r>
          </a:p>
        </p:txBody>
      </p:sp>
      <p:sp>
        <p:nvSpPr>
          <p:cNvPr id="3" name="Content Placeholder 2"/>
          <p:cNvSpPr>
            <a:spLocks noGrp="1"/>
          </p:cNvSpPr>
          <p:nvPr>
            <p:ph idx="1"/>
          </p:nvPr>
        </p:nvSpPr>
        <p:spPr/>
        <p:txBody>
          <a:bodyPr>
            <a:normAutofit/>
          </a:bodyPr>
          <a:lstStyle/>
          <a:p>
            <a:r>
              <a:rPr lang="en-US" sz="1200" dirty="0">
                <a:hlinkClick r:id="rId2"/>
              </a:rPr>
              <a:t>https://ljvmiranda921.github.io/notebook/2017/08/13/softmax-and-the-negative-log-likelihood/#nll</a:t>
            </a:r>
            <a:r>
              <a:rPr lang="en-US" sz="1200" dirty="0"/>
              <a:t> </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30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57400"/>
            <a:ext cx="7086600" cy="3140170"/>
          </a:xfrm>
          <a:prstGeom prst="rect">
            <a:avLst/>
          </a:prstGeom>
        </p:spPr>
      </p:pic>
      <p:sp>
        <p:nvSpPr>
          <p:cNvPr id="7" name="TextBox 6"/>
          <p:cNvSpPr txBox="1"/>
          <p:nvPr/>
        </p:nvSpPr>
        <p:spPr>
          <a:xfrm>
            <a:off x="1676400" y="5867400"/>
            <a:ext cx="1345240" cy="369332"/>
          </a:xfrm>
          <a:prstGeom prst="rect">
            <a:avLst/>
          </a:prstGeom>
          <a:noFill/>
        </p:spPr>
        <p:txBody>
          <a:bodyPr wrap="none" rtlCol="0">
            <a:spAutoFit/>
          </a:bodyPr>
          <a:lstStyle/>
          <a:p>
            <a:r>
              <a:rPr lang="en-US" dirty="0"/>
              <a:t>=5/(5+4+2)=</a:t>
            </a:r>
          </a:p>
        </p:txBody>
      </p:sp>
      <p:sp>
        <p:nvSpPr>
          <p:cNvPr id="8" name="TextBox 7"/>
          <p:cNvSpPr txBox="1"/>
          <p:nvPr/>
        </p:nvSpPr>
        <p:spPr>
          <a:xfrm>
            <a:off x="4691665" y="5610225"/>
            <a:ext cx="3723070" cy="369332"/>
          </a:xfrm>
          <a:prstGeom prst="rect">
            <a:avLst/>
          </a:prstGeom>
          <a:noFill/>
          <a:ln>
            <a:solidFill>
              <a:schemeClr val="accent1"/>
            </a:solidFill>
          </a:ln>
        </p:spPr>
        <p:txBody>
          <a:bodyPr wrap="none" rtlCol="0">
            <a:spAutoFit/>
          </a:bodyPr>
          <a:lstStyle/>
          <a:p>
            <a:r>
              <a:rPr lang="en-US" dirty="0" err="1"/>
              <a:t>exp</a:t>
            </a:r>
            <a:r>
              <a:rPr lang="en-US" dirty="0"/>
              <a:t>(5)/((</a:t>
            </a:r>
            <a:r>
              <a:rPr lang="en-US" dirty="0" err="1"/>
              <a:t>exp</a:t>
            </a:r>
            <a:r>
              <a:rPr lang="en-US" dirty="0"/>
              <a:t>(5)+</a:t>
            </a:r>
            <a:r>
              <a:rPr lang="en-US" dirty="0" err="1"/>
              <a:t>exp</a:t>
            </a:r>
            <a:r>
              <a:rPr lang="en-US" dirty="0"/>
              <a:t>(4)+</a:t>
            </a:r>
            <a:r>
              <a:rPr lang="en-US" dirty="0" err="1"/>
              <a:t>exp</a:t>
            </a:r>
            <a:r>
              <a:rPr lang="en-US" dirty="0"/>
              <a:t>(2))=0.705</a:t>
            </a:r>
          </a:p>
        </p:txBody>
      </p:sp>
      <p:cxnSp>
        <p:nvCxnSpPr>
          <p:cNvPr id="10" name="Straight Arrow Connector 9"/>
          <p:cNvCxnSpPr/>
          <p:nvPr/>
        </p:nvCxnSpPr>
        <p:spPr>
          <a:xfrm flipV="1">
            <a:off x="4729691" y="3200400"/>
            <a:ext cx="1366309" cy="240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9946" y="5197570"/>
            <a:ext cx="3957109" cy="369332"/>
          </a:xfrm>
          <a:prstGeom prst="rect">
            <a:avLst/>
          </a:prstGeom>
          <a:noFill/>
          <a:ln>
            <a:solidFill>
              <a:schemeClr val="accent1"/>
            </a:solidFill>
          </a:ln>
        </p:spPr>
        <p:txBody>
          <a:bodyPr wrap="none" rtlCol="0">
            <a:spAutoFit/>
          </a:bodyPr>
          <a:lstStyle/>
          <a:p>
            <a:r>
              <a:rPr lang="en-US" dirty="0" err="1"/>
              <a:t>exp</a:t>
            </a:r>
            <a:r>
              <a:rPr lang="en-US" dirty="0"/>
              <a:t>(4)/((</a:t>
            </a:r>
            <a:r>
              <a:rPr lang="en-US" dirty="0" err="1"/>
              <a:t>exp</a:t>
            </a:r>
            <a:r>
              <a:rPr lang="en-US" dirty="0"/>
              <a:t>(5)+</a:t>
            </a:r>
            <a:r>
              <a:rPr lang="en-US" dirty="0" err="1"/>
              <a:t>exp</a:t>
            </a:r>
            <a:r>
              <a:rPr lang="en-US" dirty="0"/>
              <a:t>(4)+</a:t>
            </a:r>
            <a:r>
              <a:rPr lang="en-US" dirty="0" err="1"/>
              <a:t>exp</a:t>
            </a:r>
            <a:r>
              <a:rPr lang="en-US" dirty="0"/>
              <a:t>(2))=0.25949</a:t>
            </a:r>
          </a:p>
        </p:txBody>
      </p:sp>
      <p:cxnSp>
        <p:nvCxnSpPr>
          <p:cNvPr id="13" name="Straight Arrow Connector 12"/>
          <p:cNvCxnSpPr/>
          <p:nvPr/>
        </p:nvCxnSpPr>
        <p:spPr>
          <a:xfrm flipV="1">
            <a:off x="5069946" y="3205632"/>
            <a:ext cx="1487451" cy="201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06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04353"/>
            <a:ext cx="8229600" cy="1143000"/>
          </a:xfrm>
        </p:spPr>
        <p:txBody>
          <a:bodyPr>
            <a:normAutofit/>
          </a:bodyPr>
          <a:lstStyle/>
          <a:p>
            <a:r>
              <a:rPr lang="en-US" dirty="0"/>
              <a:t>Negative Log-Likelihood (NLL)</a:t>
            </a:r>
          </a:p>
        </p:txBody>
      </p:sp>
      <p:sp>
        <p:nvSpPr>
          <p:cNvPr id="3" name="Content Placeholder 2"/>
          <p:cNvSpPr>
            <a:spLocks noGrp="1"/>
          </p:cNvSpPr>
          <p:nvPr>
            <p:ph idx="1"/>
          </p:nvPr>
        </p:nvSpPr>
        <p:spPr>
          <a:xfrm>
            <a:off x="457200" y="1247353"/>
            <a:ext cx="4343400" cy="4449763"/>
          </a:xfrm>
        </p:spPr>
        <p:txBody>
          <a:bodyPr>
            <a:normAutofit/>
          </a:bodyPr>
          <a:lstStyle/>
          <a:p>
            <a:r>
              <a:rPr lang="en-US" sz="2400" dirty="0">
                <a:solidFill>
                  <a:srgbClr val="FF0000"/>
                </a:solidFill>
              </a:rPr>
              <a:t>To maximize likelihood, minimum negative log-likelihood (NLL) is picked</a:t>
            </a:r>
            <a:endParaRPr lang="en-US" sz="2400"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31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93852"/>
            <a:ext cx="8462955" cy="3001984"/>
          </a:xfrm>
          <a:prstGeom prst="rect">
            <a:avLst/>
          </a:prstGeom>
        </p:spPr>
      </p:pic>
      <p:sp>
        <p:nvSpPr>
          <p:cNvPr id="9" name="TextBox 8"/>
          <p:cNvSpPr txBox="1"/>
          <p:nvPr/>
        </p:nvSpPr>
        <p:spPr>
          <a:xfrm>
            <a:off x="685800" y="6126163"/>
            <a:ext cx="7772400" cy="523220"/>
          </a:xfrm>
          <a:prstGeom prst="rect">
            <a:avLst/>
          </a:prstGeom>
          <a:noFill/>
        </p:spPr>
        <p:txBody>
          <a:bodyPr wrap="square" rtlCol="0">
            <a:spAutoFit/>
          </a:bodyPr>
          <a:lstStyle/>
          <a:p>
            <a:r>
              <a:rPr lang="en-US" sz="1400" dirty="0">
                <a:hlinkClick r:id="rId4"/>
              </a:rPr>
              <a:t>https://ljvmiranda921.github.io/notebook/2017/08/13/softmax-and-the-negative-log-likelihood/#nll</a:t>
            </a:r>
            <a:endParaRPr lang="en-US" sz="1400" dirty="0"/>
          </a:p>
          <a:p>
            <a:r>
              <a:rPr lang="en-US" sz="1400" dirty="0">
                <a:hlinkClick r:id="rId5"/>
              </a:rPr>
              <a:t>https://knet.readthedocs.io/en/latest/softmax.html</a:t>
            </a:r>
            <a:r>
              <a:rPr lang="en-US" sz="1400" dirty="0"/>
              <a:t> </a:t>
            </a:r>
          </a:p>
        </p:txBody>
      </p:sp>
      <p:sp>
        <p:nvSpPr>
          <p:cNvPr id="6" name="TextBox 5"/>
          <p:cNvSpPr txBox="1"/>
          <p:nvPr/>
        </p:nvSpPr>
        <p:spPr>
          <a:xfrm>
            <a:off x="6045511" y="1079176"/>
            <a:ext cx="2362200" cy="2308324"/>
          </a:xfrm>
          <a:prstGeom prst="rect">
            <a:avLst/>
          </a:prstGeom>
          <a:noFill/>
          <a:ln>
            <a:solidFill>
              <a:schemeClr val="accent1">
                <a:shade val="95000"/>
                <a:satMod val="105000"/>
              </a:schemeClr>
            </a:solidFill>
          </a:ln>
        </p:spPr>
        <p:txBody>
          <a:bodyPr wrap="square" rtlCol="0">
            <a:spAutoFit/>
          </a:bodyPr>
          <a:lstStyle/>
          <a:p>
            <a:r>
              <a:rPr lang="en-US" dirty="0"/>
              <a:t>=-ln(likelihood)</a:t>
            </a:r>
          </a:p>
          <a:p>
            <a:r>
              <a:rPr lang="en-US" dirty="0"/>
              <a:t>=-ln(0.02)=3.91</a:t>
            </a:r>
          </a:p>
          <a:p>
            <a:r>
              <a:rPr lang="en-US" dirty="0"/>
              <a:t>=-ln(0)=infinity</a:t>
            </a:r>
          </a:p>
          <a:p>
            <a:r>
              <a:rPr lang="en-US" dirty="0"/>
              <a:t>=-ln(0.98)=0.02</a:t>
            </a:r>
          </a:p>
          <a:p>
            <a:r>
              <a:rPr lang="en-US" dirty="0">
                <a:solidFill>
                  <a:srgbClr val="FF0000"/>
                </a:solidFill>
              </a:rPr>
              <a:t>Minimum negative log-likelihood (NLL) is picked, so 0.02 is selected</a:t>
            </a:r>
          </a:p>
        </p:txBody>
      </p:sp>
      <p:cxnSp>
        <p:nvCxnSpPr>
          <p:cNvPr id="10" name="Straight Arrow Connector 9"/>
          <p:cNvCxnSpPr>
            <a:stCxn id="11" idx="1"/>
          </p:cNvCxnSpPr>
          <p:nvPr/>
        </p:nvCxnSpPr>
        <p:spPr>
          <a:xfrm flipH="1">
            <a:off x="2819400" y="1842058"/>
            <a:ext cx="2819400" cy="1206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flipH="1">
            <a:off x="5638800" y="1530516"/>
            <a:ext cx="406711" cy="6230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rot="5400000" flipH="1">
            <a:off x="2390654" y="2939631"/>
            <a:ext cx="901160" cy="117553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1000" y="5105400"/>
            <a:ext cx="1447800" cy="923330"/>
          </a:xfrm>
          <a:prstGeom prst="rect">
            <a:avLst/>
          </a:prstGeom>
          <a:noFill/>
          <a:ln>
            <a:solidFill>
              <a:schemeClr val="accent1">
                <a:shade val="95000"/>
                <a:satMod val="105000"/>
              </a:schemeClr>
            </a:solidFill>
          </a:ln>
        </p:spPr>
        <p:txBody>
          <a:bodyPr wrap="square" rtlCol="0">
            <a:spAutoFit/>
          </a:bodyPr>
          <a:lstStyle/>
          <a:p>
            <a:r>
              <a:rPr lang="en-US" dirty="0" err="1"/>
              <a:t>Softmax</a:t>
            </a:r>
            <a:r>
              <a:rPr lang="en-US" dirty="0"/>
              <a:t> output as the</a:t>
            </a:r>
          </a:p>
          <a:p>
            <a:r>
              <a:rPr lang="en-US" dirty="0"/>
              <a:t>likelihood</a:t>
            </a:r>
          </a:p>
        </p:txBody>
      </p:sp>
      <p:cxnSp>
        <p:nvCxnSpPr>
          <p:cNvPr id="19" name="Straight Arrow Connector 18"/>
          <p:cNvCxnSpPr/>
          <p:nvPr/>
        </p:nvCxnSpPr>
        <p:spPr>
          <a:xfrm flipV="1">
            <a:off x="1219200" y="4191000"/>
            <a:ext cx="103426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821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32</a:t>
            </a:fld>
            <a:endParaRPr lang="en-US"/>
          </a:p>
        </p:txBody>
      </p:sp>
      <p:pic>
        <p:nvPicPr>
          <p:cNvPr id="9218" name="Picture 2" descr="Img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1" y="1746250"/>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dirty="0"/>
              <a:t> Continue</a:t>
            </a:r>
          </a:p>
        </p:txBody>
      </p:sp>
      <p:sp>
        <p:nvSpPr>
          <p:cNvPr id="2" name="TextBox 1">
            <a:extLst>
              <a:ext uri="{FF2B5EF4-FFF2-40B4-BE49-F238E27FC236}">
                <a16:creationId xmlns:a16="http://schemas.microsoft.com/office/drawing/2014/main" id="{3099FB1B-56BE-834E-1F68-23E9C8AA9C2B}"/>
              </a:ext>
            </a:extLst>
          </p:cNvPr>
          <p:cNvSpPr txBox="1"/>
          <p:nvPr/>
        </p:nvSpPr>
        <p:spPr>
          <a:xfrm>
            <a:off x="11087100" y="1905000"/>
            <a:ext cx="114300"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231C3FC2-924E-277B-B6C5-A840F6DC89EE}"/>
              </a:ext>
            </a:extLst>
          </p:cNvPr>
          <p:cNvSpPr txBox="1"/>
          <p:nvPr/>
        </p:nvSpPr>
        <p:spPr>
          <a:xfrm>
            <a:off x="5883275" y="2089666"/>
            <a:ext cx="3217547" cy="4524315"/>
          </a:xfrm>
          <a:prstGeom prst="rect">
            <a:avLst/>
          </a:prstGeom>
          <a:noFill/>
        </p:spPr>
        <p:txBody>
          <a:bodyPr wrap="none" rtlCol="0">
            <a:spAutoFit/>
          </a:bodyPr>
          <a:lstStyle/>
          <a:p>
            <a:r>
              <a:rPr lang="en-US" sz="1800" b="0" i="0" u="none" strike="noStrike" baseline="0" dirty="0">
                <a:solidFill>
                  <a:srgbClr val="000000"/>
                </a:solidFill>
                <a:latin typeface="Courier New" panose="02070309020205020404" pitchFamily="49" charset="0"/>
              </a:rPr>
              <a:t>-log(0.71) </a:t>
            </a:r>
            <a:r>
              <a:rPr lang="en-US" sz="1800" b="0" i="0" u="none" strike="noStrike" baseline="0" dirty="0">
                <a:solidFill>
                  <a:srgbClr val="028009"/>
                </a:solidFill>
                <a:latin typeface="Courier New" panose="02070309020205020404" pitchFamily="49" charset="0"/>
              </a:rPr>
              <a:t>%= 0.3425</a:t>
            </a:r>
          </a:p>
          <a:p>
            <a:r>
              <a:rPr lang="en-US" sz="1800" b="0" i="0" u="none" strike="noStrike" baseline="0" dirty="0">
                <a:solidFill>
                  <a:srgbClr val="000000"/>
                </a:solidFill>
                <a:latin typeface="Courier New" panose="02070309020205020404" pitchFamily="49" charset="0"/>
              </a:rPr>
              <a:t>-log(0.26) </a:t>
            </a:r>
            <a:r>
              <a:rPr lang="en-US" sz="1800" b="0" i="0" u="none" strike="noStrike" baseline="0" dirty="0">
                <a:solidFill>
                  <a:srgbClr val="028009"/>
                </a:solidFill>
                <a:latin typeface="Courier New" panose="02070309020205020404" pitchFamily="49" charset="0"/>
              </a:rPr>
              <a:t>%= 1.3471</a:t>
            </a:r>
          </a:p>
          <a:p>
            <a:r>
              <a:rPr lang="en-US" sz="1800" b="0" i="0" u="none" strike="noStrike" baseline="0" dirty="0">
                <a:solidFill>
                  <a:srgbClr val="000000"/>
                </a:solidFill>
                <a:latin typeface="Courier New" panose="02070309020205020404" pitchFamily="49" charset="0"/>
              </a:rPr>
              <a:t>-log(0.4)  </a:t>
            </a:r>
            <a:r>
              <a:rPr lang="en-US" sz="1800" b="0" i="0" u="none" strike="noStrike" baseline="0" dirty="0">
                <a:solidFill>
                  <a:srgbClr val="028009"/>
                </a:solidFill>
                <a:latin typeface="Courier New" panose="02070309020205020404" pitchFamily="49" charset="0"/>
              </a:rPr>
              <a:t>%=0.9163</a:t>
            </a:r>
          </a:p>
          <a:p>
            <a:r>
              <a:rPr lang="en-US" sz="1800" b="0" i="0" u="none" strike="noStrike" baseline="0" dirty="0">
                <a:solidFill>
                  <a:srgbClr val="028009"/>
                </a:solidFill>
                <a:latin typeface="Courier New" panose="02070309020205020404" pitchFamily="49" charset="0"/>
              </a:rPr>
              <a:t> </a:t>
            </a:r>
          </a:p>
          <a:p>
            <a:r>
              <a:rPr lang="en-US" sz="1800" b="0" i="0" u="none" strike="noStrike" baseline="0" dirty="0">
                <a:solidFill>
                  <a:srgbClr val="AA04F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-log(0.02) </a:t>
            </a:r>
            <a:r>
              <a:rPr lang="en-US" sz="1800" b="0" i="0" u="none" strike="noStrike" baseline="0" dirty="0">
                <a:solidFill>
                  <a:srgbClr val="028009"/>
                </a:solidFill>
                <a:latin typeface="Courier New" panose="02070309020205020404" pitchFamily="49" charset="0"/>
              </a:rPr>
              <a:t>%=3.9120</a:t>
            </a:r>
          </a:p>
          <a:p>
            <a:r>
              <a:rPr lang="en-US" sz="1800" b="0" i="0" u="none" strike="noStrike" baseline="0" dirty="0">
                <a:solidFill>
                  <a:srgbClr val="000000"/>
                </a:solidFill>
                <a:latin typeface="Courier New" panose="02070309020205020404" pitchFamily="49" charset="0"/>
              </a:rPr>
              <a:t>-log(0)</a:t>
            </a:r>
            <a:r>
              <a:rPr lang="en-US" sz="1800" b="0" i="0" u="none" strike="noStrike" baseline="0" dirty="0">
                <a:solidFill>
                  <a:srgbClr val="028009"/>
                </a:solidFill>
                <a:latin typeface="Courier New" panose="02070309020205020404" pitchFamily="49" charset="0"/>
              </a:rPr>
              <a:t>%-(-inf)=inf</a:t>
            </a:r>
          </a:p>
          <a:p>
            <a:r>
              <a:rPr lang="en-US" sz="1800" b="0" i="0" u="none" strike="noStrike" baseline="0" dirty="0">
                <a:solidFill>
                  <a:srgbClr val="000000"/>
                </a:solidFill>
                <a:latin typeface="Courier New" panose="02070309020205020404" pitchFamily="49" charset="0"/>
              </a:rPr>
              <a:t>-log(0.98) </a:t>
            </a:r>
            <a:r>
              <a:rPr lang="en-US" sz="1800" b="0" i="0" u="none" strike="noStrike" baseline="0" dirty="0">
                <a:solidFill>
                  <a:srgbClr val="028009"/>
                </a:solidFill>
                <a:latin typeface="Courier New" panose="02070309020205020404" pitchFamily="49" charset="0"/>
              </a:rPr>
              <a:t>%0.0202</a:t>
            </a:r>
          </a:p>
          <a:p>
            <a:r>
              <a:rPr lang="en-US" sz="1800" b="0" i="0" u="none" strike="noStrike" baseline="0" dirty="0">
                <a:solidFill>
                  <a:srgbClr val="AA04F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-log(0.49) </a:t>
            </a:r>
            <a:r>
              <a:rPr lang="en-US" sz="1800" b="0" i="0" u="none" strike="noStrike" baseline="0" dirty="0">
                <a:solidFill>
                  <a:srgbClr val="028009"/>
                </a:solidFill>
                <a:latin typeface="Courier New" panose="02070309020205020404" pitchFamily="49" charset="0"/>
              </a:rPr>
              <a:t>%=0.7133</a:t>
            </a:r>
          </a:p>
          <a:p>
            <a:r>
              <a:rPr lang="en-US" sz="1800" b="0" i="0" u="none" strike="noStrike" baseline="0" dirty="0">
                <a:solidFill>
                  <a:srgbClr val="000000"/>
                </a:solidFill>
                <a:latin typeface="Courier New" panose="02070309020205020404" pitchFamily="49" charset="0"/>
              </a:rPr>
              <a:t>-log(0.49) </a:t>
            </a:r>
            <a:r>
              <a:rPr lang="en-US" sz="1800" b="0" i="0" u="none" strike="noStrike" baseline="0" dirty="0">
                <a:solidFill>
                  <a:srgbClr val="028009"/>
                </a:solidFill>
                <a:latin typeface="Courier New" panose="02070309020205020404" pitchFamily="49" charset="0"/>
              </a:rPr>
              <a:t>%=0.7133</a:t>
            </a:r>
          </a:p>
          <a:p>
            <a:r>
              <a:rPr lang="en-US" sz="1800" b="0" i="0" u="none" strike="noStrike" baseline="0" dirty="0">
                <a:solidFill>
                  <a:srgbClr val="000000"/>
                </a:solidFill>
                <a:latin typeface="Courier New" panose="02070309020205020404" pitchFamily="49" charset="0"/>
              </a:rPr>
              <a:t>-log(0.02) </a:t>
            </a:r>
            <a:r>
              <a:rPr lang="en-US" sz="1800" b="0" i="0" u="none" strike="noStrike" baseline="0" dirty="0">
                <a:solidFill>
                  <a:srgbClr val="028009"/>
                </a:solidFill>
                <a:latin typeface="Courier New" panose="02070309020205020404" pitchFamily="49" charset="0"/>
              </a:rPr>
              <a:t>%=3.9120</a:t>
            </a:r>
          </a:p>
          <a:p>
            <a:r>
              <a:rPr lang="en-US" sz="1800" b="0" i="0" u="none" strike="noStrike" baseline="0" dirty="0">
                <a:solidFill>
                  <a:srgbClr val="028009"/>
                </a:solidFill>
                <a:latin typeface="Courier New" panose="02070309020205020404" pitchFamily="49" charset="0"/>
              </a:rPr>
              <a:t> </a:t>
            </a:r>
          </a:p>
          <a:p>
            <a:r>
              <a:rPr lang="en-US" sz="1800" b="0" i="0" u="none" strike="noStrike" baseline="0" dirty="0">
                <a:solidFill>
                  <a:srgbClr val="028009"/>
                </a:solidFill>
                <a:latin typeface="Courier New" panose="02070309020205020404" pitchFamily="49" charset="0"/>
              </a:rPr>
              <a:t> </a:t>
            </a:r>
          </a:p>
          <a:p>
            <a:endParaRPr lang="en-US" b="0" i="0" u="none" strike="noStrike" baseline="0" dirty="0"/>
          </a:p>
          <a:p>
            <a:endParaRPr lang="en-US" dirty="0"/>
          </a:p>
        </p:txBody>
      </p:sp>
      <p:cxnSp>
        <p:nvCxnSpPr>
          <p:cNvPr id="9" name="Straight Arrow Connector 8">
            <a:extLst>
              <a:ext uri="{FF2B5EF4-FFF2-40B4-BE49-F238E27FC236}">
                <a16:creationId xmlns:a16="http://schemas.microsoft.com/office/drawing/2014/main" id="{06FE3E2D-0FD1-86B3-9106-637A4FBC1AC7}"/>
              </a:ext>
            </a:extLst>
          </p:cNvPr>
          <p:cNvCxnSpPr>
            <a:cxnSpLocks/>
          </p:cNvCxnSpPr>
          <p:nvPr/>
        </p:nvCxnSpPr>
        <p:spPr>
          <a:xfrm flipV="1">
            <a:off x="5467350" y="2447925"/>
            <a:ext cx="495300" cy="981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3A46F0-917A-1BF2-FCD4-078D53E79EAC}"/>
              </a:ext>
            </a:extLst>
          </p:cNvPr>
          <p:cNvCxnSpPr>
            <a:cxnSpLocks/>
          </p:cNvCxnSpPr>
          <p:nvPr/>
        </p:nvCxnSpPr>
        <p:spPr>
          <a:xfrm>
            <a:off x="5572125" y="4001294"/>
            <a:ext cx="390525" cy="19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93BB9F-CE34-DAAB-6E54-D9346CE636AC}"/>
              </a:ext>
            </a:extLst>
          </p:cNvPr>
          <p:cNvCxnSpPr>
            <a:cxnSpLocks/>
          </p:cNvCxnSpPr>
          <p:nvPr/>
        </p:nvCxnSpPr>
        <p:spPr>
          <a:xfrm>
            <a:off x="5572125" y="4598003"/>
            <a:ext cx="390525" cy="174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7091E4-F5BD-8405-80A2-C5A14CF40EA7}"/>
              </a:ext>
            </a:extLst>
          </p:cNvPr>
          <p:cNvSpPr txBox="1"/>
          <p:nvPr/>
        </p:nvSpPr>
        <p:spPr>
          <a:xfrm>
            <a:off x="628650" y="6356351"/>
            <a:ext cx="7399783" cy="261610"/>
          </a:xfrm>
          <a:prstGeom prst="rect">
            <a:avLst/>
          </a:prstGeom>
          <a:noFill/>
        </p:spPr>
        <p:txBody>
          <a:bodyPr wrap="none" rtlCol="0">
            <a:spAutoFit/>
          </a:bodyPr>
          <a:lstStyle/>
          <a:p>
            <a:r>
              <a:rPr lang="en-US" sz="1100" dirty="0">
                <a:hlinkClick r:id="rId3"/>
              </a:rPr>
              <a:t>https://ljvmiranda921.github.io/notebook/2017/08/13/softmax-and-the-negative-log-likelihood/#softmax-activation-function</a:t>
            </a:r>
            <a:r>
              <a:rPr lang="en-US" sz="1100" dirty="0"/>
              <a:t> </a:t>
            </a:r>
          </a:p>
        </p:txBody>
      </p:sp>
    </p:spTree>
    <p:extLst>
      <p:ext uri="{BB962C8B-B14F-4D97-AF65-F5344CB8AC3E}">
        <p14:creationId xmlns:p14="http://schemas.microsoft.com/office/powerpoint/2010/main" val="16312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Probability distribution and T-SNE</a:t>
            </a:r>
          </a:p>
        </p:txBody>
      </p:sp>
      <p:sp>
        <p:nvSpPr>
          <p:cNvPr id="3" name="Subtitle 2"/>
          <p:cNvSpPr>
            <a:spLocks noGrp="1"/>
          </p:cNvSpPr>
          <p:nvPr>
            <p:ph type="subTitle" idx="1"/>
          </p:nvPr>
        </p:nvSpPr>
        <p:spPr/>
        <p:txBody>
          <a:bodyPr/>
          <a:lstStyle/>
          <a:p>
            <a:r>
              <a:rPr lang="en-US" dirty="0"/>
              <a:t>KH Wong</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33</a:t>
            </a:fld>
            <a:endParaRPr lang="en-US"/>
          </a:p>
        </p:txBody>
      </p:sp>
    </p:spTree>
    <p:extLst>
      <p:ext uri="{BB962C8B-B14F-4D97-AF65-F5344CB8AC3E}">
        <p14:creationId xmlns:p14="http://schemas.microsoft.com/office/powerpoint/2010/main" val="1529427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Gaussian Distribution introduction</a:t>
            </a:r>
          </a:p>
          <a:p>
            <a:r>
              <a:rPr lang="en-US" dirty="0"/>
              <a:t>T Distribution introduction</a:t>
            </a:r>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34</a:t>
            </a:fld>
            <a:endParaRPr lang="en-US"/>
          </a:p>
        </p:txBody>
      </p:sp>
    </p:spTree>
    <p:extLst>
      <p:ext uri="{BB962C8B-B14F-4D97-AF65-F5344CB8AC3E}">
        <p14:creationId xmlns:p14="http://schemas.microsoft.com/office/powerpoint/2010/main" val="3735286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T-distribution is useful when sample size is small</a:t>
            </a:r>
          </a:p>
          <a:p>
            <a:r>
              <a:rPr lang="en-US" dirty="0"/>
              <a:t>T-SNE  (t-distributed stochastic neighbor embedding) algorithm can be used to reduce the dimension of dimensional data,. The application is to show multiple-dimensional data using lower-dimension (2 to 3)  displaying methods.</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35</a:t>
            </a:fld>
            <a:endParaRPr lang="en-US"/>
          </a:p>
        </p:txBody>
      </p:sp>
    </p:spTree>
    <p:extLst>
      <p:ext uri="{BB962C8B-B14F-4D97-AF65-F5344CB8AC3E}">
        <p14:creationId xmlns:p14="http://schemas.microsoft.com/office/powerpoint/2010/main" val="308135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(Gaussian ) distribution</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36</a:t>
            </a:fld>
            <a:endParaRPr lang="en-US"/>
          </a:p>
        </p:txBody>
      </p:sp>
    </p:spTree>
    <p:extLst>
      <p:ext uri="{BB962C8B-B14F-4D97-AF65-F5344CB8AC3E}">
        <p14:creationId xmlns:p14="http://schemas.microsoft.com/office/powerpoint/2010/main" val="593524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36" y="1222282"/>
            <a:ext cx="7886700" cy="994172"/>
          </a:xfrm>
        </p:spPr>
        <p:txBody>
          <a:bodyPr>
            <a:normAutofit fontScale="90000"/>
          </a:bodyPr>
          <a:lstStyle/>
          <a:p>
            <a:pPr lvl="0"/>
            <a:r>
              <a:rPr lang="en-US" altLang="en-US" dirty="0">
                <a:solidFill>
                  <a:srgbClr val="813588"/>
                </a:solidFill>
                <a:latin typeface="Roboto"/>
              </a:rPr>
              <a:t>Normal Distribution Definition</a:t>
            </a:r>
            <a:br>
              <a:rPr lang="en-US" altLang="en-US" dirty="0">
                <a:solidFill>
                  <a:srgbClr val="813588"/>
                </a:solidFill>
                <a:latin typeface="Roboto"/>
              </a:rPr>
            </a:br>
            <a:endParaRPr lang="en-US" dirty="0"/>
          </a:p>
        </p:txBody>
      </p:sp>
      <p:sp>
        <p:nvSpPr>
          <p:cNvPr id="3" name="Content Placeholder 2"/>
          <p:cNvSpPr>
            <a:spLocks noGrp="1"/>
          </p:cNvSpPr>
          <p:nvPr>
            <p:ph idx="1"/>
          </p:nvPr>
        </p:nvSpPr>
        <p:spPr>
          <a:xfrm>
            <a:off x="193316" y="1823230"/>
            <a:ext cx="5448135" cy="3801283"/>
          </a:xfrm>
        </p:spPr>
        <p:txBody>
          <a:bodyPr>
            <a:normAutofit fontScale="62500" lnSpcReduction="20000"/>
          </a:bodyPr>
          <a:lstStyle/>
          <a:p>
            <a:pPr marL="0" indent="0" eaLnBrk="0" fontAlgn="base" hangingPunct="0">
              <a:lnSpc>
                <a:spcPct val="100000"/>
              </a:lnSpc>
              <a:spcBef>
                <a:spcPct val="0"/>
              </a:spcBef>
              <a:spcAft>
                <a:spcPct val="0"/>
              </a:spcAft>
              <a:buNone/>
            </a:pPr>
            <a:r>
              <a:rPr lang="en-US" altLang="en-US" dirty="0">
                <a:solidFill>
                  <a:srgbClr val="333333"/>
                </a:solidFill>
                <a:latin typeface="Roboto"/>
              </a:rPr>
              <a:t>The Normal Distribution is defined by the </a:t>
            </a:r>
            <a:r>
              <a:rPr lang="en-US" altLang="en-US" dirty="0">
                <a:solidFill>
                  <a:srgbClr val="73AD21"/>
                </a:solidFill>
                <a:latin typeface="Roboto"/>
                <a:hlinkClick r:id="rId2"/>
              </a:rPr>
              <a:t>probability density function</a:t>
            </a:r>
            <a:r>
              <a:rPr lang="en-US" altLang="en-US" dirty="0">
                <a:solidFill>
                  <a:srgbClr val="333333"/>
                </a:solidFill>
                <a:latin typeface="Roboto"/>
              </a:rPr>
              <a:t> for a continuous random variable in a system. Let us say, f(x) is the probability density function and X is the random variable. Hence, it defines a function which is integrated between the range or interval (x to x + dx), giving the probability of random variable X, by considering the values between x and </a:t>
            </a:r>
            <a:r>
              <a:rPr lang="en-US" altLang="en-US" dirty="0" err="1">
                <a:solidFill>
                  <a:srgbClr val="333333"/>
                </a:solidFill>
                <a:latin typeface="Roboto"/>
              </a:rPr>
              <a:t>x+dx</a:t>
            </a:r>
            <a:r>
              <a:rPr lang="en-US" altLang="en-US" dirty="0">
                <a:solidFill>
                  <a:srgbClr val="333333"/>
                </a:solidFill>
                <a:latin typeface="Roboto"/>
              </a:rPr>
              <a:t>.</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f(x) ≥ 0 ∀ x ϵ (−∞,+∞)</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And </a:t>
            </a:r>
            <a:r>
              <a:rPr lang="en-US" altLang="en-US" sz="600" baseline="-30000" dirty="0">
                <a:solidFill>
                  <a:srgbClr val="333333"/>
                </a:solidFill>
                <a:latin typeface="Roboto"/>
              </a:rPr>
              <a:t>-∞</a:t>
            </a:r>
            <a:r>
              <a:rPr lang="en-US" altLang="en-US" dirty="0">
                <a:solidFill>
                  <a:srgbClr val="333333"/>
                </a:solidFill>
                <a:latin typeface="Roboto"/>
              </a:rPr>
              <a:t>∫</a:t>
            </a:r>
            <a:r>
              <a:rPr lang="en-US" altLang="en-US" sz="600" baseline="30000" dirty="0">
                <a:solidFill>
                  <a:srgbClr val="333333"/>
                </a:solidFill>
                <a:latin typeface="Roboto"/>
              </a:rPr>
              <a:t>+∞</a:t>
            </a:r>
            <a:r>
              <a:rPr lang="en-US" altLang="en-US" dirty="0">
                <a:solidFill>
                  <a:srgbClr val="333333"/>
                </a:solidFill>
                <a:latin typeface="Roboto"/>
              </a:rPr>
              <a:t> f(x) = 1</a:t>
            </a:r>
            <a:br>
              <a:rPr lang="en-US" altLang="en-US" dirty="0">
                <a:solidFill>
                  <a:srgbClr val="333333"/>
                </a:solidFill>
                <a:latin typeface="Roboto"/>
              </a:rPr>
            </a:br>
            <a:endParaRPr lang="en-US" altLang="en-US" sz="3300" dirty="0">
              <a:solidFill>
                <a:srgbClr val="813588"/>
              </a:solidFill>
              <a:latin typeface="Roboto"/>
            </a:endParaRPr>
          </a:p>
          <a:p>
            <a:pPr marL="0" indent="0" eaLnBrk="0" fontAlgn="base" hangingPunct="0">
              <a:lnSpc>
                <a:spcPct val="100000"/>
              </a:lnSpc>
              <a:spcBef>
                <a:spcPct val="0"/>
              </a:spcBef>
              <a:spcAft>
                <a:spcPct val="0"/>
              </a:spcAft>
              <a:buNone/>
            </a:pPr>
            <a:r>
              <a:rPr lang="en-US" altLang="en-US" sz="3300" dirty="0">
                <a:solidFill>
                  <a:srgbClr val="813588"/>
                </a:solidFill>
                <a:latin typeface="Roboto"/>
              </a:rPr>
              <a:t>Normal Distribution Formula</a:t>
            </a:r>
          </a:p>
          <a:p>
            <a:pPr marL="0" indent="0" eaLnBrk="0" fontAlgn="base" hangingPunct="0">
              <a:lnSpc>
                <a:spcPct val="100000"/>
              </a:lnSpc>
              <a:spcBef>
                <a:spcPct val="0"/>
              </a:spcBef>
              <a:spcAft>
                <a:spcPct val="0"/>
              </a:spcAft>
              <a:buNone/>
            </a:pPr>
            <a:r>
              <a:rPr lang="en-US" altLang="en-US" dirty="0">
                <a:solidFill>
                  <a:srgbClr val="333333"/>
                </a:solidFill>
                <a:latin typeface="Roboto"/>
              </a:rPr>
              <a:t>The probability density function of normal or </a:t>
            </a:r>
            <a:r>
              <a:rPr lang="en-US" altLang="en-US" dirty="0" err="1">
                <a:solidFill>
                  <a:srgbClr val="333333"/>
                </a:solidFill>
                <a:latin typeface="Roboto"/>
              </a:rPr>
              <a:t>gaussian</a:t>
            </a:r>
            <a:r>
              <a:rPr lang="en-US" altLang="en-US" dirty="0">
                <a:solidFill>
                  <a:srgbClr val="333333"/>
                </a:solidFill>
                <a:latin typeface="Roboto"/>
              </a:rPr>
              <a:t> distribution is given by;</a:t>
            </a:r>
            <a:endParaRPr lang="en-US" altLang="en-US" sz="1500" dirty="0"/>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37</a:t>
            </a:fld>
            <a:endParaRPr lang="en-US"/>
          </a:p>
        </p:txBody>
      </p:sp>
      <p:sp>
        <p:nvSpPr>
          <p:cNvPr id="6" name="Rectangle 1"/>
          <p:cNvSpPr>
            <a:spLocks noChangeArrowheads="1"/>
          </p:cNvSpPr>
          <p:nvPr/>
        </p:nvSpPr>
        <p:spPr bwMode="auto">
          <a:xfrm>
            <a:off x="440872" y="3282341"/>
            <a:ext cx="193002" cy="2596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95220" rIns="68580" bIns="476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dirty="0">
                <a:solidFill>
                  <a:srgbClr val="333333"/>
                </a:solidFill>
                <a:latin typeface="Roboto"/>
              </a:rPr>
              <a:t>  </a:t>
            </a:r>
            <a:endParaRPr lang="en-US" altLang="en-US" sz="4800" dirty="0">
              <a:solidFill>
                <a:srgbClr val="333333"/>
              </a:solidFill>
              <a:latin typeface="Roboto"/>
            </a:endParaRPr>
          </a:p>
        </p:txBody>
      </p:sp>
      <p:pic>
        <p:nvPicPr>
          <p:cNvPr id="2050" name="Picture 2" descr="Normal Distribution 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839" y="3791282"/>
            <a:ext cx="4249210" cy="122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051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a:t>
            </a:r>
            <a:br>
              <a:rPr lang="en-US" dirty="0"/>
            </a:br>
            <a:r>
              <a:rPr lang="en-US" dirty="0">
                <a:hlinkClick r:id="rId2"/>
              </a:rPr>
              <a:t>https://byjus.com/maths/normal-distribution/</a:t>
            </a:r>
            <a:endParaRPr lang="en-US" dirty="0"/>
          </a:p>
        </p:txBody>
      </p:sp>
      <p:sp>
        <p:nvSpPr>
          <p:cNvPr id="3" name="Content Placeholder 2"/>
          <p:cNvSpPr>
            <a:spLocks noGrp="1"/>
          </p:cNvSpPr>
          <p:nvPr>
            <p:ph idx="1"/>
          </p:nvPr>
        </p:nvSpPr>
        <p:spPr>
          <a:xfrm>
            <a:off x="628651" y="2210960"/>
            <a:ext cx="4660955" cy="3279013"/>
          </a:xfrm>
        </p:spPr>
        <p:txBody>
          <a:bodyPr>
            <a:normAutofit fontScale="55000" lnSpcReduction="20000"/>
          </a:bodyPr>
          <a:lstStyle/>
          <a:p>
            <a:pPr marL="0" indent="0" eaLnBrk="0" fontAlgn="base" hangingPunct="0">
              <a:lnSpc>
                <a:spcPct val="100000"/>
              </a:lnSpc>
              <a:spcBef>
                <a:spcPct val="0"/>
              </a:spcBef>
              <a:spcAft>
                <a:spcPct val="0"/>
              </a:spcAft>
              <a:buNone/>
            </a:pPr>
            <a:r>
              <a:rPr lang="en-US" altLang="en-US" b="1" dirty="0">
                <a:solidFill>
                  <a:srgbClr val="333333"/>
                </a:solidFill>
                <a:latin typeface="Roboto"/>
              </a:rPr>
              <a:t>Question 1: Calculate the probability density function of normal distribution using the following data. x = 3, μ = 4 and σ = 2.</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Solution: Given, variable, x = 3</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Mean = 4 and</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Standard deviation = 2</a:t>
            </a:r>
            <a:endParaRPr lang="en-US" altLang="en-US" sz="1500" dirty="0"/>
          </a:p>
          <a:p>
            <a:r>
              <a:rPr lang="en-US" altLang="en-US" dirty="0">
                <a:solidFill>
                  <a:srgbClr val="333333"/>
                </a:solidFill>
                <a:latin typeface="Roboto"/>
              </a:rPr>
              <a:t>By the formula of the probability density of normal distribution, we can write;</a:t>
            </a:r>
            <a:r>
              <a:rPr lang="en-US" dirty="0"/>
              <a:t> where,</a:t>
            </a:r>
          </a:p>
          <a:p>
            <a:r>
              <a:rPr lang="en-US" dirty="0"/>
              <a:t>x is the variable</a:t>
            </a:r>
          </a:p>
          <a:p>
            <a:r>
              <a:rPr lang="en-US" dirty="0"/>
              <a:t>μ is the mean</a:t>
            </a:r>
          </a:p>
          <a:p>
            <a:r>
              <a:rPr lang="en-US" dirty="0"/>
              <a:t>σ is the standard deviation</a:t>
            </a:r>
          </a:p>
          <a:p>
            <a:pPr marL="0" indent="0" eaLnBrk="0" fontAlgn="base" hangingPunct="0">
              <a:lnSpc>
                <a:spcPct val="100000"/>
              </a:lnSpc>
              <a:spcBef>
                <a:spcPct val="0"/>
              </a:spcBef>
              <a:spcAft>
                <a:spcPct val="0"/>
              </a:spcAft>
              <a:buNone/>
            </a:pPr>
            <a:endParaRPr lang="en-US" altLang="en-US" sz="1500" dirty="0"/>
          </a:p>
          <a:p>
            <a:pPr marL="0" indent="0" eaLnBrk="0" fontAlgn="base" hangingPunct="0">
              <a:lnSpc>
                <a:spcPct val="100000"/>
              </a:lnSpc>
              <a:spcBef>
                <a:spcPct val="0"/>
              </a:spcBef>
              <a:spcAft>
                <a:spcPct val="0"/>
              </a:spcAft>
              <a:buNone/>
            </a:pPr>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38</a:t>
            </a:fld>
            <a:endParaRPr lang="en-US"/>
          </a:p>
        </p:txBody>
      </p:sp>
      <p:sp>
        <p:nvSpPr>
          <p:cNvPr id="8" name="Rectangle 5"/>
          <p:cNvSpPr>
            <a:spLocks noChangeArrowheads="1"/>
          </p:cNvSpPr>
          <p:nvPr/>
        </p:nvSpPr>
        <p:spPr bwMode="auto">
          <a:xfrm>
            <a:off x="5552144" y="3878886"/>
            <a:ext cx="193002"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dirty="0">
                <a:solidFill>
                  <a:srgbClr val="333333"/>
                </a:solidFill>
                <a:latin typeface="Roboto"/>
              </a:rPr>
              <a:t>  </a:t>
            </a:r>
            <a:endParaRPr lang="en-US" altLang="en-US" sz="5100" dirty="0">
              <a:solidFill>
                <a:srgbClr val="333333"/>
              </a:solidFill>
              <a:latin typeface="Roboto"/>
            </a:endParaRPr>
          </a:p>
        </p:txBody>
      </p:sp>
      <p:pic>
        <p:nvPicPr>
          <p:cNvPr id="1030" name="Picture 6" descr="normal distribu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068" y="3156831"/>
            <a:ext cx="2969273" cy="115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78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en-US" dirty="0">
                <a:solidFill>
                  <a:srgbClr val="813588"/>
                </a:solidFill>
                <a:latin typeface="Roboto"/>
              </a:rPr>
              <a:t>Normal Distribution Problems and Solutions</a:t>
            </a:r>
            <a:br>
              <a:rPr lang="en-US" altLang="en-US" dirty="0">
                <a:solidFill>
                  <a:srgbClr val="813588"/>
                </a:solidFill>
                <a:latin typeface="Roboto"/>
              </a:rPr>
            </a:br>
            <a:endParaRPr lang="en-US" dirty="0"/>
          </a:p>
        </p:txBody>
      </p:sp>
      <p:sp>
        <p:nvSpPr>
          <p:cNvPr id="3" name="Content Placeholder 2"/>
          <p:cNvSpPr>
            <a:spLocks noGrp="1"/>
          </p:cNvSpPr>
          <p:nvPr>
            <p:ph idx="1"/>
          </p:nvPr>
        </p:nvSpPr>
        <p:spPr>
          <a:xfrm>
            <a:off x="767199" y="2299545"/>
            <a:ext cx="3488191" cy="3257502"/>
          </a:xfrm>
        </p:spPr>
        <p:txBody>
          <a:bodyPr>
            <a:normAutofit fontScale="62500" lnSpcReduction="20000"/>
          </a:bodyPr>
          <a:lstStyle/>
          <a:p>
            <a:pPr marL="0" indent="0" eaLnBrk="0" fontAlgn="base" hangingPunct="0">
              <a:lnSpc>
                <a:spcPct val="100000"/>
              </a:lnSpc>
              <a:spcBef>
                <a:spcPct val="0"/>
              </a:spcBef>
              <a:spcAft>
                <a:spcPct val="0"/>
              </a:spcAft>
              <a:buNone/>
            </a:pPr>
            <a:r>
              <a:rPr lang="en-US" altLang="en-US" b="1" dirty="0">
                <a:solidFill>
                  <a:srgbClr val="333333"/>
                </a:solidFill>
                <a:latin typeface="Roboto"/>
              </a:rPr>
              <a:t>Question 1: Calculate the probability density function of normal distribution using the following data. x = 3, μ = 4 and σ = 2.</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Solution: Given, variable, x = 3</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Mean = 4 and</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Standard deviation = 2</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By the formula of the probability density of normal distribution, we can write;</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  </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Hence, f(3,4,2) = 1.106.</a:t>
            </a:r>
            <a:endParaRPr lang="en-US" altLang="en-US" sz="7200" dirty="0">
              <a:solidFill>
                <a:srgbClr val="333333"/>
              </a:solidFill>
              <a:latin typeface="Roboto"/>
            </a:endParaRPr>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39</a:t>
            </a:fld>
            <a:endParaRPr lang="en-US"/>
          </a:p>
        </p:txBody>
      </p:sp>
      <p:sp>
        <p:nvSpPr>
          <p:cNvPr id="6" name="Rectangle 1"/>
          <p:cNvSpPr>
            <a:spLocks noChangeArrowheads="1"/>
          </p:cNvSpPr>
          <p:nvPr/>
        </p:nvSpPr>
        <p:spPr bwMode="auto">
          <a:xfrm>
            <a:off x="628651" y="2299546"/>
            <a:ext cx="138564" cy="9290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95220" rIns="68580" bIns="476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5100" dirty="0">
              <a:solidFill>
                <a:srgbClr val="333333"/>
              </a:solidFill>
              <a:latin typeface="Roboto"/>
            </a:endParaRPr>
          </a:p>
        </p:txBody>
      </p:sp>
      <p:pic>
        <p:nvPicPr>
          <p:cNvPr id="3074" name="Picture 2" descr="normal distribu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908" y="2356879"/>
            <a:ext cx="2085975" cy="81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4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rules</a:t>
            </a:r>
          </a:p>
        </p:txBody>
      </p:sp>
      <p:sp>
        <p:nvSpPr>
          <p:cNvPr id="3" name="Content Placeholder 2"/>
          <p:cNvSpPr>
            <a:spLocks noGrp="1"/>
          </p:cNvSpPr>
          <p:nvPr>
            <p:ph idx="1"/>
          </p:nvPr>
        </p:nvSpPr>
        <p:spPr/>
        <p:txBody>
          <a:bodyPr/>
          <a:lstStyle/>
          <a:p>
            <a:r>
              <a:rPr lang="en-US" dirty="0"/>
              <a:t>P(B|A)=P(A|B)P(B)/P(A)</a:t>
            </a:r>
          </a:p>
          <a:p>
            <a:r>
              <a:rPr lang="en-US" dirty="0"/>
              <a:t>P(A and B)=P(A,B)=P(A|B) P(B)</a:t>
            </a:r>
          </a:p>
          <a:p>
            <a:r>
              <a:rPr lang="en-US" dirty="0"/>
              <a:t>P(A,B|C)=P(A|B,C) P(B|C)</a:t>
            </a:r>
          </a:p>
          <a:p>
            <a:r>
              <a:rPr lang="en-US" dirty="0"/>
              <a:t>Prove the above as exercises</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469D27F2-9F9F-497D-81AD-474DE50F951C}" type="slidenum">
              <a:rPr lang="en-US" smtClean="0"/>
              <a:t>4</a:t>
            </a:fld>
            <a:endParaRPr lang="en-US"/>
          </a:p>
        </p:txBody>
      </p:sp>
      <p:sp>
        <p:nvSpPr>
          <p:cNvPr id="6" name="TextBox 5"/>
          <p:cNvSpPr txBox="1"/>
          <p:nvPr/>
        </p:nvSpPr>
        <p:spPr>
          <a:xfrm>
            <a:off x="457200" y="4495800"/>
            <a:ext cx="7848600" cy="1200329"/>
          </a:xfrm>
          <a:prstGeom prst="rect">
            <a:avLst/>
          </a:prstGeom>
          <a:noFill/>
        </p:spPr>
        <p:txBody>
          <a:bodyPr wrap="square" rtlCol="0">
            <a:spAutoFit/>
          </a:bodyPr>
          <a:lstStyle/>
          <a:p>
            <a:r>
              <a:rPr lang="en-US" dirty="0"/>
              <a:t> In each cell, the </a:t>
            </a:r>
            <a:r>
              <a:rPr lang="en-US" dirty="0">
                <a:hlinkClick r:id="rId2" tooltip="Learn more about Joint probability from ScienceDirect's AI-generated Topic Pages"/>
              </a:rPr>
              <a:t>joint probability</a:t>
            </a:r>
            <a:r>
              <a:rPr lang="en-US" dirty="0"/>
              <a:t> </a:t>
            </a:r>
            <a:r>
              <a:rPr lang="en-US" i="1" dirty="0"/>
              <a:t>p</a:t>
            </a:r>
            <a:r>
              <a:rPr lang="en-US" dirty="0"/>
              <a:t>(</a:t>
            </a:r>
            <a:r>
              <a:rPr lang="en-US" i="1" dirty="0"/>
              <a:t>r, c</a:t>
            </a:r>
            <a:r>
              <a:rPr lang="en-US" dirty="0"/>
              <a:t>) is re-expressed by the equivalent form </a:t>
            </a:r>
          </a:p>
          <a:p>
            <a:r>
              <a:rPr lang="en-US" i="1" dirty="0"/>
              <a:t>p</a:t>
            </a:r>
            <a:r>
              <a:rPr lang="en-US" dirty="0"/>
              <a:t>(</a:t>
            </a:r>
            <a:r>
              <a:rPr lang="en-US" i="1" dirty="0"/>
              <a:t>r | c</a:t>
            </a:r>
            <a:r>
              <a:rPr lang="en-US" dirty="0"/>
              <a:t>) </a:t>
            </a:r>
            <a:r>
              <a:rPr lang="en-US" i="1" dirty="0"/>
              <a:t>p</a:t>
            </a:r>
            <a:r>
              <a:rPr lang="en-US" dirty="0"/>
              <a:t>(</a:t>
            </a:r>
            <a:r>
              <a:rPr lang="en-US" i="1" dirty="0"/>
              <a:t>c</a:t>
            </a:r>
            <a:r>
              <a:rPr lang="en-US" dirty="0"/>
              <a:t>) from the definition of </a:t>
            </a:r>
            <a:r>
              <a:rPr lang="en-US" dirty="0">
                <a:hlinkClick r:id="rId3" tooltip="Learn more about Conditional probability from ScienceDirect's AI-generated Topic Pages"/>
              </a:rPr>
              <a:t>conditional probability</a:t>
            </a:r>
            <a:r>
              <a:rPr lang="en-US" dirty="0"/>
              <a:t> in Equation 5.3. The marginal probability </a:t>
            </a:r>
            <a:r>
              <a:rPr lang="en-US" i="1" dirty="0"/>
              <a:t>p</a:t>
            </a:r>
            <a:r>
              <a:rPr lang="en-US" dirty="0"/>
              <a:t>(</a:t>
            </a:r>
            <a:r>
              <a:rPr lang="en-US" i="1" dirty="0"/>
              <a:t>r</a:t>
            </a:r>
            <a:r>
              <a:rPr lang="en-US" dirty="0"/>
              <a:t>) =</a:t>
            </a:r>
            <a:r>
              <a:rPr lang="en-US" dirty="0" err="1"/>
              <a:t>Σ</a:t>
            </a:r>
            <a:r>
              <a:rPr lang="en-US" i="1" baseline="-25000" dirty="0" err="1"/>
              <a:t>c</a:t>
            </a:r>
            <a:r>
              <a:rPr lang="en-US" baseline="-25000" dirty="0"/>
              <a:t>*</a:t>
            </a:r>
            <a:r>
              <a:rPr lang="en-US" i="1" dirty="0"/>
              <a:t>p</a:t>
            </a:r>
            <a:r>
              <a:rPr lang="en-US" dirty="0"/>
              <a:t>(</a:t>
            </a:r>
            <a:r>
              <a:rPr lang="en-US" i="1" dirty="0"/>
              <a:t>r | c</a:t>
            </a:r>
            <a:r>
              <a:rPr lang="en-US" dirty="0"/>
              <a:t>*) </a:t>
            </a:r>
            <a:r>
              <a:rPr lang="en-US" i="1" dirty="0"/>
              <a:t>p</a:t>
            </a:r>
            <a:r>
              <a:rPr lang="en-US" dirty="0"/>
              <a:t>(</a:t>
            </a:r>
            <a:r>
              <a:rPr lang="en-US" i="1" dirty="0"/>
              <a:t>c</a:t>
            </a:r>
            <a:r>
              <a:rPr lang="en-US" dirty="0"/>
              <a:t>*),  </a:t>
            </a:r>
          </a:p>
          <a:p>
            <a:r>
              <a:rPr lang="en-US" dirty="0">
                <a:hlinkClick r:id="rId4"/>
              </a:rPr>
              <a:t>https://www.sciencedirect.com/topics/mathematics/marginal-probability</a:t>
            </a:r>
            <a:endParaRPr lang="en-US" dirty="0"/>
          </a:p>
        </p:txBody>
      </p:sp>
    </p:spTree>
    <p:extLst>
      <p:ext uri="{BB962C8B-B14F-4D97-AF65-F5344CB8AC3E}">
        <p14:creationId xmlns:p14="http://schemas.microsoft.com/office/powerpoint/2010/main" val="500595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61" y="1321926"/>
            <a:ext cx="7886700" cy="994172"/>
          </a:xfrm>
        </p:spPr>
        <p:txBody>
          <a:bodyPr/>
          <a:lstStyle/>
          <a:p>
            <a:r>
              <a:rPr lang="en-US" dirty="0"/>
              <a:t>Example 2</a:t>
            </a:r>
          </a:p>
        </p:txBody>
      </p:sp>
      <p:sp>
        <p:nvSpPr>
          <p:cNvPr id="3" name="Content Placeholder 2"/>
          <p:cNvSpPr>
            <a:spLocks noGrp="1"/>
          </p:cNvSpPr>
          <p:nvPr>
            <p:ph idx="1"/>
          </p:nvPr>
        </p:nvSpPr>
        <p:spPr>
          <a:xfrm>
            <a:off x="276806" y="2353309"/>
            <a:ext cx="7886700" cy="3263504"/>
          </a:xfrm>
        </p:spPr>
        <p:txBody>
          <a:bodyPr>
            <a:normAutofit fontScale="70000" lnSpcReduction="20000"/>
          </a:bodyPr>
          <a:lstStyle/>
          <a:p>
            <a:pPr marL="0" indent="0" eaLnBrk="0" fontAlgn="base" hangingPunct="0">
              <a:lnSpc>
                <a:spcPct val="100000"/>
              </a:lnSpc>
              <a:spcBef>
                <a:spcPct val="0"/>
              </a:spcBef>
              <a:spcAft>
                <a:spcPct val="0"/>
              </a:spcAft>
              <a:buNone/>
            </a:pPr>
            <a:r>
              <a:rPr lang="en-US" altLang="en-US" b="1" dirty="0">
                <a:solidFill>
                  <a:srgbClr val="333333"/>
                </a:solidFill>
                <a:latin typeface="Roboto"/>
              </a:rPr>
              <a:t>Question 2: If the value of random variable is 2, mean is 5 and the standard deviation is 4, then find the probability density function of the </a:t>
            </a:r>
            <a:r>
              <a:rPr lang="en-US" altLang="en-US" b="1" dirty="0" err="1">
                <a:solidFill>
                  <a:srgbClr val="333333"/>
                </a:solidFill>
                <a:latin typeface="Roboto"/>
              </a:rPr>
              <a:t>gaussian</a:t>
            </a:r>
            <a:r>
              <a:rPr lang="en-US" altLang="en-US" b="1" dirty="0">
                <a:solidFill>
                  <a:srgbClr val="333333"/>
                </a:solidFill>
                <a:latin typeface="Roboto"/>
              </a:rPr>
              <a:t> distribution.</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Solution: Given,</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Variable, x = 2</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Mean = 5 and</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Standard deviation = 4</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By the formula of the probability density of normal distribution, we can write;</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  </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f(2,2,4) = 1/(4√2π) e</a:t>
            </a:r>
            <a:r>
              <a:rPr lang="en-US" altLang="en-US" sz="600" baseline="30000" dirty="0">
                <a:solidFill>
                  <a:srgbClr val="333333"/>
                </a:solidFill>
                <a:latin typeface="Roboto"/>
              </a:rPr>
              <a:t>0</a:t>
            </a:r>
            <a:endParaRPr lang="en-US" altLang="en-US" sz="1500" dirty="0"/>
          </a:p>
          <a:p>
            <a:pPr marL="0" indent="0" eaLnBrk="0" fontAlgn="base" hangingPunct="0">
              <a:lnSpc>
                <a:spcPct val="100000"/>
              </a:lnSpc>
              <a:spcBef>
                <a:spcPct val="0"/>
              </a:spcBef>
              <a:spcAft>
                <a:spcPct val="0"/>
              </a:spcAft>
              <a:buNone/>
            </a:pPr>
            <a:r>
              <a:rPr lang="en-US" altLang="en-US" dirty="0">
                <a:solidFill>
                  <a:srgbClr val="333333"/>
                </a:solidFill>
                <a:latin typeface="Roboto"/>
              </a:rPr>
              <a:t>f(2,2,4) = 0.0997</a:t>
            </a:r>
            <a:endParaRPr lang="en-US" altLang="en-US" sz="7200" dirty="0">
              <a:solidFill>
                <a:srgbClr val="333333"/>
              </a:solidFill>
              <a:latin typeface="Roboto"/>
            </a:endParaRPr>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40</a:t>
            </a:fld>
            <a:endParaRPr lang="en-US"/>
          </a:p>
        </p:txBody>
      </p:sp>
      <p:sp>
        <p:nvSpPr>
          <p:cNvPr id="6" name="Rectangle 1"/>
          <p:cNvSpPr>
            <a:spLocks noChangeArrowheads="1"/>
          </p:cNvSpPr>
          <p:nvPr/>
        </p:nvSpPr>
        <p:spPr bwMode="auto">
          <a:xfrm>
            <a:off x="900912" y="4079790"/>
            <a:ext cx="138564" cy="6694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sz="3900" dirty="0">
              <a:solidFill>
                <a:srgbClr val="333333"/>
              </a:solidFill>
              <a:latin typeface="Roboto"/>
            </a:endParaRPr>
          </a:p>
        </p:txBody>
      </p:sp>
      <p:pic>
        <p:nvPicPr>
          <p:cNvPr id="4098" name="Picture 2" descr="normal distribution problem and 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7541"/>
            <a:ext cx="2993956" cy="87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744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T-distribution</a:t>
            </a:r>
            <a:br>
              <a:rPr lang="en-US" dirty="0"/>
            </a:br>
            <a:endParaRPr lang="en-US" dirty="0"/>
          </a:p>
        </p:txBody>
      </p:sp>
      <p:sp>
        <p:nvSpPr>
          <p:cNvPr id="3" name="Content Placeholder 2"/>
          <p:cNvSpPr>
            <a:spLocks noGrp="1"/>
          </p:cNvSpPr>
          <p:nvPr>
            <p:ph idx="1"/>
          </p:nvPr>
        </p:nvSpPr>
        <p:spPr/>
        <p:txBody>
          <a:bodyPr/>
          <a:lstStyle/>
          <a:p>
            <a:r>
              <a:rPr lang="en-US" dirty="0">
                <a:hlinkClick r:id="rId2"/>
              </a:rPr>
              <a:t>https://byjus.com/t-distribution-formula/</a:t>
            </a:r>
            <a:endParaRPr lang="en-US" dirty="0"/>
          </a:p>
          <a:p>
            <a:r>
              <a:rPr lang="en-US" b="1" dirty="0"/>
              <a:t>Example: </a:t>
            </a:r>
            <a:r>
              <a:rPr lang="en-US" dirty="0"/>
              <a:t>The CEO of light bulbs manufacturing company claims that an average light bulb lasts 300 days. A researcher randomly selects 15 bulbs for testing. The sampled bulbs last an average of 290 days, with a standard deviation of 50 days. If the CEO’s claim were true, what is the probability that 15 randomly selected bulbs would have an average life of no more than 290 days?</a:t>
            </a:r>
          </a:p>
          <a:p>
            <a:endParaRPr lang="en-US" dirty="0"/>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41</a:t>
            </a:fld>
            <a:endParaRPr lang="en-US"/>
          </a:p>
        </p:txBody>
      </p:sp>
    </p:spTree>
    <p:extLst>
      <p:ext uri="{BB962C8B-B14F-4D97-AF65-F5344CB8AC3E}">
        <p14:creationId xmlns:p14="http://schemas.microsoft.com/office/powerpoint/2010/main" val="634021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4" name="Rectangle 1"/>
          <p:cNvSpPr>
            <a:spLocks noGrp="1" noChangeArrowheads="1"/>
          </p:cNvSpPr>
          <p:nvPr>
            <p:ph idx="1"/>
          </p:nvPr>
        </p:nvSpPr>
        <p:spPr bwMode="auto">
          <a:xfrm>
            <a:off x="628650" y="2252811"/>
            <a:ext cx="8311243" cy="28180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4761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685800">
              <a:lnSpc>
                <a:spcPct val="100000"/>
              </a:lnSpc>
              <a:buNone/>
            </a:pPr>
            <a:r>
              <a:rPr lang="en-US" altLang="en-US" sz="1200" b="1" dirty="0">
                <a:solidFill>
                  <a:srgbClr val="333333"/>
                </a:solidFill>
                <a:latin typeface="Roboto"/>
              </a:rPr>
              <a:t>Solution:</a:t>
            </a:r>
            <a:endParaRPr lang="en-US" altLang="en-US" sz="1200" dirty="0"/>
          </a:p>
          <a:p>
            <a:pPr marL="0" indent="0" defTabSz="685800">
              <a:lnSpc>
                <a:spcPct val="100000"/>
              </a:lnSpc>
              <a:buNone/>
            </a:pPr>
            <a:r>
              <a:rPr lang="en-US" altLang="en-US" sz="1200" dirty="0">
                <a:solidFill>
                  <a:srgbClr val="333333"/>
                </a:solidFill>
                <a:latin typeface="Roboto"/>
              </a:rPr>
              <a:t>The traditional approach requires you to compute the t statistic, based on data presented in the problem description.</a:t>
            </a:r>
            <a:endParaRPr lang="en-US" altLang="en-US" sz="1200" dirty="0"/>
          </a:p>
          <a:p>
            <a:pPr marL="0" indent="0" defTabSz="685800">
              <a:lnSpc>
                <a:spcPct val="100000"/>
              </a:lnSpc>
              <a:buNone/>
            </a:pPr>
            <a:r>
              <a:rPr lang="en-US" altLang="en-US" sz="1200" dirty="0">
                <a:solidFill>
                  <a:srgbClr val="333333"/>
                </a:solidFill>
                <a:latin typeface="Roboto"/>
              </a:rPr>
              <a:t>The first thing we need to do is compute the t statistic, based on the following equation:</a:t>
            </a:r>
            <a:endParaRPr lang="en-US" altLang="en-US" sz="1200" dirty="0"/>
          </a:p>
          <a:p>
            <a:pPr marL="0" indent="0" defTabSz="685800">
              <a:lnSpc>
                <a:spcPct val="100000"/>
              </a:lnSpc>
              <a:buNone/>
            </a:pPr>
            <a:r>
              <a:rPr lang="en-US" altLang="en-US" sz="1200" dirty="0">
                <a:solidFill>
                  <a:srgbClr val="333333"/>
                </a:solidFill>
                <a:latin typeface="Roboto"/>
              </a:rPr>
              <a:t>Where </a:t>
            </a:r>
            <a:r>
              <a:rPr lang="en-US" altLang="en-US" sz="1200" dirty="0">
                <a:solidFill>
                  <a:srgbClr val="333333"/>
                </a:solidFill>
                <a:latin typeface="MathJax_Math-italic"/>
              </a:rPr>
              <a:t>x</a:t>
            </a:r>
            <a:r>
              <a:rPr lang="en-US" altLang="en-US" sz="1200" dirty="0">
                <a:solidFill>
                  <a:srgbClr val="333333"/>
                </a:solidFill>
                <a:latin typeface="MathJax_Main"/>
              </a:rPr>
              <a:t>¯¯¯</a:t>
            </a:r>
            <a:r>
              <a:rPr lang="en-US" altLang="en-US" sz="1200" dirty="0">
                <a:solidFill>
                  <a:srgbClr val="333333"/>
                </a:solidFill>
                <a:latin typeface="Roboto"/>
              </a:rPr>
              <a:t> is the sample mean, </a:t>
            </a:r>
            <a:r>
              <a:rPr lang="en-US" altLang="en-US" sz="1200" dirty="0">
                <a:solidFill>
                  <a:srgbClr val="333333"/>
                </a:solidFill>
                <a:latin typeface="MathJax_Math-italic"/>
              </a:rPr>
              <a:t>μ</a:t>
            </a:r>
            <a:r>
              <a:rPr lang="en-US" altLang="en-US" sz="1200" dirty="0">
                <a:solidFill>
                  <a:srgbClr val="333333"/>
                </a:solidFill>
                <a:latin typeface="Roboto"/>
              </a:rPr>
              <a:t> is the population mean, </a:t>
            </a:r>
            <a:r>
              <a:rPr lang="en-US" altLang="en-US" sz="1200" i="1" dirty="0">
                <a:solidFill>
                  <a:srgbClr val="333333"/>
                </a:solidFill>
                <a:latin typeface="Roboto"/>
              </a:rPr>
              <a:t>s</a:t>
            </a:r>
            <a:r>
              <a:rPr lang="en-US" altLang="en-US" sz="1200" dirty="0">
                <a:solidFill>
                  <a:srgbClr val="333333"/>
                </a:solidFill>
                <a:latin typeface="Roboto"/>
              </a:rPr>
              <a:t> is the standard deviation of the sample, and </a:t>
            </a:r>
            <a:r>
              <a:rPr lang="en-US" altLang="en-US" sz="1200" i="1" dirty="0">
                <a:solidFill>
                  <a:srgbClr val="333333"/>
                </a:solidFill>
                <a:latin typeface="Roboto"/>
              </a:rPr>
              <a:t>n</a:t>
            </a:r>
            <a:r>
              <a:rPr lang="en-US" altLang="en-US" sz="1200" dirty="0">
                <a:solidFill>
                  <a:srgbClr val="333333"/>
                </a:solidFill>
                <a:latin typeface="Roboto"/>
              </a:rPr>
              <a:t> is the sample size.</a:t>
            </a:r>
            <a:endParaRPr lang="en-US" altLang="en-US" sz="1200" dirty="0"/>
          </a:p>
          <a:p>
            <a:pPr marL="0" indent="0" defTabSz="685800">
              <a:lnSpc>
                <a:spcPct val="100000"/>
              </a:lnSpc>
              <a:buNone/>
            </a:pPr>
            <a:r>
              <a:rPr lang="en-US" altLang="en-US" sz="1200" dirty="0">
                <a:solidFill>
                  <a:srgbClr val="333333"/>
                </a:solidFill>
                <a:latin typeface="Roboto"/>
              </a:rPr>
              <a:t>Using the formula: </a:t>
            </a:r>
            <a:r>
              <a:rPr lang="en-US" altLang="en-US" sz="1200" dirty="0">
                <a:solidFill>
                  <a:srgbClr val="333333"/>
                </a:solidFill>
                <a:latin typeface="MathJax_Math-italic"/>
              </a:rPr>
              <a:t>t</a:t>
            </a:r>
            <a:r>
              <a:rPr lang="en-US" altLang="en-US" sz="1200" dirty="0">
                <a:solidFill>
                  <a:srgbClr val="333333"/>
                </a:solidFill>
                <a:latin typeface="MathJax_Main"/>
              </a:rPr>
              <a:t>=</a:t>
            </a:r>
            <a:r>
              <a:rPr lang="en-US" altLang="en-US" sz="1200" dirty="0">
                <a:solidFill>
                  <a:srgbClr val="333333"/>
                </a:solidFill>
                <a:latin typeface="MathJax_Math-italic"/>
              </a:rPr>
              <a:t>x</a:t>
            </a:r>
            <a:r>
              <a:rPr lang="en-US" altLang="en-US" sz="1200" dirty="0">
                <a:solidFill>
                  <a:srgbClr val="333333"/>
                </a:solidFill>
                <a:latin typeface="MathJax_Main"/>
              </a:rPr>
              <a:t>¯¯¯−</a:t>
            </a:r>
            <a:r>
              <a:rPr lang="en-US" altLang="en-US" sz="1200" dirty="0" err="1">
                <a:solidFill>
                  <a:srgbClr val="333333"/>
                </a:solidFill>
                <a:latin typeface="MathJax_Math-italic"/>
              </a:rPr>
              <a:t>μsN</a:t>
            </a:r>
            <a:r>
              <a:rPr lang="en-US" altLang="en-US" sz="1200" dirty="0">
                <a:solidFill>
                  <a:srgbClr val="333333"/>
                </a:solidFill>
                <a:latin typeface="MathJax_Main"/>
              </a:rPr>
              <a:t>√</a:t>
            </a:r>
            <a:endParaRPr lang="en-US" altLang="en-US" sz="1200" dirty="0"/>
          </a:p>
          <a:p>
            <a:pPr marL="0" indent="0" defTabSz="685800">
              <a:lnSpc>
                <a:spcPct val="100000"/>
              </a:lnSpc>
              <a:buNone/>
            </a:pPr>
            <a:r>
              <a:rPr lang="en-US" altLang="en-US" sz="1200" dirty="0">
                <a:solidFill>
                  <a:srgbClr val="333333"/>
                </a:solidFill>
                <a:latin typeface="MathJax_Math-italic"/>
              </a:rPr>
              <a:t>t</a:t>
            </a:r>
            <a:r>
              <a:rPr lang="en-US" altLang="en-US" sz="1200" dirty="0">
                <a:solidFill>
                  <a:srgbClr val="333333"/>
                </a:solidFill>
                <a:latin typeface="MathJax_Main"/>
              </a:rPr>
              <a:t>=290−3005015√</a:t>
            </a:r>
            <a:endParaRPr lang="en-US" altLang="en-US" sz="1200" dirty="0"/>
          </a:p>
          <a:p>
            <a:pPr marL="0" indent="0" defTabSz="685800">
              <a:lnSpc>
                <a:spcPct val="100000"/>
              </a:lnSpc>
              <a:buNone/>
            </a:pPr>
            <a:r>
              <a:rPr lang="en-US" altLang="en-US" sz="1200" dirty="0">
                <a:solidFill>
                  <a:srgbClr val="333333"/>
                </a:solidFill>
                <a:latin typeface="MathJax_Main"/>
              </a:rPr>
              <a:t>=−1012.909945=0.7745966</a:t>
            </a:r>
            <a:endParaRPr lang="en-US" altLang="en-US" sz="1200" dirty="0"/>
          </a:p>
          <a:p>
            <a:pPr marL="0" indent="0" defTabSz="685800">
              <a:lnSpc>
                <a:spcPct val="100000"/>
              </a:lnSpc>
              <a:buNone/>
            </a:pPr>
            <a:r>
              <a:rPr lang="en-US" altLang="en-US" sz="1200" dirty="0">
                <a:solidFill>
                  <a:srgbClr val="333333"/>
                </a:solidFill>
                <a:latin typeface="Roboto"/>
              </a:rPr>
              <a:t>Since we will work with the raw data, we select “Sample mean” from the Random Variable dropdown box.</a:t>
            </a:r>
            <a:endParaRPr lang="en-US" altLang="en-US" sz="1200" dirty="0"/>
          </a:p>
          <a:p>
            <a:pPr marL="0" indent="0" defTabSz="685800">
              <a:lnSpc>
                <a:spcPct val="100000"/>
              </a:lnSpc>
              <a:buFontTx/>
              <a:buChar char="•"/>
            </a:pPr>
            <a:r>
              <a:rPr lang="en-US" altLang="en-US" sz="1200" dirty="0">
                <a:solidFill>
                  <a:srgbClr val="333333"/>
                </a:solidFill>
                <a:latin typeface="Roboto"/>
              </a:rPr>
              <a:t>The degrees of freedom are equal to 15 – 1 = 14.</a:t>
            </a:r>
          </a:p>
          <a:p>
            <a:pPr marL="0" indent="0" defTabSz="685800">
              <a:lnSpc>
                <a:spcPct val="100000"/>
              </a:lnSpc>
              <a:buFontTx/>
              <a:buChar char="•"/>
            </a:pPr>
            <a:r>
              <a:rPr lang="en-US" altLang="en-US" sz="1200" dirty="0">
                <a:solidFill>
                  <a:srgbClr val="333333"/>
                </a:solidFill>
                <a:latin typeface="Roboto"/>
              </a:rPr>
              <a:t>Assuming the CEO’s claim is true, the population mean equals 300.</a:t>
            </a:r>
          </a:p>
          <a:p>
            <a:pPr marL="0" indent="0" defTabSz="685800">
              <a:lnSpc>
                <a:spcPct val="100000"/>
              </a:lnSpc>
              <a:buFontTx/>
              <a:buChar char="•"/>
            </a:pPr>
            <a:r>
              <a:rPr lang="en-US" altLang="en-US" sz="1200" dirty="0">
                <a:solidFill>
                  <a:srgbClr val="333333"/>
                </a:solidFill>
                <a:latin typeface="Roboto"/>
              </a:rPr>
              <a:t>The sample mean equals 290.</a:t>
            </a:r>
          </a:p>
          <a:p>
            <a:pPr marL="0" indent="0" defTabSz="685800">
              <a:lnSpc>
                <a:spcPct val="100000"/>
              </a:lnSpc>
              <a:buFontTx/>
              <a:buChar char="•"/>
            </a:pPr>
            <a:r>
              <a:rPr lang="en-US" altLang="en-US" sz="1200" dirty="0">
                <a:solidFill>
                  <a:srgbClr val="333333"/>
                </a:solidFill>
                <a:latin typeface="Roboto"/>
              </a:rPr>
              <a:t>The standard deviation of the sample is 50.</a:t>
            </a:r>
          </a:p>
          <a:p>
            <a:pPr marL="0" indent="0" defTabSz="685800">
              <a:lnSpc>
                <a:spcPct val="100000"/>
              </a:lnSpc>
              <a:buNone/>
            </a:pPr>
            <a:r>
              <a:rPr lang="en-US" altLang="en-US" sz="1200" dirty="0">
                <a:solidFill>
                  <a:srgbClr val="333333"/>
                </a:solidFill>
                <a:latin typeface="Roboto"/>
              </a:rPr>
              <a:t>The cumulative probability: 0.226. Hence, if the true bulb life were 300 days, there is a 22.6% chance that the average bulb life for 15 randomly selected bulbs would be less than or equal to 290 days</a:t>
            </a:r>
            <a:endParaRPr lang="en-US" altLang="en-US" sz="1200" dirty="0"/>
          </a:p>
        </p:txBody>
      </p:sp>
      <p:sp>
        <p:nvSpPr>
          <p:cNvPr id="3" name="Footer Placeholder 2"/>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7AD64EE-5DD2-4A2A-898D-E1831201F8A8}" type="slidenum">
              <a:rPr lang="en-US" smtClean="0"/>
              <a:t>42</a:t>
            </a:fld>
            <a:endParaRPr lang="en-US"/>
          </a:p>
        </p:txBody>
      </p:sp>
    </p:spTree>
    <p:extLst>
      <p:ext uri="{BB962C8B-B14F-4D97-AF65-F5344CB8AC3E}">
        <p14:creationId xmlns:p14="http://schemas.microsoft.com/office/powerpoint/2010/main" val="300808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Conditional Probability</a:t>
            </a:r>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90809E03-5897-4C2D-837C-0F33A9B0BF0B}" type="slidenum">
              <a:rPr lang="en-US" smtClean="0"/>
              <a:t>5</a:t>
            </a:fld>
            <a:endParaRPr lang="en-US"/>
          </a:p>
        </p:txBody>
      </p:sp>
    </p:spTree>
    <p:extLst>
      <p:ext uri="{BB962C8B-B14F-4D97-AF65-F5344CB8AC3E}">
        <p14:creationId xmlns:p14="http://schemas.microsoft.com/office/powerpoint/2010/main" val="93113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Conditional probability density  </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6</a:t>
            </a:fld>
            <a:endParaRPr lang="en-US"/>
          </a:p>
        </p:txBody>
      </p:sp>
      <p:sp>
        <p:nvSpPr>
          <p:cNvPr id="6" name="TextBox 5"/>
          <p:cNvSpPr txBox="1"/>
          <p:nvPr/>
        </p:nvSpPr>
        <p:spPr>
          <a:xfrm>
            <a:off x="457200" y="6477000"/>
            <a:ext cx="6043706" cy="369332"/>
          </a:xfrm>
          <a:prstGeom prst="rect">
            <a:avLst/>
          </a:prstGeom>
          <a:noFill/>
        </p:spPr>
        <p:txBody>
          <a:bodyPr wrap="none" rtlCol="0">
            <a:spAutoFit/>
          </a:bodyPr>
          <a:lstStyle/>
          <a:p>
            <a:r>
              <a:rPr lang="en-US" dirty="0">
                <a:hlinkClick r:id="rId3"/>
              </a:rPr>
              <a:t>https://newonlinecourses.science.psu.edu/stat414/node/117/</a:t>
            </a:r>
            <a:endParaRPr lang="en-US" dirty="0"/>
          </a:p>
        </p:txBody>
      </p:sp>
      <p:graphicFrame>
        <p:nvGraphicFramePr>
          <p:cNvPr id="8" name="Object 7"/>
          <p:cNvGraphicFramePr>
            <a:graphicFrameLocks noChangeAspect="1"/>
          </p:cNvGraphicFramePr>
          <p:nvPr/>
        </p:nvGraphicFramePr>
        <p:xfrm>
          <a:off x="1674925" y="1644962"/>
          <a:ext cx="4954476" cy="4832038"/>
        </p:xfrm>
        <a:graphic>
          <a:graphicData uri="http://schemas.openxmlformats.org/presentationml/2006/ole">
            <mc:AlternateContent xmlns:mc="http://schemas.openxmlformats.org/markup-compatibility/2006">
              <mc:Choice xmlns:v="urn:schemas-microsoft-com:vml" Requires="v">
                <p:oleObj name="Equation" r:id="rId4" imgW="3593880" imgH="3504960" progId="Equation.3">
                  <p:embed/>
                </p:oleObj>
              </mc:Choice>
              <mc:Fallback>
                <p:oleObj name="Equation" r:id="rId4" imgW="3593880" imgH="3504960" progId="Equation.3">
                  <p:embed/>
                  <p:pic>
                    <p:nvPicPr>
                      <p:cNvPr id="0" name=""/>
                      <p:cNvPicPr/>
                      <p:nvPr/>
                    </p:nvPicPr>
                    <p:blipFill>
                      <a:blip r:embed="rId5"/>
                      <a:stretch>
                        <a:fillRect/>
                      </a:stretch>
                    </p:blipFill>
                    <p:spPr>
                      <a:xfrm>
                        <a:off x="1674925" y="1644962"/>
                        <a:ext cx="4954476" cy="4832038"/>
                      </a:xfrm>
                      <a:prstGeom prst="rect">
                        <a:avLst/>
                      </a:prstGeom>
                    </p:spPr>
                  </p:pic>
                </p:oleObj>
              </mc:Fallback>
            </mc:AlternateContent>
          </a:graphicData>
        </a:graphic>
      </p:graphicFrame>
    </p:spTree>
    <p:extLst>
      <p:ext uri="{BB962C8B-B14F-4D97-AF65-F5344CB8AC3E}">
        <p14:creationId xmlns:p14="http://schemas.microsoft.com/office/powerpoint/2010/main" val="154911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8097"/>
            <a:ext cx="7886700" cy="1325563"/>
          </a:xfrm>
        </p:spPr>
        <p:txBody>
          <a:bodyPr>
            <a:normAutofit/>
          </a:bodyPr>
          <a:lstStyle/>
          <a:p>
            <a:r>
              <a:rPr lang="en-US" sz="3200" dirty="0"/>
              <a:t>Expectation Conditional probability 1</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sz="2800" dirty="0"/>
          </a:p>
          <a:p>
            <a:pPr marL="0" indent="0">
              <a:buNone/>
            </a:pPr>
            <a:r>
              <a:rPr lang="en-US" sz="2800" dirty="0"/>
              <a:t> </a:t>
            </a:r>
          </a:p>
          <a:p>
            <a:r>
              <a:rPr lang="en-US" sz="2000" dirty="0"/>
              <a:t>Example:  </a:t>
            </a:r>
          </a:p>
          <a:p>
            <a:r>
              <a:rPr lang="en-US" sz="2000" dirty="0"/>
              <a:t>E(X | Y ) = { 9/4 with probability 1/8, and 18/4 with probability 7/8}. </a:t>
            </a:r>
          </a:p>
          <a:p>
            <a:r>
              <a:rPr lang="en-US" sz="2000" dirty="0"/>
              <a:t>Total average is: E(X) = E</a:t>
            </a:r>
            <a:r>
              <a:rPr lang="en-US" sz="2000" baseline="-25000" dirty="0"/>
              <a:t>Y</a:t>
            </a:r>
            <a:r>
              <a:rPr lang="en-US" sz="2000" dirty="0"/>
              <a:t>{ E(X|Y) } =(9/ 4) ×( 1 /8) + (18/ 4) × (7 /8) = 4.22. </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7</a:t>
            </a:fld>
            <a:endParaRPr lang="en-US"/>
          </a:p>
        </p:txBody>
      </p:sp>
      <p:sp>
        <p:nvSpPr>
          <p:cNvPr id="9" name="TextBox 8"/>
          <p:cNvSpPr txBox="1"/>
          <p:nvPr/>
        </p:nvSpPr>
        <p:spPr>
          <a:xfrm>
            <a:off x="304800" y="1072701"/>
            <a:ext cx="8979702" cy="369332"/>
          </a:xfrm>
          <a:prstGeom prst="rect">
            <a:avLst/>
          </a:prstGeom>
          <a:noFill/>
        </p:spPr>
        <p:txBody>
          <a:bodyPr wrap="none" rtlCol="0">
            <a:spAutoFit/>
          </a:bodyPr>
          <a:lstStyle/>
          <a:p>
            <a:r>
              <a:rPr lang="en-US" dirty="0">
                <a:hlinkClick r:id="rId2"/>
              </a:rPr>
              <a:t>https://stats.stackexchange.com/questions/75024/conditional-expectation-subscript-notation</a:t>
            </a:r>
            <a:endParaRPr lang="en-US" dirty="0"/>
          </a:p>
        </p:txBody>
      </p:sp>
      <p:graphicFrame>
        <p:nvGraphicFramePr>
          <p:cNvPr id="10" name="Object 9"/>
          <p:cNvGraphicFramePr>
            <a:graphicFrameLocks noChangeAspect="1"/>
          </p:cNvGraphicFramePr>
          <p:nvPr/>
        </p:nvGraphicFramePr>
        <p:xfrm>
          <a:off x="865879" y="1503660"/>
          <a:ext cx="3048000" cy="2813954"/>
        </p:xfrm>
        <a:graphic>
          <a:graphicData uri="http://schemas.openxmlformats.org/presentationml/2006/ole">
            <mc:AlternateContent xmlns:mc="http://schemas.openxmlformats.org/markup-compatibility/2006">
              <mc:Choice xmlns:v="urn:schemas-microsoft-com:vml" Requires="v">
                <p:oleObj name="Equation" r:id="rId3" imgW="1981080" imgH="1828800" progId="Equation.3">
                  <p:embed/>
                </p:oleObj>
              </mc:Choice>
              <mc:Fallback>
                <p:oleObj name="Equation" r:id="rId3" imgW="1981080" imgH="1828800" progId="Equation.3">
                  <p:embed/>
                  <p:pic>
                    <p:nvPicPr>
                      <p:cNvPr id="0" name=""/>
                      <p:cNvPicPr/>
                      <p:nvPr/>
                    </p:nvPicPr>
                    <p:blipFill>
                      <a:blip r:embed="rId4"/>
                      <a:stretch>
                        <a:fillRect/>
                      </a:stretch>
                    </p:blipFill>
                    <p:spPr>
                      <a:xfrm>
                        <a:off x="865879" y="1503660"/>
                        <a:ext cx="3048000" cy="2813954"/>
                      </a:xfrm>
                      <a:prstGeom prst="rect">
                        <a:avLst/>
                      </a:prstGeom>
                    </p:spPr>
                  </p:pic>
                </p:oleObj>
              </mc:Fallback>
            </mc:AlternateContent>
          </a:graphicData>
        </a:graphic>
      </p:graphicFrame>
      <p:sp>
        <p:nvSpPr>
          <p:cNvPr id="6" name="TextBox 5"/>
          <p:cNvSpPr txBox="1"/>
          <p:nvPr/>
        </p:nvSpPr>
        <p:spPr>
          <a:xfrm>
            <a:off x="492162" y="5894685"/>
            <a:ext cx="6859570" cy="923330"/>
          </a:xfrm>
          <a:prstGeom prst="rect">
            <a:avLst/>
          </a:prstGeom>
          <a:noFill/>
        </p:spPr>
        <p:txBody>
          <a:bodyPr wrap="none" rtlCol="0">
            <a:spAutoFit/>
          </a:bodyPr>
          <a:lstStyle/>
          <a:p>
            <a:r>
              <a:rPr lang="en-US" dirty="0">
                <a:hlinkClick r:id="rId5"/>
              </a:rPr>
              <a:t>https://folk.ntnu.no/arvidn/TMA4265/Chap%203%20from%20Ross.pdf</a:t>
            </a:r>
            <a:endParaRPr lang="en-US" dirty="0"/>
          </a:p>
          <a:p>
            <a:r>
              <a:rPr lang="en-US" dirty="0">
                <a:hlinkClick r:id="rId6"/>
              </a:rPr>
              <a:t>https://www.math.arizona.edu/~tgk/464_07/cond_exp.pdf</a:t>
            </a:r>
            <a:endParaRPr lang="en-US" dirty="0"/>
          </a:p>
          <a:p>
            <a:r>
              <a:rPr lang="en-US" dirty="0">
                <a:hlinkClick r:id="rId7"/>
              </a:rPr>
              <a:t>https://www.stat.auckland.ac.nz/~fewster/325/notes/ch3.pdf</a:t>
            </a:r>
            <a:endParaRPr lang="en-US" dirty="0"/>
          </a:p>
        </p:txBody>
      </p:sp>
    </p:spTree>
    <p:extLst>
      <p:ext uri="{BB962C8B-B14F-4D97-AF65-F5344CB8AC3E}">
        <p14:creationId xmlns:p14="http://schemas.microsoft.com/office/powerpoint/2010/main" val="416242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Expectation Conditional probability 2 -- example</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Probability, Gaussian, likelihood, v221213a</a:t>
            </a:r>
          </a:p>
        </p:txBody>
      </p:sp>
      <p:sp>
        <p:nvSpPr>
          <p:cNvPr id="5" name="Slide Number Placeholder 4"/>
          <p:cNvSpPr>
            <a:spLocks noGrp="1"/>
          </p:cNvSpPr>
          <p:nvPr>
            <p:ph type="sldNum" sz="quarter" idx="12"/>
          </p:nvPr>
        </p:nvSpPr>
        <p:spPr/>
        <p:txBody>
          <a:bodyPr/>
          <a:lstStyle/>
          <a:p>
            <a:fld id="{7C12A529-2220-4038-9210-A21DB7BAEFCE}" type="slidenum">
              <a:rPr lang="en-US" smtClean="0"/>
              <a:t>8</a:t>
            </a:fld>
            <a:endParaRPr lang="en-US"/>
          </a:p>
        </p:txBody>
      </p:sp>
      <p:sp>
        <p:nvSpPr>
          <p:cNvPr id="9" name="TextBox 8"/>
          <p:cNvSpPr txBox="1"/>
          <p:nvPr/>
        </p:nvSpPr>
        <p:spPr>
          <a:xfrm>
            <a:off x="304800" y="1072701"/>
            <a:ext cx="8979702" cy="369332"/>
          </a:xfrm>
          <a:prstGeom prst="rect">
            <a:avLst/>
          </a:prstGeom>
          <a:noFill/>
        </p:spPr>
        <p:txBody>
          <a:bodyPr wrap="none" rtlCol="0">
            <a:spAutoFit/>
          </a:bodyPr>
          <a:lstStyle/>
          <a:p>
            <a:r>
              <a:rPr lang="en-US" dirty="0">
                <a:hlinkClick r:id="rId2"/>
              </a:rPr>
              <a:t>https://stats.stackexchange.com/questions/75024/conditional-expectation-subscript-notation</a:t>
            </a:r>
            <a:endParaRPr lang="en-US" dirty="0"/>
          </a:p>
        </p:txBody>
      </p:sp>
      <p:graphicFrame>
        <p:nvGraphicFramePr>
          <p:cNvPr id="10" name="Object 9"/>
          <p:cNvGraphicFramePr>
            <a:graphicFrameLocks noChangeAspect="1"/>
          </p:cNvGraphicFramePr>
          <p:nvPr/>
        </p:nvGraphicFramePr>
        <p:xfrm>
          <a:off x="914400" y="1588911"/>
          <a:ext cx="7541809" cy="4906169"/>
        </p:xfrm>
        <a:graphic>
          <a:graphicData uri="http://schemas.openxmlformats.org/presentationml/2006/ole">
            <mc:AlternateContent xmlns:mc="http://schemas.openxmlformats.org/markup-compatibility/2006">
              <mc:Choice xmlns:v="urn:schemas-microsoft-com:vml" Requires="v">
                <p:oleObj name="Equation" r:id="rId3" imgW="4178160" imgH="2717640" progId="Equation.3">
                  <p:embed/>
                </p:oleObj>
              </mc:Choice>
              <mc:Fallback>
                <p:oleObj name="Equation" r:id="rId3" imgW="4178160" imgH="2717640" progId="Equation.3">
                  <p:embed/>
                  <p:pic>
                    <p:nvPicPr>
                      <p:cNvPr id="0" name=""/>
                      <p:cNvPicPr/>
                      <p:nvPr/>
                    </p:nvPicPr>
                    <p:blipFill>
                      <a:blip r:embed="rId4"/>
                      <a:stretch>
                        <a:fillRect/>
                      </a:stretch>
                    </p:blipFill>
                    <p:spPr>
                      <a:xfrm>
                        <a:off x="914400" y="1588911"/>
                        <a:ext cx="7541809" cy="4906169"/>
                      </a:xfrm>
                      <a:prstGeom prst="rect">
                        <a:avLst/>
                      </a:prstGeom>
                    </p:spPr>
                  </p:pic>
                </p:oleObj>
              </mc:Fallback>
            </mc:AlternateContent>
          </a:graphicData>
        </a:graphic>
      </p:graphicFrame>
    </p:spTree>
    <p:extLst>
      <p:ext uri="{BB962C8B-B14F-4D97-AF65-F5344CB8AC3E}">
        <p14:creationId xmlns:p14="http://schemas.microsoft.com/office/powerpoint/2010/main" val="315019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Prior and Posterior probability densities</a:t>
            </a:r>
          </a:p>
        </p:txBody>
      </p:sp>
      <p:sp>
        <p:nvSpPr>
          <p:cNvPr id="4" name="Subtitle 3"/>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a:t>Probability, Gaussian, likelihood, v221213a</a:t>
            </a:r>
          </a:p>
        </p:txBody>
      </p:sp>
      <p:sp>
        <p:nvSpPr>
          <p:cNvPr id="6" name="Slide Number Placeholder 5"/>
          <p:cNvSpPr>
            <a:spLocks noGrp="1"/>
          </p:cNvSpPr>
          <p:nvPr>
            <p:ph type="sldNum" sz="quarter" idx="12"/>
          </p:nvPr>
        </p:nvSpPr>
        <p:spPr/>
        <p:txBody>
          <a:bodyPr/>
          <a:lstStyle/>
          <a:p>
            <a:fld id="{90809E03-5897-4C2D-837C-0F33A9B0BF0B}" type="slidenum">
              <a:rPr lang="en-US" smtClean="0"/>
              <a:t>9</a:t>
            </a:fld>
            <a:endParaRPr lang="en-US"/>
          </a:p>
        </p:txBody>
      </p:sp>
    </p:spTree>
    <p:extLst>
      <p:ext uri="{BB962C8B-B14F-4D97-AF65-F5344CB8AC3E}">
        <p14:creationId xmlns:p14="http://schemas.microsoft.com/office/powerpoint/2010/main" val="15264763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905</TotalTime>
  <Words>3597</Words>
  <Application>Microsoft Office PowerPoint</Application>
  <PresentationFormat>On-screen Show (4:3)</PresentationFormat>
  <Paragraphs>439</Paragraphs>
  <Slides>42</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Bahnschrift Condensed</vt:lpstr>
      <vt:lpstr>Calibri</vt:lpstr>
      <vt:lpstr>Calibri Light</vt:lpstr>
      <vt:lpstr>Courier New</vt:lpstr>
      <vt:lpstr>MathJax_Main</vt:lpstr>
      <vt:lpstr>MathJax_Math-italic</vt:lpstr>
      <vt:lpstr>Roboto</vt:lpstr>
      <vt:lpstr>Symbol</vt:lpstr>
      <vt:lpstr>Times New Roman</vt:lpstr>
      <vt:lpstr>Office Theme</vt:lpstr>
      <vt:lpstr>Equation</vt:lpstr>
      <vt:lpstr>Probability </vt:lpstr>
      <vt:lpstr>Introduction</vt:lpstr>
      <vt:lpstr>Bayesian rules</vt:lpstr>
      <vt:lpstr>Bayesian rules</vt:lpstr>
      <vt:lpstr>Conditional Probability</vt:lpstr>
      <vt:lpstr>Conditional probability density  </vt:lpstr>
      <vt:lpstr>Expectation Conditional probability 1</vt:lpstr>
      <vt:lpstr>Expectation Conditional probability 2 -- example</vt:lpstr>
      <vt:lpstr>Prior and Posterior probability densities</vt:lpstr>
      <vt:lpstr>Prior and Posterior probability densities</vt:lpstr>
      <vt:lpstr>Gaussian distribution</vt:lpstr>
      <vt:lpstr>Gaussian distribution</vt:lpstr>
      <vt:lpstr>Worksheet 1 (Given : =2, (mean_x,mean_y)=(4,4))</vt:lpstr>
      <vt:lpstr>Answer1 (Given : =2, (mean_x,mean_y)=(4,4))</vt:lpstr>
      <vt:lpstr>Worksheet 2 (Given : =2, (mean_x,mean_y)=(4,4))</vt:lpstr>
      <vt:lpstr>Answer  2 (Given : =2, mean_x,mean_y=(4,4))</vt:lpstr>
      <vt:lpstr>Exercise 4 on Gaussian distribution</vt:lpstr>
      <vt:lpstr>Exercise 4 on Gaussian distribution</vt:lpstr>
      <vt:lpstr>Differentiation w.r.t mean of a Gaussian with standard deviation =1</vt:lpstr>
      <vt:lpstr>Probability vs likelihood</vt:lpstr>
      <vt:lpstr>Likelihood function L( ) of n-dimension</vt:lpstr>
      <vt:lpstr>A more useful representation Log-Likelihood function= Log(L( ))=l ()</vt:lpstr>
      <vt:lpstr>Maximum Likelihood V.S. Log-Likelihood</vt:lpstr>
      <vt:lpstr>Proof 1 :Maximum Log-Likelihood function of a Multivariate Gaussian distribution </vt:lpstr>
      <vt:lpstr>Proof 2 : Maximum Log-Likelihood function of a Multivariate Gaussian distribution</vt:lpstr>
      <vt:lpstr>Alternative proof: Maximum Log_likelihood Find the most suitable variance 2</vt:lpstr>
      <vt:lpstr>Discrete likelihood </vt:lpstr>
      <vt:lpstr>Negative Log-Likelihood (NLL)</vt:lpstr>
      <vt:lpstr>Softmax function</vt:lpstr>
      <vt:lpstr>Softmax Activation Function</vt:lpstr>
      <vt:lpstr>Negative Log-Likelihood (NLL)</vt:lpstr>
      <vt:lpstr> Continue</vt:lpstr>
      <vt:lpstr>Probability distribution and T-SNE</vt:lpstr>
      <vt:lpstr>Overview</vt:lpstr>
      <vt:lpstr>Introduction</vt:lpstr>
      <vt:lpstr>Normal (Gaussian ) distribution</vt:lpstr>
      <vt:lpstr>Normal Distribution Definition </vt:lpstr>
      <vt:lpstr>Example https://byjus.com/maths/normal-distribution/</vt:lpstr>
      <vt:lpstr>Normal Distribution Problems and Solutions </vt:lpstr>
      <vt:lpstr>Example 2</vt:lpstr>
      <vt:lpstr>T-distribution </vt:lpstr>
      <vt:lpstr>Solution</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dc:title>
  <dc:creator>khwong</dc:creator>
  <cp:lastModifiedBy>Kin Hong Wong (CCO)</cp:lastModifiedBy>
  <cp:revision>44</cp:revision>
  <dcterms:created xsi:type="dcterms:W3CDTF">2019-10-19T01:02:53Z</dcterms:created>
  <dcterms:modified xsi:type="dcterms:W3CDTF">2024-04-14T22:45:51Z</dcterms:modified>
</cp:coreProperties>
</file>