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73" r:id="rId19"/>
    <p:sldId id="374" r:id="rId20"/>
    <p:sldId id="273" r:id="rId21"/>
    <p:sldId id="375" r:id="rId22"/>
    <p:sldId id="274" r:id="rId23"/>
    <p:sldId id="275" r:id="rId24"/>
    <p:sldId id="276" r:id="rId25"/>
    <p:sldId id="277" r:id="rId26"/>
    <p:sldId id="278" r:id="rId27"/>
    <p:sldId id="279" r:id="rId28"/>
    <p:sldId id="377" r:id="rId29"/>
    <p:sldId id="380" r:id="rId30"/>
    <p:sldId id="280" r:id="rId31"/>
    <p:sldId id="379" r:id="rId32"/>
    <p:sldId id="378" r:id="rId33"/>
    <p:sldId id="515" r:id="rId34"/>
    <p:sldId id="514" r:id="rId35"/>
    <p:sldId id="381" r:id="rId36"/>
    <p:sldId id="3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516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389" r:id="rId53"/>
    <p:sldId id="298" r:id="rId54"/>
    <p:sldId id="299" r:id="rId55"/>
    <p:sldId id="300" r:id="rId56"/>
    <p:sldId id="301" r:id="rId57"/>
    <p:sldId id="302" r:id="rId58"/>
    <p:sldId id="391" r:id="rId59"/>
    <p:sldId id="303" r:id="rId60"/>
    <p:sldId id="304" r:id="rId61"/>
    <p:sldId id="305" r:id="rId62"/>
    <p:sldId id="306" r:id="rId63"/>
    <p:sldId id="929" r:id="rId64"/>
    <p:sldId id="307" r:id="rId65"/>
    <p:sldId id="308" r:id="rId66"/>
    <p:sldId id="927" r:id="rId67"/>
    <p:sldId id="311" r:id="rId68"/>
    <p:sldId id="924" r:id="rId69"/>
    <p:sldId id="928" r:id="rId70"/>
    <p:sldId id="314" r:id="rId71"/>
    <p:sldId id="318" r:id="rId72"/>
    <p:sldId id="517" r:id="rId73"/>
    <p:sldId id="319" r:id="rId74"/>
    <p:sldId id="320" r:id="rId75"/>
    <p:sldId id="321" r:id="rId76"/>
    <p:sldId id="322" r:id="rId77"/>
    <p:sldId id="353" r:id="rId78"/>
    <p:sldId id="354" r:id="rId79"/>
    <p:sldId id="362" r:id="rId80"/>
    <p:sldId id="509" r:id="rId81"/>
    <p:sldId id="939" r:id="rId82"/>
    <p:sldId id="931" r:id="rId83"/>
    <p:sldId id="933" r:id="rId84"/>
    <p:sldId id="938" r:id="rId85"/>
    <p:sldId id="934" r:id="rId86"/>
    <p:sldId id="371" r:id="rId87"/>
    <p:sldId id="365" r:id="rId88"/>
    <p:sldId id="922" r:id="rId89"/>
    <p:sldId id="366" r:id="rId90"/>
    <p:sldId id="323" r:id="rId91"/>
    <p:sldId id="325" r:id="rId92"/>
    <p:sldId id="940" r:id="rId93"/>
    <p:sldId id="941" r:id="rId94"/>
    <p:sldId id="942" r:id="rId95"/>
    <p:sldId id="505" r:id="rId96"/>
    <p:sldId id="502" r:id="rId97"/>
    <p:sldId id="506" r:id="rId98"/>
    <p:sldId id="930" r:id="rId99"/>
    <p:sldId id="504" r:id="rId100"/>
    <p:sldId id="333" r:id="rId101"/>
    <p:sldId id="334" r:id="rId102"/>
    <p:sldId id="335" r:id="rId103"/>
    <p:sldId id="336" r:id="rId104"/>
    <p:sldId id="337" r:id="rId105"/>
    <p:sldId id="338" r:id="rId106"/>
    <p:sldId id="339" r:id="rId107"/>
    <p:sldId id="340" r:id="rId108"/>
    <p:sldId id="343" r:id="rId109"/>
    <p:sldId id="344" r:id="rId110"/>
    <p:sldId id="369" r:id="rId111"/>
    <p:sldId id="345" r:id="rId112"/>
    <p:sldId id="512" r:id="rId113"/>
    <p:sldId id="350" r:id="rId114"/>
    <p:sldId id="351" r:id="rId115"/>
    <p:sldId id="352" r:id="rId116"/>
    <p:sldId id="385" r:id="rId117"/>
    <p:sldId id="386" r:id="rId118"/>
    <p:sldId id="387" r:id="rId119"/>
    <p:sldId id="388" r:id="rId120"/>
    <p:sldId id="920" r:id="rId121"/>
    <p:sldId id="921" r:id="rId122"/>
    <p:sldId id="935" r:id="rId123"/>
    <p:sldId id="936" r:id="rId124"/>
    <p:sldId id="937" r:id="rId125"/>
  </p:sldIdLst>
  <p:sldSz cx="9144000" cy="6858000" type="screen4x3"/>
  <p:notesSz cx="67722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2577" autoAdjust="0"/>
  </p:normalViewPr>
  <p:slideViewPr>
    <p:cSldViewPr>
      <p:cViewPr varScale="1">
        <p:scale>
          <a:sx n="59" d="100"/>
          <a:sy n="59" d="100"/>
        </p:scale>
        <p:origin x="17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4705" cy="4949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5989" y="1"/>
            <a:ext cx="2934705" cy="4949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F7F507-59A7-49FD-82C3-7A0781297BFE}" type="datetimeFigureOut">
              <a:rPr lang="en-US" altLang="zh-HK"/>
              <a:pPr/>
              <a:t>5/10/2025</a:t>
            </a:fld>
            <a:endParaRPr lang="en-US" altLang="zh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754" y="4715826"/>
            <a:ext cx="5418769" cy="4467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44"/>
            <a:ext cx="2934705" cy="49497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zh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5989" y="9433244"/>
            <a:ext cx="2934705" cy="49497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78A8EC-2C65-4E6B-B7EB-6233DA1B9A45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68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9978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2372B6-C6BD-4E05-80FD-16D5E2065CCD}" type="slidenum">
              <a:rPr lang="en-US" altLang="zh-HK"/>
              <a:pPr/>
              <a:t>56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392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2372B6-C6BD-4E05-80FD-16D5E2065CCD}" type="slidenum">
              <a:rPr lang="en-US" altLang="zh-HK"/>
              <a:pPr/>
              <a:t>57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55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%%%%%%%%%%%%%%%%%%%%%%%%%%%%%%%%%%%%%%%%</a:t>
            </a:r>
          </a:p>
          <a:p>
            <a:r>
              <a:rPr lang="en-US" dirty="0">
                <a:effectLst/>
              </a:rPr>
              <a:t>\subsection{Slide 48: Case2 : if neuron in between a hidden to hidden layer. We want to find}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w_{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}}=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k,j</a:t>
            </a:r>
            <a:r>
              <a:rPr lang="en-US" dirty="0">
                <a:effectLst/>
              </a:rPr>
              <a:t>}}$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%update $w_{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}$ factor,</a:t>
            </a:r>
          </a:p>
          <a:p>
            <a:r>
              <a:rPr lang="en-US" dirty="0">
                <a:effectLst/>
              </a:rPr>
              <a:t>$=term1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term2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term3$\\</a:t>
            </a:r>
          </a:p>
          <a:p>
            <a:r>
              <a:rPr lang="en-US" dirty="0">
                <a:effectLst/>
              </a:rPr>
              <a:t>$term1=\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=I}</a:t>
            </a:r>
          </a:p>
          <a:p>
            <a:r>
              <a:rPr lang="en-US" dirty="0">
                <a:effectLst/>
              </a:rPr>
              <a:t>\Big(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}</a:t>
            </a:r>
          </a:p>
          <a:p>
            <a:r>
              <a:rPr lang="en-US" dirty="0">
                <a:effectLst/>
              </a:rPr>
              <a:t>\Big)</a:t>
            </a:r>
          </a:p>
          <a:p>
            <a:r>
              <a:rPr lang="en-US" dirty="0">
                <a:effectLst/>
              </a:rPr>
              <a:t>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=I}(part1a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part1b)$</a:t>
            </a:r>
          </a:p>
          <a:p>
            <a:r>
              <a:rPr lang="en-US" dirty="0">
                <a:effectLst/>
              </a:rPr>
              <a:t>---(*)\\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Part1a: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}=</a:t>
            </a:r>
            <a:r>
              <a:rPr lang="en-US" dirty="0" err="1">
                <a:effectLst/>
              </a:rPr>
              <a:t>s_i</a:t>
            </a:r>
            <a:r>
              <a:rPr lang="en-US" dirty="0">
                <a:effectLst/>
              </a:rPr>
              <a:t> $ (sensitivity in layer $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$)\\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=$term1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term2$ in case 1 discussed earlier\\</a:t>
            </a:r>
          </a:p>
          <a:p>
            <a:r>
              <a:rPr lang="en-US" dirty="0">
                <a:effectLst/>
              </a:rPr>
              <a:t>part1b: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}=w_{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 , $ since $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=w_{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$ for the (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) pair\\</a:t>
            </a:r>
          </a:p>
          <a:p>
            <a:r>
              <a:rPr lang="en-US" dirty="0">
                <a:effectLst/>
              </a:rPr>
              <a:t>So put in (*)</a:t>
            </a:r>
          </a:p>
          <a:p>
            <a:r>
              <a:rPr lang="en-US" dirty="0">
                <a:effectLst/>
              </a:rPr>
              <a:t>to find term1, hence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}=</a:t>
            </a: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=I}(</a:t>
            </a:r>
            <a:r>
              <a:rPr lang="en-US" dirty="0" err="1">
                <a:effectLst/>
              </a:rPr>
              <a:t>s_i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})$\\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$term2=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}=[f(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)(1-f(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)]=$df1 in </a:t>
            </a:r>
            <a:r>
              <a:rPr lang="en-US" dirty="0" err="1">
                <a:effectLst/>
              </a:rPr>
              <a:t>bnppx.m</a:t>
            </a:r>
            <a:r>
              <a:rPr lang="en-US" dirty="0">
                <a:effectLst/>
              </a:rPr>
              <a:t>, since $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=f(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)$\\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$term3=\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k,j</a:t>
            </a:r>
            <a:r>
              <a:rPr lang="en-US" dirty="0">
                <a:effectLst/>
              </a:rPr>
              <a:t>}}=</a:t>
            </a:r>
            <a:r>
              <a:rPr lang="en-US" dirty="0" err="1">
                <a:effectLst/>
              </a:rPr>
              <a:t>x_k</a:t>
            </a:r>
            <a:r>
              <a:rPr lang="en-US" dirty="0">
                <a:effectLst/>
              </a:rPr>
              <a:t>,$ since $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=w_{</a:t>
            </a:r>
            <a:r>
              <a:rPr lang="en-US" dirty="0" err="1">
                <a:effectLst/>
              </a:rPr>
              <a:t>k,j</a:t>
            </a:r>
            <a:r>
              <a:rPr lang="en-US" dirty="0">
                <a:effectLst/>
              </a:rPr>
              <a:t>}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x_k</a:t>
            </a:r>
            <a:r>
              <a:rPr lang="en-US" dirty="0">
                <a:effectLst/>
              </a:rPr>
              <a:t>$ for the $(</a:t>
            </a:r>
            <a:r>
              <a:rPr lang="en-US" dirty="0" err="1">
                <a:effectLst/>
              </a:rPr>
              <a:t>k,j</a:t>
            </a:r>
            <a:r>
              <a:rPr lang="en-US" dirty="0">
                <a:effectLst/>
              </a:rPr>
              <a:t>)$ pair\\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w_{</a:t>
            </a:r>
            <a:r>
              <a:rPr lang="en-US" dirty="0" err="1">
                <a:effectLst/>
              </a:rPr>
              <a:t>k,j</a:t>
            </a:r>
            <a:r>
              <a:rPr lang="en-US" dirty="0">
                <a:effectLst/>
              </a:rPr>
              <a:t>}}= \Big( </a:t>
            </a: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=I}(</a:t>
            </a:r>
            <a:r>
              <a:rPr lang="en-US" dirty="0" err="1">
                <a:effectLst/>
              </a:rPr>
              <a:t>s_i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})</a:t>
            </a:r>
          </a:p>
          <a:p>
            <a:r>
              <a:rPr lang="en-US" dirty="0">
                <a:effectLst/>
              </a:rPr>
              <a:t>\Big)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[f(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)(1-f(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)]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x_k</a:t>
            </a:r>
            <a:r>
              <a:rPr lang="en-US" dirty="0">
                <a:effectLst/>
              </a:rPr>
              <a:t>$\\</a:t>
            </a:r>
          </a:p>
          <a:p>
            <a:r>
              <a:rPr lang="en-US" dirty="0">
                <a:effectLst/>
              </a:rPr>
              <a:t>Note: $</a:t>
            </a:r>
            <a:r>
              <a:rPr lang="en-US" dirty="0" err="1">
                <a:effectLst/>
              </a:rPr>
              <a:t>s_i</a:t>
            </a:r>
            <a:r>
              <a:rPr lang="en-US" dirty="0">
                <a:effectLst/>
              </a:rPr>
              <a:t>$ is called the ``sensitivity'' for layer $j$ to $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$</a:t>
            </a: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59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58260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60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2163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64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843574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65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127523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66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9273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01393C3-56CC-400E-8C47-F7C7930A0D87}" type="slidenum">
              <a:rPr lang="en-US" altLang="zh-HK"/>
              <a:pPr/>
              <a:t>70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32415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769E616-3C37-4D00-A525-357220C67F86}" type="slidenum">
              <a:rPr lang="en-US" altLang="zh-HK"/>
              <a:pPr/>
              <a:t>71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0993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769E616-3C37-4D00-A525-357220C67F86}" type="slidenum">
              <a:rPr lang="en-US" altLang="zh-HK"/>
              <a:pPr/>
              <a:t>72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99772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75937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769E616-3C37-4D00-A525-357220C67F86}" type="slidenum">
              <a:rPr lang="en-US" altLang="zh-HK"/>
              <a:pPr/>
              <a:t>73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11339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2372B6-C6BD-4E05-80FD-16D5E2065CCD}" type="slidenum">
              <a:rPr lang="en-US" altLang="zh-HK"/>
              <a:pPr/>
              <a:t>75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2927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76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71832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115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4402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1270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 17: model: Inside each neuron x=input, y=output}</a:t>
            </a:r>
          </a:p>
          <a:p>
            <a:r>
              <a:rPr lang="en-US" dirty="0">
                <a:effectLst/>
              </a:rPr>
              <a:t>$y=f(u) with u=\sum\limits_{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=I}[w(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)x(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)]+b,$\\</a:t>
            </a:r>
          </a:p>
          <a:p>
            <a:r>
              <a:rPr lang="en-US" dirty="0">
                <a:effectLst/>
              </a:rPr>
              <a:t>$b$=bias, $x$=input, $w$=weight, $u$=internal signal\\</a:t>
            </a:r>
          </a:p>
          <a:p>
            <a:r>
              <a:rPr lang="en-US" dirty="0">
                <a:effectLst/>
              </a:rPr>
              <a:t>Typically $f()$ is a logistic (</a:t>
            </a:r>
            <a:r>
              <a:rPr lang="en-US" dirty="0" err="1">
                <a:effectLst/>
              </a:rPr>
              <a:t>Sigmod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function,i.e</a:t>
            </a:r>
            <a:r>
              <a:rPr lang="en-US" dirty="0">
                <a:effectLst/>
              </a:rPr>
              <a:t>.\\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$f(u)=\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{1}{1+exp{(-\beta u)}}$, assume $\beta=1$ for simplicity,\\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therefore $f(u)=\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{1}{1+exp{</a:t>
            </a:r>
          </a:p>
          <a:p>
            <a:r>
              <a:rPr lang="en-US" dirty="0">
                <a:effectLst/>
              </a:rPr>
              <a:t>\big(-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=I}[w(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)x(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)]+b)</a:t>
            </a:r>
          </a:p>
          <a:p>
            <a:r>
              <a:rPr lang="en-US" dirty="0">
                <a:effectLst/>
              </a:rPr>
              <a:t>\big)}}$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17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59367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 18: Sigmoid function $f(u)= </a:t>
            </a:r>
            <a:r>
              <a:rPr lang="en-US" dirty="0" err="1">
                <a:effectLst/>
              </a:rPr>
              <a:t>logsig</a:t>
            </a:r>
            <a:r>
              <a:rPr lang="en-US" dirty="0">
                <a:effectLst/>
              </a:rPr>
              <a:t>(u)$ and its derivative $f’(u)=</a:t>
            </a:r>
            <a:r>
              <a:rPr lang="en-US" dirty="0" err="1">
                <a:effectLst/>
              </a:rPr>
              <a:t>dlogsig</a:t>
            </a:r>
            <a:r>
              <a:rPr lang="en-US" dirty="0">
                <a:effectLst/>
              </a:rPr>
              <a:t>(u)$}</a:t>
            </a:r>
          </a:p>
          <a:p>
            <a:r>
              <a:rPr lang="en-US" dirty="0">
                <a:effectLst/>
              </a:rPr>
              <a:t>$f(u)=\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{1}{1+e^{-\beta u}}=\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{1}{1+e^{- u}}$, for simplicity set $\beta =1$\\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$d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 f(u)}{du}=f(u)$\\</a:t>
            </a:r>
          </a:p>
          <a:p>
            <a:r>
              <a:rPr lang="en-US" dirty="0">
                <a:effectLst/>
              </a:rPr>
              <a:t>Note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de^x</a:t>
            </a:r>
            <a:r>
              <a:rPr lang="en-US" dirty="0">
                <a:effectLst/>
              </a:rPr>
              <a:t>}{dx}=</a:t>
            </a:r>
            <a:r>
              <a:rPr lang="en-US" dirty="0" err="1">
                <a:effectLst/>
              </a:rPr>
              <a:t>e^x</a:t>
            </a:r>
            <a:r>
              <a:rPr lang="en-US" dirty="0">
                <a:effectLst/>
              </a:rPr>
              <a:t>$\\</a:t>
            </a:r>
          </a:p>
          <a:p>
            <a:r>
              <a:rPr lang="en-US" dirty="0">
                <a:effectLst/>
              </a:rPr>
              <a:t>$f'(u)=\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{d f(u)}{du}=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</a:t>
            </a:r>
          </a:p>
          <a:p>
            <a:r>
              <a:rPr lang="en-US" dirty="0">
                <a:effectLst/>
              </a:rPr>
              <a:t>d(\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{1}{1+e^{-u}})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{d(1+e^{-u})}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{d(1+e^{-u})}{du}</a:t>
            </a:r>
          </a:p>
          <a:p>
            <a:r>
              <a:rPr lang="en-US" dirty="0">
                <a:effectLst/>
              </a:rPr>
              <a:t>$, (using chain rule)\\</a:t>
            </a:r>
          </a:p>
          <a:p>
            <a:r>
              <a:rPr lang="en-US" dirty="0">
                <a:effectLst/>
              </a:rPr>
              <a:t>%%%%%%%</a:t>
            </a:r>
          </a:p>
          <a:p>
            <a:r>
              <a:rPr lang="en-US" dirty="0">
                <a:effectLst/>
              </a:rPr>
              <a:t>$f'(u)=\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{-1}{(1+e^{-u})}</a:t>
            </a:r>
          </a:p>
          <a:p>
            <a:r>
              <a:rPr lang="en-US" dirty="0">
                <a:effectLst/>
              </a:rPr>
              <a:t>(-e^{-u})$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{1}{(1+d^{-u})^2}</a:t>
            </a:r>
          </a:p>
          <a:p>
            <a:r>
              <a:rPr lang="en-US" dirty="0">
                <a:effectLst/>
              </a:rPr>
              <a:t>e^{-u}$\\</a:t>
            </a:r>
          </a:p>
          <a:p>
            <a:r>
              <a:rPr lang="en-US" dirty="0">
                <a:effectLst/>
              </a:rPr>
              <a:t>%%%%%%%%%%%%%</a:t>
            </a:r>
          </a:p>
          <a:p>
            <a:r>
              <a:rPr lang="en-US" dirty="0">
                <a:effectLst/>
              </a:rPr>
              <a:t>$=\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{1}{(1+e^{-u})}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{e^{-u}}{(1+e^{-u})}</a:t>
            </a:r>
          </a:p>
          <a:p>
            <a:r>
              <a:rPr lang="en-US" dirty="0">
                <a:effectLst/>
              </a:rPr>
              <a:t>%%</a:t>
            </a:r>
          </a:p>
          <a:p>
            <a:r>
              <a:rPr lang="en-US" dirty="0">
                <a:effectLst/>
              </a:rPr>
              <a:t>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{1}{(1+e^{-u})}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{[(1+e^{-u})-(1+e^{-u})]+e^{-u}}</a:t>
            </a:r>
          </a:p>
          <a:p>
            <a:r>
              <a:rPr lang="en-US" dirty="0">
                <a:effectLst/>
              </a:rPr>
              <a:t>{(1+e^{-u})}</a:t>
            </a:r>
          </a:p>
          <a:p>
            <a:r>
              <a:rPr lang="en-US" dirty="0">
                <a:effectLst/>
              </a:rPr>
              <a:t>$\\</a:t>
            </a:r>
          </a:p>
          <a:p>
            <a:r>
              <a:rPr lang="en-US" dirty="0">
                <a:effectLst/>
              </a:rPr>
              <a:t>%%%%%%%%%%%%%%</a:t>
            </a:r>
          </a:p>
          <a:p>
            <a:r>
              <a:rPr lang="en-US" dirty="0">
                <a:effectLst/>
              </a:rPr>
              <a:t>$=\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{1}{(1+e^{-u})}</a:t>
            </a:r>
          </a:p>
          <a:p>
            <a:r>
              <a:rPr lang="en-US" dirty="0">
                <a:effectLst/>
              </a:rPr>
              <a:t>(1-\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{1}{(1+e^{-u})})</a:t>
            </a:r>
          </a:p>
          <a:p>
            <a:r>
              <a:rPr lang="en-US" dirty="0">
                <a:effectLst/>
              </a:rPr>
              <a:t>=f(u)(1-f(u))</a:t>
            </a:r>
          </a:p>
          <a:p>
            <a:r>
              <a:rPr lang="en-US" dirty="0">
                <a:effectLst/>
              </a:rPr>
              <a:t>$\\</a:t>
            </a:r>
          </a:p>
          <a:p>
            <a:r>
              <a:rPr lang="en-US" dirty="0">
                <a:effectLst/>
              </a:rPr>
              <a:t>This,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 d f(u)}{du}=f'(u)=f(u)(1-f(u))$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20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608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8A8EC-2C65-4E6B-B7EB-6233DA1B9A45}" type="slidenum">
              <a:rPr lang="en-US" altLang="zh-HK" smtClean="0"/>
              <a:pPr/>
              <a:t>37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9215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/>
              </a:rPr>
              <a:t>%%%%%%%%%%%%%%%%%%%%%%%%%%%%%%%%%%%%%%</a:t>
            </a:r>
          </a:p>
          <a:p>
            <a:r>
              <a:rPr lang="en-US" dirty="0">
                <a:effectLst/>
              </a:rPr>
              <a:t>%%%%%%%%% slide 43 %%%%%%%%%</a:t>
            </a:r>
          </a:p>
          <a:p>
            <a:r>
              <a:rPr lang="en-US" dirty="0">
                <a:effectLst/>
              </a:rPr>
              <a:t>\subsection{slide 43 Case 1(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): if the neuron in between the output and the hidden layer}</a:t>
            </a:r>
          </a:p>
          <a:p>
            <a:r>
              <a:rPr lang="en-US" dirty="0">
                <a:effectLst/>
              </a:rPr>
              <a:t>By definition:</a:t>
            </a:r>
          </a:p>
          <a:p>
            <a:r>
              <a:rPr lang="en-US" dirty="0">
                <a:effectLst/>
              </a:rPr>
              <a:t>$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=f(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)=</a:t>
            </a:r>
          </a:p>
          <a:p>
            <a:r>
              <a:rPr lang="en-US" dirty="0">
                <a:effectLst/>
              </a:rPr>
              <a:t>f \Big( \sum\limits_{j=1}^{j=J}(w_{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</a:t>
            </a:r>
            <a:r>
              <a:rPr lang="en-US" dirty="0" err="1">
                <a:effectLst/>
              </a:rPr>
              <a:t>x_j+b_j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>
                <a:effectLst/>
              </a:rPr>
              <a:t>\Big)</a:t>
            </a:r>
          </a:p>
          <a:p>
            <a:r>
              <a:rPr lang="en-US" dirty="0">
                <a:effectLst/>
              </a:rPr>
              <a:t>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</a:t>
            </a:r>
          </a:p>
          <a:p>
            <a:r>
              <a:rPr lang="en-US" dirty="0">
                <a:effectLst/>
              </a:rPr>
              <a:t>1+exp</a:t>
            </a:r>
          </a:p>
          <a:p>
            <a:r>
              <a:rPr lang="en-US" dirty="0">
                <a:effectLst/>
              </a:rPr>
              <a:t>\Big(- \sum\limits_{j=1}^{j=J} (w_{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</a:t>
            </a:r>
            <a:r>
              <a:rPr lang="en-US" dirty="0" err="1">
                <a:effectLst/>
              </a:rPr>
              <a:t>x_j+b_j</a:t>
            </a:r>
            <a:r>
              <a:rPr lang="en-US" dirty="0">
                <a:effectLst/>
              </a:rPr>
              <a:t>) \Big)</a:t>
            </a:r>
          </a:p>
          <a:p>
            <a:r>
              <a:rPr lang="en-US" dirty="0">
                <a:effectLst/>
              </a:rPr>
              <a:t>}$\\</a:t>
            </a:r>
          </a:p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}}=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}}$</a:t>
            </a:r>
          </a:p>
          <a:p>
            <a:r>
              <a:rPr lang="en-US" dirty="0">
                <a:effectLst/>
              </a:rPr>
              <a:t>%%%%%%%%%%%%%%%%%%%</a:t>
            </a:r>
          </a:p>
          <a:p>
            <a:r>
              <a:rPr lang="en-US" dirty="0">
                <a:effectLst/>
              </a:rPr>
              <a:t>update $w_{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}$ factor,</a:t>
            </a:r>
          </a:p>
          <a:p>
            <a:r>
              <a:rPr lang="en-US" dirty="0">
                <a:effectLst/>
              </a:rPr>
              <a:t>=term1 $\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$ term2 $\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$ term3\\</a:t>
            </a:r>
          </a:p>
          <a:p>
            <a:r>
              <a:rPr lang="en-US" dirty="0">
                <a:effectLst/>
              </a:rPr>
              <a:t>$term1:\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}=\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 {\partial (0.5)*(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t_i</a:t>
            </a:r>
            <a:r>
              <a:rPr lang="en-US" dirty="0">
                <a:effectLst/>
              </a:rPr>
              <a:t>)^2}{\partial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}=(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t_i</a:t>
            </a:r>
            <a:r>
              <a:rPr lang="en-US" dirty="0">
                <a:effectLst/>
              </a:rPr>
              <a:t>)$\\</a:t>
            </a:r>
          </a:p>
          <a:p>
            <a:r>
              <a:rPr lang="en-US" dirty="0">
                <a:effectLst/>
              </a:rPr>
              <a:t>$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=f(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)$ , by definition\\</a:t>
            </a:r>
          </a:p>
          <a:p>
            <a:r>
              <a:rPr lang="en-US" dirty="0">
                <a:effectLst/>
              </a:rPr>
              <a:t>%%</a:t>
            </a:r>
          </a:p>
          <a:p>
            <a:r>
              <a:rPr lang="en-US" dirty="0">
                <a:effectLst/>
              </a:rPr>
              <a:t>$term2: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}=\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f (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)}{\partial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}=f(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)(1-f(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))$, proved earlier\\</a:t>
            </a:r>
          </a:p>
          <a:p>
            <a:r>
              <a:rPr lang="en-US" dirty="0">
                <a:effectLst/>
              </a:rPr>
              <a:t>since $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= \sum\limits_{j=1}^{j=J} 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 </a:t>
            </a:r>
            <a:r>
              <a:rPr lang="en-US" dirty="0" err="1">
                <a:effectLst/>
              </a:rPr>
              <a:t>x_j+b_j</a:t>
            </a:r>
            <a:r>
              <a:rPr lang="en-US" dirty="0">
                <a:effectLst/>
              </a:rPr>
              <a:t> =w_{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 </a:t>
            </a:r>
            <a:r>
              <a:rPr lang="en-US" dirty="0" err="1">
                <a:effectLst/>
              </a:rPr>
              <a:t>x_j+b_j</a:t>
            </a:r>
            <a:r>
              <a:rPr lang="en-US" dirty="0">
                <a:effectLst/>
              </a:rPr>
              <a:t>$, for a particular $(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)$ pair\\</a:t>
            </a:r>
          </a:p>
          <a:p>
            <a:r>
              <a:rPr lang="en-US" dirty="0">
                <a:effectLst/>
              </a:rPr>
              <a:t>%%</a:t>
            </a:r>
          </a:p>
          <a:p>
            <a:r>
              <a:rPr lang="en-US" dirty="0">
                <a:effectLst/>
              </a:rPr>
              <a:t>$term3=\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}{w_{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}}=\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(w_{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b_j</a:t>
            </a:r>
            <a:r>
              <a:rPr lang="en-US" dirty="0">
                <a:effectLst/>
              </a:rPr>
              <a:t> ) }{\partial 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}}$, since $</a:t>
            </a:r>
            <a:r>
              <a:rPr lang="en-US" dirty="0" err="1">
                <a:effectLst/>
              </a:rPr>
              <a:t>b_j</a:t>
            </a:r>
            <a:r>
              <a:rPr lang="en-US" dirty="0">
                <a:effectLst/>
              </a:rPr>
              <a:t>$=constant\\</a:t>
            </a:r>
          </a:p>
          <a:p>
            <a:r>
              <a:rPr lang="en-US" dirty="0">
                <a:effectLst/>
              </a:rPr>
              <a:t>Note : term1 $\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term2=\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 }</a:t>
            </a:r>
          </a:p>
          <a:p>
            <a:r>
              <a:rPr lang="en-US" dirty="0">
                <a:effectLst/>
              </a:rPr>
              <a:t>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}{\partial 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 }=</a:t>
            </a:r>
            <a:r>
              <a:rPr lang="en-US" dirty="0" err="1">
                <a:effectLst/>
              </a:rPr>
              <a:t>s_i</a:t>
            </a:r>
            <a:r>
              <a:rPr lang="en-US" dirty="0">
                <a:effectLst/>
              </a:rPr>
              <a:t>$ is called the sensitivity\\</a:t>
            </a:r>
          </a:p>
          <a:p>
            <a:r>
              <a:rPr lang="en-US" dirty="0">
                <a:effectLst/>
              </a:rPr>
              <a:t>$</a:t>
            </a:r>
            <a:r>
              <a:rPr lang="en-US" dirty="0" err="1">
                <a:effectLst/>
              </a:rPr>
              <a:t>s_i</a:t>
            </a:r>
            <a:r>
              <a:rPr lang="en-US" dirty="0">
                <a:effectLst/>
              </a:rPr>
              <a:t>=(</a:t>
            </a:r>
            <a:r>
              <a:rPr lang="en-US" dirty="0" err="1">
                <a:effectLst/>
              </a:rPr>
              <a:t>x_i-t_i</a:t>
            </a:r>
            <a:r>
              <a:rPr lang="en-US" dirty="0">
                <a:effectLst/>
              </a:rPr>
              <a:t>)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f(u)(1-f(u))$---(2)\\</a:t>
            </a:r>
          </a:p>
          <a:p>
            <a:r>
              <a:rPr lang="en-US" dirty="0">
                <a:effectLst/>
              </a:rPr>
              <a:t>since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}}=term1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term2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term3$\\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}}=</a:t>
            </a:r>
            <a:r>
              <a:rPr lang="en-US" dirty="0" err="1">
                <a:effectLst/>
              </a:rPr>
              <a:t>s_ix_j</a:t>
            </a:r>
            <a:r>
              <a:rPr lang="en-US" dirty="0">
                <a:effectLst/>
              </a:rPr>
              <a:t>=[(</a:t>
            </a:r>
            <a:r>
              <a:rPr lang="en-US" dirty="0" err="1">
                <a:effectLst/>
              </a:rPr>
              <a:t>x_i-t_i</a:t>
            </a:r>
            <a:r>
              <a:rPr lang="en-US" dirty="0">
                <a:effectLst/>
              </a:rPr>
              <a:t>)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f(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)(1-f(u))]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$\\</a:t>
            </a:r>
          </a:p>
          <a:p>
            <a:r>
              <a:rPr lang="en-US" dirty="0">
                <a:effectLst/>
              </a:rPr>
              <a:t>Note:$ f(</a:t>
            </a:r>
            <a:r>
              <a:rPr lang="en-US" dirty="0" err="1">
                <a:effectLst/>
              </a:rPr>
              <a:t>u_i</a:t>
            </a:r>
            <a:r>
              <a:rPr lang="en-US" dirty="0">
                <a:effectLst/>
              </a:rPr>
              <a:t>)(1-f(u))]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$ is sensitivity (s2)</a:t>
            </a:r>
          </a:p>
          <a:p>
            <a:r>
              <a:rPr lang="en-US" dirty="0">
                <a:effectLst/>
              </a:rPr>
              <a:t>\begin{verbatim}</a:t>
            </a:r>
          </a:p>
          <a:p>
            <a:r>
              <a:rPr lang="en-US" dirty="0">
                <a:effectLst/>
              </a:rPr>
              <a:t>%The code:</a:t>
            </a:r>
          </a:p>
          <a:p>
            <a:r>
              <a:rPr lang="en-US" dirty="0">
                <a:effectLst/>
              </a:rPr>
              <a:t>s2 = 1*</a:t>
            </a:r>
            <a:r>
              <a:rPr lang="en-US" dirty="0" err="1">
                <a:effectLst/>
              </a:rPr>
              <a:t>diag</a:t>
            </a:r>
            <a:r>
              <a:rPr lang="en-US" dirty="0">
                <a:effectLst/>
              </a:rPr>
              <a:t>(df2) * e(:,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); %e=A2-T; </a:t>
            </a:r>
          </a:p>
          <a:p>
            <a:r>
              <a:rPr lang="en-US" dirty="0">
                <a:effectLst/>
              </a:rPr>
              <a:t>df2=f’=f(1-f) of layer2, in </a:t>
            </a:r>
            <a:r>
              <a:rPr lang="en-US" dirty="0" err="1">
                <a:effectLst/>
              </a:rPr>
              <a:t>bnppx.m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\end{verbatim}</a:t>
            </a: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2372B6-C6BD-4E05-80FD-16D5E2065CCD}" type="slidenum">
              <a:rPr lang="en-US" altLang="zh-HK"/>
              <a:pPr/>
              <a:t>53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44866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/>
              </a:rPr>
              <a:t>\subsection{slide 44 Case 1(ii): if the neuron in between the output and the hidden layer}</a:t>
            </a:r>
          </a:p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}}=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}{\partial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</a:t>
            </a:r>
            <a:r>
              <a:rPr lang="en-US" dirty="0" err="1">
                <a:effectLst/>
              </a:rPr>
              <a:t>u_j</a:t>
            </a:r>
            <a:r>
              <a:rPr lang="en-US" dirty="0">
                <a:effectLst/>
              </a:rPr>
              <a:t>}{\partial w_{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}}$</a:t>
            </a:r>
          </a:p>
          <a:p>
            <a:r>
              <a:rPr lang="en-US" dirty="0">
                <a:effectLst/>
              </a:rPr>
              <a:t>%%%%%%%%%%%%%%%%%%%</a:t>
            </a:r>
          </a:p>
          <a:p>
            <a:r>
              <a:rPr lang="en-US" dirty="0">
                <a:effectLst/>
              </a:rPr>
              <a:t>update $w_{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}$ factor,</a:t>
            </a:r>
          </a:p>
          <a:p>
            <a:r>
              <a:rPr lang="en-US" dirty="0">
                <a:effectLst/>
              </a:rPr>
              <a:t>=term1 $\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$ term2 $\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$ term3\\</a:t>
            </a:r>
          </a:p>
          <a:p>
            <a:r>
              <a:rPr lang="en-US" dirty="0">
                <a:effectLst/>
              </a:rPr>
              <a:t>=update $w_{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}$ factor\\</a:t>
            </a:r>
          </a:p>
          <a:p>
            <a:r>
              <a:rPr lang="en-US" dirty="0">
                <a:effectLst/>
              </a:rPr>
              <a:t>i.e. $w_{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(new)}+w_{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(old)}+\Delta w_{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}$\\</a:t>
            </a:r>
          </a:p>
          <a:p>
            <a:r>
              <a:rPr lang="en-US" dirty="0">
                <a:effectLst/>
              </a:rPr>
              <a:t>by definition $\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 {\partial (0.5)*(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t_i</a:t>
            </a:r>
            <a:r>
              <a:rPr lang="en-US" dirty="0">
                <a:effectLst/>
              </a:rPr>
              <a:t>)^2}{\partial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}$, therefore \\</a:t>
            </a:r>
          </a:p>
          <a:p>
            <a:r>
              <a:rPr lang="en-US" dirty="0">
                <a:effectLst/>
              </a:rPr>
              <a:t>$term1:\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\</a:t>
            </a:r>
            <a:r>
              <a:rPr lang="en-US" dirty="0" err="1">
                <a:effectLst/>
              </a:rPr>
              <a:t>varepsilon</a:t>
            </a:r>
            <a:r>
              <a:rPr lang="en-US" dirty="0">
                <a:effectLst/>
              </a:rPr>
              <a:t> }{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}=\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 {\partial (0.5)*(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t_i</a:t>
            </a:r>
            <a:r>
              <a:rPr lang="en-US" dirty="0">
                <a:effectLst/>
              </a:rPr>
              <a:t>)^2}{\partial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}=(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t_i</a:t>
            </a:r>
            <a:r>
              <a:rPr lang="en-US" dirty="0">
                <a:effectLst/>
              </a:rPr>
              <a:t>)$\\</a:t>
            </a: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2372B6-C6BD-4E05-80FD-16D5E2065CCD}" type="slidenum">
              <a:rPr lang="en-US" altLang="zh-HK"/>
              <a:pPr/>
              <a:t>54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0010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2372B6-C6BD-4E05-80FD-16D5E2065CCD}" type="slidenum">
              <a:rPr lang="en-US" altLang="zh-HK"/>
              <a:pPr/>
              <a:t>55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966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997-9213-488D-BCA6-36DF5521DDC3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D3A21-3A61-4111-B690-8D1A2ADF97DD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8184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97C3-0F38-4098-B0C6-8A77EA59418D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1A2E-CBD4-47CD-AFD9-ABA319E862F8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48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F3A0-B26E-46AF-BE28-6DD33B6868EF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9033-BC4C-4995-A9EC-50B37AFE22C7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5753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E5F8-69E1-4E62-80F5-B61E4D55C51C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77105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16C-6FD2-42E5-97EF-2A5C72798D29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422F-DE29-4D68-80FF-C4AFD5C3EB2F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5726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B28C-9419-444C-8AFC-C13AD9DFE290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0EA-854B-4652-BAFD-53AC54187DE3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52333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184-94CA-41EB-AF1B-2877CF088E8D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F26E-7497-48EF-8374-366666F1AA39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5261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9E6D-7602-476F-9477-E70E46C7529D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93B5-DD42-4AAF-816C-2169E3048CED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66372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45F4-66E8-488C-A21E-E70AADF37B41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705C-65EC-41A8-A1F4-8C393CFF3222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3866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80D2-EEEB-4B22-842F-2DEB38E5AA0D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2D32-44E3-418A-BAB1-AD6F45BE18DC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4585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9342-1F78-4570-9C06-AE4C7A44EED8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FD33-A4FD-4FED-8842-F792D505DED7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9735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9DDE-7EDA-4073-BEBA-23F45E5BFD4C}" type="datetime1">
              <a:rPr lang="en-US" altLang="zh-HK" smtClean="0"/>
              <a:t>5/10/2025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1604-E7C9-4BF5-B2A7-86A7EB9D3DD1}" type="slidenum">
              <a:rPr lang="en-US" altLang="zh-HK" smtClean="0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4324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matlabcentral/fileexchange/19997-neural-network-for-pattern-recognition-tutorial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15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machinelearningmastery.com/loss-and-loss-functions-for-training-deep-learning-neural-networks/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image" Target="../media/image20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2.bin"/><Relationship Id="rId2" Type="http://schemas.openxmlformats.org/officeDocument/2006/relationships/image" Target="../media/image10.png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3.wmf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1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J-kpgps1c" TargetMode="External"/><Relationship Id="rId2" Type="http://schemas.openxmlformats.org/officeDocument/2006/relationships/hyperlink" Target="https://www.youtube.com/watch?v=BcOPKQAZcn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noToCoEK48" TargetMode="External"/><Relationship Id="rId4" Type="http://schemas.openxmlformats.org/officeDocument/2006/relationships/hyperlink" Target="https://www.youtube.com/watch?v=oo1ZZlvT2L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nn.lecun.com/edb/mnist/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athworld.wolfram.com/SigmoidFunction.html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iloainf.wordpress.com/2013/11/06/rectifier-nonlinearities/" TargetMode="External"/><Relationship Id="rId11" Type="http://schemas.openxmlformats.org/officeDocument/2006/relationships/oleObject" Target="../embeddings/oleObject26.bin"/><Relationship Id="rId5" Type="http://schemas.openxmlformats.org/officeDocument/2006/relationships/hyperlink" Target="http://link.springer.com/chapter/10.1007/3-540-59497-3_175#page-1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40.png"/><Relationship Id="rId9" Type="http://schemas.openxmlformats.org/officeDocument/2006/relationships/hyperlink" Target="https://kawahara.ca/how-to-compute-the-derivative-of-a-sigmoid-function-fully-worked-exampl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yann.lecun.com/exdb/mni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sorflow.org/" TargetMode="External"/><Relationship Id="rId2" Type="http://schemas.openxmlformats.org/officeDocument/2006/relationships/hyperlink" Target="http://image-net.org/challenges/LSVRC/20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hyperlink" Target="http://yann.lecun.com/exdb/mni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1.jpeg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hyperlink" Target="http://www.fepress.org/files/math_primer_fe_taylor.pdf" TargetMode="External"/><Relationship Id="rId4" Type="http://schemas.openxmlformats.org/officeDocument/2006/relationships/image" Target="../media/image74.png"/><Relationship Id="rId9" Type="http://schemas.openxmlformats.org/officeDocument/2006/relationships/image" Target="../media/image7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nvolutional_neural_network" TargetMode="External"/><Relationship Id="rId3" Type="http://schemas.openxmlformats.org/officeDocument/2006/relationships/hyperlink" Target="https://en.wikipedia.org/wiki/Deep_learning" TargetMode="External"/><Relationship Id="rId7" Type="http://schemas.openxmlformats.org/officeDocument/2006/relationships/hyperlink" Target="https://en.wikipedia.org/wiki/Self-organizing_map" TargetMode="External"/><Relationship Id="rId2" Type="http://schemas.openxmlformats.org/officeDocument/2006/relationships/hyperlink" Target="https://en.wikipedia.org/wiki/Autoenco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stricted_Boltzmann_machine" TargetMode="External"/><Relationship Id="rId5" Type="http://schemas.openxmlformats.org/officeDocument/2006/relationships/hyperlink" Target="https://en.wikipedia.org/wiki/Recurrent_neural_network" TargetMode="External"/><Relationship Id="rId10" Type="http://schemas.openxmlformats.org/officeDocument/2006/relationships/hyperlink" Target="https://en.wikipedia.org/wiki/Artificial_neural_network" TargetMode="External"/><Relationship Id="rId4" Type="http://schemas.openxmlformats.org/officeDocument/2006/relationships/hyperlink" Target="https://en.wikipedia.org/wiki/Multilayer_perceptron" TargetMode="External"/><Relationship Id="rId9" Type="http://schemas.openxmlformats.org/officeDocument/2006/relationships/hyperlink" Target="https://en.wikipedia.org/wiki/Transformer_(machine_learning_model)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" Type="http://schemas.openxmlformats.org/officeDocument/2006/relationships/image" Target="../media/image76.wmf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60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83.wmf"/><Relationship Id="rId25" Type="http://schemas.openxmlformats.org/officeDocument/2006/relationships/image" Target="../media/image87.wmf"/><Relationship Id="rId33" Type="http://schemas.openxmlformats.org/officeDocument/2006/relationships/image" Target="../media/image91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59.bin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84.wmf"/><Relationship Id="rId31" Type="http://schemas.openxmlformats.org/officeDocument/2006/relationships/image" Target="../media/image9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92.wmf"/><Relationship Id="rId8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68.bin"/><Relationship Id="rId3" Type="http://schemas.openxmlformats.org/officeDocument/2006/relationships/image" Target="../media/image93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100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6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71.bin"/><Relationship Id="rId3" Type="http://schemas.openxmlformats.org/officeDocument/2006/relationships/image" Target="../media/image93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00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102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104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66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93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00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105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6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93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100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108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66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93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00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111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66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2.bin"/><Relationship Id="rId39" Type="http://schemas.openxmlformats.org/officeDocument/2006/relationships/image" Target="../media/image131.wmf"/><Relationship Id="rId21" Type="http://schemas.openxmlformats.org/officeDocument/2006/relationships/image" Target="../media/image122.wmf"/><Relationship Id="rId34" Type="http://schemas.openxmlformats.org/officeDocument/2006/relationships/oleObject" Target="../embeddings/oleObject96.bin"/><Relationship Id="rId7" Type="http://schemas.openxmlformats.org/officeDocument/2006/relationships/image" Target="../media/image115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126.wmf"/><Relationship Id="rId41" Type="http://schemas.openxmlformats.org/officeDocument/2006/relationships/image" Target="../media/image13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91.bin"/><Relationship Id="rId32" Type="http://schemas.openxmlformats.org/officeDocument/2006/relationships/oleObject" Target="../embeddings/oleObject95.bin"/><Relationship Id="rId37" Type="http://schemas.openxmlformats.org/officeDocument/2006/relationships/image" Target="../media/image130.wmf"/><Relationship Id="rId40" Type="http://schemas.openxmlformats.org/officeDocument/2006/relationships/oleObject" Target="../embeddings/oleObject99.bin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28" Type="http://schemas.openxmlformats.org/officeDocument/2006/relationships/oleObject" Target="../embeddings/oleObject93.bin"/><Relationship Id="rId36" Type="http://schemas.openxmlformats.org/officeDocument/2006/relationships/oleObject" Target="../embeddings/oleObject97.bin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121.wmf"/><Relationship Id="rId31" Type="http://schemas.openxmlformats.org/officeDocument/2006/relationships/image" Target="../media/image127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125.wmf"/><Relationship Id="rId30" Type="http://schemas.openxmlformats.org/officeDocument/2006/relationships/oleObject" Target="../embeddings/oleObject94.bin"/><Relationship Id="rId35" Type="http://schemas.openxmlformats.org/officeDocument/2006/relationships/image" Target="../media/image129.wmf"/><Relationship Id="rId8" Type="http://schemas.openxmlformats.org/officeDocument/2006/relationships/oleObject" Target="../embeddings/oleObject83.bin"/><Relationship Id="rId3" Type="http://schemas.openxmlformats.org/officeDocument/2006/relationships/image" Target="../media/image114.png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33" Type="http://schemas.openxmlformats.org/officeDocument/2006/relationships/image" Target="../media/image128.wmf"/><Relationship Id="rId38" Type="http://schemas.openxmlformats.org/officeDocument/2006/relationships/oleObject" Target="../embeddings/oleObject9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5.bin"/><Relationship Id="rId18" Type="http://schemas.openxmlformats.org/officeDocument/2006/relationships/image" Target="../media/image120.wmf"/><Relationship Id="rId26" Type="http://schemas.openxmlformats.org/officeDocument/2006/relationships/image" Target="../media/image126.wmf"/><Relationship Id="rId39" Type="http://schemas.openxmlformats.org/officeDocument/2006/relationships/oleObject" Target="../embeddings/oleObject90.bin"/><Relationship Id="rId21" Type="http://schemas.openxmlformats.org/officeDocument/2006/relationships/oleObject" Target="../embeddings/oleObject102.bin"/><Relationship Id="rId34" Type="http://schemas.openxmlformats.org/officeDocument/2006/relationships/image" Target="../media/image130.wmf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136.w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9.wmf"/><Relationship Id="rId20" Type="http://schemas.openxmlformats.org/officeDocument/2006/relationships/image" Target="../media/image122.wmf"/><Relationship Id="rId29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25.wmf"/><Relationship Id="rId32" Type="http://schemas.openxmlformats.org/officeDocument/2006/relationships/image" Target="../media/image129.wmf"/><Relationship Id="rId37" Type="http://schemas.openxmlformats.org/officeDocument/2006/relationships/oleObject" Target="../embeddings/oleObject88.bin"/><Relationship Id="rId40" Type="http://schemas.openxmlformats.org/officeDocument/2006/relationships/image" Target="../media/image137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127.wmf"/><Relationship Id="rId36" Type="http://schemas.openxmlformats.org/officeDocument/2006/relationships/image" Target="../media/image131.wmf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89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18.wmf"/><Relationship Id="rId22" Type="http://schemas.openxmlformats.org/officeDocument/2006/relationships/image" Target="../media/image135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128.wmf"/><Relationship Id="rId35" Type="http://schemas.openxmlformats.org/officeDocument/2006/relationships/oleObject" Target="../embeddings/oleObject98.bin"/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0.bin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3.bin"/><Relationship Id="rId39" Type="http://schemas.openxmlformats.org/officeDocument/2006/relationships/image" Target="../media/image137.wmf"/><Relationship Id="rId21" Type="http://schemas.openxmlformats.org/officeDocument/2006/relationships/image" Target="../media/image122.wmf"/><Relationship Id="rId34" Type="http://schemas.openxmlformats.org/officeDocument/2006/relationships/oleObject" Target="../embeddings/oleObject97.bin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20.wmf"/><Relationship Id="rId25" Type="http://schemas.openxmlformats.org/officeDocument/2006/relationships/image" Target="../media/image125.wmf"/><Relationship Id="rId33" Type="http://schemas.openxmlformats.org/officeDocument/2006/relationships/image" Target="../media/image129.wmf"/><Relationship Id="rId38" Type="http://schemas.openxmlformats.org/officeDocument/2006/relationships/oleObject" Target="../embeddings/oleObject90.bin"/><Relationship Id="rId2" Type="http://schemas.openxmlformats.org/officeDocument/2006/relationships/oleObject" Target="../embeddings/oleObject103.bin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12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92.bin"/><Relationship Id="rId32" Type="http://schemas.openxmlformats.org/officeDocument/2006/relationships/oleObject" Target="../embeddings/oleObject96.bin"/><Relationship Id="rId37" Type="http://schemas.openxmlformats.org/officeDocument/2006/relationships/image" Target="../media/image131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4.wmf"/><Relationship Id="rId28" Type="http://schemas.openxmlformats.org/officeDocument/2006/relationships/oleObject" Target="../embeddings/oleObject94.bin"/><Relationship Id="rId36" Type="http://schemas.openxmlformats.org/officeDocument/2006/relationships/oleObject" Target="../embeddings/oleObject98.bin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121.wmf"/><Relationship Id="rId31" Type="http://schemas.openxmlformats.org/officeDocument/2006/relationships/image" Target="../media/image128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126.wmf"/><Relationship Id="rId30" Type="http://schemas.openxmlformats.org/officeDocument/2006/relationships/oleObject" Target="../embeddings/oleObject95.bin"/><Relationship Id="rId35" Type="http://schemas.openxmlformats.org/officeDocument/2006/relationships/image" Target="../media/image130.wmf"/><Relationship Id="rId8" Type="http://schemas.openxmlformats.org/officeDocument/2006/relationships/oleObject" Target="../embeddings/oleObject83.bin"/><Relationship Id="rId3" Type="http://schemas.openxmlformats.org/officeDocument/2006/relationships/image" Target="../media/image138.wmf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3.bin"/><Relationship Id="rId39" Type="http://schemas.openxmlformats.org/officeDocument/2006/relationships/image" Target="../media/image137.wmf"/><Relationship Id="rId21" Type="http://schemas.openxmlformats.org/officeDocument/2006/relationships/image" Target="../media/image122.wmf"/><Relationship Id="rId34" Type="http://schemas.openxmlformats.org/officeDocument/2006/relationships/oleObject" Target="../embeddings/oleObject97.bin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20.wmf"/><Relationship Id="rId25" Type="http://schemas.openxmlformats.org/officeDocument/2006/relationships/image" Target="../media/image125.wmf"/><Relationship Id="rId33" Type="http://schemas.openxmlformats.org/officeDocument/2006/relationships/image" Target="../media/image129.wmf"/><Relationship Id="rId38" Type="http://schemas.openxmlformats.org/officeDocument/2006/relationships/oleObject" Target="../embeddings/oleObject90.bin"/><Relationship Id="rId2" Type="http://schemas.openxmlformats.org/officeDocument/2006/relationships/oleObject" Target="../embeddings/oleObject104.bin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12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92.bin"/><Relationship Id="rId32" Type="http://schemas.openxmlformats.org/officeDocument/2006/relationships/oleObject" Target="../embeddings/oleObject96.bin"/><Relationship Id="rId37" Type="http://schemas.openxmlformats.org/officeDocument/2006/relationships/image" Target="../media/image131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4.wmf"/><Relationship Id="rId28" Type="http://schemas.openxmlformats.org/officeDocument/2006/relationships/oleObject" Target="../embeddings/oleObject94.bin"/><Relationship Id="rId36" Type="http://schemas.openxmlformats.org/officeDocument/2006/relationships/oleObject" Target="../embeddings/oleObject98.bin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121.wmf"/><Relationship Id="rId31" Type="http://schemas.openxmlformats.org/officeDocument/2006/relationships/image" Target="../media/image128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126.wmf"/><Relationship Id="rId30" Type="http://schemas.openxmlformats.org/officeDocument/2006/relationships/oleObject" Target="../embeddings/oleObject95.bin"/><Relationship Id="rId35" Type="http://schemas.openxmlformats.org/officeDocument/2006/relationships/image" Target="../media/image130.wmf"/><Relationship Id="rId8" Type="http://schemas.openxmlformats.org/officeDocument/2006/relationships/oleObject" Target="../embeddings/oleObject83.bin"/><Relationship Id="rId3" Type="http://schemas.openxmlformats.org/officeDocument/2006/relationships/image" Target="../media/image139.w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6.bin"/><Relationship Id="rId18" Type="http://schemas.openxmlformats.org/officeDocument/2006/relationships/image" Target="../media/image121.wmf"/><Relationship Id="rId26" Type="http://schemas.openxmlformats.org/officeDocument/2006/relationships/image" Target="../media/image126.wmf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130.wmf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137.wmf"/><Relationship Id="rId2" Type="http://schemas.openxmlformats.org/officeDocument/2006/relationships/image" Target="../media/image140.png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29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85.bin"/><Relationship Id="rId24" Type="http://schemas.openxmlformats.org/officeDocument/2006/relationships/image" Target="../media/image125.wmf"/><Relationship Id="rId32" Type="http://schemas.openxmlformats.org/officeDocument/2006/relationships/image" Target="../media/image129.wmf"/><Relationship Id="rId37" Type="http://schemas.openxmlformats.org/officeDocument/2006/relationships/oleObject" Target="../embeddings/oleObject90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127.wmf"/><Relationship Id="rId36" Type="http://schemas.openxmlformats.org/officeDocument/2006/relationships/image" Target="../media/image131.wmf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89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19.wmf"/><Relationship Id="rId22" Type="http://schemas.openxmlformats.org/officeDocument/2006/relationships/image" Target="../media/image124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128.wmf"/><Relationship Id="rId35" Type="http://schemas.openxmlformats.org/officeDocument/2006/relationships/oleObject" Target="../embeddings/oleObject98.bin"/><Relationship Id="rId8" Type="http://schemas.openxmlformats.org/officeDocument/2006/relationships/image" Target="../media/image116.wmf"/><Relationship Id="rId3" Type="http://schemas.openxmlformats.org/officeDocument/2006/relationships/oleObject" Target="../embeddings/oleObject81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6.bin"/><Relationship Id="rId3" Type="http://schemas.openxmlformats.org/officeDocument/2006/relationships/image" Target="../media/image141.png"/><Relationship Id="rId7" Type="http://schemas.openxmlformats.org/officeDocument/2006/relationships/image" Target="../media/image95.wmf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20.jpeg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142.png"/><Relationship Id="rId9" Type="http://schemas.openxmlformats.org/officeDocument/2006/relationships/image" Target="../media/image96.wmf"/><Relationship Id="rId14" Type="http://schemas.openxmlformats.org/officeDocument/2006/relationships/image" Target="../media/image99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99.wmf"/><Relationship Id="rId3" Type="http://schemas.openxmlformats.org/officeDocument/2006/relationships/image" Target="../media/image144.png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11" Type="http://schemas.openxmlformats.org/officeDocument/2006/relationships/image" Target="../media/image143.png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100.wmf"/><Relationship Id="rId10" Type="http://schemas.openxmlformats.org/officeDocument/2006/relationships/image" Target="../media/image97.wmf"/><Relationship Id="rId4" Type="http://schemas.openxmlformats.org/officeDocument/2006/relationships/image" Target="../media/image145.png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87.bin"/><Relationship Id="rId26" Type="http://schemas.openxmlformats.org/officeDocument/2006/relationships/image" Target="../media/image125.wmf"/><Relationship Id="rId39" Type="http://schemas.openxmlformats.org/officeDocument/2006/relationships/oleObject" Target="../embeddings/oleObject90.bin"/><Relationship Id="rId21" Type="http://schemas.openxmlformats.org/officeDocument/2006/relationships/oleObject" Target="../embeddings/oleObject89.bin"/><Relationship Id="rId34" Type="http://schemas.openxmlformats.org/officeDocument/2006/relationships/image" Target="../media/image129.wmf"/><Relationship Id="rId7" Type="http://schemas.openxmlformats.org/officeDocument/2006/relationships/image" Target="../media/image114.wmf"/><Relationship Id="rId2" Type="http://schemas.openxmlformats.org/officeDocument/2006/relationships/image" Target="../media/image147.png"/><Relationship Id="rId16" Type="http://schemas.openxmlformats.org/officeDocument/2006/relationships/oleObject" Target="../embeddings/oleObject86.bin"/><Relationship Id="rId20" Type="http://schemas.openxmlformats.org/officeDocument/2006/relationships/image" Target="../media/image151.png"/><Relationship Id="rId29" Type="http://schemas.openxmlformats.org/officeDocument/2006/relationships/oleObject" Target="../embeddings/oleObject94.bin"/><Relationship Id="rId41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16.wmf"/><Relationship Id="rId24" Type="http://schemas.openxmlformats.org/officeDocument/2006/relationships/image" Target="../media/image124.wmf"/><Relationship Id="rId32" Type="http://schemas.openxmlformats.org/officeDocument/2006/relationships/image" Target="../media/image128.wmf"/><Relationship Id="rId37" Type="http://schemas.openxmlformats.org/officeDocument/2006/relationships/oleObject" Target="../embeddings/oleObject98.bin"/><Relationship Id="rId40" Type="http://schemas.openxmlformats.org/officeDocument/2006/relationships/image" Target="../media/image137.wmf"/><Relationship Id="rId5" Type="http://schemas.openxmlformats.org/officeDocument/2006/relationships/image" Target="../media/image141.jpeg"/><Relationship Id="rId15" Type="http://schemas.openxmlformats.org/officeDocument/2006/relationships/image" Target="../media/image118.wmf"/><Relationship Id="rId23" Type="http://schemas.openxmlformats.org/officeDocument/2006/relationships/oleObject" Target="../embeddings/oleObject91.bin"/><Relationship Id="rId28" Type="http://schemas.openxmlformats.org/officeDocument/2006/relationships/image" Target="../media/image126.wmf"/><Relationship Id="rId36" Type="http://schemas.openxmlformats.org/officeDocument/2006/relationships/image" Target="../media/image130.w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120.wmf"/><Relationship Id="rId31" Type="http://schemas.openxmlformats.org/officeDocument/2006/relationships/oleObject" Target="../embeddings/oleObject95.bin"/><Relationship Id="rId4" Type="http://schemas.openxmlformats.org/officeDocument/2006/relationships/image" Target="../media/image149.png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85.bin"/><Relationship Id="rId22" Type="http://schemas.openxmlformats.org/officeDocument/2006/relationships/image" Target="../media/image122.wmf"/><Relationship Id="rId27" Type="http://schemas.openxmlformats.org/officeDocument/2006/relationships/oleObject" Target="../embeddings/oleObject93.bin"/><Relationship Id="rId30" Type="http://schemas.openxmlformats.org/officeDocument/2006/relationships/image" Target="../media/image127.wmf"/><Relationship Id="rId35" Type="http://schemas.openxmlformats.org/officeDocument/2006/relationships/oleObject" Target="../embeddings/oleObject97.bin"/><Relationship Id="rId8" Type="http://schemas.openxmlformats.org/officeDocument/2006/relationships/oleObject" Target="../embeddings/oleObject82.bin"/><Relationship Id="rId3" Type="http://schemas.openxmlformats.org/officeDocument/2006/relationships/image" Target="../media/image148.png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119.wmf"/><Relationship Id="rId25" Type="http://schemas.openxmlformats.org/officeDocument/2006/relationships/oleObject" Target="../embeddings/oleObject92.bin"/><Relationship Id="rId33" Type="http://schemas.openxmlformats.org/officeDocument/2006/relationships/oleObject" Target="../embeddings/oleObject96.bin"/><Relationship Id="rId38" Type="http://schemas.openxmlformats.org/officeDocument/2006/relationships/image" Target="../media/image131.wmf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image" Target="../media/image155.png"/><Relationship Id="rId26" Type="http://schemas.openxmlformats.org/officeDocument/2006/relationships/image" Target="../media/image126.wmf"/><Relationship Id="rId39" Type="http://schemas.openxmlformats.org/officeDocument/2006/relationships/image" Target="../media/image156.png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130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20.wmf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137.wmf"/><Relationship Id="rId2" Type="http://schemas.openxmlformats.org/officeDocument/2006/relationships/image" Target="../media/image153.png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122.wmf"/><Relationship Id="rId29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17.wmf"/><Relationship Id="rId24" Type="http://schemas.openxmlformats.org/officeDocument/2006/relationships/image" Target="../media/image125.wmf"/><Relationship Id="rId32" Type="http://schemas.openxmlformats.org/officeDocument/2006/relationships/image" Target="../media/image129.wmf"/><Relationship Id="rId37" Type="http://schemas.openxmlformats.org/officeDocument/2006/relationships/oleObject" Target="../embeddings/oleObject90.bin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127.wmf"/><Relationship Id="rId36" Type="http://schemas.openxmlformats.org/officeDocument/2006/relationships/image" Target="../media/image131.wmf"/><Relationship Id="rId10" Type="http://schemas.openxmlformats.org/officeDocument/2006/relationships/oleObject" Target="../embeddings/oleObject84.bin"/><Relationship Id="rId19" Type="http://schemas.openxmlformats.org/officeDocument/2006/relationships/oleObject" Target="../embeddings/oleObject89.bin"/><Relationship Id="rId31" Type="http://schemas.openxmlformats.org/officeDocument/2006/relationships/oleObject" Target="../embeddings/oleObject96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86.bin"/><Relationship Id="rId22" Type="http://schemas.openxmlformats.org/officeDocument/2006/relationships/image" Target="../media/image124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128.wmf"/><Relationship Id="rId35" Type="http://schemas.openxmlformats.org/officeDocument/2006/relationships/oleObject" Target="../embeddings/oleObject98.bin"/><Relationship Id="rId8" Type="http://schemas.openxmlformats.org/officeDocument/2006/relationships/oleObject" Target="../embeddings/oleObject83.bin"/><Relationship Id="rId3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45.wmf"/><Relationship Id="rId18" Type="http://schemas.openxmlformats.org/officeDocument/2006/relationships/oleObject" Target="../embeddings/oleObject110.bin"/><Relationship Id="rId3" Type="http://schemas.openxmlformats.org/officeDocument/2006/relationships/image" Target="../media/image93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00.wmf"/><Relationship Id="rId2" Type="http://schemas.openxmlformats.org/officeDocument/2006/relationships/notesSlide" Target="../notesSlides/notesSlide21.xml"/><Relationship Id="rId16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7.wmf"/><Relationship Id="rId5" Type="http://schemas.openxmlformats.org/officeDocument/2006/relationships/image" Target="../media/image144.wmf"/><Relationship Id="rId15" Type="http://schemas.openxmlformats.org/officeDocument/2006/relationships/image" Target="../media/image9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146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66.bin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5.bin"/><Relationship Id="rId18" Type="http://schemas.openxmlformats.org/officeDocument/2006/relationships/image" Target="../media/image120.wmf"/><Relationship Id="rId26" Type="http://schemas.openxmlformats.org/officeDocument/2006/relationships/image" Target="../media/image124.wmf"/><Relationship Id="rId39" Type="http://schemas.openxmlformats.org/officeDocument/2006/relationships/oleObject" Target="../embeddings/oleObject98.bin"/><Relationship Id="rId21" Type="http://schemas.openxmlformats.org/officeDocument/2006/relationships/oleObject" Target="../embeddings/oleObject89.bin"/><Relationship Id="rId34" Type="http://schemas.openxmlformats.org/officeDocument/2006/relationships/image" Target="../media/image128.wmf"/><Relationship Id="rId42" Type="http://schemas.openxmlformats.org/officeDocument/2006/relationships/image" Target="../media/image149.wmf"/><Relationship Id="rId7" Type="http://schemas.openxmlformats.org/officeDocument/2006/relationships/oleObject" Target="../embeddings/oleObject82.bin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29" Type="http://schemas.openxmlformats.org/officeDocument/2006/relationships/oleObject" Target="../embeddings/oleObject93.bin"/><Relationship Id="rId41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148.wmf"/><Relationship Id="rId32" Type="http://schemas.openxmlformats.org/officeDocument/2006/relationships/image" Target="../media/image127.wmf"/><Relationship Id="rId37" Type="http://schemas.openxmlformats.org/officeDocument/2006/relationships/oleObject" Target="../embeddings/oleObject97.bin"/><Relationship Id="rId40" Type="http://schemas.openxmlformats.org/officeDocument/2006/relationships/image" Target="../media/image131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25.wmf"/><Relationship Id="rId36" Type="http://schemas.openxmlformats.org/officeDocument/2006/relationships/image" Target="../media/image129.wmf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88.bin"/><Relationship Id="rId31" Type="http://schemas.openxmlformats.org/officeDocument/2006/relationships/oleObject" Target="../embeddings/oleObject94.bin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Relationship Id="rId27" Type="http://schemas.openxmlformats.org/officeDocument/2006/relationships/oleObject" Target="../embeddings/oleObject92.bin"/><Relationship Id="rId30" Type="http://schemas.openxmlformats.org/officeDocument/2006/relationships/image" Target="../media/image126.wmf"/><Relationship Id="rId35" Type="http://schemas.openxmlformats.org/officeDocument/2006/relationships/oleObject" Target="../embeddings/oleObject96.bin"/><Relationship Id="rId8" Type="http://schemas.openxmlformats.org/officeDocument/2006/relationships/image" Target="../media/image115.wmf"/><Relationship Id="rId3" Type="http://schemas.openxmlformats.org/officeDocument/2006/relationships/oleObject" Target="../embeddings/oleObject111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33" Type="http://schemas.openxmlformats.org/officeDocument/2006/relationships/oleObject" Target="../embeddings/oleObject95.bin"/><Relationship Id="rId38" Type="http://schemas.openxmlformats.org/officeDocument/2006/relationships/image" Target="../media/image130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epoch-vs-iterations-vs-batch-size-4dfb9c7ce9c9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ml-stochastic-gradient-descent-sgd/#stochastic-gradient-descent-sgd" TargetMode="External"/><Relationship Id="rId2" Type="http://schemas.openxmlformats.org/officeDocument/2006/relationships/hyperlink" Target="https://www.kaggle.com/residentmario/full-batch-mini-batch-and-online-learning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Adam-optimizer-algorithm_fig2_339075038" TargetMode="External"/><Relationship Id="rId2" Type="http://schemas.openxmlformats.org/officeDocument/2006/relationships/hyperlink" Target="https://www.math.purdue.edu/~nwinovic/deep_learning_optimiz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intuition-of-adam-optimizer/" TargetMode="External"/><Relationship Id="rId2" Type="http://schemas.openxmlformats.org/officeDocument/2006/relationships/hyperlink" Target="https://towardsdatascience.com/adam-latest-trends-in-deep-learning-optimization-6be9a291375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fiks.com/2018/06/23/the-insiders-guide-to-adam-optimization-algorithm-for-deep-learning/" TargetMode="External"/><Relationship Id="rId5" Type="http://schemas.openxmlformats.org/officeDocument/2006/relationships/hyperlink" Target="https://medium.com/@nishantnikhil/adam-optimizer-notes-ddac4fd7218" TargetMode="External"/><Relationship Id="rId4" Type="http://schemas.openxmlformats.org/officeDocument/2006/relationships/image" Target="../media/image158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intuition-of-adam-optimizer/" TargetMode="External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matlabcentral/fileexchange/38310-deep-learning-toolbox" TargetMode="External"/><Relationship Id="rId2" Type="http://schemas.openxmlformats.org/officeDocument/2006/relationships/hyperlink" Target="http://www.mathworks.com/matlabcentral/fileexchange/19997-neural-network-for-pattern-recognition-tuto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ekwire.com/2015/google-open-sources-tensorflow-machine-learning-system-offering-its-neural-network-to-outside-develope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works.com/matlabcentral/fileexchange/19997-neural-network-for-pattern-recognition-tutori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batch-mini-batch-and-stochastic-gradient-descent-for-linear-regression-9fe4eefa637c" TargetMode="External"/><Relationship Id="rId2" Type="http://schemas.openxmlformats.org/officeDocument/2006/relationships/hyperlink" Target="https://towardsdatascience.com/batch-mini-batch-and-stochastic-gradient-descent-for-linear-regression-9fe4eefa637c#:~:text=Mini-batch%20Gradient%20Descent%20is%20an%20approach%20to%20find,iteration%20over%20a%20batch%20is%20called%20an%20epo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timization.cbe.cornell.edu/index.php?title=Stochastic_gradient_descent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hyperlink" Target="https://www.datacamp.com/tutorial/stochastic-gradient-descent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 Artificial Neural networks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Introduction to Back Propagation of Neural Networks BPNN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By KH Wong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769CFF-971E-49F6-9566-BCDF01C5AF54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6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Part 1 (classification in action /or the Recognition process)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HK" dirty="0">
                <a:solidFill>
                  <a:srgbClr val="898989"/>
                </a:solidFill>
              </a:rPr>
              <a:t>Forward pass of  </a:t>
            </a:r>
            <a:r>
              <a:rPr lang="en-US" altLang="en-US" dirty="0">
                <a:solidFill>
                  <a:srgbClr val="898989"/>
                </a:solidFill>
              </a:rPr>
              <a:t>Back Propagation Neural Net (BPNN)</a:t>
            </a:r>
          </a:p>
          <a:p>
            <a:pPr algn="l"/>
            <a:r>
              <a:rPr lang="en-US" altLang="en-US" dirty="0">
                <a:solidFill>
                  <a:srgbClr val="898989"/>
                </a:solidFill>
              </a:rPr>
              <a:t>Assume weights (W) and bias (b) are found by training already (to be discussed in part2)</a:t>
            </a:r>
          </a:p>
          <a:p>
            <a:endParaRPr lang="en-US" altLang="en-US" dirty="0">
              <a:solidFill>
                <a:srgbClr val="898989"/>
              </a:solidFill>
            </a:endParaRPr>
          </a:p>
          <a:p>
            <a:endParaRPr lang="en-US" altLang="zh-HK" dirty="0">
              <a:solidFill>
                <a:srgbClr val="898989"/>
              </a:solidFill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19C930-4EF9-433B-888F-BE267985398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4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2:</a:t>
            </a:r>
            <a:br>
              <a:rPr lang="en-US" dirty="0"/>
            </a:br>
            <a:r>
              <a:rPr lang="en-US" dirty="0"/>
              <a:t> </a:t>
            </a:r>
            <a:r>
              <a:rPr lang="en-US" altLang="en-US" dirty="0"/>
              <a:t>BNPP example in </a:t>
            </a:r>
            <a:r>
              <a:rPr lang="en-US" altLang="en-US" dirty="0" err="1"/>
              <a:t>matlab</a:t>
            </a:r>
            <a:endParaRPr lang="en-US" altLang="en-US" dirty="0"/>
          </a:p>
        </p:txBody>
      </p:sp>
      <p:sp>
        <p:nvSpPr>
          <p:cNvPr id="593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>
              <a:lnSpc>
                <a:spcPct val="80000"/>
              </a:lnSpc>
            </a:pPr>
            <a:r>
              <a:rPr lang="en-US" altLang="en-US" sz="2600">
                <a:solidFill>
                  <a:srgbClr val="898989"/>
                </a:solidFill>
              </a:rPr>
              <a:t>Based on Neural Network for pattern recognition- Tutorial </a:t>
            </a:r>
            <a:r>
              <a:rPr lang="en-US" altLang="en-US" sz="2600">
                <a:solidFill>
                  <a:srgbClr val="898989"/>
                </a:solidFill>
                <a:hlinkClick r:id="rId2"/>
              </a:rPr>
              <a:t>http://www.mathworks.com/matlabcentral/fileexchange/19997-neural-network-for-pattern-recognition-tutorial</a:t>
            </a:r>
            <a:endParaRPr lang="en-US" altLang="en-US" sz="260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US" altLang="zh-HK" sz="3000">
              <a:solidFill>
                <a:srgbClr val="898989"/>
              </a:solidFill>
            </a:endParaRP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68167-6984-4A09-BC0A-24C96C11991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903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a simple BPNN 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Number of classes (no. of output neurons)=3</a:t>
            </a:r>
          </a:p>
          <a:p>
            <a:r>
              <a:rPr lang="en-US" altLang="en-US" dirty="0"/>
              <a:t>Input 9 pixels: each input is a 3x3 image</a:t>
            </a:r>
          </a:p>
          <a:p>
            <a:r>
              <a:rPr lang="en-US" altLang="en-US" dirty="0"/>
              <a:t>Training samples =3 for each class</a:t>
            </a:r>
          </a:p>
          <a:p>
            <a:r>
              <a:rPr lang="en-US" altLang="en-US" dirty="0"/>
              <a:t>Number of hidden layers =1</a:t>
            </a:r>
          </a:p>
          <a:p>
            <a:r>
              <a:rPr lang="en-US" altLang="en-US" dirty="0"/>
              <a:t>Number of neurons in the hidden layer =5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8474A1-77F9-42EC-99F2-4FAE1A808B3E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02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Display of testing patterns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83220" y="1598341"/>
            <a:ext cx="8229600" cy="4525963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15095B-66E4-4116-A451-CAB01AA8A771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52" y="2014809"/>
            <a:ext cx="7478069" cy="40629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52786" y="1466387"/>
            <a:ext cx="490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 patterns , recognition rate =   8/9=88.8889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0793" y="67214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223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55575" y="-122238"/>
            <a:ext cx="6753225" cy="609601"/>
          </a:xfrm>
        </p:spPr>
        <p:txBody>
          <a:bodyPr/>
          <a:lstStyle/>
          <a:p>
            <a:pPr algn="l"/>
            <a:r>
              <a:rPr lang="en-US" altLang="en-US" sz="3200"/>
              <a:t>Architecture </a:t>
            </a:r>
            <a:endParaRPr lang="en-US" altLang="en-US" sz="1600"/>
          </a:p>
        </p:txBody>
      </p:sp>
      <p:sp>
        <p:nvSpPr>
          <p:cNvPr id="62493" name="Content Placeholder 78"/>
          <p:cNvSpPr>
            <a:spLocks noGrp="1"/>
          </p:cNvSpPr>
          <p:nvPr>
            <p:ph idx="1"/>
          </p:nvPr>
        </p:nvSpPr>
        <p:spPr>
          <a:xfrm>
            <a:off x="8229600" y="6324600"/>
            <a:ext cx="7620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63912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25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C4C86E-9DE3-47F7-90B2-5AFD22536106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60488" y="307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60488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60488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60488" y="445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9913" y="307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9913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79913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79913" y="445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  <a:endCxn id="11" idx="2"/>
          </p:cNvCxnSpPr>
          <p:nvPr/>
        </p:nvCxnSpPr>
        <p:spPr>
          <a:xfrm>
            <a:off x="1589088" y="3187700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 flipV="1">
            <a:off x="1589088" y="3187700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 flipV="1">
            <a:off x="1589088" y="3187700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732713" y="318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32713" y="3673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32713" y="41560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1" idx="6"/>
            <a:endCxn id="19" idx="2"/>
          </p:cNvCxnSpPr>
          <p:nvPr/>
        </p:nvCxnSpPr>
        <p:spPr>
          <a:xfrm>
            <a:off x="4608513" y="3187700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9" idx="2"/>
          </p:cNvCxnSpPr>
          <p:nvPr/>
        </p:nvCxnSpPr>
        <p:spPr>
          <a:xfrm flipV="1">
            <a:off x="4608513" y="3298825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7"/>
            <a:endCxn id="19" idx="2"/>
          </p:cNvCxnSpPr>
          <p:nvPr/>
        </p:nvCxnSpPr>
        <p:spPr>
          <a:xfrm flipV="1">
            <a:off x="4573588" y="3298825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9" idx="2"/>
          </p:cNvCxnSpPr>
          <p:nvPr/>
        </p:nvCxnSpPr>
        <p:spPr>
          <a:xfrm flipV="1">
            <a:off x="4608513" y="3298825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11" idx="2"/>
          </p:cNvCxnSpPr>
          <p:nvPr/>
        </p:nvCxnSpPr>
        <p:spPr>
          <a:xfrm flipV="1">
            <a:off x="1589088" y="3187700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  <a:endCxn id="14" idx="2"/>
          </p:cNvCxnSpPr>
          <p:nvPr/>
        </p:nvCxnSpPr>
        <p:spPr>
          <a:xfrm>
            <a:off x="1555750" y="4192588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474788" y="5216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60488" y="552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3250" y="4987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11" idx="2"/>
          </p:cNvCxnSpPr>
          <p:nvPr/>
        </p:nvCxnSpPr>
        <p:spPr>
          <a:xfrm flipV="1">
            <a:off x="1589088" y="3187700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7"/>
            <a:endCxn id="19" idx="2"/>
          </p:cNvCxnSpPr>
          <p:nvPr/>
        </p:nvCxnSpPr>
        <p:spPr>
          <a:xfrm flipV="1">
            <a:off x="4608513" y="3298825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4" name="TextBox 79"/>
          <p:cNvSpPr txBox="1">
            <a:spLocks noChangeArrowheads="1"/>
          </p:cNvSpPr>
          <p:nvPr/>
        </p:nvSpPr>
        <p:spPr bwMode="auto">
          <a:xfrm>
            <a:off x="1293813" y="5930900"/>
            <a:ext cx="136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P=9x1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Indexed by j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5" name="TextBox 80"/>
          <p:cNvSpPr txBox="1">
            <a:spLocks noChangeArrowheads="1"/>
          </p:cNvSpPr>
          <p:nvPr/>
        </p:nvSpPr>
        <p:spPr bwMode="auto">
          <a:xfrm>
            <a:off x="3459163" y="5327650"/>
            <a:ext cx="236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A1: Hidden layer1 =5 neurons, indexed by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=9x5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=5x1</a:t>
            </a:r>
          </a:p>
        </p:txBody>
      </p:sp>
      <p:sp>
        <p:nvSpPr>
          <p:cNvPr id="83" name="Oval 82"/>
          <p:cNvSpPr/>
          <p:nvPr/>
        </p:nvSpPr>
        <p:spPr>
          <a:xfrm>
            <a:off x="6067425" y="4424363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054725" y="4073525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0025" y="1439863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38200" y="1449388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87" idx="2"/>
          </p:cNvCxnSpPr>
          <p:nvPr/>
        </p:nvCxnSpPr>
        <p:spPr>
          <a:xfrm>
            <a:off x="623888" y="1949450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838200" y="2232025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02" name="Rectangle 92"/>
          <p:cNvSpPr>
            <a:spLocks noChangeArrowheads="1"/>
          </p:cNvSpPr>
          <p:nvPr/>
        </p:nvSpPr>
        <p:spPr bwMode="auto">
          <a:xfrm>
            <a:off x="1166813" y="12969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62503" name="Rectangle 93"/>
          <p:cNvSpPr>
            <a:spLocks noChangeArrowheads="1"/>
          </p:cNvSpPr>
          <p:nvPr/>
        </p:nvSpPr>
        <p:spPr bwMode="auto">
          <a:xfrm>
            <a:off x="1250950" y="17160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62504" name="Rectangle 94"/>
          <p:cNvSpPr>
            <a:spLocks noChangeArrowheads="1"/>
          </p:cNvSpPr>
          <p:nvPr/>
        </p:nvSpPr>
        <p:spPr bwMode="auto">
          <a:xfrm>
            <a:off x="1303338" y="22320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(i=9,j=1)</a:t>
            </a:r>
          </a:p>
        </p:txBody>
      </p:sp>
      <p:sp>
        <p:nvSpPr>
          <p:cNvPr id="96" name="Oval 95"/>
          <p:cNvSpPr/>
          <p:nvPr/>
        </p:nvSpPr>
        <p:spPr>
          <a:xfrm>
            <a:off x="881063" y="20907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7888" y="22844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507" name="TextBox 97"/>
          <p:cNvSpPr txBox="1">
            <a:spLocks noChangeArrowheads="1"/>
          </p:cNvSpPr>
          <p:nvPr/>
        </p:nvSpPr>
        <p:spPr bwMode="auto">
          <a:xfrm>
            <a:off x="646113" y="2890838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976688" y="2016125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509" name="Object 103"/>
          <p:cNvGraphicFramePr>
            <a:graphicFrameLocks noChangeAspect="1"/>
          </p:cNvGraphicFramePr>
          <p:nvPr/>
        </p:nvGraphicFramePr>
        <p:xfrm>
          <a:off x="69850" y="484188"/>
          <a:ext cx="45037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89200" imgH="406400" progId="Equation.3">
                  <p:embed/>
                </p:oleObj>
              </mc:Choice>
              <mc:Fallback>
                <p:oleObj name="公式" r:id="rId2" imgW="2489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484188"/>
                        <a:ext cx="45037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10" name="TextBox 137"/>
          <p:cNvSpPr txBox="1">
            <a:spLocks noChangeArrowheads="1"/>
          </p:cNvSpPr>
          <p:nvPr/>
        </p:nvSpPr>
        <p:spPr bwMode="auto">
          <a:xfrm>
            <a:off x="3903663" y="1581150"/>
            <a:ext cx="83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(j=1)</a:t>
            </a:r>
          </a:p>
        </p:txBody>
      </p:sp>
      <p:sp>
        <p:nvSpPr>
          <p:cNvPr id="62511" name="Rectangle 141"/>
          <p:cNvSpPr>
            <a:spLocks noChangeArrowheads="1"/>
          </p:cNvSpPr>
          <p:nvPr/>
        </p:nvSpPr>
        <p:spPr bwMode="auto">
          <a:xfrm>
            <a:off x="155575" y="12334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512" name="Rectangle 142"/>
          <p:cNvSpPr>
            <a:spLocks noChangeArrowheads="1"/>
          </p:cNvSpPr>
          <p:nvPr/>
        </p:nvSpPr>
        <p:spPr bwMode="auto">
          <a:xfrm>
            <a:off x="157163" y="17287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513" name="Rectangle 143"/>
          <p:cNvSpPr>
            <a:spLocks noChangeArrowheads="1"/>
          </p:cNvSpPr>
          <p:nvPr/>
        </p:nvSpPr>
        <p:spPr bwMode="auto">
          <a:xfrm>
            <a:off x="196850" y="2278063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84138" y="438150"/>
            <a:ext cx="4568825" cy="22082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7" name="Straight Arrow Connector 146"/>
          <p:cNvCxnSpPr>
            <a:endCxn id="11" idx="0"/>
          </p:cNvCxnSpPr>
          <p:nvPr/>
        </p:nvCxnSpPr>
        <p:spPr>
          <a:xfrm>
            <a:off x="3605213" y="2670175"/>
            <a:ext cx="889000" cy="40322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6" name="TextBox 149"/>
          <p:cNvSpPr txBox="1">
            <a:spLocks noChangeArrowheads="1"/>
          </p:cNvSpPr>
          <p:nvPr/>
        </p:nvSpPr>
        <p:spPr bwMode="auto">
          <a:xfrm>
            <a:off x="2755900" y="1655763"/>
            <a:ext cx="140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j=1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Bias=b1(j=1)</a:t>
            </a:r>
            <a:endParaRPr lang="en-US" altLang="en-US" sz="1800" baseline="-25000"/>
          </a:p>
        </p:txBody>
      </p:sp>
      <p:sp>
        <p:nvSpPr>
          <p:cNvPr id="155" name="Oval 154"/>
          <p:cNvSpPr/>
          <p:nvPr/>
        </p:nvSpPr>
        <p:spPr>
          <a:xfrm>
            <a:off x="7523163" y="1473200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110163" y="147320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5" idx="2"/>
          </p:cNvCxnSpPr>
          <p:nvPr/>
        </p:nvCxnSpPr>
        <p:spPr>
          <a:xfrm>
            <a:off x="5178425" y="1922463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207000" y="224472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21" name="Rectangle 158"/>
          <p:cNvSpPr>
            <a:spLocks noChangeArrowheads="1"/>
          </p:cNvSpPr>
          <p:nvPr/>
        </p:nvSpPr>
        <p:spPr bwMode="auto">
          <a:xfrm>
            <a:off x="5832475" y="1287463"/>
            <a:ext cx="1343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/>
              <a:t>2(j=1,k=1)</a:t>
            </a:r>
          </a:p>
        </p:txBody>
      </p:sp>
      <p:sp>
        <p:nvSpPr>
          <p:cNvPr id="62522" name="Rectangle 159"/>
          <p:cNvSpPr>
            <a:spLocks noChangeArrowheads="1"/>
          </p:cNvSpPr>
          <p:nvPr/>
        </p:nvSpPr>
        <p:spPr bwMode="auto">
          <a:xfrm>
            <a:off x="5819775" y="1657350"/>
            <a:ext cx="1343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/>
              <a:t>2(j=2,k=1)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523" name="Rectangle 160"/>
          <p:cNvSpPr>
            <a:spLocks noChangeArrowheads="1"/>
          </p:cNvSpPr>
          <p:nvPr/>
        </p:nvSpPr>
        <p:spPr bwMode="auto">
          <a:xfrm>
            <a:off x="5843588" y="2185988"/>
            <a:ext cx="1343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/>
              <a:t>2(j=5,k=1)</a:t>
            </a:r>
          </a:p>
        </p:txBody>
      </p:sp>
      <p:sp>
        <p:nvSpPr>
          <p:cNvPr id="162" name="Oval 161"/>
          <p:cNvSpPr/>
          <p:nvPr/>
        </p:nvSpPr>
        <p:spPr>
          <a:xfrm>
            <a:off x="5449888" y="211296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446713" y="23066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8783638" y="192405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527" name="Object 164"/>
          <p:cNvGraphicFramePr>
            <a:graphicFrameLocks noChangeAspect="1"/>
          </p:cNvGraphicFramePr>
          <p:nvPr/>
        </p:nvGraphicFramePr>
        <p:xfrm>
          <a:off x="4862513" y="533400"/>
          <a:ext cx="42592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3048000" imgH="406400" progId="Equation.3">
                  <p:embed/>
                </p:oleObj>
              </mc:Choice>
              <mc:Fallback>
                <p:oleObj name="公式" r:id="rId4" imgW="3048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533400"/>
                        <a:ext cx="425926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28" name="TextBox 165"/>
          <p:cNvSpPr txBox="1">
            <a:spLocks noChangeArrowheads="1"/>
          </p:cNvSpPr>
          <p:nvPr/>
        </p:nvSpPr>
        <p:spPr bwMode="auto">
          <a:xfrm>
            <a:off x="8428038" y="1265238"/>
            <a:ext cx="715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2(k=2)</a:t>
            </a:r>
          </a:p>
        </p:txBody>
      </p:sp>
      <p:sp>
        <p:nvSpPr>
          <p:cNvPr id="62529" name="Rectangle 166"/>
          <p:cNvSpPr>
            <a:spLocks noChangeArrowheads="1"/>
          </p:cNvSpPr>
          <p:nvPr/>
        </p:nvSpPr>
        <p:spPr bwMode="auto">
          <a:xfrm>
            <a:off x="4724400" y="125571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</a:t>
            </a:r>
          </a:p>
        </p:txBody>
      </p:sp>
      <p:sp>
        <p:nvSpPr>
          <p:cNvPr id="62530" name="Rectangle 167"/>
          <p:cNvSpPr>
            <a:spLocks noChangeArrowheads="1"/>
          </p:cNvSpPr>
          <p:nvPr/>
        </p:nvSpPr>
        <p:spPr bwMode="auto">
          <a:xfrm>
            <a:off x="4727575" y="175101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</a:t>
            </a:r>
          </a:p>
        </p:txBody>
      </p:sp>
      <p:sp>
        <p:nvSpPr>
          <p:cNvPr id="62531" name="Rectangle 168"/>
          <p:cNvSpPr>
            <a:spLocks noChangeArrowheads="1"/>
          </p:cNvSpPr>
          <p:nvPr/>
        </p:nvSpPr>
        <p:spPr bwMode="auto">
          <a:xfrm>
            <a:off x="4765675" y="230028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797425" y="393700"/>
            <a:ext cx="4346575" cy="24177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533" name="TextBox 170"/>
          <p:cNvSpPr txBox="1">
            <a:spLocks noChangeArrowheads="1"/>
          </p:cNvSpPr>
          <p:nvPr/>
        </p:nvSpPr>
        <p:spPr bwMode="auto">
          <a:xfrm>
            <a:off x="7523163" y="1612900"/>
            <a:ext cx="139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62534" name="Rectangle 92"/>
          <p:cNvSpPr>
            <a:spLocks noChangeArrowheads="1"/>
          </p:cNvSpPr>
          <p:nvPr/>
        </p:nvSpPr>
        <p:spPr bwMode="auto">
          <a:xfrm>
            <a:off x="2019300" y="2814638"/>
            <a:ext cx="1293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(i=i,j=1)</a:t>
            </a:r>
          </a:p>
        </p:txBody>
      </p:sp>
      <p:sp>
        <p:nvSpPr>
          <p:cNvPr id="62535" name="Rectangle 92"/>
          <p:cNvSpPr>
            <a:spLocks noChangeArrowheads="1"/>
          </p:cNvSpPr>
          <p:nvPr/>
        </p:nvSpPr>
        <p:spPr bwMode="auto">
          <a:xfrm>
            <a:off x="1941513" y="331311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62536" name="Rectangle 92"/>
          <p:cNvSpPr>
            <a:spLocks noChangeArrowheads="1"/>
          </p:cNvSpPr>
          <p:nvPr/>
        </p:nvSpPr>
        <p:spPr bwMode="auto">
          <a:xfrm>
            <a:off x="2019300" y="53752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(i=9,j=5)</a:t>
            </a:r>
          </a:p>
        </p:txBody>
      </p:sp>
      <p:cxnSp>
        <p:nvCxnSpPr>
          <p:cNvPr id="80" name="Straight Arrow Connector 79"/>
          <p:cNvCxnSpPr>
            <a:stCxn id="40" idx="5"/>
            <a:endCxn id="41" idx="2"/>
          </p:cNvCxnSpPr>
          <p:nvPr/>
        </p:nvCxnSpPr>
        <p:spPr>
          <a:xfrm flipV="1">
            <a:off x="1555750" y="5102225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38" name="Rectangle 92"/>
          <p:cNvSpPr>
            <a:spLocks noChangeArrowheads="1"/>
          </p:cNvSpPr>
          <p:nvPr/>
        </p:nvSpPr>
        <p:spPr bwMode="auto">
          <a:xfrm>
            <a:off x="3024188" y="4497388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i(j=3,j=4)</a:t>
            </a:r>
          </a:p>
        </p:txBody>
      </p:sp>
      <p:sp>
        <p:nvSpPr>
          <p:cNvPr id="62539" name="TextBox 100"/>
          <p:cNvSpPr txBox="1">
            <a:spLocks noChangeArrowheads="1"/>
          </p:cNvSpPr>
          <p:nvPr/>
        </p:nvSpPr>
        <p:spPr bwMode="auto">
          <a:xfrm>
            <a:off x="4627563" y="502285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62540" name="TextBox 101"/>
          <p:cNvSpPr txBox="1">
            <a:spLocks noChangeArrowheads="1"/>
          </p:cNvSpPr>
          <p:nvPr/>
        </p:nvSpPr>
        <p:spPr bwMode="auto">
          <a:xfrm>
            <a:off x="4527550" y="28733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sp>
        <p:nvSpPr>
          <p:cNvPr id="62541" name="TextBox 80"/>
          <p:cNvSpPr txBox="1">
            <a:spLocks noChangeArrowheads="1"/>
          </p:cNvSpPr>
          <p:nvPr/>
        </p:nvSpPr>
        <p:spPr bwMode="auto">
          <a:xfrm>
            <a:off x="7285038" y="4598988"/>
            <a:ext cx="18589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A2:layer2, 3 Output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indexed by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=5x3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=3x1</a:t>
            </a:r>
          </a:p>
        </p:txBody>
      </p:sp>
      <p:cxnSp>
        <p:nvCxnSpPr>
          <p:cNvPr id="106" name="Straight Arrow Connector 105"/>
          <p:cNvCxnSpPr>
            <a:endCxn id="21" idx="2"/>
          </p:cNvCxnSpPr>
          <p:nvPr/>
        </p:nvCxnSpPr>
        <p:spPr>
          <a:xfrm flipV="1">
            <a:off x="4630738" y="4270375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43" name="Rectangle 92"/>
          <p:cNvSpPr>
            <a:spLocks noChangeArrowheads="1"/>
          </p:cNvSpPr>
          <p:nvPr/>
        </p:nvSpPr>
        <p:spPr bwMode="auto">
          <a:xfrm>
            <a:off x="5843588" y="454183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(j=5,k=3)</a:t>
            </a:r>
          </a:p>
        </p:txBody>
      </p:sp>
      <p:sp>
        <p:nvSpPr>
          <p:cNvPr id="62544" name="Rectangle 92"/>
          <p:cNvSpPr>
            <a:spLocks noChangeArrowheads="1"/>
          </p:cNvSpPr>
          <p:nvPr/>
        </p:nvSpPr>
        <p:spPr bwMode="auto">
          <a:xfrm>
            <a:off x="5472113" y="2943225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(j=1,k=1)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608513" y="3660775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46" name="Rectangle 92"/>
          <p:cNvSpPr>
            <a:spLocks noChangeArrowheads="1"/>
          </p:cNvSpPr>
          <p:nvPr/>
        </p:nvSpPr>
        <p:spPr bwMode="auto">
          <a:xfrm>
            <a:off x="6619875" y="3813175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(j=2,k=2)</a:t>
            </a:r>
          </a:p>
        </p:txBody>
      </p:sp>
      <p:sp>
        <p:nvSpPr>
          <p:cNvPr id="62547" name="Rectangle 92"/>
          <p:cNvSpPr>
            <a:spLocks noChangeArrowheads="1"/>
          </p:cNvSpPr>
          <p:nvPr/>
        </p:nvSpPr>
        <p:spPr bwMode="auto">
          <a:xfrm>
            <a:off x="5387975" y="3246438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(j=2,k=1)</a:t>
            </a:r>
          </a:p>
        </p:txBody>
      </p:sp>
      <p:sp>
        <p:nvSpPr>
          <p:cNvPr id="62548" name="TextBox 116"/>
          <p:cNvSpPr txBox="1">
            <a:spLocks noChangeArrowheads="1"/>
          </p:cNvSpPr>
          <p:nvPr/>
        </p:nvSpPr>
        <p:spPr bwMode="auto">
          <a:xfrm>
            <a:off x="4586288" y="3355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cxnSp>
        <p:nvCxnSpPr>
          <p:cNvPr id="118" name="Straight Arrow Connector 117"/>
          <p:cNvCxnSpPr>
            <a:endCxn id="19" idx="0"/>
          </p:cNvCxnSpPr>
          <p:nvPr/>
        </p:nvCxnSpPr>
        <p:spPr>
          <a:xfrm flipH="1">
            <a:off x="7847013" y="2814638"/>
            <a:ext cx="120650" cy="36988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452563" y="49117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246438" y="38782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46438" y="39862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041775" y="42783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040188" y="4073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041775" y="38036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557" name="TextBox 1"/>
          <p:cNvSpPr txBox="1">
            <a:spLocks noChangeArrowheads="1"/>
          </p:cNvSpPr>
          <p:nvPr/>
        </p:nvSpPr>
        <p:spPr bwMode="auto">
          <a:xfrm>
            <a:off x="2305050" y="5983288"/>
            <a:ext cx="1023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l=1</a:t>
            </a:r>
          </a:p>
        </p:txBody>
      </p:sp>
      <p:sp>
        <p:nvSpPr>
          <p:cNvPr id="62558" name="TextBox 93"/>
          <p:cNvSpPr txBox="1">
            <a:spLocks noChangeArrowheads="1"/>
          </p:cNvSpPr>
          <p:nvPr/>
        </p:nvSpPr>
        <p:spPr bwMode="auto">
          <a:xfrm>
            <a:off x="5819775" y="5924550"/>
            <a:ext cx="1023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l=2</a:t>
            </a:r>
          </a:p>
        </p:txBody>
      </p:sp>
      <p:sp>
        <p:nvSpPr>
          <p:cNvPr id="62559" name="TextBox 3"/>
          <p:cNvSpPr txBox="1">
            <a:spLocks noChangeArrowheads="1"/>
          </p:cNvSpPr>
          <p:nvPr/>
        </p:nvSpPr>
        <p:spPr bwMode="auto">
          <a:xfrm>
            <a:off x="7131050" y="6076950"/>
            <a:ext cx="164147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S2 generated</a:t>
            </a:r>
          </a:p>
        </p:txBody>
      </p:sp>
      <p:sp>
        <p:nvSpPr>
          <p:cNvPr id="62560" name="TextBox 97"/>
          <p:cNvSpPr txBox="1">
            <a:spLocks noChangeArrowheads="1"/>
          </p:cNvSpPr>
          <p:nvPr/>
        </p:nvSpPr>
        <p:spPr bwMode="auto">
          <a:xfrm>
            <a:off x="3170238" y="6488113"/>
            <a:ext cx="1641475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S1 generated</a:t>
            </a:r>
          </a:p>
        </p:txBody>
      </p:sp>
    </p:spTree>
    <p:extLst>
      <p:ext uri="{BB962C8B-B14F-4D97-AF65-F5344CB8AC3E}">
        <p14:creationId xmlns:p14="http://schemas.microsoft.com/office/powerpoint/2010/main" val="28047363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1100" dirty="0"/>
              <a:t>%source : http://www.mathworks.com/matlabcentral/fileexchange/19997-neural-network-for-pattern-recognition-tutorial</a:t>
            </a:r>
          </a:p>
          <a:p>
            <a:r>
              <a:rPr lang="en-US" sz="1100" dirty="0"/>
              <a:t>%</a:t>
            </a:r>
            <a:r>
              <a:rPr lang="en-US" sz="1100" dirty="0" err="1"/>
              <a:t>khw</a:t>
            </a:r>
            <a:r>
              <a:rPr lang="en-US" sz="1100" dirty="0"/>
              <a:t> bpnn_v201004.m 2020 </a:t>
            </a:r>
            <a:r>
              <a:rPr lang="en-US" sz="1100" dirty="0" err="1"/>
              <a:t>oct</a:t>
            </a:r>
            <a:r>
              <a:rPr lang="en-US" sz="1100" dirty="0"/>
              <a:t> 4, </a:t>
            </a:r>
          </a:p>
          <a:p>
            <a:r>
              <a:rPr lang="en-US" sz="1100" dirty="0"/>
              <a:t>function </a:t>
            </a:r>
            <a:r>
              <a:rPr lang="en-US" sz="1100" dirty="0" err="1"/>
              <a:t>ann</a:t>
            </a:r>
            <a:r>
              <a:rPr lang="en-US" sz="1100" dirty="0"/>
              <a:t>()</a:t>
            </a:r>
          </a:p>
          <a:p>
            <a:r>
              <a:rPr lang="en-US" sz="1100" dirty="0"/>
              <a:t>clear memory %comments added by </a:t>
            </a:r>
            <a:r>
              <a:rPr lang="en-US" sz="1100" dirty="0" err="1"/>
              <a:t>kh</a:t>
            </a:r>
            <a:r>
              <a:rPr lang="en-US" sz="1100" dirty="0"/>
              <a:t> </a:t>
            </a:r>
            <a:r>
              <a:rPr lang="en-US" sz="1100" dirty="0" err="1"/>
              <a:t>wong</a:t>
            </a:r>
            <a:endParaRPr lang="en-US" sz="1100" dirty="0"/>
          </a:p>
          <a:p>
            <a:r>
              <a:rPr lang="en-US" sz="1100" dirty="0"/>
              <a:t>clear all</a:t>
            </a:r>
          </a:p>
          <a:p>
            <a:r>
              <a:rPr lang="en-US" sz="1100" dirty="0" err="1"/>
              <a:t>clc</a:t>
            </a:r>
            <a:endParaRPr lang="en-US" sz="1100" dirty="0"/>
          </a:p>
          <a:p>
            <a:r>
              <a:rPr lang="en-US" sz="1100" dirty="0" err="1"/>
              <a:t>nump</a:t>
            </a:r>
            <a:r>
              <a:rPr lang="en-US" sz="1100" dirty="0"/>
              <a:t>=3;  % number of classes</a:t>
            </a:r>
          </a:p>
          <a:p>
            <a:r>
              <a:rPr lang="en-US" sz="1100" dirty="0"/>
              <a:t>n=3;     % number of images per class</a:t>
            </a:r>
          </a:p>
          <a:p>
            <a:r>
              <a:rPr lang="en-US" sz="1100" dirty="0"/>
              <a:t> % training images reshaped into columns in P </a:t>
            </a:r>
          </a:p>
          <a:p>
            <a:r>
              <a:rPr lang="en-US" sz="1100" dirty="0"/>
              <a:t>% image size (3x3) reshaped to (1x9)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/>
              <a:t>% training images set A</a:t>
            </a:r>
          </a:p>
          <a:p>
            <a:r>
              <a:rPr lang="en-US" sz="1100" dirty="0"/>
              <a:t>%sample , data set A, you may create another testing set </a:t>
            </a:r>
          </a:p>
          <a:p>
            <a:r>
              <a:rPr lang="en-US" sz="1100" dirty="0"/>
              <a:t>%   &lt;--class 1--&gt;    &lt;--class 2--&gt;     &lt;--class 3----&gt;</a:t>
            </a:r>
          </a:p>
          <a:p>
            <a:r>
              <a:rPr lang="en-US" sz="1100" dirty="0"/>
              <a:t>%   1,    2,    3,   4,    5,    6,     7,    8,    9 &lt;= sample index</a:t>
            </a:r>
          </a:p>
          <a:p>
            <a:r>
              <a:rPr lang="en-US" sz="1100" dirty="0"/>
              <a:t>PA=[196   188   246  255   234   232    25    24    22</a:t>
            </a:r>
          </a:p>
          <a:p>
            <a:r>
              <a:rPr lang="en-US" sz="1100" dirty="0"/>
              <a:t>    35    15    48   223   255   255    53    25    35</a:t>
            </a:r>
          </a:p>
          <a:p>
            <a:r>
              <a:rPr lang="en-US" sz="1100" dirty="0"/>
              <a:t>   234   236   222   224   205   231   224   205   231</a:t>
            </a:r>
          </a:p>
          <a:p>
            <a:r>
              <a:rPr lang="en-US" sz="1100" dirty="0"/>
              <a:t>   232   244   225   255   251   247   255   251   247</a:t>
            </a:r>
          </a:p>
          <a:p>
            <a:r>
              <a:rPr lang="en-US" sz="1100" dirty="0"/>
              <a:t>    59    44    40    10    12    38    15    10    38</a:t>
            </a:r>
          </a:p>
          <a:p>
            <a:r>
              <a:rPr lang="en-US" sz="1100" dirty="0"/>
              <a:t>   244   228   226   255   251   246    25    25    24</a:t>
            </a:r>
          </a:p>
          <a:p>
            <a:r>
              <a:rPr lang="en-US" sz="1100" dirty="0"/>
              <a:t>   243   251   208   249   238   190   249   238   190</a:t>
            </a:r>
          </a:p>
          <a:p>
            <a:r>
              <a:rPr lang="en-US" sz="1100" dirty="0"/>
              <a:t>    57    48    35   255   253   236    55    53    36</a:t>
            </a:r>
          </a:p>
          <a:p>
            <a:r>
              <a:rPr lang="en-US" sz="1100" dirty="0"/>
              <a:t>   226   230   234   235   240   250   235   240   250];</a:t>
            </a:r>
          </a:p>
          <a:p>
            <a:r>
              <a:rPr lang="en-US" sz="1100" dirty="0"/>
              <a:t>34    44    64   237   228   239   235   240   250];</a:t>
            </a:r>
          </a:p>
          <a:p>
            <a:r>
              <a:rPr lang="en-US" sz="1100" dirty="0"/>
              <a:t>P=PA;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/>
              <a:t>N=</a:t>
            </a:r>
            <a:r>
              <a:rPr lang="en-US" sz="1100" dirty="0" err="1"/>
              <a:t>P+round</a:t>
            </a:r>
            <a:r>
              <a:rPr lang="en-US" sz="1100" dirty="0"/>
              <a:t>(rand(9,9)*50); %add noise to create the testing samples</a:t>
            </a:r>
          </a:p>
          <a:p>
            <a:r>
              <a:rPr lang="en-US" sz="1100" dirty="0"/>
              <a:t>% Normalization, to make  each pixel value 0-&gt;1</a:t>
            </a:r>
          </a:p>
          <a:p>
            <a:r>
              <a:rPr lang="en-US" sz="1100" dirty="0"/>
              <a:t>P=(P/256);</a:t>
            </a:r>
          </a:p>
          <a:p>
            <a:r>
              <a:rPr lang="en-US" sz="1100" dirty="0"/>
              <a:t>N=(N/256);</a:t>
            </a:r>
          </a:p>
          <a:p>
            <a:pPr>
              <a:lnSpc>
                <a:spcPct val="80000"/>
              </a:lnSpc>
            </a:pPr>
            <a:r>
              <a:rPr lang="en-US" altLang="zh-HK" sz="800" dirty="0"/>
              <a:t> </a:t>
            </a:r>
          </a:p>
          <a:p>
            <a:pPr>
              <a:lnSpc>
                <a:spcPct val="80000"/>
              </a:lnSpc>
            </a:pPr>
            <a:endParaRPr lang="en-US" altLang="zh-HK" sz="800" dirty="0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40D6EF-BC46-4B60-9C6B-83AE32B7DA4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5912" y="0"/>
            <a:ext cx="31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bnpp</a:t>
            </a:r>
            <a:r>
              <a:rPr lang="en-US" dirty="0"/>
              <a:t>(version).m program listing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53" y="1525930"/>
            <a:ext cx="4486507" cy="4031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9953" y="113421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patterns </a:t>
            </a:r>
          </a:p>
        </p:txBody>
      </p:sp>
    </p:spTree>
    <p:extLst>
      <p:ext uri="{BB962C8B-B14F-4D97-AF65-F5344CB8AC3E}">
        <p14:creationId xmlns:p14="http://schemas.microsoft.com/office/powerpoint/2010/main" val="35605138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HK" sz="2000"/>
              <a:t>% display the training images 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figure(1),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for i=1:n*nump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 im=reshape(P(:,i), [3 3]);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 %remove theline below to reflect the truth data input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%  im=imresize(im,20);        % resize the image to make it clear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 subplot(nump,n,i),imshow(im);…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             title(strcat('Train image/Class #', int2str(ceil(i/n))))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end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% display the testing images 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figure,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for i=1:n*nump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 im=reshape(N(:,i), [3 3]);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% remove theline below to reflect the truth data input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% im=imresize(im,20);        % resize the image to make it clear 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   subplot(nump,n,i),imshow(im);title(strcat('test image #', int2str(i)))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end</a:t>
            </a:r>
          </a:p>
          <a:p>
            <a:pPr>
              <a:lnSpc>
                <a:spcPct val="80000"/>
              </a:lnSpc>
            </a:pPr>
            <a:r>
              <a:rPr lang="en-US" altLang="zh-HK" sz="2000"/>
              <a:t> </a:t>
            </a:r>
          </a:p>
          <a:p>
            <a:pPr>
              <a:lnSpc>
                <a:spcPct val="80000"/>
              </a:lnSpc>
            </a:pPr>
            <a:endParaRPr lang="en-US" altLang="zh-HK" sz="200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A4DE2-0F36-4A5F-B513-81F84676B91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824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HK" sz="15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% targets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T=[  1  1   1   0   0   0   0   0   0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     0  0   0   1   1   1   0   0   0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     0  0   0   0   0   0   1   1   1 ];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 S1=5;   % </a:t>
            </a:r>
            <a:r>
              <a:rPr lang="en-US" altLang="zh-HK" sz="1500" dirty="0" err="1"/>
              <a:t>numbe</a:t>
            </a:r>
            <a:r>
              <a:rPr lang="en-US" altLang="zh-HK" sz="1500" dirty="0"/>
              <a:t> of hidden layers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S2=3;   % number of output layers (= number of classes)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[R,Q]=size(P); 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epochs = 10000;      % number of iterations</a:t>
            </a:r>
          </a:p>
          <a:p>
            <a:pPr>
              <a:lnSpc>
                <a:spcPct val="80000"/>
              </a:lnSpc>
            </a:pPr>
            <a:r>
              <a:rPr lang="en-US" altLang="zh-HK" sz="1500" dirty="0" err="1"/>
              <a:t>goal_err</a:t>
            </a:r>
            <a:r>
              <a:rPr lang="en-US" altLang="zh-HK" sz="1500" dirty="0"/>
              <a:t> = 10e-5;    % goal error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a=0.3;                        % define the range of random variables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b=-0.3;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W1=a + (b-a) *rand(S1,R);     % Weights between Input and Hidden Neurons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W2=a + (b-a) *rand(S2,S1);    % Weights between Hidden and Output Neurons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b1=a + (b-a) *rand(S1,1);     % Weights between Input and Hidden Neurons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b2=a + (b-a) *rand(S2,1);     % Weights between Hidden and Output Neurons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n1=W1*P;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A1=</a:t>
            </a:r>
            <a:r>
              <a:rPr lang="en-US" altLang="zh-HK" sz="1500" dirty="0" err="1"/>
              <a:t>logsig</a:t>
            </a:r>
            <a:r>
              <a:rPr lang="en-US" altLang="zh-HK" sz="1500" dirty="0"/>
              <a:t>(n1); %feedforward the first time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n2=W2*A1;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A2=</a:t>
            </a:r>
            <a:r>
              <a:rPr lang="en-US" altLang="zh-HK" sz="1500" dirty="0" err="1"/>
              <a:t>logsig</a:t>
            </a:r>
            <a:r>
              <a:rPr lang="en-US" altLang="zh-HK" sz="1500" dirty="0"/>
              <a:t>(n2);%feedforward the first time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e=A2-T; %actually e=T-A2 in main loop</a:t>
            </a:r>
          </a:p>
          <a:p>
            <a:pPr>
              <a:lnSpc>
                <a:spcPct val="80000"/>
              </a:lnSpc>
            </a:pPr>
            <a:r>
              <a:rPr lang="en-US" altLang="zh-HK" sz="1500" dirty="0"/>
              <a:t>error =0.5* mean(mean(e.*e));  % better say  e=T-A2 , but no harm to error here</a:t>
            </a:r>
          </a:p>
          <a:p>
            <a:pPr>
              <a:lnSpc>
                <a:spcPct val="80000"/>
              </a:lnSpc>
            </a:pPr>
            <a:r>
              <a:rPr lang="en-US" altLang="zh-HK" sz="1500" dirty="0" err="1"/>
              <a:t>nntwarn</a:t>
            </a:r>
            <a:r>
              <a:rPr lang="en-US" altLang="zh-HK" sz="1500" dirty="0"/>
              <a:t> off</a:t>
            </a:r>
          </a:p>
          <a:p>
            <a:pPr>
              <a:lnSpc>
                <a:spcPct val="80000"/>
              </a:lnSpc>
            </a:pPr>
            <a:endParaRPr lang="en-US" altLang="zh-HK" sz="1500" dirty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7D026-E914-4F76-A607-96965120EE9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745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5532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altLang="en-US" sz="2000" dirty="0"/>
              <a:t>for  </a:t>
            </a:r>
            <a:r>
              <a:rPr lang="en-US" altLang="en-US" sz="2000" dirty="0" err="1"/>
              <a:t>itr</a:t>
            </a:r>
            <a:r>
              <a:rPr lang="en-US" altLang="en-US" sz="2000" dirty="0"/>
              <a:t> =1:epochs</a:t>
            </a:r>
          </a:p>
          <a:p>
            <a:r>
              <a:rPr lang="en-US" altLang="en-US" sz="2000" dirty="0"/>
              <a:t>    if error &lt;= </a:t>
            </a:r>
            <a:r>
              <a:rPr lang="en-US" altLang="en-US" sz="2000" dirty="0" err="1"/>
              <a:t>goal_err</a:t>
            </a:r>
            <a:r>
              <a:rPr lang="en-US" altLang="en-US" sz="2000" dirty="0"/>
              <a:t> </a:t>
            </a:r>
          </a:p>
          <a:p>
            <a:r>
              <a:rPr lang="en-US" altLang="en-US" sz="2000" dirty="0"/>
              <a:t>        break</a:t>
            </a:r>
          </a:p>
          <a:p>
            <a:r>
              <a:rPr lang="en-US" altLang="en-US" sz="2000" dirty="0"/>
              <a:t>    else</a:t>
            </a:r>
          </a:p>
          <a:p>
            <a:r>
              <a:rPr lang="en-US" altLang="en-US" sz="2000" dirty="0"/>
              <a:t>         for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=1:Q %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is index to a column in P(9x9), for each column of P  ( P:,i)</a:t>
            </a:r>
          </a:p>
          <a:p>
            <a:r>
              <a:rPr lang="en-US" altLang="en-US" sz="2000" dirty="0"/>
              <a:t>           %df1=</a:t>
            </a:r>
            <a:r>
              <a:rPr lang="en-US" altLang="en-US" sz="2000" dirty="0" err="1"/>
              <a:t>dlogsig</a:t>
            </a:r>
            <a:r>
              <a:rPr lang="en-US" altLang="en-US" sz="2000" dirty="0"/>
              <a:t>(n1,A1(:,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)); % derivative of A1</a:t>
            </a:r>
          </a:p>
          <a:p>
            <a:r>
              <a:rPr lang="en-US" altLang="en-US" sz="2000" dirty="0"/>
              <a:t>           df1=A1(:,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).*(1-A1(:,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)); % derivative of A1</a:t>
            </a:r>
          </a:p>
          <a:p>
            <a:r>
              <a:rPr lang="en-US" altLang="en-US" sz="2000" dirty="0"/>
              <a:t>           %df2=</a:t>
            </a:r>
            <a:r>
              <a:rPr lang="en-US" altLang="en-US" sz="2000" dirty="0" err="1"/>
              <a:t>dlogsig</a:t>
            </a:r>
            <a:r>
              <a:rPr lang="en-US" altLang="en-US" sz="2000" dirty="0"/>
              <a:t>(n2,A2(:,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));% derivative of A1</a:t>
            </a:r>
          </a:p>
          <a:p>
            <a:r>
              <a:rPr lang="en-US" altLang="en-US" sz="2000" dirty="0"/>
              <a:t>           df2=A2(:,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).*(1-A2(:,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)); % derivative of A1</a:t>
            </a:r>
          </a:p>
          <a:p>
            <a:r>
              <a:rPr lang="en-US" altLang="en-US" sz="2000" dirty="0"/>
              <a:t> </a:t>
            </a:r>
          </a:p>
          <a:p>
            <a:r>
              <a:rPr lang="en-US" altLang="en-US" sz="2000" dirty="0"/>
              <a:t>           s2 = 1*</a:t>
            </a:r>
            <a:r>
              <a:rPr lang="en-US" altLang="en-US" sz="2000" dirty="0" err="1"/>
              <a:t>diag</a:t>
            </a:r>
            <a:r>
              <a:rPr lang="en-US" altLang="en-US" sz="2000" dirty="0"/>
              <a:t>(df2) * e(:,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); %e=A2-T; df2=f’=f(1-f) of layer2</a:t>
            </a:r>
          </a:p>
          <a:p>
            <a:r>
              <a:rPr lang="en-US" altLang="en-US" sz="2000" dirty="0"/>
              <a:t> 	s1 = </a:t>
            </a:r>
            <a:r>
              <a:rPr lang="en-US" altLang="en-US" sz="2000" dirty="0" err="1"/>
              <a:t>diag</a:t>
            </a:r>
            <a:r>
              <a:rPr lang="en-US" altLang="en-US" sz="2000" dirty="0"/>
              <a:t>(df1)* W2'* s2; % </a:t>
            </a:r>
            <a:r>
              <a:rPr lang="en-US" altLang="en-US" sz="2000" dirty="0" err="1"/>
              <a:t>eq</a:t>
            </a:r>
            <a:r>
              <a:rPr lang="en-US" altLang="en-US" sz="2000" dirty="0"/>
              <a:t>(3),feedback, from s2 to  S1</a:t>
            </a:r>
          </a:p>
          <a:p>
            <a:r>
              <a:rPr lang="en-US" altLang="en-US" sz="2000" dirty="0"/>
              <a:t>           W2 = W2-0.1*s2*A1(:,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)'; %learning rate=0.1, </a:t>
            </a:r>
            <a:r>
              <a:rPr lang="en-US" altLang="en-US" sz="2000" dirty="0" err="1"/>
              <a:t>equ</a:t>
            </a:r>
            <a:r>
              <a:rPr lang="en-US" altLang="en-US" sz="2000" dirty="0"/>
              <a:t>(2) output case</a:t>
            </a:r>
          </a:p>
          <a:p>
            <a:r>
              <a:rPr lang="en-US" altLang="en-US" sz="2000" dirty="0"/>
              <a:t>           b2 = b2-0.1*s2; %threshold </a:t>
            </a:r>
          </a:p>
          <a:p>
            <a:r>
              <a:rPr lang="en-US" altLang="en-US" sz="2000" dirty="0"/>
              <a:t>  </a:t>
            </a:r>
          </a:p>
          <a:p>
            <a:r>
              <a:rPr lang="en-US" altLang="en-US" sz="2000" dirty="0"/>
              <a:t>           W1 = W1-0.1*s1*P(:,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)';% update W1 in layer 1, see </a:t>
            </a:r>
            <a:r>
              <a:rPr lang="en-US" altLang="en-US" sz="2000" dirty="0" err="1"/>
              <a:t>equ</a:t>
            </a:r>
            <a:r>
              <a:rPr lang="en-US" altLang="en-US" sz="2000" dirty="0"/>
              <a:t>(3) hidden case</a:t>
            </a:r>
          </a:p>
          <a:p>
            <a:r>
              <a:rPr lang="en-US" altLang="en-US" sz="2000" dirty="0"/>
              <a:t>           b1 = b1-0.1*s1;%threshold </a:t>
            </a:r>
          </a:p>
          <a:p>
            <a:r>
              <a:rPr lang="en-US" altLang="en-US" sz="2000" dirty="0"/>
              <a:t>           A1(:,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)=</a:t>
            </a:r>
            <a:r>
              <a:rPr lang="en-US" altLang="en-US" sz="2000" dirty="0" err="1"/>
              <a:t>logsig</a:t>
            </a:r>
            <a:r>
              <a:rPr lang="en-US" altLang="en-US" sz="2000" dirty="0"/>
              <a:t>(W1*P(:,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)+b1);%forward again</a:t>
            </a:r>
          </a:p>
          <a:p>
            <a:r>
              <a:rPr lang="en-US" altLang="en-US" sz="2000" dirty="0"/>
              <a:t>           A2(:,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)=</a:t>
            </a:r>
            <a:r>
              <a:rPr lang="en-US" altLang="en-US" sz="2000" dirty="0" err="1"/>
              <a:t>logsig</a:t>
            </a:r>
            <a:r>
              <a:rPr lang="en-US" altLang="en-US" sz="2000" dirty="0"/>
              <a:t>(W2*A1(:,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)+b2);%forward again</a:t>
            </a:r>
          </a:p>
          <a:p>
            <a:r>
              <a:rPr lang="en-US" altLang="en-US" sz="2000" dirty="0"/>
              <a:t>         end</a:t>
            </a:r>
          </a:p>
          <a:p>
            <a:r>
              <a:rPr lang="en-US" altLang="en-US" sz="2000" dirty="0"/>
              <a:t> e = A2-T ; % for this e, put -</a:t>
            </a:r>
            <a:r>
              <a:rPr lang="en-US" altLang="en-US" sz="2000" dirty="0" err="1"/>
              <a:t>ve</a:t>
            </a:r>
            <a:r>
              <a:rPr lang="en-US" altLang="en-US" sz="2000" dirty="0"/>
              <a:t> sign for finding s2</a:t>
            </a:r>
          </a:p>
          <a:p>
            <a:r>
              <a:rPr lang="en-US" altLang="en-US" sz="2000" dirty="0"/>
              <a:t>         error =0.5*mean(mean(e.*e));</a:t>
            </a:r>
          </a:p>
          <a:p>
            <a:r>
              <a:rPr lang="en-US" altLang="en-US" sz="2000" dirty="0"/>
              <a:t>     </a:t>
            </a:r>
            <a:r>
              <a:rPr lang="en-US" altLang="en-US" sz="2000" dirty="0" err="1"/>
              <a:t>disp</a:t>
            </a:r>
            <a:r>
              <a:rPr lang="en-US" altLang="en-US" sz="2000" dirty="0"/>
              <a:t>(</a:t>
            </a:r>
            <a:r>
              <a:rPr lang="en-US" altLang="en-US" sz="2000" dirty="0" err="1"/>
              <a:t>sprintf</a:t>
            </a:r>
            <a:r>
              <a:rPr lang="en-US" altLang="en-US" sz="2000" dirty="0"/>
              <a:t>('Iteration :%5d </a:t>
            </a:r>
            <a:r>
              <a:rPr lang="en-US" altLang="en-US" sz="2000" dirty="0" err="1"/>
              <a:t>mse</a:t>
            </a:r>
            <a:r>
              <a:rPr lang="en-US" altLang="en-US" sz="2000" dirty="0"/>
              <a:t> :%12.6f%',itr,error));</a:t>
            </a:r>
          </a:p>
          <a:p>
            <a:r>
              <a:rPr lang="en-US" altLang="en-US" sz="2000" dirty="0"/>
              <a:t>         </a:t>
            </a:r>
            <a:r>
              <a:rPr lang="en-US" altLang="en-US" sz="2000" dirty="0" err="1"/>
              <a:t>mse</a:t>
            </a:r>
            <a:r>
              <a:rPr lang="en-US" altLang="en-US" sz="2000" dirty="0"/>
              <a:t>(</a:t>
            </a:r>
            <a:r>
              <a:rPr lang="en-US" altLang="en-US" sz="2000" dirty="0" err="1"/>
              <a:t>itr</a:t>
            </a:r>
            <a:r>
              <a:rPr lang="en-US" altLang="en-US" sz="2000" dirty="0"/>
              <a:t>)=error;</a:t>
            </a:r>
          </a:p>
          <a:p>
            <a:r>
              <a:rPr lang="en-US" altLang="en-US" sz="2000" dirty="0"/>
              <a:t>    end</a:t>
            </a:r>
          </a:p>
          <a:p>
            <a:r>
              <a:rPr lang="en-US" altLang="en-US" sz="2000" dirty="0"/>
              <a:t>end</a:t>
            </a:r>
          </a:p>
          <a:p>
            <a:endParaRPr lang="en-US" altLang="en-US" sz="2000" dirty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45344" y="637538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566A3-12B8-4E8D-A7D7-1C57457073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591030"/>
            <a:ext cx="3183852" cy="121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524000" y="3229809"/>
            <a:ext cx="4343400" cy="1342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13998" y="4643973"/>
            <a:ext cx="52290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S1=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24000" y="2171701"/>
            <a:ext cx="3496508" cy="573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0" y="1119899"/>
            <a:ext cx="1175322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dirty="0"/>
              <a:t>=S2 A2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4905" y="2501078"/>
            <a:ext cx="2964273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e=(A2-T)</a:t>
            </a:r>
          </a:p>
          <a:p>
            <a:r>
              <a:rPr lang="en-US" dirty="0"/>
              <a:t>A2=output  neurons, T=target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39" y="1604949"/>
            <a:ext cx="3905250" cy="6477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1" name="Right Brace 10"/>
          <p:cNvSpPr/>
          <p:nvPr/>
        </p:nvSpPr>
        <p:spPr>
          <a:xfrm rot="5400000">
            <a:off x="6074480" y="2022359"/>
            <a:ext cx="443676" cy="513762"/>
          </a:xfrm>
          <a:prstGeom prst="rightBrace">
            <a:avLst>
              <a:gd name="adj1" fmla="val 8333"/>
              <a:gd name="adj2" fmla="val 4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5562600" y="1350732"/>
            <a:ext cx="2057400" cy="401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4317" y="162741"/>
            <a:ext cx="3659143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S2 deals with output neurons (case1)</a:t>
            </a:r>
          </a:p>
          <a:p>
            <a:r>
              <a:rPr lang="en-US" dirty="0"/>
              <a:t>A2=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S2=</a:t>
            </a:r>
            <a:r>
              <a:rPr lang="en-US" altLang="en-US" dirty="0"/>
              <a:t> 1*</a:t>
            </a:r>
            <a:r>
              <a:rPr lang="en-US" altLang="en-US" dirty="0" err="1"/>
              <a:t>diag</a:t>
            </a:r>
            <a:r>
              <a:rPr lang="en-US" altLang="en-US" dirty="0"/>
              <a:t>(df2)*e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31581" y="6254770"/>
            <a:ext cx="152477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diag</a:t>
            </a:r>
            <a:r>
              <a:rPr lang="en-US" dirty="0"/>
              <a:t>(df1)*W2’</a:t>
            </a:r>
          </a:p>
        </p:txBody>
      </p:sp>
      <p:sp>
        <p:nvSpPr>
          <p:cNvPr id="28" name="Right Brace 27"/>
          <p:cNvSpPr/>
          <p:nvPr/>
        </p:nvSpPr>
        <p:spPr>
          <a:xfrm rot="5400000">
            <a:off x="6448849" y="5564507"/>
            <a:ext cx="460371" cy="951818"/>
          </a:xfrm>
          <a:prstGeom prst="rightBrace">
            <a:avLst>
              <a:gd name="adj1" fmla="val 8333"/>
              <a:gd name="adj2" fmla="val 4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 flipH="1">
            <a:off x="7930302" y="4290630"/>
            <a:ext cx="323771" cy="1569689"/>
          </a:xfrm>
          <a:prstGeom prst="rightBrace">
            <a:avLst>
              <a:gd name="adj1" fmla="val 8333"/>
              <a:gd name="adj2" fmla="val 4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58392" y="4643973"/>
            <a:ext cx="39145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US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5470430" y="4240190"/>
            <a:ext cx="3673570" cy="3693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u="sng" dirty="0"/>
              <a:t>S1 deals with hidden neurons (case2)</a:t>
            </a:r>
          </a:p>
        </p:txBody>
      </p:sp>
      <p:sp>
        <p:nvSpPr>
          <p:cNvPr id="25" name="Oval 24"/>
          <p:cNvSpPr/>
          <p:nvPr/>
        </p:nvSpPr>
        <p:spPr>
          <a:xfrm>
            <a:off x="2939177" y="320782"/>
            <a:ext cx="15240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29665" y="350944"/>
            <a:ext cx="15240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9440" y="363513"/>
            <a:ext cx="15240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84987" y="537223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   W1         W2 A2</a:t>
            </a:r>
          </a:p>
        </p:txBody>
      </p:sp>
      <p:cxnSp>
        <p:nvCxnSpPr>
          <p:cNvPr id="32" name="Straight Arrow Connector 31"/>
          <p:cNvCxnSpPr>
            <a:endCxn id="33" idx="2"/>
          </p:cNvCxnSpPr>
          <p:nvPr/>
        </p:nvCxnSpPr>
        <p:spPr>
          <a:xfrm flipV="1">
            <a:off x="3094649" y="442225"/>
            <a:ext cx="535016" cy="12569"/>
          </a:xfrm>
          <a:prstGeom prst="straightConnector1">
            <a:avLst/>
          </a:prstGeom>
          <a:ln w="3175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841472" y="442225"/>
            <a:ext cx="737968" cy="12569"/>
          </a:xfrm>
          <a:prstGeom prst="straightConnector1">
            <a:avLst/>
          </a:prstGeom>
          <a:ln w="3175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48089" y="6006048"/>
            <a:ext cx="43473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  <a:endParaRPr lang="en-US" baseline="-25000" dirty="0"/>
          </a:p>
        </p:txBody>
      </p:sp>
      <p:cxnSp>
        <p:nvCxnSpPr>
          <p:cNvPr id="43" name="Straight Arrow Connector 42"/>
          <p:cNvCxnSpPr>
            <a:stCxn id="45" idx="0"/>
          </p:cNvCxnSpPr>
          <p:nvPr/>
        </p:nvCxnSpPr>
        <p:spPr>
          <a:xfrm flipV="1">
            <a:off x="8765456" y="5638800"/>
            <a:ext cx="111576" cy="36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83339" y="94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            A2     e  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4860306" y="473680"/>
            <a:ext cx="238666" cy="5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958392" y="1511282"/>
            <a:ext cx="589698" cy="27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21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HK" sz="1800" dirty="0"/>
              <a:t>threshold=0.9; % threshold of the system (higher threshold = more accuracy)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% training images result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%</a:t>
            </a:r>
            <a:r>
              <a:rPr lang="en-US" altLang="zh-HK" sz="1800" dirty="0" err="1"/>
              <a:t>TrnOutput</a:t>
            </a:r>
            <a:r>
              <a:rPr lang="en-US" altLang="zh-HK" sz="1800" dirty="0"/>
              <a:t>=real(A2)</a:t>
            </a:r>
          </a:p>
          <a:p>
            <a:pPr>
              <a:lnSpc>
                <a:spcPct val="80000"/>
              </a:lnSpc>
            </a:pPr>
            <a:r>
              <a:rPr lang="en-US" altLang="zh-HK" sz="1800" dirty="0" err="1"/>
              <a:t>TrnOutput</a:t>
            </a:r>
            <a:r>
              <a:rPr lang="en-US" altLang="zh-HK" sz="1800" dirty="0"/>
              <a:t>=real(A2&gt;threshold)   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% applying test images to NN , TESTING BEGINS HERE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n1=W1*N;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A1=</a:t>
            </a:r>
            <a:r>
              <a:rPr lang="en-US" altLang="zh-HK" sz="1800" dirty="0" err="1"/>
              <a:t>logsig</a:t>
            </a:r>
            <a:r>
              <a:rPr lang="en-US" altLang="zh-HK" sz="1800" dirty="0"/>
              <a:t>(n1);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n2=W2*A1;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A2test=</a:t>
            </a:r>
            <a:r>
              <a:rPr lang="en-US" altLang="zh-HK" sz="1800" dirty="0" err="1"/>
              <a:t>logsig</a:t>
            </a:r>
            <a:r>
              <a:rPr lang="en-US" altLang="zh-HK" sz="1800" dirty="0"/>
              <a:t>(n2);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% testing images result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%</a:t>
            </a:r>
            <a:r>
              <a:rPr lang="en-US" altLang="zh-HK" sz="1800" dirty="0" err="1"/>
              <a:t>TstOutput</a:t>
            </a:r>
            <a:r>
              <a:rPr lang="en-US" altLang="zh-HK" sz="1800" dirty="0"/>
              <a:t>=real(A2test)</a:t>
            </a:r>
          </a:p>
          <a:p>
            <a:pPr>
              <a:lnSpc>
                <a:spcPct val="80000"/>
              </a:lnSpc>
            </a:pPr>
            <a:r>
              <a:rPr lang="en-US" altLang="zh-HK" sz="1800" dirty="0" err="1"/>
              <a:t>TstOutput</a:t>
            </a:r>
            <a:r>
              <a:rPr lang="en-US" altLang="zh-HK" sz="1800" dirty="0"/>
              <a:t>=real(A2test&gt;threshold)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% recognition rate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wrong=size(find(</a:t>
            </a:r>
            <a:r>
              <a:rPr lang="en-US" altLang="zh-HK" sz="1800" dirty="0" err="1"/>
              <a:t>TstOutput</a:t>
            </a:r>
            <a:r>
              <a:rPr lang="en-US" altLang="zh-HK" sz="1800" dirty="0"/>
              <a:t>-T),1);</a:t>
            </a:r>
          </a:p>
          <a:p>
            <a:pPr>
              <a:lnSpc>
                <a:spcPct val="80000"/>
              </a:lnSpc>
            </a:pPr>
            <a:r>
              <a:rPr lang="en-US" altLang="zh-HK" sz="1800" dirty="0" err="1"/>
              <a:t>recognition_rate</a:t>
            </a:r>
            <a:r>
              <a:rPr lang="en-US" altLang="zh-HK" sz="1800" dirty="0"/>
              <a:t>=100*(size(N,2)-wrong)/size(N,2)</a:t>
            </a:r>
          </a:p>
          <a:p>
            <a:pPr>
              <a:lnSpc>
                <a:spcPct val="80000"/>
              </a:lnSpc>
            </a:pPr>
            <a:r>
              <a:rPr lang="en-US" altLang="zh-HK" sz="1800" dirty="0"/>
              <a:t>% end of code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zh-HK" sz="1800" dirty="0"/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439AF9-8B3F-4F81-B5FF-E3E0E42F8FD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833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Result of the program</a:t>
            </a:r>
            <a:br>
              <a:rPr lang="en-US" altLang="en-US" dirty="0"/>
            </a:br>
            <a:r>
              <a:rPr lang="en-US" altLang="en-US" dirty="0" err="1"/>
              <a:t>mse</a:t>
            </a:r>
            <a:r>
              <a:rPr lang="en-US" altLang="en-US" dirty="0"/>
              <a:t> error vs. </a:t>
            </a:r>
            <a:r>
              <a:rPr lang="en-US" altLang="en-US" dirty="0" err="1"/>
              <a:t>itr</a:t>
            </a:r>
            <a:r>
              <a:rPr lang="en-US" altLang="en-US" dirty="0"/>
              <a:t> (epoch iteration)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668C9C-5AB0-4A25-92D1-726C906C324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83827"/>
            <a:ext cx="6324600" cy="48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HK"/>
              <a:t>Recognition: assume weight (W) bias (b) are found earlier</a:t>
            </a:r>
            <a:endParaRPr lang="zh-HK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77913" y="6172200"/>
            <a:ext cx="114300" cy="506413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/>
              <a:t> </a:t>
            </a:r>
            <a:endParaRPr lang="zh-HK" alt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4F8F3-B53B-4FE7-B09F-0FF5CBA393E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0550"/>
            <a:ext cx="89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375400" y="2997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75400" y="325437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75400" y="351155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75400" y="457835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6969125" y="2509838"/>
            <a:ext cx="177516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Output(0)=0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Output(1)=0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Output(2)=0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>
                <a:solidFill>
                  <a:srgbClr val="FF0000"/>
                </a:solidFill>
              </a:rPr>
              <a:t>Output(3)=1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H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Output(9)=0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H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Assume you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have classes(0-9)</a:t>
            </a:r>
            <a:endParaRPr lang="zh-HK" altLang="en-US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84325" y="3130550"/>
            <a:ext cx="701675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84325" y="3359150"/>
            <a:ext cx="70167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54163" y="3625850"/>
            <a:ext cx="701675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Box 20"/>
          <p:cNvSpPr txBox="1">
            <a:spLocks noChangeArrowheads="1"/>
          </p:cNvSpPr>
          <p:nvPr/>
        </p:nvSpPr>
        <p:spPr bwMode="auto">
          <a:xfrm>
            <a:off x="762000" y="427355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Each pixel is X(u,v)</a:t>
            </a:r>
            <a:endParaRPr lang="zh-HK" altLang="en-US" sz="1800"/>
          </a:p>
        </p:txBody>
      </p:sp>
      <p:sp>
        <p:nvSpPr>
          <p:cNvPr id="22" name="Oval 21"/>
          <p:cNvSpPr/>
          <p:nvPr/>
        </p:nvSpPr>
        <p:spPr>
          <a:xfrm>
            <a:off x="7010400" y="3598863"/>
            <a:ext cx="126523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8963" y="3711575"/>
            <a:ext cx="76200" cy="6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44675" y="3860800"/>
            <a:ext cx="762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54163" y="3892550"/>
            <a:ext cx="701675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2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803525"/>
            <a:ext cx="36734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248400" y="3789363"/>
            <a:ext cx="7207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81600" y="3987800"/>
            <a:ext cx="2133600" cy="165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371600" y="3979863"/>
            <a:ext cx="3733800" cy="1658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6" name="TextBox 13"/>
          <p:cNvSpPr txBox="1">
            <a:spLocks noChangeArrowheads="1"/>
          </p:cNvSpPr>
          <p:nvPr/>
        </p:nvSpPr>
        <p:spPr bwMode="auto">
          <a:xfrm>
            <a:off x="4213225" y="5673725"/>
            <a:ext cx="199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 recognition</a:t>
            </a:r>
          </a:p>
        </p:txBody>
      </p:sp>
    </p:spTree>
    <p:extLst>
      <p:ext uri="{BB962C8B-B14F-4D97-AF65-F5344CB8AC3E}">
        <p14:creationId xmlns:p14="http://schemas.microsoft.com/office/powerpoint/2010/main" val="9786029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Bnpp_v201004.m</a:t>
            </a:r>
            <a:br>
              <a:rPr lang="en-US" dirty="0"/>
            </a:br>
            <a:r>
              <a:rPr lang="en-US" dirty="0"/>
              <a:t>Can display weight (see line 118)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%source : http://www.mathworks.com/matlabcentral/fileexchange/19997-neural-network-for-pattern-recognition-tutorial</a:t>
            </a:r>
          </a:p>
          <a:p>
            <a:r>
              <a:rPr lang="en-US" dirty="0"/>
              <a:t>%</a:t>
            </a:r>
            <a:r>
              <a:rPr lang="en-US" dirty="0" err="1"/>
              <a:t>khw</a:t>
            </a:r>
            <a:r>
              <a:rPr lang="en-US" dirty="0"/>
              <a:t> bpnn_v201004.m 2020 </a:t>
            </a:r>
            <a:r>
              <a:rPr lang="en-US" dirty="0" err="1"/>
              <a:t>oct</a:t>
            </a:r>
            <a:r>
              <a:rPr lang="en-US" dirty="0"/>
              <a:t> 4, </a:t>
            </a:r>
          </a:p>
          <a:p>
            <a:r>
              <a:rPr lang="en-US" dirty="0"/>
              <a:t>function </a:t>
            </a:r>
            <a:r>
              <a:rPr lang="en-US" dirty="0" err="1"/>
              <a:t>ann</a:t>
            </a:r>
            <a:r>
              <a:rPr lang="en-US" dirty="0"/>
              <a:t>()</a:t>
            </a:r>
          </a:p>
          <a:p>
            <a:r>
              <a:rPr lang="en-US" dirty="0"/>
              <a:t>clear memory %comments added by </a:t>
            </a:r>
            <a:r>
              <a:rPr lang="en-US" dirty="0" err="1"/>
              <a:t>kh</a:t>
            </a:r>
            <a:r>
              <a:rPr lang="en-US" dirty="0"/>
              <a:t> </a:t>
            </a:r>
            <a:r>
              <a:rPr lang="en-US" dirty="0" err="1"/>
              <a:t>wong</a:t>
            </a:r>
            <a:endParaRPr lang="en-US" dirty="0"/>
          </a:p>
          <a:p>
            <a:r>
              <a:rPr lang="en-US" dirty="0"/>
              <a:t>clear all</a:t>
            </a:r>
          </a:p>
          <a:p>
            <a:r>
              <a:rPr lang="en-US" dirty="0" err="1"/>
              <a:t>clc</a:t>
            </a:r>
            <a:endParaRPr lang="en-US" dirty="0"/>
          </a:p>
          <a:p>
            <a:r>
              <a:rPr lang="en-US" dirty="0" err="1"/>
              <a:t>nump</a:t>
            </a:r>
            <a:r>
              <a:rPr lang="en-US" dirty="0"/>
              <a:t>=3;  % number of classes</a:t>
            </a:r>
          </a:p>
          <a:p>
            <a:r>
              <a:rPr lang="en-US" dirty="0"/>
              <a:t>n=3;     % number of images per class</a:t>
            </a:r>
          </a:p>
          <a:p>
            <a:r>
              <a:rPr lang="en-US" dirty="0"/>
              <a:t> % training images reshaped into columns in P </a:t>
            </a:r>
          </a:p>
          <a:p>
            <a:r>
              <a:rPr lang="en-US" dirty="0"/>
              <a:t>% image size (3x3) reshaped to (1x9)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training images set A</a:t>
            </a:r>
          </a:p>
          <a:p>
            <a:r>
              <a:rPr lang="en-US" dirty="0"/>
              <a:t>%sample , data set A, you may create another testing set </a:t>
            </a:r>
          </a:p>
          <a:p>
            <a:r>
              <a:rPr lang="en-US" dirty="0"/>
              <a:t>%   &lt;--class 1--&gt;    &lt;--class 2--&gt;     &lt;--class 3----&gt;</a:t>
            </a:r>
          </a:p>
          <a:p>
            <a:r>
              <a:rPr lang="en-US" dirty="0"/>
              <a:t>%   1,    2,    3,   4,    5,    6,     7,    8,    9 &lt;= sample index</a:t>
            </a:r>
          </a:p>
          <a:p>
            <a:r>
              <a:rPr lang="en-US" dirty="0"/>
              <a:t>PA=[196   188   246  255   234   232    25    24    22</a:t>
            </a:r>
          </a:p>
          <a:p>
            <a:r>
              <a:rPr lang="en-US" dirty="0"/>
              <a:t>    35    15    48   223   255   255    53    25    35</a:t>
            </a:r>
          </a:p>
          <a:p>
            <a:r>
              <a:rPr lang="en-US" dirty="0"/>
              <a:t>   234   236   222   224   205   231   224   205   231</a:t>
            </a:r>
          </a:p>
          <a:p>
            <a:r>
              <a:rPr lang="en-US" dirty="0"/>
              <a:t>   232   244   225   255   251   247   255   251   247</a:t>
            </a:r>
          </a:p>
          <a:p>
            <a:r>
              <a:rPr lang="en-US" dirty="0"/>
              <a:t>    59    44    40    10    12    38    15    10    38</a:t>
            </a:r>
          </a:p>
          <a:p>
            <a:r>
              <a:rPr lang="en-US" dirty="0"/>
              <a:t>   244   228   226   255   251   246    25    25    24</a:t>
            </a:r>
          </a:p>
          <a:p>
            <a:r>
              <a:rPr lang="en-US" dirty="0"/>
              <a:t>   243   251   208   249   238   190   249   238   190</a:t>
            </a:r>
          </a:p>
          <a:p>
            <a:r>
              <a:rPr lang="en-US" dirty="0"/>
              <a:t>    57    48    35   255   253   236    55    53    36</a:t>
            </a:r>
          </a:p>
          <a:p>
            <a:r>
              <a:rPr lang="en-US" dirty="0"/>
              <a:t>   226   230   234   235   240   250   235   240   250];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training images set 2</a:t>
            </a:r>
          </a:p>
          <a:p>
            <a:r>
              <a:rPr lang="en-US" dirty="0"/>
              <a:t>%sample , data set A, you may create another testing set </a:t>
            </a:r>
          </a:p>
          <a:p>
            <a:r>
              <a:rPr lang="en-US" dirty="0"/>
              <a:t>%   &lt;--class 1--&gt;    &lt;--class 2--&gt;     &lt;--class 3----&gt;</a:t>
            </a:r>
          </a:p>
          <a:p>
            <a:r>
              <a:rPr lang="en-US" dirty="0"/>
              <a:t>%   1,    2,    3,   4,    5,    6,     7,    8,    9 &lt;= sample index</a:t>
            </a:r>
          </a:p>
          <a:p>
            <a:r>
              <a:rPr lang="da-DK" dirty="0"/>
              <a:t>PB=[50    20    50   255   215   250    25    24    22</a:t>
            </a:r>
          </a:p>
          <a:p>
            <a:r>
              <a:rPr lang="en-US" dirty="0"/>
              <a:t>    30    23    23     2    12    22    53    25    35</a:t>
            </a:r>
          </a:p>
          <a:p>
            <a:r>
              <a:rPr lang="en-US" dirty="0"/>
              <a:t>    25     5    65   222   232   251   224   205   231</a:t>
            </a:r>
          </a:p>
          <a:p>
            <a:r>
              <a:rPr lang="en-US" dirty="0"/>
              <a:t>   215   180   180   250   235   245   255   251   247</a:t>
            </a:r>
          </a:p>
          <a:p>
            <a:r>
              <a:rPr lang="en-US" dirty="0"/>
              <a:t>   225   212   244   224   234   245    15    10    38</a:t>
            </a:r>
          </a:p>
          <a:p>
            <a:r>
              <a:rPr lang="en-US" dirty="0"/>
              <a:t>   231   203   221   264   225   205    25    25    24</a:t>
            </a:r>
          </a:p>
          <a:p>
            <a:r>
              <a:rPr lang="en-US" dirty="0"/>
              <a:t>    31    18    38     3     3     6   249   238   190</a:t>
            </a:r>
          </a:p>
          <a:p>
            <a:r>
              <a:rPr lang="en-US" dirty="0"/>
              <a:t>    22    22    62    12    32    22    55    53    36</a:t>
            </a:r>
          </a:p>
          <a:p>
            <a:r>
              <a:rPr lang="en-US" dirty="0"/>
              <a:t>    34    44    64   237   228   239   235   240   250];</a:t>
            </a:r>
          </a:p>
          <a:p>
            <a:r>
              <a:rPr lang="en-US" dirty="0"/>
              <a:t>P=PA;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N=</a:t>
            </a:r>
            <a:r>
              <a:rPr lang="en-US" dirty="0" err="1"/>
              <a:t>P+round</a:t>
            </a:r>
            <a:r>
              <a:rPr lang="en-US" dirty="0"/>
              <a:t>(rand(9,9)*50); %add noise to create the testing samples</a:t>
            </a:r>
          </a:p>
          <a:p>
            <a:r>
              <a:rPr lang="en-US" dirty="0"/>
              <a:t>% Normalization, to make  each pixel value 0-&gt;1</a:t>
            </a:r>
          </a:p>
          <a:p>
            <a:r>
              <a:rPr lang="en-US" dirty="0"/>
              <a:t>P=(P/256);</a:t>
            </a:r>
          </a:p>
          <a:p>
            <a:r>
              <a:rPr lang="en-US" dirty="0"/>
              <a:t>N=(N/256);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targets</a:t>
            </a:r>
          </a:p>
          <a:p>
            <a:r>
              <a:rPr lang="en-US" dirty="0"/>
              <a:t>%    &lt;-class 1-&gt; &lt;-class 2-&gt;  &lt;-class 3-&gt;</a:t>
            </a:r>
          </a:p>
          <a:p>
            <a:r>
              <a:rPr lang="en-US" dirty="0"/>
              <a:t>%    1,   2,  3,  4,  5,  6,  7,  8,  9 &lt;= sample index</a:t>
            </a:r>
          </a:p>
          <a:p>
            <a:r>
              <a:rPr lang="en-US" dirty="0"/>
              <a:t>T=[  1    1   1   0   0   0   0   0   0    %&lt;=target at output neuron 1</a:t>
            </a:r>
          </a:p>
          <a:p>
            <a:r>
              <a:rPr lang="en-US" dirty="0"/>
              <a:t>     0    0   0   1   1   1   0   0   0    %&lt;=target at output neuron 2</a:t>
            </a:r>
          </a:p>
          <a:p>
            <a:r>
              <a:rPr lang="en-US" dirty="0"/>
              <a:t>     0    0   0   0   0   0   1   1   1 ]; %&lt;=target at output neuron 3</a:t>
            </a:r>
          </a:p>
          <a:p>
            <a:r>
              <a:rPr lang="en-US" dirty="0"/>
              <a:t>S1=5;   % number of neurons in the hidden layer</a:t>
            </a:r>
          </a:p>
          <a:p>
            <a:r>
              <a:rPr lang="en-US" dirty="0"/>
              <a:t>S2=3;   % number of neurons in the output layer (= number of classes)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[R,Q]=size(P); </a:t>
            </a:r>
          </a:p>
          <a:p>
            <a:r>
              <a:rPr lang="en-US" dirty="0"/>
              <a:t>epochs = 10000;      % number of iterations</a:t>
            </a:r>
          </a:p>
          <a:p>
            <a:r>
              <a:rPr lang="en-US" dirty="0" err="1"/>
              <a:t>goal_err</a:t>
            </a:r>
            <a:r>
              <a:rPr lang="en-US" dirty="0"/>
              <a:t> = 10e-5;    % goal error</a:t>
            </a:r>
          </a:p>
          <a:p>
            <a:r>
              <a:rPr lang="en-US" dirty="0"/>
              <a:t>a=0.3;                        % define the range of random variables</a:t>
            </a:r>
          </a:p>
          <a:p>
            <a:r>
              <a:rPr lang="en-US" dirty="0"/>
              <a:t>b=-0.3;</a:t>
            </a:r>
          </a:p>
          <a:p>
            <a:r>
              <a:rPr lang="en-US" dirty="0"/>
              <a:t>W1=a + (b-a) *rand(S1,R);     % Weights between Input and Hidden Neurons</a:t>
            </a:r>
          </a:p>
          <a:p>
            <a:r>
              <a:rPr lang="en-US" dirty="0"/>
              <a:t>W2=a + (b-a) *rand(S2,S1);    % Weights between Hidden and Output Neurons</a:t>
            </a:r>
          </a:p>
          <a:p>
            <a:r>
              <a:rPr lang="en-US" dirty="0"/>
              <a:t>b1=a + (b-a) *rand(S1,1);     % Weights between Input and Hidden Neurons</a:t>
            </a:r>
          </a:p>
          <a:p>
            <a:r>
              <a:rPr lang="en-US" dirty="0"/>
              <a:t>b2=a + (b-a) *rand(S2,1);     % Weights between Hidden and Output Neurons</a:t>
            </a:r>
          </a:p>
          <a:p>
            <a:r>
              <a:rPr lang="en-US" dirty="0"/>
              <a:t>n1=W1*P;</a:t>
            </a:r>
          </a:p>
          <a:p>
            <a:r>
              <a:rPr lang="en-US" dirty="0"/>
              <a:t>A1=</a:t>
            </a:r>
            <a:r>
              <a:rPr lang="en-US" dirty="0" err="1"/>
              <a:t>logsig</a:t>
            </a:r>
            <a:r>
              <a:rPr lang="en-US" dirty="0"/>
              <a:t>(n1); %feedforward the first time</a:t>
            </a:r>
          </a:p>
          <a:p>
            <a:r>
              <a:rPr lang="en-US" dirty="0"/>
              <a:t>n2=W2*A1;</a:t>
            </a:r>
          </a:p>
          <a:p>
            <a:r>
              <a:rPr lang="en-US" dirty="0"/>
              <a:t>A2=</a:t>
            </a:r>
            <a:r>
              <a:rPr lang="en-US" dirty="0" err="1"/>
              <a:t>logsig</a:t>
            </a:r>
            <a:r>
              <a:rPr lang="en-US" dirty="0"/>
              <a:t>(n2);%feedforward the first time</a:t>
            </a:r>
          </a:p>
          <a:p>
            <a:r>
              <a:rPr lang="en-US" dirty="0"/>
              <a:t>e=A2-T; %actually e=T-A2 in main loop</a:t>
            </a:r>
          </a:p>
          <a:p>
            <a:r>
              <a:rPr lang="en-US" dirty="0"/>
              <a:t>error =0.5* mean(mean(e.*e));  % better say  e=T-A2 , but no harm to error here</a:t>
            </a:r>
          </a:p>
          <a:p>
            <a:r>
              <a:rPr lang="en-US" dirty="0" err="1"/>
              <a:t>nntwarn</a:t>
            </a:r>
            <a:r>
              <a:rPr lang="en-US" dirty="0"/>
              <a:t> off</a:t>
            </a:r>
          </a:p>
          <a:p>
            <a:r>
              <a:rPr lang="en-US" dirty="0"/>
              <a:t>%%%%%%%%%%%%%%%%%%%%%%----------------%%%%%%%%%%%%%%%%%%%%%%%%%%</a:t>
            </a:r>
          </a:p>
          <a:p>
            <a:r>
              <a:rPr lang="en-US" dirty="0"/>
              <a:t>save data1; %save data for </a:t>
            </a:r>
            <a:r>
              <a:rPr lang="en-US" dirty="0" err="1"/>
              <a:t>ananlysis</a:t>
            </a:r>
            <a:r>
              <a:rPr lang="en-US" dirty="0"/>
              <a:t> </a:t>
            </a:r>
          </a:p>
          <a:p>
            <a:r>
              <a:rPr lang="en-US" dirty="0"/>
              <a:t>load data1; %load data for analysis to avoid random data, remove if needed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display the training and testing images </a:t>
            </a:r>
          </a:p>
          <a:p>
            <a:r>
              <a:rPr lang="en-US" dirty="0"/>
              <a:t>%DDDDDDDDDDDDDDDDDDDDDDDDDDDDDDDDDDDDDDDDDDDDDDDDDD</a:t>
            </a:r>
          </a:p>
          <a:p>
            <a:r>
              <a:rPr lang="en-US" dirty="0"/>
              <a:t>figure(1)</a:t>
            </a:r>
          </a:p>
          <a:p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=1:n*</a:t>
            </a:r>
            <a:r>
              <a:rPr lang="en-US" dirty="0" err="1"/>
              <a:t>nump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im</a:t>
            </a:r>
            <a:r>
              <a:rPr lang="en-US" dirty="0"/>
              <a:t>=reshape(P(:,</a:t>
            </a:r>
            <a:r>
              <a:rPr lang="en-US" dirty="0" err="1"/>
              <a:t>i</a:t>
            </a:r>
            <a:r>
              <a:rPr lang="en-US" dirty="0"/>
              <a:t>), [3 3]);</a:t>
            </a:r>
          </a:p>
          <a:p>
            <a:r>
              <a:rPr lang="en-US" dirty="0"/>
              <a:t>    %remove </a:t>
            </a:r>
            <a:r>
              <a:rPr lang="en-US" dirty="0" err="1"/>
              <a:t>theline</a:t>
            </a:r>
            <a:r>
              <a:rPr lang="en-US" dirty="0"/>
              <a:t> below to reflect the truth data input</a:t>
            </a:r>
          </a:p>
          <a:p>
            <a:r>
              <a:rPr lang="en-US" dirty="0"/>
              <a:t>  %  </a:t>
            </a:r>
            <a:r>
              <a:rPr lang="en-US" dirty="0" err="1"/>
              <a:t>im</a:t>
            </a:r>
            <a:r>
              <a:rPr lang="en-US" dirty="0"/>
              <a:t>=</a:t>
            </a:r>
            <a:r>
              <a:rPr lang="en-US" dirty="0" err="1"/>
              <a:t>imresize</a:t>
            </a:r>
            <a:r>
              <a:rPr lang="en-US" dirty="0"/>
              <a:t>(im,20);        % resize the image to make it clear</a:t>
            </a:r>
          </a:p>
          <a:p>
            <a:r>
              <a:rPr lang="en-US" dirty="0"/>
              <a:t>    subplot(</a:t>
            </a:r>
            <a:r>
              <a:rPr lang="en-US" dirty="0" err="1"/>
              <a:t>nump,n,i</a:t>
            </a:r>
            <a:r>
              <a:rPr lang="en-US" dirty="0"/>
              <a:t>),</a:t>
            </a:r>
            <a:r>
              <a:rPr lang="en-US" dirty="0" err="1"/>
              <a:t>imshow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);</a:t>
            </a:r>
          </a:p>
          <a:p>
            <a:r>
              <a:rPr lang="en-US" dirty="0"/>
              <a:t>    %title(</a:t>
            </a:r>
            <a:r>
              <a:rPr lang="en-US" dirty="0" err="1"/>
              <a:t>strcat</a:t>
            </a:r>
            <a:r>
              <a:rPr lang="en-US" dirty="0"/>
              <a:t>('Train image/Class #,', int2str(ceil(</a:t>
            </a:r>
            <a:r>
              <a:rPr lang="en-US" dirty="0" err="1"/>
              <a:t>i</a:t>
            </a:r>
            <a:r>
              <a:rPr lang="en-US" dirty="0"/>
              <a:t>/n)),num2str(T(:,</a:t>
            </a:r>
            <a:r>
              <a:rPr lang="en-US" dirty="0" err="1"/>
              <a:t>i</a:t>
            </a:r>
            <a:r>
              <a:rPr lang="en-US" dirty="0"/>
              <a:t>))));</a:t>
            </a:r>
          </a:p>
          <a:p>
            <a:r>
              <a:rPr lang="en-US" dirty="0"/>
              <a:t>    title({</a:t>
            </a:r>
          </a:p>
          <a:p>
            <a:r>
              <a:rPr lang="en-US" dirty="0"/>
              <a:t>    [</a:t>
            </a:r>
            <a:r>
              <a:rPr lang="en-US" dirty="0" err="1"/>
              <a:t>strcat</a:t>
            </a:r>
            <a:r>
              <a:rPr lang="en-US" dirty="0"/>
              <a:t>('Train image #  ',num2str(</a:t>
            </a:r>
            <a:r>
              <a:rPr lang="en-US" dirty="0" err="1"/>
              <a:t>i</a:t>
            </a:r>
            <a:r>
              <a:rPr lang="en-US" dirty="0"/>
              <a:t>) )] </a:t>
            </a:r>
          </a:p>
          <a:p>
            <a:r>
              <a:rPr lang="en-US" dirty="0"/>
              <a:t>    ['class=[', num2str( T(:,</a:t>
            </a:r>
            <a:r>
              <a:rPr lang="en-US" dirty="0" err="1"/>
              <a:t>i</a:t>
            </a:r>
            <a:r>
              <a:rPr lang="en-US" dirty="0"/>
              <a:t>)'),']']</a:t>
            </a:r>
          </a:p>
          <a:p>
            <a:r>
              <a:rPr lang="en-US" dirty="0"/>
              <a:t>    });</a:t>
            </a:r>
          </a:p>
          <a:p>
            <a:r>
              <a:rPr lang="en-US" dirty="0"/>
              <a:t>        </a:t>
            </a:r>
          </a:p>
          <a:p>
            <a:r>
              <a:rPr lang="en-US" dirty="0"/>
              <a:t>   % title(</a:t>
            </a:r>
            <a:r>
              <a:rPr lang="en-US" dirty="0" err="1"/>
              <a:t>strcat</a:t>
            </a:r>
            <a:r>
              <a:rPr lang="en-US" dirty="0"/>
              <a:t>('Train image ',num2str(</a:t>
            </a:r>
            <a:r>
              <a:rPr lang="en-US" dirty="0" err="1"/>
              <a:t>i</a:t>
            </a:r>
            <a:r>
              <a:rPr lang="en-US" dirty="0"/>
              <a:t>),'class=', num2str( T(:,</a:t>
            </a:r>
            <a:r>
              <a:rPr lang="en-US" dirty="0" err="1"/>
              <a:t>i</a:t>
            </a:r>
            <a:r>
              <a:rPr lang="en-US" dirty="0"/>
              <a:t>)')));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%%%%%%%%%%%%%%%%%%  start training ////////////////</a:t>
            </a:r>
          </a:p>
          <a:p>
            <a:r>
              <a:rPr lang="en-US" dirty="0"/>
              <a:t>for  </a:t>
            </a:r>
            <a:r>
              <a:rPr lang="en-US" dirty="0" err="1"/>
              <a:t>itr</a:t>
            </a:r>
            <a:r>
              <a:rPr lang="en-US" dirty="0"/>
              <a:t> =1:epochs</a:t>
            </a:r>
          </a:p>
          <a:p>
            <a:r>
              <a:rPr lang="en-US" dirty="0"/>
              <a:t>    if error &lt;= </a:t>
            </a:r>
            <a:r>
              <a:rPr lang="en-US" dirty="0" err="1"/>
              <a:t>goal_err</a:t>
            </a:r>
            <a:r>
              <a:rPr lang="en-US" dirty="0"/>
              <a:t> </a:t>
            </a:r>
          </a:p>
          <a:p>
            <a:r>
              <a:rPr lang="en-US" dirty="0"/>
              <a:t>        break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 for </a:t>
            </a:r>
            <a:r>
              <a:rPr lang="en-US" dirty="0" err="1"/>
              <a:t>i</a:t>
            </a:r>
            <a:r>
              <a:rPr lang="en-US" dirty="0"/>
              <a:t>=1:Q % for each column of P  ( P:,i), </a:t>
            </a:r>
            <a:r>
              <a:rPr lang="en-US" dirty="0" err="1"/>
              <a:t>i</a:t>
            </a:r>
            <a:r>
              <a:rPr lang="en-US" dirty="0"/>
              <a:t> =input sample index</a:t>
            </a:r>
          </a:p>
          <a:p>
            <a:r>
              <a:rPr lang="en-US" dirty="0"/>
              <a:t>      %weights/biases updated every sample=mini-batch size1=</a:t>
            </a:r>
            <a:r>
              <a:rPr lang="en-US" dirty="0" err="1"/>
              <a:t>online_training</a:t>
            </a:r>
            <a:endParaRPr lang="en-US" dirty="0"/>
          </a:p>
          <a:p>
            <a:r>
              <a:rPr lang="en-US" dirty="0"/>
              <a:t>           %df1=</a:t>
            </a:r>
            <a:r>
              <a:rPr lang="en-US" dirty="0" err="1"/>
              <a:t>dlogsig</a:t>
            </a:r>
            <a:r>
              <a:rPr lang="en-US" dirty="0"/>
              <a:t>(n1,A1(:,</a:t>
            </a:r>
            <a:r>
              <a:rPr lang="en-US" dirty="0" err="1"/>
              <a:t>i</a:t>
            </a:r>
            <a:r>
              <a:rPr lang="en-US" dirty="0"/>
              <a:t>)); % derivative of A1,5x1</a:t>
            </a:r>
          </a:p>
          <a:p>
            <a:r>
              <a:rPr lang="en-US" dirty="0"/>
              <a:t>           df1=A1(:,</a:t>
            </a:r>
            <a:r>
              <a:rPr lang="en-US" dirty="0" err="1"/>
              <a:t>i</a:t>
            </a:r>
            <a:r>
              <a:rPr lang="en-US" dirty="0"/>
              <a:t>).*(1-A1(:,</a:t>
            </a:r>
            <a:r>
              <a:rPr lang="en-US" dirty="0" err="1"/>
              <a:t>i</a:t>
            </a:r>
            <a:r>
              <a:rPr lang="en-US" dirty="0"/>
              <a:t>)); % derivative of A1,5x1</a:t>
            </a:r>
          </a:p>
          <a:p>
            <a:r>
              <a:rPr lang="en-US" dirty="0"/>
              <a:t>           %df2=</a:t>
            </a:r>
            <a:r>
              <a:rPr lang="en-US" dirty="0" err="1"/>
              <a:t>dlogsig</a:t>
            </a:r>
            <a:r>
              <a:rPr lang="en-US" dirty="0"/>
              <a:t>(n2,A2(:,</a:t>
            </a:r>
            <a:r>
              <a:rPr lang="en-US" dirty="0" err="1"/>
              <a:t>i</a:t>
            </a:r>
            <a:r>
              <a:rPr lang="en-US" dirty="0"/>
              <a:t>));% derivative of A1,3x1</a:t>
            </a:r>
          </a:p>
          <a:p>
            <a:r>
              <a:rPr lang="en-US" dirty="0"/>
              <a:t>           df2=A2(:,</a:t>
            </a:r>
            <a:r>
              <a:rPr lang="en-US" dirty="0" err="1"/>
              <a:t>i</a:t>
            </a:r>
            <a:r>
              <a:rPr lang="en-US" dirty="0"/>
              <a:t>).*(1-A2(:,</a:t>
            </a:r>
            <a:r>
              <a:rPr lang="en-US" dirty="0" err="1"/>
              <a:t>i</a:t>
            </a:r>
            <a:r>
              <a:rPr lang="en-US" dirty="0"/>
              <a:t>)); % derivative of A1,3x1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s2 = 1*</a:t>
            </a:r>
            <a:r>
              <a:rPr lang="en-US" dirty="0" err="1"/>
              <a:t>diag</a:t>
            </a:r>
            <a:r>
              <a:rPr lang="en-US" dirty="0"/>
              <a:t>(df2) * e(:,</a:t>
            </a:r>
            <a:r>
              <a:rPr lang="en-US" dirty="0" err="1"/>
              <a:t>i</a:t>
            </a:r>
            <a:r>
              <a:rPr lang="en-US" dirty="0"/>
              <a:t>); %e=A2-T; df2=f’=f(1-f) of layer2, 5x1</a:t>
            </a:r>
          </a:p>
          <a:p>
            <a:r>
              <a:rPr lang="en-US" dirty="0"/>
              <a:t>           s1 = </a:t>
            </a:r>
            <a:r>
              <a:rPr lang="en-US" dirty="0" err="1"/>
              <a:t>diag</a:t>
            </a:r>
            <a:r>
              <a:rPr lang="en-US" dirty="0"/>
              <a:t>(df1)* W2'* s2; % </a:t>
            </a:r>
            <a:r>
              <a:rPr lang="en-US" dirty="0" err="1"/>
              <a:t>eq</a:t>
            </a:r>
            <a:r>
              <a:rPr lang="en-US" dirty="0"/>
              <a:t>(3),feedback, from s2 to  S1</a:t>
            </a:r>
          </a:p>
          <a:p>
            <a:r>
              <a:rPr lang="en-US" dirty="0"/>
              <a:t>           W2 = W2-0.1*s2*A1(:,</a:t>
            </a:r>
            <a:r>
              <a:rPr lang="en-US" dirty="0" err="1"/>
              <a:t>i</a:t>
            </a:r>
            <a:r>
              <a:rPr lang="en-US" dirty="0"/>
              <a:t>)'; %</a:t>
            </a:r>
            <a:r>
              <a:rPr lang="en-US" dirty="0" err="1"/>
              <a:t>learnRate</a:t>
            </a:r>
            <a:r>
              <a:rPr lang="en-US" dirty="0"/>
              <a:t>=0.1,equ(2) output case, 3x9</a:t>
            </a:r>
          </a:p>
          <a:p>
            <a:r>
              <a:rPr lang="en-US" dirty="0"/>
              <a:t>           b2 = b2-0.1*s2; %threshold , 3x1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         W1 = W1-0.1*s1*P(:,</a:t>
            </a:r>
            <a:r>
              <a:rPr lang="en-US" dirty="0" err="1"/>
              <a:t>i</a:t>
            </a:r>
            <a:r>
              <a:rPr lang="en-US" dirty="0"/>
              <a:t>)';%update W1, hidden-to-hidden case2, 5x9</a:t>
            </a:r>
          </a:p>
          <a:p>
            <a:r>
              <a:rPr lang="en-US" dirty="0"/>
              <a:t>           b1 = b1-0.1*s1;%threshold , 3x1</a:t>
            </a:r>
          </a:p>
          <a:p>
            <a:r>
              <a:rPr lang="en-US" dirty="0"/>
              <a:t>           A1(:,</a:t>
            </a:r>
            <a:r>
              <a:rPr lang="en-US" dirty="0" err="1"/>
              <a:t>i</a:t>
            </a:r>
            <a:r>
              <a:rPr lang="en-US" dirty="0"/>
              <a:t>)=</a:t>
            </a:r>
            <a:r>
              <a:rPr lang="en-US" dirty="0" err="1"/>
              <a:t>logsig</a:t>
            </a:r>
            <a:r>
              <a:rPr lang="en-US" dirty="0"/>
              <a:t>(W1*P(:,</a:t>
            </a:r>
            <a:r>
              <a:rPr lang="en-US" dirty="0" err="1"/>
              <a:t>i</a:t>
            </a:r>
            <a:r>
              <a:rPr lang="en-US" dirty="0"/>
              <a:t>)+b1);%forward again, 5x1</a:t>
            </a:r>
          </a:p>
          <a:p>
            <a:r>
              <a:rPr lang="en-US" dirty="0"/>
              <a:t>           A2(:,</a:t>
            </a:r>
            <a:r>
              <a:rPr lang="en-US" dirty="0" err="1"/>
              <a:t>i</a:t>
            </a:r>
            <a:r>
              <a:rPr lang="en-US" dirty="0"/>
              <a:t>)=</a:t>
            </a:r>
            <a:r>
              <a:rPr lang="en-US" dirty="0" err="1"/>
              <a:t>logsig</a:t>
            </a:r>
            <a:r>
              <a:rPr lang="en-US" dirty="0"/>
              <a:t>(W2*A1(:,</a:t>
            </a:r>
            <a:r>
              <a:rPr lang="en-US" dirty="0" err="1"/>
              <a:t>i</a:t>
            </a:r>
            <a:r>
              <a:rPr lang="en-US" dirty="0"/>
              <a:t>)+b2);%forward again, 3x1</a:t>
            </a:r>
          </a:p>
          <a:p>
            <a:r>
              <a:rPr lang="en-US" dirty="0"/>
              <a:t>           % </a:t>
            </a:r>
            <a:r>
              <a:rPr lang="en-US" dirty="0" err="1"/>
              <a:t>i</a:t>
            </a:r>
            <a:r>
              <a:rPr lang="en-US" dirty="0"/>
              <a:t> is sample index, P(:,</a:t>
            </a:r>
            <a:r>
              <a:rPr lang="en-US" dirty="0" err="1"/>
              <a:t>i</a:t>
            </a:r>
            <a:r>
              <a:rPr lang="en-US" dirty="0"/>
              <a:t>) is 9x1 input pixels</a:t>
            </a:r>
          </a:p>
          <a:p>
            <a:r>
              <a:rPr lang="pl-PL" dirty="0"/>
              <a:t>           % P(:,i)=9x1, df1=5x1, df2=3x1, s1=5x1, s2=3x1, W1=5x9 , W2=3x5,</a:t>
            </a:r>
          </a:p>
          <a:p>
            <a:r>
              <a:rPr lang="en-US" dirty="0"/>
              <a:t>           % b1=5x1, b2=3x1, A1(:,</a:t>
            </a:r>
            <a:r>
              <a:rPr lang="en-US" dirty="0" err="1"/>
              <a:t>i</a:t>
            </a:r>
            <a:r>
              <a:rPr lang="en-US" dirty="0"/>
              <a:t>)=5x1,  A2(:,</a:t>
            </a:r>
            <a:r>
              <a:rPr lang="en-US" dirty="0" err="1"/>
              <a:t>i</a:t>
            </a:r>
            <a:r>
              <a:rPr lang="en-US" dirty="0"/>
              <a:t>)=3x1</a:t>
            </a:r>
          </a:p>
          <a:p>
            <a:r>
              <a:rPr lang="pl-PL" dirty="0"/>
              <a:t>        %   show_table1(i,P(:,i),df1,df2,s1,s2,W1,W2,b1,b2,A1(:,i),A2(:,i),T(:,i));</a:t>
            </a:r>
          </a:p>
          <a:p>
            <a:r>
              <a:rPr lang="en-US" dirty="0"/>
              <a:t>         end</a:t>
            </a:r>
          </a:p>
          <a:p>
            <a:r>
              <a:rPr lang="en-US" dirty="0"/>
              <a:t>         e = A2-T ; % for this e, put -</a:t>
            </a:r>
            <a:r>
              <a:rPr lang="en-US" dirty="0" err="1"/>
              <a:t>ve</a:t>
            </a:r>
            <a:r>
              <a:rPr lang="en-US" dirty="0"/>
              <a:t> sign for finding s2</a:t>
            </a:r>
          </a:p>
          <a:p>
            <a:r>
              <a:rPr lang="en-US" dirty="0"/>
              <a:t>         error =0.5*mean(mean(e.*e));</a:t>
            </a:r>
          </a:p>
          <a:p>
            <a:r>
              <a:rPr lang="en-US" dirty="0"/>
              <a:t>     </a:t>
            </a:r>
            <a:r>
              <a:rPr lang="en-US" dirty="0" err="1"/>
              <a:t>disp</a:t>
            </a:r>
            <a:r>
              <a:rPr lang="en-US" dirty="0"/>
              <a:t>(</a:t>
            </a:r>
            <a:r>
              <a:rPr lang="en-US" dirty="0" err="1"/>
              <a:t>sprintf</a:t>
            </a:r>
            <a:r>
              <a:rPr lang="en-US" dirty="0"/>
              <a:t>('Iteration :%5d </a:t>
            </a:r>
            <a:r>
              <a:rPr lang="en-US" dirty="0" err="1"/>
              <a:t>mse</a:t>
            </a:r>
            <a:r>
              <a:rPr lang="en-US" dirty="0"/>
              <a:t> :%12.6f%',itr,error));</a:t>
            </a:r>
          </a:p>
          <a:p>
            <a:r>
              <a:rPr lang="en-US" dirty="0"/>
              <a:t>         </a:t>
            </a:r>
            <a:r>
              <a:rPr lang="en-US" dirty="0" err="1"/>
              <a:t>mse</a:t>
            </a:r>
            <a:r>
              <a:rPr lang="en-US" dirty="0"/>
              <a:t>(</a:t>
            </a:r>
            <a:r>
              <a:rPr lang="en-US" dirty="0" err="1"/>
              <a:t>itr</a:t>
            </a:r>
            <a:r>
              <a:rPr lang="en-US" dirty="0"/>
              <a:t>)=error;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      </a:t>
            </a:r>
          </a:p>
          <a:p>
            <a:r>
              <a:rPr lang="en-US" dirty="0"/>
              <a:t>   %</a:t>
            </a:r>
            <a:r>
              <a:rPr lang="en-US" dirty="0" err="1"/>
              <a:t>disp</a:t>
            </a:r>
            <a:r>
              <a:rPr lang="en-US" dirty="0"/>
              <a:t>('just finished one sample of training, hit key to continue');</a:t>
            </a:r>
          </a:p>
          <a:p>
            <a:r>
              <a:rPr lang="en-US" dirty="0"/>
              <a:t>  % pause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threshold=0.9; % threshold of the system (higher threshold = more accuracy)</a:t>
            </a:r>
          </a:p>
          <a:p>
            <a:r>
              <a:rPr lang="en-US" dirty="0"/>
              <a:t>% training images result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</a:t>
            </a:r>
            <a:r>
              <a:rPr lang="en-US" dirty="0" err="1"/>
              <a:t>TrnOutput</a:t>
            </a:r>
            <a:r>
              <a:rPr lang="en-US" dirty="0"/>
              <a:t>=real(A2)</a:t>
            </a:r>
          </a:p>
          <a:p>
            <a:r>
              <a:rPr lang="en-US" dirty="0" err="1"/>
              <a:t>TrnOutput</a:t>
            </a:r>
            <a:r>
              <a:rPr lang="en-US" dirty="0"/>
              <a:t>=real(A2&gt;threshold)   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applying test images to NN , TESTING BEGINS HERE</a:t>
            </a:r>
          </a:p>
          <a:p>
            <a:r>
              <a:rPr lang="en-US" dirty="0"/>
              <a:t>n1=W1*N;</a:t>
            </a:r>
          </a:p>
          <a:p>
            <a:r>
              <a:rPr lang="en-US" dirty="0"/>
              <a:t>A1=</a:t>
            </a:r>
            <a:r>
              <a:rPr lang="en-US" dirty="0" err="1"/>
              <a:t>logsig</a:t>
            </a:r>
            <a:r>
              <a:rPr lang="en-US" dirty="0"/>
              <a:t>(n1);</a:t>
            </a:r>
          </a:p>
          <a:p>
            <a:r>
              <a:rPr lang="en-US" dirty="0"/>
              <a:t>n2=W2*A1;</a:t>
            </a:r>
          </a:p>
          <a:p>
            <a:r>
              <a:rPr lang="en-US" dirty="0"/>
              <a:t>A2test=</a:t>
            </a:r>
            <a:r>
              <a:rPr lang="en-US" dirty="0" err="1"/>
              <a:t>logsig</a:t>
            </a:r>
            <a:r>
              <a:rPr lang="en-US" dirty="0"/>
              <a:t>(n2);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testing images result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</a:t>
            </a:r>
            <a:r>
              <a:rPr lang="en-US" dirty="0" err="1"/>
              <a:t>TstOutput</a:t>
            </a:r>
            <a:r>
              <a:rPr lang="en-US" dirty="0"/>
              <a:t>=real(A2test)</a:t>
            </a:r>
          </a:p>
          <a:p>
            <a:r>
              <a:rPr lang="en-US" dirty="0" err="1"/>
              <a:t>TstOutput</a:t>
            </a:r>
            <a:r>
              <a:rPr lang="en-US" dirty="0"/>
              <a:t>=real(A2test&gt;threshold)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%DDDDDDDDDDDDDDDDDDDDDD2222222222222222222</a:t>
            </a:r>
          </a:p>
          <a:p>
            <a:r>
              <a:rPr lang="en-US" dirty="0"/>
              <a:t>% display the testing images </a:t>
            </a:r>
          </a:p>
          <a:p>
            <a:r>
              <a:rPr lang="en-US" dirty="0"/>
              <a:t>figure(2)</a:t>
            </a:r>
          </a:p>
          <a:p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=1:n*</a:t>
            </a:r>
            <a:r>
              <a:rPr lang="en-US" dirty="0" err="1"/>
              <a:t>nump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im</a:t>
            </a:r>
            <a:r>
              <a:rPr lang="en-US" dirty="0"/>
              <a:t>=reshape(N(:,</a:t>
            </a:r>
            <a:r>
              <a:rPr lang="en-US" dirty="0" err="1"/>
              <a:t>i</a:t>
            </a:r>
            <a:r>
              <a:rPr lang="en-US" dirty="0"/>
              <a:t>), [3 3]);</a:t>
            </a:r>
          </a:p>
          <a:p>
            <a:r>
              <a:rPr lang="en-US" dirty="0"/>
              <a:t>   % remove </a:t>
            </a:r>
            <a:r>
              <a:rPr lang="en-US" dirty="0" err="1"/>
              <a:t>theline</a:t>
            </a:r>
            <a:r>
              <a:rPr lang="en-US" dirty="0"/>
              <a:t> below to reflect the truth data input</a:t>
            </a:r>
          </a:p>
          <a:p>
            <a:r>
              <a:rPr lang="en-US" dirty="0"/>
              <a:t>   % </a:t>
            </a:r>
            <a:r>
              <a:rPr lang="en-US" dirty="0" err="1"/>
              <a:t>im</a:t>
            </a:r>
            <a:r>
              <a:rPr lang="en-US" dirty="0"/>
              <a:t>=</a:t>
            </a:r>
            <a:r>
              <a:rPr lang="en-US" dirty="0" err="1"/>
              <a:t>imresize</a:t>
            </a:r>
            <a:r>
              <a:rPr lang="en-US" dirty="0"/>
              <a:t>(im,20);        % resize the image to make it clear </a:t>
            </a:r>
          </a:p>
          <a:p>
            <a:r>
              <a:rPr lang="en-US" dirty="0"/>
              <a:t>    subplot(</a:t>
            </a:r>
            <a:r>
              <a:rPr lang="en-US" dirty="0" err="1"/>
              <a:t>nump,n,i</a:t>
            </a:r>
            <a:r>
              <a:rPr lang="en-US" dirty="0"/>
              <a:t>),</a:t>
            </a:r>
            <a:r>
              <a:rPr lang="en-US" dirty="0" err="1"/>
              <a:t>imshow</a:t>
            </a:r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);</a:t>
            </a:r>
          </a:p>
          <a:p>
            <a:r>
              <a:rPr lang="en-US" dirty="0"/>
              <a:t>    %title(</a:t>
            </a:r>
            <a:r>
              <a:rPr lang="en-US" dirty="0" err="1"/>
              <a:t>strcat</a:t>
            </a:r>
            <a:r>
              <a:rPr lang="en-US" dirty="0"/>
              <a:t>('test image #', int2str(</a:t>
            </a:r>
            <a:r>
              <a:rPr lang="en-US" dirty="0" err="1"/>
              <a:t>i</a:t>
            </a:r>
            <a:r>
              <a:rPr lang="en-US" dirty="0"/>
              <a:t>)))</a:t>
            </a:r>
          </a:p>
          <a:p>
            <a:r>
              <a:rPr lang="en-US" dirty="0"/>
              <a:t>        title({</a:t>
            </a:r>
          </a:p>
          <a:p>
            <a:r>
              <a:rPr lang="en-US" dirty="0"/>
              <a:t>    [</a:t>
            </a:r>
            <a:r>
              <a:rPr lang="en-US" dirty="0" err="1"/>
              <a:t>strcat</a:t>
            </a:r>
            <a:r>
              <a:rPr lang="en-US" dirty="0"/>
              <a:t>('Test image #  ',num2str(</a:t>
            </a:r>
            <a:r>
              <a:rPr lang="en-US" dirty="0" err="1"/>
              <a:t>i</a:t>
            </a:r>
            <a:r>
              <a:rPr lang="en-US" dirty="0"/>
              <a:t>) )] </a:t>
            </a:r>
          </a:p>
          <a:p>
            <a:r>
              <a:rPr lang="en-US" dirty="0"/>
              <a:t>    ['class found=[', num2str( </a:t>
            </a:r>
            <a:r>
              <a:rPr lang="en-US" dirty="0" err="1"/>
              <a:t>TstOutput</a:t>
            </a:r>
            <a:r>
              <a:rPr lang="en-US" dirty="0"/>
              <a:t>(:,</a:t>
            </a:r>
            <a:r>
              <a:rPr lang="en-US" dirty="0" err="1"/>
              <a:t>i</a:t>
            </a:r>
            <a:r>
              <a:rPr lang="en-US" dirty="0"/>
              <a:t>)'),']']</a:t>
            </a:r>
          </a:p>
          <a:p>
            <a:r>
              <a:rPr lang="en-US" dirty="0"/>
              <a:t>    });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recognition rate</a:t>
            </a:r>
          </a:p>
          <a:p>
            <a:r>
              <a:rPr lang="en-US" dirty="0"/>
              <a:t>wrong=size(find(</a:t>
            </a:r>
            <a:r>
              <a:rPr lang="en-US" dirty="0" err="1"/>
              <a:t>TstOutput</a:t>
            </a:r>
            <a:r>
              <a:rPr lang="en-US" dirty="0"/>
              <a:t>-T),1);</a:t>
            </a:r>
          </a:p>
          <a:p>
            <a:r>
              <a:rPr lang="en-US" dirty="0" err="1"/>
              <a:t>recognition_rate</a:t>
            </a:r>
            <a:r>
              <a:rPr lang="en-US" dirty="0"/>
              <a:t>=100*(size(N,2)-wrong)/size(N,2)</a:t>
            </a:r>
          </a:p>
          <a:p>
            <a:r>
              <a:rPr lang="en-US" dirty="0"/>
              <a:t>% end of code</a:t>
            </a:r>
          </a:p>
          <a:p>
            <a:r>
              <a:rPr lang="en-US" dirty="0"/>
              <a:t>figure(4)</a:t>
            </a:r>
          </a:p>
          <a:p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plot(</a:t>
            </a:r>
            <a:r>
              <a:rPr lang="en-US" dirty="0" err="1"/>
              <a:t>mse</a:t>
            </a:r>
            <a:r>
              <a:rPr lang="en-US" dirty="0"/>
              <a:t>)</a:t>
            </a:r>
          </a:p>
          <a:p>
            <a:r>
              <a:rPr lang="en-US" dirty="0" err="1"/>
              <a:t>ylabel</a:t>
            </a:r>
            <a:r>
              <a:rPr lang="en-US" dirty="0"/>
              <a:t>('error </a:t>
            </a:r>
            <a:r>
              <a:rPr lang="en-US" dirty="0" err="1"/>
              <a:t>mse</a:t>
            </a:r>
            <a:r>
              <a:rPr lang="en-US" dirty="0"/>
              <a:t>')</a:t>
            </a:r>
          </a:p>
          <a:p>
            <a:r>
              <a:rPr lang="en-US" dirty="0" err="1"/>
              <a:t>xlabel</a:t>
            </a:r>
            <a:r>
              <a:rPr lang="en-US" dirty="0"/>
              <a:t>('epoch')</a:t>
            </a:r>
          </a:p>
          <a:p>
            <a:r>
              <a:rPr lang="en-US" dirty="0"/>
              <a:t>title('back propagation demo')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 </a:t>
            </a:r>
            <a:r>
              <a:rPr lang="en-US" dirty="0" err="1"/>
              <a:t>i</a:t>
            </a:r>
            <a:r>
              <a:rPr lang="en-US" dirty="0"/>
              <a:t> is sample index, P(:,</a:t>
            </a:r>
            <a:r>
              <a:rPr lang="en-US" dirty="0" err="1"/>
              <a:t>i</a:t>
            </a:r>
            <a:r>
              <a:rPr lang="en-US" dirty="0"/>
              <a:t>) is 9x1 input pixels</a:t>
            </a:r>
          </a:p>
          <a:p>
            <a:r>
              <a:rPr lang="pl-PL" dirty="0"/>
              <a:t>% P(:,i)=9x1, df1=5x1, df2=3x1, s1=5x1, s2=3x1, W1=5x9 , W2=3x5,</a:t>
            </a:r>
          </a:p>
          <a:p>
            <a:r>
              <a:rPr lang="en-US" dirty="0"/>
              <a:t>% b1=5x1, b2=3x1, A1(:,</a:t>
            </a:r>
            <a:r>
              <a:rPr lang="en-US" dirty="0" err="1"/>
              <a:t>i</a:t>
            </a:r>
            <a:r>
              <a:rPr lang="en-US" dirty="0"/>
              <a:t>)=5x1,  A2(:,</a:t>
            </a:r>
            <a:r>
              <a:rPr lang="en-US" dirty="0" err="1"/>
              <a:t>i</a:t>
            </a:r>
            <a:r>
              <a:rPr lang="en-US" dirty="0"/>
              <a:t>)=3x1</a:t>
            </a:r>
          </a:p>
          <a:p>
            <a:r>
              <a:rPr lang="en-US" dirty="0"/>
              <a:t>function show_table1(i,P_val,df1,df2,s1,s2,W1,W2,b1,b2,A1_vec,A2_vec,T_i)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InputIndex</a:t>
            </a:r>
            <a:r>
              <a:rPr lang="en-US" dirty="0"/>
              <a:t> = {'1';'2';'3';'4';'5';'6';'7';'8';'9'};</a:t>
            </a:r>
          </a:p>
          <a:p>
            <a:r>
              <a:rPr lang="en-US" dirty="0" err="1"/>
              <a:t>InputP</a:t>
            </a:r>
            <a:r>
              <a:rPr lang="en-US" dirty="0"/>
              <a:t>=</a:t>
            </a:r>
            <a:r>
              <a:rPr lang="en-US" dirty="0" err="1"/>
              <a:t>P_val</a:t>
            </a:r>
            <a:r>
              <a:rPr lang="en-US" dirty="0"/>
              <a:t>;</a:t>
            </a:r>
          </a:p>
          <a:p>
            <a:r>
              <a:rPr lang="en-US" dirty="0" err="1"/>
              <a:t>T_val</a:t>
            </a:r>
            <a:r>
              <a:rPr lang="en-US" dirty="0"/>
              <a:t>=[</a:t>
            </a:r>
            <a:r>
              <a:rPr lang="en-US" dirty="0" err="1"/>
              <a:t>T_i;nan;nan;nan;nan;nan;nan</a:t>
            </a:r>
            <a:r>
              <a:rPr lang="en-US" dirty="0"/>
              <a:t>];</a:t>
            </a:r>
          </a:p>
          <a:p>
            <a:r>
              <a:rPr lang="en-US" dirty="0"/>
              <a:t>W1_1=W1(1,:)';</a:t>
            </a:r>
          </a:p>
          <a:p>
            <a:r>
              <a:rPr lang="en-US" dirty="0"/>
              <a:t>W1_2=W1(2,:)';</a:t>
            </a:r>
          </a:p>
          <a:p>
            <a:r>
              <a:rPr lang="en-US" dirty="0"/>
              <a:t>W1_3=W1(3,:)';</a:t>
            </a:r>
          </a:p>
          <a:p>
            <a:r>
              <a:rPr lang="en-US" dirty="0"/>
              <a:t>W1_4=W1(4,:)';</a:t>
            </a:r>
          </a:p>
          <a:p>
            <a:r>
              <a:rPr lang="en-US" dirty="0"/>
              <a:t>W1_5=W1(5,:)';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W2_1=[W2(1,:)';</a:t>
            </a:r>
            <a:r>
              <a:rPr lang="en-US" dirty="0" err="1"/>
              <a:t>nan;nan;nan;nan</a:t>
            </a:r>
            <a:r>
              <a:rPr lang="en-US" dirty="0"/>
              <a:t>];</a:t>
            </a:r>
          </a:p>
          <a:p>
            <a:r>
              <a:rPr lang="en-US" dirty="0"/>
              <a:t>W2_2=[W2(2,:)';</a:t>
            </a:r>
            <a:r>
              <a:rPr lang="en-US" dirty="0" err="1"/>
              <a:t>nan;nan;nan;nan</a:t>
            </a:r>
            <a:r>
              <a:rPr lang="en-US" dirty="0"/>
              <a:t>];</a:t>
            </a:r>
          </a:p>
          <a:p>
            <a:r>
              <a:rPr lang="en-US" dirty="0"/>
              <a:t>W2_3=[W2(3,:)';</a:t>
            </a:r>
            <a:r>
              <a:rPr lang="en-US" dirty="0" err="1"/>
              <a:t>nan;nan;nan;nan</a:t>
            </a:r>
            <a:r>
              <a:rPr lang="en-US" dirty="0"/>
              <a:t>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df1_val=[df1;nan;nan;nan;nan];</a:t>
            </a:r>
          </a:p>
          <a:p>
            <a:r>
              <a:rPr lang="en-US" dirty="0"/>
              <a:t>df2_val=[df2;nan;nan;nan;nan;nan;nan];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s1_val=[s1;nan;nan;nan;nan];</a:t>
            </a:r>
          </a:p>
          <a:p>
            <a:r>
              <a:rPr lang="en-US" dirty="0"/>
              <a:t>s2_val=[s2;nan;nan;nan;nan;nan;nan];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Bias1_val=[b1;nan;nan;nan;nan];</a:t>
            </a:r>
          </a:p>
          <a:p>
            <a:r>
              <a:rPr lang="en-US" dirty="0"/>
              <a:t>Bias2_val=[b2;nan;nan;nan;nan;nan;nan];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A1_val=[A1_vec;nan;nan;nan;nan];</a:t>
            </a:r>
          </a:p>
          <a:p>
            <a:r>
              <a:rPr lang="en-US" dirty="0"/>
              <a:t>A2_val=[A2_vec;nan;nan;nan;nan;nan;nan];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Err=[   norm(A2_vec - </a:t>
            </a:r>
            <a:r>
              <a:rPr lang="en-US" dirty="0" err="1"/>
              <a:t>T_i</a:t>
            </a:r>
            <a:r>
              <a:rPr lang="en-US" dirty="0"/>
              <a:t>) ;</a:t>
            </a:r>
            <a:r>
              <a:rPr lang="en-US" dirty="0" err="1"/>
              <a:t>nan;nan;nan;nan;nan;nan;nan;nan</a:t>
            </a:r>
            <a:r>
              <a:rPr lang="en-US" dirty="0"/>
              <a:t>];</a:t>
            </a:r>
          </a:p>
          <a:p>
            <a:r>
              <a:rPr lang="en-US" dirty="0"/>
              <a:t>figure(2)</a:t>
            </a:r>
          </a:p>
          <a:p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%Weight =  [71;69;64;67;64;nan;nan;nan;nan];</a:t>
            </a:r>
          </a:p>
          <a:p>
            <a:r>
              <a:rPr lang="en-US" dirty="0"/>
              <a:t>%T = table(InputP,W1_1,W1_2,W1_1,W1_3,W1_4,W1_5,Bias1_val,Bias2_val,A1_1,A2_1,'RowNames',InputIndex);</a:t>
            </a:r>
          </a:p>
          <a:p>
            <a:r>
              <a:rPr lang="en-US" dirty="0"/>
              <a:t>T1 = table(InputP,W1_1,W1_2,W1_3,W1_4,W1_5,df1_val,s1_val,Bias1_val,A1_val,'RowNames',InputIndex);</a:t>
            </a:r>
          </a:p>
          <a:p>
            <a:r>
              <a:rPr lang="en-US" dirty="0" err="1"/>
              <a:t>uitable</a:t>
            </a:r>
            <a:r>
              <a:rPr lang="en-US" dirty="0"/>
              <a:t>('Data',T1{:,:},'ColumnName',T1.Properties.VariableNames,...</a:t>
            </a:r>
          </a:p>
          <a:p>
            <a:r>
              <a:rPr lang="en-US" dirty="0"/>
              <a:t>    'RowName',T1.Properties.RowNames,'Units', 'Normalized', ...</a:t>
            </a:r>
          </a:p>
          <a:p>
            <a:r>
              <a:rPr lang="en-US" dirty="0"/>
              <a:t>    'Position',[0, 0, 1, 1]);</a:t>
            </a:r>
          </a:p>
          <a:p>
            <a:r>
              <a:rPr lang="en-US" dirty="0"/>
              <a:t>title('forward pass A1');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figure(3)</a:t>
            </a:r>
          </a:p>
          <a:p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%T2 = table(W2_1,W2_2,W2_3,W2_4,W2_5,df2_val,s2_val,Bias2_val,A2_val,T_val,'RowNames',InputIndex);</a:t>
            </a:r>
          </a:p>
          <a:p>
            <a:r>
              <a:rPr lang="en-US" dirty="0"/>
              <a:t>T2 = table(W2_1,W2_2,W2_3,df2_val,s2_val,Bias2_val,A2_val,Err,T_val,'RowNames',InputIndex);</a:t>
            </a:r>
          </a:p>
          <a:p>
            <a:r>
              <a:rPr lang="en-US" dirty="0" err="1"/>
              <a:t>uitable</a:t>
            </a:r>
            <a:r>
              <a:rPr lang="en-US" dirty="0"/>
              <a:t>('Data',T2{:,:},'ColumnName',T2.Properties.VariableNames,...</a:t>
            </a:r>
          </a:p>
          <a:p>
            <a:r>
              <a:rPr lang="en-US" dirty="0"/>
              <a:t>    'RowName',T2.Properties.RowNames,'Units', 'Normalized', ...</a:t>
            </a:r>
          </a:p>
          <a:p>
            <a:r>
              <a:rPr lang="en-US" dirty="0"/>
              <a:t>     'Position',[0, 0, 1, 1]);</a:t>
            </a:r>
          </a:p>
          <a:p>
            <a:r>
              <a:rPr lang="en-US" dirty="0"/>
              <a:t>% 'hit key'</a:t>
            </a:r>
          </a:p>
          <a:p>
            <a:r>
              <a:rPr lang="en-US" dirty="0"/>
              <a:t>% pause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110</a:t>
            </a:fld>
            <a:endParaRPr lang="en-US" altLang="zh-H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15" y="3701378"/>
            <a:ext cx="6520064" cy="158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77908"/>
            <a:ext cx="6714957" cy="1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89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Matlab</a:t>
            </a:r>
            <a:r>
              <a:rPr lang="en-US" dirty="0"/>
              <a:t> code,bnpp2c1.m (old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581400" cy="4602163"/>
          </a:xfrm>
        </p:spPr>
        <p:txBody>
          <a:bodyPr>
            <a:noAutofit/>
          </a:bodyPr>
          <a:lstStyle/>
          <a:p>
            <a:r>
              <a:rPr lang="en-US" sz="200" dirty="0"/>
              <a:t>%source : http://www.mathworks.com/matlabcentral/fileexchange/19997-neural-network-for-pattern-recognition-tutorial</a:t>
            </a:r>
          </a:p>
          <a:p>
            <a:r>
              <a:rPr lang="en-US" sz="200" dirty="0"/>
              <a:t>%</a:t>
            </a:r>
            <a:r>
              <a:rPr lang="en-US" sz="200" dirty="0" err="1"/>
              <a:t>khw</a:t>
            </a:r>
            <a:r>
              <a:rPr lang="en-US" sz="200" dirty="0"/>
              <a:t> 2017 </a:t>
            </a:r>
            <a:r>
              <a:rPr lang="en-US" sz="200" dirty="0" err="1"/>
              <a:t>aug</a:t>
            </a:r>
            <a:r>
              <a:rPr lang="en-US" sz="200" dirty="0"/>
              <a:t> 23</a:t>
            </a:r>
          </a:p>
          <a:p>
            <a:r>
              <a:rPr lang="en-US" sz="200" dirty="0"/>
              <a:t>clear memory %comments added by </a:t>
            </a:r>
            <a:r>
              <a:rPr lang="en-US" sz="200" dirty="0" err="1"/>
              <a:t>kh</a:t>
            </a:r>
            <a:r>
              <a:rPr lang="en-US" sz="200" dirty="0"/>
              <a:t> </a:t>
            </a:r>
            <a:r>
              <a:rPr lang="en-US" sz="200" dirty="0" err="1"/>
              <a:t>wong</a:t>
            </a:r>
            <a:endParaRPr lang="en-US" sz="200" dirty="0"/>
          </a:p>
          <a:p>
            <a:r>
              <a:rPr lang="en-US" sz="200" dirty="0"/>
              <a:t>clear all</a:t>
            </a:r>
          </a:p>
          <a:p>
            <a:r>
              <a:rPr lang="en-US" sz="200" dirty="0" err="1"/>
              <a:t>clc</a:t>
            </a:r>
            <a:endParaRPr lang="en-US" sz="200" dirty="0"/>
          </a:p>
          <a:p>
            <a:r>
              <a:rPr lang="en-US" sz="200" dirty="0" err="1"/>
              <a:t>nump</a:t>
            </a:r>
            <a:r>
              <a:rPr lang="en-US" sz="200" dirty="0"/>
              <a:t>=3;  % number of classes</a:t>
            </a:r>
          </a:p>
          <a:p>
            <a:r>
              <a:rPr lang="en-US" sz="200" dirty="0"/>
              <a:t> n=3;     % number of images per class</a:t>
            </a:r>
          </a:p>
          <a:p>
            <a:r>
              <a:rPr lang="en-US" sz="200" dirty="0"/>
              <a:t> % training images reshaped into columns in P </a:t>
            </a:r>
          </a:p>
          <a:p>
            <a:r>
              <a:rPr lang="en-US" sz="200" dirty="0"/>
              <a:t>% image size (3x3) reshaped to (1x9)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% training images set 1 </a:t>
            </a:r>
          </a:p>
          <a:p>
            <a:r>
              <a:rPr lang="en-US" sz="200" dirty="0"/>
              <a:t>% P1=[196    35   234   232    59   244   243    57   226; ...</a:t>
            </a:r>
          </a:p>
          <a:p>
            <a:r>
              <a:rPr lang="en-US" sz="200" dirty="0"/>
              <a:t>%    188    15   236   244    44   228   251    48   230; ...    % class 1</a:t>
            </a:r>
          </a:p>
          <a:p>
            <a:r>
              <a:rPr lang="en-US" sz="200" dirty="0"/>
              <a:t>%    246    48   222   225    40   226   208    35   234; ...</a:t>
            </a:r>
          </a:p>
          <a:p>
            <a:r>
              <a:rPr lang="en-US" sz="200" dirty="0"/>
              <a:t>%    </a:t>
            </a:r>
          </a:p>
          <a:p>
            <a:r>
              <a:rPr lang="en-US" sz="200" dirty="0"/>
              <a:t>%    255   223   224   255     0   255   249   255   235; ...</a:t>
            </a:r>
          </a:p>
          <a:p>
            <a:r>
              <a:rPr lang="en-US" sz="200" dirty="0"/>
              <a:t>%    234   255   205   251     0   251   238   253   240; ...    % class 2</a:t>
            </a:r>
          </a:p>
          <a:p>
            <a:r>
              <a:rPr lang="en-US" sz="200" dirty="0"/>
              <a:t>%    232   255   231   247    38   246   190   236   250; ...</a:t>
            </a:r>
          </a:p>
          <a:p>
            <a:r>
              <a:rPr lang="en-US" sz="200" dirty="0"/>
              <a:t>%    </a:t>
            </a:r>
          </a:p>
          <a:p>
            <a:r>
              <a:rPr lang="en-US" sz="200" dirty="0"/>
              <a:t>%    25     53   224   255    15    25   249    55   235; ...</a:t>
            </a:r>
          </a:p>
          <a:p>
            <a:r>
              <a:rPr lang="en-US" sz="200" dirty="0"/>
              <a:t>%    24     25   205   251    10    25   238    53   240; ...    % class 3</a:t>
            </a:r>
          </a:p>
          <a:p>
            <a:r>
              <a:rPr lang="en-US" sz="200" dirty="0"/>
              <a:t>%    22     35   231   247    38    24   190    36   250]';</a:t>
            </a:r>
          </a:p>
          <a:p>
            <a:r>
              <a:rPr lang="en-US" sz="200" dirty="0"/>
              <a:t>% training images set 2</a:t>
            </a:r>
          </a:p>
          <a:p>
            <a:r>
              <a:rPr lang="en-US" sz="200" dirty="0"/>
              <a:t>P2=[50 30 25 215 225 231 31 22 34; ... %class1: 1st </a:t>
            </a:r>
            <a:r>
              <a:rPr lang="en-US" sz="200" dirty="0" err="1"/>
              <a:t>tranining</a:t>
            </a:r>
            <a:r>
              <a:rPr lang="en-US" sz="200" dirty="0"/>
              <a:t> sample</a:t>
            </a:r>
          </a:p>
          <a:p>
            <a:r>
              <a:rPr lang="en-US" sz="200" dirty="0"/>
              <a:t>    20 23 5 180 212 203 18 22 44; ...  %class1, 2nd </a:t>
            </a:r>
            <a:r>
              <a:rPr lang="en-US" sz="200" dirty="0" err="1"/>
              <a:t>tranining</a:t>
            </a:r>
            <a:r>
              <a:rPr lang="en-US" sz="200" dirty="0"/>
              <a:t> sample</a:t>
            </a:r>
          </a:p>
          <a:p>
            <a:r>
              <a:rPr lang="en-US" sz="200" dirty="0"/>
              <a:t>    50 23 65 180 244 221 38 62 64; ...  %class1, 2nd </a:t>
            </a:r>
            <a:r>
              <a:rPr lang="en-US" sz="200" dirty="0" err="1"/>
              <a:t>tranining</a:t>
            </a:r>
            <a:r>
              <a:rPr lang="en-US" sz="200" dirty="0"/>
              <a:t> sample</a:t>
            </a:r>
          </a:p>
          <a:p>
            <a:r>
              <a:rPr lang="en-US" sz="200" dirty="0"/>
              <a:t>   </a:t>
            </a:r>
          </a:p>
          <a:p>
            <a:r>
              <a:rPr lang="en-US" sz="200" dirty="0"/>
              <a:t>   255   2   222   250     224   264  3   12   237; ...</a:t>
            </a:r>
          </a:p>
          <a:p>
            <a:r>
              <a:rPr lang="en-US" sz="200" dirty="0"/>
              <a:t>   215   12   232   235     234   225  3   32   228; ...</a:t>
            </a:r>
          </a:p>
          <a:p>
            <a:r>
              <a:rPr lang="en-US" sz="200" dirty="0"/>
              <a:t>   250   22   251   245     245   205  6   22   239; ...</a:t>
            </a:r>
          </a:p>
          <a:p>
            <a:r>
              <a:rPr lang="en-US" sz="200" dirty="0"/>
              <a:t>   </a:t>
            </a:r>
          </a:p>
          <a:p>
            <a:r>
              <a:rPr lang="en-US" sz="200" dirty="0"/>
              <a:t>   25     53   224   255    15    25   249    55   235; ...</a:t>
            </a:r>
          </a:p>
          <a:p>
            <a:r>
              <a:rPr lang="en-US" sz="200" dirty="0"/>
              <a:t>   24     25   205   251    10    25   238    53   240; ...    % class 3</a:t>
            </a:r>
          </a:p>
          <a:p>
            <a:r>
              <a:rPr lang="en-US" sz="200" dirty="0"/>
              <a:t>   22     35   231   247    38    24   190    36   250]';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P=P2; %select which set you want to use for </a:t>
            </a:r>
            <a:r>
              <a:rPr lang="en-US" sz="200" dirty="0" err="1"/>
              <a:t>traning</a:t>
            </a:r>
            <a:r>
              <a:rPr lang="en-US" sz="200" dirty="0"/>
              <a:t>, </a:t>
            </a:r>
            <a:r>
              <a:rPr lang="en-US" sz="200" dirty="0" err="1"/>
              <a:t>khw</a:t>
            </a:r>
            <a:r>
              <a:rPr lang="en-US" sz="200" dirty="0"/>
              <a:t> v15 </a:t>
            </a:r>
          </a:p>
          <a:p>
            <a:r>
              <a:rPr lang="en-US" sz="200" dirty="0"/>
              <a:t>% testing images </a:t>
            </a:r>
          </a:p>
          <a:p>
            <a:r>
              <a:rPr lang="pt-BR" sz="200" dirty="0"/>
              <a:t>% N=[208    16   235   255    44   229   236    34   247; ...</a:t>
            </a:r>
          </a:p>
          <a:p>
            <a:r>
              <a:rPr lang="en-US" sz="200" dirty="0"/>
              <a:t>%    245    21   213   254    55   252   215    51   249; ...    % class 1</a:t>
            </a:r>
          </a:p>
          <a:p>
            <a:r>
              <a:rPr lang="en-US" sz="200" dirty="0"/>
              <a:t>%    248    22   225   252    30   240   242    27   244; ...</a:t>
            </a:r>
          </a:p>
          <a:p>
            <a:r>
              <a:rPr lang="en-US" sz="200" dirty="0"/>
              <a:t>%    </a:t>
            </a:r>
          </a:p>
          <a:p>
            <a:r>
              <a:rPr lang="en-US" sz="200" dirty="0"/>
              <a:t>%    255   241   208   255    28   255   194   234   188; ...</a:t>
            </a:r>
          </a:p>
          <a:p>
            <a:r>
              <a:rPr lang="en-US" sz="200" dirty="0"/>
              <a:t>%    237   243   237   237    19   251   227   225   237; ...    % class 2</a:t>
            </a:r>
          </a:p>
          <a:p>
            <a:r>
              <a:rPr lang="en-US" sz="200" dirty="0"/>
              <a:t>%    224   251   215   245    31   222   233   255   254; ...</a:t>
            </a:r>
          </a:p>
          <a:p>
            <a:r>
              <a:rPr lang="en-US" sz="200" dirty="0"/>
              <a:t>%    </a:t>
            </a:r>
          </a:p>
          <a:p>
            <a:r>
              <a:rPr lang="en-US" sz="200" dirty="0"/>
              <a:t>%     25    21   208   255    28    25   194    34   188; ...</a:t>
            </a:r>
          </a:p>
          <a:p>
            <a:r>
              <a:rPr lang="en-US" sz="200" dirty="0"/>
              <a:t>%     27    23   237   237    19    21   227    25   237; ...    % class 3</a:t>
            </a:r>
          </a:p>
          <a:p>
            <a:r>
              <a:rPr lang="en-US" sz="200" dirty="0"/>
              <a:t>%     24    49   215   245    31    22   233    55   254]';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N2=P2+round(rand(9,9)*50); %add noise</a:t>
            </a:r>
          </a:p>
          <a:p>
            <a:r>
              <a:rPr lang="en-US" sz="200" dirty="0"/>
              <a:t>N=N2;</a:t>
            </a:r>
          </a:p>
          <a:p>
            <a:r>
              <a:rPr lang="en-US" sz="200" dirty="0"/>
              <a:t>    %'press any key to continue'</a:t>
            </a:r>
          </a:p>
          <a:p>
            <a:r>
              <a:rPr lang="en-US" sz="200" dirty="0"/>
              <a:t>%pause</a:t>
            </a:r>
          </a:p>
          <a:p>
            <a:r>
              <a:rPr lang="en-US" sz="200" dirty="0"/>
              <a:t>% Normalization</a:t>
            </a:r>
          </a:p>
          <a:p>
            <a:r>
              <a:rPr lang="en-US" sz="200" dirty="0"/>
              <a:t>P=P/256;</a:t>
            </a:r>
          </a:p>
          <a:p>
            <a:r>
              <a:rPr lang="en-US" sz="200" dirty="0"/>
              <a:t>N=N/256;</a:t>
            </a:r>
          </a:p>
          <a:p>
            <a:r>
              <a:rPr lang="en-US" sz="200" dirty="0"/>
              <a:t>% display the training images </a:t>
            </a:r>
          </a:p>
          <a:p>
            <a:r>
              <a:rPr lang="en-US" sz="200" dirty="0"/>
              <a:t>figure(1),</a:t>
            </a:r>
          </a:p>
          <a:p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/>
              <a:t>for </a:t>
            </a:r>
            <a:r>
              <a:rPr lang="en-US" sz="200" dirty="0" err="1"/>
              <a:t>i</a:t>
            </a:r>
            <a:r>
              <a:rPr lang="en-US" sz="200" dirty="0"/>
              <a:t>=1:n*</a:t>
            </a:r>
            <a:r>
              <a:rPr lang="en-US" sz="200" dirty="0" err="1"/>
              <a:t>nump</a:t>
            </a:r>
            <a:endParaRPr lang="en-US" sz="200" dirty="0"/>
          </a:p>
          <a:p>
            <a:r>
              <a:rPr lang="en-US" sz="200" dirty="0"/>
              <a:t>    </a:t>
            </a:r>
            <a:r>
              <a:rPr lang="en-US" sz="200" dirty="0" err="1"/>
              <a:t>im</a:t>
            </a:r>
            <a:r>
              <a:rPr lang="en-US" sz="200" dirty="0"/>
              <a:t>=reshape(P(:,</a:t>
            </a:r>
            <a:r>
              <a:rPr lang="en-US" sz="200" dirty="0" err="1"/>
              <a:t>i</a:t>
            </a:r>
            <a:r>
              <a:rPr lang="en-US" sz="200" dirty="0"/>
              <a:t>), [3 3]);</a:t>
            </a:r>
          </a:p>
          <a:p>
            <a:r>
              <a:rPr lang="en-US" sz="200" dirty="0"/>
              <a:t>    %remove </a:t>
            </a:r>
            <a:r>
              <a:rPr lang="en-US" sz="200" dirty="0" err="1"/>
              <a:t>theline</a:t>
            </a:r>
            <a:r>
              <a:rPr lang="en-US" sz="200" dirty="0"/>
              <a:t> below to reflect the truth data input</a:t>
            </a:r>
          </a:p>
          <a:p>
            <a:r>
              <a:rPr lang="en-US" sz="200" dirty="0"/>
              <a:t>  %  </a:t>
            </a:r>
            <a:r>
              <a:rPr lang="en-US" sz="200" dirty="0" err="1"/>
              <a:t>im</a:t>
            </a:r>
            <a:r>
              <a:rPr lang="en-US" sz="200" dirty="0"/>
              <a:t>=</a:t>
            </a:r>
            <a:r>
              <a:rPr lang="en-US" sz="200" dirty="0" err="1"/>
              <a:t>imresize</a:t>
            </a:r>
            <a:r>
              <a:rPr lang="en-US" sz="200" dirty="0"/>
              <a:t>(im,20);        % resize the image to make it clear</a:t>
            </a:r>
          </a:p>
          <a:p>
            <a:r>
              <a:rPr lang="en-US" sz="200" dirty="0"/>
              <a:t>    subplot(</a:t>
            </a:r>
            <a:r>
              <a:rPr lang="en-US" sz="200" dirty="0" err="1"/>
              <a:t>nump,n,i</a:t>
            </a:r>
            <a:r>
              <a:rPr lang="en-US" sz="200" dirty="0"/>
              <a:t>),</a:t>
            </a:r>
            <a:r>
              <a:rPr lang="en-US" sz="200" dirty="0" err="1"/>
              <a:t>imshow</a:t>
            </a:r>
            <a:r>
              <a:rPr lang="en-US" sz="200" dirty="0"/>
              <a:t>(</a:t>
            </a:r>
            <a:r>
              <a:rPr lang="en-US" sz="200" dirty="0" err="1"/>
              <a:t>im</a:t>
            </a:r>
            <a:r>
              <a:rPr lang="en-US" sz="200" dirty="0"/>
              <a:t>);</a:t>
            </a:r>
          </a:p>
          <a:p>
            <a:r>
              <a:rPr lang="en-US" sz="200" dirty="0"/>
              <a:t>    title(</a:t>
            </a:r>
            <a:r>
              <a:rPr lang="en-US" sz="200" dirty="0" err="1"/>
              <a:t>strcat</a:t>
            </a:r>
            <a:r>
              <a:rPr lang="en-US" sz="200" dirty="0"/>
              <a:t>('Train image/Class #', int2str(ceil(</a:t>
            </a:r>
            <a:r>
              <a:rPr lang="en-US" sz="200" dirty="0" err="1"/>
              <a:t>i</a:t>
            </a:r>
            <a:r>
              <a:rPr lang="en-US" sz="200" dirty="0"/>
              <a:t>/n))))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% display the testing images </a:t>
            </a:r>
          </a:p>
          <a:p>
            <a:r>
              <a:rPr lang="en-US" sz="200" dirty="0"/>
              <a:t>figure(2)</a:t>
            </a:r>
          </a:p>
          <a:p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/>
              <a:t>for </a:t>
            </a:r>
            <a:r>
              <a:rPr lang="en-US" sz="200" dirty="0" err="1"/>
              <a:t>i</a:t>
            </a:r>
            <a:r>
              <a:rPr lang="en-US" sz="200" dirty="0"/>
              <a:t>=1:n*</a:t>
            </a:r>
            <a:r>
              <a:rPr lang="en-US" sz="200" dirty="0" err="1"/>
              <a:t>nump</a:t>
            </a:r>
            <a:endParaRPr lang="en-US" sz="200" dirty="0"/>
          </a:p>
          <a:p>
            <a:r>
              <a:rPr lang="en-US" sz="200" dirty="0"/>
              <a:t>    </a:t>
            </a:r>
            <a:r>
              <a:rPr lang="en-US" sz="200" dirty="0" err="1"/>
              <a:t>im</a:t>
            </a:r>
            <a:r>
              <a:rPr lang="en-US" sz="200" dirty="0"/>
              <a:t>=reshape(N(:,</a:t>
            </a:r>
            <a:r>
              <a:rPr lang="en-US" sz="200" dirty="0" err="1"/>
              <a:t>i</a:t>
            </a:r>
            <a:r>
              <a:rPr lang="en-US" sz="200" dirty="0"/>
              <a:t>), [3 3]);</a:t>
            </a:r>
          </a:p>
          <a:p>
            <a:r>
              <a:rPr lang="en-US" sz="200" dirty="0"/>
              <a:t>   % remove </a:t>
            </a:r>
            <a:r>
              <a:rPr lang="en-US" sz="200" dirty="0" err="1"/>
              <a:t>theline</a:t>
            </a:r>
            <a:r>
              <a:rPr lang="en-US" sz="200" dirty="0"/>
              <a:t> below to reflect the truth data input</a:t>
            </a:r>
          </a:p>
          <a:p>
            <a:r>
              <a:rPr lang="en-US" sz="200" dirty="0"/>
              <a:t>   % </a:t>
            </a:r>
            <a:r>
              <a:rPr lang="en-US" sz="200" dirty="0" err="1"/>
              <a:t>im</a:t>
            </a:r>
            <a:r>
              <a:rPr lang="en-US" sz="200" dirty="0"/>
              <a:t>=</a:t>
            </a:r>
            <a:r>
              <a:rPr lang="en-US" sz="200" dirty="0" err="1"/>
              <a:t>imresize</a:t>
            </a:r>
            <a:r>
              <a:rPr lang="en-US" sz="200" dirty="0"/>
              <a:t>(im,20);        % resize the image to make it clear </a:t>
            </a:r>
          </a:p>
          <a:p>
            <a:r>
              <a:rPr lang="en-US" sz="200" dirty="0"/>
              <a:t>    subplot(</a:t>
            </a:r>
            <a:r>
              <a:rPr lang="en-US" sz="200" dirty="0" err="1"/>
              <a:t>nump,n,i</a:t>
            </a:r>
            <a:r>
              <a:rPr lang="en-US" sz="200" dirty="0"/>
              <a:t>),</a:t>
            </a:r>
            <a:r>
              <a:rPr lang="en-US" sz="200" dirty="0" err="1"/>
              <a:t>imshow</a:t>
            </a:r>
            <a:r>
              <a:rPr lang="en-US" sz="200" dirty="0"/>
              <a:t>(</a:t>
            </a:r>
            <a:r>
              <a:rPr lang="en-US" sz="200" dirty="0" err="1"/>
              <a:t>im</a:t>
            </a:r>
            <a:r>
              <a:rPr lang="en-US" sz="200" dirty="0"/>
              <a:t>);title(</a:t>
            </a:r>
            <a:r>
              <a:rPr lang="en-US" sz="200" dirty="0" err="1"/>
              <a:t>strcat</a:t>
            </a:r>
            <a:r>
              <a:rPr lang="en-US" sz="200" dirty="0"/>
              <a:t>('test image #', int2str(</a:t>
            </a:r>
            <a:r>
              <a:rPr lang="en-US" sz="200" dirty="0" err="1"/>
              <a:t>i</a:t>
            </a:r>
            <a:r>
              <a:rPr lang="en-US" sz="200" dirty="0"/>
              <a:t>)))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 targets</a:t>
            </a:r>
          </a:p>
          <a:p>
            <a:r>
              <a:rPr lang="en-US" sz="200" dirty="0"/>
              <a:t>T=[  1  1   1   0   0   0   0   0   0</a:t>
            </a:r>
          </a:p>
          <a:p>
            <a:r>
              <a:rPr lang="en-US" sz="200" dirty="0"/>
              <a:t>     0  0   0   1   1   1   0   0   0</a:t>
            </a:r>
          </a:p>
          <a:p>
            <a:r>
              <a:rPr lang="en-US" sz="200" dirty="0"/>
              <a:t>     0  0   0   0   0   0   1   1   1 ];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S1=5;   % number of neurons in the hidden layer</a:t>
            </a:r>
          </a:p>
          <a:p>
            <a:r>
              <a:rPr lang="en-US" sz="200" dirty="0"/>
              <a:t>S2=3;   % number of neurons in the output layer (= number of classes)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[R,Q]=size(P); </a:t>
            </a:r>
          </a:p>
          <a:p>
            <a:r>
              <a:rPr lang="en-US" sz="200" dirty="0"/>
              <a:t>epochs = 10000;      % number of iterations</a:t>
            </a:r>
          </a:p>
          <a:p>
            <a:r>
              <a:rPr lang="en-US" sz="200" dirty="0" err="1"/>
              <a:t>goal_err</a:t>
            </a:r>
            <a:r>
              <a:rPr lang="en-US" sz="200" dirty="0"/>
              <a:t> = 10e-5;    % goal error</a:t>
            </a:r>
          </a:p>
          <a:p>
            <a:r>
              <a:rPr lang="en-US" sz="200" dirty="0"/>
              <a:t>a=0.3;                        % define the range of random variables</a:t>
            </a:r>
          </a:p>
          <a:p>
            <a:r>
              <a:rPr lang="en-US" sz="200" dirty="0"/>
              <a:t>b=-0.3;</a:t>
            </a:r>
          </a:p>
          <a:p>
            <a:r>
              <a:rPr lang="en-US" sz="200" dirty="0"/>
              <a:t>W1=a + (b-a) *rand(S1,R);     % Weights between Input and Hidden Neurons</a:t>
            </a:r>
          </a:p>
          <a:p>
            <a:r>
              <a:rPr lang="en-US" sz="200" dirty="0"/>
              <a:t>W2=a + (b-a) *rand(S2,S1);    % Weights between Hidden and Output Neurons</a:t>
            </a:r>
          </a:p>
          <a:p>
            <a:r>
              <a:rPr lang="en-US" sz="200" dirty="0"/>
              <a:t>b1=a + (b-a) *rand(S1,1);     % Weights between Input and Hidden Neurons</a:t>
            </a:r>
          </a:p>
          <a:p>
            <a:r>
              <a:rPr lang="en-US" sz="200" dirty="0"/>
              <a:t>b2=a + (b-a) *rand(S2,1);     % Weights between Hidden and Output Neurons</a:t>
            </a:r>
          </a:p>
          <a:p>
            <a:r>
              <a:rPr lang="en-US" sz="200" dirty="0"/>
              <a:t>n1=W1*P;</a:t>
            </a:r>
          </a:p>
          <a:p>
            <a:r>
              <a:rPr lang="en-US" sz="200" dirty="0"/>
              <a:t>A1=</a:t>
            </a:r>
            <a:r>
              <a:rPr lang="en-US" sz="200" dirty="0" err="1"/>
              <a:t>logsig</a:t>
            </a:r>
            <a:r>
              <a:rPr lang="en-US" sz="200" dirty="0"/>
              <a:t>(n1); %feedforward the first time</a:t>
            </a:r>
          </a:p>
          <a:p>
            <a:r>
              <a:rPr lang="en-US" sz="200" dirty="0"/>
              <a:t>n2=W2*A1;</a:t>
            </a:r>
          </a:p>
          <a:p>
            <a:r>
              <a:rPr lang="en-US" sz="200" dirty="0"/>
              <a:t>A2=</a:t>
            </a:r>
            <a:r>
              <a:rPr lang="en-US" sz="200" dirty="0" err="1"/>
              <a:t>logsig</a:t>
            </a:r>
            <a:r>
              <a:rPr lang="en-US" sz="200" dirty="0"/>
              <a:t>(n2);%feedforward the first time</a:t>
            </a:r>
          </a:p>
          <a:p>
            <a:r>
              <a:rPr lang="en-US" sz="200" dirty="0"/>
              <a:t>e=A2-T; %actually e=T-A2 in main loop</a:t>
            </a:r>
          </a:p>
          <a:p>
            <a:r>
              <a:rPr lang="en-US" sz="200" dirty="0"/>
              <a:t>error =0.5* mean(mean(e.*e));  % better say  e=T-A2 , but no harm to error here</a:t>
            </a:r>
          </a:p>
          <a:p>
            <a:r>
              <a:rPr lang="en-US" sz="200" dirty="0" err="1"/>
              <a:t>nntwarn</a:t>
            </a:r>
            <a:r>
              <a:rPr lang="en-US" sz="200" dirty="0"/>
              <a:t> off</a:t>
            </a:r>
          </a:p>
          <a:p>
            <a:r>
              <a:rPr lang="en-US" sz="200" dirty="0"/>
              <a:t>for  </a:t>
            </a:r>
            <a:r>
              <a:rPr lang="en-US" sz="200" dirty="0" err="1"/>
              <a:t>itr</a:t>
            </a:r>
            <a:r>
              <a:rPr lang="en-US" sz="200" dirty="0"/>
              <a:t> =1:epochs</a:t>
            </a:r>
          </a:p>
          <a:p>
            <a:r>
              <a:rPr lang="en-US" sz="200" dirty="0"/>
              <a:t>    if error &lt;= </a:t>
            </a:r>
            <a:r>
              <a:rPr lang="en-US" sz="200" dirty="0" err="1"/>
              <a:t>goal_err</a:t>
            </a:r>
            <a:r>
              <a:rPr lang="en-US" sz="200" dirty="0"/>
              <a:t> </a:t>
            </a:r>
          </a:p>
          <a:p>
            <a:r>
              <a:rPr lang="en-US" sz="200" dirty="0"/>
              <a:t>        break</a:t>
            </a:r>
          </a:p>
          <a:p>
            <a:r>
              <a:rPr lang="en-US" sz="200" dirty="0"/>
              <a:t>    else</a:t>
            </a:r>
          </a:p>
          <a:p>
            <a:r>
              <a:rPr lang="en-US" sz="200" dirty="0"/>
              <a:t>         for </a:t>
            </a:r>
            <a:r>
              <a:rPr lang="en-US" sz="200" dirty="0" err="1"/>
              <a:t>i</a:t>
            </a:r>
            <a:r>
              <a:rPr lang="en-US" sz="200" dirty="0"/>
              <a:t>=1:Q %</a:t>
            </a:r>
            <a:r>
              <a:rPr lang="en-US" sz="200" dirty="0" err="1"/>
              <a:t>i</a:t>
            </a:r>
            <a:r>
              <a:rPr lang="en-US" sz="200" dirty="0"/>
              <a:t> is index to a column in P(9x9), for each column of P  ( P:,i)</a:t>
            </a:r>
          </a:p>
          <a:p>
            <a:r>
              <a:rPr lang="en-US" sz="200" dirty="0"/>
              <a:t>           %df1=</a:t>
            </a:r>
            <a:r>
              <a:rPr lang="en-US" sz="200" dirty="0" err="1"/>
              <a:t>dlogsig</a:t>
            </a:r>
            <a:r>
              <a:rPr lang="en-US" sz="200" dirty="0"/>
              <a:t>(n1,A1(:,</a:t>
            </a:r>
            <a:r>
              <a:rPr lang="en-US" sz="200" dirty="0" err="1"/>
              <a:t>i</a:t>
            </a:r>
            <a:r>
              <a:rPr lang="en-US" sz="200" dirty="0"/>
              <a:t>)); % derivative of A1</a:t>
            </a:r>
          </a:p>
          <a:p>
            <a:r>
              <a:rPr lang="en-US" sz="200" dirty="0"/>
              <a:t>           df1=A1(:,</a:t>
            </a:r>
            <a:r>
              <a:rPr lang="en-US" sz="200" dirty="0" err="1"/>
              <a:t>i</a:t>
            </a:r>
            <a:r>
              <a:rPr lang="en-US" sz="200" dirty="0"/>
              <a:t>).*(1-A1(:,</a:t>
            </a:r>
            <a:r>
              <a:rPr lang="en-US" sz="200" dirty="0" err="1"/>
              <a:t>i</a:t>
            </a:r>
            <a:r>
              <a:rPr lang="en-US" sz="200" dirty="0"/>
              <a:t>)); % derivative of A1</a:t>
            </a:r>
          </a:p>
          <a:p>
            <a:r>
              <a:rPr lang="en-US" sz="200" dirty="0"/>
              <a:t>           %df2=</a:t>
            </a:r>
            <a:r>
              <a:rPr lang="en-US" sz="200" dirty="0" err="1"/>
              <a:t>dlogsig</a:t>
            </a:r>
            <a:r>
              <a:rPr lang="en-US" sz="200" dirty="0"/>
              <a:t>(n2,A2(:,</a:t>
            </a:r>
            <a:r>
              <a:rPr lang="en-US" sz="200" dirty="0" err="1"/>
              <a:t>i</a:t>
            </a:r>
            <a:r>
              <a:rPr lang="en-US" sz="200" dirty="0"/>
              <a:t>));% derivative of A1</a:t>
            </a:r>
          </a:p>
          <a:p>
            <a:r>
              <a:rPr lang="en-US" sz="200" dirty="0"/>
              <a:t>           df2=A2(:,</a:t>
            </a:r>
            <a:r>
              <a:rPr lang="en-US" sz="200" dirty="0" err="1"/>
              <a:t>i</a:t>
            </a:r>
            <a:r>
              <a:rPr lang="en-US" sz="200" dirty="0"/>
              <a:t>).*(1-A2(:,</a:t>
            </a:r>
            <a:r>
              <a:rPr lang="en-US" sz="200" dirty="0" err="1"/>
              <a:t>i</a:t>
            </a:r>
            <a:r>
              <a:rPr lang="en-US" sz="200" dirty="0"/>
              <a:t>)); % derivative of A1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          s2 = 1*</a:t>
            </a:r>
            <a:r>
              <a:rPr lang="en-US" sz="200" dirty="0" err="1"/>
              <a:t>diag</a:t>
            </a:r>
            <a:r>
              <a:rPr lang="en-US" sz="200" dirty="0"/>
              <a:t>(df2) * e(:,</a:t>
            </a:r>
            <a:r>
              <a:rPr lang="en-US" sz="200" dirty="0" err="1"/>
              <a:t>i</a:t>
            </a:r>
            <a:r>
              <a:rPr lang="en-US" sz="200" dirty="0"/>
              <a:t>); %e=A2-T; df2=f’=f(1-f) of layer2</a:t>
            </a:r>
          </a:p>
          <a:p>
            <a:r>
              <a:rPr lang="en-US" sz="200" dirty="0"/>
              <a:t>           s1 = </a:t>
            </a:r>
            <a:r>
              <a:rPr lang="en-US" sz="200" dirty="0" err="1"/>
              <a:t>diag</a:t>
            </a:r>
            <a:r>
              <a:rPr lang="en-US" sz="200" dirty="0"/>
              <a:t>(df1)* W2'* s2; % </a:t>
            </a:r>
            <a:r>
              <a:rPr lang="en-US" sz="200" dirty="0" err="1"/>
              <a:t>eq</a:t>
            </a:r>
            <a:r>
              <a:rPr lang="en-US" sz="200" dirty="0"/>
              <a:t>(3),feedback, from s2 to  S1</a:t>
            </a:r>
          </a:p>
          <a:p>
            <a:r>
              <a:rPr lang="en-US" sz="200" dirty="0"/>
              <a:t>           W2 = W2-0.1*s2*A1(:,</a:t>
            </a:r>
            <a:r>
              <a:rPr lang="en-US" sz="200" dirty="0" err="1"/>
              <a:t>i</a:t>
            </a:r>
            <a:r>
              <a:rPr lang="en-US" sz="200" dirty="0"/>
              <a:t>)'; %learning rate=0.1, </a:t>
            </a:r>
            <a:r>
              <a:rPr lang="en-US" sz="200" dirty="0" err="1"/>
              <a:t>equ</a:t>
            </a:r>
            <a:r>
              <a:rPr lang="en-US" sz="200" dirty="0"/>
              <a:t>(2) output case</a:t>
            </a:r>
          </a:p>
          <a:p>
            <a:r>
              <a:rPr lang="en-US" sz="200" dirty="0"/>
              <a:t>           b2 = b2-0.1*s2; %threshold </a:t>
            </a:r>
          </a:p>
          <a:p>
            <a:r>
              <a:rPr lang="en-US" sz="200" dirty="0"/>
              <a:t>  </a:t>
            </a:r>
          </a:p>
          <a:p>
            <a:r>
              <a:rPr lang="en-US" sz="200" dirty="0"/>
              <a:t>           W1 = W1-0.1*s1*P(:,</a:t>
            </a:r>
            <a:r>
              <a:rPr lang="en-US" sz="200" dirty="0" err="1"/>
              <a:t>i</a:t>
            </a:r>
            <a:r>
              <a:rPr lang="en-US" sz="200" dirty="0"/>
              <a:t>)';% update W1 in layer 1, see </a:t>
            </a:r>
            <a:r>
              <a:rPr lang="en-US" sz="200" dirty="0" err="1"/>
              <a:t>equ</a:t>
            </a:r>
            <a:r>
              <a:rPr lang="en-US" sz="200" dirty="0"/>
              <a:t>(3) hidden case</a:t>
            </a:r>
          </a:p>
          <a:p>
            <a:r>
              <a:rPr lang="en-US" sz="200" dirty="0"/>
              <a:t>           b1 = b1-0.1*s1;%threshold </a:t>
            </a:r>
          </a:p>
          <a:p>
            <a:r>
              <a:rPr lang="en-US" sz="200" dirty="0"/>
              <a:t>           A1(:,</a:t>
            </a:r>
            <a:r>
              <a:rPr lang="en-US" sz="200" dirty="0" err="1"/>
              <a:t>i</a:t>
            </a:r>
            <a:r>
              <a:rPr lang="en-US" sz="200" dirty="0"/>
              <a:t>)=</a:t>
            </a:r>
            <a:r>
              <a:rPr lang="en-US" sz="200" dirty="0" err="1"/>
              <a:t>logsig</a:t>
            </a:r>
            <a:r>
              <a:rPr lang="en-US" sz="200" dirty="0"/>
              <a:t>(W1*P(:,</a:t>
            </a:r>
            <a:r>
              <a:rPr lang="en-US" sz="200" dirty="0" err="1"/>
              <a:t>i</a:t>
            </a:r>
            <a:r>
              <a:rPr lang="en-US" sz="200" dirty="0"/>
              <a:t>)+b1);%forward again</a:t>
            </a:r>
          </a:p>
          <a:p>
            <a:r>
              <a:rPr lang="en-US" sz="200" dirty="0"/>
              <a:t>           A2(:,</a:t>
            </a:r>
            <a:r>
              <a:rPr lang="en-US" sz="200" dirty="0" err="1"/>
              <a:t>i</a:t>
            </a:r>
            <a:r>
              <a:rPr lang="en-US" sz="200" dirty="0"/>
              <a:t>)=</a:t>
            </a:r>
            <a:r>
              <a:rPr lang="en-US" sz="200" dirty="0" err="1"/>
              <a:t>logsig</a:t>
            </a:r>
            <a:r>
              <a:rPr lang="en-US" sz="200" dirty="0"/>
              <a:t>(W2*A1(:,</a:t>
            </a:r>
            <a:r>
              <a:rPr lang="en-US" sz="200" dirty="0" err="1"/>
              <a:t>i</a:t>
            </a:r>
            <a:r>
              <a:rPr lang="en-US" sz="200" dirty="0"/>
              <a:t>)+b2);%forward again</a:t>
            </a:r>
          </a:p>
          <a:p>
            <a:r>
              <a:rPr lang="en-US" sz="200" dirty="0"/>
              <a:t>         end</a:t>
            </a:r>
          </a:p>
          <a:p>
            <a:r>
              <a:rPr lang="en-US" sz="200" dirty="0"/>
              <a:t>         e = A2-T ; % for this e, put -</a:t>
            </a:r>
            <a:r>
              <a:rPr lang="en-US" sz="200" dirty="0" err="1"/>
              <a:t>ve</a:t>
            </a:r>
            <a:r>
              <a:rPr lang="en-US" sz="200" dirty="0"/>
              <a:t> sign for finding s2</a:t>
            </a:r>
          </a:p>
          <a:p>
            <a:r>
              <a:rPr lang="en-US" sz="200" dirty="0"/>
              <a:t>         error =0.5*mean(mean(e.*e));</a:t>
            </a:r>
          </a:p>
          <a:p>
            <a:r>
              <a:rPr lang="en-US" sz="200" dirty="0"/>
              <a:t>     </a:t>
            </a:r>
            <a:r>
              <a:rPr lang="en-US" sz="200" dirty="0" err="1"/>
              <a:t>disp</a:t>
            </a:r>
            <a:r>
              <a:rPr lang="en-US" sz="200" dirty="0"/>
              <a:t>(</a:t>
            </a:r>
            <a:r>
              <a:rPr lang="en-US" sz="200" dirty="0" err="1"/>
              <a:t>sprintf</a:t>
            </a:r>
            <a:r>
              <a:rPr lang="en-US" sz="200" dirty="0"/>
              <a:t>('Iteration :%5d </a:t>
            </a:r>
            <a:r>
              <a:rPr lang="en-US" sz="200" dirty="0" err="1"/>
              <a:t>mse</a:t>
            </a:r>
            <a:r>
              <a:rPr lang="en-US" sz="200" dirty="0"/>
              <a:t> :%12.6f%',itr,error));</a:t>
            </a:r>
          </a:p>
          <a:p>
            <a:r>
              <a:rPr lang="en-US" sz="200" dirty="0"/>
              <a:t>         </a:t>
            </a:r>
            <a:r>
              <a:rPr lang="en-US" sz="200" dirty="0" err="1"/>
              <a:t>mse</a:t>
            </a:r>
            <a:r>
              <a:rPr lang="en-US" sz="200" dirty="0"/>
              <a:t>(</a:t>
            </a:r>
            <a:r>
              <a:rPr lang="en-US" sz="200" dirty="0" err="1"/>
              <a:t>itr</a:t>
            </a:r>
            <a:r>
              <a:rPr lang="en-US" sz="200" dirty="0"/>
              <a:t>)=error;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threshold=0.9; % threshold of the system (higher threshold = more accuracy)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 training images result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</a:t>
            </a:r>
            <a:r>
              <a:rPr lang="en-US" sz="200" dirty="0" err="1"/>
              <a:t>TrnOutput</a:t>
            </a:r>
            <a:r>
              <a:rPr lang="en-US" sz="200" dirty="0"/>
              <a:t>=real(A2)</a:t>
            </a:r>
          </a:p>
          <a:p>
            <a:r>
              <a:rPr lang="en-US" sz="200" dirty="0" err="1"/>
              <a:t>TrnOutput</a:t>
            </a:r>
            <a:r>
              <a:rPr lang="en-US" sz="200" dirty="0"/>
              <a:t>=real(A2&gt;threshold)    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 applying test images to NN , TESTING BEGINS HERE</a:t>
            </a:r>
          </a:p>
          <a:p>
            <a:r>
              <a:rPr lang="en-US" sz="200" dirty="0"/>
              <a:t>n1=W1*N;</a:t>
            </a:r>
          </a:p>
          <a:p>
            <a:r>
              <a:rPr lang="en-US" sz="200" dirty="0"/>
              <a:t>A1=</a:t>
            </a:r>
            <a:r>
              <a:rPr lang="en-US" sz="200" dirty="0" err="1"/>
              <a:t>logsig</a:t>
            </a:r>
            <a:r>
              <a:rPr lang="en-US" sz="200" dirty="0"/>
              <a:t>(n1);</a:t>
            </a:r>
          </a:p>
          <a:p>
            <a:r>
              <a:rPr lang="en-US" sz="200" dirty="0"/>
              <a:t>n2=W2*A1;</a:t>
            </a:r>
          </a:p>
          <a:p>
            <a:r>
              <a:rPr lang="en-US" sz="200" dirty="0"/>
              <a:t>A2test=</a:t>
            </a:r>
            <a:r>
              <a:rPr lang="en-US" sz="200" dirty="0" err="1"/>
              <a:t>logsig</a:t>
            </a:r>
            <a:r>
              <a:rPr lang="en-US" sz="200" dirty="0"/>
              <a:t>(n2);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 testing images result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</a:t>
            </a:r>
            <a:r>
              <a:rPr lang="en-US" sz="200" dirty="0" err="1"/>
              <a:t>TstOutput</a:t>
            </a:r>
            <a:r>
              <a:rPr lang="en-US" sz="200" dirty="0"/>
              <a:t>=real(A2test)</a:t>
            </a:r>
          </a:p>
          <a:p>
            <a:r>
              <a:rPr lang="en-US" sz="200" dirty="0" err="1"/>
              <a:t>TstOutput</a:t>
            </a:r>
            <a:r>
              <a:rPr lang="en-US" sz="200" dirty="0"/>
              <a:t>=real(A2test&gt;threshold)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 recognition rate</a:t>
            </a:r>
          </a:p>
          <a:p>
            <a:r>
              <a:rPr lang="en-US" sz="200" dirty="0"/>
              <a:t>wrong=size(find(</a:t>
            </a:r>
            <a:r>
              <a:rPr lang="en-US" sz="200" dirty="0" err="1"/>
              <a:t>TstOutput</a:t>
            </a:r>
            <a:r>
              <a:rPr lang="en-US" sz="200" dirty="0"/>
              <a:t>-T),1);</a:t>
            </a:r>
          </a:p>
          <a:p>
            <a:r>
              <a:rPr lang="en-US" sz="200" dirty="0" err="1"/>
              <a:t>recognition_rate</a:t>
            </a:r>
            <a:r>
              <a:rPr lang="en-US" sz="200" dirty="0"/>
              <a:t>=100*(size(N,2)-wrong)/size(N,2)</a:t>
            </a:r>
          </a:p>
          <a:p>
            <a:r>
              <a:rPr lang="en-US" sz="200" dirty="0"/>
              <a:t>% end of code</a:t>
            </a:r>
          </a:p>
          <a:p>
            <a:r>
              <a:rPr lang="en-US" sz="200" dirty="0"/>
              <a:t>figure(1)</a:t>
            </a:r>
          </a:p>
          <a:p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/>
              <a:t> </a:t>
            </a:r>
          </a:p>
          <a:p>
            <a:r>
              <a:rPr lang="en-US" sz="200" dirty="0"/>
              <a:t>plot(</a:t>
            </a:r>
            <a:r>
              <a:rPr lang="en-US" sz="200" dirty="0" err="1"/>
              <a:t>mse</a:t>
            </a:r>
            <a:r>
              <a:rPr lang="en-US" sz="200" dirty="0"/>
              <a:t>)</a:t>
            </a:r>
          </a:p>
          <a:p>
            <a:r>
              <a:rPr lang="en-US" sz="200" dirty="0" err="1"/>
              <a:t>ylabel</a:t>
            </a:r>
            <a:r>
              <a:rPr lang="en-US" sz="200" dirty="0"/>
              <a:t>('error </a:t>
            </a:r>
            <a:r>
              <a:rPr lang="en-US" sz="200" dirty="0" err="1"/>
              <a:t>mse</a:t>
            </a:r>
            <a:r>
              <a:rPr lang="en-US" sz="200" dirty="0"/>
              <a:t>')</a:t>
            </a:r>
          </a:p>
          <a:p>
            <a:r>
              <a:rPr lang="en-US" sz="200" dirty="0" err="1"/>
              <a:t>xlabel</a:t>
            </a:r>
            <a:r>
              <a:rPr lang="en-US" sz="200" dirty="0"/>
              <a:t>('epoch')</a:t>
            </a:r>
          </a:p>
          <a:p>
            <a:r>
              <a:rPr lang="en-US" sz="200" dirty="0"/>
              <a:t>title('back propagation demo')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111</a:t>
            </a:fld>
            <a:endParaRPr lang="en-US" altLang="zh-HK"/>
          </a:p>
        </p:txBody>
      </p:sp>
      <p:sp>
        <p:nvSpPr>
          <p:cNvPr id="6" name="TextBox 5"/>
          <p:cNvSpPr txBox="1"/>
          <p:nvPr/>
        </p:nvSpPr>
        <p:spPr>
          <a:xfrm>
            <a:off x="3581400" y="848552"/>
            <a:ext cx="5338321" cy="20159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%source : http://www.mathworks.com/matlabcentral/fileexchange/19997-neural-network-for-pattern-recognition-tutorial</a:t>
            </a:r>
          </a:p>
          <a:p>
            <a:r>
              <a:rPr lang="en-US" sz="800" dirty="0"/>
              <a:t>%</a:t>
            </a:r>
            <a:r>
              <a:rPr lang="en-US" sz="800" dirty="0" err="1"/>
              <a:t>khw</a:t>
            </a:r>
            <a:r>
              <a:rPr lang="en-US" sz="800" dirty="0"/>
              <a:t> 2020.Aug.9</a:t>
            </a:r>
          </a:p>
          <a:p>
            <a:r>
              <a:rPr lang="en-US" sz="800" dirty="0"/>
              <a:t>clear memory %comments added by </a:t>
            </a:r>
            <a:r>
              <a:rPr lang="en-US" sz="800" dirty="0" err="1"/>
              <a:t>kh</a:t>
            </a:r>
            <a:r>
              <a:rPr lang="en-US" sz="800" dirty="0"/>
              <a:t> </a:t>
            </a:r>
            <a:r>
              <a:rPr lang="en-US" sz="800" dirty="0" err="1"/>
              <a:t>wong</a:t>
            </a:r>
            <a:endParaRPr lang="en-US" sz="800" dirty="0"/>
          </a:p>
          <a:p>
            <a:r>
              <a:rPr lang="en-US" sz="800" dirty="0"/>
              <a:t>clear all</a:t>
            </a:r>
          </a:p>
          <a:p>
            <a:r>
              <a:rPr lang="en-US" sz="800" dirty="0" err="1"/>
              <a:t>clc</a:t>
            </a:r>
            <a:endParaRPr lang="en-US" sz="800" dirty="0"/>
          </a:p>
          <a:p>
            <a:r>
              <a:rPr lang="en-US" sz="800" dirty="0" err="1"/>
              <a:t>nump</a:t>
            </a:r>
            <a:r>
              <a:rPr lang="en-US" sz="800" dirty="0"/>
              <a:t>=3;  % number of classes</a:t>
            </a:r>
          </a:p>
          <a:p>
            <a:r>
              <a:rPr lang="en-US" sz="800" dirty="0"/>
              <a:t> n=3;     % number of images per class</a:t>
            </a:r>
          </a:p>
          <a:p>
            <a:r>
              <a:rPr lang="en-US" sz="800" dirty="0"/>
              <a:t> % training images reshaped into columns in P </a:t>
            </a:r>
          </a:p>
          <a:p>
            <a:r>
              <a:rPr lang="en-US" sz="800" dirty="0"/>
              <a:t>% image size (3x3) reshaped to (1x9)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% training images set 1 </a:t>
            </a:r>
          </a:p>
          <a:p>
            <a:r>
              <a:rPr lang="en-US" sz="800" dirty="0"/>
              <a:t>% P1=[196    35   234   232    59   244   243    57   226; ...</a:t>
            </a:r>
          </a:p>
          <a:p>
            <a:r>
              <a:rPr lang="en-US" sz="800" dirty="0"/>
              <a:t>%    188    15   236   244    44   228   251    48   230; ...    % class 1</a:t>
            </a:r>
          </a:p>
          <a:p>
            <a:r>
              <a:rPr lang="en-US" sz="800" dirty="0"/>
              <a:t>%    246    48   222   225    40   226   208    35   234; ...</a:t>
            </a:r>
          </a:p>
          <a:p>
            <a:r>
              <a:rPr lang="en-US" sz="800" dirty="0"/>
              <a:t>%    </a:t>
            </a:r>
          </a:p>
          <a:p>
            <a:r>
              <a:rPr lang="en-US" sz="800" dirty="0"/>
              <a:t>%    255   223   224   255     0   255   249   255   235; ...</a:t>
            </a:r>
          </a:p>
          <a:p>
            <a:r>
              <a:rPr lang="en-US" sz="800" dirty="0"/>
              <a:t>%    234   255   205   251     0   251   238   253   240; ...    % class 2</a:t>
            </a:r>
          </a:p>
          <a:p>
            <a:r>
              <a:rPr lang="en-US" sz="800" dirty="0"/>
              <a:t>%    232   255   231   247    38   246   190   236   250; ...</a:t>
            </a:r>
          </a:p>
          <a:p>
            <a:r>
              <a:rPr lang="en-US" sz="800" dirty="0"/>
              <a:t>%    </a:t>
            </a:r>
          </a:p>
          <a:p>
            <a:r>
              <a:rPr lang="en-US" sz="800" dirty="0"/>
              <a:t>%    25     53   224   255    15    25   249    55   235; ...</a:t>
            </a:r>
          </a:p>
          <a:p>
            <a:r>
              <a:rPr lang="en-US" sz="800" dirty="0"/>
              <a:t>%    24     25   205   251    10    25   238    53   240; ...    % class 3</a:t>
            </a:r>
          </a:p>
          <a:p>
            <a:r>
              <a:rPr lang="en-US" sz="800" dirty="0"/>
              <a:t>%    22     35   231   247    38    24   190    36   250]';</a:t>
            </a:r>
          </a:p>
          <a:p>
            <a:r>
              <a:rPr lang="en-US" sz="800" dirty="0"/>
              <a:t>% training images set 2</a:t>
            </a:r>
          </a:p>
          <a:p>
            <a:r>
              <a:rPr lang="en-US" sz="800" dirty="0"/>
              <a:t>P2=[50 30 25 215 225 231 31 22 34; ... %class1: 1st </a:t>
            </a:r>
            <a:r>
              <a:rPr lang="en-US" sz="800" dirty="0" err="1"/>
              <a:t>tranining</a:t>
            </a:r>
            <a:r>
              <a:rPr lang="en-US" sz="800" dirty="0"/>
              <a:t> sample</a:t>
            </a:r>
          </a:p>
          <a:p>
            <a:r>
              <a:rPr lang="en-US" sz="800" dirty="0"/>
              <a:t>    20 23 5 180 212 203 18 22 44; ...  %class1, 2nd </a:t>
            </a:r>
            <a:r>
              <a:rPr lang="en-US" sz="800" dirty="0" err="1"/>
              <a:t>tranining</a:t>
            </a:r>
            <a:r>
              <a:rPr lang="en-US" sz="800" dirty="0"/>
              <a:t> sample</a:t>
            </a:r>
          </a:p>
          <a:p>
            <a:r>
              <a:rPr lang="en-US" sz="800" dirty="0"/>
              <a:t>    50 23 65 180 244 221 38 62 64; ...  %class1, 2nd </a:t>
            </a:r>
            <a:r>
              <a:rPr lang="en-US" sz="800" dirty="0" err="1"/>
              <a:t>tranining</a:t>
            </a:r>
            <a:r>
              <a:rPr lang="en-US" sz="800" dirty="0"/>
              <a:t> sample</a:t>
            </a:r>
          </a:p>
          <a:p>
            <a:r>
              <a:rPr lang="en-US" sz="800" dirty="0"/>
              <a:t>   </a:t>
            </a:r>
          </a:p>
          <a:p>
            <a:r>
              <a:rPr lang="en-US" sz="800" dirty="0"/>
              <a:t>   255   2   222   250     224   264  3   12   237; ...</a:t>
            </a:r>
          </a:p>
          <a:p>
            <a:r>
              <a:rPr lang="en-US" sz="800" dirty="0"/>
              <a:t>   215   12   232   235     234   225  3   32   228; ...</a:t>
            </a:r>
          </a:p>
          <a:p>
            <a:r>
              <a:rPr lang="en-US" sz="800" dirty="0"/>
              <a:t>   250   22   251   245     245   205  6   22   239; ...</a:t>
            </a:r>
          </a:p>
          <a:p>
            <a:r>
              <a:rPr lang="en-US" sz="800" dirty="0"/>
              <a:t>   </a:t>
            </a:r>
          </a:p>
          <a:p>
            <a:r>
              <a:rPr lang="en-US" sz="800" dirty="0"/>
              <a:t>   25     53   224   255    15    25   249    55   235; ...</a:t>
            </a:r>
          </a:p>
          <a:p>
            <a:r>
              <a:rPr lang="en-US" sz="800" dirty="0"/>
              <a:t>   24     25   205   251    10    25   238    53   240; ...    % class 3</a:t>
            </a:r>
          </a:p>
          <a:p>
            <a:r>
              <a:rPr lang="en-US" sz="800" dirty="0"/>
              <a:t>   22     35   231   247    38    24   190    36   250]';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P=P2; %select which set you want to use for </a:t>
            </a:r>
            <a:r>
              <a:rPr lang="en-US" sz="800" dirty="0" err="1"/>
              <a:t>traning</a:t>
            </a:r>
            <a:r>
              <a:rPr lang="en-US" sz="800" dirty="0"/>
              <a:t>, </a:t>
            </a:r>
            <a:r>
              <a:rPr lang="en-US" sz="800" dirty="0" err="1"/>
              <a:t>khw</a:t>
            </a:r>
            <a:r>
              <a:rPr lang="en-US" sz="800" dirty="0"/>
              <a:t> v15 </a:t>
            </a:r>
          </a:p>
          <a:p>
            <a:r>
              <a:rPr lang="en-US" sz="800" dirty="0"/>
              <a:t>% testing images </a:t>
            </a:r>
          </a:p>
          <a:p>
            <a:r>
              <a:rPr lang="pt-BR" sz="800" dirty="0"/>
              <a:t>% N=[208    16   235   255    44   229   236    34   247; ...</a:t>
            </a:r>
          </a:p>
          <a:p>
            <a:r>
              <a:rPr lang="en-US" sz="800" dirty="0"/>
              <a:t>%    245    21   213   254    55   252   215    51   249; ...    % class 1</a:t>
            </a:r>
          </a:p>
          <a:p>
            <a:r>
              <a:rPr lang="en-US" sz="800" dirty="0"/>
              <a:t>%    248    22   225   252    30   240   242    27   244; ...</a:t>
            </a:r>
          </a:p>
          <a:p>
            <a:r>
              <a:rPr lang="en-US" sz="800" dirty="0"/>
              <a:t>%    </a:t>
            </a:r>
          </a:p>
          <a:p>
            <a:r>
              <a:rPr lang="en-US" sz="800" dirty="0"/>
              <a:t>%    255   241   208   255    28   255   194   234   188; ...</a:t>
            </a:r>
          </a:p>
          <a:p>
            <a:r>
              <a:rPr lang="en-US" sz="800" dirty="0"/>
              <a:t>%    237   243   237   237    19   251   227   225   237; ...    % class 2</a:t>
            </a:r>
          </a:p>
          <a:p>
            <a:r>
              <a:rPr lang="en-US" sz="800" dirty="0"/>
              <a:t>%    224   251   215   245    31   222   233   255   254; ...</a:t>
            </a:r>
          </a:p>
          <a:p>
            <a:r>
              <a:rPr lang="en-US" sz="800" dirty="0"/>
              <a:t>%    </a:t>
            </a:r>
          </a:p>
          <a:p>
            <a:r>
              <a:rPr lang="en-US" sz="800" dirty="0"/>
              <a:t>%     25    21   208   255    28    25   194    34   188; ...</a:t>
            </a:r>
          </a:p>
          <a:p>
            <a:r>
              <a:rPr lang="en-US" sz="800" dirty="0"/>
              <a:t>%     27    23   237   237    19    21   227    25   237; ...    % class 3</a:t>
            </a:r>
          </a:p>
          <a:p>
            <a:r>
              <a:rPr lang="en-US" sz="800" dirty="0"/>
              <a:t>%     24    49   215   245    31    22   233    55   254]';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%N2=P2+round(rand(9,9)*50); %add noise</a:t>
            </a:r>
          </a:p>
          <a:p>
            <a:r>
              <a:rPr lang="en-US" sz="800" dirty="0"/>
              <a:t>N2=P2; %no random noise, make very run the same.</a:t>
            </a:r>
          </a:p>
          <a:p>
            <a:r>
              <a:rPr lang="en-US" sz="800" dirty="0"/>
              <a:t>N=N2;</a:t>
            </a:r>
          </a:p>
          <a:p>
            <a:r>
              <a:rPr lang="en-US" sz="800" dirty="0"/>
              <a:t>    %'press any key to continue'</a:t>
            </a:r>
          </a:p>
          <a:p>
            <a:r>
              <a:rPr lang="en-US" sz="800" dirty="0"/>
              <a:t>%pause</a:t>
            </a:r>
          </a:p>
          <a:p>
            <a:r>
              <a:rPr lang="en-US" sz="800" dirty="0"/>
              <a:t>% Normalization</a:t>
            </a:r>
          </a:p>
          <a:p>
            <a:r>
              <a:rPr lang="en-US" sz="800" dirty="0"/>
              <a:t>P=P/256;</a:t>
            </a:r>
          </a:p>
          <a:p>
            <a:r>
              <a:rPr lang="en-US" sz="800" dirty="0"/>
              <a:t>N=N/256;</a:t>
            </a:r>
          </a:p>
          <a:p>
            <a:r>
              <a:rPr lang="en-US" sz="800" dirty="0"/>
              <a:t>% display the training images </a:t>
            </a:r>
          </a:p>
          <a:p>
            <a:r>
              <a:rPr lang="en-US" sz="800" dirty="0"/>
              <a:t>figure(1),</a:t>
            </a:r>
          </a:p>
          <a:p>
            <a:r>
              <a:rPr lang="en-US" sz="800" dirty="0" err="1"/>
              <a:t>clf</a:t>
            </a:r>
            <a:endParaRPr lang="en-US" sz="800" dirty="0"/>
          </a:p>
          <a:p>
            <a:r>
              <a:rPr lang="en-US" sz="800" dirty="0"/>
              <a:t>for </a:t>
            </a:r>
            <a:r>
              <a:rPr lang="en-US" sz="800" dirty="0" err="1"/>
              <a:t>i</a:t>
            </a:r>
            <a:r>
              <a:rPr lang="en-US" sz="800" dirty="0"/>
              <a:t>=1:n*</a:t>
            </a:r>
            <a:r>
              <a:rPr lang="en-US" sz="800" dirty="0" err="1"/>
              <a:t>nump</a:t>
            </a:r>
            <a:endParaRPr lang="en-US" sz="800" dirty="0"/>
          </a:p>
          <a:p>
            <a:r>
              <a:rPr lang="en-US" sz="800" dirty="0"/>
              <a:t>    </a:t>
            </a:r>
            <a:r>
              <a:rPr lang="en-US" sz="800" dirty="0" err="1"/>
              <a:t>im</a:t>
            </a:r>
            <a:r>
              <a:rPr lang="en-US" sz="800" dirty="0"/>
              <a:t>=reshape(P(:,</a:t>
            </a:r>
            <a:r>
              <a:rPr lang="en-US" sz="800" dirty="0" err="1"/>
              <a:t>i</a:t>
            </a:r>
            <a:r>
              <a:rPr lang="en-US" sz="800" dirty="0"/>
              <a:t>), [3 3]);</a:t>
            </a:r>
          </a:p>
          <a:p>
            <a:r>
              <a:rPr lang="en-US" sz="800" dirty="0"/>
              <a:t>    %remove </a:t>
            </a:r>
            <a:r>
              <a:rPr lang="en-US" sz="800" dirty="0" err="1"/>
              <a:t>theline</a:t>
            </a:r>
            <a:r>
              <a:rPr lang="en-US" sz="800" dirty="0"/>
              <a:t> below to reflect the truth data input</a:t>
            </a:r>
          </a:p>
          <a:p>
            <a:r>
              <a:rPr lang="en-US" sz="800" dirty="0"/>
              <a:t>  %  </a:t>
            </a:r>
            <a:r>
              <a:rPr lang="en-US" sz="800" dirty="0" err="1"/>
              <a:t>im</a:t>
            </a:r>
            <a:r>
              <a:rPr lang="en-US" sz="800" dirty="0"/>
              <a:t>=</a:t>
            </a:r>
            <a:r>
              <a:rPr lang="en-US" sz="800" dirty="0" err="1"/>
              <a:t>imresize</a:t>
            </a:r>
            <a:r>
              <a:rPr lang="en-US" sz="800" dirty="0"/>
              <a:t>(im,20);        % resize the image to make it clear</a:t>
            </a:r>
          </a:p>
          <a:p>
            <a:r>
              <a:rPr lang="en-US" sz="800" dirty="0"/>
              <a:t>    subplot(</a:t>
            </a:r>
            <a:r>
              <a:rPr lang="en-US" sz="800" dirty="0" err="1"/>
              <a:t>nump,n,i</a:t>
            </a:r>
            <a:r>
              <a:rPr lang="en-US" sz="800" dirty="0"/>
              <a:t>),</a:t>
            </a:r>
            <a:r>
              <a:rPr lang="en-US" sz="800" dirty="0" err="1"/>
              <a:t>imshow</a:t>
            </a:r>
            <a:r>
              <a:rPr lang="en-US" sz="800" dirty="0"/>
              <a:t>(</a:t>
            </a:r>
            <a:r>
              <a:rPr lang="en-US" sz="800" dirty="0" err="1"/>
              <a:t>im</a:t>
            </a:r>
            <a:r>
              <a:rPr lang="en-US" sz="800" dirty="0"/>
              <a:t>);</a:t>
            </a:r>
          </a:p>
          <a:p>
            <a:r>
              <a:rPr lang="en-US" sz="800" dirty="0"/>
              <a:t>    title(</a:t>
            </a:r>
            <a:r>
              <a:rPr lang="en-US" sz="800" dirty="0" err="1"/>
              <a:t>strcat</a:t>
            </a:r>
            <a:r>
              <a:rPr lang="en-US" sz="800" dirty="0"/>
              <a:t>('Train image/Class #', int2str(ceil(</a:t>
            </a:r>
            <a:r>
              <a:rPr lang="en-US" sz="800" dirty="0" err="1"/>
              <a:t>i</a:t>
            </a:r>
            <a:r>
              <a:rPr lang="en-US" sz="800" dirty="0"/>
              <a:t>/n))))</a:t>
            </a:r>
          </a:p>
          <a:p>
            <a:r>
              <a:rPr lang="en-US" sz="800" dirty="0"/>
              <a:t>end</a:t>
            </a:r>
          </a:p>
          <a:p>
            <a:r>
              <a:rPr lang="en-US" sz="800" dirty="0"/>
              <a:t>% display the testing images </a:t>
            </a:r>
          </a:p>
          <a:p>
            <a:r>
              <a:rPr lang="en-US" sz="800" dirty="0"/>
              <a:t>figure(2)</a:t>
            </a:r>
          </a:p>
          <a:p>
            <a:r>
              <a:rPr lang="en-US" sz="800" dirty="0" err="1"/>
              <a:t>clf</a:t>
            </a:r>
            <a:endParaRPr lang="en-US" sz="800" dirty="0"/>
          </a:p>
          <a:p>
            <a:r>
              <a:rPr lang="en-US" sz="800" dirty="0"/>
              <a:t>for </a:t>
            </a:r>
            <a:r>
              <a:rPr lang="en-US" sz="800" dirty="0" err="1"/>
              <a:t>i</a:t>
            </a:r>
            <a:r>
              <a:rPr lang="en-US" sz="800" dirty="0"/>
              <a:t>=1:n*</a:t>
            </a:r>
            <a:r>
              <a:rPr lang="en-US" sz="800" dirty="0" err="1"/>
              <a:t>nump</a:t>
            </a:r>
            <a:endParaRPr lang="en-US" sz="800" dirty="0"/>
          </a:p>
          <a:p>
            <a:r>
              <a:rPr lang="en-US" sz="800" dirty="0"/>
              <a:t>    </a:t>
            </a:r>
            <a:r>
              <a:rPr lang="en-US" sz="800" dirty="0" err="1"/>
              <a:t>im</a:t>
            </a:r>
            <a:r>
              <a:rPr lang="en-US" sz="800" dirty="0"/>
              <a:t>=reshape(N(:,</a:t>
            </a:r>
            <a:r>
              <a:rPr lang="en-US" sz="800" dirty="0" err="1"/>
              <a:t>i</a:t>
            </a:r>
            <a:r>
              <a:rPr lang="en-US" sz="800" dirty="0"/>
              <a:t>), [3 3]);</a:t>
            </a:r>
          </a:p>
          <a:p>
            <a:r>
              <a:rPr lang="en-US" sz="800" dirty="0"/>
              <a:t>   % remove </a:t>
            </a:r>
            <a:r>
              <a:rPr lang="en-US" sz="800" dirty="0" err="1"/>
              <a:t>theline</a:t>
            </a:r>
            <a:r>
              <a:rPr lang="en-US" sz="800" dirty="0"/>
              <a:t> below to reflect the truth data input</a:t>
            </a:r>
          </a:p>
          <a:p>
            <a:r>
              <a:rPr lang="en-US" sz="800" dirty="0"/>
              <a:t>   % </a:t>
            </a:r>
            <a:r>
              <a:rPr lang="en-US" sz="800" dirty="0" err="1"/>
              <a:t>im</a:t>
            </a:r>
            <a:r>
              <a:rPr lang="en-US" sz="800" dirty="0"/>
              <a:t>=</a:t>
            </a:r>
            <a:r>
              <a:rPr lang="en-US" sz="800" dirty="0" err="1"/>
              <a:t>imresize</a:t>
            </a:r>
            <a:r>
              <a:rPr lang="en-US" sz="800" dirty="0"/>
              <a:t>(im,20);        % resize the image to make it clear </a:t>
            </a:r>
          </a:p>
          <a:p>
            <a:r>
              <a:rPr lang="en-US" sz="800" dirty="0"/>
              <a:t>    subplot(</a:t>
            </a:r>
            <a:r>
              <a:rPr lang="en-US" sz="800" dirty="0" err="1"/>
              <a:t>nump,n,i</a:t>
            </a:r>
            <a:r>
              <a:rPr lang="en-US" sz="800" dirty="0"/>
              <a:t>),</a:t>
            </a:r>
            <a:r>
              <a:rPr lang="en-US" sz="800" dirty="0" err="1"/>
              <a:t>imshow</a:t>
            </a:r>
            <a:r>
              <a:rPr lang="en-US" sz="800" dirty="0"/>
              <a:t>(</a:t>
            </a:r>
            <a:r>
              <a:rPr lang="en-US" sz="800" dirty="0" err="1"/>
              <a:t>im</a:t>
            </a:r>
            <a:r>
              <a:rPr lang="en-US" sz="800" dirty="0"/>
              <a:t>);title(</a:t>
            </a:r>
            <a:r>
              <a:rPr lang="en-US" sz="800" dirty="0" err="1"/>
              <a:t>strcat</a:t>
            </a:r>
            <a:r>
              <a:rPr lang="en-US" sz="800" dirty="0"/>
              <a:t>('test image #', int2str(</a:t>
            </a:r>
            <a:r>
              <a:rPr lang="en-US" sz="800" dirty="0" err="1"/>
              <a:t>i</a:t>
            </a:r>
            <a:r>
              <a:rPr lang="en-US" sz="800" dirty="0"/>
              <a:t>)))</a:t>
            </a:r>
          </a:p>
          <a:p>
            <a:r>
              <a:rPr lang="en-US" sz="800" dirty="0"/>
              <a:t>end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 targets</a:t>
            </a:r>
          </a:p>
          <a:p>
            <a:r>
              <a:rPr lang="en-US" sz="800" dirty="0"/>
              <a:t>T=[  1  1   1   0   0   0   0   0   0</a:t>
            </a:r>
          </a:p>
          <a:p>
            <a:r>
              <a:rPr lang="en-US" sz="800" dirty="0"/>
              <a:t>     0  0   0   1   1   1   0   0   0</a:t>
            </a:r>
          </a:p>
          <a:p>
            <a:r>
              <a:rPr lang="en-US" sz="800" dirty="0"/>
              <a:t>     0  0   0   0   0   0   1   1   1 ];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S1=5;   % number of neurons in the hidden layer</a:t>
            </a:r>
          </a:p>
          <a:p>
            <a:r>
              <a:rPr lang="en-US" sz="800" dirty="0"/>
              <a:t>S2=3;   % number of neurons in the output layer (= number of classes)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[R,Q]=size(P); </a:t>
            </a:r>
          </a:p>
          <a:p>
            <a:r>
              <a:rPr lang="en-US" sz="800" dirty="0"/>
              <a:t>epochs = 10000;      % number of iterations</a:t>
            </a:r>
          </a:p>
          <a:p>
            <a:r>
              <a:rPr lang="en-US" sz="800" dirty="0" err="1"/>
              <a:t>goal_err</a:t>
            </a:r>
            <a:r>
              <a:rPr lang="en-US" sz="800" dirty="0"/>
              <a:t> = 10e-5;    % goal error</a:t>
            </a:r>
          </a:p>
          <a:p>
            <a:r>
              <a:rPr lang="en-US" sz="800" dirty="0"/>
              <a:t>a=0.3;                        % define the range of random variables</a:t>
            </a:r>
          </a:p>
          <a:p>
            <a:r>
              <a:rPr lang="en-US" sz="800" dirty="0"/>
              <a:t>b=-0.3;</a:t>
            </a:r>
          </a:p>
          <a:p>
            <a:r>
              <a:rPr lang="en-US" sz="800" dirty="0"/>
              <a:t>% W1=a + (b-a) *rand(S1,R);     % Weights between Input and Hidden Neurons</a:t>
            </a:r>
          </a:p>
          <a:p>
            <a:r>
              <a:rPr lang="en-US" sz="800" dirty="0"/>
              <a:t>% W2=a + (b-a) *rand(S2,S1);    % Weights between Hidden and Output Neurons</a:t>
            </a:r>
          </a:p>
          <a:p>
            <a:r>
              <a:rPr lang="en-US" sz="800" dirty="0"/>
              <a:t>% b1=a + (b-a) *rand(S1,1);     % Weights between Input and Hidden Neurons</a:t>
            </a:r>
          </a:p>
          <a:p>
            <a:r>
              <a:rPr lang="en-US" sz="800" dirty="0"/>
              <a:t>% b2=a + (b-a) *rand(S2,1);     % Weights between Hidden and Output Neurons</a:t>
            </a:r>
          </a:p>
          <a:p>
            <a:r>
              <a:rPr lang="en-US" sz="800" dirty="0"/>
              <a:t>%save('var1.mat','W1','W2','b1','b2');</a:t>
            </a:r>
          </a:p>
          <a:p>
            <a:r>
              <a:rPr lang="en-US" sz="800" dirty="0"/>
              <a:t>load 'var1.mat';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n1=W1*P;</a:t>
            </a:r>
          </a:p>
          <a:p>
            <a:r>
              <a:rPr lang="en-US" sz="800" dirty="0"/>
              <a:t>A1=</a:t>
            </a:r>
            <a:r>
              <a:rPr lang="en-US" sz="800" dirty="0" err="1"/>
              <a:t>logsig</a:t>
            </a:r>
            <a:r>
              <a:rPr lang="en-US" sz="800" dirty="0"/>
              <a:t>(n1); %feedforward the first time</a:t>
            </a:r>
          </a:p>
          <a:p>
            <a:r>
              <a:rPr lang="en-US" sz="800" dirty="0"/>
              <a:t>n2=W2*A1;</a:t>
            </a:r>
          </a:p>
          <a:p>
            <a:r>
              <a:rPr lang="en-US" sz="800" dirty="0"/>
              <a:t>A2=</a:t>
            </a:r>
            <a:r>
              <a:rPr lang="en-US" sz="800" dirty="0" err="1"/>
              <a:t>logsig</a:t>
            </a:r>
            <a:r>
              <a:rPr lang="en-US" sz="800" dirty="0"/>
              <a:t>(n2);%feedforward the first time</a:t>
            </a:r>
          </a:p>
          <a:p>
            <a:r>
              <a:rPr lang="en-US" sz="800" dirty="0"/>
              <a:t>e=A2-T; %actually e=T-A2 in main loop</a:t>
            </a:r>
          </a:p>
          <a:p>
            <a:r>
              <a:rPr lang="en-US" sz="800" dirty="0"/>
              <a:t>error =0.5* mean(mean(e.*e));  % better say  e=T-A2 , but no harm to error here</a:t>
            </a:r>
          </a:p>
          <a:p>
            <a:r>
              <a:rPr lang="en-US" sz="800" dirty="0" err="1"/>
              <a:t>nntwarn</a:t>
            </a:r>
            <a:r>
              <a:rPr lang="en-US" sz="800" dirty="0"/>
              <a:t> off</a:t>
            </a:r>
          </a:p>
          <a:p>
            <a:r>
              <a:rPr lang="en-US" sz="800" dirty="0"/>
              <a:t>for  </a:t>
            </a:r>
            <a:r>
              <a:rPr lang="en-US" sz="800" dirty="0" err="1"/>
              <a:t>itr</a:t>
            </a:r>
            <a:r>
              <a:rPr lang="en-US" sz="800" dirty="0"/>
              <a:t> =1:epochs</a:t>
            </a:r>
          </a:p>
          <a:p>
            <a:r>
              <a:rPr lang="en-US" sz="800" dirty="0"/>
              <a:t>    if error &lt;= </a:t>
            </a:r>
            <a:r>
              <a:rPr lang="en-US" sz="800" dirty="0" err="1"/>
              <a:t>goal_err</a:t>
            </a:r>
            <a:r>
              <a:rPr lang="en-US" sz="800" dirty="0"/>
              <a:t> </a:t>
            </a:r>
          </a:p>
          <a:p>
            <a:r>
              <a:rPr lang="en-US" sz="800" dirty="0"/>
              <a:t>        break</a:t>
            </a:r>
          </a:p>
          <a:p>
            <a:r>
              <a:rPr lang="en-US" sz="800" dirty="0"/>
              <a:t>    else</a:t>
            </a:r>
          </a:p>
          <a:p>
            <a:r>
              <a:rPr lang="en-US" sz="800" dirty="0"/>
              <a:t>         for </a:t>
            </a:r>
            <a:r>
              <a:rPr lang="en-US" sz="800" dirty="0" err="1"/>
              <a:t>i</a:t>
            </a:r>
            <a:r>
              <a:rPr lang="en-US" sz="800" dirty="0"/>
              <a:t>=1:Q %</a:t>
            </a:r>
            <a:r>
              <a:rPr lang="en-US" sz="800" dirty="0" err="1"/>
              <a:t>i</a:t>
            </a:r>
            <a:r>
              <a:rPr lang="en-US" sz="800" dirty="0"/>
              <a:t> is index to a column in P(9x9), for each column of P  ( P:,i)</a:t>
            </a:r>
          </a:p>
          <a:p>
            <a:r>
              <a:rPr lang="en-US" sz="800" dirty="0"/>
              <a:t>           %df1=</a:t>
            </a:r>
            <a:r>
              <a:rPr lang="en-US" sz="800" dirty="0" err="1"/>
              <a:t>dlogsig</a:t>
            </a:r>
            <a:r>
              <a:rPr lang="en-US" sz="800" dirty="0"/>
              <a:t>(n1,A1(:,</a:t>
            </a:r>
            <a:r>
              <a:rPr lang="en-US" sz="800" dirty="0" err="1"/>
              <a:t>i</a:t>
            </a:r>
            <a:r>
              <a:rPr lang="en-US" sz="800" dirty="0"/>
              <a:t>)); % derivative of A1</a:t>
            </a:r>
          </a:p>
          <a:p>
            <a:r>
              <a:rPr lang="en-US" sz="800" dirty="0"/>
              <a:t>           df1=A1(:,</a:t>
            </a:r>
            <a:r>
              <a:rPr lang="en-US" sz="800" dirty="0" err="1"/>
              <a:t>i</a:t>
            </a:r>
            <a:r>
              <a:rPr lang="en-US" sz="800" dirty="0"/>
              <a:t>).*(1-A1(:,</a:t>
            </a:r>
            <a:r>
              <a:rPr lang="en-US" sz="800" dirty="0" err="1"/>
              <a:t>i</a:t>
            </a:r>
            <a:r>
              <a:rPr lang="en-US" sz="800" dirty="0"/>
              <a:t>)); % derivative of A1</a:t>
            </a:r>
          </a:p>
          <a:p>
            <a:r>
              <a:rPr lang="en-US" sz="800" dirty="0"/>
              <a:t>           %df2=</a:t>
            </a:r>
            <a:r>
              <a:rPr lang="en-US" sz="800" dirty="0" err="1"/>
              <a:t>dlogsig</a:t>
            </a:r>
            <a:r>
              <a:rPr lang="en-US" sz="800" dirty="0"/>
              <a:t>(n2,A2(:,</a:t>
            </a:r>
            <a:r>
              <a:rPr lang="en-US" sz="800" dirty="0" err="1"/>
              <a:t>i</a:t>
            </a:r>
            <a:r>
              <a:rPr lang="en-US" sz="800" dirty="0"/>
              <a:t>));% derivative of A1</a:t>
            </a:r>
          </a:p>
          <a:p>
            <a:r>
              <a:rPr lang="en-US" sz="800" dirty="0"/>
              <a:t>           df2=A2(:,</a:t>
            </a:r>
            <a:r>
              <a:rPr lang="en-US" sz="800" dirty="0" err="1"/>
              <a:t>i</a:t>
            </a:r>
            <a:r>
              <a:rPr lang="en-US" sz="800" dirty="0"/>
              <a:t>).*(1-A2(:,</a:t>
            </a:r>
            <a:r>
              <a:rPr lang="en-US" sz="800" dirty="0" err="1"/>
              <a:t>i</a:t>
            </a:r>
            <a:r>
              <a:rPr lang="en-US" sz="800" dirty="0"/>
              <a:t>)); % derivative of A1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          s2 = 1*</a:t>
            </a:r>
            <a:r>
              <a:rPr lang="en-US" sz="800" dirty="0" err="1"/>
              <a:t>diag</a:t>
            </a:r>
            <a:r>
              <a:rPr lang="en-US" sz="800" dirty="0"/>
              <a:t>(df2) * e(:,</a:t>
            </a:r>
            <a:r>
              <a:rPr lang="en-US" sz="800" dirty="0" err="1"/>
              <a:t>i</a:t>
            </a:r>
            <a:r>
              <a:rPr lang="en-US" sz="800" dirty="0"/>
              <a:t>); %e=A2-T; df2=</a:t>
            </a:r>
            <a:r>
              <a:rPr lang="en-US" sz="800" dirty="0" err="1"/>
              <a:t>fâ</a:t>
            </a:r>
            <a:r>
              <a:rPr lang="en-US" sz="800" dirty="0"/>
              <a:t>€™=f(1-f) of layer2</a:t>
            </a:r>
          </a:p>
          <a:p>
            <a:r>
              <a:rPr lang="en-US" sz="800" dirty="0"/>
              <a:t>           s1 = </a:t>
            </a:r>
            <a:r>
              <a:rPr lang="en-US" sz="800" dirty="0" err="1"/>
              <a:t>diag</a:t>
            </a:r>
            <a:r>
              <a:rPr lang="en-US" sz="800" dirty="0"/>
              <a:t>(df1)* W2'* s2; % </a:t>
            </a:r>
            <a:r>
              <a:rPr lang="en-US" sz="800" dirty="0" err="1"/>
              <a:t>eq</a:t>
            </a:r>
            <a:r>
              <a:rPr lang="en-US" sz="800" dirty="0"/>
              <a:t>(3),feedback, from s2 to  S1</a:t>
            </a:r>
          </a:p>
          <a:p>
            <a:r>
              <a:rPr lang="en-US" sz="800" dirty="0"/>
              <a:t>           W2 = W2-0.1*s2*A1(:,</a:t>
            </a:r>
            <a:r>
              <a:rPr lang="en-US" sz="800" dirty="0" err="1"/>
              <a:t>i</a:t>
            </a:r>
            <a:r>
              <a:rPr lang="en-US" sz="800" dirty="0"/>
              <a:t>)'; %learning rate=0.1, </a:t>
            </a:r>
            <a:r>
              <a:rPr lang="en-US" sz="800" dirty="0" err="1"/>
              <a:t>equ</a:t>
            </a:r>
            <a:r>
              <a:rPr lang="en-US" sz="800" dirty="0"/>
              <a:t>(2) output case</a:t>
            </a:r>
          </a:p>
          <a:p>
            <a:r>
              <a:rPr lang="en-US" sz="800" dirty="0"/>
              <a:t>           b2 = b2-0.1*s2; %threshold </a:t>
            </a:r>
          </a:p>
          <a:p>
            <a:r>
              <a:rPr lang="en-US" sz="800" dirty="0"/>
              <a:t>  </a:t>
            </a:r>
          </a:p>
          <a:p>
            <a:r>
              <a:rPr lang="en-US" sz="800" dirty="0"/>
              <a:t>           W1 = W1-0.1*s1*P(:,</a:t>
            </a:r>
            <a:r>
              <a:rPr lang="en-US" sz="800" dirty="0" err="1"/>
              <a:t>i</a:t>
            </a:r>
            <a:r>
              <a:rPr lang="en-US" sz="800" dirty="0"/>
              <a:t>)';% update W1 in layer 1, see </a:t>
            </a:r>
            <a:r>
              <a:rPr lang="en-US" sz="800" dirty="0" err="1"/>
              <a:t>equ</a:t>
            </a:r>
            <a:r>
              <a:rPr lang="en-US" sz="800" dirty="0"/>
              <a:t>(3) hidden case</a:t>
            </a:r>
          </a:p>
          <a:p>
            <a:r>
              <a:rPr lang="en-US" sz="800" dirty="0"/>
              <a:t>           b1 = b1-0.1*s1;%threshold </a:t>
            </a:r>
          </a:p>
          <a:p>
            <a:r>
              <a:rPr lang="en-US" sz="800" dirty="0"/>
              <a:t>           A1(:,</a:t>
            </a:r>
            <a:r>
              <a:rPr lang="en-US" sz="800" dirty="0" err="1"/>
              <a:t>i</a:t>
            </a:r>
            <a:r>
              <a:rPr lang="en-US" sz="800" dirty="0"/>
              <a:t>)=</a:t>
            </a:r>
            <a:r>
              <a:rPr lang="en-US" sz="800" dirty="0" err="1"/>
              <a:t>logsig</a:t>
            </a:r>
            <a:r>
              <a:rPr lang="en-US" sz="800" dirty="0"/>
              <a:t>(W1*P(:,</a:t>
            </a:r>
            <a:r>
              <a:rPr lang="en-US" sz="800" dirty="0" err="1"/>
              <a:t>i</a:t>
            </a:r>
            <a:r>
              <a:rPr lang="en-US" sz="800" dirty="0"/>
              <a:t>)+b1);%forward again</a:t>
            </a:r>
          </a:p>
          <a:p>
            <a:r>
              <a:rPr lang="en-US" sz="800" dirty="0"/>
              <a:t>           A2(:,</a:t>
            </a:r>
            <a:r>
              <a:rPr lang="en-US" sz="800" dirty="0" err="1"/>
              <a:t>i</a:t>
            </a:r>
            <a:r>
              <a:rPr lang="en-US" sz="800" dirty="0"/>
              <a:t>)=</a:t>
            </a:r>
            <a:r>
              <a:rPr lang="en-US" sz="800" dirty="0" err="1"/>
              <a:t>logsig</a:t>
            </a:r>
            <a:r>
              <a:rPr lang="en-US" sz="800" dirty="0"/>
              <a:t>(W2*A1(:,</a:t>
            </a:r>
            <a:r>
              <a:rPr lang="en-US" sz="800" dirty="0" err="1"/>
              <a:t>i</a:t>
            </a:r>
            <a:r>
              <a:rPr lang="en-US" sz="800" dirty="0"/>
              <a:t>)+b2);%forward again</a:t>
            </a:r>
          </a:p>
          <a:p>
            <a:r>
              <a:rPr lang="en-US" sz="800" dirty="0"/>
              <a:t>         end</a:t>
            </a:r>
          </a:p>
          <a:p>
            <a:r>
              <a:rPr lang="en-US" sz="800" dirty="0"/>
              <a:t>         e = A2-T ; % for this e, put -</a:t>
            </a:r>
            <a:r>
              <a:rPr lang="en-US" sz="800" dirty="0" err="1"/>
              <a:t>ve</a:t>
            </a:r>
            <a:r>
              <a:rPr lang="en-US" sz="800" dirty="0"/>
              <a:t> sign for finding s2</a:t>
            </a:r>
          </a:p>
          <a:p>
            <a:r>
              <a:rPr lang="en-US" sz="800" dirty="0"/>
              <a:t>         error =0.5*mean(mean(e.*e));</a:t>
            </a:r>
          </a:p>
          <a:p>
            <a:r>
              <a:rPr lang="en-US" sz="800" dirty="0"/>
              <a:t>     </a:t>
            </a:r>
            <a:r>
              <a:rPr lang="en-US" sz="800" dirty="0" err="1"/>
              <a:t>disp</a:t>
            </a:r>
            <a:r>
              <a:rPr lang="en-US" sz="800" dirty="0"/>
              <a:t>(</a:t>
            </a:r>
            <a:r>
              <a:rPr lang="en-US" sz="800" dirty="0" err="1"/>
              <a:t>sprintf</a:t>
            </a:r>
            <a:r>
              <a:rPr lang="en-US" sz="800" dirty="0"/>
              <a:t>('Iteration :%5d </a:t>
            </a:r>
            <a:r>
              <a:rPr lang="en-US" sz="800" dirty="0" err="1"/>
              <a:t>mse</a:t>
            </a:r>
            <a:r>
              <a:rPr lang="en-US" sz="800" dirty="0"/>
              <a:t> :%12.6f%',itr,error));</a:t>
            </a:r>
          </a:p>
          <a:p>
            <a:r>
              <a:rPr lang="en-US" sz="800" dirty="0"/>
              <a:t>         </a:t>
            </a:r>
            <a:r>
              <a:rPr lang="en-US" sz="800" dirty="0" err="1"/>
              <a:t>mse</a:t>
            </a:r>
            <a:r>
              <a:rPr lang="en-US" sz="800" dirty="0"/>
              <a:t>(</a:t>
            </a:r>
            <a:r>
              <a:rPr lang="en-US" sz="800" dirty="0" err="1"/>
              <a:t>itr</a:t>
            </a:r>
            <a:r>
              <a:rPr lang="en-US" sz="800" dirty="0"/>
              <a:t>)=error;</a:t>
            </a:r>
          </a:p>
          <a:p>
            <a:r>
              <a:rPr lang="en-US" sz="800" dirty="0"/>
              <a:t>    end</a:t>
            </a:r>
          </a:p>
          <a:p>
            <a:r>
              <a:rPr lang="en-US" sz="800" dirty="0"/>
              <a:t>end</a:t>
            </a:r>
          </a:p>
          <a:p>
            <a:r>
              <a:rPr lang="en-US" sz="800" dirty="0"/>
              <a:t>threshold=0.9; % threshold of the system (higher threshold = more accuracy)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 training images result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</a:t>
            </a:r>
            <a:r>
              <a:rPr lang="en-US" sz="800" dirty="0" err="1"/>
              <a:t>TrnOutput</a:t>
            </a:r>
            <a:r>
              <a:rPr lang="en-US" sz="800" dirty="0"/>
              <a:t>=real(A2)</a:t>
            </a:r>
          </a:p>
          <a:p>
            <a:r>
              <a:rPr lang="en-US" sz="800" dirty="0" err="1"/>
              <a:t>TrnOutput</a:t>
            </a:r>
            <a:r>
              <a:rPr lang="en-US" sz="800" dirty="0"/>
              <a:t>=real(A2&gt;threshold)   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 applying test images to NN , TESTING BEGINS HERE</a:t>
            </a:r>
          </a:p>
          <a:p>
            <a:r>
              <a:rPr lang="en-US" sz="800" dirty="0"/>
              <a:t>n1=W1*N;</a:t>
            </a:r>
          </a:p>
          <a:p>
            <a:r>
              <a:rPr lang="en-US" sz="800" dirty="0"/>
              <a:t>A1=</a:t>
            </a:r>
            <a:r>
              <a:rPr lang="en-US" sz="800" dirty="0" err="1"/>
              <a:t>logsig</a:t>
            </a:r>
            <a:r>
              <a:rPr lang="en-US" sz="800" dirty="0"/>
              <a:t>(n1);</a:t>
            </a:r>
          </a:p>
          <a:p>
            <a:r>
              <a:rPr lang="en-US" sz="800" dirty="0"/>
              <a:t>n2=W2*A1;</a:t>
            </a:r>
          </a:p>
          <a:p>
            <a:r>
              <a:rPr lang="en-US" sz="800" dirty="0"/>
              <a:t>A2test=</a:t>
            </a:r>
            <a:r>
              <a:rPr lang="en-US" sz="800" dirty="0" err="1"/>
              <a:t>logsig</a:t>
            </a:r>
            <a:r>
              <a:rPr lang="en-US" sz="800" dirty="0"/>
              <a:t>(n2);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 testing images result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</a:t>
            </a:r>
            <a:r>
              <a:rPr lang="en-US" sz="800" dirty="0" err="1"/>
              <a:t>TstOutput</a:t>
            </a:r>
            <a:r>
              <a:rPr lang="en-US" sz="800" dirty="0"/>
              <a:t>=real(A2test)</a:t>
            </a:r>
          </a:p>
          <a:p>
            <a:r>
              <a:rPr lang="en-US" sz="800" dirty="0" err="1"/>
              <a:t>TstOutput</a:t>
            </a:r>
            <a:r>
              <a:rPr lang="en-US" sz="800" dirty="0"/>
              <a:t>=real(A2test&gt;threshold)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 recognition rate</a:t>
            </a:r>
          </a:p>
          <a:p>
            <a:r>
              <a:rPr lang="en-US" sz="800" dirty="0"/>
              <a:t>wrong=size(find(</a:t>
            </a:r>
            <a:r>
              <a:rPr lang="en-US" sz="800" dirty="0" err="1"/>
              <a:t>TstOutput</a:t>
            </a:r>
            <a:r>
              <a:rPr lang="en-US" sz="800" dirty="0"/>
              <a:t>-T),1);</a:t>
            </a:r>
          </a:p>
          <a:p>
            <a:r>
              <a:rPr lang="en-US" sz="800" dirty="0" err="1"/>
              <a:t>recognition_rate</a:t>
            </a:r>
            <a:r>
              <a:rPr lang="en-US" sz="800" dirty="0"/>
              <a:t>=100*(size(N,2)-wrong)/size(N,2)</a:t>
            </a:r>
          </a:p>
          <a:p>
            <a:r>
              <a:rPr lang="en-US" sz="800" dirty="0"/>
              <a:t>% end of code</a:t>
            </a:r>
          </a:p>
          <a:p>
            <a:r>
              <a:rPr lang="en-US" sz="800" dirty="0"/>
              <a:t>figure(1)</a:t>
            </a:r>
          </a:p>
          <a:p>
            <a:r>
              <a:rPr lang="en-US" sz="800" dirty="0" err="1"/>
              <a:t>clf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r>
              <a:rPr lang="en-US" sz="800" dirty="0"/>
              <a:t>plot(</a:t>
            </a:r>
            <a:r>
              <a:rPr lang="en-US" sz="800" dirty="0" err="1"/>
              <a:t>mse</a:t>
            </a:r>
            <a:r>
              <a:rPr lang="en-US" sz="800" dirty="0"/>
              <a:t>)</a:t>
            </a:r>
          </a:p>
          <a:p>
            <a:r>
              <a:rPr lang="en-US" sz="800" dirty="0" err="1"/>
              <a:t>ylabel</a:t>
            </a:r>
            <a:r>
              <a:rPr lang="en-US" sz="800" dirty="0"/>
              <a:t>('error </a:t>
            </a:r>
            <a:r>
              <a:rPr lang="en-US" sz="800" dirty="0" err="1"/>
              <a:t>mse</a:t>
            </a:r>
            <a:r>
              <a:rPr lang="en-US" sz="800" dirty="0"/>
              <a:t>')</a:t>
            </a:r>
          </a:p>
          <a:p>
            <a:r>
              <a:rPr lang="en-US" sz="800" dirty="0" err="1"/>
              <a:t>xlabel</a:t>
            </a:r>
            <a:r>
              <a:rPr lang="en-US" sz="800" dirty="0"/>
              <a:t>('epoch')</a:t>
            </a:r>
          </a:p>
          <a:p>
            <a:r>
              <a:rPr lang="en-US" sz="800" dirty="0"/>
              <a:t>title('back propagation demo')</a:t>
            </a:r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29943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837C-6DA8-3264-7B88-2801B119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Appendix 3</a:t>
            </a:r>
            <a:br>
              <a:rPr lang="en-US" sz="3600" dirty="0"/>
            </a:br>
            <a:r>
              <a:rPr lang="en-US" sz="3600" dirty="0"/>
              <a:t>Loss functions for different applications</a:t>
            </a:r>
            <a:br>
              <a:rPr lang="en-US" dirty="0"/>
            </a:br>
            <a:r>
              <a:rPr lang="en-US" sz="1200" dirty="0">
                <a:hlinkClick r:id="rId2"/>
              </a:rPr>
              <a:t>https://machinelearningmastery.com/loss-and-loss-functions-for-training-deep-learning-neural-networks/</a:t>
            </a:r>
            <a:r>
              <a:rPr lang="en-US" sz="1200" dirty="0"/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2565D-17F6-2DC1-CAF3-BEF9D6095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153400" cy="5257800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en-US" sz="4100" b="1" dirty="0">
                <a:solidFill>
                  <a:srgbClr val="222222"/>
                </a:solidFill>
                <a:effectLst/>
                <a:latin typeface="Helvetica Neue"/>
              </a:rPr>
              <a:t>Regression:</a:t>
            </a:r>
            <a:r>
              <a:rPr lang="en-US" sz="4100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sz="3100" dirty="0">
                <a:solidFill>
                  <a:srgbClr val="555555"/>
                </a:solidFill>
                <a:latin typeface="Helvetica Neue"/>
              </a:rPr>
              <a:t>to you predict a real-value quantity.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3100" b="1" i="0" dirty="0">
                <a:solidFill>
                  <a:srgbClr val="555555"/>
                </a:solidFill>
                <a:effectLst/>
                <a:latin typeface="Helvetica Neue"/>
              </a:rPr>
              <a:t>Output Layer Configuration</a:t>
            </a:r>
            <a:r>
              <a:rPr lang="en-US" sz="3100" b="0" i="0" dirty="0">
                <a:solidFill>
                  <a:srgbClr val="555555"/>
                </a:solidFill>
                <a:effectLst/>
                <a:latin typeface="Helvetica Neue"/>
              </a:rPr>
              <a:t>: One node with a linear activation unit.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3100" b="1" i="0" dirty="0">
                <a:solidFill>
                  <a:srgbClr val="FF0000"/>
                </a:solidFill>
                <a:effectLst/>
                <a:latin typeface="Helvetica Neue"/>
              </a:rPr>
              <a:t>Loss Function</a:t>
            </a:r>
            <a:r>
              <a:rPr lang="en-US" sz="3100" b="0" i="0" dirty="0">
                <a:solidFill>
                  <a:srgbClr val="FF0000"/>
                </a:solidFill>
                <a:effectLst/>
                <a:latin typeface="Helvetica Neue"/>
              </a:rPr>
              <a:t>: Mean Squared Error (MSE).(to be used here)</a:t>
            </a:r>
          </a:p>
          <a:p>
            <a:pPr algn="l" fontAlgn="base"/>
            <a:r>
              <a:rPr lang="en-US" sz="4100" b="1" dirty="0">
                <a:solidFill>
                  <a:srgbClr val="222222"/>
                </a:solidFill>
                <a:effectLst/>
                <a:latin typeface="Helvetica Neue"/>
              </a:rPr>
              <a:t>Binary Classification: </a:t>
            </a:r>
            <a:r>
              <a:rPr lang="en-US" sz="3100" dirty="0">
                <a:solidFill>
                  <a:srgbClr val="555555"/>
                </a:solidFill>
                <a:latin typeface="Helvetica Neue"/>
              </a:rPr>
              <a:t>to predict one of two classes</a:t>
            </a:r>
            <a:r>
              <a:rPr lang="en-US" sz="3100" b="0" dirty="0">
                <a:solidFill>
                  <a:srgbClr val="555555"/>
                </a:solidFill>
                <a:effectLst/>
                <a:latin typeface="Helvetica Neue"/>
              </a:rPr>
              <a:t>.</a:t>
            </a:r>
          </a:p>
          <a:p>
            <a:pPr lvl="2" fontAlgn="base"/>
            <a:r>
              <a:rPr lang="en-US" sz="2600" b="1" i="0" dirty="0">
                <a:solidFill>
                  <a:srgbClr val="555555"/>
                </a:solidFill>
                <a:effectLst/>
                <a:latin typeface="Helvetica Neue"/>
              </a:rPr>
              <a:t>Output Layer Configuration</a:t>
            </a:r>
            <a:r>
              <a:rPr lang="en-US" sz="2600" b="0" i="0" dirty="0">
                <a:solidFill>
                  <a:srgbClr val="555555"/>
                </a:solidFill>
                <a:effectLst/>
                <a:latin typeface="Helvetica Neue"/>
              </a:rPr>
              <a:t>: 1 node with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Helvetica Neue"/>
              </a:rPr>
              <a:t>sigmoid </a:t>
            </a:r>
            <a:r>
              <a:rPr lang="en-US" sz="2600" b="0" i="0" dirty="0">
                <a:solidFill>
                  <a:srgbClr val="555555"/>
                </a:solidFill>
                <a:effectLst/>
                <a:latin typeface="Helvetica Neue"/>
              </a:rPr>
              <a:t>activation unit.</a:t>
            </a:r>
          </a:p>
          <a:p>
            <a:pPr lvl="2" fontAlgn="base"/>
            <a:r>
              <a:rPr lang="en-US" sz="2600" b="1" i="0" dirty="0">
                <a:solidFill>
                  <a:srgbClr val="555555"/>
                </a:solidFill>
                <a:effectLst/>
                <a:latin typeface="Helvetica Neue"/>
              </a:rPr>
              <a:t>Loss Function</a:t>
            </a:r>
            <a:r>
              <a:rPr lang="en-US" sz="2600" b="0" i="0" dirty="0">
                <a:solidFill>
                  <a:srgbClr val="555555"/>
                </a:solidFill>
                <a:effectLst/>
                <a:latin typeface="Helvetica Neue"/>
              </a:rPr>
              <a:t>: Cross-Entropy, also referred to as Logarithmic loss.</a:t>
            </a:r>
          </a:p>
          <a:p>
            <a:pPr algn="l" fontAlgn="base"/>
            <a:r>
              <a:rPr lang="en-US" sz="4100" b="1" dirty="0">
                <a:solidFill>
                  <a:srgbClr val="222222"/>
                </a:solidFill>
                <a:effectLst/>
                <a:latin typeface="Helvetica Neue"/>
              </a:rPr>
              <a:t>Multi-Class Classification</a:t>
            </a:r>
            <a:r>
              <a:rPr lang="en-US" sz="4100" b="1">
                <a:solidFill>
                  <a:srgbClr val="222222"/>
                </a:solidFill>
                <a:effectLst/>
                <a:latin typeface="Helvetica Neue"/>
              </a:rPr>
              <a:t>: </a:t>
            </a:r>
            <a:r>
              <a:rPr lang="en-US" sz="3100">
                <a:solidFill>
                  <a:srgbClr val="555555"/>
                </a:solidFill>
                <a:latin typeface="Helvetica Neue"/>
              </a:rPr>
              <a:t>to </a:t>
            </a:r>
            <a:r>
              <a:rPr lang="en-US" sz="3100" dirty="0">
                <a:solidFill>
                  <a:srgbClr val="555555"/>
                </a:solidFill>
                <a:latin typeface="Helvetica Neue"/>
              </a:rPr>
              <a:t>predict more than 2 classes</a:t>
            </a:r>
          </a:p>
          <a:p>
            <a:pPr lvl="2" fontAlgn="base"/>
            <a:r>
              <a:rPr lang="en-US" sz="2600" b="1" i="0" dirty="0">
                <a:solidFill>
                  <a:srgbClr val="555555"/>
                </a:solidFill>
                <a:effectLst/>
                <a:latin typeface="Helvetica Neue"/>
              </a:rPr>
              <a:t>Output Layer Configuration</a:t>
            </a:r>
            <a:r>
              <a:rPr lang="en-US" sz="2600" b="0" i="0" dirty="0">
                <a:solidFill>
                  <a:srgbClr val="555555"/>
                </a:solidFill>
                <a:effectLst/>
                <a:latin typeface="Helvetica Neue"/>
              </a:rPr>
              <a:t>: One node for each class using the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Helvetica Neue"/>
              </a:rPr>
              <a:t>softmax</a:t>
            </a:r>
            <a:r>
              <a:rPr lang="en-US" sz="2600" b="0" i="0" dirty="0">
                <a:solidFill>
                  <a:srgbClr val="555555"/>
                </a:solidFill>
                <a:effectLst/>
                <a:latin typeface="Helvetica Neue"/>
              </a:rPr>
              <a:t> activation function.</a:t>
            </a:r>
          </a:p>
          <a:p>
            <a:pPr lvl="2" fontAlgn="base"/>
            <a:r>
              <a:rPr lang="en-US" sz="2600" b="1" i="0" dirty="0">
                <a:solidFill>
                  <a:srgbClr val="555555"/>
                </a:solidFill>
                <a:effectLst/>
                <a:latin typeface="Helvetica Neue"/>
              </a:rPr>
              <a:t>Loss Function</a:t>
            </a:r>
            <a:r>
              <a:rPr lang="en-US" sz="2600" b="0" i="0" dirty="0">
                <a:solidFill>
                  <a:srgbClr val="555555"/>
                </a:solidFill>
                <a:effectLst/>
                <a:latin typeface="Helvetica Neue"/>
              </a:rPr>
              <a:t>: Cross-Entropy, also referred to as Logarithmic loss.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2289F-BEED-CDB7-54E8-B8A5D8CD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477-661A-E005-A8C6-E7E41A7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320358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4: Tutorial exercise T1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 Give the following diagram (in next slide) showing the parameters of part of a neural network at time k. Other neurons and weights exist but not shown.</a:t>
            </a:r>
            <a:endParaRPr lang="en-US" sz="2800" dirty="0"/>
          </a:p>
          <a:p>
            <a:r>
              <a:rPr lang="en-US" dirty="0"/>
              <a:t> </a:t>
            </a:r>
            <a:endParaRPr lang="en-US" sz="2800" dirty="0"/>
          </a:p>
          <a:p>
            <a:r>
              <a:rPr lang="en-US" dirty="0"/>
              <a:t>The activation function of the neurons is sigmoid.</a:t>
            </a:r>
            <a:endParaRPr lang="en-US" sz="2800" dirty="0"/>
          </a:p>
          <a:p>
            <a:r>
              <a:rPr lang="en-US" dirty="0"/>
              <a:t> </a:t>
            </a:r>
            <a:endParaRPr lang="en-US" sz="2800" dirty="0"/>
          </a:p>
          <a:p>
            <a:pPr lvl="1"/>
            <a:r>
              <a:rPr lang="en-US" altLang="en-US" dirty="0"/>
              <a:t>Exercise T1a: </a:t>
            </a:r>
            <a:r>
              <a:rPr lang="en-US" dirty="0"/>
              <a:t>Find the output [y1,y2]’ at time k. </a:t>
            </a:r>
            <a:endParaRPr lang="en-US" sz="2400" dirty="0"/>
          </a:p>
          <a:p>
            <a:pPr lvl="1"/>
            <a:r>
              <a:rPr lang="en-US" altLang="en-US" dirty="0"/>
              <a:t>Exercise T1b: </a:t>
            </a:r>
            <a:r>
              <a:rPr lang="en-US" dirty="0"/>
              <a:t>If the target code is [t1, t2]’=[1,0]’, and </a:t>
            </a:r>
            <a:r>
              <a:rPr lang="en-US" sz="2800" dirty="0" err="1"/>
              <a:t>learning_rate</a:t>
            </a:r>
            <a:r>
              <a:rPr lang="en-US" sz="2800" dirty="0"/>
              <a:t>=0.1</a:t>
            </a:r>
            <a:r>
              <a:rPr lang="en-US" dirty="0"/>
              <a:t> when training the neural network, find the new w11,w12,w13,w21,w22,w23 at time k+1.</a:t>
            </a:r>
            <a:endParaRPr lang="en-US" sz="2400" dirty="0"/>
          </a:p>
          <a:p>
            <a:pPr lvl="1"/>
            <a:r>
              <a:rPr lang="en-US" altLang="en-US" dirty="0"/>
              <a:t>Exercise T1c: F</a:t>
            </a:r>
            <a:r>
              <a:rPr lang="en-US" dirty="0"/>
              <a:t>ind the new wh1 at time k+1. Assume all the weights will be updated together only after all delta weights (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w) have been calculated for each epoch k.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27079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114</a:t>
            </a:fld>
            <a:endParaRPr lang="en-US" altLang="zh-HK"/>
          </a:p>
        </p:txBody>
      </p:sp>
      <p:sp>
        <p:nvSpPr>
          <p:cNvPr id="49" name="TextBox 48"/>
          <p:cNvSpPr txBox="1"/>
          <p:nvPr/>
        </p:nvSpPr>
        <p:spPr>
          <a:xfrm>
            <a:off x="239712" y="193228"/>
            <a:ext cx="189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Exercise T1: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2676106-BE85-45F2-881B-539EA482C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57237"/>
            <a:ext cx="7939246" cy="563990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CC09EE-201B-4003-80CB-212E176D0C10}"/>
              </a:ext>
            </a:extLst>
          </p:cNvPr>
          <p:cNvCxnSpPr/>
          <p:nvPr/>
        </p:nvCxnSpPr>
        <p:spPr>
          <a:xfrm>
            <a:off x="7696200" y="16764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F41286C-1F01-413B-A4B2-C7F51F415096}"/>
              </a:ext>
            </a:extLst>
          </p:cNvPr>
          <p:cNvSpPr txBox="1"/>
          <p:nvPr/>
        </p:nvSpPr>
        <p:spPr>
          <a:xfrm>
            <a:off x="7802826" y="129540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  t1=1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2A38A7-70B8-49A8-A6C1-E2AB6C70C427}"/>
              </a:ext>
            </a:extLst>
          </p:cNvPr>
          <p:cNvCxnSpPr/>
          <p:nvPr/>
        </p:nvCxnSpPr>
        <p:spPr>
          <a:xfrm flipH="1">
            <a:off x="8108358" y="1676400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A77374-C664-46FF-9A31-28E7A5289C53}"/>
              </a:ext>
            </a:extLst>
          </p:cNvPr>
          <p:cNvCxnSpPr/>
          <p:nvPr/>
        </p:nvCxnSpPr>
        <p:spPr>
          <a:xfrm>
            <a:off x="7576163" y="4598749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EDB90A-92A9-47D4-8866-E6928B85B822}"/>
              </a:ext>
            </a:extLst>
          </p:cNvPr>
          <p:cNvSpPr txBox="1"/>
          <p:nvPr/>
        </p:nvSpPr>
        <p:spPr>
          <a:xfrm>
            <a:off x="7682789" y="4217749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  t2=0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F3E148-8CA5-4038-9869-DD1581A709D7}"/>
              </a:ext>
            </a:extLst>
          </p:cNvPr>
          <p:cNvCxnSpPr/>
          <p:nvPr/>
        </p:nvCxnSpPr>
        <p:spPr>
          <a:xfrm flipH="1">
            <a:off x="7988321" y="4598749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489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T1 by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10477"/>
            <a:ext cx="4038600" cy="5545873"/>
          </a:xfrm>
        </p:spPr>
        <p:txBody>
          <a:bodyPr>
            <a:normAutofit fontScale="250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exercise 12 of lecture note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x=[0.1, 0.4,0.5];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=[0.3,0.1,0.35];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bh1=0.2;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learning_rate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=0.1;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uh1=x*wh'+bh1;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A1=1/(1+exp(-uh1));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'First find A1=%3.3f\n'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,A1);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%A1 =    0.6094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%%%%%%%%%%%%%%%%%%%%%%%%%%%%%%%%%%%%%%%%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wh1=0.3;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A=[A1, 0.4,0.7];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w1=[0.6,0.35,0.3];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w2=[0.25,0.44,0.6];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b1=0.4;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b2=0.3;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%%%%%%%%%%%%%%%%%%%%%%%%%%%%%%%%%%%%%%%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Q2.1a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u1=A*w1(1:3)'+b1;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%'y1= ';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fu1=1/(1+exp(-u1));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y1=fu1;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%%%%%%%%%%%%%%%%%%%%%%%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Q2.1b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u2=A*w2(1:3)'+b2;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%'y2= '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fu2=1/(1+exp(-u2));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y2=fu2;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fprintf(</a:t>
            </a:r>
            <a:r>
              <a:rPr lang="es-E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'Answer 12a: all: [y1, y2]=[%f,%f]\n\n'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,y1,y2);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%%%%%%%%%%%%%%%%%%%%%%%%%%%%%%%%%%%%%%%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%'now calculate back-propagation parameters'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%Q2.2.a</a:t>
            </a:r>
          </a:p>
          <a:p>
            <a:r>
              <a:rPr lang="es-E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%dw1=(y-t)*f(u)*(1-f(u))*x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t1=1;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%target for y1 output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=1:3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s1=(y1-t1)*fu1*(1-fu1);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dw1(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)= -s1*A(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new_w1(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)=w1(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)+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learning_rate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*dw1(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%%%%%%%%%%%%%%%%%%%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%Q2.2.b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t2= 0;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%target for y2 output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=1:3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s2=(y2-t2)*fu2*(1-fu2);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dw2(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)= -s2*A(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new_w2(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)=w2(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)+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learning_rate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*dw2(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'Answer 12b: [new_w11,new_w12,new_w13,new_w21,new_w22,new_w23]=\n...[%f, %f, %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f,%f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, %f, %f]\n\n'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,new_w1(1),new_w1(2),new_w1(3),new_w2(1),new_w2(2),new_w2(3));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%part Q2.3</a:t>
            </a:r>
          </a:p>
          <a:p>
            <a:r>
              <a:rPr lang="pl-PL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%d_wh1=-[s1 s2]*[w1(1),w2(1)]'*(uh1*(1-uh1))*x(1);%bug,wrong code,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d_wh1=-[s1 s2]*[w1(1),w2(1)]'*(A1*(1-A1))*x(1);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new_wh1=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(1)+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learning_rate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*d_wh1;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'Answer 12c:  in detail :d_wh1=%f,  new_wh1=%f\n'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,d_wh1, new_wh1);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'Answer 12c: Answer new_wh1=%f\n'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new_wh1);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First find A1=0.609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Answer 12a: all: [y1, y2]=[0.753185,0.740460]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Answer 12b: [new_w11,new_w12,new_w13,new_w21,new_w22,new_w23]=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...[0.602796, 0.351835, 0.303212,0.241327, 0.434308, 0.590039]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Answer 12c:  in detail :d_wh1=-0.000192,  new_wh1=0.299981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Answer 12c: Answer new_wh1=0.299981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</a:p>
          <a:p>
            <a:endParaRPr lang="en-US" b="0" i="0" u="none" strike="noStrike" baseline="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0" y="588227"/>
            <a:ext cx="5181600" cy="451717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6400" dirty="0"/>
              <a:t>ANSWER:</a:t>
            </a:r>
          </a:p>
          <a:p>
            <a:r>
              <a:rPr lang="en-US" sz="11200" dirty="0">
                <a:solidFill>
                  <a:srgbClr val="FF0000"/>
                </a:solidFill>
              </a:rPr>
              <a:t>First find A1=0.609</a:t>
            </a:r>
          </a:p>
          <a:p>
            <a:r>
              <a:rPr lang="en-US" sz="11200" dirty="0">
                <a:solidFill>
                  <a:srgbClr val="FF0000"/>
                </a:solidFill>
              </a:rPr>
              <a:t>Answer 12a: all: [y1, y2]=[0.75318,0.740460]</a:t>
            </a:r>
          </a:p>
          <a:p>
            <a:r>
              <a:rPr lang="en-US" sz="11200" dirty="0">
                <a:solidFill>
                  <a:srgbClr val="FF0000"/>
                </a:solidFill>
              </a:rPr>
              <a:t>Answer 12b: [new_w21,new_w22,new_w23,new_w21,new_w22,new_w23]=</a:t>
            </a:r>
          </a:p>
          <a:p>
            <a:r>
              <a:rPr lang="en-US" sz="11200" dirty="0">
                <a:solidFill>
                  <a:srgbClr val="FF0000"/>
                </a:solidFill>
              </a:rPr>
              <a:t>...[0.602796, 0.351835, 0.303212,0.241327, 0.434308, 0.590039]</a:t>
            </a:r>
          </a:p>
          <a:p>
            <a:r>
              <a:rPr lang="en-US" sz="11200" dirty="0">
                <a:solidFill>
                  <a:srgbClr val="FF0000"/>
                </a:solidFill>
              </a:rPr>
              <a:t>Answer 12c:  in detail :d_wh1=-0.000192,  new_wh1=0.299981</a:t>
            </a:r>
          </a:p>
          <a:p>
            <a:r>
              <a:rPr lang="en-US" sz="11200" dirty="0">
                <a:solidFill>
                  <a:srgbClr val="FF0000"/>
                </a:solidFill>
              </a:rPr>
              <a:t>Answer 12c: Answer new_wh1=0.299981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692064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6723F7FA-B974-4A23-B33A-BB98C779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Calculation by hand</a:t>
            </a:r>
            <a:br>
              <a:rPr lang="en-US" sz="3600" dirty="0"/>
            </a:br>
            <a:r>
              <a:rPr lang="en-US" sz="3600" dirty="0"/>
              <a:t>Step1: find A1 (using equation in case(</a:t>
            </a:r>
            <a:r>
              <a:rPr lang="en-US" sz="3600" dirty="0" err="1"/>
              <a:t>i</a:t>
            </a:r>
            <a:r>
              <a:rPr lang="en-US" sz="3600" dirty="0"/>
              <a:t>))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E8DE7F67-215B-49B9-A1FB-9EA16CF3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4648200" cy="4537075"/>
          </a:xfrm>
        </p:spPr>
        <p:txBody>
          <a:bodyPr>
            <a:normAutofit fontScale="85000" lnSpcReduction="1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x=[0.1, 0.4,0.5];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=[0.3,0.1,0.35];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bh1=0.2;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learning_rate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=0.1;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uh1=x*wh'+bh1;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A1=1/(1+exp(-uh1));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'First find A1=%3.3f\n'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,A1);</a:t>
            </a:r>
          </a:p>
          <a:p>
            <a:r>
              <a:rPr lang="en-US" dirty="0"/>
              <a:t>By hand</a:t>
            </a:r>
          </a:p>
          <a:p>
            <a:r>
              <a:rPr lang="en-US" dirty="0"/>
              <a:t>Uh1=(0.1*0.3+0.4*0.1+0.5*0.35)+bh1</a:t>
            </a:r>
          </a:p>
          <a:p>
            <a:r>
              <a:rPr lang="en-US" dirty="0"/>
              <a:t>Uh1=0.245+0.2=0.4450</a:t>
            </a:r>
          </a:p>
          <a:p>
            <a:r>
              <a:rPr lang="en-US" dirty="0"/>
              <a:t>A1=1/(1+exp(-0.4450))</a:t>
            </a:r>
          </a:p>
          <a:p>
            <a:r>
              <a:rPr lang="en-US" dirty="0"/>
              <a:t>A1=0.6094</a:t>
            </a:r>
          </a:p>
          <a:p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43E581-8D10-4E76-A3A6-0AB06C92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8062DB-E4F7-47CF-BEB5-43110D0C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0EA-854B-4652-BAFD-53AC54187DE3}" type="slidenum">
              <a:rPr lang="en-US" altLang="zh-HK" smtClean="0"/>
              <a:pPr/>
              <a:t>116</a:t>
            </a:fld>
            <a:endParaRPr lang="en-US" altLang="zh-HK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EC25D2A-30F3-450D-8E10-310B6D71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143" y="1404938"/>
            <a:ext cx="4265387" cy="35480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83E16B-2C12-4940-85E8-09952DECF1BB}"/>
              </a:ext>
            </a:extLst>
          </p:cNvPr>
          <p:cNvCxnSpPr>
            <a:cxnSpLocks/>
          </p:cNvCxnSpPr>
          <p:nvPr/>
        </p:nvCxnSpPr>
        <p:spPr>
          <a:xfrm>
            <a:off x="7856220" y="2482056"/>
            <a:ext cx="45720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D49F6E-2B83-4B05-B59B-415616FFF049}"/>
              </a:ext>
            </a:extLst>
          </p:cNvPr>
          <p:cNvCxnSpPr>
            <a:cxnSpLocks/>
          </p:cNvCxnSpPr>
          <p:nvPr/>
        </p:nvCxnSpPr>
        <p:spPr>
          <a:xfrm flipV="1">
            <a:off x="7856220" y="2209800"/>
            <a:ext cx="457200" cy="228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76A432-DD56-4E44-8E15-BBD332B0957C}"/>
              </a:ext>
            </a:extLst>
          </p:cNvPr>
          <p:cNvSpPr txBox="1"/>
          <p:nvPr/>
        </p:nvSpPr>
        <p:spPr>
          <a:xfrm>
            <a:off x="7821930" y="23241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7E8BAA-A8A8-41C8-BCF0-D2CD3856FCAF}"/>
                  </a:ext>
                </a:extLst>
              </p:cNvPr>
              <p:cNvSpPr txBox="1"/>
              <p:nvPr/>
            </p:nvSpPr>
            <p:spPr>
              <a:xfrm>
                <a:off x="4063365" y="5075403"/>
                <a:ext cx="4572000" cy="894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𝑆𝑖𝑔𝑚𝑜𝑖𝑑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𝑓𝑢𝑐𝑛𝑡𝑖𝑜𝑛</m:t>
                      </m:r>
                    </m:oMath>
                  </m:oMathPara>
                </a14:m>
                <a:endParaRPr 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7E8BAA-A8A8-41C8-BCF0-D2CD3856F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65" y="5075403"/>
                <a:ext cx="4572000" cy="894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8356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FD8D4-3EFA-49C5-B897-A4AA40DE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Step2: (forward pass)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D75CE8-25A6-4257-985E-FAD634C3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0" y="111124"/>
            <a:ext cx="6649660" cy="6746876"/>
          </a:xfrm>
        </p:spPr>
        <p:txBody>
          <a:bodyPr>
            <a:no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wh1=0.3;A=[A1, 0.4,0.7];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w1=[0.6,0.35,0.3];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w2=[0.25,0.44,0.6];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b1=0.4;b2=0.3;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Q2.1a%%%%%%%%%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u1=A*w1(1:3)'+b1;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%'y1= ';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fu1=1/(1+exp(-u1));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y1=fu1;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Q2.1b %%%%%%%%%%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u2=A*w2(1:3)'+b2;</a:t>
            </a:r>
          </a:p>
          <a:p>
            <a:r>
              <a:rPr lang="en-US" sz="16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%'y2= '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fu2=1/(1+exp(-u2));</a:t>
            </a: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y2=fu2;</a:t>
            </a:r>
          </a:p>
          <a:p>
            <a:r>
              <a:rPr lang="es-E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fprintf(</a:t>
            </a:r>
            <a:r>
              <a:rPr lang="es-ES" sz="16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'Answer 12a: all: [y1, y2]=[%f,%f]\n\n'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,y1,y2);</a:t>
            </a:r>
          </a:p>
          <a:p>
            <a:r>
              <a:rPr lang="en-US" sz="1800" dirty="0"/>
              <a:t>%%%%%%%  by hand %%%%</a:t>
            </a:r>
          </a:p>
          <a:p>
            <a:r>
              <a:rPr lang="en-US" sz="1800" dirty="0"/>
              <a:t>u1=(0.6094*0.6+0.4*0.35+0.7*0.3)+0.4=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1.11564</a:t>
            </a:r>
          </a:p>
          <a:p>
            <a:r>
              <a:rPr lang="en-US" sz="1800" dirty="0">
                <a:solidFill>
                  <a:srgbClr val="202124"/>
                </a:solidFill>
                <a:latin typeface="arial" panose="020B0604020202020204" pitchFamily="34" charset="0"/>
              </a:rPr>
              <a:t>fu1=y1=1/(1+exp(-u1))=y1=1/(1+exp(-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1.11564</a:t>
            </a:r>
            <a:r>
              <a:rPr lang="en-US" sz="1800" dirty="0">
                <a:solidFill>
                  <a:srgbClr val="202124"/>
                </a:solidFill>
                <a:latin typeface="arial" panose="020B0604020202020204" pitchFamily="34" charset="0"/>
              </a:rPr>
              <a:t>))=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0.75318</a:t>
            </a:r>
          </a:p>
          <a:p>
            <a:r>
              <a:rPr lang="en-US" sz="1800" dirty="0"/>
              <a:t>u2=(0.6094*0.25+0.4*0.44+0.7*0.6)+0.3=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1.04835</a:t>
            </a:r>
            <a:endParaRPr lang="en-US" sz="1800" dirty="0"/>
          </a:p>
          <a:p>
            <a:r>
              <a:rPr lang="en-US" sz="1800" dirty="0">
                <a:solidFill>
                  <a:srgbClr val="202124"/>
                </a:solidFill>
                <a:latin typeface="arial" panose="020B0604020202020204" pitchFamily="34" charset="0"/>
              </a:rPr>
              <a:t>fu2=y2=1/(1+exp(-u2))=y2=1/(1+exp(-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1.04835</a:t>
            </a:r>
            <a:r>
              <a:rPr lang="en-US" sz="1800" dirty="0">
                <a:solidFill>
                  <a:srgbClr val="202124"/>
                </a:solidFill>
                <a:latin typeface="arial" panose="020B0604020202020204" pitchFamily="34" charset="0"/>
              </a:rPr>
              <a:t>))=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0.74046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211E747-17CB-449E-830C-8A59ACC9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5780" y="63379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  <a:endParaRPr lang="en-US" altLang="zh-HK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1525B4-F4E5-4690-9AFD-E4CD9E10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117</a:t>
            </a:fld>
            <a:endParaRPr lang="en-US" altLang="zh-HK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666E6EF-50B8-49F7-A095-1ACB3E26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520" y="1243380"/>
            <a:ext cx="4455280" cy="418941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880C6F5-DF78-49BF-BDED-1B4732D948F5}"/>
              </a:ext>
            </a:extLst>
          </p:cNvPr>
          <p:cNvSpPr txBox="1"/>
          <p:nvPr/>
        </p:nvSpPr>
        <p:spPr>
          <a:xfrm>
            <a:off x="4905353" y="25506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A1=0.6094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179769C-F1EF-4B53-96F0-BEFB5033430D}"/>
              </a:ext>
            </a:extLst>
          </p:cNvPr>
          <p:cNvSpPr txBox="1"/>
          <p:nvPr/>
        </p:nvSpPr>
        <p:spPr>
          <a:xfrm>
            <a:off x="7779104" y="15188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y1=0.75318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04F5B9-E04F-48CC-9CF6-816EAADB6BB8}"/>
              </a:ext>
            </a:extLst>
          </p:cNvPr>
          <p:cNvSpPr txBox="1"/>
          <p:nvPr/>
        </p:nvSpPr>
        <p:spPr>
          <a:xfrm>
            <a:off x="7712284" y="387948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2=0.74046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702216-C023-40D9-A946-37F15820B58E}"/>
              </a:ext>
            </a:extLst>
          </p:cNvPr>
          <p:cNvCxnSpPr/>
          <p:nvPr/>
        </p:nvCxnSpPr>
        <p:spPr>
          <a:xfrm>
            <a:off x="8150794" y="2179033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2A8939-CEA6-4955-AFE3-2E0D50DCCBF9}"/>
              </a:ext>
            </a:extLst>
          </p:cNvPr>
          <p:cNvSpPr txBox="1"/>
          <p:nvPr/>
        </p:nvSpPr>
        <p:spPr>
          <a:xfrm>
            <a:off x="8186366" y="179803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  t1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B3A8AE-E8EC-4EAF-BC4A-63DCA24223C1}"/>
              </a:ext>
            </a:extLst>
          </p:cNvPr>
          <p:cNvCxnSpPr/>
          <p:nvPr/>
        </p:nvCxnSpPr>
        <p:spPr>
          <a:xfrm flipH="1">
            <a:off x="8491898" y="2179033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C6C7CC-0F75-447B-BCAB-1A1C270F9180}"/>
              </a:ext>
            </a:extLst>
          </p:cNvPr>
          <p:cNvCxnSpPr>
            <a:cxnSpLocks/>
          </p:cNvCxnSpPr>
          <p:nvPr/>
        </p:nvCxnSpPr>
        <p:spPr>
          <a:xfrm>
            <a:off x="8079740" y="4553347"/>
            <a:ext cx="223454" cy="1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934A14-5390-4F16-90FF-0DA5191EBA3C}"/>
              </a:ext>
            </a:extLst>
          </p:cNvPr>
          <p:cNvSpPr txBox="1"/>
          <p:nvPr/>
        </p:nvSpPr>
        <p:spPr>
          <a:xfrm>
            <a:off x="8079740" y="4184015"/>
            <a:ext cx="97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y2  t2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F69AC8-B1A1-42B9-AC41-9B59A9440EF4}"/>
              </a:ext>
            </a:extLst>
          </p:cNvPr>
          <p:cNvCxnSpPr/>
          <p:nvPr/>
        </p:nvCxnSpPr>
        <p:spPr>
          <a:xfrm flipH="1">
            <a:off x="8410552" y="4565015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78444E-E3D5-488D-AAFF-495578504374}"/>
              </a:ext>
            </a:extLst>
          </p:cNvPr>
          <p:cNvCxnSpPr>
            <a:cxnSpLocks/>
          </p:cNvCxnSpPr>
          <p:nvPr/>
        </p:nvCxnSpPr>
        <p:spPr>
          <a:xfrm>
            <a:off x="3733800" y="2362200"/>
            <a:ext cx="603985" cy="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382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48AE5-ACA2-4018-8B5F-71304A74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934" y="274638"/>
            <a:ext cx="3511865" cy="1143000"/>
          </a:xfrm>
        </p:spPr>
        <p:txBody>
          <a:bodyPr/>
          <a:lstStyle/>
          <a:p>
            <a:r>
              <a:rPr lang="en-US" dirty="0"/>
              <a:t>Step3: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274CC8-8049-46B3-8629-3833D0AF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5" y="1839381"/>
            <a:ext cx="5324317" cy="4882093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%%%% by hand %%%%</a:t>
            </a:r>
          </a:p>
          <a:p>
            <a:r>
              <a:rPr lang="en-US" sz="7200" dirty="0"/>
              <a:t>% </a:t>
            </a:r>
            <a:r>
              <a:rPr lang="en-US" sz="7200" dirty="0" err="1"/>
              <a:t>learning_rate</a:t>
            </a:r>
            <a:r>
              <a:rPr lang="en-US" sz="7200" dirty="0"/>
              <a:t> =0.1</a:t>
            </a:r>
          </a:p>
          <a:p>
            <a:r>
              <a:rPr lang="en-US" sz="7200" dirty="0"/>
              <a:t>s1=(y1-t1)*fu1*(1-fu1)</a:t>
            </a:r>
          </a:p>
          <a:p>
            <a:r>
              <a:rPr lang="en-US" sz="7200" dirty="0"/>
              <a:t>s1=(0.75318-1)*0.75318*(1-0.75318)</a:t>
            </a:r>
          </a:p>
          <a:p>
            <a:r>
              <a:rPr lang="en-US" sz="7200" dirty="0"/>
              <a:t>=-0.0458838</a:t>
            </a:r>
          </a:p>
          <a:p>
            <a:r>
              <a:rPr lang="en-US" sz="7200" dirty="0"/>
              <a:t>Similarly (to be used later), </a:t>
            </a:r>
          </a:p>
          <a:p>
            <a:r>
              <a:rPr lang="en-US" sz="7200" dirty="0"/>
              <a:t>S2=(y2-t2)*fu2*(1-fu2)</a:t>
            </a:r>
          </a:p>
          <a:p>
            <a:r>
              <a:rPr lang="en-US" sz="7200" dirty="0"/>
              <a:t>S2=(0.740460-0)*0.740460(1-0.740460)=0.1423</a:t>
            </a:r>
          </a:p>
          <a:p>
            <a:endParaRPr lang="en-US" sz="7200" dirty="0"/>
          </a:p>
          <a:p>
            <a:r>
              <a:rPr lang="en-US" sz="7200" dirty="0"/>
              <a:t>dw11</a:t>
            </a:r>
            <a:r>
              <a:rPr lang="en-US" sz="7200" dirty="0">
                <a:solidFill>
                  <a:srgbClr val="FF0000"/>
                </a:solidFill>
              </a:rPr>
              <a:t>=  -</a:t>
            </a:r>
            <a:r>
              <a:rPr lang="en-US" sz="7200" dirty="0" err="1">
                <a:solidFill>
                  <a:srgbClr val="FF0000"/>
                </a:solidFill>
              </a:rPr>
              <a:t>learning_rate</a:t>
            </a:r>
            <a:r>
              <a:rPr lang="en-US" sz="7200" dirty="0">
                <a:solidFill>
                  <a:srgbClr val="FF0000"/>
                </a:solidFill>
              </a:rPr>
              <a:t> *(s1*A(</a:t>
            </a:r>
            <a:r>
              <a:rPr lang="en-US" sz="7200" dirty="0" err="1">
                <a:solidFill>
                  <a:srgbClr val="FF0000"/>
                </a:solidFill>
              </a:rPr>
              <a:t>i</a:t>
            </a:r>
            <a:r>
              <a:rPr lang="en-US" sz="7200" dirty="0">
                <a:solidFill>
                  <a:srgbClr val="FF0000"/>
                </a:solidFill>
              </a:rPr>
              <a:t>));</a:t>
            </a:r>
          </a:p>
          <a:p>
            <a:r>
              <a:rPr lang="en-US" sz="7200" dirty="0"/>
              <a:t>dw11 =</a:t>
            </a:r>
          </a:p>
          <a:p>
            <a:r>
              <a:rPr lang="en-US" sz="7200" dirty="0"/>
              <a:t> -</a:t>
            </a:r>
            <a:r>
              <a:rPr lang="en-US" sz="7200" dirty="0" err="1"/>
              <a:t>learning_rate</a:t>
            </a:r>
            <a:r>
              <a:rPr lang="en-US" sz="7200" dirty="0"/>
              <a:t> *(-0.0458838 *0.6094)</a:t>
            </a:r>
          </a:p>
          <a:p>
            <a:r>
              <a:rPr lang="en-US" sz="7200" dirty="0"/>
              <a:t>New_w11=old_w11+dw11</a:t>
            </a:r>
          </a:p>
          <a:p>
            <a:r>
              <a:rPr lang="en-US" sz="7200" dirty="0"/>
              <a:t>=0.6+-(0.1*(- 0.04588 *0.6094))</a:t>
            </a:r>
          </a:p>
          <a:p>
            <a:r>
              <a:rPr lang="en-US" sz="7200" dirty="0"/>
              <a:t>=</a:t>
            </a:r>
            <a:r>
              <a:rPr lang="en-US" sz="7200" dirty="0">
                <a:solidFill>
                  <a:srgbClr val="FF0000"/>
                </a:solidFill>
              </a:rPr>
              <a:t>0.602795</a:t>
            </a:r>
          </a:p>
          <a:p>
            <a:r>
              <a:rPr lang="en-US" sz="7200" dirty="0">
                <a:solidFill>
                  <a:srgbClr val="FF0000"/>
                </a:solidFill>
              </a:rPr>
              <a:t>Similarly,  for dw12.dw13,dw21,dw22,dw23</a:t>
            </a:r>
          </a:p>
          <a:p>
            <a:r>
              <a:rPr lang="en-US" sz="7200" dirty="0">
                <a:solidFill>
                  <a:srgbClr val="FF0000"/>
                </a:solidFill>
              </a:rPr>
              <a:t>The calculation is left for students’ exercises</a:t>
            </a:r>
          </a:p>
          <a:p>
            <a:endParaRPr lang="en-US" dirty="0"/>
          </a:p>
          <a:p>
            <a:endParaRPr lang="en-US" sz="3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B874B-331C-4E04-8C46-9A8CA795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9C722D-35FA-4294-AB28-39DFB7FF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9334" y="6161224"/>
            <a:ext cx="2133600" cy="365125"/>
          </a:xfrm>
        </p:spPr>
        <p:txBody>
          <a:bodyPr/>
          <a:lstStyle/>
          <a:p>
            <a:fld id="{B28686DF-4AC6-44BB-9261-A3C12E8BDC53}" type="slidenum">
              <a:rPr lang="en-US" altLang="zh-HK" smtClean="0"/>
              <a:pPr/>
              <a:t>118</a:t>
            </a:fld>
            <a:endParaRPr lang="en-US" altLang="zh-HK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1E7B516-9E93-4152-B36E-6F641E56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62" y="1839381"/>
            <a:ext cx="3969065" cy="3732213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46D6E602-9C82-4FE3-A8D6-C9D7367B5A08}"/>
              </a:ext>
            </a:extLst>
          </p:cNvPr>
          <p:cNvSpPr txBox="1"/>
          <p:nvPr/>
        </p:nvSpPr>
        <p:spPr>
          <a:xfrm>
            <a:off x="5182554" y="2887046"/>
            <a:ext cx="466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A1=0.6094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FA2E15E-C552-430F-A7A4-A0932010B5E4}"/>
              </a:ext>
            </a:extLst>
          </p:cNvPr>
          <p:cNvCxnSpPr/>
          <p:nvPr/>
        </p:nvCxnSpPr>
        <p:spPr>
          <a:xfrm flipH="1">
            <a:off x="7597425" y="3581400"/>
            <a:ext cx="762000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ECA23DA-487C-4D01-8D2A-974BA9B71F87}"/>
              </a:ext>
            </a:extLst>
          </p:cNvPr>
          <p:cNvSpPr txBox="1"/>
          <p:nvPr/>
        </p:nvSpPr>
        <p:spPr>
          <a:xfrm>
            <a:off x="7777852" y="352082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s1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56B33EF-9355-46B3-9F27-2FCCC8225DF2}"/>
              </a:ext>
            </a:extLst>
          </p:cNvPr>
          <p:cNvSpPr txBox="1"/>
          <p:nvPr/>
        </p:nvSpPr>
        <p:spPr>
          <a:xfrm>
            <a:off x="228600" y="2746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CF302B0-584E-4D45-9A39-ECCC0B9C5F7A}"/>
              </a:ext>
            </a:extLst>
          </p:cNvPr>
          <p:cNvSpPr txBox="1"/>
          <p:nvPr/>
        </p:nvSpPr>
        <p:spPr>
          <a:xfrm>
            <a:off x="182946" y="238167"/>
            <a:ext cx="58368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=1:3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s1=(y1-t1)*fu1*(1-fu1);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dw1(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)= -s1*A(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new_w1(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)=w1(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)+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learning_rate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*dw1(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%case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equation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US" dirty="0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E81D43F-7365-49B3-B27C-6D94F22B095D}"/>
              </a:ext>
            </a:extLst>
          </p:cNvPr>
          <p:cNvCxnSpPr/>
          <p:nvPr/>
        </p:nvCxnSpPr>
        <p:spPr>
          <a:xfrm flipH="1">
            <a:off x="7373239" y="5634556"/>
            <a:ext cx="762000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35E1C5C-9F87-4851-8898-8D0764B47A38}"/>
              </a:ext>
            </a:extLst>
          </p:cNvPr>
          <p:cNvSpPr txBox="1"/>
          <p:nvPr/>
        </p:nvSpPr>
        <p:spPr>
          <a:xfrm>
            <a:off x="7494430" y="5634557"/>
            <a:ext cx="450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38E433-E173-46CC-BB7B-20EAEEA7A2F6}"/>
              </a:ext>
            </a:extLst>
          </p:cNvPr>
          <p:cNvCxnSpPr/>
          <p:nvPr/>
        </p:nvCxnSpPr>
        <p:spPr>
          <a:xfrm>
            <a:off x="8099667" y="238275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70F492-8B87-4EEC-947E-0A694DD0ED5B}"/>
              </a:ext>
            </a:extLst>
          </p:cNvPr>
          <p:cNvSpPr txBox="1"/>
          <p:nvPr/>
        </p:nvSpPr>
        <p:spPr>
          <a:xfrm>
            <a:off x="8135239" y="200175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  t1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7EEFD2-BD4B-4CFC-B21A-B0AC93142B76}"/>
              </a:ext>
            </a:extLst>
          </p:cNvPr>
          <p:cNvCxnSpPr/>
          <p:nvPr/>
        </p:nvCxnSpPr>
        <p:spPr>
          <a:xfrm flipH="1">
            <a:off x="8440771" y="2382750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6DC60F-5D98-4BD1-9F61-4D8E6967340A}"/>
              </a:ext>
            </a:extLst>
          </p:cNvPr>
          <p:cNvCxnSpPr>
            <a:cxnSpLocks/>
          </p:cNvCxnSpPr>
          <p:nvPr/>
        </p:nvCxnSpPr>
        <p:spPr>
          <a:xfrm>
            <a:off x="8028613" y="4757064"/>
            <a:ext cx="223454" cy="1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6B57CC4-8A13-4460-92AE-C10D1086F137}"/>
              </a:ext>
            </a:extLst>
          </p:cNvPr>
          <p:cNvSpPr txBox="1"/>
          <p:nvPr/>
        </p:nvSpPr>
        <p:spPr>
          <a:xfrm>
            <a:off x="8028613" y="4387732"/>
            <a:ext cx="97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y2  t2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474F32-96CE-458F-8C03-74E611CAE523}"/>
              </a:ext>
            </a:extLst>
          </p:cNvPr>
          <p:cNvCxnSpPr/>
          <p:nvPr/>
        </p:nvCxnSpPr>
        <p:spPr>
          <a:xfrm flipH="1">
            <a:off x="8359425" y="4768732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5A9FC1-4BAE-4FF6-A98E-F55670A71762}"/>
              </a:ext>
            </a:extLst>
          </p:cNvPr>
          <p:cNvCxnSpPr>
            <a:cxnSpLocks/>
          </p:cNvCxnSpPr>
          <p:nvPr/>
        </p:nvCxnSpPr>
        <p:spPr>
          <a:xfrm>
            <a:off x="4114800" y="2743200"/>
            <a:ext cx="603985" cy="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179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B51CEB-3C5B-4E3C-A624-780D5EA7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Step4 (using equation in </a:t>
            </a:r>
            <a:r>
              <a:rPr lang="en-US" sz="3600"/>
              <a:t>casew(</a:t>
            </a:r>
            <a:r>
              <a:rPr lang="en-US" sz="3600" dirty="0"/>
              <a:t>ii)): weights update for hidden-to-hidden layers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E0AC05-BE0F-437E-BC9E-895DB097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63" y="1295404"/>
            <a:ext cx="4561321" cy="54260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Find wh1</a:t>
            </a:r>
          </a:p>
          <a:p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</a:rPr>
              <a:t>d_wh1=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</a:rPr>
              <a:t>(learning rate)*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</a:rPr>
              <a:t>-[s1 s2]*[w1(1),w2(1)]'*(A1*(1-A1))*x(1);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</a:rPr>
              <a:t> %case (ii) equation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S1=-0.0458838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S2=0.1423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W11=0.6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W21=0.25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Wh1=0.3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A1=0.6094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X1=0.1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Learning_rate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=0.1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d_wh1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-(0.1)*(s1*w11+s2*w12)*A1*(A1-A1)*x1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 -0.1*(-0.0458838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*0.6+0.1423*0.25)*0.6094*(1-0.6094)*0.1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 -0.00001914897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New_Wh1=old_wh1+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d_wh1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</a:rPr>
              <a:t>Wh1=0.3+ (-0.00001914897)=0.29998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l-PL" sz="16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28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EA3C0C-C10D-4147-9594-CFDA4998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D2A29A-7D94-4685-918E-AC68D0F5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119</a:t>
            </a:fld>
            <a:endParaRPr lang="en-US" altLang="zh-HK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3D6E4EA-AD56-4E1F-8E07-7353BA9E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912" y="1765388"/>
            <a:ext cx="3969065" cy="3732213"/>
          </a:xfrm>
          <a:prstGeom prst="rect">
            <a:avLst/>
          </a:prstGeom>
        </p:spPr>
      </p:pic>
      <p:cxnSp>
        <p:nvCxnSpPr>
          <p:cNvPr id="7" name="直線單箭頭接點 8">
            <a:extLst>
              <a:ext uri="{FF2B5EF4-FFF2-40B4-BE49-F238E27FC236}">
                <a16:creationId xmlns:a16="http://schemas.microsoft.com/office/drawing/2014/main" id="{FC7FA981-B441-40D1-B3BF-B51466EE362A}"/>
              </a:ext>
            </a:extLst>
          </p:cNvPr>
          <p:cNvCxnSpPr/>
          <p:nvPr/>
        </p:nvCxnSpPr>
        <p:spPr>
          <a:xfrm flipH="1">
            <a:off x="7597425" y="3581400"/>
            <a:ext cx="762000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9">
            <a:extLst>
              <a:ext uri="{FF2B5EF4-FFF2-40B4-BE49-F238E27FC236}">
                <a16:creationId xmlns:a16="http://schemas.microsoft.com/office/drawing/2014/main" id="{E2CB6BB2-CBFA-4B0B-9886-D03EB34F897F}"/>
              </a:ext>
            </a:extLst>
          </p:cNvPr>
          <p:cNvSpPr txBox="1"/>
          <p:nvPr/>
        </p:nvSpPr>
        <p:spPr>
          <a:xfrm>
            <a:off x="7777852" y="352082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s1</a:t>
            </a:r>
          </a:p>
        </p:txBody>
      </p:sp>
      <p:cxnSp>
        <p:nvCxnSpPr>
          <p:cNvPr id="9" name="直線單箭頭接點 22">
            <a:extLst>
              <a:ext uri="{FF2B5EF4-FFF2-40B4-BE49-F238E27FC236}">
                <a16:creationId xmlns:a16="http://schemas.microsoft.com/office/drawing/2014/main" id="{FC925BDF-E3B7-42E3-AEFE-044716FCB369}"/>
              </a:ext>
            </a:extLst>
          </p:cNvPr>
          <p:cNvCxnSpPr/>
          <p:nvPr/>
        </p:nvCxnSpPr>
        <p:spPr>
          <a:xfrm flipH="1">
            <a:off x="7373239" y="5634556"/>
            <a:ext cx="762000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24">
            <a:extLst>
              <a:ext uri="{FF2B5EF4-FFF2-40B4-BE49-F238E27FC236}">
                <a16:creationId xmlns:a16="http://schemas.microsoft.com/office/drawing/2014/main" id="{614A278D-45A5-4131-84BB-FEF04F59F7CC}"/>
              </a:ext>
            </a:extLst>
          </p:cNvPr>
          <p:cNvSpPr txBox="1"/>
          <p:nvPr/>
        </p:nvSpPr>
        <p:spPr>
          <a:xfrm>
            <a:off x="7494430" y="5634557"/>
            <a:ext cx="450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365DC8-D4B9-490B-813F-A50C47583D8B}"/>
              </a:ext>
            </a:extLst>
          </p:cNvPr>
          <p:cNvCxnSpPr/>
          <p:nvPr/>
        </p:nvCxnSpPr>
        <p:spPr>
          <a:xfrm>
            <a:off x="8099667" y="238275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4B0F10-56C8-45CB-BDCE-27C1B1D2935B}"/>
              </a:ext>
            </a:extLst>
          </p:cNvPr>
          <p:cNvSpPr txBox="1"/>
          <p:nvPr/>
        </p:nvSpPr>
        <p:spPr>
          <a:xfrm>
            <a:off x="8135239" y="200175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  t1</a:t>
            </a:r>
            <a:r>
              <a:rPr lang="en-US" dirty="0">
                <a:solidFill>
                  <a:srgbClr val="FF0000"/>
                </a:solidFill>
              </a:rPr>
              <a:t>=1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1AB960-00DF-42EC-8326-2B21F9360782}"/>
              </a:ext>
            </a:extLst>
          </p:cNvPr>
          <p:cNvCxnSpPr/>
          <p:nvPr/>
        </p:nvCxnSpPr>
        <p:spPr>
          <a:xfrm flipH="1">
            <a:off x="8440771" y="2382750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AB4853-FB87-44F0-84FA-5569E7F89819}"/>
              </a:ext>
            </a:extLst>
          </p:cNvPr>
          <p:cNvCxnSpPr>
            <a:cxnSpLocks/>
          </p:cNvCxnSpPr>
          <p:nvPr/>
        </p:nvCxnSpPr>
        <p:spPr>
          <a:xfrm>
            <a:off x="8028613" y="4757064"/>
            <a:ext cx="223454" cy="1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B3CB68-84DA-4583-9422-90232A9DA38F}"/>
              </a:ext>
            </a:extLst>
          </p:cNvPr>
          <p:cNvSpPr txBox="1"/>
          <p:nvPr/>
        </p:nvSpPr>
        <p:spPr>
          <a:xfrm>
            <a:off x="8028613" y="4387732"/>
            <a:ext cx="97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y2  t2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6ED25D-0B2D-45AA-9E59-FDC0863C8B31}"/>
              </a:ext>
            </a:extLst>
          </p:cNvPr>
          <p:cNvCxnSpPr/>
          <p:nvPr/>
        </p:nvCxnSpPr>
        <p:spPr>
          <a:xfrm flipH="1">
            <a:off x="8359425" y="4768732"/>
            <a:ext cx="305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4530C4-82C1-4E39-A05B-B718F5842E28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660232" y="2756420"/>
            <a:ext cx="982353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23EAFB-C705-4424-9601-43C85700FE5E}"/>
              </a:ext>
            </a:extLst>
          </p:cNvPr>
          <p:cNvSpPr txBox="1"/>
          <p:nvPr/>
        </p:nvSpPr>
        <p:spPr>
          <a:xfrm>
            <a:off x="3565077" y="232268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Wh1=0.3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1611E-2778-48E0-ADF8-152BF4845811}"/>
              </a:ext>
            </a:extLst>
          </p:cNvPr>
          <p:cNvSpPr txBox="1"/>
          <p:nvPr/>
        </p:nvSpPr>
        <p:spPr>
          <a:xfrm>
            <a:off x="2831159" y="257175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X1=0.1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B76EF5-9938-42CE-AEF8-A5547701C2C6}"/>
              </a:ext>
            </a:extLst>
          </p:cNvPr>
          <p:cNvCxnSpPr>
            <a:endCxn id="19" idx="1"/>
          </p:cNvCxnSpPr>
          <p:nvPr/>
        </p:nvCxnSpPr>
        <p:spPr>
          <a:xfrm flipV="1">
            <a:off x="1371600" y="2507354"/>
            <a:ext cx="2193477" cy="921646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235BB1-4494-431D-94B1-8CB4DB36BB4A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1255349" y="2941086"/>
            <a:ext cx="1990347" cy="1044378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3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" name="Title 3"/>
          <p:cNvSpPr>
            <a:spLocks noGrp="1"/>
          </p:cNvSpPr>
          <p:nvPr>
            <p:ph type="title"/>
          </p:nvPr>
        </p:nvSpPr>
        <p:spPr>
          <a:xfrm>
            <a:off x="777875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 neural network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1000" y="1144588"/>
            <a:ext cx="8001000" cy="10668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84538" y="62484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4788" y="65674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A5ECF4-5FD9-4945-8F02-593D7AF0D0F0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46188" y="22320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46188" y="26987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46188" y="31559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6188" y="36131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46388" y="22320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46388" y="26987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46388" y="31559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46388" y="36131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6" idx="6"/>
            <a:endCxn id="19" idx="2"/>
          </p:cNvCxnSpPr>
          <p:nvPr/>
        </p:nvCxnSpPr>
        <p:spPr>
          <a:xfrm>
            <a:off x="1474788" y="2346325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2"/>
          </p:cNvCxnSpPr>
          <p:nvPr/>
        </p:nvCxnSpPr>
        <p:spPr>
          <a:xfrm flipV="1">
            <a:off x="1360488" y="2346325"/>
            <a:ext cx="148590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9" idx="2"/>
          </p:cNvCxnSpPr>
          <p:nvPr/>
        </p:nvCxnSpPr>
        <p:spPr>
          <a:xfrm flipV="1">
            <a:off x="1441450" y="2346325"/>
            <a:ext cx="1404938" cy="966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6"/>
          </p:cNvCxnSpPr>
          <p:nvPr/>
        </p:nvCxnSpPr>
        <p:spPr>
          <a:xfrm flipV="1">
            <a:off x="1474788" y="2346325"/>
            <a:ext cx="1371600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065588" y="22272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65588" y="27162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65588" y="31988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65588" y="37020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9" name="Straight Arrow Connector 38"/>
          <p:cNvCxnSpPr>
            <a:stCxn id="19" idx="6"/>
            <a:endCxn id="35" idx="2"/>
          </p:cNvCxnSpPr>
          <p:nvPr/>
        </p:nvCxnSpPr>
        <p:spPr>
          <a:xfrm flipV="1">
            <a:off x="3074988" y="2341563"/>
            <a:ext cx="990600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6"/>
            <a:endCxn id="35" idx="2"/>
          </p:cNvCxnSpPr>
          <p:nvPr/>
        </p:nvCxnSpPr>
        <p:spPr>
          <a:xfrm flipV="1">
            <a:off x="3074988" y="2341563"/>
            <a:ext cx="990600" cy="47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1" idx="7"/>
            <a:endCxn id="35" idx="2"/>
          </p:cNvCxnSpPr>
          <p:nvPr/>
        </p:nvCxnSpPr>
        <p:spPr>
          <a:xfrm flipV="1">
            <a:off x="3041650" y="2341563"/>
            <a:ext cx="1023938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6"/>
            <a:endCxn id="35" idx="2"/>
          </p:cNvCxnSpPr>
          <p:nvPr/>
        </p:nvCxnSpPr>
        <p:spPr>
          <a:xfrm flipV="1">
            <a:off x="3074988" y="2341563"/>
            <a:ext cx="990600" cy="138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20" idx="2"/>
          </p:cNvCxnSpPr>
          <p:nvPr/>
        </p:nvCxnSpPr>
        <p:spPr>
          <a:xfrm>
            <a:off x="1474788" y="2346325"/>
            <a:ext cx="137160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6" idx="6"/>
          </p:cNvCxnSpPr>
          <p:nvPr/>
        </p:nvCxnSpPr>
        <p:spPr>
          <a:xfrm flipV="1">
            <a:off x="1474788" y="2765425"/>
            <a:ext cx="1371600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7" idx="6"/>
          </p:cNvCxnSpPr>
          <p:nvPr/>
        </p:nvCxnSpPr>
        <p:spPr>
          <a:xfrm flipV="1">
            <a:off x="1474788" y="2830513"/>
            <a:ext cx="1371600" cy="439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0" idx="3"/>
          </p:cNvCxnSpPr>
          <p:nvPr/>
        </p:nvCxnSpPr>
        <p:spPr>
          <a:xfrm flipV="1">
            <a:off x="1441450" y="2894013"/>
            <a:ext cx="1438275" cy="808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6"/>
            <a:endCxn id="36" idx="2"/>
          </p:cNvCxnSpPr>
          <p:nvPr/>
        </p:nvCxnSpPr>
        <p:spPr>
          <a:xfrm>
            <a:off x="3074988" y="2346325"/>
            <a:ext cx="990600" cy="48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" idx="6"/>
          </p:cNvCxnSpPr>
          <p:nvPr/>
        </p:nvCxnSpPr>
        <p:spPr>
          <a:xfrm flipV="1">
            <a:off x="3074988" y="2789238"/>
            <a:ext cx="990600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1" idx="7"/>
            <a:endCxn id="36" idx="2"/>
          </p:cNvCxnSpPr>
          <p:nvPr/>
        </p:nvCxnSpPr>
        <p:spPr>
          <a:xfrm flipV="1">
            <a:off x="3041650" y="2830513"/>
            <a:ext cx="1023938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2" idx="4"/>
            <a:endCxn id="36" idx="2"/>
          </p:cNvCxnSpPr>
          <p:nvPr/>
        </p:nvCxnSpPr>
        <p:spPr>
          <a:xfrm flipV="1">
            <a:off x="2960688" y="2830513"/>
            <a:ext cx="1104900" cy="1011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827588" y="2963863"/>
            <a:ext cx="1524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203825" y="2965450"/>
            <a:ext cx="1524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513388" y="2962275"/>
            <a:ext cx="1524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360488" y="4070350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60488" y="43751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246188" y="4683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79725" y="47212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092575" y="4606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0" name="Straight Arrow Connector 89"/>
          <p:cNvCxnSpPr>
            <a:stCxn id="86" idx="6"/>
            <a:endCxn id="19" idx="2"/>
          </p:cNvCxnSpPr>
          <p:nvPr/>
        </p:nvCxnSpPr>
        <p:spPr>
          <a:xfrm flipV="1">
            <a:off x="1474788" y="2346325"/>
            <a:ext cx="1371600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7" idx="7"/>
            <a:endCxn id="35" idx="3"/>
          </p:cNvCxnSpPr>
          <p:nvPr/>
        </p:nvCxnSpPr>
        <p:spPr>
          <a:xfrm flipV="1">
            <a:off x="3074988" y="2422525"/>
            <a:ext cx="1023937" cy="233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947988" y="4070350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2971800" y="4489450"/>
            <a:ext cx="444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160838" y="4445000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4160838" y="4146550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970588" y="2203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970588" y="26701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970588" y="3127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970588" y="35845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189788" y="21986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189788" y="26860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189788" y="317023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189788" y="3673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08" name="Straight Arrow Connector 107"/>
          <p:cNvCxnSpPr>
            <a:stCxn id="100" idx="6"/>
            <a:endCxn id="104" idx="2"/>
          </p:cNvCxnSpPr>
          <p:nvPr/>
        </p:nvCxnSpPr>
        <p:spPr>
          <a:xfrm flipV="1">
            <a:off x="6199188" y="2312988"/>
            <a:ext cx="990600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1" idx="6"/>
            <a:endCxn id="104" idx="2"/>
          </p:cNvCxnSpPr>
          <p:nvPr/>
        </p:nvCxnSpPr>
        <p:spPr>
          <a:xfrm flipV="1">
            <a:off x="6199188" y="2312988"/>
            <a:ext cx="990600" cy="47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2" idx="7"/>
            <a:endCxn id="104" idx="2"/>
          </p:cNvCxnSpPr>
          <p:nvPr/>
        </p:nvCxnSpPr>
        <p:spPr>
          <a:xfrm flipV="1">
            <a:off x="6165850" y="2312988"/>
            <a:ext cx="1023938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3" idx="6"/>
            <a:endCxn id="104" idx="2"/>
          </p:cNvCxnSpPr>
          <p:nvPr/>
        </p:nvCxnSpPr>
        <p:spPr>
          <a:xfrm flipV="1">
            <a:off x="6199188" y="2312988"/>
            <a:ext cx="990600" cy="138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0" idx="6"/>
            <a:endCxn id="105" idx="2"/>
          </p:cNvCxnSpPr>
          <p:nvPr/>
        </p:nvCxnSpPr>
        <p:spPr>
          <a:xfrm>
            <a:off x="6199188" y="2317750"/>
            <a:ext cx="990600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1" idx="6"/>
          </p:cNvCxnSpPr>
          <p:nvPr/>
        </p:nvCxnSpPr>
        <p:spPr>
          <a:xfrm flipV="1">
            <a:off x="6199188" y="2760663"/>
            <a:ext cx="990600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2" idx="7"/>
            <a:endCxn id="105" idx="2"/>
          </p:cNvCxnSpPr>
          <p:nvPr/>
        </p:nvCxnSpPr>
        <p:spPr>
          <a:xfrm flipV="1">
            <a:off x="6165850" y="2800350"/>
            <a:ext cx="1023938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3" idx="4"/>
            <a:endCxn id="105" idx="2"/>
          </p:cNvCxnSpPr>
          <p:nvPr/>
        </p:nvCxnSpPr>
        <p:spPr>
          <a:xfrm flipV="1">
            <a:off x="6084888" y="2800350"/>
            <a:ext cx="1104900" cy="1012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6003925" y="4692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216775" y="45783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8" name="Straight Arrow Connector 117"/>
          <p:cNvCxnSpPr>
            <a:stCxn id="116" idx="7"/>
            <a:endCxn id="104" idx="3"/>
          </p:cNvCxnSpPr>
          <p:nvPr/>
        </p:nvCxnSpPr>
        <p:spPr>
          <a:xfrm flipV="1">
            <a:off x="6199188" y="2393950"/>
            <a:ext cx="1023937" cy="233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6072188" y="4041775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096000" y="4460875"/>
            <a:ext cx="444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285038" y="4416425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285038" y="4117975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4406" name="Object 2"/>
          <p:cNvGraphicFramePr>
            <a:graphicFrameLocks noChangeAspect="1"/>
          </p:cNvGraphicFramePr>
          <p:nvPr/>
        </p:nvGraphicFramePr>
        <p:xfrm>
          <a:off x="1155700" y="1789113"/>
          <a:ext cx="6381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279400" imgH="190500" progId="Equation.3">
                  <p:embed/>
                </p:oleObj>
              </mc:Choice>
              <mc:Fallback>
                <p:oleObj name="公式" r:id="rId3" imgW="279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789113"/>
                        <a:ext cx="6381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" name="Object 6"/>
          <p:cNvGraphicFramePr>
            <a:graphicFrameLocks noChangeAspect="1"/>
          </p:cNvGraphicFramePr>
          <p:nvPr/>
        </p:nvGraphicFramePr>
        <p:xfrm>
          <a:off x="2819400" y="1798638"/>
          <a:ext cx="6937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304668" imgH="190417" progId="Equation.3">
                  <p:embed/>
                </p:oleObj>
              </mc:Choice>
              <mc:Fallback>
                <p:oleObj name="公式" r:id="rId5" imgW="304668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98638"/>
                        <a:ext cx="6937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8" name="Object 7"/>
          <p:cNvGraphicFramePr>
            <a:graphicFrameLocks noChangeAspect="1"/>
          </p:cNvGraphicFramePr>
          <p:nvPr/>
        </p:nvGraphicFramePr>
        <p:xfrm>
          <a:off x="3989388" y="1798638"/>
          <a:ext cx="6651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291973" imgH="190417" progId="Equation.3">
                  <p:embed/>
                </p:oleObj>
              </mc:Choice>
              <mc:Fallback>
                <p:oleObj name="公式" r:id="rId7" imgW="29197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1798638"/>
                        <a:ext cx="6651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9" name="Object 8"/>
          <p:cNvGraphicFramePr>
            <a:graphicFrameLocks noChangeAspect="1"/>
          </p:cNvGraphicFramePr>
          <p:nvPr/>
        </p:nvGraphicFramePr>
        <p:xfrm>
          <a:off x="1755775" y="4437063"/>
          <a:ext cx="7223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225" imgH="203024" progId="Equation.3">
                  <p:embed/>
                </p:oleObj>
              </mc:Choice>
              <mc:Fallback>
                <p:oleObj name="Equation" r:id="rId9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437063"/>
                        <a:ext cx="7223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0" name="Object 9"/>
          <p:cNvGraphicFramePr>
            <a:graphicFrameLocks noChangeAspect="1"/>
          </p:cNvGraphicFramePr>
          <p:nvPr/>
        </p:nvGraphicFramePr>
        <p:xfrm>
          <a:off x="3233738" y="4437063"/>
          <a:ext cx="7493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1" imgW="330057" imgH="203112" progId="Equation.3">
                  <p:embed/>
                </p:oleObj>
              </mc:Choice>
              <mc:Fallback>
                <p:oleObj name="公式" r:id="rId11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4437063"/>
                        <a:ext cx="7493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1" name="Object 11"/>
          <p:cNvGraphicFramePr>
            <a:graphicFrameLocks noChangeAspect="1"/>
          </p:cNvGraphicFramePr>
          <p:nvPr/>
        </p:nvGraphicFramePr>
        <p:xfrm>
          <a:off x="6373813" y="4625975"/>
          <a:ext cx="7794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03040" progId="Equation.3">
                  <p:embed/>
                </p:oleObj>
              </mc:Choice>
              <mc:Fallback>
                <p:oleObj name="Equation" r:id="rId13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4625975"/>
                        <a:ext cx="77946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2" name="Object 12"/>
          <p:cNvGraphicFramePr>
            <a:graphicFrameLocks noChangeAspect="1"/>
          </p:cNvGraphicFramePr>
          <p:nvPr/>
        </p:nvGraphicFramePr>
        <p:xfrm>
          <a:off x="7191375" y="1755775"/>
          <a:ext cx="6921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60" imgH="190440" progId="Equation.3">
                  <p:embed/>
                </p:oleObj>
              </mc:Choice>
              <mc:Fallback>
                <p:oleObj name="Equation" r:id="rId15" imgW="304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1755775"/>
                        <a:ext cx="6921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3" name="TextBox 1"/>
          <p:cNvSpPr txBox="1">
            <a:spLocks noChangeArrowheads="1"/>
          </p:cNvSpPr>
          <p:nvPr/>
        </p:nvSpPr>
        <p:spPr bwMode="auto">
          <a:xfrm>
            <a:off x="6515100" y="4932363"/>
            <a:ext cx="1417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Output layer </a:t>
            </a:r>
          </a:p>
        </p:txBody>
      </p:sp>
      <p:sp>
        <p:nvSpPr>
          <p:cNvPr id="14414" name="TextBox 79"/>
          <p:cNvSpPr txBox="1">
            <a:spLocks noChangeArrowheads="1"/>
          </p:cNvSpPr>
          <p:nvPr/>
        </p:nvSpPr>
        <p:spPr bwMode="auto">
          <a:xfrm>
            <a:off x="533400" y="4953000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Input layer</a:t>
            </a:r>
          </a:p>
        </p:txBody>
      </p:sp>
      <p:sp>
        <p:nvSpPr>
          <p:cNvPr id="14415" name="TextBox 1"/>
          <p:cNvSpPr txBox="1">
            <a:spLocks noChangeArrowheads="1"/>
          </p:cNvSpPr>
          <p:nvPr/>
        </p:nvSpPr>
        <p:spPr bwMode="auto">
          <a:xfrm>
            <a:off x="3316288" y="5086350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Hidden layers 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3958431" y="2848769"/>
            <a:ext cx="315913" cy="4429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6214E-F891-4FCD-B59D-F93A58F4DF0F}"/>
              </a:ext>
            </a:extLst>
          </p:cNvPr>
          <p:cNvSpPr txBox="1"/>
          <p:nvPr/>
        </p:nvSpPr>
        <p:spPr>
          <a:xfrm>
            <a:off x="568684" y="5473204"/>
            <a:ext cx="5304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 circles are neurons (X), they form layers.</a:t>
            </a:r>
          </a:p>
          <a:p>
            <a:r>
              <a:rPr lang="en-US" dirty="0"/>
              <a:t>The links (lines) are weights (W).</a:t>
            </a:r>
          </a:p>
          <a:p>
            <a:r>
              <a:rPr lang="en-US" dirty="0"/>
              <a:t>There are : Input layer, hidden layers, and output layer.</a:t>
            </a:r>
          </a:p>
        </p:txBody>
      </p:sp>
    </p:spTree>
    <p:extLst>
      <p:ext uri="{BB962C8B-B14F-4D97-AF65-F5344CB8AC3E}">
        <p14:creationId xmlns:p14="http://schemas.microsoft.com/office/powerpoint/2010/main" val="8026930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38EE-B364-A5BF-AEF7-311B9DD2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networks: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AA6A-7E72-FC36-A190-DD86585AC2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825625"/>
                <a:ext cx="8172450" cy="4351338"/>
              </a:xfrm>
            </p:spPr>
            <p:txBody>
              <a:bodyPr>
                <a:normAutofit fontScale="400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Sigmoid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den>
                    </m:f>
                  </m:oMath>
                </a14:m>
                <a:endParaRPr lang="en-US" sz="40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𝑇𝑎𝑛h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Relu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4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f=activation function, x=input, t=target, w=weights</a:t>
                </a:r>
              </a:p>
              <a:p>
                <a:r>
                  <a:rPr lang="en-US" sz="4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Case1 (between hidden and output layers)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𝜕𝜀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4000" dirty="0"/>
              </a:p>
              <a:p>
                <a:endParaRPr lang="en-US" sz="4000" dirty="0"/>
              </a:p>
              <a:p>
                <a:r>
                  <a:rPr lang="en-US" sz="4000" dirty="0"/>
                  <a:t>Case 2</a:t>
                </a:r>
                <a:r>
                  <a:rPr lang="en-US" sz="4000" dirty="0">
                    <a:solidFill>
                      <a:srgbClr val="000000"/>
                    </a:solidFill>
                  </a:rPr>
                  <a:t> (Between hidden and hidden layers)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𝜕𝜀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4000" dirty="0"/>
              </a:p>
              <a:p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AA6A-7E72-FC36-A190-DD86585AC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825625"/>
                <a:ext cx="8172450" cy="4351338"/>
              </a:xfrm>
              <a:blipFill>
                <a:blip r:embed="rId2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935BC-3807-2C89-5FD2-8156EF96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0EBEE-0BDD-03AF-F454-BE6169BA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A109-2788-4264-B7B5-5BA0DABB00D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65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81F1-2130-49AF-A3F3-A110C4EA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of  Overfit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FE72-5B71-709F-8E01-4D10824971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import </a:t>
            </a:r>
            <a:r>
              <a:rPr lang="en-HK" dirty="0" err="1"/>
              <a:t>numpy</a:t>
            </a:r>
            <a:r>
              <a:rPr lang="en-HK" dirty="0"/>
              <a:t> as np</a:t>
            </a:r>
          </a:p>
          <a:p>
            <a:r>
              <a:rPr lang="en-HK" dirty="0"/>
              <a:t>from </a:t>
            </a:r>
            <a:r>
              <a:rPr lang="en-HK" dirty="0" err="1"/>
              <a:t>tensorflow</a:t>
            </a:r>
            <a:r>
              <a:rPr lang="en-HK" dirty="0"/>
              <a:t> import </a:t>
            </a:r>
            <a:r>
              <a:rPr lang="en-HK" dirty="0" err="1"/>
              <a:t>keras</a:t>
            </a:r>
            <a:endParaRPr lang="en-HK" dirty="0"/>
          </a:p>
          <a:p>
            <a:r>
              <a:rPr lang="en-HK" dirty="0"/>
              <a:t>from </a:t>
            </a:r>
            <a:r>
              <a:rPr lang="en-HK" dirty="0" err="1"/>
              <a:t>tensorflow.keras</a:t>
            </a:r>
            <a:r>
              <a:rPr lang="en-HK" dirty="0"/>
              <a:t> import layers</a:t>
            </a:r>
          </a:p>
          <a:p>
            <a:r>
              <a:rPr lang="en-HK" dirty="0"/>
              <a:t>import </a:t>
            </a:r>
            <a:r>
              <a:rPr lang="en-HK" dirty="0" err="1"/>
              <a:t>matplotlib.pyplot</a:t>
            </a:r>
            <a:r>
              <a:rPr lang="en-HK" dirty="0"/>
              <a:t> as </a:t>
            </a:r>
            <a:r>
              <a:rPr lang="en-HK" dirty="0" err="1"/>
              <a:t>plt</a:t>
            </a:r>
            <a:endParaRPr lang="en-HK" dirty="0"/>
          </a:p>
          <a:p>
            <a:endParaRPr lang="en-HK" dirty="0"/>
          </a:p>
          <a:p>
            <a:r>
              <a:rPr lang="en-HK" dirty="0"/>
              <a:t># Model / data parameters</a:t>
            </a:r>
          </a:p>
          <a:p>
            <a:r>
              <a:rPr lang="en-HK" dirty="0" err="1"/>
              <a:t>num_classes</a:t>
            </a:r>
            <a:r>
              <a:rPr lang="en-HK" dirty="0"/>
              <a:t> = 10</a:t>
            </a:r>
          </a:p>
          <a:p>
            <a:r>
              <a:rPr lang="en-HK" dirty="0" err="1"/>
              <a:t>input_shape</a:t>
            </a:r>
            <a:r>
              <a:rPr lang="en-HK" dirty="0"/>
              <a:t> = (28, 28, 1)</a:t>
            </a:r>
          </a:p>
          <a:p>
            <a:endParaRPr lang="en-HK" dirty="0"/>
          </a:p>
          <a:p>
            <a:r>
              <a:rPr lang="en-HK" dirty="0"/>
              <a:t># Load the data and split it between train and test sets</a:t>
            </a:r>
          </a:p>
          <a:p>
            <a:r>
              <a:rPr lang="en-HK" dirty="0"/>
              <a:t>(</a:t>
            </a:r>
            <a:r>
              <a:rPr lang="en-HK" dirty="0" err="1"/>
              <a:t>x_train</a:t>
            </a:r>
            <a:r>
              <a:rPr lang="en-HK" dirty="0"/>
              <a:t>, </a:t>
            </a:r>
            <a:r>
              <a:rPr lang="en-HK" dirty="0" err="1"/>
              <a:t>y_train</a:t>
            </a:r>
            <a:r>
              <a:rPr lang="en-HK" dirty="0"/>
              <a:t>), (</a:t>
            </a:r>
            <a:r>
              <a:rPr lang="en-HK" dirty="0" err="1"/>
              <a:t>x_test</a:t>
            </a:r>
            <a:r>
              <a:rPr lang="en-HK" dirty="0"/>
              <a:t>, </a:t>
            </a:r>
            <a:r>
              <a:rPr lang="en-HK" dirty="0" err="1"/>
              <a:t>y_test</a:t>
            </a:r>
            <a:r>
              <a:rPr lang="en-HK" dirty="0"/>
              <a:t>) = </a:t>
            </a:r>
            <a:r>
              <a:rPr lang="en-HK" dirty="0" err="1"/>
              <a:t>keras.datasets.mnist.load_data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/>
              <a:t># Scale images to the [0, 1] range</a:t>
            </a:r>
          </a:p>
          <a:p>
            <a:r>
              <a:rPr lang="en-HK" dirty="0" err="1"/>
              <a:t>x_train</a:t>
            </a:r>
            <a:r>
              <a:rPr lang="en-HK" dirty="0"/>
              <a:t> = </a:t>
            </a:r>
            <a:r>
              <a:rPr lang="en-HK" dirty="0" err="1"/>
              <a:t>x_train.astype</a:t>
            </a:r>
            <a:r>
              <a:rPr lang="en-HK" dirty="0"/>
              <a:t>("float32") / 255</a:t>
            </a:r>
          </a:p>
          <a:p>
            <a:r>
              <a:rPr lang="en-HK" dirty="0" err="1"/>
              <a:t>x_test</a:t>
            </a:r>
            <a:r>
              <a:rPr lang="en-HK" dirty="0"/>
              <a:t> = </a:t>
            </a:r>
            <a:r>
              <a:rPr lang="en-HK" dirty="0" err="1"/>
              <a:t>x_test.astype</a:t>
            </a:r>
            <a:r>
              <a:rPr lang="en-HK" dirty="0"/>
              <a:t>("float32") / 255</a:t>
            </a:r>
          </a:p>
          <a:p>
            <a:r>
              <a:rPr lang="en-HK" dirty="0"/>
              <a:t># Make sure images have shape (28, 28, 1)</a:t>
            </a:r>
          </a:p>
          <a:p>
            <a:r>
              <a:rPr lang="en-HK" dirty="0" err="1"/>
              <a:t>x_train</a:t>
            </a:r>
            <a:r>
              <a:rPr lang="en-HK" dirty="0"/>
              <a:t> = </a:t>
            </a:r>
            <a:r>
              <a:rPr lang="en-HK" dirty="0" err="1"/>
              <a:t>np.expand_dims</a:t>
            </a:r>
            <a:r>
              <a:rPr lang="en-HK" dirty="0"/>
              <a:t>(</a:t>
            </a:r>
            <a:r>
              <a:rPr lang="en-HK" dirty="0" err="1"/>
              <a:t>x_train</a:t>
            </a:r>
            <a:r>
              <a:rPr lang="en-HK" dirty="0"/>
              <a:t>, -1)</a:t>
            </a:r>
          </a:p>
          <a:p>
            <a:r>
              <a:rPr lang="en-HK" dirty="0" err="1"/>
              <a:t>x_test</a:t>
            </a:r>
            <a:r>
              <a:rPr lang="en-HK" dirty="0"/>
              <a:t> = </a:t>
            </a:r>
            <a:r>
              <a:rPr lang="en-HK" dirty="0" err="1"/>
              <a:t>np.expand_dims</a:t>
            </a:r>
            <a:r>
              <a:rPr lang="en-HK" dirty="0"/>
              <a:t>(</a:t>
            </a:r>
            <a:r>
              <a:rPr lang="en-HK" dirty="0" err="1"/>
              <a:t>x_test</a:t>
            </a:r>
            <a:r>
              <a:rPr lang="en-HK" dirty="0"/>
              <a:t>, -1)</a:t>
            </a:r>
          </a:p>
          <a:p>
            <a:r>
              <a:rPr lang="en-HK" dirty="0"/>
              <a:t>print("</a:t>
            </a:r>
            <a:r>
              <a:rPr lang="en-HK" dirty="0" err="1"/>
              <a:t>x_train</a:t>
            </a:r>
            <a:r>
              <a:rPr lang="en-HK" dirty="0"/>
              <a:t> shape:", </a:t>
            </a:r>
            <a:r>
              <a:rPr lang="en-HK" dirty="0" err="1"/>
              <a:t>x_train.shape</a:t>
            </a:r>
            <a:r>
              <a:rPr lang="en-HK" dirty="0"/>
              <a:t>)</a:t>
            </a:r>
          </a:p>
          <a:p>
            <a:r>
              <a:rPr lang="en-HK" dirty="0"/>
              <a:t>print(</a:t>
            </a:r>
            <a:r>
              <a:rPr lang="en-HK" dirty="0" err="1"/>
              <a:t>x_train.shape</a:t>
            </a:r>
            <a:r>
              <a:rPr lang="en-HK" dirty="0"/>
              <a:t>[0], "train samples")</a:t>
            </a:r>
          </a:p>
          <a:p>
            <a:r>
              <a:rPr lang="en-HK" dirty="0"/>
              <a:t>print(</a:t>
            </a:r>
            <a:r>
              <a:rPr lang="en-HK" dirty="0" err="1"/>
              <a:t>x_test.shape</a:t>
            </a:r>
            <a:r>
              <a:rPr lang="en-HK" dirty="0"/>
              <a:t>[0], "test samples")</a:t>
            </a:r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# convert class vectors to binary class matrices</a:t>
            </a:r>
          </a:p>
          <a:p>
            <a:r>
              <a:rPr lang="en-HK" dirty="0" err="1"/>
              <a:t>y_train</a:t>
            </a:r>
            <a:r>
              <a:rPr lang="en-HK" dirty="0"/>
              <a:t> = </a:t>
            </a:r>
            <a:r>
              <a:rPr lang="en-HK" dirty="0" err="1"/>
              <a:t>keras.utils.to_categorical</a:t>
            </a:r>
            <a:r>
              <a:rPr lang="en-HK" dirty="0"/>
              <a:t>(</a:t>
            </a:r>
            <a:r>
              <a:rPr lang="en-HK" dirty="0" err="1"/>
              <a:t>y_train</a:t>
            </a:r>
            <a:r>
              <a:rPr lang="en-HK" dirty="0"/>
              <a:t>, </a:t>
            </a:r>
            <a:r>
              <a:rPr lang="en-HK" dirty="0" err="1"/>
              <a:t>num_classes</a:t>
            </a:r>
            <a:r>
              <a:rPr lang="en-HK" dirty="0"/>
              <a:t>)</a:t>
            </a:r>
          </a:p>
          <a:p>
            <a:r>
              <a:rPr lang="en-HK" dirty="0" err="1"/>
              <a:t>y_test</a:t>
            </a:r>
            <a:r>
              <a:rPr lang="en-HK" dirty="0"/>
              <a:t> = </a:t>
            </a:r>
            <a:r>
              <a:rPr lang="en-HK" dirty="0" err="1"/>
              <a:t>keras.utils.to_categorical</a:t>
            </a:r>
            <a:r>
              <a:rPr lang="en-HK" dirty="0"/>
              <a:t>(</a:t>
            </a:r>
            <a:r>
              <a:rPr lang="en-HK" dirty="0" err="1"/>
              <a:t>y_test</a:t>
            </a:r>
            <a:r>
              <a:rPr lang="en-HK" dirty="0"/>
              <a:t>, </a:t>
            </a:r>
            <a:r>
              <a:rPr lang="en-HK" dirty="0" err="1"/>
              <a:t>num_classes</a:t>
            </a:r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 err="1"/>
              <a:t>batch_size</a:t>
            </a:r>
            <a:r>
              <a:rPr lang="en-HK" dirty="0"/>
              <a:t> = 128</a:t>
            </a:r>
          </a:p>
          <a:p>
            <a:r>
              <a:rPr lang="en-HK" dirty="0"/>
              <a:t>epochs = 30</a:t>
            </a:r>
          </a:p>
          <a:p>
            <a:r>
              <a:rPr lang="en-HK" dirty="0"/>
              <a:t>model = </a:t>
            </a:r>
            <a:r>
              <a:rPr lang="en-HK" dirty="0" err="1"/>
              <a:t>keras.Sequential</a:t>
            </a:r>
            <a:r>
              <a:rPr lang="en-HK" dirty="0"/>
              <a:t>(</a:t>
            </a:r>
          </a:p>
          <a:p>
            <a:r>
              <a:rPr lang="en-HK" dirty="0"/>
              <a:t>    [</a:t>
            </a:r>
          </a:p>
          <a:p>
            <a:r>
              <a:rPr lang="en-HK" dirty="0"/>
              <a:t>        </a:t>
            </a:r>
            <a:r>
              <a:rPr lang="en-HK" dirty="0" err="1"/>
              <a:t>keras.Input</a:t>
            </a:r>
            <a:r>
              <a:rPr lang="en-HK" dirty="0"/>
              <a:t>(shape=</a:t>
            </a:r>
            <a:r>
              <a:rPr lang="en-HK" dirty="0" err="1"/>
              <a:t>input_shape</a:t>
            </a:r>
            <a:r>
              <a:rPr lang="en-HK" dirty="0"/>
              <a:t>),</a:t>
            </a:r>
          </a:p>
          <a:p>
            <a:r>
              <a:rPr lang="en-HK" dirty="0"/>
              <a:t>        layers.Conv2D(32, </a:t>
            </a:r>
            <a:r>
              <a:rPr lang="en-HK" dirty="0" err="1"/>
              <a:t>kernel_size</a:t>
            </a:r>
            <a:r>
              <a:rPr lang="en-HK" dirty="0"/>
              <a:t>=(3, 3), activation="</a:t>
            </a:r>
            <a:r>
              <a:rPr lang="en-HK" dirty="0" err="1"/>
              <a:t>relu</a:t>
            </a:r>
            <a:r>
              <a:rPr lang="en-HK" dirty="0"/>
              <a:t>"),</a:t>
            </a:r>
          </a:p>
          <a:p>
            <a:r>
              <a:rPr lang="en-HK" dirty="0"/>
              <a:t>        layers.MaxPooling2D(</a:t>
            </a:r>
            <a:r>
              <a:rPr lang="en-HK" dirty="0" err="1"/>
              <a:t>pool_size</a:t>
            </a:r>
            <a:r>
              <a:rPr lang="en-HK" dirty="0"/>
              <a:t>=(2, 2)),</a:t>
            </a:r>
          </a:p>
          <a:p>
            <a:r>
              <a:rPr lang="en-HK" dirty="0"/>
              <a:t>        layers.Conv2D(64, </a:t>
            </a:r>
            <a:r>
              <a:rPr lang="en-HK" dirty="0" err="1"/>
              <a:t>kernel_size</a:t>
            </a:r>
            <a:r>
              <a:rPr lang="en-HK" dirty="0"/>
              <a:t>=(3, 3), activation="</a:t>
            </a:r>
            <a:r>
              <a:rPr lang="en-HK" dirty="0" err="1"/>
              <a:t>relu</a:t>
            </a:r>
            <a:r>
              <a:rPr lang="en-HK" dirty="0"/>
              <a:t>"),</a:t>
            </a:r>
          </a:p>
          <a:p>
            <a:r>
              <a:rPr lang="en-HK" dirty="0"/>
              <a:t>        layers.MaxPooling2D(</a:t>
            </a:r>
            <a:r>
              <a:rPr lang="en-HK" dirty="0" err="1"/>
              <a:t>pool_size</a:t>
            </a:r>
            <a:r>
              <a:rPr lang="en-HK" dirty="0"/>
              <a:t>=(2, 2)),</a:t>
            </a:r>
          </a:p>
          <a:p>
            <a:r>
              <a:rPr lang="en-HK" dirty="0"/>
              <a:t>        </a:t>
            </a:r>
            <a:r>
              <a:rPr lang="en-HK" dirty="0" err="1"/>
              <a:t>layers.Flatten</a:t>
            </a:r>
            <a:r>
              <a:rPr lang="en-HK" dirty="0"/>
              <a:t>(),</a:t>
            </a:r>
          </a:p>
          <a:p>
            <a:r>
              <a:rPr lang="en-HK" dirty="0"/>
              <a:t>        </a:t>
            </a:r>
            <a:r>
              <a:rPr lang="en-HK" dirty="0" err="1"/>
              <a:t>layers.Dropout</a:t>
            </a:r>
            <a:r>
              <a:rPr lang="en-HK" dirty="0"/>
              <a:t>(0.2),</a:t>
            </a:r>
          </a:p>
          <a:p>
            <a:r>
              <a:rPr lang="en-HK" dirty="0"/>
              <a:t>        </a:t>
            </a:r>
            <a:r>
              <a:rPr lang="en-HK" dirty="0" err="1"/>
              <a:t>layers.Dense</a:t>
            </a:r>
            <a:r>
              <a:rPr lang="en-HK" dirty="0"/>
              <a:t>(</a:t>
            </a:r>
            <a:r>
              <a:rPr lang="en-HK" dirty="0" err="1"/>
              <a:t>num_classes</a:t>
            </a:r>
            <a:r>
              <a:rPr lang="en-HK" dirty="0"/>
              <a:t>, activation="</a:t>
            </a:r>
            <a:r>
              <a:rPr lang="en-HK" dirty="0" err="1"/>
              <a:t>softmax</a:t>
            </a:r>
            <a:r>
              <a:rPr lang="en-HK" dirty="0"/>
              <a:t>"),</a:t>
            </a:r>
          </a:p>
          <a:p>
            <a:r>
              <a:rPr lang="en-HK" dirty="0"/>
              <a:t>    ]</a:t>
            </a:r>
          </a:p>
          <a:p>
            <a:r>
              <a:rPr lang="en-HK" dirty="0"/>
              <a:t>)</a:t>
            </a:r>
          </a:p>
          <a:p>
            <a:endParaRPr lang="en-HK" dirty="0"/>
          </a:p>
          <a:p>
            <a:r>
              <a:rPr lang="en-HK" dirty="0" err="1"/>
              <a:t>model.summary</a:t>
            </a:r>
            <a:r>
              <a:rPr lang="en-HK" dirty="0"/>
              <a:t>()</a:t>
            </a:r>
          </a:p>
          <a:p>
            <a:endParaRPr lang="en-HK" dirty="0"/>
          </a:p>
          <a:p>
            <a:r>
              <a:rPr lang="en-HK" dirty="0" err="1"/>
              <a:t>model.compile</a:t>
            </a:r>
            <a:r>
              <a:rPr lang="en-HK" dirty="0"/>
              <a:t>(loss="</a:t>
            </a:r>
            <a:r>
              <a:rPr lang="en-HK" dirty="0" err="1"/>
              <a:t>categorical_crossentropy</a:t>
            </a:r>
            <a:r>
              <a:rPr lang="en-HK" dirty="0"/>
              <a:t>", optimizer="</a:t>
            </a:r>
            <a:r>
              <a:rPr lang="en-HK" dirty="0" err="1"/>
              <a:t>adam</a:t>
            </a:r>
            <a:r>
              <a:rPr lang="en-HK" dirty="0"/>
              <a:t>", metrics=["accuracy"])</a:t>
            </a:r>
          </a:p>
          <a:p>
            <a:endParaRPr lang="en-HK" dirty="0"/>
          </a:p>
          <a:p>
            <a:r>
              <a:rPr lang="en-HK" dirty="0"/>
              <a:t>history=</a:t>
            </a:r>
            <a:r>
              <a:rPr lang="en-HK" dirty="0" err="1"/>
              <a:t>model.fit</a:t>
            </a:r>
            <a:r>
              <a:rPr lang="en-HK" dirty="0"/>
              <a:t>(</a:t>
            </a:r>
            <a:r>
              <a:rPr lang="en-HK" dirty="0" err="1"/>
              <a:t>x_train</a:t>
            </a:r>
            <a:r>
              <a:rPr lang="en-HK" dirty="0"/>
              <a:t>, </a:t>
            </a:r>
            <a:r>
              <a:rPr lang="en-HK" dirty="0" err="1"/>
              <a:t>y_train</a:t>
            </a:r>
            <a:r>
              <a:rPr lang="en-HK" dirty="0"/>
              <a:t>, </a:t>
            </a:r>
            <a:r>
              <a:rPr lang="en-HK" dirty="0" err="1"/>
              <a:t>batch_size</a:t>
            </a:r>
            <a:r>
              <a:rPr lang="en-HK" dirty="0"/>
              <a:t>=</a:t>
            </a:r>
            <a:r>
              <a:rPr lang="en-HK" dirty="0" err="1"/>
              <a:t>batch_size</a:t>
            </a:r>
            <a:r>
              <a:rPr lang="en-HK" dirty="0"/>
              <a:t>, epochs=epochs, </a:t>
            </a:r>
            <a:r>
              <a:rPr lang="en-HK" dirty="0" err="1"/>
              <a:t>validation_split</a:t>
            </a:r>
            <a:r>
              <a:rPr lang="en-HK" dirty="0"/>
              <a:t>=0.1)</a:t>
            </a:r>
          </a:p>
          <a:p>
            <a:endParaRPr lang="en-HK" dirty="0"/>
          </a:p>
          <a:p>
            <a:r>
              <a:rPr lang="en-HK" dirty="0"/>
              <a:t>score = </a:t>
            </a:r>
            <a:r>
              <a:rPr lang="en-HK" dirty="0" err="1"/>
              <a:t>model.evaluate</a:t>
            </a:r>
            <a:r>
              <a:rPr lang="en-HK" dirty="0"/>
              <a:t>(</a:t>
            </a:r>
            <a:r>
              <a:rPr lang="en-HK" dirty="0" err="1"/>
              <a:t>x_test</a:t>
            </a:r>
            <a:r>
              <a:rPr lang="en-HK" dirty="0"/>
              <a:t>, </a:t>
            </a:r>
            <a:r>
              <a:rPr lang="en-HK" dirty="0" err="1"/>
              <a:t>y_test</a:t>
            </a:r>
            <a:r>
              <a:rPr lang="en-HK" dirty="0"/>
              <a:t>, verbose=0)</a:t>
            </a:r>
          </a:p>
          <a:p>
            <a:r>
              <a:rPr lang="en-HK" dirty="0"/>
              <a:t>print("Test loss:", score[0])</a:t>
            </a:r>
          </a:p>
          <a:p>
            <a:r>
              <a:rPr lang="en-HK" dirty="0"/>
              <a:t>print("Test accuracy:", score[1])</a:t>
            </a:r>
          </a:p>
          <a:p>
            <a:endParaRPr lang="en-HK" dirty="0"/>
          </a:p>
          <a:p>
            <a:r>
              <a:rPr lang="en-HK" dirty="0"/>
              <a:t># </a:t>
            </a:r>
            <a:r>
              <a:rPr lang="en-HK" dirty="0" err="1"/>
              <a:t>plot_hist</a:t>
            </a:r>
            <a:r>
              <a:rPr lang="en-HK" dirty="0"/>
              <a:t>(hist)</a:t>
            </a:r>
          </a:p>
          <a:p>
            <a:r>
              <a:rPr lang="en-HK" dirty="0"/>
              <a:t># summarize history for accuracy</a:t>
            </a:r>
          </a:p>
          <a:p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history.history</a:t>
            </a:r>
            <a:r>
              <a:rPr lang="en-HK" dirty="0"/>
              <a:t>['accuracy'])</a:t>
            </a:r>
          </a:p>
          <a:p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history.history</a:t>
            </a:r>
            <a:r>
              <a:rPr lang="en-HK" dirty="0"/>
              <a:t>['</a:t>
            </a:r>
            <a:r>
              <a:rPr lang="en-HK" dirty="0" err="1"/>
              <a:t>val_accuracy</a:t>
            </a:r>
            <a:r>
              <a:rPr lang="en-HK" dirty="0"/>
              <a:t>'])</a:t>
            </a:r>
          </a:p>
          <a:p>
            <a:r>
              <a:rPr lang="en-HK" dirty="0" err="1"/>
              <a:t>plt.title</a:t>
            </a:r>
            <a:r>
              <a:rPr lang="en-HK" dirty="0"/>
              <a:t>('model accuracy')</a:t>
            </a:r>
          </a:p>
          <a:p>
            <a:r>
              <a:rPr lang="en-HK" dirty="0" err="1"/>
              <a:t>plt.ylabel</a:t>
            </a:r>
            <a:r>
              <a:rPr lang="en-HK" dirty="0"/>
              <a:t>('accuracy')</a:t>
            </a:r>
          </a:p>
          <a:p>
            <a:r>
              <a:rPr lang="en-HK" dirty="0" err="1"/>
              <a:t>plt.xlabel</a:t>
            </a:r>
            <a:r>
              <a:rPr lang="en-HK" dirty="0"/>
              <a:t>('epoch')</a:t>
            </a:r>
          </a:p>
          <a:p>
            <a:r>
              <a:rPr lang="en-HK" dirty="0" err="1"/>
              <a:t>plt.legend</a:t>
            </a:r>
            <a:r>
              <a:rPr lang="en-HK" dirty="0"/>
              <a:t>(['train', 'test'], loc='upper left')</a:t>
            </a:r>
          </a:p>
          <a:p>
            <a:r>
              <a:rPr lang="en-HK" dirty="0" err="1"/>
              <a:t>plt.show</a:t>
            </a:r>
            <a:r>
              <a:rPr lang="en-HK" dirty="0"/>
              <a:t>()</a:t>
            </a:r>
          </a:p>
          <a:p>
            <a:r>
              <a:rPr lang="en-HK" dirty="0"/>
              <a:t># summarize history for loss</a:t>
            </a:r>
          </a:p>
          <a:p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history.history</a:t>
            </a:r>
            <a:r>
              <a:rPr lang="en-HK" dirty="0"/>
              <a:t>['loss'])</a:t>
            </a:r>
          </a:p>
          <a:p>
            <a:r>
              <a:rPr lang="en-HK" dirty="0" err="1"/>
              <a:t>plt.plot</a:t>
            </a:r>
            <a:r>
              <a:rPr lang="en-HK" dirty="0"/>
              <a:t>(</a:t>
            </a:r>
            <a:r>
              <a:rPr lang="en-HK" dirty="0" err="1"/>
              <a:t>history.history</a:t>
            </a:r>
            <a:r>
              <a:rPr lang="en-HK" dirty="0"/>
              <a:t>['</a:t>
            </a:r>
            <a:r>
              <a:rPr lang="en-HK" dirty="0" err="1"/>
              <a:t>val_loss</a:t>
            </a:r>
            <a:r>
              <a:rPr lang="en-HK" dirty="0"/>
              <a:t>'])</a:t>
            </a:r>
          </a:p>
          <a:p>
            <a:r>
              <a:rPr lang="en-HK" dirty="0" err="1"/>
              <a:t>plt.title</a:t>
            </a:r>
            <a:r>
              <a:rPr lang="en-HK" dirty="0"/>
              <a:t>('model loss')</a:t>
            </a:r>
          </a:p>
          <a:p>
            <a:r>
              <a:rPr lang="en-HK" dirty="0" err="1"/>
              <a:t>plt.ylabel</a:t>
            </a:r>
            <a:r>
              <a:rPr lang="en-HK" dirty="0"/>
              <a:t>('loss')</a:t>
            </a:r>
          </a:p>
          <a:p>
            <a:r>
              <a:rPr lang="en-HK" dirty="0" err="1"/>
              <a:t>plt.xlabel</a:t>
            </a:r>
            <a:r>
              <a:rPr lang="en-HK" dirty="0"/>
              <a:t>('epoch')</a:t>
            </a:r>
          </a:p>
          <a:p>
            <a:r>
              <a:rPr lang="en-HK" dirty="0" err="1"/>
              <a:t>plt.legend</a:t>
            </a:r>
            <a:r>
              <a:rPr lang="en-HK" dirty="0"/>
              <a:t>(['train', 'test'], loc='upper left')</a:t>
            </a:r>
          </a:p>
          <a:p>
            <a:r>
              <a:rPr lang="en-HK" dirty="0" err="1"/>
              <a:t>plt.show</a:t>
            </a:r>
            <a:r>
              <a:rPr lang="en-HK" dirty="0"/>
              <a:t>()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34E64-F9CA-5440-36EF-0C558A767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490" y="1600200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67643-E45D-2E72-EA98-E09D38F3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0C8E-A872-C7AE-2A8A-E3401664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0EA-854B-4652-BAFD-53AC54187DE3}" type="slidenum">
              <a:rPr lang="en-US" altLang="zh-HK" smtClean="0"/>
              <a:pPr/>
              <a:t>121</a:t>
            </a:fld>
            <a:endParaRPr lang="en-US" altLang="zh-H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E072DF-DA3B-BD04-DCC6-25AC0A5F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1" y="1144514"/>
            <a:ext cx="2897030" cy="22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F26063-AB27-8FE3-01E3-185365ED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1" y="3591803"/>
            <a:ext cx="3127296" cy="24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316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7A81-7D59-C7D5-AE12-4BD336A9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5: Sqrt(5)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3656-CE4A-F517-0E26-8338F1EA7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f(x)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f(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)+f’(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)(x-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)----(*) % by Tayler series</a:t>
            </a:r>
          </a:p>
          <a:p>
            <a:r>
              <a:rPr lang="en-US" dirty="0"/>
              <a:t>Setting f(x)=0 to find the root, start by a guessed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sand try to find an improved x</a:t>
            </a:r>
            <a:r>
              <a:rPr lang="en-US" baseline="-25000" dirty="0"/>
              <a:t>n+1 </a:t>
            </a:r>
            <a:r>
              <a:rPr lang="en-US" dirty="0"/>
              <a:t>, put in (*)</a:t>
            </a:r>
          </a:p>
          <a:p>
            <a:r>
              <a:rPr lang="en-US" dirty="0"/>
              <a:t>0</a:t>
            </a:r>
            <a:r>
              <a:rPr lang="en-US" dirty="0">
                <a:sym typeface="Symbol" panose="05050102010706020507" pitchFamily="18" charset="2"/>
              </a:rPr>
              <a:t>  f(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>
                <a:sym typeface="Symbol" panose="05050102010706020507" pitchFamily="18" charset="2"/>
              </a:rPr>
              <a:t>)+*f’(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>
                <a:sym typeface="Symbol" panose="05050102010706020507" pitchFamily="18" charset="2"/>
              </a:rPr>
              <a:t>)(</a:t>
            </a:r>
            <a:r>
              <a:rPr lang="en-US" dirty="0"/>
              <a:t>x</a:t>
            </a:r>
            <a:r>
              <a:rPr lang="en-US" baseline="-25000" dirty="0"/>
              <a:t>n+1 </a:t>
            </a:r>
            <a:r>
              <a:rPr lang="en-US" dirty="0">
                <a:sym typeface="Symbol" panose="05050102010706020507" pitchFamily="18" charset="2"/>
              </a:rPr>
              <a:t>-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>
                <a:sym typeface="Symbol" panose="05050102010706020507" pitchFamily="18" charset="2"/>
              </a:rPr>
              <a:t>), for simplicity, assume learn rate  =1</a:t>
            </a:r>
          </a:p>
          <a:p>
            <a:r>
              <a:rPr lang="en-US" dirty="0"/>
              <a:t>x</a:t>
            </a:r>
            <a:r>
              <a:rPr lang="en-US" baseline="-25000" dirty="0"/>
              <a:t>n+1 </a:t>
            </a:r>
            <a:r>
              <a:rPr lang="en-US" dirty="0"/>
              <a:t>=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 </a:t>
            </a:r>
            <a:r>
              <a:rPr lang="en-US" dirty="0"/>
              <a:t>-  f(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)/f’(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 ---*(**)% Newton-Raphson </a:t>
            </a:r>
            <a:r>
              <a:rPr lang="en-US" dirty="0" err="1"/>
              <a:t>equ</a:t>
            </a:r>
            <a:r>
              <a:rPr lang="en-US" dirty="0"/>
              <a:t>.</a:t>
            </a:r>
          </a:p>
          <a:p>
            <a:r>
              <a:rPr lang="en-US" dirty="0"/>
              <a:t>To find x=sqrt(5) is to solve f(x)=x</a:t>
            </a:r>
            <a:r>
              <a:rPr lang="en-US" baseline="30000" dirty="0"/>
              <a:t>2</a:t>
            </a:r>
            <a:r>
              <a:rPr lang="en-US" dirty="0"/>
              <a:t>-5=0</a:t>
            </a:r>
          </a:p>
          <a:p>
            <a:r>
              <a:rPr lang="en-US" dirty="0"/>
              <a:t>f’(x)=</a:t>
            </a:r>
            <a:r>
              <a:rPr lang="en-US" dirty="0" err="1"/>
              <a:t>df</a:t>
            </a:r>
            <a:r>
              <a:rPr lang="en-US" dirty="0"/>
              <a:t>(x)/dx=d(x</a:t>
            </a:r>
            <a:r>
              <a:rPr lang="en-US" baseline="30000" dirty="0"/>
              <a:t>2</a:t>
            </a:r>
            <a:r>
              <a:rPr lang="en-US" dirty="0"/>
              <a:t>-5)/dx=2x, put in (**)</a:t>
            </a:r>
          </a:p>
          <a:p>
            <a:r>
              <a:rPr lang="en-US" dirty="0"/>
              <a:t>x</a:t>
            </a:r>
            <a:r>
              <a:rPr lang="en-US" baseline="-25000" dirty="0"/>
              <a:t>n+1 </a:t>
            </a:r>
            <a:r>
              <a:rPr lang="en-US" dirty="0"/>
              <a:t>=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 </a:t>
            </a:r>
            <a:r>
              <a:rPr lang="en-US" dirty="0"/>
              <a:t>-  f(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)/f’(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)= x</a:t>
            </a:r>
            <a:r>
              <a:rPr lang="en-US" baseline="-25000" dirty="0"/>
              <a:t>n+1 </a:t>
            </a:r>
            <a:r>
              <a:rPr lang="en-US" dirty="0"/>
              <a:t>=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 </a:t>
            </a:r>
            <a:r>
              <a:rPr lang="en-US" dirty="0"/>
              <a:t>- 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baseline="30000" dirty="0"/>
              <a:t>2</a:t>
            </a:r>
            <a:r>
              <a:rPr lang="en-US" dirty="0"/>
              <a:t>-5)/(2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 ---(***) , first guess x</a:t>
            </a:r>
            <a:r>
              <a:rPr lang="en-US" baseline="-25000" dirty="0"/>
              <a:t>1</a:t>
            </a:r>
            <a:r>
              <a:rPr lang="en-US" dirty="0"/>
              <a:t>=2</a:t>
            </a:r>
          </a:p>
          <a:p>
            <a:r>
              <a:rPr lang="en-US" dirty="0"/>
              <a:t>Iteration1 :  x2=2.25−((2.25)^2−5)/(2*(2.25))=2.2361, put x2 in (***) again</a:t>
            </a:r>
          </a:p>
          <a:p>
            <a:r>
              <a:rPr lang="en-US" dirty="0"/>
              <a:t>Iteration2: x3=2.2361−((2.2361)^2−5)/(2(2.2361))≈2.23607</a:t>
            </a:r>
          </a:p>
          <a:p>
            <a:r>
              <a:rPr lang="en-US" dirty="0"/>
              <a:t>After many iterations x=sqrt(5)≈2.23607 (accurate enough)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06E31-E981-2E96-A374-BB005B4A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E3E11-F2FC-40B0-52B1-B2E1E7D9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122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0230910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3E26-3308-92F1-A973-E93E0B9C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051176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add Adam this the example of sqrt(5)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DBAEB-BD2B-ED71-6AA6-A37084187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x</a:t>
            </a:r>
            <a:r>
              <a:rPr lang="en-US" sz="2000" baseline="-25000" dirty="0"/>
              <a:t>n+1 </a:t>
            </a:r>
            <a:r>
              <a:rPr lang="en-US" sz="2000" dirty="0"/>
              <a:t>=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baseline="-25000" dirty="0"/>
              <a:t>  </a:t>
            </a:r>
            <a:r>
              <a:rPr lang="en-US" sz="2000" dirty="0"/>
              <a:t>-  f(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)/f’(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  <a:p>
            <a:r>
              <a:rPr lang="en-US" sz="2000" dirty="0"/>
              <a:t>x</a:t>
            </a:r>
            <a:r>
              <a:rPr lang="en-US" sz="2000" baseline="-25000" dirty="0"/>
              <a:t>n+1 </a:t>
            </a:r>
            <a:r>
              <a:rPr lang="en-US" sz="2000" dirty="0"/>
              <a:t>=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baseline="-25000" dirty="0"/>
              <a:t>  </a:t>
            </a:r>
            <a:r>
              <a:rPr lang="en-US" sz="2000" dirty="0"/>
              <a:t>- </a:t>
            </a:r>
            <a:r>
              <a:rPr lang="en-US" sz="2000" dirty="0" err="1"/>
              <a:t>g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 </a:t>
            </a:r>
          </a:p>
          <a:p>
            <a:r>
              <a:rPr lang="en-US" sz="2000" dirty="0" err="1"/>
              <a:t>g</a:t>
            </a:r>
            <a:r>
              <a:rPr lang="en-US" sz="2000" baseline="-25000" dirty="0" err="1"/>
              <a:t>t</a:t>
            </a:r>
            <a:r>
              <a:rPr lang="en-US" sz="2000" dirty="0"/>
              <a:t>=f(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)/f’(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  <a:p>
            <a:r>
              <a:rPr lang="en-US" sz="2000" dirty="0"/>
              <a:t>If we use directly this is the newton's method</a:t>
            </a:r>
          </a:p>
          <a:p>
            <a:r>
              <a:rPr lang="en-US" sz="2000" dirty="0"/>
              <a:t>Using Adam we modify the update equation</a:t>
            </a:r>
          </a:p>
          <a:p>
            <a:r>
              <a:rPr lang="en-US" sz="2000" dirty="0"/>
              <a:t>//////////////////////////////////////////////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0F0DD-2551-4EED-1AED-10BC65273268}"/>
              </a:ext>
            </a:extLst>
          </p:cNvPr>
          <p:cNvSpPr txBox="1"/>
          <p:nvPr/>
        </p:nvSpPr>
        <p:spPr>
          <a:xfrm>
            <a:off x="5508376" y="125684"/>
            <a:ext cx="209461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beta_1(β1)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0.9</a:t>
            </a:r>
          </a:p>
          <a:p>
            <a:r>
              <a:rPr lang="en-US" dirty="0"/>
              <a:t>beta_2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dirty="0"/>
              <a:t>β2)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0.999</a:t>
            </a:r>
          </a:p>
          <a:p>
            <a:r>
              <a:rPr lang="en-US" dirty="0" err="1"/>
              <a:t>step_size</a:t>
            </a:r>
            <a:r>
              <a:rPr lang="en-US" dirty="0"/>
              <a:t>(α)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0.001</a:t>
            </a:r>
          </a:p>
          <a:p>
            <a:r>
              <a:rPr lang="en-US" dirty="0"/>
              <a:t>epsilon(ε)</a:t>
            </a:r>
            <a:r>
              <a:rPr lang="en-US" dirty="0">
                <a:sym typeface="Symbol" panose="05050102010706020507" pitchFamily="18" charset="2"/>
              </a:rPr>
              <a:t> </a:t>
            </a:r>
            <a:r>
              <a:rPr lang="en-US" dirty="0"/>
              <a:t> 10^-8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0A8C8-AC01-1546-D76C-3E990E2C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52295"/>
            <a:ext cx="624840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73811-83E4-1C4E-80F6-20DCEAD9D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862" y="1728696"/>
            <a:ext cx="3060252" cy="240533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3D8FE6-D61F-4CCA-A081-877F8246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5B3EA4-52DB-37F7-1018-723E84E2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123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6936245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116-3597-11AB-8A3C-55C5677F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using Adam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FEC90-39D1-88C9-2248-E10D5F14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94" y="1690689"/>
            <a:ext cx="6438900" cy="32480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4030AE-D1C1-CD1A-E731-E1DEE3F5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5AFAB-A5CF-830A-E2D6-9080B5A7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58" y="4095750"/>
            <a:ext cx="7239000" cy="2762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2076-BC0A-3A01-0C27-FB2FFB5D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39E16-04EF-7783-7935-3163698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124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31097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Exercise 1a,b,c,d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793750"/>
            <a:ext cx="5486400" cy="4525963"/>
          </a:xfrm>
        </p:spPr>
        <p:txBody>
          <a:bodyPr/>
          <a:lstStyle/>
          <a:p>
            <a:r>
              <a:rPr lang="en-US" altLang="zh-HK" sz="1800" dirty="0"/>
              <a:t>(1a) How many inputs neurons, and output neurons?</a:t>
            </a:r>
          </a:p>
          <a:p>
            <a:r>
              <a:rPr lang="en-US" altLang="zh-HK" sz="1800" dirty="0"/>
              <a:t>MC question: choices:</a:t>
            </a:r>
          </a:p>
          <a:p>
            <a:r>
              <a:rPr lang="en-US" altLang="zh-HK" sz="1800" dirty="0"/>
              <a:t>(1)  4 inputs,2 outputs; (2) 3 inputs,2 outputs</a:t>
            </a:r>
          </a:p>
          <a:p>
            <a:r>
              <a:rPr lang="en-US" altLang="zh-HK" sz="1800" dirty="0"/>
              <a:t>(3)  3 inputs, 2 outputs; (4) 1 input, 2 outputs</a:t>
            </a:r>
            <a:endParaRPr lang="en-US" altLang="zh-HK" sz="1800" dirty="0">
              <a:solidFill>
                <a:srgbClr val="FF0000"/>
              </a:solidFill>
            </a:endParaRPr>
          </a:p>
          <a:p>
            <a:endParaRPr lang="en-US" altLang="zh-HK" sz="1800" dirty="0"/>
          </a:p>
          <a:p>
            <a:r>
              <a:rPr lang="en-US" altLang="zh-HK" sz="1800" dirty="0"/>
              <a:t>(1b) How many hidden layers that this network have?</a:t>
            </a:r>
          </a:p>
          <a:p>
            <a:r>
              <a:rPr lang="en-US" altLang="zh-HK" sz="1800" dirty="0"/>
              <a:t>MC question: choices : 1,2,3,4</a:t>
            </a:r>
          </a:p>
          <a:p>
            <a:r>
              <a:rPr lang="en-US" altLang="zh-HK" sz="1800" dirty="0"/>
              <a:t>(1c) How many weights in total?</a:t>
            </a:r>
          </a:p>
          <a:p>
            <a:r>
              <a:rPr lang="en-US" altLang="zh-HK" sz="1800" dirty="0"/>
              <a:t>MC question: choices: (1) 20; (2) 40; (3) 43; (4) 48;</a:t>
            </a:r>
          </a:p>
          <a:p>
            <a:endParaRPr lang="en-US" altLang="zh-HK" sz="1800" dirty="0"/>
          </a:p>
          <a:p>
            <a:endParaRPr lang="en-US" altLang="zh-HK" sz="2400" dirty="0"/>
          </a:p>
          <a:p>
            <a:endParaRPr lang="en-US" altLang="zh-HK" sz="2400" dirty="0"/>
          </a:p>
          <a:p>
            <a:endParaRPr lang="en-US" altLang="zh-HK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248400" y="304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87BE9-7D27-4E7D-AE5C-B5D79FEAF7E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458434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50510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55082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59654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458434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76600" y="50510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55082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6600" y="59654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  <a:endCxn id="11" idx="2"/>
          </p:cNvCxnSpPr>
          <p:nvPr/>
        </p:nvCxnSpPr>
        <p:spPr>
          <a:xfrm>
            <a:off x="1905000" y="469864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2"/>
          </p:cNvCxnSpPr>
          <p:nvPr/>
        </p:nvCxnSpPr>
        <p:spPr>
          <a:xfrm flipV="1">
            <a:off x="1790700" y="4698643"/>
            <a:ext cx="148590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2"/>
          </p:cNvCxnSpPr>
          <p:nvPr/>
        </p:nvCxnSpPr>
        <p:spPr>
          <a:xfrm flipV="1">
            <a:off x="1871662" y="4698643"/>
            <a:ext cx="1404938" cy="966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</p:cNvCxnSpPr>
          <p:nvPr/>
        </p:nvCxnSpPr>
        <p:spPr>
          <a:xfrm flipV="1">
            <a:off x="1905000" y="4698643"/>
            <a:ext cx="1371600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495800" y="457958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95800" y="506853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95800" y="555113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505200" y="4693880"/>
            <a:ext cx="990600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505200" y="4693880"/>
            <a:ext cx="990600" cy="47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7"/>
            <a:endCxn id="19" idx="2"/>
          </p:cNvCxnSpPr>
          <p:nvPr/>
        </p:nvCxnSpPr>
        <p:spPr>
          <a:xfrm flipV="1">
            <a:off x="3471862" y="4693880"/>
            <a:ext cx="1023938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19" idx="2"/>
          </p:cNvCxnSpPr>
          <p:nvPr/>
        </p:nvCxnSpPr>
        <p:spPr>
          <a:xfrm flipV="1">
            <a:off x="3505200" y="4693880"/>
            <a:ext cx="990600" cy="1385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12" idx="2"/>
          </p:cNvCxnSpPr>
          <p:nvPr/>
        </p:nvCxnSpPr>
        <p:spPr>
          <a:xfrm>
            <a:off x="1905000" y="4698643"/>
            <a:ext cx="137160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6"/>
          </p:cNvCxnSpPr>
          <p:nvPr/>
        </p:nvCxnSpPr>
        <p:spPr>
          <a:xfrm flipV="1">
            <a:off x="1905000" y="5117743"/>
            <a:ext cx="1371600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6"/>
          </p:cNvCxnSpPr>
          <p:nvPr/>
        </p:nvCxnSpPr>
        <p:spPr>
          <a:xfrm flipV="1">
            <a:off x="1905000" y="5182830"/>
            <a:ext cx="1371600" cy="439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3"/>
          </p:cNvCxnSpPr>
          <p:nvPr/>
        </p:nvCxnSpPr>
        <p:spPr>
          <a:xfrm flipV="1">
            <a:off x="1871662" y="5246330"/>
            <a:ext cx="1438275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6"/>
            <a:endCxn id="20" idx="2"/>
          </p:cNvCxnSpPr>
          <p:nvPr/>
        </p:nvCxnSpPr>
        <p:spPr>
          <a:xfrm>
            <a:off x="3505200" y="4698643"/>
            <a:ext cx="990600" cy="484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6"/>
          </p:cNvCxnSpPr>
          <p:nvPr/>
        </p:nvCxnSpPr>
        <p:spPr>
          <a:xfrm flipV="1">
            <a:off x="3505200" y="5141555"/>
            <a:ext cx="9906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7"/>
            <a:endCxn id="20" idx="2"/>
          </p:cNvCxnSpPr>
          <p:nvPr/>
        </p:nvCxnSpPr>
        <p:spPr>
          <a:xfrm flipV="1">
            <a:off x="3471862" y="5182830"/>
            <a:ext cx="1023938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4"/>
            <a:endCxn id="20" idx="2"/>
          </p:cNvCxnSpPr>
          <p:nvPr/>
        </p:nvCxnSpPr>
        <p:spPr>
          <a:xfrm flipV="1">
            <a:off x="3390900" y="5182830"/>
            <a:ext cx="1104900" cy="1011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400800" y="45557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00800" y="502249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00800" y="547969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620000" y="455100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20000" y="50383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9" name="Straight Arrow Connector 38"/>
          <p:cNvCxnSpPr>
            <a:stCxn id="34" idx="6"/>
            <a:endCxn id="37" idx="2"/>
          </p:cNvCxnSpPr>
          <p:nvPr/>
        </p:nvCxnSpPr>
        <p:spPr>
          <a:xfrm flipV="1">
            <a:off x="6629400" y="4665305"/>
            <a:ext cx="990600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6"/>
            <a:endCxn id="37" idx="2"/>
          </p:cNvCxnSpPr>
          <p:nvPr/>
        </p:nvCxnSpPr>
        <p:spPr>
          <a:xfrm flipV="1">
            <a:off x="6629400" y="4665305"/>
            <a:ext cx="990600" cy="47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2"/>
          </p:cNvCxnSpPr>
          <p:nvPr/>
        </p:nvCxnSpPr>
        <p:spPr>
          <a:xfrm flipV="1">
            <a:off x="6596062" y="4665305"/>
            <a:ext cx="1023938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6"/>
            <a:endCxn id="38" idx="2"/>
          </p:cNvCxnSpPr>
          <p:nvPr/>
        </p:nvCxnSpPr>
        <p:spPr>
          <a:xfrm>
            <a:off x="6629400" y="4670068"/>
            <a:ext cx="990600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6"/>
          </p:cNvCxnSpPr>
          <p:nvPr/>
        </p:nvCxnSpPr>
        <p:spPr>
          <a:xfrm flipV="1">
            <a:off x="6629400" y="5112980"/>
            <a:ext cx="9906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7"/>
            <a:endCxn id="38" idx="2"/>
          </p:cNvCxnSpPr>
          <p:nvPr/>
        </p:nvCxnSpPr>
        <p:spPr>
          <a:xfrm flipV="1">
            <a:off x="6596062" y="5152668"/>
            <a:ext cx="102393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97392"/>
              </p:ext>
            </p:extLst>
          </p:nvPr>
        </p:nvGraphicFramePr>
        <p:xfrm>
          <a:off x="1228725" y="4187468"/>
          <a:ext cx="6381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79400" imgH="190500" progId="Equation.3">
                  <p:embed/>
                </p:oleObj>
              </mc:Choice>
              <mc:Fallback>
                <p:oleObj name="公式" r:id="rId2" imgW="279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187468"/>
                        <a:ext cx="6381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43633"/>
              </p:ext>
            </p:extLst>
          </p:nvPr>
        </p:nvGraphicFramePr>
        <p:xfrm>
          <a:off x="2930525" y="4150955"/>
          <a:ext cx="6937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304668" imgH="190417" progId="Equation.3">
                  <p:embed/>
                </p:oleObj>
              </mc:Choice>
              <mc:Fallback>
                <p:oleObj name="公式" r:id="rId4" imgW="304668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4150955"/>
                        <a:ext cx="69373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77776"/>
              </p:ext>
            </p:extLst>
          </p:nvPr>
        </p:nvGraphicFramePr>
        <p:xfrm>
          <a:off x="4276725" y="4122380"/>
          <a:ext cx="666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291973" imgH="190417" progId="Equation.3">
                  <p:embed/>
                </p:oleObj>
              </mc:Choice>
              <mc:Fallback>
                <p:oleObj name="公式" r:id="rId6" imgW="29197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4122380"/>
                        <a:ext cx="666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33763"/>
              </p:ext>
            </p:extLst>
          </p:nvPr>
        </p:nvGraphicFramePr>
        <p:xfrm>
          <a:off x="6681787" y="5617805"/>
          <a:ext cx="10683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203112" progId="Equation.3">
                  <p:embed/>
                </p:oleObj>
              </mc:Choice>
              <mc:Fallback>
                <p:oleObj name="Equation" r:id="rId8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7" y="5617805"/>
                        <a:ext cx="10683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TextBox 49"/>
          <p:cNvSpPr txBox="1">
            <a:spLocks noChangeArrowheads="1"/>
          </p:cNvSpPr>
          <p:nvPr/>
        </p:nvSpPr>
        <p:spPr bwMode="auto">
          <a:xfrm>
            <a:off x="760412" y="5405080"/>
            <a:ext cx="95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neurons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751387" y="4674830"/>
            <a:ext cx="1649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4" idx="3"/>
          </p:cNvCxnSpPr>
          <p:nvPr/>
        </p:nvCxnSpPr>
        <p:spPr>
          <a:xfrm flipV="1">
            <a:off x="4724400" y="4751030"/>
            <a:ext cx="1709737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6"/>
          </p:cNvCxnSpPr>
          <p:nvPr/>
        </p:nvCxnSpPr>
        <p:spPr>
          <a:xfrm>
            <a:off x="4724400" y="4693880"/>
            <a:ext cx="1676400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724400" y="5141555"/>
            <a:ext cx="1676400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1" idx="2"/>
          </p:cNvCxnSpPr>
          <p:nvPr/>
        </p:nvCxnSpPr>
        <p:spPr>
          <a:xfrm flipV="1">
            <a:off x="3505200" y="5665430"/>
            <a:ext cx="9906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6" idx="2"/>
          </p:cNvCxnSpPr>
          <p:nvPr/>
        </p:nvCxnSpPr>
        <p:spPr>
          <a:xfrm>
            <a:off x="4603750" y="4693880"/>
            <a:ext cx="1797050" cy="900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724400" y="5593993"/>
            <a:ext cx="1604962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" idx="6"/>
          </p:cNvCxnSpPr>
          <p:nvPr/>
        </p:nvCxnSpPr>
        <p:spPr>
          <a:xfrm>
            <a:off x="4724400" y="5182830"/>
            <a:ext cx="1604962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4" idx="3"/>
          </p:cNvCxnSpPr>
          <p:nvPr/>
        </p:nvCxnSpPr>
        <p:spPr>
          <a:xfrm flipV="1">
            <a:off x="4724400" y="4751030"/>
            <a:ext cx="1709737" cy="44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5" idx="2"/>
          </p:cNvCxnSpPr>
          <p:nvPr/>
        </p:nvCxnSpPr>
        <p:spPr>
          <a:xfrm flipV="1">
            <a:off x="4727575" y="5136793"/>
            <a:ext cx="1673225" cy="53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6"/>
            <a:endCxn id="21" idx="2"/>
          </p:cNvCxnSpPr>
          <p:nvPr/>
        </p:nvCxnSpPr>
        <p:spPr>
          <a:xfrm>
            <a:off x="3505200" y="4698643"/>
            <a:ext cx="990600" cy="966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6"/>
            <a:endCxn id="21" idx="2"/>
          </p:cNvCxnSpPr>
          <p:nvPr/>
        </p:nvCxnSpPr>
        <p:spPr>
          <a:xfrm>
            <a:off x="3505200" y="5165368"/>
            <a:ext cx="9906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7"/>
          </p:cNvCxnSpPr>
          <p:nvPr/>
        </p:nvCxnSpPr>
        <p:spPr>
          <a:xfrm>
            <a:off x="3471862" y="5541605"/>
            <a:ext cx="952500" cy="138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6"/>
            <a:endCxn id="14" idx="2"/>
          </p:cNvCxnSpPr>
          <p:nvPr/>
        </p:nvCxnSpPr>
        <p:spPr>
          <a:xfrm>
            <a:off x="1905000" y="6079768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" idx="6"/>
            <a:endCxn id="13" idx="3"/>
          </p:cNvCxnSpPr>
          <p:nvPr/>
        </p:nvCxnSpPr>
        <p:spPr>
          <a:xfrm>
            <a:off x="1905000" y="5622568"/>
            <a:ext cx="1404937" cy="8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6"/>
          </p:cNvCxnSpPr>
          <p:nvPr/>
        </p:nvCxnSpPr>
        <p:spPr>
          <a:xfrm>
            <a:off x="1905000" y="5622568"/>
            <a:ext cx="130016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5"/>
            <a:endCxn id="13" idx="2"/>
          </p:cNvCxnSpPr>
          <p:nvPr/>
        </p:nvCxnSpPr>
        <p:spPr>
          <a:xfrm>
            <a:off x="1871662" y="5246330"/>
            <a:ext cx="1404938" cy="37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6"/>
          </p:cNvCxnSpPr>
          <p:nvPr/>
        </p:nvCxnSpPr>
        <p:spPr>
          <a:xfrm flipV="1">
            <a:off x="1905000" y="5736868"/>
            <a:ext cx="13716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6"/>
          </p:cNvCxnSpPr>
          <p:nvPr/>
        </p:nvCxnSpPr>
        <p:spPr>
          <a:xfrm>
            <a:off x="1905000" y="4698643"/>
            <a:ext cx="1300162" cy="89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5"/>
            <a:endCxn id="14" idx="2"/>
          </p:cNvCxnSpPr>
          <p:nvPr/>
        </p:nvCxnSpPr>
        <p:spPr>
          <a:xfrm>
            <a:off x="1871662" y="5246330"/>
            <a:ext cx="1404938" cy="83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" idx="5"/>
            <a:endCxn id="14" idx="1"/>
          </p:cNvCxnSpPr>
          <p:nvPr/>
        </p:nvCxnSpPr>
        <p:spPr>
          <a:xfrm>
            <a:off x="1871662" y="4779605"/>
            <a:ext cx="1438275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30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183419"/>
              </p:ext>
            </p:extLst>
          </p:nvPr>
        </p:nvGraphicFramePr>
        <p:xfrm>
          <a:off x="2246312" y="6014680"/>
          <a:ext cx="7223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317225" imgH="203024" progId="Equation.3">
                  <p:embed/>
                </p:oleObj>
              </mc:Choice>
              <mc:Fallback>
                <p:oleObj name="公式" r:id="rId10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2" y="6014680"/>
                        <a:ext cx="7223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" name="TextBox 73"/>
          <p:cNvSpPr txBox="1">
            <a:spLocks noChangeArrowheads="1"/>
          </p:cNvSpPr>
          <p:nvPr/>
        </p:nvSpPr>
        <p:spPr bwMode="auto">
          <a:xfrm>
            <a:off x="6172200" y="2133600"/>
            <a:ext cx="2562225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(1d) How do you call this layer (L) of neurons </a:t>
            </a:r>
            <a:r>
              <a:rPr lang="en-US" altLang="zh-HK" sz="1800" i="1" dirty="0"/>
              <a:t>X</a:t>
            </a:r>
            <a:r>
              <a:rPr lang="en-US" altLang="zh-HK" sz="1800" dirty="0"/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MC choice, L=: 1,2,3,4 __?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6610350" y="3081338"/>
            <a:ext cx="161925" cy="881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BDA2E5-7E8A-DCD0-D57E-4D058C17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61" y="789194"/>
            <a:ext cx="1323677" cy="13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3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ANSWER: Exercise 1a,b,c,d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793750"/>
            <a:ext cx="5486400" cy="4525963"/>
          </a:xfrm>
        </p:spPr>
        <p:txBody>
          <a:bodyPr/>
          <a:lstStyle/>
          <a:p>
            <a:r>
              <a:rPr lang="en-US" altLang="zh-HK" sz="1800" dirty="0"/>
              <a:t>(1a) How many input neurons and output neurons?</a:t>
            </a:r>
          </a:p>
          <a:p>
            <a:r>
              <a:rPr lang="en-US" altLang="zh-HK" sz="1800" dirty="0">
                <a:solidFill>
                  <a:srgbClr val="FF0000"/>
                </a:solidFill>
              </a:rPr>
              <a:t>Ans: 4 input and 2 output neurons (choice1 is correct)</a:t>
            </a:r>
          </a:p>
          <a:p>
            <a:r>
              <a:rPr lang="en-US" altLang="zh-HK" sz="1800" dirty="0"/>
              <a:t>(1b) How many hidden layers that this network have?</a:t>
            </a:r>
          </a:p>
          <a:p>
            <a:r>
              <a:rPr lang="en-US" altLang="zh-HK" sz="1800" dirty="0">
                <a:solidFill>
                  <a:srgbClr val="FF0000"/>
                </a:solidFill>
              </a:rPr>
              <a:t>Ans: 3 (choice3 is correct)</a:t>
            </a:r>
          </a:p>
          <a:p>
            <a:r>
              <a:rPr lang="en-US" altLang="zh-HK" sz="1800" dirty="0"/>
              <a:t>(1c) How many weights in total?</a:t>
            </a:r>
          </a:p>
          <a:p>
            <a:r>
              <a:rPr lang="en-US" altLang="zh-HK" sz="1800" dirty="0" err="1">
                <a:solidFill>
                  <a:srgbClr val="FF0000"/>
                </a:solidFill>
              </a:rPr>
              <a:t>Ans</a:t>
            </a:r>
            <a:r>
              <a:rPr lang="en-US" altLang="zh-HK" sz="1800" dirty="0">
                <a:solidFill>
                  <a:srgbClr val="FF0000"/>
                </a:solidFill>
              </a:rPr>
              <a:t>: First hidden layer has 4x4, second layer has 3x4, third hidden layer has 3x3, fourth hidden  layer to output layer has 2x3 weights. total=16+12+9+6=43</a:t>
            </a:r>
          </a:p>
          <a:p>
            <a:r>
              <a:rPr lang="en-US" altLang="zh-HK" sz="1800" dirty="0">
                <a:solidFill>
                  <a:srgbClr val="FF0000"/>
                </a:solidFill>
              </a:rPr>
              <a:t>Choice 3 is correct</a:t>
            </a:r>
          </a:p>
          <a:p>
            <a:pPr>
              <a:buFont typeface="Arial" charset="0"/>
              <a:buNone/>
            </a:pPr>
            <a:endParaRPr lang="en-US" altLang="zh-HK" sz="2400" dirty="0"/>
          </a:p>
          <a:p>
            <a:endParaRPr lang="en-US" altLang="zh-HK" sz="2400" dirty="0"/>
          </a:p>
          <a:p>
            <a:endParaRPr lang="en-US" altLang="zh-HK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76600" y="6229667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87BE9-7D27-4E7D-AE5C-B5D79FEAF7E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52613" y="41068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52613" y="45735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52613" y="50307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2613" y="54879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52813" y="41068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52813" y="45735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52813" y="50307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52813" y="54879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  <a:endCxn id="11" idx="2"/>
          </p:cNvCxnSpPr>
          <p:nvPr/>
        </p:nvCxnSpPr>
        <p:spPr>
          <a:xfrm>
            <a:off x="2081213" y="422116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2"/>
          </p:cNvCxnSpPr>
          <p:nvPr/>
        </p:nvCxnSpPr>
        <p:spPr>
          <a:xfrm flipV="1">
            <a:off x="1966913" y="4221163"/>
            <a:ext cx="148590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2"/>
          </p:cNvCxnSpPr>
          <p:nvPr/>
        </p:nvCxnSpPr>
        <p:spPr>
          <a:xfrm flipV="1">
            <a:off x="2047875" y="4221163"/>
            <a:ext cx="1404938" cy="966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</p:cNvCxnSpPr>
          <p:nvPr/>
        </p:nvCxnSpPr>
        <p:spPr>
          <a:xfrm flipV="1">
            <a:off x="2081213" y="4221163"/>
            <a:ext cx="1371600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72013" y="4102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72013" y="45910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72013" y="5073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681413" y="4216400"/>
            <a:ext cx="990600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681413" y="4216400"/>
            <a:ext cx="990600" cy="47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7"/>
            <a:endCxn id="19" idx="2"/>
          </p:cNvCxnSpPr>
          <p:nvPr/>
        </p:nvCxnSpPr>
        <p:spPr>
          <a:xfrm flipV="1">
            <a:off x="3648075" y="4216400"/>
            <a:ext cx="1023938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19" idx="2"/>
          </p:cNvCxnSpPr>
          <p:nvPr/>
        </p:nvCxnSpPr>
        <p:spPr>
          <a:xfrm flipV="1">
            <a:off x="3681413" y="4216400"/>
            <a:ext cx="990600" cy="1385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12" idx="2"/>
          </p:cNvCxnSpPr>
          <p:nvPr/>
        </p:nvCxnSpPr>
        <p:spPr>
          <a:xfrm>
            <a:off x="2081213" y="4221163"/>
            <a:ext cx="137160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6"/>
          </p:cNvCxnSpPr>
          <p:nvPr/>
        </p:nvCxnSpPr>
        <p:spPr>
          <a:xfrm flipV="1">
            <a:off x="2081213" y="4640263"/>
            <a:ext cx="1371600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6"/>
          </p:cNvCxnSpPr>
          <p:nvPr/>
        </p:nvCxnSpPr>
        <p:spPr>
          <a:xfrm flipV="1">
            <a:off x="2081213" y="4705350"/>
            <a:ext cx="1371600" cy="439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3"/>
          </p:cNvCxnSpPr>
          <p:nvPr/>
        </p:nvCxnSpPr>
        <p:spPr>
          <a:xfrm flipV="1">
            <a:off x="2047875" y="4768850"/>
            <a:ext cx="1438275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6"/>
            <a:endCxn id="20" idx="2"/>
          </p:cNvCxnSpPr>
          <p:nvPr/>
        </p:nvCxnSpPr>
        <p:spPr>
          <a:xfrm>
            <a:off x="3681413" y="4221163"/>
            <a:ext cx="990600" cy="484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6"/>
          </p:cNvCxnSpPr>
          <p:nvPr/>
        </p:nvCxnSpPr>
        <p:spPr>
          <a:xfrm flipV="1">
            <a:off x="3681413" y="4664075"/>
            <a:ext cx="9906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7"/>
            <a:endCxn id="20" idx="2"/>
          </p:cNvCxnSpPr>
          <p:nvPr/>
        </p:nvCxnSpPr>
        <p:spPr>
          <a:xfrm flipV="1">
            <a:off x="3648075" y="4705350"/>
            <a:ext cx="1023938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4"/>
            <a:endCxn id="20" idx="2"/>
          </p:cNvCxnSpPr>
          <p:nvPr/>
        </p:nvCxnSpPr>
        <p:spPr>
          <a:xfrm flipV="1">
            <a:off x="3567113" y="4705350"/>
            <a:ext cx="1104900" cy="1011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577013" y="40782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577013" y="45450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77013" y="50022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96213" y="4073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796213" y="45608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9" name="Straight Arrow Connector 38"/>
          <p:cNvCxnSpPr>
            <a:stCxn id="34" idx="6"/>
            <a:endCxn id="37" idx="2"/>
          </p:cNvCxnSpPr>
          <p:nvPr/>
        </p:nvCxnSpPr>
        <p:spPr>
          <a:xfrm flipV="1">
            <a:off x="6805613" y="4187825"/>
            <a:ext cx="990600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6"/>
            <a:endCxn id="37" idx="2"/>
          </p:cNvCxnSpPr>
          <p:nvPr/>
        </p:nvCxnSpPr>
        <p:spPr>
          <a:xfrm flipV="1">
            <a:off x="6805613" y="4187825"/>
            <a:ext cx="990600" cy="47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2"/>
          </p:cNvCxnSpPr>
          <p:nvPr/>
        </p:nvCxnSpPr>
        <p:spPr>
          <a:xfrm flipV="1">
            <a:off x="6772275" y="4187825"/>
            <a:ext cx="1023938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6"/>
            <a:endCxn id="38" idx="2"/>
          </p:cNvCxnSpPr>
          <p:nvPr/>
        </p:nvCxnSpPr>
        <p:spPr>
          <a:xfrm>
            <a:off x="6805613" y="4192588"/>
            <a:ext cx="990600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6"/>
          </p:cNvCxnSpPr>
          <p:nvPr/>
        </p:nvCxnSpPr>
        <p:spPr>
          <a:xfrm flipV="1">
            <a:off x="6805613" y="4635500"/>
            <a:ext cx="9906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7"/>
            <a:endCxn id="38" idx="2"/>
          </p:cNvCxnSpPr>
          <p:nvPr/>
        </p:nvCxnSpPr>
        <p:spPr>
          <a:xfrm flipV="1">
            <a:off x="6772275" y="4675188"/>
            <a:ext cx="102393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04" name="Object 2"/>
          <p:cNvGraphicFramePr>
            <a:graphicFrameLocks noChangeAspect="1"/>
          </p:cNvGraphicFramePr>
          <p:nvPr/>
        </p:nvGraphicFramePr>
        <p:xfrm>
          <a:off x="1404938" y="3709988"/>
          <a:ext cx="6381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79400" imgH="190500" progId="Equation.3">
                  <p:embed/>
                </p:oleObj>
              </mc:Choice>
              <mc:Fallback>
                <p:oleObj name="公式" r:id="rId2" imgW="279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709988"/>
                        <a:ext cx="6381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5" name="Object 6"/>
          <p:cNvGraphicFramePr>
            <a:graphicFrameLocks noChangeAspect="1"/>
          </p:cNvGraphicFramePr>
          <p:nvPr/>
        </p:nvGraphicFramePr>
        <p:xfrm>
          <a:off x="3106738" y="3673475"/>
          <a:ext cx="6937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304668" imgH="190417" progId="Equation.3">
                  <p:embed/>
                </p:oleObj>
              </mc:Choice>
              <mc:Fallback>
                <p:oleObj name="公式" r:id="rId4" imgW="304668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673475"/>
                        <a:ext cx="69373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6" name="Object 7"/>
          <p:cNvGraphicFramePr>
            <a:graphicFrameLocks noChangeAspect="1"/>
          </p:cNvGraphicFramePr>
          <p:nvPr/>
        </p:nvGraphicFramePr>
        <p:xfrm>
          <a:off x="4452938" y="3644900"/>
          <a:ext cx="666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291973" imgH="190417" progId="Equation.3">
                  <p:embed/>
                </p:oleObj>
              </mc:Choice>
              <mc:Fallback>
                <p:oleObj name="公式" r:id="rId6" imgW="29197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3644900"/>
                        <a:ext cx="666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7" name="Object 11"/>
          <p:cNvGraphicFramePr>
            <a:graphicFrameLocks noChangeAspect="1"/>
          </p:cNvGraphicFramePr>
          <p:nvPr/>
        </p:nvGraphicFramePr>
        <p:xfrm>
          <a:off x="6858000" y="5140325"/>
          <a:ext cx="10683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203112" progId="Equation.3">
                  <p:embed/>
                </p:oleObj>
              </mc:Choice>
              <mc:Fallback>
                <p:oleObj name="Equation" r:id="rId8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40325"/>
                        <a:ext cx="10683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TextBox 49"/>
          <p:cNvSpPr txBox="1">
            <a:spLocks noChangeArrowheads="1"/>
          </p:cNvSpPr>
          <p:nvPr/>
        </p:nvSpPr>
        <p:spPr bwMode="auto">
          <a:xfrm>
            <a:off x="936625" y="4927600"/>
            <a:ext cx="95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927600" y="4197350"/>
            <a:ext cx="16494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4" idx="3"/>
          </p:cNvCxnSpPr>
          <p:nvPr/>
        </p:nvCxnSpPr>
        <p:spPr>
          <a:xfrm flipV="1">
            <a:off x="4900613" y="4273550"/>
            <a:ext cx="1709737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6"/>
          </p:cNvCxnSpPr>
          <p:nvPr/>
        </p:nvCxnSpPr>
        <p:spPr>
          <a:xfrm>
            <a:off x="4900613" y="4216400"/>
            <a:ext cx="1676400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900613" y="4664075"/>
            <a:ext cx="1676400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1" idx="2"/>
          </p:cNvCxnSpPr>
          <p:nvPr/>
        </p:nvCxnSpPr>
        <p:spPr>
          <a:xfrm flipV="1">
            <a:off x="3681413" y="5187950"/>
            <a:ext cx="9906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6" idx="2"/>
          </p:cNvCxnSpPr>
          <p:nvPr/>
        </p:nvCxnSpPr>
        <p:spPr>
          <a:xfrm>
            <a:off x="4779963" y="4216400"/>
            <a:ext cx="1797050" cy="900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900613" y="5116513"/>
            <a:ext cx="1604962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" idx="6"/>
          </p:cNvCxnSpPr>
          <p:nvPr/>
        </p:nvCxnSpPr>
        <p:spPr>
          <a:xfrm>
            <a:off x="4900613" y="4705350"/>
            <a:ext cx="1604962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4" idx="3"/>
          </p:cNvCxnSpPr>
          <p:nvPr/>
        </p:nvCxnSpPr>
        <p:spPr>
          <a:xfrm flipV="1">
            <a:off x="4900613" y="4273550"/>
            <a:ext cx="1709737" cy="44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5" idx="2"/>
          </p:cNvCxnSpPr>
          <p:nvPr/>
        </p:nvCxnSpPr>
        <p:spPr>
          <a:xfrm flipV="1">
            <a:off x="4903788" y="4659313"/>
            <a:ext cx="1673225" cy="53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6"/>
            <a:endCxn id="21" idx="2"/>
          </p:cNvCxnSpPr>
          <p:nvPr/>
        </p:nvCxnSpPr>
        <p:spPr>
          <a:xfrm>
            <a:off x="3681413" y="4221163"/>
            <a:ext cx="990600" cy="966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6"/>
            <a:endCxn id="21" idx="2"/>
          </p:cNvCxnSpPr>
          <p:nvPr/>
        </p:nvCxnSpPr>
        <p:spPr>
          <a:xfrm>
            <a:off x="3681413" y="4687888"/>
            <a:ext cx="9906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7"/>
          </p:cNvCxnSpPr>
          <p:nvPr/>
        </p:nvCxnSpPr>
        <p:spPr>
          <a:xfrm>
            <a:off x="3648075" y="5064125"/>
            <a:ext cx="952500" cy="138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6"/>
            <a:endCxn id="14" idx="2"/>
          </p:cNvCxnSpPr>
          <p:nvPr/>
        </p:nvCxnSpPr>
        <p:spPr>
          <a:xfrm>
            <a:off x="2081213" y="5602288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" idx="6"/>
            <a:endCxn id="13" idx="3"/>
          </p:cNvCxnSpPr>
          <p:nvPr/>
        </p:nvCxnSpPr>
        <p:spPr>
          <a:xfrm>
            <a:off x="2081213" y="5145088"/>
            <a:ext cx="1404937" cy="8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6"/>
          </p:cNvCxnSpPr>
          <p:nvPr/>
        </p:nvCxnSpPr>
        <p:spPr>
          <a:xfrm>
            <a:off x="2081213" y="5145088"/>
            <a:ext cx="130016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5"/>
            <a:endCxn id="13" idx="2"/>
          </p:cNvCxnSpPr>
          <p:nvPr/>
        </p:nvCxnSpPr>
        <p:spPr>
          <a:xfrm>
            <a:off x="2047875" y="4768850"/>
            <a:ext cx="1404938" cy="37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6"/>
          </p:cNvCxnSpPr>
          <p:nvPr/>
        </p:nvCxnSpPr>
        <p:spPr>
          <a:xfrm flipV="1">
            <a:off x="2081213" y="5259388"/>
            <a:ext cx="13716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6"/>
          </p:cNvCxnSpPr>
          <p:nvPr/>
        </p:nvCxnSpPr>
        <p:spPr>
          <a:xfrm>
            <a:off x="2081213" y="4221163"/>
            <a:ext cx="1300162" cy="89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5"/>
            <a:endCxn id="14" idx="2"/>
          </p:cNvCxnSpPr>
          <p:nvPr/>
        </p:nvCxnSpPr>
        <p:spPr>
          <a:xfrm>
            <a:off x="2047875" y="4768850"/>
            <a:ext cx="1404938" cy="83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" idx="5"/>
            <a:endCxn id="14" idx="1"/>
          </p:cNvCxnSpPr>
          <p:nvPr/>
        </p:nvCxnSpPr>
        <p:spPr>
          <a:xfrm>
            <a:off x="2047875" y="4302125"/>
            <a:ext cx="1438275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430" name="Object 72"/>
          <p:cNvGraphicFramePr>
            <a:graphicFrameLocks noChangeAspect="1"/>
          </p:cNvGraphicFramePr>
          <p:nvPr/>
        </p:nvGraphicFramePr>
        <p:xfrm>
          <a:off x="2422525" y="5537200"/>
          <a:ext cx="7223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317225" imgH="203024" progId="Equation.3">
                  <p:embed/>
                </p:oleObj>
              </mc:Choice>
              <mc:Fallback>
                <p:oleObj name="公式" r:id="rId10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5537200"/>
                        <a:ext cx="72231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" name="TextBox 73"/>
          <p:cNvSpPr txBox="1">
            <a:spLocks noChangeArrowheads="1"/>
          </p:cNvSpPr>
          <p:nvPr/>
        </p:nvSpPr>
        <p:spPr bwMode="auto">
          <a:xfrm>
            <a:off x="6172200" y="2157413"/>
            <a:ext cx="2562225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(1d) How do you call this layer of neurons </a:t>
            </a:r>
            <a:r>
              <a:rPr lang="en-US" altLang="zh-HK" sz="1800" i="1" dirty="0"/>
              <a:t>X</a:t>
            </a:r>
            <a:r>
              <a:rPr lang="en-US" altLang="zh-HK" sz="1800" dirty="0"/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>
                <a:solidFill>
                  <a:srgbClr val="FF0000"/>
                </a:solidFill>
              </a:rPr>
              <a:t>Ans:</a:t>
            </a:r>
            <a:r>
              <a:rPr lang="en-US" altLang="zh-HK" sz="1800" dirty="0"/>
              <a:t> choice 4 is correct L=4</a:t>
            </a:r>
          </a:p>
        </p:txBody>
      </p:sp>
      <p:graphicFrame>
        <p:nvGraphicFramePr>
          <p:cNvPr id="15432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74221"/>
              </p:ext>
            </p:extLst>
          </p:nvPr>
        </p:nvGraphicFramePr>
        <p:xfrm>
          <a:off x="6909026" y="3031961"/>
          <a:ext cx="5191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2" imgW="304668" imgH="190417" progId="Equation.3">
                  <p:embed/>
                </p:oleObj>
              </mc:Choice>
              <mc:Fallback>
                <p:oleObj name="公式" r:id="rId12" imgW="304668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026" y="3031961"/>
                        <a:ext cx="5191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Straight Arrow Connector 78"/>
          <p:cNvCxnSpPr/>
          <p:nvPr/>
        </p:nvCxnSpPr>
        <p:spPr>
          <a:xfrm flipH="1">
            <a:off x="6610350" y="3081338"/>
            <a:ext cx="161925" cy="881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ACD996-395E-34DD-8CA2-71BC052E1D77}"/>
              </a:ext>
            </a:extLst>
          </p:cNvPr>
          <p:cNvCxnSpPr/>
          <p:nvPr/>
        </p:nvCxnSpPr>
        <p:spPr>
          <a:xfrm flipH="1">
            <a:off x="2590800" y="3352800"/>
            <a:ext cx="1600200" cy="720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03C006-1299-161D-9A46-DDB578FA7E5B}"/>
              </a:ext>
            </a:extLst>
          </p:cNvPr>
          <p:cNvCxnSpPr>
            <a:cxnSpLocks/>
          </p:cNvCxnSpPr>
          <p:nvPr/>
        </p:nvCxnSpPr>
        <p:spPr>
          <a:xfrm flipH="1">
            <a:off x="4191000" y="3352800"/>
            <a:ext cx="381000" cy="79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0CF5FE-54B7-94AF-1B91-38D725D3216D}"/>
              </a:ext>
            </a:extLst>
          </p:cNvPr>
          <p:cNvCxnSpPr>
            <a:cxnSpLocks/>
          </p:cNvCxnSpPr>
          <p:nvPr/>
        </p:nvCxnSpPr>
        <p:spPr>
          <a:xfrm>
            <a:off x="4927600" y="3352800"/>
            <a:ext cx="534989" cy="74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368BDF-1FF1-C21F-D425-9CEA7BFECD9B}"/>
              </a:ext>
            </a:extLst>
          </p:cNvPr>
          <p:cNvCxnSpPr>
            <a:cxnSpLocks/>
          </p:cNvCxnSpPr>
          <p:nvPr/>
        </p:nvCxnSpPr>
        <p:spPr>
          <a:xfrm>
            <a:off x="5181600" y="3352800"/>
            <a:ext cx="2362200" cy="74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4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7363" y="69850"/>
            <a:ext cx="8229600" cy="692150"/>
          </a:xfrm>
        </p:spPr>
        <p:txBody>
          <a:bodyPr/>
          <a:lstStyle/>
          <a:p>
            <a:r>
              <a:rPr lang="en-US" altLang="en-US" sz="2800"/>
              <a:t>Multi-layer structure of a BP neural network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0" y="5791200"/>
            <a:ext cx="533400" cy="280988"/>
          </a:xfrm>
        </p:spPr>
        <p:txBody>
          <a:bodyPr>
            <a:normAutofit fontScale="475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78175" y="61722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6799B8-8DE2-4D24-8452-1A31AA27360C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71650"/>
            <a:ext cx="304800" cy="20383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6500" y="1752600"/>
            <a:ext cx="3314700" cy="2057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1752600"/>
            <a:ext cx="1066800" cy="2057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6813" y="1771650"/>
            <a:ext cx="890587" cy="20383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96200" y="2819400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8600" y="1752600"/>
            <a:ext cx="304800" cy="2057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228600" y="898525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</a:t>
            </a:r>
          </a:p>
        </p:txBody>
      </p:sp>
      <p:graphicFrame>
        <p:nvGraphicFramePr>
          <p:cNvPr id="16397" name="Object 18"/>
          <p:cNvGraphicFramePr>
            <a:graphicFrameLocks noChangeAspect="1"/>
          </p:cNvGraphicFramePr>
          <p:nvPr/>
        </p:nvGraphicFramePr>
        <p:xfrm>
          <a:off x="268288" y="4381500"/>
          <a:ext cx="8666162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4102100" imgH="685800" progId="Equation.3">
                  <p:embed/>
                </p:oleObj>
              </mc:Choice>
              <mc:Fallback>
                <p:oleObj name="公式" r:id="rId2" imgW="41021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4381500"/>
                        <a:ext cx="8666162" cy="1446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21"/>
          <p:cNvGraphicFramePr>
            <a:graphicFrameLocks noChangeAspect="1"/>
          </p:cNvGraphicFramePr>
          <p:nvPr/>
        </p:nvGraphicFramePr>
        <p:xfrm>
          <a:off x="1187450" y="2076450"/>
          <a:ext cx="8699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647700" progId="Equation.3">
                  <p:embed/>
                </p:oleObj>
              </mc:Choice>
              <mc:Fallback>
                <p:oleObj name="Equation" r:id="rId4" imgW="5080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76450"/>
                        <a:ext cx="8699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>
          <a:xfrm>
            <a:off x="990600" y="2667000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6400" name="Object 30"/>
          <p:cNvGraphicFramePr>
            <a:graphicFrameLocks noChangeAspect="1"/>
          </p:cNvGraphicFramePr>
          <p:nvPr/>
        </p:nvGraphicFramePr>
        <p:xfrm>
          <a:off x="2582863" y="1835150"/>
          <a:ext cx="310197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1778000" imgH="1117600" progId="Equation.3">
                  <p:embed/>
                </p:oleObj>
              </mc:Choice>
              <mc:Fallback>
                <p:oleObj name="公式" r:id="rId6" imgW="17780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1835150"/>
                        <a:ext cx="310197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7543800" y="2819400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8200" y="2667000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6" name="Straight Arrow Connector 35"/>
          <p:cNvCxnSpPr>
            <a:endCxn id="8" idx="1"/>
          </p:cNvCxnSpPr>
          <p:nvPr/>
        </p:nvCxnSpPr>
        <p:spPr>
          <a:xfrm>
            <a:off x="2057400" y="2781300"/>
            <a:ext cx="4191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20713"/>
            <a:ext cx="18192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752600" y="1484313"/>
            <a:ext cx="30480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6404" idx="2"/>
          </p:cNvCxnSpPr>
          <p:nvPr/>
        </p:nvCxnSpPr>
        <p:spPr>
          <a:xfrm flipH="1" flipV="1">
            <a:off x="2476500" y="1484313"/>
            <a:ext cx="495300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407" name="Object 1"/>
          <p:cNvGraphicFramePr>
            <a:graphicFrameLocks noChangeAspect="1"/>
          </p:cNvGraphicFramePr>
          <p:nvPr/>
        </p:nvGraphicFramePr>
        <p:xfrm>
          <a:off x="7734300" y="838200"/>
          <a:ext cx="946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508000" imgH="431800" progId="Equation.3">
                  <p:embed/>
                </p:oleObj>
              </mc:Choice>
              <mc:Fallback>
                <p:oleObj name="公式" r:id="rId9" imgW="508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838200"/>
                        <a:ext cx="9461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TextBox 16"/>
          <p:cNvSpPr txBox="1">
            <a:spLocks noChangeArrowheads="1"/>
          </p:cNvSpPr>
          <p:nvPr/>
        </p:nvSpPr>
        <p:spPr bwMode="auto">
          <a:xfrm>
            <a:off x="6400800" y="2667000"/>
            <a:ext cx="893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Other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hidden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layers</a:t>
            </a:r>
            <a:endParaRPr lang="zh-HK" altLang="en-US" sz="180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791200" y="2933700"/>
            <a:ext cx="457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905000"/>
            <a:ext cx="36734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8229600" cy="1143000"/>
          </a:xfrm>
        </p:spPr>
        <p:txBody>
          <a:bodyPr/>
          <a:lstStyle/>
          <a:p>
            <a:r>
              <a:rPr lang="en-US" altLang="en-US" sz="4000"/>
              <a:t>Inside each neuron there is a bias </a:t>
            </a:r>
            <a:r>
              <a:rPr lang="en-US" altLang="en-US" sz="4000" i="1"/>
              <a:t>(b)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106363" y="1093788"/>
            <a:ext cx="4694237" cy="1595437"/>
          </a:xfrm>
        </p:spPr>
        <p:txBody>
          <a:bodyPr/>
          <a:lstStyle/>
          <a:p>
            <a:r>
              <a:rPr lang="en-US" altLang="en-US" sz="2400" dirty="0">
                <a:sym typeface="Wingdings" pitchFamily="2" charset="2"/>
              </a:rPr>
              <a:t>In between any 2 neighboring neuron layers, a set of weights are found</a:t>
            </a:r>
          </a:p>
          <a:p>
            <a:endParaRPr lang="en-US" altLang="en-US" dirty="0"/>
          </a:p>
        </p:txBody>
      </p:sp>
      <p:sp>
        <p:nvSpPr>
          <p:cNvPr id="1741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74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876DF-A8BC-4278-BDBE-C973FC109033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246563" y="22860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4" name="Straight Arrow Connector 113"/>
          <p:cNvCxnSpPr>
            <a:stCxn id="112" idx="4"/>
          </p:cNvCxnSpPr>
          <p:nvPr/>
        </p:nvCxnSpPr>
        <p:spPr>
          <a:xfrm flipH="1">
            <a:off x="4267200" y="2590800"/>
            <a:ext cx="246063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902075" y="4722813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1" name="Straight Arrow Connector 40"/>
          <p:cNvCxnSpPr>
            <a:stCxn id="57" idx="6"/>
            <a:endCxn id="40" idx="1"/>
          </p:cNvCxnSpPr>
          <p:nvPr/>
        </p:nvCxnSpPr>
        <p:spPr>
          <a:xfrm>
            <a:off x="2301875" y="4187825"/>
            <a:ext cx="1757363" cy="690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60" idx="2"/>
          </p:cNvCxnSpPr>
          <p:nvPr/>
        </p:nvCxnSpPr>
        <p:spPr>
          <a:xfrm>
            <a:off x="2301875" y="5026025"/>
            <a:ext cx="1600200" cy="211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9" idx="6"/>
          </p:cNvCxnSpPr>
          <p:nvPr/>
        </p:nvCxnSpPr>
        <p:spPr>
          <a:xfrm flipV="1">
            <a:off x="2312988" y="5484813"/>
            <a:ext cx="1589087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987925" y="5238750"/>
            <a:ext cx="490538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2" name="Object 102"/>
          <p:cNvGraphicFramePr>
            <a:graphicFrameLocks noChangeAspect="1"/>
          </p:cNvGraphicFramePr>
          <p:nvPr/>
        </p:nvGraphicFramePr>
        <p:xfrm>
          <a:off x="4110038" y="4930775"/>
          <a:ext cx="6635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291973" imgH="253890" progId="Equation.3">
                  <p:embed/>
                </p:oleObj>
              </mc:Choice>
              <mc:Fallback>
                <p:oleObj name="公式" r:id="rId3" imgW="29197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4930775"/>
                        <a:ext cx="6635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>
          <a:xfrm>
            <a:off x="6435725" y="524668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4" name="Object 110"/>
          <p:cNvGraphicFramePr>
            <a:graphicFrameLocks noChangeAspect="1"/>
          </p:cNvGraphicFramePr>
          <p:nvPr/>
        </p:nvGraphicFramePr>
        <p:xfrm>
          <a:off x="1116013" y="3957638"/>
          <a:ext cx="1066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03040" progId="Equation.3">
                  <p:embed/>
                </p:oleObj>
              </mc:Choice>
              <mc:Fallback>
                <p:oleObj name="Equation" r:id="rId5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57638"/>
                        <a:ext cx="10668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14"/>
          <p:cNvGraphicFramePr>
            <a:graphicFrameLocks noChangeAspect="1"/>
          </p:cNvGraphicFramePr>
          <p:nvPr/>
        </p:nvGraphicFramePr>
        <p:xfrm>
          <a:off x="6942138" y="5057775"/>
          <a:ext cx="3190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139579" imgH="164957" progId="Equation.3">
                  <p:embed/>
                </p:oleObj>
              </mc:Choice>
              <mc:Fallback>
                <p:oleObj name="公式" r:id="rId7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5057775"/>
                        <a:ext cx="3190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18"/>
          <p:cNvGraphicFramePr>
            <a:graphicFrameLocks noChangeAspect="1"/>
          </p:cNvGraphicFramePr>
          <p:nvPr/>
        </p:nvGraphicFramePr>
        <p:xfrm>
          <a:off x="2520950" y="4292600"/>
          <a:ext cx="11572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507780" imgH="203112" progId="Equation.3">
                  <p:embed/>
                </p:oleObj>
              </mc:Choice>
              <mc:Fallback>
                <p:oleObj name="公式" r:id="rId9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292600"/>
                        <a:ext cx="11572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22"/>
          <p:cNvGraphicFramePr>
            <a:graphicFrameLocks noChangeAspect="1"/>
          </p:cNvGraphicFramePr>
          <p:nvPr/>
        </p:nvGraphicFramePr>
        <p:xfrm>
          <a:off x="5106988" y="4860925"/>
          <a:ext cx="288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1" imgW="126835" imgH="139518" progId="Equation.3">
                  <p:embed/>
                </p:oleObj>
              </mc:Choice>
              <mc:Fallback>
                <p:oleObj name="公式" r:id="rId11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988" y="4860925"/>
                        <a:ext cx="288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123"/>
          <p:cNvGraphicFramePr>
            <a:graphicFrameLocks noChangeAspect="1"/>
          </p:cNvGraphicFramePr>
          <p:nvPr/>
        </p:nvGraphicFramePr>
        <p:xfrm>
          <a:off x="5580063" y="4992688"/>
          <a:ext cx="7524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3" imgW="330057" imgH="215806" progId="Equation.3">
                  <p:embed/>
                </p:oleObj>
              </mc:Choice>
              <mc:Fallback>
                <p:oleObj name="公式" r:id="rId13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992688"/>
                        <a:ext cx="752475" cy="490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5521325" y="4789488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7430" name="Object 1"/>
          <p:cNvGraphicFramePr>
            <a:graphicFrameLocks noChangeAspect="1"/>
          </p:cNvGraphicFramePr>
          <p:nvPr/>
        </p:nvGraphicFramePr>
        <p:xfrm>
          <a:off x="2790825" y="5521325"/>
          <a:ext cx="7794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5" imgW="342751" imgH="203112" progId="Equation.3">
                  <p:embed/>
                </p:oleObj>
              </mc:Choice>
              <mc:Fallback>
                <p:oleObj name="公式" r:id="rId15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5521325"/>
                        <a:ext cx="7794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2149475" y="41116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49475" y="49498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160588" y="56372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902075" y="4419600"/>
            <a:ext cx="2705100" cy="163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7435" name="Object 60"/>
          <p:cNvGraphicFramePr>
            <a:graphicFrameLocks noChangeAspect="1"/>
          </p:cNvGraphicFramePr>
          <p:nvPr/>
        </p:nvGraphicFramePr>
        <p:xfrm>
          <a:off x="2497138" y="4794250"/>
          <a:ext cx="1209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7" imgW="533169" imgH="203112" progId="Equation.3">
                  <p:embed/>
                </p:oleObj>
              </mc:Choice>
              <mc:Fallback>
                <p:oleObj name="公式" r:id="rId17" imgW="5331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4794250"/>
                        <a:ext cx="12096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6" name="Object 61"/>
          <p:cNvGraphicFramePr>
            <a:graphicFrameLocks noChangeAspect="1"/>
          </p:cNvGraphicFramePr>
          <p:nvPr/>
        </p:nvGraphicFramePr>
        <p:xfrm>
          <a:off x="1062038" y="4813300"/>
          <a:ext cx="1181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9" imgW="520474" imgH="203112" progId="Equation.3">
                  <p:embed/>
                </p:oleObj>
              </mc:Choice>
              <mc:Fallback>
                <p:oleObj name="公式" r:id="rId19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4813300"/>
                        <a:ext cx="11811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" name="Object 62"/>
          <p:cNvGraphicFramePr>
            <a:graphicFrameLocks noChangeAspect="1"/>
          </p:cNvGraphicFramePr>
          <p:nvPr/>
        </p:nvGraphicFramePr>
        <p:xfrm>
          <a:off x="1100138" y="5456238"/>
          <a:ext cx="11811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1" imgW="520474" imgH="203112" progId="Equation.3">
                  <p:embed/>
                </p:oleObj>
              </mc:Choice>
              <mc:Fallback>
                <p:oleObj name="公式" r:id="rId21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5456238"/>
                        <a:ext cx="11811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2530475" y="52562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530475" y="54848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2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zh-HK" sz="4000"/>
              <a:t>Inside each neuron </a:t>
            </a:r>
            <a:r>
              <a:rPr lang="en-US" altLang="zh-HK" sz="4000" i="1"/>
              <a:t>x</a:t>
            </a:r>
            <a:r>
              <a:rPr lang="en-US" altLang="zh-HK" sz="4000"/>
              <a:t>=input, </a:t>
            </a:r>
            <a:r>
              <a:rPr lang="en-US" altLang="zh-HK" sz="4000" i="1"/>
              <a:t>y</a:t>
            </a:r>
            <a:r>
              <a:rPr lang="en-US" altLang="zh-HK" sz="4000"/>
              <a:t>=output</a:t>
            </a:r>
            <a:endParaRPr lang="zh-HK" altLang="en-US" sz="400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391400" y="6248400"/>
            <a:ext cx="1028700" cy="4857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/>
              <a:t> </a:t>
            </a:r>
            <a:endParaRPr lang="zh-HK" altLang="en-US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70125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  <a:cs typeface="Arial" panose="020B0604020202020204" pitchFamily="34" charset="0"/>
              </a:rPr>
              <a:t>Neural Networks. , v.250510a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B1E13-9B07-4609-8659-DD7DDCA6312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Object 5"/>
              <p:cNvSpPr txBox="1"/>
              <p:nvPr/>
            </p:nvSpPr>
            <p:spPr bwMode="auto">
              <a:xfrm>
                <a:off x="1531938" y="3019425"/>
                <a:ext cx="6888162" cy="372268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bias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input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internal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signal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Typically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 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logistic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sigmod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𝑝𝑟𝑎𝑡𝑖𝑐𝑎𝑙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</m:nary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43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938" y="3019425"/>
                <a:ext cx="6888162" cy="3722688"/>
              </a:xfrm>
              <a:prstGeom prst="rect">
                <a:avLst/>
              </a:prstGeom>
              <a:blipFill>
                <a:blip r:embed="rId4"/>
                <a:stretch>
                  <a:fillRect l="-618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4059238" y="17526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57" name="Straight Arrow Connector 56"/>
          <p:cNvCxnSpPr>
            <a:stCxn id="70" idx="6"/>
            <a:endCxn id="56" idx="1"/>
          </p:cNvCxnSpPr>
          <p:nvPr/>
        </p:nvCxnSpPr>
        <p:spPr>
          <a:xfrm>
            <a:off x="2459038" y="1217613"/>
            <a:ext cx="1755775" cy="690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73" idx="2"/>
          </p:cNvCxnSpPr>
          <p:nvPr/>
        </p:nvCxnSpPr>
        <p:spPr>
          <a:xfrm>
            <a:off x="2459038" y="2055813"/>
            <a:ext cx="1600200" cy="211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2" idx="6"/>
          </p:cNvCxnSpPr>
          <p:nvPr/>
        </p:nvCxnSpPr>
        <p:spPr>
          <a:xfrm flipV="1">
            <a:off x="2470150" y="2514600"/>
            <a:ext cx="1589088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143500" y="2268538"/>
            <a:ext cx="490538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44" name="Object 102"/>
          <p:cNvGraphicFramePr>
            <a:graphicFrameLocks noChangeAspect="1"/>
          </p:cNvGraphicFramePr>
          <p:nvPr/>
        </p:nvGraphicFramePr>
        <p:xfrm>
          <a:off x="4267200" y="1960563"/>
          <a:ext cx="6635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291973" imgH="253890" progId="Equation.3">
                  <p:embed/>
                </p:oleObj>
              </mc:Choice>
              <mc:Fallback>
                <p:oleObj name="公式" r:id="rId5" imgW="29197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60563"/>
                        <a:ext cx="6635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Arrow Connector 61"/>
          <p:cNvCxnSpPr/>
          <p:nvPr/>
        </p:nvCxnSpPr>
        <p:spPr>
          <a:xfrm>
            <a:off x="6591300" y="227647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46" name="Object 110"/>
          <p:cNvGraphicFramePr>
            <a:graphicFrameLocks noChangeAspect="1"/>
          </p:cNvGraphicFramePr>
          <p:nvPr/>
        </p:nvGraphicFramePr>
        <p:xfrm>
          <a:off x="1244600" y="987425"/>
          <a:ext cx="1122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494870" imgH="203024" progId="Equation.3">
                  <p:embed/>
                </p:oleObj>
              </mc:Choice>
              <mc:Fallback>
                <p:oleObj name="公式" r:id="rId7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987425"/>
                        <a:ext cx="1122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14"/>
          <p:cNvGraphicFramePr>
            <a:graphicFrameLocks noChangeAspect="1"/>
          </p:cNvGraphicFramePr>
          <p:nvPr/>
        </p:nvGraphicFramePr>
        <p:xfrm>
          <a:off x="7097713" y="2087563"/>
          <a:ext cx="3190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139579" imgH="164957" progId="Equation.3">
                  <p:embed/>
                </p:oleObj>
              </mc:Choice>
              <mc:Fallback>
                <p:oleObj name="公式" r:id="rId9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87563"/>
                        <a:ext cx="3190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18"/>
          <p:cNvGraphicFramePr>
            <a:graphicFrameLocks noChangeAspect="1"/>
          </p:cNvGraphicFramePr>
          <p:nvPr/>
        </p:nvGraphicFramePr>
        <p:xfrm>
          <a:off x="2676525" y="1322388"/>
          <a:ext cx="11572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1" imgW="507780" imgH="203112" progId="Equation.3">
                  <p:embed/>
                </p:oleObj>
              </mc:Choice>
              <mc:Fallback>
                <p:oleObj name="公式" r:id="rId11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1322388"/>
                        <a:ext cx="11572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22"/>
          <p:cNvGraphicFramePr>
            <a:graphicFrameLocks noChangeAspect="1"/>
          </p:cNvGraphicFramePr>
          <p:nvPr/>
        </p:nvGraphicFramePr>
        <p:xfrm>
          <a:off x="5262563" y="1890713"/>
          <a:ext cx="288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3" imgW="126835" imgH="139518" progId="Equation.3">
                  <p:embed/>
                </p:oleObj>
              </mc:Choice>
              <mc:Fallback>
                <p:oleObj name="公式" r:id="rId13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1890713"/>
                        <a:ext cx="288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23"/>
          <p:cNvGraphicFramePr>
            <a:graphicFrameLocks noChangeAspect="1"/>
          </p:cNvGraphicFramePr>
          <p:nvPr/>
        </p:nvGraphicFramePr>
        <p:xfrm>
          <a:off x="5735638" y="2022475"/>
          <a:ext cx="752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5" imgW="330057" imgH="215806" progId="Equation.3">
                  <p:embed/>
                </p:oleObj>
              </mc:Choice>
              <mc:Fallback>
                <p:oleObj name="公式" r:id="rId15" imgW="33005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2022475"/>
                        <a:ext cx="752475" cy="490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/>
          <p:nvPr/>
        </p:nvSpPr>
        <p:spPr>
          <a:xfrm>
            <a:off x="5676900" y="181927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452" name="Object 1"/>
          <p:cNvGraphicFramePr>
            <a:graphicFrameLocks noChangeAspect="1"/>
          </p:cNvGraphicFramePr>
          <p:nvPr/>
        </p:nvGraphicFramePr>
        <p:xfrm>
          <a:off x="2946400" y="2551113"/>
          <a:ext cx="7794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7" imgW="342751" imgH="203112" progId="Equation.3">
                  <p:embed/>
                </p:oleObj>
              </mc:Choice>
              <mc:Fallback>
                <p:oleObj name="公式" r:id="rId17" imgW="34275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551113"/>
                        <a:ext cx="7794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 69"/>
          <p:cNvSpPr/>
          <p:nvPr/>
        </p:nvSpPr>
        <p:spPr>
          <a:xfrm>
            <a:off x="2306638" y="11414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306638" y="19986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317750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059238" y="1449388"/>
            <a:ext cx="2705100" cy="163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HK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457" name="Object 73"/>
          <p:cNvGraphicFramePr>
            <a:graphicFrameLocks noChangeAspect="1"/>
          </p:cNvGraphicFramePr>
          <p:nvPr/>
        </p:nvGraphicFramePr>
        <p:xfrm>
          <a:off x="2652713" y="1824038"/>
          <a:ext cx="1209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9" imgW="533169" imgH="203112" progId="Equation.3">
                  <p:embed/>
                </p:oleObj>
              </mc:Choice>
              <mc:Fallback>
                <p:oleObj name="公式" r:id="rId19" imgW="5331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1824038"/>
                        <a:ext cx="12096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74"/>
          <p:cNvGraphicFramePr>
            <a:graphicFrameLocks noChangeAspect="1"/>
          </p:cNvGraphicFramePr>
          <p:nvPr/>
        </p:nvGraphicFramePr>
        <p:xfrm>
          <a:off x="1217613" y="1843088"/>
          <a:ext cx="1181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1" imgW="520474" imgH="203112" progId="Equation.3">
                  <p:embed/>
                </p:oleObj>
              </mc:Choice>
              <mc:Fallback>
                <p:oleObj name="公式" r:id="rId21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843088"/>
                        <a:ext cx="1181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75"/>
          <p:cNvGraphicFramePr>
            <a:graphicFrameLocks noChangeAspect="1"/>
          </p:cNvGraphicFramePr>
          <p:nvPr/>
        </p:nvGraphicFramePr>
        <p:xfrm>
          <a:off x="1255713" y="2486025"/>
          <a:ext cx="1181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3" imgW="520474" imgH="203112" progId="Equation.3">
                  <p:embed/>
                </p:oleObj>
              </mc:Choice>
              <mc:Fallback>
                <p:oleObj name="公式" r:id="rId23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486025"/>
                        <a:ext cx="11811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Oval 76"/>
          <p:cNvSpPr/>
          <p:nvPr/>
        </p:nvSpPr>
        <p:spPr>
          <a:xfrm>
            <a:off x="2687638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687638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0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E383-14D6-41AB-A2FF-F44269DC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good math videos on the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ECFF-39F6-45EB-B942-6733D3F9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hlinkClick r:id="rId2"/>
              </a:rPr>
              <a:t>https://www.youtube.com/watch?v=MzI1sppnqqY </a:t>
            </a:r>
            <a:r>
              <a:rPr lang="en-US" sz="3000" dirty="0"/>
              <a:t> d</a:t>
            </a:r>
            <a:r>
              <a:rPr lang="en-US" sz="3000" b="0" i="0" dirty="0">
                <a:effectLst/>
                <a:latin typeface="Roboto"/>
              </a:rPr>
              <a:t>ifferentiation </a:t>
            </a:r>
            <a:r>
              <a:rPr lang="en-US" sz="3000" dirty="0">
                <a:hlinkClick r:id="rId2"/>
              </a:rPr>
              <a:t>https://www.youtube.com/watch?v=BcOPKQAZcn0</a:t>
            </a:r>
            <a:r>
              <a:rPr lang="en-US" sz="3000" dirty="0"/>
              <a:t> Simple d</a:t>
            </a:r>
            <a:r>
              <a:rPr lang="en-US" sz="3000" b="0" i="0" dirty="0">
                <a:effectLst/>
                <a:latin typeface="Roboto"/>
              </a:rPr>
              <a:t>ifferentiation</a:t>
            </a:r>
          </a:p>
          <a:p>
            <a:r>
              <a:rPr lang="en-US" sz="3000" dirty="0">
                <a:hlinkClick r:id="rId3"/>
              </a:rPr>
              <a:t>https://www.youtube.com/watch?v=WjJ-kpgps1c</a:t>
            </a:r>
            <a:r>
              <a:rPr lang="en-US" sz="3000" dirty="0"/>
              <a:t> </a:t>
            </a:r>
            <a:r>
              <a:rPr lang="en-US" sz="2600" b="0" i="0" dirty="0">
                <a:effectLst/>
                <a:latin typeface="Roboto"/>
              </a:rPr>
              <a:t>Understand Calculus in 10 Minutes</a:t>
            </a:r>
            <a:endParaRPr lang="en-US" sz="3000" b="0" i="0" dirty="0">
              <a:effectLst/>
              <a:latin typeface="Roboto"/>
            </a:endParaRPr>
          </a:p>
          <a:p>
            <a:r>
              <a:rPr lang="en-US" sz="3000" dirty="0">
                <a:hlinkClick r:id="rId4"/>
              </a:rPr>
              <a:t>https://www.youtube.com/watch?v=oo1ZZlvT2LQ</a:t>
            </a:r>
            <a:r>
              <a:rPr lang="en-US" sz="3000" dirty="0"/>
              <a:t> On Exponential function</a:t>
            </a:r>
          </a:p>
          <a:p>
            <a:r>
              <a:rPr lang="en-US" sz="3000" dirty="0">
                <a:hlinkClick r:id="rId5"/>
              </a:rPr>
              <a:t>https://www.youtube.com/watch?v=rnoToCoEK48</a:t>
            </a:r>
            <a:r>
              <a:rPr lang="en-US" sz="3000" dirty="0"/>
              <a:t> Partial Differentiation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C283E-6880-4285-8417-1E229559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07F40-3F56-478A-B000-7FCB69DB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550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C393-242F-4A6D-A769-CEF55B60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Essential result you must remember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01F92-0357-4640-94E0-AFBDEF707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82806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The gradient of the exponential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is itself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2.71828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Note: Example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Gradient=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801F92-0357-4640-94E0-AFBDEF707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82806"/>
                <a:ext cx="8229600" cy="4525963"/>
              </a:xfrm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AD939-AC36-415C-8344-0E521225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24F65-C34B-4E51-81DB-825E0A11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19</a:t>
            </a:fld>
            <a:endParaRPr lang="en-US" altLang="zh-HK"/>
          </a:p>
        </p:txBody>
      </p:sp>
      <p:sp>
        <p:nvSpPr>
          <p:cNvPr id="6" name="AutoShape 2" descr="{\displaystyle 2.718281828}">
            <a:extLst>
              <a:ext uri="{FF2B5EF4-FFF2-40B4-BE49-F238E27FC236}">
                <a16:creationId xmlns:a16="http://schemas.microsoft.com/office/drawing/2014/main" id="{5667BF10-9C86-48CC-A79F-318533406A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8DB5FE-4E80-40EE-81C0-7D63A315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51" y="2989937"/>
            <a:ext cx="2545292" cy="19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AB075C-6178-4809-95F1-601F6D134048}"/>
              </a:ext>
            </a:extLst>
          </p:cNvPr>
          <p:cNvCxnSpPr/>
          <p:nvPr/>
        </p:nvCxnSpPr>
        <p:spPr>
          <a:xfrm>
            <a:off x="6297343" y="5080893"/>
            <a:ext cx="2545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055C26-55B3-4586-840E-EBE823BE2B9B}"/>
              </a:ext>
            </a:extLst>
          </p:cNvPr>
          <p:cNvCxnSpPr>
            <a:cxnSpLocks/>
          </p:cNvCxnSpPr>
          <p:nvPr/>
        </p:nvCxnSpPr>
        <p:spPr>
          <a:xfrm flipV="1">
            <a:off x="6297343" y="3556893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FAABB4-2348-4465-8E22-DC084F663CA6}"/>
              </a:ext>
            </a:extLst>
          </p:cNvPr>
          <p:cNvSpPr txBox="1"/>
          <p:nvPr/>
        </p:nvSpPr>
        <p:spPr>
          <a:xfrm>
            <a:off x="8878998" y="478840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70C2C87-96C2-4D67-9289-99773B4672AC}"/>
              </a:ext>
            </a:extLst>
          </p:cNvPr>
          <p:cNvSpPr/>
          <p:nvPr/>
        </p:nvSpPr>
        <p:spPr>
          <a:xfrm>
            <a:off x="7274439" y="3884565"/>
            <a:ext cx="1060704" cy="989001"/>
          </a:xfrm>
          <a:prstGeom prst="triangle">
            <a:avLst>
              <a:gd name="adj" fmla="val 1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0E6CF6-978F-4A1F-AFB1-31FE73A333AD}"/>
                  </a:ext>
                </a:extLst>
              </p:cNvPr>
              <p:cNvSpPr txBox="1"/>
              <p:nvPr/>
            </p:nvSpPr>
            <p:spPr>
              <a:xfrm>
                <a:off x="5992543" y="2947293"/>
                <a:ext cx="482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0E6CF6-978F-4A1F-AFB1-31FE73A33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43" y="2947293"/>
                <a:ext cx="4825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940A81F-A379-45B8-8E70-D6CAC0706216}"/>
              </a:ext>
            </a:extLst>
          </p:cNvPr>
          <p:cNvSpPr/>
          <p:nvPr/>
        </p:nvSpPr>
        <p:spPr>
          <a:xfrm>
            <a:off x="3124200" y="4939175"/>
            <a:ext cx="530352" cy="956802"/>
          </a:xfrm>
          <a:prstGeom prst="triangle">
            <a:avLst>
              <a:gd name="adj" fmla="val 1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3462F3-F5EA-451C-B1D4-9F1A6510BB86}"/>
                  </a:ext>
                </a:extLst>
              </p:cNvPr>
              <p:cNvSpPr txBox="1"/>
              <p:nvPr/>
            </p:nvSpPr>
            <p:spPr>
              <a:xfrm>
                <a:off x="2177247" y="522148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𝑚𝑒𝑡𝑒𝑟𝑠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3462F3-F5EA-451C-B1D4-9F1A6510B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47" y="5221487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500431-A8D5-4291-8122-7F2A68CBDE54}"/>
                  </a:ext>
                </a:extLst>
              </p:cNvPr>
              <p:cNvSpPr txBox="1"/>
              <p:nvPr/>
            </p:nvSpPr>
            <p:spPr>
              <a:xfrm>
                <a:off x="1219200" y="594149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𝑚𝑒𝑡𝑒𝑟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500431-A8D5-4291-8122-7F2A68CB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941497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A160716-354B-4093-9785-18EEFADBB160}"/>
              </a:ext>
            </a:extLst>
          </p:cNvPr>
          <p:cNvSpPr/>
          <p:nvPr/>
        </p:nvSpPr>
        <p:spPr>
          <a:xfrm>
            <a:off x="171149" y="3177698"/>
            <a:ext cx="5485305" cy="3221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CBB5AB-D454-4FD0-9DF7-781436BB4F8F}"/>
                  </a:ext>
                </a:extLst>
              </p:cNvPr>
              <p:cNvSpPr txBox="1"/>
              <p:nvPr/>
            </p:nvSpPr>
            <p:spPr>
              <a:xfrm>
                <a:off x="5927143" y="5080893"/>
                <a:ext cx="3080552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2.71828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You may use the google browser for calculation</a:t>
                </a:r>
              </a:p>
              <a:p>
                <a:r>
                  <a:rPr lang="en-US" dirty="0"/>
                  <a:t>E.g. if you want to find exp(2)</a:t>
                </a:r>
              </a:p>
              <a:p>
                <a:r>
                  <a:rPr lang="en-US" dirty="0"/>
                  <a:t>:just type ‘=exp(2)’ in the search bar of the browser.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CBB5AB-D454-4FD0-9DF7-781436BB4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143" y="5080893"/>
                <a:ext cx="3080552" cy="1754326"/>
              </a:xfrm>
              <a:prstGeom prst="rect">
                <a:avLst/>
              </a:prstGeom>
              <a:blipFill>
                <a:blip r:embed="rId7"/>
                <a:stretch>
                  <a:fillRect l="-1581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55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Neural Network research is </a:t>
            </a:r>
            <a:r>
              <a:rPr lang="en-US" altLang="en-US"/>
              <a:t>very popular </a:t>
            </a:r>
            <a:endParaRPr lang="en-US" altLang="en-US" dirty="0"/>
          </a:p>
          <a:p>
            <a:pPr eaLnBrk="1" hangingPunct="1"/>
            <a:r>
              <a:rPr lang="en-US" altLang="en-US" dirty="0"/>
              <a:t>A high performance Classifier (multi-class)</a:t>
            </a:r>
          </a:p>
          <a:p>
            <a:pPr eaLnBrk="1" hangingPunct="1"/>
            <a:r>
              <a:rPr lang="en-US" altLang="en-US" dirty="0"/>
              <a:t>Successful in handwritten optical character OCR recognition, speech recognition, image noise removal  etc.</a:t>
            </a:r>
          </a:p>
          <a:p>
            <a:pPr eaLnBrk="1" hangingPunct="1"/>
            <a:r>
              <a:rPr lang="en-US" altLang="en-US" dirty="0"/>
              <a:t>Easy to implement</a:t>
            </a:r>
          </a:p>
          <a:p>
            <a:pPr lvl="1" eaLnBrk="1" hangingPunct="1"/>
            <a:r>
              <a:rPr lang="en-US" altLang="en-US" dirty="0"/>
              <a:t>Slow in learning</a:t>
            </a:r>
          </a:p>
          <a:p>
            <a:pPr lvl="1" eaLnBrk="1" hangingPunct="1"/>
            <a:r>
              <a:rPr lang="en-US" altLang="en-US" dirty="0"/>
              <a:t>Fast in classification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116D7-29AF-4750-B3FE-7327767456A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4102" name="Picture 3" descr="D:\11temp\mnist-example-i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59200"/>
            <a:ext cx="2667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The image of neu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81000"/>
            <a:ext cx="160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838200" y="5791200"/>
            <a:ext cx="35394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Example and dataset: </a:t>
            </a:r>
            <a:endParaRPr lang="en-US" altLang="zh-HK" sz="1800" dirty="0">
              <a:hlinkClick r:id="rId5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>
                <a:hlinkClick r:id="rId5"/>
              </a:rPr>
              <a:t>http://yann.lecun.com/exdb/mnist/</a:t>
            </a:r>
            <a:endParaRPr lang="en-US" altLang="zh-HK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26719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04799" y="0"/>
            <a:ext cx="8874125" cy="457200"/>
          </a:xfrm>
        </p:spPr>
        <p:txBody>
          <a:bodyPr>
            <a:noAutofit/>
          </a:bodyPr>
          <a:lstStyle/>
          <a:p>
            <a:pPr algn="l"/>
            <a:r>
              <a:rPr lang="en-US" altLang="en-US" sz="2000" dirty="0">
                <a:solidFill>
                  <a:srgbClr val="FF0000"/>
                </a:solidFill>
              </a:rPr>
              <a:t>MATH STUFF: Sigmoid function </a:t>
            </a:r>
            <a:r>
              <a:rPr lang="en-US" altLang="en-US" sz="2000" i="1" dirty="0">
                <a:solidFill>
                  <a:srgbClr val="FF0000"/>
                </a:solidFill>
              </a:rPr>
              <a:t>f(u)=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logsig</a:t>
            </a:r>
            <a:r>
              <a:rPr lang="en-US" altLang="en-US" sz="2000" dirty="0">
                <a:solidFill>
                  <a:srgbClr val="FF0000"/>
                </a:solidFill>
              </a:rPr>
              <a:t>(u) and its derivative </a:t>
            </a:r>
            <a:r>
              <a:rPr lang="en-US" altLang="en-US" sz="2000" i="1" dirty="0">
                <a:solidFill>
                  <a:srgbClr val="FF0000"/>
                </a:solidFill>
              </a:rPr>
              <a:t>f’(u)=</a:t>
            </a:r>
            <a:r>
              <a:rPr lang="en-US" altLang="en-US" sz="2000" i="1" dirty="0" err="1">
                <a:solidFill>
                  <a:srgbClr val="FF0000"/>
                </a:solidFill>
              </a:rPr>
              <a:t>dlogsig</a:t>
            </a:r>
            <a:r>
              <a:rPr lang="en-US" altLang="en-US" sz="2000" i="1" dirty="0">
                <a:solidFill>
                  <a:srgbClr val="FF0000"/>
                </a:solidFill>
              </a:rPr>
              <a:t>(u)</a:t>
            </a:r>
            <a:r>
              <a:rPr lang="en-US" altLang="en-US" sz="2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001000" y="5867400"/>
            <a:ext cx="457200" cy="258763"/>
          </a:xfrm>
        </p:spPr>
        <p:txBody>
          <a:bodyPr>
            <a:normAutofit fontScale="40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129338" y="304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45325" y="63230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E3108-0334-40FA-A39A-5ADF549070E4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HK" sz="1200" dirty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0" name="Object 5"/>
              <p:cNvSpPr txBox="1"/>
              <p:nvPr/>
            </p:nvSpPr>
            <p:spPr bwMode="auto">
              <a:xfrm>
                <a:off x="393700" y="442913"/>
                <a:ext cx="5951538" cy="5972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𝑆𝑖𝑔𝑚𝑜𝑖𝑑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𝐻𝑒𝑛𝑐𝑒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chain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rule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)−(1+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gradient of a sigmoid function can be calculated easily</a:t>
                </a:r>
              </a:p>
            </p:txBody>
          </p:sp>
        </mc:Choice>
        <mc:Fallback xmlns="">
          <p:sp>
            <p:nvSpPr>
              <p:cNvPr id="5223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442913"/>
                <a:ext cx="5951538" cy="5972175"/>
              </a:xfrm>
              <a:prstGeom prst="rect">
                <a:avLst/>
              </a:prstGeom>
              <a:blipFill>
                <a:blip r:embed="rId4"/>
                <a:stretch>
                  <a:fillRect l="-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1" name="TextBox 1"/>
          <p:cNvSpPr txBox="1">
            <a:spLocks noChangeArrowheads="1"/>
          </p:cNvSpPr>
          <p:nvPr/>
        </p:nvSpPr>
        <p:spPr bwMode="auto">
          <a:xfrm>
            <a:off x="-11113" y="6488113"/>
            <a:ext cx="812754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dirty="0">
                <a:hlinkClick r:id="rId5"/>
              </a:rPr>
              <a:t>http://link.springer.com/chapter/10.1007%2F3-540-59497-3_175#page-1</a:t>
            </a:r>
            <a:r>
              <a:rPr lang="en-US" altLang="en-US" sz="1050" dirty="0"/>
              <a:t> , </a:t>
            </a:r>
            <a:r>
              <a:rPr lang="en-US" altLang="en-US" sz="1050" dirty="0">
                <a:hlinkClick r:id="rId6"/>
              </a:rPr>
              <a:t>https://imiloainf.wordpress.com/2013/11/06/rectifier-nonlinearities/</a:t>
            </a:r>
            <a:endParaRPr lang="en-US" altLang="en-US" sz="1050" dirty="0"/>
          </a:p>
        </p:txBody>
      </p:sp>
      <p:pic>
        <p:nvPicPr>
          <p:cNvPr id="52232" name="Picture 9" descr="SigmoidFun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82" y="2590800"/>
            <a:ext cx="270859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Box 1"/>
          <p:cNvSpPr txBox="1">
            <a:spLocks noChangeArrowheads="1"/>
          </p:cNvSpPr>
          <p:nvPr/>
        </p:nvSpPr>
        <p:spPr bwMode="auto">
          <a:xfrm>
            <a:off x="3995527" y="1143000"/>
            <a:ext cx="5173663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hlinkClick r:id="rId8"/>
              </a:rPr>
              <a:t>http://mathworld.wolfram.com/SigmoidFunction.html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Logistic sigmoid (</a:t>
            </a:r>
            <a:r>
              <a:rPr lang="en-US" altLang="en-US" sz="1600" dirty="0" err="1"/>
              <a:t>logsig</a:t>
            </a:r>
            <a:r>
              <a:rPr lang="en-US" altLang="en-US" sz="16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hlinkClick r:id="rId9"/>
              </a:rPr>
              <a:t>https://kawahara.ca/how-to-compute-the-derivative-of-a-sigmoid-function-fully-worked-example/</a:t>
            </a:r>
            <a:endParaRPr lang="en-US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23044" y="5414963"/>
            <a:ext cx="5951538" cy="908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6750" name="Picture 14" descr="activation_func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82" y="4343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54906" y="1295400"/>
          <a:ext cx="1443362" cy="66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419040" progId="Equation.3">
                  <p:embed/>
                </p:oleObj>
              </mc:Choice>
              <mc:Fallback>
                <p:oleObj name="Equation" r:id="rId11" imgW="9144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4906" y="1295400"/>
                        <a:ext cx="1443362" cy="661541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22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13EC-8F0B-4F20-B556-30215043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sigmoid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028031-A82B-44A6-9C20-48A0A9484A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2710"/>
                <a:ext cx="5562600" cy="477345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Gradient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. The gradient of a sigmoid function can be calculated by a simple function of itself.</a:t>
                </a:r>
              </a:p>
              <a:p>
                <a:r>
                  <a:rPr lang="en-US" dirty="0"/>
                  <a:t>The input can be ranging </a:t>
                </a:r>
                <a:r>
                  <a:rPr lang="en-US" dirty="0">
                    <a:solidFill>
                      <a:srgbClr val="FF0000"/>
                    </a:solidFill>
                  </a:rPr>
                  <a:t>from –infinity to +infinity </a:t>
                </a:r>
                <a:r>
                  <a:rPr lang="en-US" dirty="0"/>
                  <a:t>but the output is limited from </a:t>
                </a:r>
                <a:r>
                  <a:rPr lang="en-US" dirty="0">
                    <a:solidFill>
                      <a:srgbClr val="FF0000"/>
                    </a:solidFill>
                  </a:rPr>
                  <a:t>0 to 1</a:t>
                </a:r>
              </a:p>
              <a:p>
                <a:r>
                  <a:rPr lang="en-US" dirty="0"/>
                  <a:t>So, the output is compressed and </a:t>
                </a:r>
                <a:r>
                  <a:rPr lang="en-US" dirty="0">
                    <a:solidFill>
                      <a:srgbClr val="FF0000"/>
                    </a:solidFill>
                  </a:rPr>
                  <a:t>never overflow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028031-A82B-44A6-9C20-48A0A9484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2710"/>
                <a:ext cx="5562600" cy="4773454"/>
              </a:xfrm>
              <a:blipFill>
                <a:blip r:embed="rId2"/>
                <a:stretch>
                  <a:fillRect l="-2191" t="-128" r="-438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B8773-C411-4AA6-8368-C962973D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961E4-4372-4CC3-8B7C-72FD0499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21</a:t>
            </a:fld>
            <a:endParaRPr lang="en-US" altLang="zh-HK" dirty="0"/>
          </a:p>
        </p:txBody>
      </p:sp>
      <p:pic>
        <p:nvPicPr>
          <p:cNvPr id="6" name="Picture 9" descr="SigmoidFunction">
            <a:extLst>
              <a:ext uri="{FF2B5EF4-FFF2-40B4-BE49-F238E27FC236}">
                <a16:creationId xmlns:a16="http://schemas.microsoft.com/office/drawing/2014/main" id="{FE3D9D16-E6E6-4160-B82E-F0BC758E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0" y="1705928"/>
            <a:ext cx="2960986" cy="18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546B25-26FF-451C-ADA8-FC1D65E6B92C}"/>
                  </a:ext>
                </a:extLst>
              </p:cNvPr>
              <p:cNvSpPr txBox="1"/>
              <p:nvPr/>
            </p:nvSpPr>
            <p:spPr>
              <a:xfrm>
                <a:off x="4876800" y="1030476"/>
                <a:ext cx="4572000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546B25-26FF-451C-ADA8-FC1D65E6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030476"/>
                <a:ext cx="4572000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The image of neuron">
            <a:extLst>
              <a:ext uri="{FF2B5EF4-FFF2-40B4-BE49-F238E27FC236}">
                <a16:creationId xmlns:a16="http://schemas.microsoft.com/office/drawing/2014/main" id="{D0AFB3B4-6509-4DE6-B68C-06C2BB0C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34233"/>
            <a:ext cx="1715110" cy="12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31AB1-769B-47A4-9ED4-1CE4F5593464}"/>
              </a:ext>
            </a:extLst>
          </p:cNvPr>
          <p:cNvSpPr txBox="1"/>
          <p:nvPr/>
        </p:nvSpPr>
        <p:spPr>
          <a:xfrm>
            <a:off x="6304676" y="5857371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neuron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EA4AC-5300-4689-9BE0-AADF9E648E77}"/>
              </a:ext>
            </a:extLst>
          </p:cNvPr>
          <p:cNvSpPr txBox="1"/>
          <p:nvPr/>
        </p:nvSpPr>
        <p:spPr>
          <a:xfrm>
            <a:off x="9448800" y="50406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2B887-D158-409E-A098-38CC584FE577}"/>
              </a:ext>
            </a:extLst>
          </p:cNvPr>
          <p:cNvSpPr txBox="1"/>
          <p:nvPr/>
        </p:nvSpPr>
        <p:spPr>
          <a:xfrm>
            <a:off x="6210818" y="3683933"/>
            <a:ext cx="2323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idea:</a:t>
            </a:r>
          </a:p>
          <a:p>
            <a:r>
              <a:rPr lang="en-US" dirty="0"/>
              <a:t>Th input (excitement) range be large </a:t>
            </a:r>
          </a:p>
          <a:p>
            <a:r>
              <a:rPr lang="en-US" dirty="0"/>
              <a:t>(–infinity to +infinity 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88301-6EAA-4D70-9B61-64C5E1C4453A}"/>
              </a:ext>
            </a:extLst>
          </p:cNvPr>
          <p:cNvSpPr txBox="1"/>
          <p:nvPr/>
        </p:nvSpPr>
        <p:spPr>
          <a:xfrm>
            <a:off x="8044815" y="5118707"/>
            <a:ext cx="1049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(0-&gt;1)</a:t>
            </a:r>
          </a:p>
          <a:p>
            <a:r>
              <a:rPr lang="en-US" dirty="0"/>
              <a:t>Never overflow</a:t>
            </a:r>
          </a:p>
        </p:txBody>
      </p:sp>
    </p:spTree>
    <p:extLst>
      <p:ext uri="{BB962C8B-B14F-4D97-AF65-F5344CB8AC3E}">
        <p14:creationId xmlns:p14="http://schemas.microsoft.com/office/powerpoint/2010/main" val="86188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Back Propagation Neural Net (BPNN) Forward pass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r>
              <a:rPr lang="en-US" altLang="en-US" sz="2400" dirty="0"/>
              <a:t>Forward pass is to find the output when an input is given. E.g.</a:t>
            </a:r>
          </a:p>
          <a:p>
            <a:r>
              <a:rPr lang="en-US" altLang="en-US" sz="2400" dirty="0">
                <a:hlinkClick r:id="rId2"/>
              </a:rPr>
              <a:t>MNIST dataset</a:t>
            </a:r>
            <a:r>
              <a:rPr lang="en-US" altLang="en-US" sz="2400" dirty="0"/>
              <a:t> has N=60,000 images for training, the dataset also has 10,000 for testing. Each sample image belongs to one of the 10 classes(c) , c=0,1,2,..9 numerals.</a:t>
            </a:r>
          </a:p>
          <a:p>
            <a:r>
              <a:rPr lang="en-US" altLang="en-US" sz="2400" dirty="0"/>
              <a:t>When an unknown image is given to the input, the output neuron corresponds to the correct answer will give the highest output level.</a:t>
            </a:r>
          </a:p>
          <a:p>
            <a:endParaRPr lang="en-US" alt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58770-6847-40DA-9165-83D86EE803B1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19462" name="Picture 3" descr="D:\11temp\mnist-example-i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675063"/>
            <a:ext cx="23129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4235450" y="5803900"/>
            <a:ext cx="312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10 output neurons for 0,1,2,..,9</a:t>
            </a:r>
          </a:p>
        </p:txBody>
      </p:sp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152400" y="4643438"/>
            <a:ext cx="755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image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24400" y="5524500"/>
            <a:ext cx="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957638"/>
            <a:ext cx="89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765675" y="4908550"/>
            <a:ext cx="266700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4"/>
          <p:cNvSpPr txBox="1">
            <a:spLocks noChangeArrowheads="1"/>
          </p:cNvSpPr>
          <p:nvPr/>
        </p:nvSpPr>
        <p:spPr bwMode="auto">
          <a:xfrm>
            <a:off x="5181600" y="3957638"/>
            <a:ext cx="3016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9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984625"/>
            <a:ext cx="36734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3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simple demo program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96888" y="1143000"/>
            <a:ext cx="437991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Training pattern</a:t>
            </a:r>
          </a:p>
          <a:p>
            <a:pPr lvl="1"/>
            <a:r>
              <a:rPr lang="en-US" altLang="en-US" dirty="0"/>
              <a:t>3 classes (in 3 rows)</a:t>
            </a:r>
          </a:p>
          <a:p>
            <a:pPr lvl="1"/>
            <a:r>
              <a:rPr lang="en-US" altLang="en-US" dirty="0"/>
              <a:t>Each class has 3  training samples (items in each row) </a:t>
            </a:r>
          </a:p>
          <a:p>
            <a:r>
              <a:rPr lang="en-US" altLang="en-US" dirty="0"/>
              <a:t>After training , an input (assume it is test-image #2) is presented to the network, the network should tell you it is class 2, etc.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7A5732-344F-44E1-90C6-348175EA2C71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20486" name="Picture 2" descr="X:\khwong\www2\cmsc5707\_matlab15\back_prog_nn\tra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8229600" y="1436688"/>
            <a:ext cx="74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class1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8229600" y="2351088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class2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8229600" y="3122613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class3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7905750" y="4267200"/>
            <a:ext cx="115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Result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:image (class 2)</a:t>
            </a:r>
          </a:p>
        </p:txBody>
      </p:sp>
      <p:pic>
        <p:nvPicPr>
          <p:cNvPr id="20492" name="Picture 6" descr="C:\Users\khwong.PC91075\AppData\Local\Microsoft\Windows\Temporary Internet Files\Content.IE5\1WMQXF1A\gym-297059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924050"/>
            <a:ext cx="762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086600" y="4729163"/>
            <a:ext cx="533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3"/>
          <p:cNvSpPr txBox="1">
            <a:spLocks noChangeArrowheads="1"/>
          </p:cNvSpPr>
          <p:nvPr/>
        </p:nvSpPr>
        <p:spPr bwMode="auto">
          <a:xfrm>
            <a:off x="6096000" y="5791200"/>
            <a:ext cx="1084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Unknown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86263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4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Numerical Example : </a:t>
            </a:r>
            <a:r>
              <a:rPr lang="en-US" altLang="en-US" dirty="0"/>
              <a:t>Architecture of our example (see code in appendix)</a:t>
            </a:r>
          </a:p>
        </p:txBody>
      </p:sp>
      <p:sp>
        <p:nvSpPr>
          <p:cNvPr id="21519" name="Content Placeholder 1"/>
          <p:cNvSpPr>
            <a:spLocks noGrp="1"/>
          </p:cNvSpPr>
          <p:nvPr>
            <p:ph idx="1"/>
          </p:nvPr>
        </p:nvSpPr>
        <p:spPr>
          <a:xfrm>
            <a:off x="8382000" y="5562600"/>
            <a:ext cx="762000" cy="6858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6B62D-3DFE-4CC1-B39A-CB3C986F627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790700"/>
            <a:ext cx="304800" cy="2057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752600"/>
            <a:ext cx="2057400" cy="2133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3800" y="1709738"/>
            <a:ext cx="304800" cy="2286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914400" y="3863295"/>
            <a:ext cx="13985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Input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Layer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9x1 pixels</a:t>
            </a:r>
          </a:p>
        </p:txBody>
      </p:sp>
      <p:sp>
        <p:nvSpPr>
          <p:cNvPr id="21513" name="TextBox 17"/>
          <p:cNvSpPr txBox="1">
            <a:spLocks noChangeArrowheads="1"/>
          </p:cNvSpPr>
          <p:nvPr/>
        </p:nvSpPr>
        <p:spPr bwMode="auto">
          <a:xfrm>
            <a:off x="5872163" y="3995738"/>
            <a:ext cx="143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output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Layer 3x1 </a:t>
            </a:r>
          </a:p>
        </p:txBody>
      </p:sp>
      <p:graphicFrame>
        <p:nvGraphicFramePr>
          <p:cNvPr id="21514" name="Object 22"/>
          <p:cNvGraphicFramePr>
            <a:graphicFrameLocks noChangeAspect="1"/>
          </p:cNvGraphicFramePr>
          <p:nvPr/>
        </p:nvGraphicFramePr>
        <p:xfrm>
          <a:off x="2205038" y="3921125"/>
          <a:ext cx="587375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578100" imgH="927100" progId="Equation.3">
                  <p:embed/>
                </p:oleObj>
              </mc:Choice>
              <mc:Fallback>
                <p:oleObj name="公式" r:id="rId2" imgW="25781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3921125"/>
                        <a:ext cx="587375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25"/>
          <p:cNvGraphicFramePr>
            <a:graphicFrameLocks noChangeAspect="1"/>
          </p:cNvGraphicFramePr>
          <p:nvPr/>
        </p:nvGraphicFramePr>
        <p:xfrm>
          <a:off x="1703388" y="1276350"/>
          <a:ext cx="403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77646" imgH="190335" progId="Equation.3">
                  <p:embed/>
                </p:oleObj>
              </mc:Choice>
              <mc:Fallback>
                <p:oleObj name="公式" r:id="rId4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276350"/>
                        <a:ext cx="4032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26"/>
          <p:cNvGraphicFramePr>
            <a:graphicFrameLocks noChangeAspect="1"/>
          </p:cNvGraphicFramePr>
          <p:nvPr/>
        </p:nvGraphicFramePr>
        <p:xfrm>
          <a:off x="5181600" y="2376488"/>
          <a:ext cx="3762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190335" progId="Equation.3">
                  <p:embed/>
                </p:oleObj>
              </mc:Choice>
              <mc:Fallback>
                <p:oleObj name="Equation" r:id="rId6" imgW="164957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76488"/>
                        <a:ext cx="3762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30"/>
          <p:cNvGraphicFramePr>
            <a:graphicFrameLocks noChangeAspect="1"/>
          </p:cNvGraphicFramePr>
          <p:nvPr/>
        </p:nvGraphicFramePr>
        <p:xfrm>
          <a:off x="1098550" y="5867400"/>
          <a:ext cx="6440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2832100" imgH="228600" progId="Equation.3">
                  <p:embed/>
                </p:oleObj>
              </mc:Choice>
              <mc:Fallback>
                <p:oleObj name="公式" r:id="rId8" imgW="2832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5867400"/>
                        <a:ext cx="6440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4953000" y="28194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924300" y="3886200"/>
            <a:ext cx="0" cy="1125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9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input x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23863" y="1325563"/>
            <a:ext cx="8229600" cy="4525962"/>
          </a:xfrm>
        </p:spPr>
        <p:txBody>
          <a:bodyPr/>
          <a:lstStyle/>
          <a:p>
            <a:r>
              <a:rPr lang="en-US" altLang="en-US"/>
              <a:t> P2=[50 30 25      215 225 231    31 22 34; ... %class1: 1st training sample. Gray level 0-&gt;255</a:t>
            </a:r>
          </a:p>
          <a:p>
            <a:endParaRPr lang="en-US" alt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70537D-E317-4484-81EC-138D02987BF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505200"/>
            <a:ext cx="117316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4129088" y="26924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36" name="TextBox 5"/>
          <p:cNvSpPr txBox="1">
            <a:spLocks noChangeArrowheads="1"/>
          </p:cNvSpPr>
          <p:nvPr/>
        </p:nvSpPr>
        <p:spPr bwMode="auto">
          <a:xfrm>
            <a:off x="4343400" y="2590800"/>
            <a:ext cx="8874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P1=50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P2=30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P3=25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P4=215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P5=225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P6=235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P7=31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P8=22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P9=34</a:t>
            </a:r>
          </a:p>
        </p:txBody>
      </p:sp>
      <p:sp>
        <p:nvSpPr>
          <p:cNvPr id="20" name="Oval 19"/>
          <p:cNvSpPr/>
          <p:nvPr/>
        </p:nvSpPr>
        <p:spPr>
          <a:xfrm>
            <a:off x="4129088" y="29718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29088" y="32766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29088" y="353218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29088" y="38258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21150" y="41148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21150" y="436403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29088" y="46101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29088" y="48768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393825" y="2751138"/>
            <a:ext cx="2684463" cy="1041400"/>
          </a:xfrm>
          <a:custGeom>
            <a:avLst/>
            <a:gdLst>
              <a:gd name="connsiteX0" fmla="*/ 2684601 w 2684601"/>
              <a:gd name="connsiteY0" fmla="*/ 0 h 1041621"/>
              <a:gd name="connsiteX1" fmla="*/ 315112 w 2684601"/>
              <a:gd name="connsiteY1" fmla="*/ 580446 h 1041621"/>
              <a:gd name="connsiteX2" fmla="*/ 92476 w 2684601"/>
              <a:gd name="connsiteY2" fmla="*/ 1041621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601" h="1041621">
                <a:moveTo>
                  <a:pt x="2684601" y="0"/>
                </a:moveTo>
                <a:cubicBezTo>
                  <a:pt x="1715867" y="203421"/>
                  <a:pt x="747133" y="406843"/>
                  <a:pt x="315112" y="580446"/>
                </a:cubicBezTo>
                <a:cubicBezTo>
                  <a:pt x="-116909" y="754050"/>
                  <a:pt x="-12217" y="897835"/>
                  <a:pt x="92476" y="1041621"/>
                </a:cubicBezTo>
              </a:path>
            </a:pathLst>
          </a:custGeom>
          <a:noFill/>
          <a:ln w="6350"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470025" y="3086100"/>
            <a:ext cx="2532063" cy="915988"/>
          </a:xfrm>
          <a:custGeom>
            <a:avLst/>
            <a:gdLst>
              <a:gd name="connsiteX0" fmla="*/ 2684601 w 2684601"/>
              <a:gd name="connsiteY0" fmla="*/ 0 h 1041621"/>
              <a:gd name="connsiteX1" fmla="*/ 315112 w 2684601"/>
              <a:gd name="connsiteY1" fmla="*/ 580446 h 1041621"/>
              <a:gd name="connsiteX2" fmla="*/ 92476 w 2684601"/>
              <a:gd name="connsiteY2" fmla="*/ 1041621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601" h="1041621">
                <a:moveTo>
                  <a:pt x="2684601" y="0"/>
                </a:moveTo>
                <a:cubicBezTo>
                  <a:pt x="1715867" y="203421"/>
                  <a:pt x="747133" y="406843"/>
                  <a:pt x="315112" y="580446"/>
                </a:cubicBezTo>
                <a:cubicBezTo>
                  <a:pt x="-116909" y="754050"/>
                  <a:pt x="-12217" y="897835"/>
                  <a:pt x="92476" y="1041621"/>
                </a:cubicBezTo>
              </a:path>
            </a:pathLst>
          </a:custGeom>
          <a:noFill/>
          <a:ln w="6350"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470025" y="3333750"/>
            <a:ext cx="2532063" cy="915988"/>
          </a:xfrm>
          <a:custGeom>
            <a:avLst/>
            <a:gdLst>
              <a:gd name="connsiteX0" fmla="*/ 2684601 w 2684601"/>
              <a:gd name="connsiteY0" fmla="*/ 0 h 1041621"/>
              <a:gd name="connsiteX1" fmla="*/ 315112 w 2684601"/>
              <a:gd name="connsiteY1" fmla="*/ 580446 h 1041621"/>
              <a:gd name="connsiteX2" fmla="*/ 92476 w 2684601"/>
              <a:gd name="connsiteY2" fmla="*/ 1041621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4601" h="1041621">
                <a:moveTo>
                  <a:pt x="2684601" y="0"/>
                </a:moveTo>
                <a:cubicBezTo>
                  <a:pt x="1715867" y="203421"/>
                  <a:pt x="747133" y="406843"/>
                  <a:pt x="315112" y="580446"/>
                </a:cubicBezTo>
                <a:cubicBezTo>
                  <a:pt x="-116909" y="754050"/>
                  <a:pt x="-12217" y="897835"/>
                  <a:pt x="92476" y="1041621"/>
                </a:cubicBezTo>
              </a:path>
            </a:pathLst>
          </a:custGeom>
          <a:noFill/>
          <a:ln w="6350"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09800" y="4364038"/>
            <a:ext cx="1676400" cy="512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95513" y="4135438"/>
            <a:ext cx="1676400" cy="512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38375" y="3878263"/>
            <a:ext cx="1676400" cy="512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912938" y="3589338"/>
            <a:ext cx="2001837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912938" y="4171950"/>
            <a:ext cx="1958975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912938" y="3825875"/>
            <a:ext cx="195897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943600" y="29591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72175" y="34163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72175" y="3876675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72175" y="437038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995988" y="480853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15200" y="32766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96150" y="379253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96150" y="4287838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62" name="TextBox 46"/>
          <p:cNvSpPr txBox="1">
            <a:spLocks noChangeArrowheads="1"/>
          </p:cNvSpPr>
          <p:nvPr/>
        </p:nvSpPr>
        <p:spPr bwMode="auto">
          <a:xfrm>
            <a:off x="3733800" y="5175250"/>
            <a:ext cx="142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9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input layer</a:t>
            </a:r>
          </a:p>
        </p:txBody>
      </p:sp>
      <p:sp>
        <p:nvSpPr>
          <p:cNvPr id="22563" name="TextBox 58"/>
          <p:cNvSpPr txBox="1">
            <a:spLocks noChangeArrowheads="1"/>
          </p:cNvSpPr>
          <p:nvPr/>
        </p:nvSpPr>
        <p:spPr bwMode="auto">
          <a:xfrm>
            <a:off x="7086600" y="5186363"/>
            <a:ext cx="1566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output layer</a:t>
            </a:r>
          </a:p>
        </p:txBody>
      </p:sp>
      <p:sp>
        <p:nvSpPr>
          <p:cNvPr id="22564" name="TextBox 59"/>
          <p:cNvSpPr txBox="1">
            <a:spLocks noChangeArrowheads="1"/>
          </p:cNvSpPr>
          <p:nvPr/>
        </p:nvSpPr>
        <p:spPr bwMode="auto">
          <a:xfrm>
            <a:off x="5527675" y="5257800"/>
            <a:ext cx="158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5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hidden layer</a:t>
            </a:r>
          </a:p>
        </p:txBody>
      </p:sp>
    </p:spTree>
    <p:extLst>
      <p:ext uri="{BB962C8B-B14F-4D97-AF65-F5344CB8AC3E}">
        <p14:creationId xmlns:p14="http://schemas.microsoft.com/office/powerpoint/2010/main" val="1264444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Exercise 2: Feed forward</a:t>
            </a:r>
            <a:br>
              <a:rPr lang="en-US" altLang="en-US" sz="3600" dirty="0"/>
            </a:br>
            <a:r>
              <a:rPr lang="en-US" altLang="en-US" sz="3600" dirty="0"/>
              <a:t>Input =P1,..P9, output =Y1,Y2,Y3</a:t>
            </a:r>
            <a:br>
              <a:rPr lang="en-US" altLang="en-US" sz="3600" dirty="0"/>
            </a:br>
            <a:r>
              <a:rPr lang="en-US" altLang="en-US" sz="3600" dirty="0"/>
              <a:t>teacher(target) =T1,T2,T3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0013" y="1339849"/>
            <a:ext cx="8229600" cy="4525963"/>
          </a:xfrm>
        </p:spPr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B48E2-DBA9-4892-810E-986C1190E73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66788" y="2295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6788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6788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66788" y="367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86213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6213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</p:cNvCxnSpPr>
          <p:nvPr/>
        </p:nvCxnSpPr>
        <p:spPr>
          <a:xfrm>
            <a:off x="1195388" y="2409825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6"/>
          </p:cNvCxnSpPr>
          <p:nvPr/>
        </p:nvCxnSpPr>
        <p:spPr>
          <a:xfrm flipV="1">
            <a:off x="1195388" y="2409825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</p:cNvCxnSpPr>
          <p:nvPr/>
        </p:nvCxnSpPr>
        <p:spPr>
          <a:xfrm flipV="1">
            <a:off x="1195388" y="2409825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39013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14813" y="2409825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</p:cNvCxnSpPr>
          <p:nvPr/>
        </p:nvCxnSpPr>
        <p:spPr>
          <a:xfrm flipV="1">
            <a:off x="4214813" y="2520950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7"/>
          </p:cNvCxnSpPr>
          <p:nvPr/>
        </p:nvCxnSpPr>
        <p:spPr>
          <a:xfrm flipV="1">
            <a:off x="4179888" y="2520950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14813" y="2520950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</p:cNvCxnSpPr>
          <p:nvPr/>
        </p:nvCxnSpPr>
        <p:spPr>
          <a:xfrm flipV="1">
            <a:off x="1195388" y="2409825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</p:cNvCxnSpPr>
          <p:nvPr/>
        </p:nvCxnSpPr>
        <p:spPr>
          <a:xfrm>
            <a:off x="1162050" y="3414713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81088" y="4438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66788" y="47466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19550" y="42100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28" idx="6"/>
          </p:cNvCxnSpPr>
          <p:nvPr/>
        </p:nvCxnSpPr>
        <p:spPr>
          <a:xfrm flipV="1">
            <a:off x="1195388" y="2409825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7"/>
          </p:cNvCxnSpPr>
          <p:nvPr/>
        </p:nvCxnSpPr>
        <p:spPr>
          <a:xfrm flipV="1">
            <a:off x="4214813" y="2520950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9" name="Content Placeholder 78"/>
          <p:cNvSpPr txBox="1">
            <a:spLocks/>
          </p:cNvSpPr>
          <p:nvPr/>
        </p:nvSpPr>
        <p:spPr bwMode="auto">
          <a:xfrm>
            <a:off x="7835900" y="5546725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23580" name="TextBox 80"/>
          <p:cNvSpPr txBox="1">
            <a:spLocks noChangeArrowheads="1"/>
          </p:cNvSpPr>
          <p:nvPr/>
        </p:nvSpPr>
        <p:spPr bwMode="auto">
          <a:xfrm>
            <a:off x="3065463" y="4549775"/>
            <a:ext cx="236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A1: Hidden layer1 =5 neurons, indexed by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=9x5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=5x1</a:t>
            </a:r>
          </a:p>
        </p:txBody>
      </p:sp>
      <p:sp>
        <p:nvSpPr>
          <p:cNvPr id="34" name="Oval 33"/>
          <p:cNvSpPr/>
          <p:nvPr/>
        </p:nvSpPr>
        <p:spPr>
          <a:xfrm>
            <a:off x="5673725" y="3646488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61025" y="329565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83" name="TextBox 97"/>
          <p:cNvSpPr txBox="1">
            <a:spLocks noChangeArrowheads="1"/>
          </p:cNvSpPr>
          <p:nvPr/>
        </p:nvSpPr>
        <p:spPr bwMode="auto">
          <a:xfrm>
            <a:off x="252413" y="2112963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23584" name="Rectangle 92"/>
          <p:cNvSpPr>
            <a:spLocks noChangeArrowheads="1"/>
          </p:cNvSpPr>
          <p:nvPr/>
        </p:nvSpPr>
        <p:spPr bwMode="auto">
          <a:xfrm>
            <a:off x="1625600" y="2036763"/>
            <a:ext cx="1166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(i=1,j=1)</a:t>
            </a:r>
          </a:p>
        </p:txBody>
      </p:sp>
      <p:sp>
        <p:nvSpPr>
          <p:cNvPr id="23585" name="Rectangle 92"/>
          <p:cNvSpPr>
            <a:spLocks noChangeArrowheads="1"/>
          </p:cNvSpPr>
          <p:nvPr/>
        </p:nvSpPr>
        <p:spPr bwMode="auto">
          <a:xfrm>
            <a:off x="1547813" y="2535238"/>
            <a:ext cx="116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 </a:t>
            </a:r>
            <a:r>
              <a:rPr lang="en-US" altLang="en-US" sz="1800" dirty="0"/>
              <a:t>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=2,j=1)</a:t>
            </a:r>
          </a:p>
        </p:txBody>
      </p:sp>
      <p:cxnSp>
        <p:nvCxnSpPr>
          <p:cNvPr id="41" name="Straight Arrow Connector 40"/>
          <p:cNvCxnSpPr>
            <a:stCxn id="28" idx="5"/>
            <a:endCxn id="29" idx="2"/>
          </p:cNvCxnSpPr>
          <p:nvPr/>
        </p:nvCxnSpPr>
        <p:spPr>
          <a:xfrm flipV="1">
            <a:off x="1162050" y="4324350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7" name="TextBox 100"/>
          <p:cNvSpPr txBox="1">
            <a:spLocks noChangeArrowheads="1"/>
          </p:cNvSpPr>
          <p:nvPr/>
        </p:nvSpPr>
        <p:spPr bwMode="auto">
          <a:xfrm>
            <a:off x="4233863" y="4244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23588" name="TextBox 101"/>
          <p:cNvSpPr txBox="1">
            <a:spLocks noChangeArrowheads="1"/>
          </p:cNvSpPr>
          <p:nvPr/>
        </p:nvSpPr>
        <p:spPr bwMode="auto">
          <a:xfrm>
            <a:off x="4133850" y="20955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237038" y="3492500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0" name="Rectangle 92"/>
          <p:cNvSpPr>
            <a:spLocks noChangeArrowheads="1"/>
          </p:cNvSpPr>
          <p:nvPr/>
        </p:nvSpPr>
        <p:spPr bwMode="auto">
          <a:xfrm>
            <a:off x="5078413" y="216535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(j=1,k=1)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214813" y="2882900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2" name="Rectangle 92"/>
          <p:cNvSpPr>
            <a:spLocks noChangeArrowheads="1"/>
          </p:cNvSpPr>
          <p:nvPr/>
        </p:nvSpPr>
        <p:spPr bwMode="auto">
          <a:xfrm>
            <a:off x="6226175" y="3035300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(j=2,k=2)</a:t>
            </a:r>
          </a:p>
        </p:txBody>
      </p:sp>
      <p:sp>
        <p:nvSpPr>
          <p:cNvPr id="23593" name="Rectangle 92"/>
          <p:cNvSpPr>
            <a:spLocks noChangeArrowheads="1"/>
          </p:cNvSpPr>
          <p:nvPr/>
        </p:nvSpPr>
        <p:spPr bwMode="auto">
          <a:xfrm>
            <a:off x="4994275" y="2468563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(j=2,k=1)</a:t>
            </a:r>
          </a:p>
        </p:txBody>
      </p:sp>
      <p:sp>
        <p:nvSpPr>
          <p:cNvPr id="23594" name="TextBox 116"/>
          <p:cNvSpPr txBox="1">
            <a:spLocks noChangeArrowheads="1"/>
          </p:cNvSpPr>
          <p:nvPr/>
        </p:nvSpPr>
        <p:spPr bwMode="auto">
          <a:xfrm>
            <a:off x="4192588" y="25781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sp>
        <p:nvSpPr>
          <p:cNvPr id="53" name="Oval 52"/>
          <p:cNvSpPr/>
          <p:nvPr/>
        </p:nvSpPr>
        <p:spPr>
          <a:xfrm>
            <a:off x="1058863" y="41338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52738" y="31003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52738" y="32083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648075" y="3500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46488" y="3295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648075" y="30257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601" name="TextBox 1"/>
          <p:cNvSpPr txBox="1">
            <a:spLocks noChangeArrowheads="1"/>
          </p:cNvSpPr>
          <p:nvPr/>
        </p:nvSpPr>
        <p:spPr bwMode="auto">
          <a:xfrm>
            <a:off x="1911350" y="5205413"/>
            <a:ext cx="1023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l=1</a:t>
            </a:r>
          </a:p>
        </p:txBody>
      </p:sp>
      <p:sp>
        <p:nvSpPr>
          <p:cNvPr id="23602" name="TextBox 93"/>
          <p:cNvSpPr txBox="1">
            <a:spLocks noChangeArrowheads="1"/>
          </p:cNvSpPr>
          <p:nvPr/>
        </p:nvSpPr>
        <p:spPr bwMode="auto">
          <a:xfrm>
            <a:off x="5426075" y="5146675"/>
            <a:ext cx="1023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l=2</a:t>
            </a:r>
          </a:p>
        </p:txBody>
      </p:sp>
      <p:pic>
        <p:nvPicPr>
          <p:cNvPr id="23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31863"/>
            <a:ext cx="117316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Oval 64"/>
          <p:cNvSpPr/>
          <p:nvPr/>
        </p:nvSpPr>
        <p:spPr>
          <a:xfrm>
            <a:off x="3986213" y="22891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39013" y="24098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339013" y="3381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005263" y="37068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72375" y="2041525"/>
            <a:ext cx="1173163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Y1=0.5101</a:t>
            </a:r>
          </a:p>
          <a:p>
            <a:pPr eaLnBrk="1" hangingPunct="1">
              <a:defRPr/>
            </a:pPr>
            <a:r>
              <a:rPr lang="en-US" dirty="0"/>
              <a:t>T1=1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72375" y="2733675"/>
            <a:ext cx="1173163" cy="6477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Y2=0.4322</a:t>
            </a:r>
          </a:p>
          <a:p>
            <a:pPr eaLnBrk="1" hangingPunct="1">
              <a:defRPr/>
            </a:pPr>
            <a:r>
              <a:rPr lang="en-US" dirty="0"/>
              <a:t>T2=0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67613" y="3416300"/>
            <a:ext cx="1171575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Y3=0.3241</a:t>
            </a:r>
          </a:p>
          <a:p>
            <a:pPr eaLnBrk="1" hangingPunct="1">
              <a:defRPr/>
            </a:pPr>
            <a:r>
              <a:rPr lang="en-US" dirty="0"/>
              <a:t>T3=0</a:t>
            </a:r>
          </a:p>
        </p:txBody>
      </p:sp>
      <p:sp>
        <p:nvSpPr>
          <p:cNvPr id="23611" name="TextBox 74"/>
          <p:cNvSpPr txBox="1">
            <a:spLocks noChangeArrowheads="1"/>
          </p:cNvSpPr>
          <p:nvPr/>
        </p:nvSpPr>
        <p:spPr bwMode="auto">
          <a:xfrm>
            <a:off x="7086600" y="4484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layer</a:t>
            </a:r>
          </a:p>
        </p:txBody>
      </p:sp>
      <p:sp>
        <p:nvSpPr>
          <p:cNvPr id="23612" name="TextBox 75"/>
          <p:cNvSpPr txBox="1">
            <a:spLocks noChangeArrowheads="1"/>
          </p:cNvSpPr>
          <p:nvPr/>
        </p:nvSpPr>
        <p:spPr bwMode="auto">
          <a:xfrm>
            <a:off x="354013" y="5509759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Input layer</a:t>
            </a:r>
          </a:p>
        </p:txBody>
      </p:sp>
      <p:sp>
        <p:nvSpPr>
          <p:cNvPr id="23613" name="TextBox 1"/>
          <p:cNvSpPr txBox="1">
            <a:spLocks noChangeArrowheads="1"/>
          </p:cNvSpPr>
          <p:nvPr/>
        </p:nvSpPr>
        <p:spPr bwMode="auto">
          <a:xfrm>
            <a:off x="7446963" y="1449388"/>
            <a:ext cx="153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Class1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T1,T2,T3=1,0,0</a:t>
            </a:r>
          </a:p>
        </p:txBody>
      </p:sp>
      <p:sp>
        <p:nvSpPr>
          <p:cNvPr id="23614" name="TextBox 2"/>
          <p:cNvSpPr txBox="1">
            <a:spLocks noChangeArrowheads="1"/>
          </p:cNvSpPr>
          <p:nvPr/>
        </p:nvSpPr>
        <p:spPr bwMode="auto">
          <a:xfrm>
            <a:off x="252413" y="5858659"/>
            <a:ext cx="7835928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Exercise 2: What is the target (teacher) code for T1,T2,T3 if it is for </a:t>
            </a:r>
            <a:r>
              <a:rPr lang="en-US" altLang="en-US" sz="2000" b="1" dirty="0"/>
              <a:t>class 3</a:t>
            </a:r>
            <a:r>
              <a:rPr lang="en-US" altLang="en-US" sz="2000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MC question, choice:(1)  1,0,0 ; (2)  1,1,0 ; (3)  0,1,0 ; (4)  0,0,1 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Answer:________________________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5A8DB-5CCD-45B7-2AC1-C9294D1FCC68}"/>
              </a:ext>
            </a:extLst>
          </p:cNvPr>
          <p:cNvSpPr txBox="1"/>
          <p:nvPr/>
        </p:nvSpPr>
        <p:spPr>
          <a:xfrm>
            <a:off x="4185604" y="3616602"/>
            <a:ext cx="459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046883-B51A-9338-0C34-72F7A037CBA3}"/>
              </a:ext>
            </a:extLst>
          </p:cNvPr>
          <p:cNvSpPr/>
          <p:nvPr/>
        </p:nvSpPr>
        <p:spPr>
          <a:xfrm>
            <a:off x="6862763" y="1179664"/>
            <a:ext cx="2246312" cy="34351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29A3E2-F0D9-ED08-EB5D-97288E7851EA}"/>
              </a:ext>
            </a:extLst>
          </p:cNvPr>
          <p:cNvCxnSpPr>
            <a:stCxn id="4" idx="3"/>
          </p:cNvCxnSpPr>
          <p:nvPr/>
        </p:nvCxnSpPr>
        <p:spPr>
          <a:xfrm flipH="1">
            <a:off x="6781800" y="4111790"/>
            <a:ext cx="409928" cy="1767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F16265-ECE2-8FB7-A52C-93C00333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28" y="95093"/>
            <a:ext cx="1381759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33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Answer: Exercise 2</a:t>
            </a:r>
            <a:r>
              <a:rPr lang="en-US" altLang="en-US" sz="3600" dirty="0"/>
              <a:t>: Feed forward</a:t>
            </a:r>
            <a:br>
              <a:rPr lang="en-US" altLang="en-US" sz="3600" dirty="0"/>
            </a:br>
            <a:r>
              <a:rPr lang="en-US" altLang="en-US" sz="3600" dirty="0"/>
              <a:t>Input =P1,..P9, output =Y1,Y2,Y3</a:t>
            </a:r>
            <a:br>
              <a:rPr lang="en-US" altLang="en-US" sz="3600" dirty="0"/>
            </a:br>
            <a:r>
              <a:rPr lang="en-US" altLang="en-US" sz="3600" dirty="0"/>
              <a:t>teacher(target) =T1,T2,T3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9063" y="1603375"/>
            <a:ext cx="8229600" cy="4525963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B48E2-DBA9-4892-810E-986C1190E73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66788" y="2295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6788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6788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66788" y="367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86213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6213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</p:cNvCxnSpPr>
          <p:nvPr/>
        </p:nvCxnSpPr>
        <p:spPr>
          <a:xfrm>
            <a:off x="1195388" y="2409825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6"/>
          </p:cNvCxnSpPr>
          <p:nvPr/>
        </p:nvCxnSpPr>
        <p:spPr>
          <a:xfrm flipV="1">
            <a:off x="1195388" y="2409825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</p:cNvCxnSpPr>
          <p:nvPr/>
        </p:nvCxnSpPr>
        <p:spPr>
          <a:xfrm flipV="1">
            <a:off x="1195388" y="2409825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39013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14813" y="2409825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</p:cNvCxnSpPr>
          <p:nvPr/>
        </p:nvCxnSpPr>
        <p:spPr>
          <a:xfrm flipV="1">
            <a:off x="4214813" y="2520950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7"/>
          </p:cNvCxnSpPr>
          <p:nvPr/>
        </p:nvCxnSpPr>
        <p:spPr>
          <a:xfrm flipV="1">
            <a:off x="4179888" y="2520950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14813" y="2520950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</p:cNvCxnSpPr>
          <p:nvPr/>
        </p:nvCxnSpPr>
        <p:spPr>
          <a:xfrm flipV="1">
            <a:off x="1195388" y="2409825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</p:cNvCxnSpPr>
          <p:nvPr/>
        </p:nvCxnSpPr>
        <p:spPr>
          <a:xfrm>
            <a:off x="1162050" y="3414713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81088" y="4438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66788" y="47466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19550" y="42100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28" idx="6"/>
          </p:cNvCxnSpPr>
          <p:nvPr/>
        </p:nvCxnSpPr>
        <p:spPr>
          <a:xfrm flipV="1">
            <a:off x="1195388" y="2409825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7"/>
          </p:cNvCxnSpPr>
          <p:nvPr/>
        </p:nvCxnSpPr>
        <p:spPr>
          <a:xfrm flipV="1">
            <a:off x="4214813" y="2520950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9" name="Content Placeholder 78"/>
          <p:cNvSpPr txBox="1">
            <a:spLocks/>
          </p:cNvSpPr>
          <p:nvPr/>
        </p:nvSpPr>
        <p:spPr bwMode="auto">
          <a:xfrm>
            <a:off x="7835900" y="5546725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23580" name="TextBox 80"/>
          <p:cNvSpPr txBox="1">
            <a:spLocks noChangeArrowheads="1"/>
          </p:cNvSpPr>
          <p:nvPr/>
        </p:nvSpPr>
        <p:spPr bwMode="auto">
          <a:xfrm>
            <a:off x="3065463" y="4549775"/>
            <a:ext cx="236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A1: Hidden layer1 =5 neurons, indexed by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=9x5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=5x1</a:t>
            </a:r>
          </a:p>
        </p:txBody>
      </p:sp>
      <p:sp>
        <p:nvSpPr>
          <p:cNvPr id="34" name="Oval 33"/>
          <p:cNvSpPr/>
          <p:nvPr/>
        </p:nvSpPr>
        <p:spPr>
          <a:xfrm>
            <a:off x="5673725" y="3646488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61025" y="329565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83" name="TextBox 97"/>
          <p:cNvSpPr txBox="1">
            <a:spLocks noChangeArrowheads="1"/>
          </p:cNvSpPr>
          <p:nvPr/>
        </p:nvSpPr>
        <p:spPr bwMode="auto">
          <a:xfrm>
            <a:off x="252413" y="2112963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=9)</a:t>
            </a:r>
          </a:p>
        </p:txBody>
      </p:sp>
      <p:sp>
        <p:nvSpPr>
          <p:cNvPr id="23584" name="Rectangle 92"/>
          <p:cNvSpPr>
            <a:spLocks noChangeArrowheads="1"/>
          </p:cNvSpPr>
          <p:nvPr/>
        </p:nvSpPr>
        <p:spPr bwMode="auto">
          <a:xfrm>
            <a:off x="1625600" y="2036763"/>
            <a:ext cx="1166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(i=1,j=1)</a:t>
            </a:r>
          </a:p>
        </p:txBody>
      </p:sp>
      <p:sp>
        <p:nvSpPr>
          <p:cNvPr id="23585" name="Rectangle 92"/>
          <p:cNvSpPr>
            <a:spLocks noChangeArrowheads="1"/>
          </p:cNvSpPr>
          <p:nvPr/>
        </p:nvSpPr>
        <p:spPr bwMode="auto">
          <a:xfrm>
            <a:off x="1547813" y="2535238"/>
            <a:ext cx="116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 </a:t>
            </a:r>
            <a:r>
              <a:rPr lang="en-US" altLang="en-US" sz="1800" dirty="0"/>
              <a:t>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=2,j=1)</a:t>
            </a:r>
          </a:p>
        </p:txBody>
      </p:sp>
      <p:cxnSp>
        <p:nvCxnSpPr>
          <p:cNvPr id="41" name="Straight Arrow Connector 40"/>
          <p:cNvCxnSpPr>
            <a:stCxn id="28" idx="5"/>
            <a:endCxn id="29" idx="2"/>
          </p:cNvCxnSpPr>
          <p:nvPr/>
        </p:nvCxnSpPr>
        <p:spPr>
          <a:xfrm flipV="1">
            <a:off x="1162050" y="4324350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7" name="TextBox 100"/>
          <p:cNvSpPr txBox="1">
            <a:spLocks noChangeArrowheads="1"/>
          </p:cNvSpPr>
          <p:nvPr/>
        </p:nvSpPr>
        <p:spPr bwMode="auto">
          <a:xfrm>
            <a:off x="4233863" y="4244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23588" name="TextBox 101"/>
          <p:cNvSpPr txBox="1">
            <a:spLocks noChangeArrowheads="1"/>
          </p:cNvSpPr>
          <p:nvPr/>
        </p:nvSpPr>
        <p:spPr bwMode="auto">
          <a:xfrm>
            <a:off x="4133850" y="20955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237038" y="3492500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0" name="Rectangle 92"/>
          <p:cNvSpPr>
            <a:spLocks noChangeArrowheads="1"/>
          </p:cNvSpPr>
          <p:nvPr/>
        </p:nvSpPr>
        <p:spPr bwMode="auto">
          <a:xfrm>
            <a:off x="5078413" y="216535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(j=1,k=1)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214813" y="2882900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2" name="Rectangle 92"/>
          <p:cNvSpPr>
            <a:spLocks noChangeArrowheads="1"/>
          </p:cNvSpPr>
          <p:nvPr/>
        </p:nvSpPr>
        <p:spPr bwMode="auto">
          <a:xfrm>
            <a:off x="6226175" y="3035300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(j=2,k=2)</a:t>
            </a:r>
          </a:p>
        </p:txBody>
      </p:sp>
      <p:sp>
        <p:nvSpPr>
          <p:cNvPr id="23593" name="Rectangle 92"/>
          <p:cNvSpPr>
            <a:spLocks noChangeArrowheads="1"/>
          </p:cNvSpPr>
          <p:nvPr/>
        </p:nvSpPr>
        <p:spPr bwMode="auto">
          <a:xfrm>
            <a:off x="4994275" y="2468563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(j=2,k=1)</a:t>
            </a:r>
          </a:p>
        </p:txBody>
      </p:sp>
      <p:sp>
        <p:nvSpPr>
          <p:cNvPr id="23594" name="TextBox 116"/>
          <p:cNvSpPr txBox="1">
            <a:spLocks noChangeArrowheads="1"/>
          </p:cNvSpPr>
          <p:nvPr/>
        </p:nvSpPr>
        <p:spPr bwMode="auto">
          <a:xfrm>
            <a:off x="4192588" y="25781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sp>
        <p:nvSpPr>
          <p:cNvPr id="53" name="Oval 52"/>
          <p:cNvSpPr/>
          <p:nvPr/>
        </p:nvSpPr>
        <p:spPr>
          <a:xfrm>
            <a:off x="1058863" y="41338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52738" y="31003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52738" y="32083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648075" y="3500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46488" y="3295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648075" y="30257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601" name="TextBox 1"/>
          <p:cNvSpPr txBox="1">
            <a:spLocks noChangeArrowheads="1"/>
          </p:cNvSpPr>
          <p:nvPr/>
        </p:nvSpPr>
        <p:spPr bwMode="auto">
          <a:xfrm>
            <a:off x="1911350" y="5205413"/>
            <a:ext cx="1023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l=1</a:t>
            </a:r>
          </a:p>
        </p:txBody>
      </p:sp>
      <p:sp>
        <p:nvSpPr>
          <p:cNvPr id="23602" name="TextBox 93"/>
          <p:cNvSpPr txBox="1">
            <a:spLocks noChangeArrowheads="1"/>
          </p:cNvSpPr>
          <p:nvPr/>
        </p:nvSpPr>
        <p:spPr bwMode="auto">
          <a:xfrm>
            <a:off x="5426075" y="5146675"/>
            <a:ext cx="1023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l=2</a:t>
            </a:r>
          </a:p>
        </p:txBody>
      </p:sp>
      <p:pic>
        <p:nvPicPr>
          <p:cNvPr id="23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31863"/>
            <a:ext cx="1173162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Oval 64"/>
          <p:cNvSpPr/>
          <p:nvPr/>
        </p:nvSpPr>
        <p:spPr>
          <a:xfrm>
            <a:off x="3986213" y="22891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39013" y="24098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339013" y="3381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005263" y="37068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72375" y="2041525"/>
            <a:ext cx="1173163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Y1=0.5101</a:t>
            </a:r>
          </a:p>
          <a:p>
            <a:pPr eaLnBrk="1" hangingPunct="1">
              <a:defRPr/>
            </a:pPr>
            <a:r>
              <a:rPr lang="en-US" dirty="0"/>
              <a:t>T1=1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72375" y="2733675"/>
            <a:ext cx="1173163" cy="6477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Y2=0.4322</a:t>
            </a:r>
          </a:p>
          <a:p>
            <a:pPr eaLnBrk="1" hangingPunct="1">
              <a:defRPr/>
            </a:pPr>
            <a:r>
              <a:rPr lang="en-US" dirty="0"/>
              <a:t>T2=0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67613" y="3416300"/>
            <a:ext cx="1171575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Y3=0.3241</a:t>
            </a:r>
          </a:p>
          <a:p>
            <a:pPr eaLnBrk="1" hangingPunct="1">
              <a:defRPr/>
            </a:pPr>
            <a:r>
              <a:rPr lang="en-US" dirty="0"/>
              <a:t>T3=0</a:t>
            </a:r>
          </a:p>
        </p:txBody>
      </p:sp>
      <p:sp>
        <p:nvSpPr>
          <p:cNvPr id="23611" name="TextBox 74"/>
          <p:cNvSpPr txBox="1">
            <a:spLocks noChangeArrowheads="1"/>
          </p:cNvSpPr>
          <p:nvPr/>
        </p:nvSpPr>
        <p:spPr bwMode="auto">
          <a:xfrm>
            <a:off x="7086600" y="4484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layer</a:t>
            </a:r>
          </a:p>
        </p:txBody>
      </p:sp>
      <p:sp>
        <p:nvSpPr>
          <p:cNvPr id="23612" name="TextBox 75"/>
          <p:cNvSpPr txBox="1">
            <a:spLocks noChangeArrowheads="1"/>
          </p:cNvSpPr>
          <p:nvPr/>
        </p:nvSpPr>
        <p:spPr bwMode="auto">
          <a:xfrm>
            <a:off x="228464" y="5491164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 layer</a:t>
            </a:r>
          </a:p>
        </p:txBody>
      </p:sp>
      <p:sp>
        <p:nvSpPr>
          <p:cNvPr id="23613" name="TextBox 1"/>
          <p:cNvSpPr txBox="1">
            <a:spLocks noChangeArrowheads="1"/>
          </p:cNvSpPr>
          <p:nvPr/>
        </p:nvSpPr>
        <p:spPr bwMode="auto">
          <a:xfrm>
            <a:off x="7446963" y="1503363"/>
            <a:ext cx="153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Class1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T1,T2,T3=1,0,0</a:t>
            </a:r>
          </a:p>
        </p:txBody>
      </p:sp>
      <p:sp>
        <p:nvSpPr>
          <p:cNvPr id="23614" name="TextBox 2"/>
          <p:cNvSpPr txBox="1">
            <a:spLocks noChangeArrowheads="1"/>
          </p:cNvSpPr>
          <p:nvPr/>
        </p:nvSpPr>
        <p:spPr bwMode="auto">
          <a:xfrm>
            <a:off x="825364" y="5739653"/>
            <a:ext cx="7015895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Exercise 2: What is the target(teacher) code for T1,T2,T3 if it is for </a:t>
            </a:r>
            <a:r>
              <a:rPr lang="en-US" altLang="en-US" sz="1800" b="1" dirty="0"/>
              <a:t>class 3</a:t>
            </a:r>
            <a:r>
              <a:rPr lang="en-US" altLang="en-US" sz="1800" dirty="0"/>
              <a:t>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/>
              <a:t>MC question, choice:(1)  1,0,0 ; (2)  1,1,0 ; (3)  0,1,0 ; (4)  0,0,1 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Ans: 0,0,1 (choice 4 is correct)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17443-847C-3196-FBB3-A61EB5D15F33}"/>
              </a:ext>
            </a:extLst>
          </p:cNvPr>
          <p:cNvSpPr txBox="1"/>
          <p:nvPr/>
        </p:nvSpPr>
        <p:spPr>
          <a:xfrm>
            <a:off x="4233863" y="3616325"/>
            <a:ext cx="458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833ADE-D722-86F6-9077-885300757303}"/>
              </a:ext>
            </a:extLst>
          </p:cNvPr>
          <p:cNvSpPr/>
          <p:nvPr/>
        </p:nvSpPr>
        <p:spPr>
          <a:xfrm>
            <a:off x="6862763" y="1179664"/>
            <a:ext cx="2246312" cy="34351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1EFFDD-3A4A-AAEE-C4F9-B44F3F8AED79}"/>
              </a:ext>
            </a:extLst>
          </p:cNvPr>
          <p:cNvCxnSpPr>
            <a:cxnSpLocks/>
          </p:cNvCxnSpPr>
          <p:nvPr/>
        </p:nvCxnSpPr>
        <p:spPr>
          <a:xfrm flipH="1">
            <a:off x="6705600" y="4111790"/>
            <a:ext cx="486128" cy="1984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3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3195" y="86591"/>
            <a:ext cx="8862218" cy="609600"/>
          </a:xfrm>
        </p:spPr>
        <p:txBody>
          <a:bodyPr>
            <a:normAutofit/>
          </a:bodyPr>
          <a:lstStyle/>
          <a:p>
            <a:pPr algn="l"/>
            <a:r>
              <a:rPr lang="en-US" altLang="en-US" sz="1600" dirty="0"/>
              <a:t>Architecture : Example, write the formula for A1(j=1) </a:t>
            </a:r>
          </a:p>
        </p:txBody>
      </p:sp>
      <p:sp>
        <p:nvSpPr>
          <p:cNvPr id="71709" name="Content Placeholder 78"/>
          <p:cNvSpPr>
            <a:spLocks noGrp="1"/>
          </p:cNvSpPr>
          <p:nvPr>
            <p:ph idx="1"/>
          </p:nvPr>
        </p:nvSpPr>
        <p:spPr>
          <a:xfrm>
            <a:off x="8229600" y="6324600"/>
            <a:ext cx="7620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63912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71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E090-3DB1-4F17-869C-067DB8B30ED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60488" y="307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60488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60488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60488" y="445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9913" y="3073400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9913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79913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79913" y="4454525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  <a:endCxn id="11" idx="2"/>
          </p:cNvCxnSpPr>
          <p:nvPr/>
        </p:nvCxnSpPr>
        <p:spPr>
          <a:xfrm>
            <a:off x="1589088" y="3187700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 flipV="1">
            <a:off x="1589088" y="3187700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 flipV="1">
            <a:off x="1589088" y="3187700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732713" y="3184525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32713" y="3673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32713" y="4156075"/>
            <a:ext cx="228600" cy="228600"/>
          </a:xfrm>
          <a:prstGeom prst="ellipse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1" idx="6"/>
            <a:endCxn id="19" idx="2"/>
          </p:cNvCxnSpPr>
          <p:nvPr/>
        </p:nvCxnSpPr>
        <p:spPr>
          <a:xfrm>
            <a:off x="4608513" y="3187700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9" idx="2"/>
          </p:cNvCxnSpPr>
          <p:nvPr/>
        </p:nvCxnSpPr>
        <p:spPr>
          <a:xfrm flipV="1">
            <a:off x="4608513" y="3298825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7"/>
            <a:endCxn id="19" idx="2"/>
          </p:cNvCxnSpPr>
          <p:nvPr/>
        </p:nvCxnSpPr>
        <p:spPr>
          <a:xfrm flipV="1">
            <a:off x="4573588" y="3298825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9" idx="2"/>
          </p:cNvCxnSpPr>
          <p:nvPr/>
        </p:nvCxnSpPr>
        <p:spPr>
          <a:xfrm flipV="1">
            <a:off x="4608513" y="3298825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11" idx="2"/>
          </p:cNvCxnSpPr>
          <p:nvPr/>
        </p:nvCxnSpPr>
        <p:spPr>
          <a:xfrm flipV="1">
            <a:off x="1589088" y="3187700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  <a:endCxn id="14" idx="2"/>
          </p:cNvCxnSpPr>
          <p:nvPr/>
        </p:nvCxnSpPr>
        <p:spPr>
          <a:xfrm>
            <a:off x="1555750" y="4192588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474788" y="5216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60488" y="552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3250" y="4987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11" idx="2"/>
          </p:cNvCxnSpPr>
          <p:nvPr/>
        </p:nvCxnSpPr>
        <p:spPr>
          <a:xfrm flipV="1">
            <a:off x="1589088" y="3187700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7"/>
            <a:endCxn id="19" idx="2"/>
          </p:cNvCxnSpPr>
          <p:nvPr/>
        </p:nvCxnSpPr>
        <p:spPr>
          <a:xfrm flipV="1">
            <a:off x="4608513" y="3298825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0" name="TextBox 79"/>
          <p:cNvSpPr txBox="1">
            <a:spLocks noChangeArrowheads="1"/>
          </p:cNvSpPr>
          <p:nvPr/>
        </p:nvSpPr>
        <p:spPr bwMode="auto">
          <a:xfrm>
            <a:off x="1293813" y="5930900"/>
            <a:ext cx="13120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Input: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P=9x1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Indexed by </a:t>
            </a:r>
            <a:r>
              <a:rPr lang="en-US" altLang="en-US" sz="1800" dirty="0" err="1">
                <a:solidFill>
                  <a:srgbClr val="FF0000"/>
                </a:solidFill>
              </a:rPr>
              <a:t>i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71711" name="TextBox 80"/>
          <p:cNvSpPr txBox="1">
            <a:spLocks noChangeArrowheads="1"/>
          </p:cNvSpPr>
          <p:nvPr/>
        </p:nvSpPr>
        <p:spPr bwMode="auto">
          <a:xfrm>
            <a:off x="3459163" y="5327650"/>
            <a:ext cx="236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A1: Hidden layer1 =5 neurons, indexed by </a:t>
            </a:r>
            <a:r>
              <a:rPr lang="en-US" altLang="en-US" sz="1800" dirty="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ym typeface="Symbol" pitchFamily="18" charset="2"/>
              </a:rPr>
              <a:t>W</a:t>
            </a:r>
            <a:r>
              <a:rPr lang="en-US" altLang="en-US" sz="1800" i="1" baseline="30000" dirty="0" err="1">
                <a:sym typeface="Symbol" pitchFamily="18" charset="2"/>
              </a:rPr>
              <a:t>l</a:t>
            </a:r>
            <a:r>
              <a:rPr lang="en-US" altLang="en-US" sz="1800" i="1" baseline="30000" dirty="0">
                <a:sym typeface="Symbol" pitchFamily="18" charset="2"/>
              </a:rPr>
              <a:t>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=9x5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b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=5x1</a:t>
            </a:r>
          </a:p>
        </p:txBody>
      </p:sp>
      <p:sp>
        <p:nvSpPr>
          <p:cNvPr id="83" name="Oval 82"/>
          <p:cNvSpPr/>
          <p:nvPr/>
        </p:nvSpPr>
        <p:spPr>
          <a:xfrm>
            <a:off x="6067425" y="4424363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054725" y="4073525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0025" y="1439863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38200" y="1449388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87" idx="2"/>
          </p:cNvCxnSpPr>
          <p:nvPr/>
        </p:nvCxnSpPr>
        <p:spPr>
          <a:xfrm>
            <a:off x="623888" y="1949450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838200" y="2232025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8" name="Rectangle 92"/>
          <p:cNvSpPr>
            <a:spLocks noChangeArrowheads="1"/>
          </p:cNvSpPr>
          <p:nvPr/>
        </p:nvSpPr>
        <p:spPr bwMode="auto">
          <a:xfrm>
            <a:off x="1166813" y="12969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19" name="Rectangle 93"/>
          <p:cNvSpPr>
            <a:spLocks noChangeArrowheads="1"/>
          </p:cNvSpPr>
          <p:nvPr/>
        </p:nvSpPr>
        <p:spPr bwMode="auto">
          <a:xfrm>
            <a:off x="1250950" y="17160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20" name="Rectangle 94"/>
          <p:cNvSpPr>
            <a:spLocks noChangeArrowheads="1"/>
          </p:cNvSpPr>
          <p:nvPr/>
        </p:nvSpPr>
        <p:spPr bwMode="auto">
          <a:xfrm>
            <a:off x="1303338" y="22320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(i=9,j=1)</a:t>
            </a:r>
          </a:p>
        </p:txBody>
      </p:sp>
      <p:sp>
        <p:nvSpPr>
          <p:cNvPr id="96" name="Oval 95"/>
          <p:cNvSpPr/>
          <p:nvPr/>
        </p:nvSpPr>
        <p:spPr>
          <a:xfrm>
            <a:off x="881063" y="20907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7888" y="22844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23" name="TextBox 97"/>
          <p:cNvSpPr txBox="1">
            <a:spLocks noChangeArrowheads="1"/>
          </p:cNvSpPr>
          <p:nvPr/>
        </p:nvSpPr>
        <p:spPr bwMode="auto">
          <a:xfrm>
            <a:off x="646113" y="2890838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976688" y="2016125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25" name="Object 103"/>
              <p:cNvSpPr txBox="1"/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25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6" name="TextBox 137"/>
          <p:cNvSpPr txBox="1">
            <a:spLocks noChangeArrowheads="1"/>
          </p:cNvSpPr>
          <p:nvPr/>
        </p:nvSpPr>
        <p:spPr bwMode="auto">
          <a:xfrm>
            <a:off x="3903663" y="1581150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(i=1)</a:t>
            </a:r>
          </a:p>
        </p:txBody>
      </p:sp>
      <p:sp>
        <p:nvSpPr>
          <p:cNvPr id="71727" name="Rectangle 141"/>
          <p:cNvSpPr>
            <a:spLocks noChangeArrowheads="1"/>
          </p:cNvSpPr>
          <p:nvPr/>
        </p:nvSpPr>
        <p:spPr bwMode="auto">
          <a:xfrm>
            <a:off x="155575" y="12334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8" name="Rectangle 142"/>
          <p:cNvSpPr>
            <a:spLocks noChangeArrowheads="1"/>
          </p:cNvSpPr>
          <p:nvPr/>
        </p:nvSpPr>
        <p:spPr bwMode="auto">
          <a:xfrm>
            <a:off x="157163" y="17287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9" name="Rectangle 143"/>
          <p:cNvSpPr>
            <a:spLocks noChangeArrowheads="1"/>
          </p:cNvSpPr>
          <p:nvPr/>
        </p:nvSpPr>
        <p:spPr bwMode="auto">
          <a:xfrm>
            <a:off x="196850" y="2278063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2075" y="723900"/>
            <a:ext cx="4481513" cy="21320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7" name="Straight Arrow Connector 146"/>
          <p:cNvCxnSpPr>
            <a:endCxn id="11" idx="0"/>
          </p:cNvCxnSpPr>
          <p:nvPr/>
        </p:nvCxnSpPr>
        <p:spPr>
          <a:xfrm>
            <a:off x="3810000" y="2855913"/>
            <a:ext cx="684213" cy="21748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2" name="TextBox 149"/>
          <p:cNvSpPr txBox="1">
            <a:spLocks noChangeArrowheads="1"/>
          </p:cNvSpPr>
          <p:nvPr/>
        </p:nvSpPr>
        <p:spPr bwMode="auto">
          <a:xfrm>
            <a:off x="2711450" y="167005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i=1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Bias=b1(i=1)</a:t>
            </a:r>
            <a:endParaRPr lang="en-US" altLang="en-US" sz="1800" baseline="-25000"/>
          </a:p>
        </p:txBody>
      </p:sp>
      <p:sp>
        <p:nvSpPr>
          <p:cNvPr id="155" name="Oval 154"/>
          <p:cNvSpPr/>
          <p:nvPr/>
        </p:nvSpPr>
        <p:spPr>
          <a:xfrm>
            <a:off x="7523163" y="1473200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110163" y="147320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5" idx="2"/>
          </p:cNvCxnSpPr>
          <p:nvPr/>
        </p:nvCxnSpPr>
        <p:spPr>
          <a:xfrm>
            <a:off x="5178425" y="1922463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207000" y="224472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7" name="Rectangle 158"/>
          <p:cNvSpPr>
            <a:spLocks noChangeArrowheads="1"/>
          </p:cNvSpPr>
          <p:nvPr/>
        </p:nvSpPr>
        <p:spPr bwMode="auto">
          <a:xfrm>
            <a:off x="5832475" y="1287463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(i=1,k=1)</a:t>
            </a:r>
          </a:p>
        </p:txBody>
      </p:sp>
      <p:sp>
        <p:nvSpPr>
          <p:cNvPr id="71738" name="Rectangle 159"/>
          <p:cNvSpPr>
            <a:spLocks noChangeArrowheads="1"/>
          </p:cNvSpPr>
          <p:nvPr/>
        </p:nvSpPr>
        <p:spPr bwMode="auto">
          <a:xfrm>
            <a:off x="5819775" y="1657350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9" name="Rectangle 160"/>
          <p:cNvSpPr>
            <a:spLocks noChangeArrowheads="1"/>
          </p:cNvSpPr>
          <p:nvPr/>
        </p:nvSpPr>
        <p:spPr bwMode="auto">
          <a:xfrm>
            <a:off x="5843588" y="218598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(i=5,k=1)</a:t>
            </a:r>
          </a:p>
        </p:txBody>
      </p:sp>
      <p:sp>
        <p:nvSpPr>
          <p:cNvPr id="162" name="Oval 161"/>
          <p:cNvSpPr/>
          <p:nvPr/>
        </p:nvSpPr>
        <p:spPr>
          <a:xfrm>
            <a:off x="5449888" y="211296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446713" y="23066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8783638" y="192405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43" name="Object 164"/>
              <p:cNvSpPr txBox="1"/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−[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3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4" name="TextBox 165"/>
          <p:cNvSpPr txBox="1">
            <a:spLocks noChangeArrowheads="1"/>
          </p:cNvSpPr>
          <p:nvPr/>
        </p:nvSpPr>
        <p:spPr bwMode="auto">
          <a:xfrm>
            <a:off x="8542338" y="2262188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2(k=2)</a:t>
            </a:r>
          </a:p>
        </p:txBody>
      </p:sp>
      <p:sp>
        <p:nvSpPr>
          <p:cNvPr id="71745" name="Rectangle 166"/>
          <p:cNvSpPr>
            <a:spLocks noChangeArrowheads="1"/>
          </p:cNvSpPr>
          <p:nvPr/>
        </p:nvSpPr>
        <p:spPr bwMode="auto">
          <a:xfrm>
            <a:off x="4724400" y="125571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</a:t>
            </a:r>
          </a:p>
        </p:txBody>
      </p:sp>
      <p:sp>
        <p:nvSpPr>
          <p:cNvPr id="71746" name="Rectangle 167"/>
          <p:cNvSpPr>
            <a:spLocks noChangeArrowheads="1"/>
          </p:cNvSpPr>
          <p:nvPr/>
        </p:nvSpPr>
        <p:spPr bwMode="auto">
          <a:xfrm>
            <a:off x="4727575" y="175101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</a:t>
            </a:r>
          </a:p>
        </p:txBody>
      </p:sp>
      <p:sp>
        <p:nvSpPr>
          <p:cNvPr id="71747" name="Rectangle 168"/>
          <p:cNvSpPr>
            <a:spLocks noChangeArrowheads="1"/>
          </p:cNvSpPr>
          <p:nvPr/>
        </p:nvSpPr>
        <p:spPr bwMode="auto">
          <a:xfrm>
            <a:off x="4765675" y="230028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797425" y="533400"/>
            <a:ext cx="4346575" cy="240506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49" name="TextBox 170"/>
          <p:cNvSpPr txBox="1">
            <a:spLocks noChangeArrowheads="1"/>
          </p:cNvSpPr>
          <p:nvPr/>
        </p:nvSpPr>
        <p:spPr bwMode="auto">
          <a:xfrm>
            <a:off x="7505700" y="167005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71750" name="Rectangle 92"/>
          <p:cNvSpPr>
            <a:spLocks noChangeArrowheads="1"/>
          </p:cNvSpPr>
          <p:nvPr/>
        </p:nvSpPr>
        <p:spPr bwMode="auto">
          <a:xfrm>
            <a:off x="2019300" y="281463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51" name="Rectangle 92"/>
          <p:cNvSpPr>
            <a:spLocks noChangeArrowheads="1"/>
          </p:cNvSpPr>
          <p:nvPr/>
        </p:nvSpPr>
        <p:spPr bwMode="auto">
          <a:xfrm>
            <a:off x="1941513" y="331311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52" name="Rectangle 92"/>
          <p:cNvSpPr>
            <a:spLocks noChangeArrowheads="1"/>
          </p:cNvSpPr>
          <p:nvPr/>
        </p:nvSpPr>
        <p:spPr bwMode="auto">
          <a:xfrm>
            <a:off x="2019300" y="53752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(i=9,j=5)</a:t>
            </a:r>
          </a:p>
        </p:txBody>
      </p:sp>
      <p:cxnSp>
        <p:nvCxnSpPr>
          <p:cNvPr id="80" name="Straight Arrow Connector 79"/>
          <p:cNvCxnSpPr>
            <a:stCxn id="40" idx="5"/>
            <a:endCxn id="41" idx="2"/>
          </p:cNvCxnSpPr>
          <p:nvPr/>
        </p:nvCxnSpPr>
        <p:spPr>
          <a:xfrm flipV="1">
            <a:off x="1555750" y="5102225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4" name="Rectangle 92"/>
          <p:cNvSpPr>
            <a:spLocks noChangeArrowheads="1"/>
          </p:cNvSpPr>
          <p:nvPr/>
        </p:nvSpPr>
        <p:spPr bwMode="auto">
          <a:xfrm>
            <a:off x="3024188" y="44973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(i=3,j=4)</a:t>
            </a:r>
          </a:p>
        </p:txBody>
      </p:sp>
      <p:sp>
        <p:nvSpPr>
          <p:cNvPr id="71755" name="TextBox 100"/>
          <p:cNvSpPr txBox="1">
            <a:spLocks noChangeArrowheads="1"/>
          </p:cNvSpPr>
          <p:nvPr/>
        </p:nvSpPr>
        <p:spPr bwMode="auto">
          <a:xfrm>
            <a:off x="4627563" y="502285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71756" name="TextBox 101"/>
          <p:cNvSpPr txBox="1">
            <a:spLocks noChangeArrowheads="1"/>
          </p:cNvSpPr>
          <p:nvPr/>
        </p:nvSpPr>
        <p:spPr bwMode="auto">
          <a:xfrm>
            <a:off x="4550092" y="2908103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sp>
        <p:nvSpPr>
          <p:cNvPr id="71757" name="TextBox 80"/>
          <p:cNvSpPr txBox="1">
            <a:spLocks noChangeArrowheads="1"/>
          </p:cNvSpPr>
          <p:nvPr/>
        </p:nvSpPr>
        <p:spPr bwMode="auto">
          <a:xfrm>
            <a:off x="7285038" y="4598988"/>
            <a:ext cx="18589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A2:layer2, 3 Output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indexed by </a:t>
            </a:r>
            <a:r>
              <a:rPr lang="en-US" altLang="en-US" sz="1800" dirty="0">
                <a:solidFill>
                  <a:srgbClr val="FF0000"/>
                </a:solidFill>
              </a:rPr>
              <a:t>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ym typeface="Symbol" pitchFamily="18" charset="2"/>
              </a:rPr>
              <a:t>W</a:t>
            </a:r>
            <a:r>
              <a:rPr lang="en-US" altLang="en-US" sz="1800" i="1" baseline="30000" dirty="0" err="1">
                <a:sym typeface="Symbol" pitchFamily="18" charset="2"/>
              </a:rPr>
              <a:t>l</a:t>
            </a:r>
            <a:r>
              <a:rPr lang="en-US" altLang="en-US" sz="1800" i="1" baseline="30000" dirty="0">
                <a:sym typeface="Symbol" pitchFamily="18" charset="2"/>
              </a:rPr>
              <a:t>=2</a:t>
            </a:r>
            <a:r>
              <a:rPr lang="en-US" altLang="en-US" sz="1800" dirty="0"/>
              <a:t>=5x3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b</a:t>
            </a:r>
            <a:r>
              <a:rPr lang="en-US" altLang="en-US" sz="1800" i="1" baseline="30000" dirty="0">
                <a:sym typeface="Symbol" pitchFamily="18" charset="2"/>
              </a:rPr>
              <a:t>l=2</a:t>
            </a:r>
            <a:r>
              <a:rPr lang="en-US" altLang="en-US" sz="1800" dirty="0"/>
              <a:t>=3x1</a:t>
            </a:r>
          </a:p>
        </p:txBody>
      </p:sp>
      <p:cxnSp>
        <p:nvCxnSpPr>
          <p:cNvPr id="106" name="Straight Arrow Connector 105"/>
          <p:cNvCxnSpPr>
            <a:endCxn id="21" idx="2"/>
          </p:cNvCxnSpPr>
          <p:nvPr/>
        </p:nvCxnSpPr>
        <p:spPr>
          <a:xfrm flipV="1">
            <a:off x="4630738" y="4270375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9" name="Rectangle 92"/>
          <p:cNvSpPr>
            <a:spLocks noChangeArrowheads="1"/>
          </p:cNvSpPr>
          <p:nvPr/>
        </p:nvSpPr>
        <p:spPr bwMode="auto">
          <a:xfrm>
            <a:off x="5843588" y="454183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(j=5,k=3)</a:t>
            </a:r>
          </a:p>
        </p:txBody>
      </p:sp>
      <p:sp>
        <p:nvSpPr>
          <p:cNvPr id="71760" name="Rectangle 92"/>
          <p:cNvSpPr>
            <a:spLocks noChangeArrowheads="1"/>
          </p:cNvSpPr>
          <p:nvPr/>
        </p:nvSpPr>
        <p:spPr bwMode="auto">
          <a:xfrm>
            <a:off x="5472113" y="2943225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(j=1,k=1)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608513" y="3660775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2" name="Rectangle 92"/>
          <p:cNvSpPr>
            <a:spLocks noChangeArrowheads="1"/>
          </p:cNvSpPr>
          <p:nvPr/>
        </p:nvSpPr>
        <p:spPr bwMode="auto">
          <a:xfrm>
            <a:off x="6619875" y="3813175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 </a:t>
            </a:r>
            <a:r>
              <a:rPr lang="en-US" altLang="en-US" sz="1800" i="1" baseline="30000" dirty="0">
                <a:sym typeface="Symbol" pitchFamily="18" charset="2"/>
              </a:rPr>
              <a:t>l=2</a:t>
            </a:r>
            <a:r>
              <a:rPr lang="en-US" altLang="en-US" sz="1800" dirty="0"/>
              <a:t>(j=2,k=2)</a:t>
            </a:r>
          </a:p>
        </p:txBody>
      </p:sp>
      <p:sp>
        <p:nvSpPr>
          <p:cNvPr id="71763" name="Rectangle 92"/>
          <p:cNvSpPr>
            <a:spLocks noChangeArrowheads="1"/>
          </p:cNvSpPr>
          <p:nvPr/>
        </p:nvSpPr>
        <p:spPr bwMode="auto">
          <a:xfrm>
            <a:off x="5387975" y="3246438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(j=2,k=1)</a:t>
            </a:r>
          </a:p>
        </p:txBody>
      </p:sp>
      <p:sp>
        <p:nvSpPr>
          <p:cNvPr id="71764" name="TextBox 116"/>
          <p:cNvSpPr txBox="1">
            <a:spLocks noChangeArrowheads="1"/>
          </p:cNvSpPr>
          <p:nvPr/>
        </p:nvSpPr>
        <p:spPr bwMode="auto">
          <a:xfrm>
            <a:off x="4586288" y="3355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cxnSp>
        <p:nvCxnSpPr>
          <p:cNvPr id="118" name="Straight Arrow Connector 117"/>
          <p:cNvCxnSpPr>
            <a:endCxn id="19" idx="0"/>
          </p:cNvCxnSpPr>
          <p:nvPr/>
        </p:nvCxnSpPr>
        <p:spPr>
          <a:xfrm flipH="1">
            <a:off x="7847013" y="2938463"/>
            <a:ext cx="306387" cy="24606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452563" y="49117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246438" y="38782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46438" y="39862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041775" y="42783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040188" y="4073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041775" y="38036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73" name="TextBox 1"/>
          <p:cNvSpPr txBox="1">
            <a:spLocks noChangeArrowheads="1"/>
          </p:cNvSpPr>
          <p:nvPr/>
        </p:nvSpPr>
        <p:spPr bwMode="auto">
          <a:xfrm>
            <a:off x="2305050" y="5983288"/>
            <a:ext cx="1023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l=1</a:t>
            </a:r>
          </a:p>
        </p:txBody>
      </p:sp>
      <p:sp>
        <p:nvSpPr>
          <p:cNvPr id="71774" name="TextBox 93"/>
          <p:cNvSpPr txBox="1">
            <a:spLocks noChangeArrowheads="1"/>
          </p:cNvSpPr>
          <p:nvPr/>
        </p:nvSpPr>
        <p:spPr bwMode="auto">
          <a:xfrm>
            <a:off x="5819775" y="5924550"/>
            <a:ext cx="1023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l=2</a:t>
            </a:r>
          </a:p>
        </p:txBody>
      </p:sp>
      <p:sp>
        <p:nvSpPr>
          <p:cNvPr id="71775" name="TextBox 3"/>
          <p:cNvSpPr txBox="1">
            <a:spLocks noChangeArrowheads="1"/>
          </p:cNvSpPr>
          <p:nvPr/>
        </p:nvSpPr>
        <p:spPr bwMode="auto">
          <a:xfrm>
            <a:off x="7131050" y="6076950"/>
            <a:ext cx="164147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S2 generated</a:t>
            </a:r>
          </a:p>
        </p:txBody>
      </p:sp>
      <p:sp>
        <p:nvSpPr>
          <p:cNvPr id="71776" name="TextBox 97"/>
          <p:cNvSpPr txBox="1">
            <a:spLocks noChangeArrowheads="1"/>
          </p:cNvSpPr>
          <p:nvPr/>
        </p:nvSpPr>
        <p:spPr bwMode="auto">
          <a:xfrm>
            <a:off x="3170238" y="6441879"/>
            <a:ext cx="1641475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S1 generated</a:t>
            </a:r>
          </a:p>
        </p:txBody>
      </p:sp>
      <p:sp>
        <p:nvSpPr>
          <p:cNvPr id="5" name="Oval 4"/>
          <p:cNvSpPr/>
          <p:nvPr/>
        </p:nvSpPr>
        <p:spPr>
          <a:xfrm>
            <a:off x="4080192" y="2898775"/>
            <a:ext cx="133191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075" y="796925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32363" y="72390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96AB9-1C41-958D-3E8C-CBBDF50DDA93}"/>
              </a:ext>
            </a:extLst>
          </p:cNvPr>
          <p:cNvSpPr txBox="1"/>
          <p:nvPr/>
        </p:nvSpPr>
        <p:spPr>
          <a:xfrm>
            <a:off x="4624388" y="4369552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01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3195" y="86591"/>
            <a:ext cx="8862218" cy="609600"/>
          </a:xfrm>
        </p:spPr>
        <p:txBody>
          <a:bodyPr>
            <a:normAutofit/>
          </a:bodyPr>
          <a:lstStyle/>
          <a:p>
            <a:pPr algn="l"/>
            <a:r>
              <a:rPr lang="en-US" altLang="en-US" sz="1600" dirty="0"/>
              <a:t>Architecture : Example (continue, left hand side first)</a:t>
            </a:r>
            <a:br>
              <a:rPr lang="en-US" altLang="en-US" sz="1600" dirty="0"/>
            </a:br>
            <a:r>
              <a:rPr lang="en-US" altLang="en-US" sz="1600" dirty="0"/>
              <a:t>write the formula for A1(j=1) </a:t>
            </a:r>
          </a:p>
        </p:txBody>
      </p:sp>
      <p:sp>
        <p:nvSpPr>
          <p:cNvPr id="71709" name="Content Placeholder 78"/>
          <p:cNvSpPr>
            <a:spLocks noGrp="1"/>
          </p:cNvSpPr>
          <p:nvPr>
            <p:ph idx="1"/>
          </p:nvPr>
        </p:nvSpPr>
        <p:spPr>
          <a:xfrm>
            <a:off x="8229600" y="6324600"/>
            <a:ext cx="7620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63912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71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E090-3DB1-4F17-869C-067DB8B30ED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60488" y="307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60488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60488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60488" y="445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9913" y="3073400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9913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79913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79913" y="4454525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  <a:endCxn id="11" idx="2"/>
          </p:cNvCxnSpPr>
          <p:nvPr/>
        </p:nvCxnSpPr>
        <p:spPr>
          <a:xfrm>
            <a:off x="1589088" y="3187700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 flipV="1">
            <a:off x="1589088" y="3187700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 flipV="1">
            <a:off x="1589088" y="3187700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732713" y="3184525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32713" y="3673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32713" y="4156075"/>
            <a:ext cx="228600" cy="228600"/>
          </a:xfrm>
          <a:prstGeom prst="ellipse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1" idx="6"/>
            <a:endCxn id="19" idx="2"/>
          </p:cNvCxnSpPr>
          <p:nvPr/>
        </p:nvCxnSpPr>
        <p:spPr>
          <a:xfrm>
            <a:off x="4608513" y="3187700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9" idx="2"/>
          </p:cNvCxnSpPr>
          <p:nvPr/>
        </p:nvCxnSpPr>
        <p:spPr>
          <a:xfrm flipV="1">
            <a:off x="4608513" y="3298825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7"/>
            <a:endCxn id="19" idx="2"/>
          </p:cNvCxnSpPr>
          <p:nvPr/>
        </p:nvCxnSpPr>
        <p:spPr>
          <a:xfrm flipV="1">
            <a:off x="4573588" y="3298825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9" idx="2"/>
          </p:cNvCxnSpPr>
          <p:nvPr/>
        </p:nvCxnSpPr>
        <p:spPr>
          <a:xfrm flipV="1">
            <a:off x="4608513" y="3298825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11" idx="2"/>
          </p:cNvCxnSpPr>
          <p:nvPr/>
        </p:nvCxnSpPr>
        <p:spPr>
          <a:xfrm flipV="1">
            <a:off x="1589088" y="3187700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  <a:endCxn id="14" idx="2"/>
          </p:cNvCxnSpPr>
          <p:nvPr/>
        </p:nvCxnSpPr>
        <p:spPr>
          <a:xfrm>
            <a:off x="1555750" y="4192588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474788" y="5216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60488" y="552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3250" y="4987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11" idx="2"/>
          </p:cNvCxnSpPr>
          <p:nvPr/>
        </p:nvCxnSpPr>
        <p:spPr>
          <a:xfrm flipV="1">
            <a:off x="1589088" y="3187700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7"/>
            <a:endCxn id="19" idx="2"/>
          </p:cNvCxnSpPr>
          <p:nvPr/>
        </p:nvCxnSpPr>
        <p:spPr>
          <a:xfrm flipV="1">
            <a:off x="4608513" y="3298825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0" name="TextBox 79"/>
          <p:cNvSpPr txBox="1">
            <a:spLocks noChangeArrowheads="1"/>
          </p:cNvSpPr>
          <p:nvPr/>
        </p:nvSpPr>
        <p:spPr bwMode="auto">
          <a:xfrm>
            <a:off x="1293813" y="5930900"/>
            <a:ext cx="13136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Input: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P=9x1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Indexed by </a:t>
            </a:r>
            <a:r>
              <a:rPr lang="en-US" altLang="en-US" sz="1800" dirty="0" err="1">
                <a:solidFill>
                  <a:srgbClr val="FF0000"/>
                </a:solidFill>
              </a:rPr>
              <a:t>i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71711" name="TextBox 80"/>
          <p:cNvSpPr txBox="1">
            <a:spLocks noChangeArrowheads="1"/>
          </p:cNvSpPr>
          <p:nvPr/>
        </p:nvSpPr>
        <p:spPr bwMode="auto">
          <a:xfrm>
            <a:off x="3459163" y="5327650"/>
            <a:ext cx="236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A1: Hidden layer1 =5 neurons, indexed by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=9x5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=5x1</a:t>
            </a:r>
          </a:p>
        </p:txBody>
      </p:sp>
      <p:sp>
        <p:nvSpPr>
          <p:cNvPr id="83" name="Oval 82"/>
          <p:cNvSpPr/>
          <p:nvPr/>
        </p:nvSpPr>
        <p:spPr>
          <a:xfrm>
            <a:off x="6067425" y="4424363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054725" y="4073525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0025" y="1439863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38200" y="1449388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87" idx="2"/>
          </p:cNvCxnSpPr>
          <p:nvPr/>
        </p:nvCxnSpPr>
        <p:spPr>
          <a:xfrm>
            <a:off x="623888" y="1949450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838200" y="2232025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8" name="Rectangle 92"/>
          <p:cNvSpPr>
            <a:spLocks noChangeArrowheads="1"/>
          </p:cNvSpPr>
          <p:nvPr/>
        </p:nvSpPr>
        <p:spPr bwMode="auto">
          <a:xfrm>
            <a:off x="1166813" y="12969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19" name="Rectangle 93"/>
          <p:cNvSpPr>
            <a:spLocks noChangeArrowheads="1"/>
          </p:cNvSpPr>
          <p:nvPr/>
        </p:nvSpPr>
        <p:spPr bwMode="auto">
          <a:xfrm>
            <a:off x="1250950" y="17160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20" name="Rectangle 94"/>
          <p:cNvSpPr>
            <a:spLocks noChangeArrowheads="1"/>
          </p:cNvSpPr>
          <p:nvPr/>
        </p:nvSpPr>
        <p:spPr bwMode="auto">
          <a:xfrm>
            <a:off x="1303338" y="22320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(i=9,j=1)</a:t>
            </a:r>
          </a:p>
        </p:txBody>
      </p:sp>
      <p:sp>
        <p:nvSpPr>
          <p:cNvPr id="96" name="Oval 95"/>
          <p:cNvSpPr/>
          <p:nvPr/>
        </p:nvSpPr>
        <p:spPr>
          <a:xfrm>
            <a:off x="881063" y="20907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7888" y="22844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23" name="TextBox 97"/>
          <p:cNvSpPr txBox="1">
            <a:spLocks noChangeArrowheads="1"/>
          </p:cNvSpPr>
          <p:nvPr/>
        </p:nvSpPr>
        <p:spPr bwMode="auto">
          <a:xfrm>
            <a:off x="646113" y="2890838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976688" y="2016125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25" name="Object 103"/>
              <p:cNvSpPr txBox="1"/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25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6" name="TextBox 137"/>
          <p:cNvSpPr txBox="1">
            <a:spLocks noChangeArrowheads="1"/>
          </p:cNvSpPr>
          <p:nvPr/>
        </p:nvSpPr>
        <p:spPr bwMode="auto">
          <a:xfrm>
            <a:off x="3903663" y="1581150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(i=1)</a:t>
            </a:r>
          </a:p>
        </p:txBody>
      </p:sp>
      <p:sp>
        <p:nvSpPr>
          <p:cNvPr id="71727" name="Rectangle 141"/>
          <p:cNvSpPr>
            <a:spLocks noChangeArrowheads="1"/>
          </p:cNvSpPr>
          <p:nvPr/>
        </p:nvSpPr>
        <p:spPr bwMode="auto">
          <a:xfrm>
            <a:off x="155575" y="12334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8" name="Rectangle 142"/>
          <p:cNvSpPr>
            <a:spLocks noChangeArrowheads="1"/>
          </p:cNvSpPr>
          <p:nvPr/>
        </p:nvSpPr>
        <p:spPr bwMode="auto">
          <a:xfrm>
            <a:off x="157163" y="17287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9" name="Rectangle 143"/>
          <p:cNvSpPr>
            <a:spLocks noChangeArrowheads="1"/>
          </p:cNvSpPr>
          <p:nvPr/>
        </p:nvSpPr>
        <p:spPr bwMode="auto">
          <a:xfrm>
            <a:off x="196850" y="2278063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2075" y="723900"/>
            <a:ext cx="4481513" cy="21320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7" name="Straight Arrow Connector 146"/>
          <p:cNvCxnSpPr>
            <a:endCxn id="11" idx="0"/>
          </p:cNvCxnSpPr>
          <p:nvPr/>
        </p:nvCxnSpPr>
        <p:spPr>
          <a:xfrm>
            <a:off x="3810000" y="2855913"/>
            <a:ext cx="684213" cy="21748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2" name="TextBox 149"/>
          <p:cNvSpPr txBox="1">
            <a:spLocks noChangeArrowheads="1"/>
          </p:cNvSpPr>
          <p:nvPr/>
        </p:nvSpPr>
        <p:spPr bwMode="auto">
          <a:xfrm>
            <a:off x="2711450" y="167005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i=1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Bias=b1(i=1)</a:t>
            </a:r>
            <a:endParaRPr lang="en-US" altLang="en-US" sz="1800" baseline="-25000"/>
          </a:p>
        </p:txBody>
      </p:sp>
      <p:sp>
        <p:nvSpPr>
          <p:cNvPr id="155" name="Oval 154"/>
          <p:cNvSpPr/>
          <p:nvPr/>
        </p:nvSpPr>
        <p:spPr>
          <a:xfrm>
            <a:off x="7523163" y="1473200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110163" y="147320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5" idx="2"/>
          </p:cNvCxnSpPr>
          <p:nvPr/>
        </p:nvCxnSpPr>
        <p:spPr>
          <a:xfrm>
            <a:off x="5178425" y="1922463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207000" y="224472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7" name="Rectangle 158"/>
          <p:cNvSpPr>
            <a:spLocks noChangeArrowheads="1"/>
          </p:cNvSpPr>
          <p:nvPr/>
        </p:nvSpPr>
        <p:spPr bwMode="auto">
          <a:xfrm>
            <a:off x="5832475" y="1287463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(i=1,k=1)</a:t>
            </a:r>
          </a:p>
        </p:txBody>
      </p:sp>
      <p:sp>
        <p:nvSpPr>
          <p:cNvPr id="71738" name="Rectangle 159"/>
          <p:cNvSpPr>
            <a:spLocks noChangeArrowheads="1"/>
          </p:cNvSpPr>
          <p:nvPr/>
        </p:nvSpPr>
        <p:spPr bwMode="auto">
          <a:xfrm>
            <a:off x="5819775" y="1657350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9" name="Rectangle 160"/>
          <p:cNvSpPr>
            <a:spLocks noChangeArrowheads="1"/>
          </p:cNvSpPr>
          <p:nvPr/>
        </p:nvSpPr>
        <p:spPr bwMode="auto">
          <a:xfrm>
            <a:off x="5843588" y="218598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(i=5,k=1)</a:t>
            </a:r>
          </a:p>
        </p:txBody>
      </p:sp>
      <p:sp>
        <p:nvSpPr>
          <p:cNvPr id="162" name="Oval 161"/>
          <p:cNvSpPr/>
          <p:nvPr/>
        </p:nvSpPr>
        <p:spPr>
          <a:xfrm>
            <a:off x="5449888" y="211296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446713" y="23066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8783638" y="192405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43" name="Object 164"/>
              <p:cNvSpPr txBox="1"/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−[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3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4" name="TextBox 165"/>
          <p:cNvSpPr txBox="1">
            <a:spLocks noChangeArrowheads="1"/>
          </p:cNvSpPr>
          <p:nvPr/>
        </p:nvSpPr>
        <p:spPr bwMode="auto">
          <a:xfrm>
            <a:off x="8542338" y="2262188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2(k=2)</a:t>
            </a:r>
          </a:p>
        </p:txBody>
      </p:sp>
      <p:sp>
        <p:nvSpPr>
          <p:cNvPr id="71745" name="Rectangle 166"/>
          <p:cNvSpPr>
            <a:spLocks noChangeArrowheads="1"/>
          </p:cNvSpPr>
          <p:nvPr/>
        </p:nvSpPr>
        <p:spPr bwMode="auto">
          <a:xfrm>
            <a:off x="4724400" y="125571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</a:t>
            </a:r>
          </a:p>
        </p:txBody>
      </p:sp>
      <p:sp>
        <p:nvSpPr>
          <p:cNvPr id="71746" name="Rectangle 167"/>
          <p:cNvSpPr>
            <a:spLocks noChangeArrowheads="1"/>
          </p:cNvSpPr>
          <p:nvPr/>
        </p:nvSpPr>
        <p:spPr bwMode="auto">
          <a:xfrm>
            <a:off x="4727575" y="175101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</a:t>
            </a:r>
          </a:p>
        </p:txBody>
      </p:sp>
      <p:sp>
        <p:nvSpPr>
          <p:cNvPr id="71747" name="Rectangle 168"/>
          <p:cNvSpPr>
            <a:spLocks noChangeArrowheads="1"/>
          </p:cNvSpPr>
          <p:nvPr/>
        </p:nvSpPr>
        <p:spPr bwMode="auto">
          <a:xfrm>
            <a:off x="4765675" y="230028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797425" y="533400"/>
            <a:ext cx="4346575" cy="240506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49" name="TextBox 170"/>
          <p:cNvSpPr txBox="1">
            <a:spLocks noChangeArrowheads="1"/>
          </p:cNvSpPr>
          <p:nvPr/>
        </p:nvSpPr>
        <p:spPr bwMode="auto">
          <a:xfrm>
            <a:off x="7505700" y="167005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71750" name="Rectangle 92"/>
          <p:cNvSpPr>
            <a:spLocks noChangeArrowheads="1"/>
          </p:cNvSpPr>
          <p:nvPr/>
        </p:nvSpPr>
        <p:spPr bwMode="auto">
          <a:xfrm>
            <a:off x="2019300" y="281463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51" name="Rectangle 92"/>
          <p:cNvSpPr>
            <a:spLocks noChangeArrowheads="1"/>
          </p:cNvSpPr>
          <p:nvPr/>
        </p:nvSpPr>
        <p:spPr bwMode="auto">
          <a:xfrm>
            <a:off x="1941513" y="331311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52" name="Rectangle 92"/>
          <p:cNvSpPr>
            <a:spLocks noChangeArrowheads="1"/>
          </p:cNvSpPr>
          <p:nvPr/>
        </p:nvSpPr>
        <p:spPr bwMode="auto">
          <a:xfrm>
            <a:off x="2019300" y="53752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(i=9,j=5)</a:t>
            </a:r>
          </a:p>
        </p:txBody>
      </p:sp>
      <p:cxnSp>
        <p:nvCxnSpPr>
          <p:cNvPr id="80" name="Straight Arrow Connector 79"/>
          <p:cNvCxnSpPr>
            <a:stCxn id="40" idx="5"/>
            <a:endCxn id="41" idx="2"/>
          </p:cNvCxnSpPr>
          <p:nvPr/>
        </p:nvCxnSpPr>
        <p:spPr>
          <a:xfrm flipV="1">
            <a:off x="1555750" y="5102225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4" name="Rectangle 92"/>
          <p:cNvSpPr>
            <a:spLocks noChangeArrowheads="1"/>
          </p:cNvSpPr>
          <p:nvPr/>
        </p:nvSpPr>
        <p:spPr bwMode="auto">
          <a:xfrm>
            <a:off x="3024188" y="44973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(i=3,j=4)</a:t>
            </a:r>
          </a:p>
        </p:txBody>
      </p:sp>
      <p:sp>
        <p:nvSpPr>
          <p:cNvPr id="71755" name="TextBox 100"/>
          <p:cNvSpPr txBox="1">
            <a:spLocks noChangeArrowheads="1"/>
          </p:cNvSpPr>
          <p:nvPr/>
        </p:nvSpPr>
        <p:spPr bwMode="auto">
          <a:xfrm>
            <a:off x="4627563" y="502285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71756" name="TextBox 101"/>
          <p:cNvSpPr txBox="1">
            <a:spLocks noChangeArrowheads="1"/>
          </p:cNvSpPr>
          <p:nvPr/>
        </p:nvSpPr>
        <p:spPr bwMode="auto">
          <a:xfrm>
            <a:off x="4527550" y="28733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sp>
        <p:nvSpPr>
          <p:cNvPr id="71757" name="TextBox 80"/>
          <p:cNvSpPr txBox="1">
            <a:spLocks noChangeArrowheads="1"/>
          </p:cNvSpPr>
          <p:nvPr/>
        </p:nvSpPr>
        <p:spPr bwMode="auto">
          <a:xfrm>
            <a:off x="7285038" y="4598988"/>
            <a:ext cx="18589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A2:layer2, 3 Output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indexed by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=5x3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=3x1</a:t>
            </a:r>
          </a:p>
        </p:txBody>
      </p:sp>
      <p:cxnSp>
        <p:nvCxnSpPr>
          <p:cNvPr id="106" name="Straight Arrow Connector 105"/>
          <p:cNvCxnSpPr>
            <a:endCxn id="21" idx="2"/>
          </p:cNvCxnSpPr>
          <p:nvPr/>
        </p:nvCxnSpPr>
        <p:spPr>
          <a:xfrm flipV="1">
            <a:off x="4630738" y="4270375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9" name="Rectangle 92"/>
          <p:cNvSpPr>
            <a:spLocks noChangeArrowheads="1"/>
          </p:cNvSpPr>
          <p:nvPr/>
        </p:nvSpPr>
        <p:spPr bwMode="auto">
          <a:xfrm>
            <a:off x="5843588" y="454183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(j=5,k=3)</a:t>
            </a:r>
          </a:p>
        </p:txBody>
      </p:sp>
      <p:sp>
        <p:nvSpPr>
          <p:cNvPr id="71760" name="Rectangle 92"/>
          <p:cNvSpPr>
            <a:spLocks noChangeArrowheads="1"/>
          </p:cNvSpPr>
          <p:nvPr/>
        </p:nvSpPr>
        <p:spPr bwMode="auto">
          <a:xfrm>
            <a:off x="5472113" y="2943225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(j=1,k=1)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608513" y="3660775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2" name="Rectangle 92"/>
          <p:cNvSpPr>
            <a:spLocks noChangeArrowheads="1"/>
          </p:cNvSpPr>
          <p:nvPr/>
        </p:nvSpPr>
        <p:spPr bwMode="auto">
          <a:xfrm>
            <a:off x="6619875" y="3813175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(i=2,k=2)</a:t>
            </a:r>
          </a:p>
        </p:txBody>
      </p:sp>
      <p:sp>
        <p:nvSpPr>
          <p:cNvPr id="71763" name="Rectangle 92"/>
          <p:cNvSpPr>
            <a:spLocks noChangeArrowheads="1"/>
          </p:cNvSpPr>
          <p:nvPr/>
        </p:nvSpPr>
        <p:spPr bwMode="auto">
          <a:xfrm>
            <a:off x="5387975" y="3246438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(j=2,k=1)</a:t>
            </a:r>
          </a:p>
        </p:txBody>
      </p:sp>
      <p:sp>
        <p:nvSpPr>
          <p:cNvPr id="71764" name="TextBox 116"/>
          <p:cNvSpPr txBox="1">
            <a:spLocks noChangeArrowheads="1"/>
          </p:cNvSpPr>
          <p:nvPr/>
        </p:nvSpPr>
        <p:spPr bwMode="auto">
          <a:xfrm>
            <a:off x="4586288" y="3355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cxnSp>
        <p:nvCxnSpPr>
          <p:cNvPr id="118" name="Straight Arrow Connector 117"/>
          <p:cNvCxnSpPr>
            <a:endCxn id="19" idx="0"/>
          </p:cNvCxnSpPr>
          <p:nvPr/>
        </p:nvCxnSpPr>
        <p:spPr>
          <a:xfrm flipH="1">
            <a:off x="7847013" y="2938463"/>
            <a:ext cx="306387" cy="24606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452563" y="49117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246438" y="38782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46438" y="39862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041775" y="42783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040188" y="4073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041775" y="38036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73" name="TextBox 1"/>
          <p:cNvSpPr txBox="1">
            <a:spLocks noChangeArrowheads="1"/>
          </p:cNvSpPr>
          <p:nvPr/>
        </p:nvSpPr>
        <p:spPr bwMode="auto">
          <a:xfrm>
            <a:off x="2305050" y="5983288"/>
            <a:ext cx="1023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l=1</a:t>
            </a:r>
          </a:p>
        </p:txBody>
      </p:sp>
      <p:sp>
        <p:nvSpPr>
          <p:cNvPr id="71774" name="TextBox 93"/>
          <p:cNvSpPr txBox="1">
            <a:spLocks noChangeArrowheads="1"/>
          </p:cNvSpPr>
          <p:nvPr/>
        </p:nvSpPr>
        <p:spPr bwMode="auto">
          <a:xfrm>
            <a:off x="5819775" y="5924550"/>
            <a:ext cx="1023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l=2</a:t>
            </a:r>
          </a:p>
        </p:txBody>
      </p:sp>
      <p:sp>
        <p:nvSpPr>
          <p:cNvPr id="71775" name="TextBox 3"/>
          <p:cNvSpPr txBox="1">
            <a:spLocks noChangeArrowheads="1"/>
          </p:cNvSpPr>
          <p:nvPr/>
        </p:nvSpPr>
        <p:spPr bwMode="auto">
          <a:xfrm>
            <a:off x="7131050" y="6076950"/>
            <a:ext cx="164147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S2 generated</a:t>
            </a:r>
          </a:p>
        </p:txBody>
      </p:sp>
      <p:sp>
        <p:nvSpPr>
          <p:cNvPr id="71776" name="TextBox 97"/>
          <p:cNvSpPr txBox="1">
            <a:spLocks noChangeArrowheads="1"/>
          </p:cNvSpPr>
          <p:nvPr/>
        </p:nvSpPr>
        <p:spPr bwMode="auto">
          <a:xfrm>
            <a:off x="3170238" y="6441879"/>
            <a:ext cx="1641475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S1 generated</a:t>
            </a:r>
          </a:p>
        </p:txBody>
      </p:sp>
      <p:sp>
        <p:nvSpPr>
          <p:cNvPr id="5" name="Oval 4"/>
          <p:cNvSpPr/>
          <p:nvPr/>
        </p:nvSpPr>
        <p:spPr>
          <a:xfrm>
            <a:off x="3970021" y="2912027"/>
            <a:ext cx="133191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523700" y="152400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075" y="796925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32363" y="72390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FBBF3B1-36FA-4149-9E1B-38EC96C239A5}"/>
              </a:ext>
            </a:extLst>
          </p:cNvPr>
          <p:cNvSpPr/>
          <p:nvPr/>
        </p:nvSpPr>
        <p:spPr>
          <a:xfrm>
            <a:off x="5270500" y="152401"/>
            <a:ext cx="3907474" cy="6295512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296AA-3242-AE70-99AA-B36FEEE082D2}"/>
              </a:ext>
            </a:extLst>
          </p:cNvPr>
          <p:cNvSpPr txBox="1"/>
          <p:nvPr/>
        </p:nvSpPr>
        <p:spPr>
          <a:xfrm>
            <a:off x="4542156" y="4381417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Motivation</a:t>
            </a:r>
            <a:endParaRPr lang="zh-HK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Biological findings inspire the development of Neural Net</a:t>
            </a:r>
          </a:p>
          <a:p>
            <a:pPr lvl="1"/>
            <a:r>
              <a:rPr lang="en-US" altLang="zh-HK" dirty="0"/>
              <a:t> Input </a:t>
            </a:r>
            <a:r>
              <a:rPr lang="en-US" altLang="zh-HK" dirty="0">
                <a:sym typeface="Wingdings" pitchFamily="2" charset="2"/>
              </a:rPr>
              <a:t></a:t>
            </a:r>
            <a:r>
              <a:rPr lang="en-US" altLang="zh-HK" dirty="0"/>
              <a:t>weights </a:t>
            </a:r>
            <a:r>
              <a:rPr lang="en-US" altLang="zh-HK" dirty="0">
                <a:sym typeface="Wingdings" pitchFamily="2" charset="2"/>
              </a:rPr>
              <a:t>Logic function output</a:t>
            </a:r>
            <a:endParaRPr lang="en-US" altLang="zh-HK" dirty="0"/>
          </a:p>
          <a:p>
            <a:endParaRPr lang="en-US" altLang="zh-HK" dirty="0"/>
          </a:p>
          <a:p>
            <a:r>
              <a:rPr lang="en-US" altLang="zh-HK" dirty="0"/>
              <a:t>Biological relation</a:t>
            </a:r>
          </a:p>
          <a:p>
            <a:pPr lvl="1"/>
            <a:r>
              <a:rPr lang="en-US" altLang="zh-HK" dirty="0"/>
              <a:t>Input</a:t>
            </a:r>
          </a:p>
          <a:p>
            <a:pPr lvl="1"/>
            <a:r>
              <a:rPr lang="en-US" altLang="zh-HK" dirty="0"/>
              <a:t>Dendrites </a:t>
            </a:r>
          </a:p>
          <a:p>
            <a:pPr lvl="1"/>
            <a:r>
              <a:rPr lang="en-US" altLang="zh-HK" dirty="0"/>
              <a:t>Output</a:t>
            </a:r>
          </a:p>
          <a:p>
            <a:pPr lvl="1"/>
            <a:r>
              <a:rPr lang="en-US" altLang="zh-HK" dirty="0"/>
              <a:t>Human computes using a net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CE760-C233-4D66-8F12-BFBAF9723062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5126" name="Picture 2" descr="The image of ne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440906"/>
            <a:ext cx="263683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4754563" y="4629150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X=inputs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5287963" y="53340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W=weights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172200" y="4813300"/>
            <a:ext cx="228600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24600" y="4876800"/>
            <a:ext cx="195263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127" idx="3"/>
          </p:cNvCxnSpPr>
          <p:nvPr/>
        </p:nvCxnSpPr>
        <p:spPr>
          <a:xfrm>
            <a:off x="5761038" y="4813300"/>
            <a:ext cx="525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27675" y="4484688"/>
            <a:ext cx="376238" cy="239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Box 18"/>
          <p:cNvSpPr txBox="1">
            <a:spLocks noChangeArrowheads="1"/>
          </p:cNvSpPr>
          <p:nvPr/>
        </p:nvSpPr>
        <p:spPr bwMode="auto">
          <a:xfrm>
            <a:off x="6781800" y="3321050"/>
            <a:ext cx="234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Neuron(Logic function)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934200" y="3581400"/>
            <a:ext cx="29368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2"/>
          <p:cNvSpPr txBox="1">
            <a:spLocks noChangeArrowheads="1"/>
          </p:cNvSpPr>
          <p:nvPr/>
        </p:nvSpPr>
        <p:spPr bwMode="auto">
          <a:xfrm>
            <a:off x="7896225" y="563880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</a:t>
            </a:r>
          </a:p>
        </p:txBody>
      </p:sp>
      <p:cxnSp>
        <p:nvCxnSpPr>
          <p:cNvPr id="24" name="Straight Arrow Connector 23"/>
          <p:cNvCxnSpPr>
            <a:endCxn id="5135" idx="0"/>
          </p:cNvCxnSpPr>
          <p:nvPr/>
        </p:nvCxnSpPr>
        <p:spPr>
          <a:xfrm>
            <a:off x="7956550" y="5073650"/>
            <a:ext cx="368300" cy="565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12809" y="6022543"/>
            <a:ext cx="5139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https://www.ninds.nih.gov/Disorders/Patient-Caregiver-Education/Life-and-Death-Neuron</a:t>
            </a:r>
          </a:p>
        </p:txBody>
      </p:sp>
    </p:spTree>
    <p:extLst>
      <p:ext uri="{BB962C8B-B14F-4D97-AF65-F5344CB8AC3E}">
        <p14:creationId xmlns:p14="http://schemas.microsoft.com/office/powerpoint/2010/main" val="241559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990599"/>
                <a:ext cx="7311189" cy="1289977"/>
              </a:xfr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b="0" i="0" dirty="0" smtClean="0">
                        <a:solidFill>
                          <a:srgbClr val="FF0000"/>
                        </a:solidFill>
                      </a:rPr>
                      <m:t>Answer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solidFill>
                          <a:srgbClr val="FF000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altLang="en-US" sz="2800" dirty="0" smtClean="0"/>
                      <m:t>Architecture</m:t>
                    </m:r>
                    <m:r>
                      <m:rPr>
                        <m:nor/>
                      </m:rPr>
                      <a:rPr lang="en-US" altLang="en-US" sz="2800" dirty="0" smtClean="0"/>
                      <m:t> : </m:t>
                    </m:r>
                    <m:r>
                      <m:rPr>
                        <m:nor/>
                      </m:rPr>
                      <a:rPr lang="en-US" altLang="en-US" sz="2800" dirty="0" smtClean="0"/>
                      <m:t>Example</m:t>
                    </m:r>
                    <m:r>
                      <m:rPr>
                        <m:nor/>
                      </m:rPr>
                      <a:rPr lang="en-US" altLang="en-US" sz="2800" dirty="0" smtClean="0"/>
                      <m:t> (</m:t>
                    </m:r>
                    <m:r>
                      <m:rPr>
                        <m:nor/>
                      </m:rPr>
                      <a:rPr lang="en-US" altLang="en-US" sz="2800" dirty="0" smtClean="0"/>
                      <m:t>continue</m:t>
                    </m:r>
                    <m:r>
                      <m:rPr>
                        <m:nor/>
                      </m:rPr>
                      <a:rPr lang="en-US" altLang="en-US" sz="2800" dirty="0" smtClean="0"/>
                      <m:t>, </m:t>
                    </m:r>
                    <m:r>
                      <m:rPr>
                        <m:nor/>
                      </m:rPr>
                      <a:rPr lang="en-US" altLang="en-US" sz="2800" dirty="0" smtClean="0"/>
                      <m:t>left</m:t>
                    </m:r>
                    <m:r>
                      <m:rPr>
                        <m:nor/>
                      </m:rPr>
                      <a:rPr lang="en-US" altLang="en-US" sz="2800" dirty="0" smtClean="0"/>
                      <m:t> </m:t>
                    </m:r>
                    <m:r>
                      <m:rPr>
                        <m:nor/>
                      </m:rPr>
                      <a:rPr lang="en-US" altLang="en-US" sz="2800" dirty="0" smtClean="0"/>
                      <m:t>hand</m:t>
                    </m:r>
                    <m:r>
                      <m:rPr>
                        <m:nor/>
                      </m:rPr>
                      <a:rPr lang="en-US" altLang="en-US" sz="2800" dirty="0" smtClean="0"/>
                      <m:t> </m:t>
                    </m:r>
                    <m:r>
                      <m:rPr>
                        <m:nor/>
                      </m:rPr>
                      <a:rPr lang="en-US" altLang="en-US" sz="2800" dirty="0" smtClean="0"/>
                      <m:t>side</m:t>
                    </m:r>
                    <m:r>
                      <m:rPr>
                        <m:nor/>
                      </m:rPr>
                      <a:rPr lang="en-US" altLang="en-US" sz="2800" dirty="0" smtClean="0"/>
                      <m:t> )</m:t>
                    </m:r>
                  </m:oMath>
                </a14:m>
                <a:r>
                  <a:rPr lang="en-US" altLang="en-US" sz="2800" dirty="0"/>
                  <a:t> Note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nary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where </a:t>
                </a:r>
                <a:br>
                  <a:rPr lang="en-US" altLang="en-US" sz="2400" dirty="0"/>
                </a:br>
                <a:r>
                  <a:rPr lang="en-US" altLang="en-US" sz="2400" dirty="0"/>
                  <a:t>u=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nary>
                      </m:e>
                    </m:d>
                  </m:oMath>
                </a14:m>
                <a:br>
                  <a:rPr lang="en-US" sz="3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990599"/>
                <a:ext cx="7311189" cy="1289977"/>
              </a:xfrm>
              <a:blipFill>
                <a:blip r:embed="rId2"/>
                <a:stretch>
                  <a:fillRect l="-1166" t="-34579" b="-1261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21" y="2374838"/>
            <a:ext cx="8229600" cy="45259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30</a:t>
            </a:fld>
            <a:endParaRPr lang="en-US" altLang="zh-HK"/>
          </a:p>
        </p:txBody>
      </p:sp>
      <p:sp>
        <p:nvSpPr>
          <p:cNvPr id="7" name="Oval 6"/>
          <p:cNvSpPr/>
          <p:nvPr/>
        </p:nvSpPr>
        <p:spPr>
          <a:xfrm>
            <a:off x="3478213" y="4511730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76388" y="4521255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7" idx="2"/>
          </p:cNvCxnSpPr>
          <p:nvPr/>
        </p:nvCxnSpPr>
        <p:spPr>
          <a:xfrm>
            <a:off x="1362076" y="5021317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76388" y="5303892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2"/>
          <p:cNvSpPr>
            <a:spLocks noChangeArrowheads="1"/>
          </p:cNvSpPr>
          <p:nvPr/>
        </p:nvSpPr>
        <p:spPr bwMode="auto">
          <a:xfrm>
            <a:off x="1905000" y="4201288"/>
            <a:ext cx="1544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(i=1,j=1)</a:t>
            </a:r>
          </a:p>
        </p:txBody>
      </p:sp>
      <p:sp>
        <p:nvSpPr>
          <p:cNvPr id="12" name="Rectangle 93"/>
          <p:cNvSpPr>
            <a:spLocks noChangeArrowheads="1"/>
          </p:cNvSpPr>
          <p:nvPr/>
        </p:nvSpPr>
        <p:spPr bwMode="auto">
          <a:xfrm>
            <a:off x="1989138" y="4787955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(i=2,j=1)</a:t>
            </a:r>
          </a:p>
        </p:txBody>
      </p: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2041526" y="5303892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(i=9,j=1)</a:t>
            </a:r>
          </a:p>
        </p:txBody>
      </p:sp>
      <p:sp>
        <p:nvSpPr>
          <p:cNvPr id="14" name="Oval 13"/>
          <p:cNvSpPr/>
          <p:nvPr/>
        </p:nvSpPr>
        <p:spPr>
          <a:xfrm>
            <a:off x="1619251" y="5162605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16076" y="5356280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14876" y="5087992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03"/>
              <p:cNvSpPr txBox="1"/>
              <p:nvPr/>
            </p:nvSpPr>
            <p:spPr bwMode="auto">
              <a:xfrm>
                <a:off x="1066800" y="2281237"/>
                <a:ext cx="7620000" cy="1620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</a:rPr>
                  <a:t>Therefore, in here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3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=2,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sz="36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1237"/>
                <a:ext cx="7620000" cy="1620013"/>
              </a:xfrm>
              <a:prstGeom prst="rect">
                <a:avLst/>
              </a:prstGeom>
              <a:blipFill>
                <a:blip r:embed="rId3"/>
                <a:stretch>
                  <a:fillRect l="-1600" t="-8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41"/>
          <p:cNvSpPr>
            <a:spLocks noChangeArrowheads="1"/>
          </p:cNvSpPr>
          <p:nvPr/>
        </p:nvSpPr>
        <p:spPr bwMode="auto">
          <a:xfrm>
            <a:off x="893763" y="4305355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142"/>
          <p:cNvSpPr>
            <a:spLocks noChangeArrowheads="1"/>
          </p:cNvSpPr>
          <p:nvPr/>
        </p:nvSpPr>
        <p:spPr bwMode="auto">
          <a:xfrm>
            <a:off x="895351" y="4800655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Rectangle 143"/>
          <p:cNvSpPr>
            <a:spLocks noChangeArrowheads="1"/>
          </p:cNvSpPr>
          <p:nvPr/>
        </p:nvSpPr>
        <p:spPr bwMode="auto">
          <a:xfrm>
            <a:off x="935038" y="5349930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22" name="TextBox 149"/>
          <p:cNvSpPr txBox="1">
            <a:spLocks noChangeArrowheads="1"/>
          </p:cNvSpPr>
          <p:nvPr/>
        </p:nvSpPr>
        <p:spPr bwMode="auto">
          <a:xfrm>
            <a:off x="3449638" y="4741917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Neuron (</a:t>
            </a:r>
            <a:r>
              <a:rPr lang="en-US" altLang="en-US" sz="1800" dirty="0">
                <a:solidFill>
                  <a:srgbClr val="FF0000"/>
                </a:solidFill>
              </a:rPr>
              <a:t>j</a:t>
            </a:r>
            <a:r>
              <a:rPr lang="en-US" altLang="en-US" sz="1800" dirty="0"/>
              <a:t>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Bias=b1(</a:t>
            </a:r>
            <a:r>
              <a:rPr lang="en-US" altLang="en-US" sz="1800" dirty="0">
                <a:solidFill>
                  <a:srgbClr val="FF0000"/>
                </a:solidFill>
              </a:rPr>
              <a:t>j</a:t>
            </a:r>
            <a:r>
              <a:rPr lang="en-US" altLang="en-US" sz="1800" dirty="0"/>
              <a:t>=1)</a:t>
            </a:r>
            <a:endParaRPr lang="en-US" altLang="en-US" sz="1800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830263" y="3868792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TextBox 137"/>
          <p:cNvSpPr txBox="1">
            <a:spLocks noChangeArrowheads="1"/>
          </p:cNvSpPr>
          <p:nvPr/>
        </p:nvSpPr>
        <p:spPr bwMode="auto">
          <a:xfrm>
            <a:off x="5316933" y="4966319"/>
            <a:ext cx="869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A1</a:t>
            </a:r>
            <a:r>
              <a:rPr lang="en-US" altLang="en-US" sz="1800" dirty="0"/>
              <a:t>(j=1)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1700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40891" y="85725"/>
            <a:ext cx="8862218" cy="609600"/>
          </a:xfrm>
        </p:spPr>
        <p:txBody>
          <a:bodyPr>
            <a:normAutofit/>
          </a:bodyPr>
          <a:lstStyle/>
          <a:p>
            <a:pPr algn="l"/>
            <a:r>
              <a:rPr lang="en-US" altLang="en-US" sz="1600" dirty="0"/>
              <a:t>Architecture : write the formula for A2(k=1) </a:t>
            </a:r>
          </a:p>
        </p:txBody>
      </p:sp>
      <p:sp>
        <p:nvSpPr>
          <p:cNvPr id="71709" name="Content Placeholder 78"/>
          <p:cNvSpPr>
            <a:spLocks noGrp="1"/>
          </p:cNvSpPr>
          <p:nvPr>
            <p:ph idx="1"/>
          </p:nvPr>
        </p:nvSpPr>
        <p:spPr>
          <a:xfrm>
            <a:off x="8229600" y="6324600"/>
            <a:ext cx="7620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63912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71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E090-3DB1-4F17-869C-067DB8B30ED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60488" y="307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60488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60488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60488" y="445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9913" y="3073400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9913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79913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79913" y="4454525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  <a:endCxn id="11" idx="2"/>
          </p:cNvCxnSpPr>
          <p:nvPr/>
        </p:nvCxnSpPr>
        <p:spPr>
          <a:xfrm>
            <a:off x="1589088" y="3187700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 flipV="1">
            <a:off x="1589088" y="3187700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 flipV="1">
            <a:off x="1589088" y="3187700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732713" y="3184525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32713" y="3673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32713" y="4156075"/>
            <a:ext cx="228600" cy="228600"/>
          </a:xfrm>
          <a:prstGeom prst="ellipse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1" idx="6"/>
            <a:endCxn id="19" idx="2"/>
          </p:cNvCxnSpPr>
          <p:nvPr/>
        </p:nvCxnSpPr>
        <p:spPr>
          <a:xfrm>
            <a:off x="4608513" y="3187700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9" idx="2"/>
          </p:cNvCxnSpPr>
          <p:nvPr/>
        </p:nvCxnSpPr>
        <p:spPr>
          <a:xfrm flipV="1">
            <a:off x="4608513" y="3298825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7"/>
            <a:endCxn id="19" idx="2"/>
          </p:cNvCxnSpPr>
          <p:nvPr/>
        </p:nvCxnSpPr>
        <p:spPr>
          <a:xfrm flipV="1">
            <a:off x="4573588" y="3298825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9" idx="2"/>
          </p:cNvCxnSpPr>
          <p:nvPr/>
        </p:nvCxnSpPr>
        <p:spPr>
          <a:xfrm flipV="1">
            <a:off x="4608513" y="3298825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11" idx="2"/>
          </p:cNvCxnSpPr>
          <p:nvPr/>
        </p:nvCxnSpPr>
        <p:spPr>
          <a:xfrm flipV="1">
            <a:off x="1589088" y="3187700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  <a:endCxn id="14" idx="2"/>
          </p:cNvCxnSpPr>
          <p:nvPr/>
        </p:nvCxnSpPr>
        <p:spPr>
          <a:xfrm>
            <a:off x="1555750" y="4192588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474788" y="5216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60488" y="552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3250" y="4987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11" idx="2"/>
          </p:cNvCxnSpPr>
          <p:nvPr/>
        </p:nvCxnSpPr>
        <p:spPr>
          <a:xfrm flipV="1">
            <a:off x="1589088" y="3187700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7"/>
            <a:endCxn id="19" idx="2"/>
          </p:cNvCxnSpPr>
          <p:nvPr/>
        </p:nvCxnSpPr>
        <p:spPr>
          <a:xfrm flipV="1">
            <a:off x="4608513" y="3298825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0" name="TextBox 79"/>
          <p:cNvSpPr txBox="1">
            <a:spLocks noChangeArrowheads="1"/>
          </p:cNvSpPr>
          <p:nvPr/>
        </p:nvSpPr>
        <p:spPr bwMode="auto">
          <a:xfrm>
            <a:off x="1293813" y="5930900"/>
            <a:ext cx="13136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Input: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P=9x1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Indexed by j</a:t>
            </a:r>
          </a:p>
        </p:txBody>
      </p:sp>
      <p:sp>
        <p:nvSpPr>
          <p:cNvPr id="71711" name="TextBox 80"/>
          <p:cNvSpPr txBox="1">
            <a:spLocks noChangeArrowheads="1"/>
          </p:cNvSpPr>
          <p:nvPr/>
        </p:nvSpPr>
        <p:spPr bwMode="auto">
          <a:xfrm>
            <a:off x="3459163" y="5327650"/>
            <a:ext cx="236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A1: Hidden layer1 =5 neurons, indexed by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=9x5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=5x1</a:t>
            </a:r>
          </a:p>
        </p:txBody>
      </p:sp>
      <p:sp>
        <p:nvSpPr>
          <p:cNvPr id="83" name="Oval 82"/>
          <p:cNvSpPr/>
          <p:nvPr/>
        </p:nvSpPr>
        <p:spPr>
          <a:xfrm>
            <a:off x="6067425" y="4424363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054725" y="4073525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0025" y="1439863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38200" y="1449388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87" idx="2"/>
          </p:cNvCxnSpPr>
          <p:nvPr/>
        </p:nvCxnSpPr>
        <p:spPr>
          <a:xfrm>
            <a:off x="623888" y="1949450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838200" y="2232025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8" name="Rectangle 92"/>
          <p:cNvSpPr>
            <a:spLocks noChangeArrowheads="1"/>
          </p:cNvSpPr>
          <p:nvPr/>
        </p:nvSpPr>
        <p:spPr bwMode="auto">
          <a:xfrm>
            <a:off x="1166813" y="12969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=1,j=1)</a:t>
            </a:r>
          </a:p>
        </p:txBody>
      </p:sp>
      <p:sp>
        <p:nvSpPr>
          <p:cNvPr id="71719" name="Rectangle 93"/>
          <p:cNvSpPr>
            <a:spLocks noChangeArrowheads="1"/>
          </p:cNvSpPr>
          <p:nvPr/>
        </p:nvSpPr>
        <p:spPr bwMode="auto">
          <a:xfrm>
            <a:off x="1250950" y="17160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=2,j=1)</a:t>
            </a:r>
          </a:p>
        </p:txBody>
      </p:sp>
      <p:sp>
        <p:nvSpPr>
          <p:cNvPr id="71720" name="Rectangle 94"/>
          <p:cNvSpPr>
            <a:spLocks noChangeArrowheads="1"/>
          </p:cNvSpPr>
          <p:nvPr/>
        </p:nvSpPr>
        <p:spPr bwMode="auto">
          <a:xfrm>
            <a:off x="1303338" y="22320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(i=9,j=1)</a:t>
            </a:r>
          </a:p>
        </p:txBody>
      </p:sp>
      <p:sp>
        <p:nvSpPr>
          <p:cNvPr id="96" name="Oval 95"/>
          <p:cNvSpPr/>
          <p:nvPr/>
        </p:nvSpPr>
        <p:spPr>
          <a:xfrm>
            <a:off x="881063" y="20907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7888" y="22844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23" name="TextBox 97"/>
          <p:cNvSpPr txBox="1">
            <a:spLocks noChangeArrowheads="1"/>
          </p:cNvSpPr>
          <p:nvPr/>
        </p:nvSpPr>
        <p:spPr bwMode="auto">
          <a:xfrm>
            <a:off x="646113" y="2890838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976688" y="2016125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25" name="Object 103"/>
              <p:cNvSpPr txBox="1"/>
              <p:nvPr/>
            </p:nvSpPr>
            <p:spPr bwMode="auto">
              <a:xfrm>
                <a:off x="474663" y="800145"/>
                <a:ext cx="3994150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25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663" y="800145"/>
                <a:ext cx="3994150" cy="565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6" name="TextBox 137"/>
          <p:cNvSpPr txBox="1">
            <a:spLocks noChangeArrowheads="1"/>
          </p:cNvSpPr>
          <p:nvPr/>
        </p:nvSpPr>
        <p:spPr bwMode="auto">
          <a:xfrm>
            <a:off x="3903663" y="1581150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(i=1)</a:t>
            </a:r>
          </a:p>
        </p:txBody>
      </p:sp>
      <p:sp>
        <p:nvSpPr>
          <p:cNvPr id="71727" name="Rectangle 141"/>
          <p:cNvSpPr>
            <a:spLocks noChangeArrowheads="1"/>
          </p:cNvSpPr>
          <p:nvPr/>
        </p:nvSpPr>
        <p:spPr bwMode="auto">
          <a:xfrm>
            <a:off x="155575" y="12334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8" name="Rectangle 142"/>
          <p:cNvSpPr>
            <a:spLocks noChangeArrowheads="1"/>
          </p:cNvSpPr>
          <p:nvPr/>
        </p:nvSpPr>
        <p:spPr bwMode="auto">
          <a:xfrm>
            <a:off x="157163" y="17287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9" name="Rectangle 143"/>
          <p:cNvSpPr>
            <a:spLocks noChangeArrowheads="1"/>
          </p:cNvSpPr>
          <p:nvPr/>
        </p:nvSpPr>
        <p:spPr bwMode="auto">
          <a:xfrm>
            <a:off x="196850" y="2278063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2075" y="723900"/>
            <a:ext cx="4481513" cy="21320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7" name="Straight Arrow Connector 146"/>
          <p:cNvCxnSpPr>
            <a:endCxn id="11" idx="0"/>
          </p:cNvCxnSpPr>
          <p:nvPr/>
        </p:nvCxnSpPr>
        <p:spPr>
          <a:xfrm>
            <a:off x="3810000" y="2855913"/>
            <a:ext cx="684213" cy="21748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2" name="TextBox 149"/>
          <p:cNvSpPr txBox="1">
            <a:spLocks noChangeArrowheads="1"/>
          </p:cNvSpPr>
          <p:nvPr/>
        </p:nvSpPr>
        <p:spPr bwMode="auto">
          <a:xfrm>
            <a:off x="2711450" y="167005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i=1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Bias=b1(i=1)</a:t>
            </a:r>
            <a:endParaRPr lang="en-US" altLang="en-US" sz="1800" baseline="-25000"/>
          </a:p>
        </p:txBody>
      </p:sp>
      <p:sp>
        <p:nvSpPr>
          <p:cNvPr id="155" name="Oval 154"/>
          <p:cNvSpPr/>
          <p:nvPr/>
        </p:nvSpPr>
        <p:spPr>
          <a:xfrm>
            <a:off x="7523163" y="1473200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110163" y="147320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5" idx="2"/>
          </p:cNvCxnSpPr>
          <p:nvPr/>
        </p:nvCxnSpPr>
        <p:spPr>
          <a:xfrm>
            <a:off x="5178425" y="1922463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207000" y="224472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7" name="Rectangle 158"/>
          <p:cNvSpPr>
            <a:spLocks noChangeArrowheads="1"/>
          </p:cNvSpPr>
          <p:nvPr/>
        </p:nvSpPr>
        <p:spPr bwMode="auto">
          <a:xfrm>
            <a:off x="5832475" y="1287463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(j=1,k=1)</a:t>
            </a:r>
          </a:p>
        </p:txBody>
      </p:sp>
      <p:sp>
        <p:nvSpPr>
          <p:cNvPr id="71738" name="Rectangle 159"/>
          <p:cNvSpPr>
            <a:spLocks noChangeArrowheads="1"/>
          </p:cNvSpPr>
          <p:nvPr/>
        </p:nvSpPr>
        <p:spPr bwMode="auto">
          <a:xfrm>
            <a:off x="5819775" y="1657350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1739" name="Rectangle 160"/>
          <p:cNvSpPr>
            <a:spLocks noChangeArrowheads="1"/>
          </p:cNvSpPr>
          <p:nvPr/>
        </p:nvSpPr>
        <p:spPr bwMode="auto">
          <a:xfrm>
            <a:off x="5843588" y="218598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(j=5,k=1)</a:t>
            </a:r>
          </a:p>
        </p:txBody>
      </p:sp>
      <p:sp>
        <p:nvSpPr>
          <p:cNvPr id="162" name="Oval 161"/>
          <p:cNvSpPr/>
          <p:nvPr/>
        </p:nvSpPr>
        <p:spPr>
          <a:xfrm>
            <a:off x="5449888" y="211296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446713" y="23066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8783638" y="192405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43" name="Object 164"/>
              <p:cNvSpPr txBox="1"/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−[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3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4" name="TextBox 165"/>
          <p:cNvSpPr txBox="1">
            <a:spLocks noChangeArrowheads="1"/>
          </p:cNvSpPr>
          <p:nvPr/>
        </p:nvSpPr>
        <p:spPr bwMode="auto">
          <a:xfrm>
            <a:off x="8542338" y="2262188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2(k=2)</a:t>
            </a:r>
          </a:p>
        </p:txBody>
      </p:sp>
      <p:sp>
        <p:nvSpPr>
          <p:cNvPr id="71745" name="Rectangle 166"/>
          <p:cNvSpPr>
            <a:spLocks noChangeArrowheads="1"/>
          </p:cNvSpPr>
          <p:nvPr/>
        </p:nvSpPr>
        <p:spPr bwMode="auto">
          <a:xfrm>
            <a:off x="4724400" y="125571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</a:t>
            </a:r>
          </a:p>
        </p:txBody>
      </p:sp>
      <p:sp>
        <p:nvSpPr>
          <p:cNvPr id="71746" name="Rectangle 167"/>
          <p:cNvSpPr>
            <a:spLocks noChangeArrowheads="1"/>
          </p:cNvSpPr>
          <p:nvPr/>
        </p:nvSpPr>
        <p:spPr bwMode="auto">
          <a:xfrm>
            <a:off x="4727575" y="175101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</a:t>
            </a:r>
          </a:p>
        </p:txBody>
      </p:sp>
      <p:sp>
        <p:nvSpPr>
          <p:cNvPr id="71747" name="Rectangle 168"/>
          <p:cNvSpPr>
            <a:spLocks noChangeArrowheads="1"/>
          </p:cNvSpPr>
          <p:nvPr/>
        </p:nvSpPr>
        <p:spPr bwMode="auto">
          <a:xfrm>
            <a:off x="4765675" y="230028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797425" y="533400"/>
            <a:ext cx="4346575" cy="240506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49" name="TextBox 170"/>
          <p:cNvSpPr txBox="1">
            <a:spLocks noChangeArrowheads="1"/>
          </p:cNvSpPr>
          <p:nvPr/>
        </p:nvSpPr>
        <p:spPr bwMode="auto">
          <a:xfrm>
            <a:off x="7505700" y="167005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71750" name="Rectangle 92"/>
          <p:cNvSpPr>
            <a:spLocks noChangeArrowheads="1"/>
          </p:cNvSpPr>
          <p:nvPr/>
        </p:nvSpPr>
        <p:spPr bwMode="auto">
          <a:xfrm>
            <a:off x="2019300" y="281463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51" name="Rectangle 92"/>
          <p:cNvSpPr>
            <a:spLocks noChangeArrowheads="1"/>
          </p:cNvSpPr>
          <p:nvPr/>
        </p:nvSpPr>
        <p:spPr bwMode="auto">
          <a:xfrm>
            <a:off x="1941513" y="331311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52" name="Rectangle 92"/>
          <p:cNvSpPr>
            <a:spLocks noChangeArrowheads="1"/>
          </p:cNvSpPr>
          <p:nvPr/>
        </p:nvSpPr>
        <p:spPr bwMode="auto">
          <a:xfrm>
            <a:off x="2019300" y="53752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(i=9,j=5)</a:t>
            </a:r>
          </a:p>
        </p:txBody>
      </p:sp>
      <p:cxnSp>
        <p:nvCxnSpPr>
          <p:cNvPr id="80" name="Straight Arrow Connector 79"/>
          <p:cNvCxnSpPr>
            <a:stCxn id="40" idx="5"/>
            <a:endCxn id="41" idx="2"/>
          </p:cNvCxnSpPr>
          <p:nvPr/>
        </p:nvCxnSpPr>
        <p:spPr>
          <a:xfrm flipV="1">
            <a:off x="1555750" y="5102225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4" name="Rectangle 92"/>
          <p:cNvSpPr>
            <a:spLocks noChangeArrowheads="1"/>
          </p:cNvSpPr>
          <p:nvPr/>
        </p:nvSpPr>
        <p:spPr bwMode="auto">
          <a:xfrm>
            <a:off x="3024188" y="44973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(i=3,j=4)</a:t>
            </a:r>
          </a:p>
        </p:txBody>
      </p:sp>
      <p:sp>
        <p:nvSpPr>
          <p:cNvPr id="71755" name="TextBox 100"/>
          <p:cNvSpPr txBox="1">
            <a:spLocks noChangeArrowheads="1"/>
          </p:cNvSpPr>
          <p:nvPr/>
        </p:nvSpPr>
        <p:spPr bwMode="auto">
          <a:xfrm>
            <a:off x="4627563" y="502285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71756" name="TextBox 101"/>
          <p:cNvSpPr txBox="1">
            <a:spLocks noChangeArrowheads="1"/>
          </p:cNvSpPr>
          <p:nvPr/>
        </p:nvSpPr>
        <p:spPr bwMode="auto">
          <a:xfrm>
            <a:off x="4494213" y="2828926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sp>
        <p:nvSpPr>
          <p:cNvPr id="71757" name="TextBox 80"/>
          <p:cNvSpPr txBox="1">
            <a:spLocks noChangeArrowheads="1"/>
          </p:cNvSpPr>
          <p:nvPr/>
        </p:nvSpPr>
        <p:spPr bwMode="auto">
          <a:xfrm>
            <a:off x="7285038" y="4598988"/>
            <a:ext cx="18589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A2:layer2, 3 Output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indexed by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=5x3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=3x1</a:t>
            </a:r>
          </a:p>
        </p:txBody>
      </p:sp>
      <p:cxnSp>
        <p:nvCxnSpPr>
          <p:cNvPr id="106" name="Straight Arrow Connector 105"/>
          <p:cNvCxnSpPr>
            <a:endCxn id="21" idx="2"/>
          </p:cNvCxnSpPr>
          <p:nvPr/>
        </p:nvCxnSpPr>
        <p:spPr>
          <a:xfrm flipV="1">
            <a:off x="4630738" y="4270375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9" name="Rectangle 92"/>
          <p:cNvSpPr>
            <a:spLocks noChangeArrowheads="1"/>
          </p:cNvSpPr>
          <p:nvPr/>
        </p:nvSpPr>
        <p:spPr bwMode="auto">
          <a:xfrm>
            <a:off x="5843588" y="454183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(j=5,k=3)</a:t>
            </a:r>
          </a:p>
        </p:txBody>
      </p:sp>
      <p:sp>
        <p:nvSpPr>
          <p:cNvPr id="71760" name="Rectangle 92"/>
          <p:cNvSpPr>
            <a:spLocks noChangeArrowheads="1"/>
          </p:cNvSpPr>
          <p:nvPr/>
        </p:nvSpPr>
        <p:spPr bwMode="auto">
          <a:xfrm>
            <a:off x="5472113" y="2943225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(j=1,k=1)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608513" y="3660775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2" name="Rectangle 92"/>
          <p:cNvSpPr>
            <a:spLocks noChangeArrowheads="1"/>
          </p:cNvSpPr>
          <p:nvPr/>
        </p:nvSpPr>
        <p:spPr bwMode="auto">
          <a:xfrm>
            <a:off x="6619875" y="3813175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(i=2,k=2)</a:t>
            </a:r>
          </a:p>
        </p:txBody>
      </p:sp>
      <p:sp>
        <p:nvSpPr>
          <p:cNvPr id="71763" name="Rectangle 92"/>
          <p:cNvSpPr>
            <a:spLocks noChangeArrowheads="1"/>
          </p:cNvSpPr>
          <p:nvPr/>
        </p:nvSpPr>
        <p:spPr bwMode="auto">
          <a:xfrm>
            <a:off x="5387975" y="3246438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(j=2,k=1)</a:t>
            </a:r>
          </a:p>
        </p:txBody>
      </p:sp>
      <p:sp>
        <p:nvSpPr>
          <p:cNvPr id="71764" name="TextBox 116"/>
          <p:cNvSpPr txBox="1">
            <a:spLocks noChangeArrowheads="1"/>
          </p:cNvSpPr>
          <p:nvPr/>
        </p:nvSpPr>
        <p:spPr bwMode="auto">
          <a:xfrm>
            <a:off x="4586288" y="3355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cxnSp>
        <p:nvCxnSpPr>
          <p:cNvPr id="118" name="Straight Arrow Connector 117"/>
          <p:cNvCxnSpPr>
            <a:endCxn id="19" idx="0"/>
          </p:cNvCxnSpPr>
          <p:nvPr/>
        </p:nvCxnSpPr>
        <p:spPr>
          <a:xfrm flipH="1">
            <a:off x="7847013" y="2938463"/>
            <a:ext cx="306387" cy="24606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452563" y="49117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246438" y="38782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46438" y="39862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041775" y="42783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040188" y="4073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041775" y="38036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73" name="TextBox 1"/>
          <p:cNvSpPr txBox="1">
            <a:spLocks noChangeArrowheads="1"/>
          </p:cNvSpPr>
          <p:nvPr/>
        </p:nvSpPr>
        <p:spPr bwMode="auto">
          <a:xfrm>
            <a:off x="2305050" y="5983288"/>
            <a:ext cx="1023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l=1</a:t>
            </a:r>
          </a:p>
        </p:txBody>
      </p:sp>
      <p:sp>
        <p:nvSpPr>
          <p:cNvPr id="71774" name="TextBox 93"/>
          <p:cNvSpPr txBox="1">
            <a:spLocks noChangeArrowheads="1"/>
          </p:cNvSpPr>
          <p:nvPr/>
        </p:nvSpPr>
        <p:spPr bwMode="auto">
          <a:xfrm>
            <a:off x="5819775" y="5924550"/>
            <a:ext cx="1023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l=2</a:t>
            </a:r>
          </a:p>
        </p:txBody>
      </p:sp>
      <p:sp>
        <p:nvSpPr>
          <p:cNvPr id="71775" name="TextBox 3"/>
          <p:cNvSpPr txBox="1">
            <a:spLocks noChangeArrowheads="1"/>
          </p:cNvSpPr>
          <p:nvPr/>
        </p:nvSpPr>
        <p:spPr bwMode="auto">
          <a:xfrm>
            <a:off x="7131050" y="6076950"/>
            <a:ext cx="164147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S2 generated</a:t>
            </a:r>
          </a:p>
        </p:txBody>
      </p:sp>
      <p:sp>
        <p:nvSpPr>
          <p:cNvPr id="71776" name="TextBox 97"/>
          <p:cNvSpPr txBox="1">
            <a:spLocks noChangeArrowheads="1"/>
          </p:cNvSpPr>
          <p:nvPr/>
        </p:nvSpPr>
        <p:spPr bwMode="auto">
          <a:xfrm>
            <a:off x="3170238" y="6441879"/>
            <a:ext cx="1641475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S1 generated</a:t>
            </a:r>
          </a:p>
        </p:txBody>
      </p:sp>
      <p:sp>
        <p:nvSpPr>
          <p:cNvPr id="102" name="Oval 101"/>
          <p:cNvSpPr/>
          <p:nvPr/>
        </p:nvSpPr>
        <p:spPr>
          <a:xfrm>
            <a:off x="92075" y="796925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32363" y="72390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FEB687-A780-4542-AF6F-790D7A595219}"/>
              </a:ext>
            </a:extLst>
          </p:cNvPr>
          <p:cNvSpPr/>
          <p:nvPr/>
        </p:nvSpPr>
        <p:spPr>
          <a:xfrm>
            <a:off x="180181" y="530225"/>
            <a:ext cx="4275138" cy="6172199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C5078-EE1B-8686-694F-75F6EFD9E1D8}"/>
              </a:ext>
            </a:extLst>
          </p:cNvPr>
          <p:cNvSpPr txBox="1"/>
          <p:nvPr/>
        </p:nvSpPr>
        <p:spPr>
          <a:xfrm>
            <a:off x="4591686" y="4360863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43FDE3-35E7-60BE-1AA3-8B8911266812}"/>
              </a:ext>
            </a:extLst>
          </p:cNvPr>
          <p:cNvSpPr/>
          <p:nvPr/>
        </p:nvSpPr>
        <p:spPr>
          <a:xfrm>
            <a:off x="3862388" y="27305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1DE5A1-764A-F7A7-151E-8265D6D97D5E}"/>
              </a:ext>
            </a:extLst>
          </p:cNvPr>
          <p:cNvSpPr/>
          <p:nvPr/>
        </p:nvSpPr>
        <p:spPr>
          <a:xfrm>
            <a:off x="7323931" y="2855913"/>
            <a:ext cx="1272382" cy="82708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632677-99FE-96AF-40AB-65046D14CE31}"/>
              </a:ext>
            </a:extLst>
          </p:cNvPr>
          <p:cNvCxnSpPr/>
          <p:nvPr/>
        </p:nvCxnSpPr>
        <p:spPr>
          <a:xfrm>
            <a:off x="4117975" y="457200"/>
            <a:ext cx="3502025" cy="24812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23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36" y="891248"/>
            <a:ext cx="8229600" cy="334962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Answer: </a:t>
            </a:r>
            <a:r>
              <a:rPr lang="en-US" altLang="en-US" sz="2800" dirty="0"/>
              <a:t>write the formula for A2(k=1)</a:t>
            </a:r>
            <a:br>
              <a:rPr lang="en-US" altLang="en-US" sz="2800" b="0" i="0" dirty="0"/>
            </a:br>
            <a:br>
              <a:rPr lang="en-US" altLang="en-US" sz="2800" b="0" i="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1706" y="63627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5743" y="6153150"/>
            <a:ext cx="2133600" cy="365125"/>
          </a:xfrm>
        </p:spPr>
        <p:txBody>
          <a:bodyPr/>
          <a:lstStyle/>
          <a:p>
            <a:fld id="{B28686DF-4AC6-44BB-9261-A3C12E8BDC53}" type="slidenum">
              <a:rPr lang="en-US" altLang="zh-HK" smtClean="0"/>
              <a:pPr/>
              <a:t>32</a:t>
            </a:fld>
            <a:endParaRPr lang="en-US" altLang="zh-HK"/>
          </a:p>
        </p:txBody>
      </p:sp>
      <p:sp>
        <p:nvSpPr>
          <p:cNvPr id="24" name="Oval 23"/>
          <p:cNvSpPr/>
          <p:nvPr/>
        </p:nvSpPr>
        <p:spPr>
          <a:xfrm>
            <a:off x="3891756" y="5060950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78756" y="506095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2"/>
          </p:cNvCxnSpPr>
          <p:nvPr/>
        </p:nvCxnSpPr>
        <p:spPr>
          <a:xfrm>
            <a:off x="1547018" y="5510213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75593" y="583247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58"/>
          <p:cNvSpPr>
            <a:spLocks noChangeArrowheads="1"/>
          </p:cNvSpPr>
          <p:nvPr/>
        </p:nvSpPr>
        <p:spPr bwMode="auto">
          <a:xfrm>
            <a:off x="2201068" y="4875213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=1,k=1)</a:t>
            </a:r>
          </a:p>
        </p:txBody>
      </p:sp>
      <p:sp>
        <p:nvSpPr>
          <p:cNvPr id="29" name="Rectangle 159"/>
          <p:cNvSpPr>
            <a:spLocks noChangeArrowheads="1"/>
          </p:cNvSpPr>
          <p:nvPr/>
        </p:nvSpPr>
        <p:spPr bwMode="auto">
          <a:xfrm>
            <a:off x="2188368" y="5245100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" name="Rectangle 160"/>
          <p:cNvSpPr>
            <a:spLocks noChangeArrowheads="1"/>
          </p:cNvSpPr>
          <p:nvPr/>
        </p:nvSpPr>
        <p:spPr bwMode="auto">
          <a:xfrm>
            <a:off x="2212181" y="577373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 </a:t>
            </a:r>
            <a:r>
              <a:rPr lang="en-US" altLang="en-US" sz="1800" baseline="30000">
                <a:sym typeface="Symbol" pitchFamily="18" charset="2"/>
              </a:rPr>
              <a:t>l=</a:t>
            </a:r>
            <a:r>
              <a:rPr lang="en-US" altLang="en-US" sz="1800" baseline="30000"/>
              <a:t>2</a:t>
            </a:r>
            <a:r>
              <a:rPr lang="en-US" altLang="en-US" sz="1800"/>
              <a:t>(i=5,k=1)</a:t>
            </a:r>
          </a:p>
        </p:txBody>
      </p:sp>
      <p:sp>
        <p:nvSpPr>
          <p:cNvPr id="31" name="Oval 30"/>
          <p:cNvSpPr/>
          <p:nvPr/>
        </p:nvSpPr>
        <p:spPr>
          <a:xfrm>
            <a:off x="1818481" y="57007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15306" y="589438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152231" y="551180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64"/>
              <p:cNvSpPr txBox="1"/>
              <p:nvPr/>
            </p:nvSpPr>
            <p:spPr bwMode="auto">
              <a:xfrm>
                <a:off x="933425" y="3285647"/>
                <a:ext cx="8229599" cy="1365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Therefore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here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−[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=1)+...+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425" y="3285647"/>
                <a:ext cx="8229599" cy="1365252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165"/>
          <p:cNvSpPr txBox="1">
            <a:spLocks noChangeArrowheads="1"/>
          </p:cNvSpPr>
          <p:nvPr/>
        </p:nvSpPr>
        <p:spPr bwMode="auto">
          <a:xfrm>
            <a:off x="5454250" y="5368925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</a:t>
            </a:r>
            <a:r>
              <a:rPr lang="en-US" altLang="en-US" sz="1800" baseline="-25000" dirty="0"/>
              <a:t>2(k=2)</a:t>
            </a:r>
          </a:p>
        </p:txBody>
      </p:sp>
      <p:sp>
        <p:nvSpPr>
          <p:cNvPr id="36" name="Rectangle 168"/>
          <p:cNvSpPr>
            <a:spLocks noChangeArrowheads="1"/>
          </p:cNvSpPr>
          <p:nvPr/>
        </p:nvSpPr>
        <p:spPr bwMode="auto">
          <a:xfrm>
            <a:off x="751608" y="5991781"/>
            <a:ext cx="91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A1(k=5)</a:t>
            </a:r>
          </a:p>
        </p:txBody>
      </p:sp>
      <p:sp>
        <p:nvSpPr>
          <p:cNvPr id="38" name="TextBox 170"/>
          <p:cNvSpPr txBox="1">
            <a:spLocks noChangeArrowheads="1"/>
          </p:cNvSpPr>
          <p:nvPr/>
        </p:nvSpPr>
        <p:spPr bwMode="auto">
          <a:xfrm>
            <a:off x="3874293" y="525780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39" name="Oval 38"/>
          <p:cNvSpPr/>
          <p:nvPr/>
        </p:nvSpPr>
        <p:spPr>
          <a:xfrm>
            <a:off x="704825" y="410210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D5D9D2EB-AE62-430F-9B94-965ACC11A5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426" y="1329398"/>
                <a:ext cx="7277149" cy="1780036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endParaRPr lang="en-US" altLang="en-US" sz="2800" dirty="0"/>
              </a:p>
              <a:p>
                <a:pPr algn="l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800" dirty="0" smtClean="0"/>
                      <m:t>Architecture</m:t>
                    </m:r>
                    <m:r>
                      <m:rPr>
                        <m:nor/>
                      </m:rPr>
                      <a:rPr lang="en-US" altLang="en-US" sz="2800" dirty="0" smtClean="0"/>
                      <m:t> : </m:t>
                    </m:r>
                    <m:r>
                      <m:rPr>
                        <m:nor/>
                      </m:rPr>
                      <a:rPr lang="en-US" altLang="en-US" sz="2800" dirty="0" smtClean="0"/>
                      <m:t>Example</m:t>
                    </m:r>
                    <m:r>
                      <m:rPr>
                        <m:nor/>
                      </m:rPr>
                      <a:rPr lang="en-US" altLang="en-US" sz="2800" dirty="0" smtClean="0"/>
                      <m:t> (</m:t>
                    </m:r>
                    <m:r>
                      <m:rPr>
                        <m:nor/>
                      </m:rPr>
                      <a:rPr lang="en-US" altLang="en-US" sz="2800" dirty="0" smtClean="0"/>
                      <m:t>continue</m:t>
                    </m:r>
                    <m:r>
                      <m:rPr>
                        <m:nor/>
                      </m:rPr>
                      <a:rPr lang="en-US" altLang="en-US" sz="2800" dirty="0" smtClean="0"/>
                      <m:t>, </m:t>
                    </m:r>
                    <m:r>
                      <m:rPr>
                        <m:nor/>
                      </m:rPr>
                      <a:rPr lang="en-US" altLang="en-US" sz="2800" b="0" i="0" dirty="0" smtClean="0"/>
                      <m:t>Right</m:t>
                    </m:r>
                    <m:r>
                      <m:rPr>
                        <m:nor/>
                      </m:rPr>
                      <a:rPr lang="en-US" altLang="en-US" sz="2800" dirty="0" smtClean="0"/>
                      <m:t> </m:t>
                    </m:r>
                    <m:r>
                      <m:rPr>
                        <m:nor/>
                      </m:rPr>
                      <a:rPr lang="en-US" altLang="en-US" sz="2800" dirty="0" smtClean="0"/>
                      <m:t>hand</m:t>
                    </m:r>
                    <m:r>
                      <m:rPr>
                        <m:nor/>
                      </m:rPr>
                      <a:rPr lang="en-US" altLang="en-US" sz="2800" dirty="0" smtClean="0"/>
                      <m:t> </m:t>
                    </m:r>
                    <m:r>
                      <m:rPr>
                        <m:nor/>
                      </m:rPr>
                      <a:rPr lang="en-US" altLang="en-US" sz="2800" dirty="0" smtClean="0"/>
                      <m:t>side</m:t>
                    </m:r>
                    <m:r>
                      <m:rPr>
                        <m:nor/>
                      </m:rPr>
                      <a:rPr lang="en-US" altLang="en-US" sz="2800" dirty="0" smtClean="0"/>
                      <m:t> )</m:t>
                    </m:r>
                  </m:oMath>
                </a14:m>
                <a:r>
                  <a:rPr lang="en-US" altLang="en-US" sz="2800" dirty="0"/>
                  <a:t> Note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nary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where </a:t>
                </a:r>
                <a:br>
                  <a:rPr lang="en-US" altLang="en-US" sz="2400" dirty="0"/>
                </a:br>
                <a:r>
                  <a:rPr lang="en-US" altLang="en-US" sz="2400" dirty="0"/>
                  <a:t>u=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US" sz="3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3600" dirty="0"/>
              </a:p>
            </p:txBody>
          </p:sp>
        </mc:Choice>
        <mc:Fallback xmlns="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D5D9D2EB-AE62-430F-9B94-965ACC11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26" y="1329398"/>
                <a:ext cx="7277149" cy="1780036"/>
              </a:xfrm>
              <a:prstGeom prst="rect">
                <a:avLst/>
              </a:prstGeom>
              <a:blipFill>
                <a:blip r:embed="rId4"/>
                <a:stretch>
                  <a:fillRect l="-1171" b="-3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68">
            <a:extLst>
              <a:ext uri="{FF2B5EF4-FFF2-40B4-BE49-F238E27FC236}">
                <a16:creationId xmlns:a16="http://schemas.microsoft.com/office/drawing/2014/main" id="{F623D97D-FA83-A02F-7718-DBE0BD5D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12" y="4793734"/>
            <a:ext cx="91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A1(k=1)</a:t>
            </a:r>
          </a:p>
        </p:txBody>
      </p:sp>
      <p:sp>
        <p:nvSpPr>
          <p:cNvPr id="7" name="Rectangle 168">
            <a:extLst>
              <a:ext uri="{FF2B5EF4-FFF2-40B4-BE49-F238E27FC236}">
                <a16:creationId xmlns:a16="http://schemas.microsoft.com/office/drawing/2014/main" id="{9F3D138D-8C55-D1F9-D7BE-A433134D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08" y="5266015"/>
            <a:ext cx="912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A1(k=2)</a:t>
            </a:r>
          </a:p>
        </p:txBody>
      </p:sp>
    </p:spTree>
    <p:extLst>
      <p:ext uri="{BB962C8B-B14F-4D97-AF65-F5344CB8AC3E}">
        <p14:creationId xmlns:p14="http://schemas.microsoft.com/office/powerpoint/2010/main" val="336590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3194" y="100209"/>
            <a:ext cx="8389143" cy="59598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Exercise 3a,b</a:t>
            </a:r>
          </a:p>
        </p:txBody>
      </p:sp>
      <p:sp>
        <p:nvSpPr>
          <p:cNvPr id="71709" name="Content Placeholder 78"/>
          <p:cNvSpPr>
            <a:spLocks noGrp="1"/>
          </p:cNvSpPr>
          <p:nvPr>
            <p:ph idx="1"/>
          </p:nvPr>
        </p:nvSpPr>
        <p:spPr>
          <a:xfrm>
            <a:off x="3414712" y="6389688"/>
            <a:ext cx="7620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19112" y="648493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71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2671445" y="63896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E090-3DB1-4F17-869C-067DB8B30ED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1836" y="31289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1836" y="35956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1836" y="40528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1836" y="45100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1261" y="3128963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1261" y="35956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1261" y="40528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1261" y="4510088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cxnSpLocks/>
            <a:stCxn id="7" idx="6"/>
            <a:endCxn id="11" idx="2"/>
          </p:cNvCxnSpPr>
          <p:nvPr/>
        </p:nvCxnSpPr>
        <p:spPr>
          <a:xfrm>
            <a:off x="940436" y="3243263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 flipV="1">
            <a:off x="940436" y="3243263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 flipV="1">
            <a:off x="940436" y="3243263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41198" y="3045462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64412" y="332803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63282" y="3606008"/>
            <a:ext cx="228600" cy="228600"/>
          </a:xfrm>
          <a:prstGeom prst="ellipse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1" idx="6"/>
            <a:endCxn id="19" idx="2"/>
          </p:cNvCxnSpPr>
          <p:nvPr/>
        </p:nvCxnSpPr>
        <p:spPr>
          <a:xfrm flipV="1">
            <a:off x="3959861" y="3159762"/>
            <a:ext cx="3081337" cy="83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9" idx="2"/>
          </p:cNvCxnSpPr>
          <p:nvPr/>
        </p:nvCxnSpPr>
        <p:spPr>
          <a:xfrm flipV="1">
            <a:off x="3959861" y="3159762"/>
            <a:ext cx="3081337" cy="55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7"/>
            <a:endCxn id="19" idx="2"/>
          </p:cNvCxnSpPr>
          <p:nvPr/>
        </p:nvCxnSpPr>
        <p:spPr>
          <a:xfrm flipV="1">
            <a:off x="3926383" y="3159762"/>
            <a:ext cx="3114815" cy="92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9" idx="2"/>
          </p:cNvCxnSpPr>
          <p:nvPr/>
        </p:nvCxnSpPr>
        <p:spPr>
          <a:xfrm flipV="1">
            <a:off x="3959861" y="3159762"/>
            <a:ext cx="3081337" cy="1464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11" idx="2"/>
          </p:cNvCxnSpPr>
          <p:nvPr/>
        </p:nvCxnSpPr>
        <p:spPr>
          <a:xfrm flipV="1">
            <a:off x="940436" y="3243263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  <a:endCxn id="14" idx="2"/>
          </p:cNvCxnSpPr>
          <p:nvPr/>
        </p:nvCxnSpPr>
        <p:spPr>
          <a:xfrm>
            <a:off x="907098" y="4248151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26136" y="5272088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1836" y="55800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64598" y="50434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11" idx="2"/>
          </p:cNvCxnSpPr>
          <p:nvPr/>
        </p:nvCxnSpPr>
        <p:spPr>
          <a:xfrm flipV="1">
            <a:off x="940436" y="3243263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7"/>
            <a:endCxn id="19" idx="2"/>
          </p:cNvCxnSpPr>
          <p:nvPr/>
        </p:nvCxnSpPr>
        <p:spPr>
          <a:xfrm flipV="1">
            <a:off x="3959720" y="3159762"/>
            <a:ext cx="3081478" cy="1917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418773" y="4479926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406073" y="4129088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0025" y="1439863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38200" y="1449388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87" idx="2"/>
          </p:cNvCxnSpPr>
          <p:nvPr/>
        </p:nvCxnSpPr>
        <p:spPr>
          <a:xfrm>
            <a:off x="623888" y="1949450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838200" y="2232025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8" name="Rectangle 92"/>
          <p:cNvSpPr>
            <a:spLocks noChangeArrowheads="1"/>
          </p:cNvSpPr>
          <p:nvPr/>
        </p:nvSpPr>
        <p:spPr bwMode="auto">
          <a:xfrm>
            <a:off x="1166813" y="12969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19" name="Rectangle 93"/>
          <p:cNvSpPr>
            <a:spLocks noChangeArrowheads="1"/>
          </p:cNvSpPr>
          <p:nvPr/>
        </p:nvSpPr>
        <p:spPr bwMode="auto">
          <a:xfrm>
            <a:off x="1250950" y="17160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20" name="Rectangle 94"/>
          <p:cNvSpPr>
            <a:spLocks noChangeArrowheads="1"/>
          </p:cNvSpPr>
          <p:nvPr/>
        </p:nvSpPr>
        <p:spPr bwMode="auto">
          <a:xfrm>
            <a:off x="1303338" y="22320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(i=9,j=1)</a:t>
            </a:r>
          </a:p>
        </p:txBody>
      </p:sp>
      <p:sp>
        <p:nvSpPr>
          <p:cNvPr id="96" name="Oval 95"/>
          <p:cNvSpPr/>
          <p:nvPr/>
        </p:nvSpPr>
        <p:spPr>
          <a:xfrm>
            <a:off x="881063" y="20907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7888" y="22844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23" name="TextBox 97"/>
          <p:cNvSpPr txBox="1">
            <a:spLocks noChangeArrowheads="1"/>
          </p:cNvSpPr>
          <p:nvPr/>
        </p:nvSpPr>
        <p:spPr bwMode="auto">
          <a:xfrm>
            <a:off x="-2539" y="2946401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=9)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976688" y="2016125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25" name="Object 103"/>
              <p:cNvSpPr txBox="1"/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25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6" name="TextBox 137"/>
          <p:cNvSpPr txBox="1">
            <a:spLocks noChangeArrowheads="1"/>
          </p:cNvSpPr>
          <p:nvPr/>
        </p:nvSpPr>
        <p:spPr bwMode="auto">
          <a:xfrm>
            <a:off x="3903663" y="1581150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(i=1)</a:t>
            </a:r>
          </a:p>
        </p:txBody>
      </p:sp>
      <p:sp>
        <p:nvSpPr>
          <p:cNvPr id="71727" name="Rectangle 141"/>
          <p:cNvSpPr>
            <a:spLocks noChangeArrowheads="1"/>
          </p:cNvSpPr>
          <p:nvPr/>
        </p:nvSpPr>
        <p:spPr bwMode="auto">
          <a:xfrm>
            <a:off x="155575" y="12334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8" name="Rectangle 142"/>
          <p:cNvSpPr>
            <a:spLocks noChangeArrowheads="1"/>
          </p:cNvSpPr>
          <p:nvPr/>
        </p:nvSpPr>
        <p:spPr bwMode="auto">
          <a:xfrm>
            <a:off x="157163" y="17287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9" name="Rectangle 143"/>
          <p:cNvSpPr>
            <a:spLocks noChangeArrowheads="1"/>
          </p:cNvSpPr>
          <p:nvPr/>
        </p:nvSpPr>
        <p:spPr bwMode="auto">
          <a:xfrm>
            <a:off x="196850" y="2278063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2075" y="723900"/>
            <a:ext cx="4481513" cy="21320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7" name="Straight Arrow Connector 146"/>
          <p:cNvCxnSpPr>
            <a:endCxn id="11" idx="0"/>
          </p:cNvCxnSpPr>
          <p:nvPr/>
        </p:nvCxnSpPr>
        <p:spPr>
          <a:xfrm>
            <a:off x="3161348" y="2911476"/>
            <a:ext cx="684213" cy="21748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2" name="TextBox 149"/>
          <p:cNvSpPr txBox="1">
            <a:spLocks noChangeArrowheads="1"/>
          </p:cNvSpPr>
          <p:nvPr/>
        </p:nvSpPr>
        <p:spPr bwMode="auto">
          <a:xfrm>
            <a:off x="2711450" y="167005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i=1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Bias=b1(i=1)</a:t>
            </a:r>
            <a:endParaRPr lang="en-US" altLang="en-US" sz="1800" baseline="-25000"/>
          </a:p>
        </p:txBody>
      </p:sp>
      <p:sp>
        <p:nvSpPr>
          <p:cNvPr id="155" name="Oval 154"/>
          <p:cNvSpPr/>
          <p:nvPr/>
        </p:nvSpPr>
        <p:spPr>
          <a:xfrm>
            <a:off x="7479099" y="1495425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110163" y="147320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5" idx="2"/>
          </p:cNvCxnSpPr>
          <p:nvPr/>
        </p:nvCxnSpPr>
        <p:spPr>
          <a:xfrm>
            <a:off x="5134361" y="1944688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207000" y="224472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7" name="Rectangle 158"/>
          <p:cNvSpPr>
            <a:spLocks noChangeArrowheads="1"/>
          </p:cNvSpPr>
          <p:nvPr/>
        </p:nvSpPr>
        <p:spPr bwMode="auto">
          <a:xfrm>
            <a:off x="5832475" y="1287463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(j=1,k=1)</a:t>
            </a:r>
          </a:p>
        </p:txBody>
      </p:sp>
      <p:sp>
        <p:nvSpPr>
          <p:cNvPr id="71738" name="Rectangle 159"/>
          <p:cNvSpPr>
            <a:spLocks noChangeArrowheads="1"/>
          </p:cNvSpPr>
          <p:nvPr/>
        </p:nvSpPr>
        <p:spPr bwMode="auto">
          <a:xfrm>
            <a:off x="5819775" y="1657350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1739" name="Rectangle 160"/>
          <p:cNvSpPr>
            <a:spLocks noChangeArrowheads="1"/>
          </p:cNvSpPr>
          <p:nvPr/>
        </p:nvSpPr>
        <p:spPr bwMode="auto">
          <a:xfrm>
            <a:off x="5843588" y="2185988"/>
            <a:ext cx="1470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(j=5,k=1)</a:t>
            </a:r>
          </a:p>
        </p:txBody>
      </p:sp>
      <p:sp>
        <p:nvSpPr>
          <p:cNvPr id="162" name="Oval 161"/>
          <p:cNvSpPr/>
          <p:nvPr/>
        </p:nvSpPr>
        <p:spPr>
          <a:xfrm>
            <a:off x="5449888" y="211296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446713" y="23066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8783638" y="192405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43" name="Object 164"/>
              <p:cNvSpPr txBox="1"/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−[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3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4" name="TextBox 165"/>
          <p:cNvSpPr txBox="1">
            <a:spLocks noChangeArrowheads="1"/>
          </p:cNvSpPr>
          <p:nvPr/>
        </p:nvSpPr>
        <p:spPr bwMode="auto">
          <a:xfrm>
            <a:off x="8542338" y="2262188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2(k=2)</a:t>
            </a:r>
          </a:p>
        </p:txBody>
      </p:sp>
      <p:sp>
        <p:nvSpPr>
          <p:cNvPr id="71745" name="Rectangle 166"/>
          <p:cNvSpPr>
            <a:spLocks noChangeArrowheads="1"/>
          </p:cNvSpPr>
          <p:nvPr/>
        </p:nvSpPr>
        <p:spPr bwMode="auto">
          <a:xfrm>
            <a:off x="4724400" y="125571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</a:t>
            </a:r>
          </a:p>
        </p:txBody>
      </p:sp>
      <p:sp>
        <p:nvSpPr>
          <p:cNvPr id="71746" name="Rectangle 167"/>
          <p:cNvSpPr>
            <a:spLocks noChangeArrowheads="1"/>
          </p:cNvSpPr>
          <p:nvPr/>
        </p:nvSpPr>
        <p:spPr bwMode="auto">
          <a:xfrm>
            <a:off x="4727575" y="175101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</a:t>
            </a:r>
          </a:p>
        </p:txBody>
      </p:sp>
      <p:sp>
        <p:nvSpPr>
          <p:cNvPr id="71747" name="Rectangle 168"/>
          <p:cNvSpPr>
            <a:spLocks noChangeArrowheads="1"/>
          </p:cNvSpPr>
          <p:nvPr/>
        </p:nvSpPr>
        <p:spPr bwMode="auto">
          <a:xfrm>
            <a:off x="4765675" y="230028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797425" y="533400"/>
            <a:ext cx="4346575" cy="240506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49" name="TextBox 170"/>
          <p:cNvSpPr txBox="1">
            <a:spLocks noChangeArrowheads="1"/>
          </p:cNvSpPr>
          <p:nvPr/>
        </p:nvSpPr>
        <p:spPr bwMode="auto">
          <a:xfrm>
            <a:off x="7505700" y="167005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71750" name="Rectangle 92"/>
          <p:cNvSpPr>
            <a:spLocks noChangeArrowheads="1"/>
          </p:cNvSpPr>
          <p:nvPr/>
        </p:nvSpPr>
        <p:spPr bwMode="auto">
          <a:xfrm>
            <a:off x="1370648" y="2870201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51" name="Rectangle 92"/>
          <p:cNvSpPr>
            <a:spLocks noChangeArrowheads="1"/>
          </p:cNvSpPr>
          <p:nvPr/>
        </p:nvSpPr>
        <p:spPr bwMode="auto">
          <a:xfrm>
            <a:off x="1292861" y="3368676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52" name="Rectangle 92"/>
          <p:cNvSpPr>
            <a:spLocks noChangeArrowheads="1"/>
          </p:cNvSpPr>
          <p:nvPr/>
        </p:nvSpPr>
        <p:spPr bwMode="auto">
          <a:xfrm>
            <a:off x="1370648" y="5430838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(i=9,j=5)</a:t>
            </a:r>
          </a:p>
        </p:txBody>
      </p:sp>
      <p:cxnSp>
        <p:nvCxnSpPr>
          <p:cNvPr id="80" name="Straight Arrow Connector 79"/>
          <p:cNvCxnSpPr>
            <a:stCxn id="40" idx="5"/>
            <a:endCxn id="41" idx="2"/>
          </p:cNvCxnSpPr>
          <p:nvPr/>
        </p:nvCxnSpPr>
        <p:spPr>
          <a:xfrm flipV="1">
            <a:off x="907098" y="5157788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4" name="Rectangle 92"/>
          <p:cNvSpPr>
            <a:spLocks noChangeArrowheads="1"/>
          </p:cNvSpPr>
          <p:nvPr/>
        </p:nvSpPr>
        <p:spPr bwMode="auto">
          <a:xfrm>
            <a:off x="2375536" y="4552951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(i=3,j=4)</a:t>
            </a:r>
          </a:p>
        </p:txBody>
      </p:sp>
      <p:sp>
        <p:nvSpPr>
          <p:cNvPr id="71755" name="TextBox 100"/>
          <p:cNvSpPr txBox="1">
            <a:spLocks noChangeArrowheads="1"/>
          </p:cNvSpPr>
          <p:nvPr/>
        </p:nvSpPr>
        <p:spPr bwMode="auto">
          <a:xfrm>
            <a:off x="3978911" y="5078413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71756" name="TextBox 101"/>
          <p:cNvSpPr txBox="1">
            <a:spLocks noChangeArrowheads="1"/>
          </p:cNvSpPr>
          <p:nvPr/>
        </p:nvSpPr>
        <p:spPr bwMode="auto">
          <a:xfrm>
            <a:off x="3878898" y="2928938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A1(j=1)</a:t>
            </a:r>
          </a:p>
        </p:txBody>
      </p:sp>
      <p:cxnSp>
        <p:nvCxnSpPr>
          <p:cNvPr id="106" name="Straight Arrow Connector 105"/>
          <p:cNvCxnSpPr>
            <a:endCxn id="21" idx="2"/>
          </p:cNvCxnSpPr>
          <p:nvPr/>
        </p:nvCxnSpPr>
        <p:spPr>
          <a:xfrm flipV="1">
            <a:off x="3961307" y="3720308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0" name="Rectangle 92"/>
          <p:cNvSpPr>
            <a:spLocks noChangeArrowheads="1"/>
          </p:cNvSpPr>
          <p:nvPr/>
        </p:nvSpPr>
        <p:spPr bwMode="auto">
          <a:xfrm>
            <a:off x="4823461" y="2998788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(j=1,k=1)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3959861" y="3716338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2" name="Rectangle 92"/>
          <p:cNvSpPr>
            <a:spLocks noChangeArrowheads="1"/>
          </p:cNvSpPr>
          <p:nvPr/>
        </p:nvSpPr>
        <p:spPr bwMode="auto">
          <a:xfrm>
            <a:off x="5819775" y="3582292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 </a:t>
            </a:r>
            <a:r>
              <a:rPr lang="en-US" altLang="en-US" sz="1800" i="1" baseline="30000" dirty="0">
                <a:sym typeface="Symbol" pitchFamily="18" charset="2"/>
              </a:rPr>
              <a:t>l=2</a:t>
            </a:r>
            <a:r>
              <a:rPr lang="en-US" altLang="en-US" sz="1800" dirty="0"/>
              <a:t>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=2,k=2)</a:t>
            </a:r>
          </a:p>
        </p:txBody>
      </p:sp>
      <p:sp>
        <p:nvSpPr>
          <p:cNvPr id="71763" name="Rectangle 92"/>
          <p:cNvSpPr>
            <a:spLocks noChangeArrowheads="1"/>
          </p:cNvSpPr>
          <p:nvPr/>
        </p:nvSpPr>
        <p:spPr bwMode="auto">
          <a:xfrm>
            <a:off x="4739323" y="3302001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(j=2,k=1)</a:t>
            </a:r>
          </a:p>
        </p:txBody>
      </p:sp>
      <p:sp>
        <p:nvSpPr>
          <p:cNvPr id="71764" name="TextBox 116"/>
          <p:cNvSpPr txBox="1">
            <a:spLocks noChangeArrowheads="1"/>
          </p:cNvSpPr>
          <p:nvPr/>
        </p:nvSpPr>
        <p:spPr bwMode="auto">
          <a:xfrm>
            <a:off x="3937636" y="3411538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cxnSp>
        <p:nvCxnSpPr>
          <p:cNvPr id="118" name="Straight Arrow Connector 117"/>
          <p:cNvCxnSpPr>
            <a:endCxn id="19" idx="0"/>
          </p:cNvCxnSpPr>
          <p:nvPr/>
        </p:nvCxnSpPr>
        <p:spPr>
          <a:xfrm flipH="1">
            <a:off x="7155498" y="2799400"/>
            <a:ext cx="306387" cy="24606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803911" y="4967288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597786" y="3933826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597786" y="4041776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3393123" y="4333876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3391536" y="4129088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393123" y="3859213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03467" y="4405612"/>
            <a:ext cx="133191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075" y="796925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32363" y="72390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735C8-89C9-305E-4E69-4C97B4CB66F4}"/>
              </a:ext>
            </a:extLst>
          </p:cNvPr>
          <p:cNvSpPr txBox="1"/>
          <p:nvPr/>
        </p:nvSpPr>
        <p:spPr>
          <a:xfrm>
            <a:off x="4656932" y="4393168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40908-A87E-A650-14EC-F496E31BFC54}"/>
              </a:ext>
            </a:extLst>
          </p:cNvPr>
          <p:cNvSpPr txBox="1"/>
          <p:nvPr/>
        </p:nvSpPr>
        <p:spPr>
          <a:xfrm>
            <a:off x="5567045" y="4003278"/>
            <a:ext cx="360235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800" dirty="0"/>
              <a:t>Exercise3a: </a:t>
            </a:r>
          </a:p>
          <a:p>
            <a:r>
              <a:rPr lang="en-US" altLang="en-US" sz="1800" dirty="0"/>
              <a:t>I=number of inputs</a:t>
            </a:r>
          </a:p>
          <a:p>
            <a:r>
              <a:rPr lang="en-US" altLang="en-US" sz="1800" dirty="0"/>
              <a:t>H=number of hidden neurons, </a:t>
            </a:r>
          </a:p>
          <a:p>
            <a:r>
              <a:rPr lang="en-US" altLang="en-US" dirty="0"/>
              <a:t>O=number of </a:t>
            </a:r>
            <a:r>
              <a:rPr lang="en-US" altLang="en-US" sz="1800" dirty="0"/>
              <a:t>outputs</a:t>
            </a:r>
          </a:p>
          <a:p>
            <a:r>
              <a:rPr lang="en-US" dirty="0"/>
              <a:t>MC question: I+H+O=__?</a:t>
            </a:r>
          </a:p>
          <a:p>
            <a:r>
              <a:rPr lang="en-US" dirty="0"/>
              <a:t>Choices: (1) 10 ; (2)15; (3)17 ;(4)23</a:t>
            </a:r>
          </a:p>
          <a:p>
            <a:endParaRPr lang="en-US" altLang="en-US" sz="1800" dirty="0"/>
          </a:p>
          <a:p>
            <a:r>
              <a:rPr lang="en-US" altLang="en-US" sz="1800" dirty="0"/>
              <a:t>Exercise3b: </a:t>
            </a:r>
            <a:r>
              <a:rPr lang="en-US" dirty="0"/>
              <a:t>W=number of weights, B=num of biases. MC choices: W+B=</a:t>
            </a:r>
          </a:p>
          <a:p>
            <a:pPr marL="342900" indent="-342900">
              <a:buAutoNum type="arabicParenBoth"/>
            </a:pPr>
            <a:r>
              <a:rPr lang="en-US" dirty="0"/>
              <a:t>20 ;    (2) 35;     (3)89 ;     (4) 68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E9B2543-FA26-3873-6AAD-B6F6158D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28" y="95093"/>
            <a:ext cx="1381759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E6549FA0-2C78-6571-8999-AE8A5A2C1EBD}"/>
              </a:ext>
            </a:extLst>
          </p:cNvPr>
          <p:cNvSpPr/>
          <p:nvPr/>
        </p:nvSpPr>
        <p:spPr>
          <a:xfrm>
            <a:off x="3734931" y="44973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5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3194" y="100209"/>
            <a:ext cx="8389143" cy="59598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Answer: Exercise 3a,b</a:t>
            </a:r>
          </a:p>
        </p:txBody>
      </p:sp>
      <p:sp>
        <p:nvSpPr>
          <p:cNvPr id="71709" name="Content Placeholder 78"/>
          <p:cNvSpPr>
            <a:spLocks noGrp="1"/>
          </p:cNvSpPr>
          <p:nvPr>
            <p:ph idx="1"/>
          </p:nvPr>
        </p:nvSpPr>
        <p:spPr>
          <a:xfrm>
            <a:off x="3414712" y="6389688"/>
            <a:ext cx="7620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19112" y="648493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71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2671445" y="63896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E090-3DB1-4F17-869C-067DB8B30ED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8206" y="31289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8206" y="35956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8206" y="40528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8206" y="45100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97631" y="3128963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97631" y="35956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7631" y="40528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97631" y="4510088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cxnSpLocks/>
            <a:stCxn id="7" idx="6"/>
            <a:endCxn id="11" idx="2"/>
          </p:cNvCxnSpPr>
          <p:nvPr/>
        </p:nvCxnSpPr>
        <p:spPr>
          <a:xfrm>
            <a:off x="1106806" y="3243263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 flipV="1">
            <a:off x="1106806" y="3243263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 flipV="1">
            <a:off x="1106806" y="3243263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50431" y="3240088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50431" y="372903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50431" y="4211638"/>
            <a:ext cx="228600" cy="228600"/>
          </a:xfrm>
          <a:prstGeom prst="ellipse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1" idx="6"/>
            <a:endCxn id="19" idx="2"/>
          </p:cNvCxnSpPr>
          <p:nvPr/>
        </p:nvCxnSpPr>
        <p:spPr>
          <a:xfrm>
            <a:off x="4126231" y="3243263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9" idx="2"/>
          </p:cNvCxnSpPr>
          <p:nvPr/>
        </p:nvCxnSpPr>
        <p:spPr>
          <a:xfrm flipV="1">
            <a:off x="4126231" y="3354388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7"/>
            <a:endCxn id="19" idx="2"/>
          </p:cNvCxnSpPr>
          <p:nvPr/>
        </p:nvCxnSpPr>
        <p:spPr>
          <a:xfrm flipV="1">
            <a:off x="4091306" y="3354388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9" idx="2"/>
          </p:cNvCxnSpPr>
          <p:nvPr/>
        </p:nvCxnSpPr>
        <p:spPr>
          <a:xfrm flipV="1">
            <a:off x="4126231" y="3354388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11" idx="2"/>
          </p:cNvCxnSpPr>
          <p:nvPr/>
        </p:nvCxnSpPr>
        <p:spPr>
          <a:xfrm flipV="1">
            <a:off x="1106806" y="3243263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  <a:endCxn id="14" idx="2"/>
          </p:cNvCxnSpPr>
          <p:nvPr/>
        </p:nvCxnSpPr>
        <p:spPr>
          <a:xfrm>
            <a:off x="1073468" y="4248151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92506" y="5272088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78206" y="558006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30968" y="50434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11" idx="2"/>
          </p:cNvCxnSpPr>
          <p:nvPr/>
        </p:nvCxnSpPr>
        <p:spPr>
          <a:xfrm flipV="1">
            <a:off x="1106806" y="3243263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7"/>
            <a:endCxn id="19" idx="2"/>
          </p:cNvCxnSpPr>
          <p:nvPr/>
        </p:nvCxnSpPr>
        <p:spPr>
          <a:xfrm flipV="1">
            <a:off x="4126231" y="3354388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585143" y="4479926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572443" y="4129088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0025" y="1439863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38200" y="1449388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87" idx="2"/>
          </p:cNvCxnSpPr>
          <p:nvPr/>
        </p:nvCxnSpPr>
        <p:spPr>
          <a:xfrm>
            <a:off x="623888" y="1949450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838200" y="2232025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8" name="Rectangle 92"/>
          <p:cNvSpPr>
            <a:spLocks noChangeArrowheads="1"/>
          </p:cNvSpPr>
          <p:nvPr/>
        </p:nvSpPr>
        <p:spPr bwMode="auto">
          <a:xfrm>
            <a:off x="1166813" y="12969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19" name="Rectangle 93"/>
          <p:cNvSpPr>
            <a:spLocks noChangeArrowheads="1"/>
          </p:cNvSpPr>
          <p:nvPr/>
        </p:nvSpPr>
        <p:spPr bwMode="auto">
          <a:xfrm>
            <a:off x="1250950" y="17160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20" name="Rectangle 94"/>
          <p:cNvSpPr>
            <a:spLocks noChangeArrowheads="1"/>
          </p:cNvSpPr>
          <p:nvPr/>
        </p:nvSpPr>
        <p:spPr bwMode="auto">
          <a:xfrm>
            <a:off x="1303338" y="22320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(i=9,j=1)</a:t>
            </a:r>
          </a:p>
        </p:txBody>
      </p:sp>
      <p:sp>
        <p:nvSpPr>
          <p:cNvPr id="96" name="Oval 95"/>
          <p:cNvSpPr/>
          <p:nvPr/>
        </p:nvSpPr>
        <p:spPr>
          <a:xfrm>
            <a:off x="881063" y="20907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7888" y="22844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23" name="TextBox 97"/>
          <p:cNvSpPr txBox="1">
            <a:spLocks noChangeArrowheads="1"/>
          </p:cNvSpPr>
          <p:nvPr/>
        </p:nvSpPr>
        <p:spPr bwMode="auto">
          <a:xfrm>
            <a:off x="163831" y="2946401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=9)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976688" y="2016125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25" name="Object 103"/>
              <p:cNvSpPr txBox="1"/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25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6" name="TextBox 137"/>
          <p:cNvSpPr txBox="1">
            <a:spLocks noChangeArrowheads="1"/>
          </p:cNvSpPr>
          <p:nvPr/>
        </p:nvSpPr>
        <p:spPr bwMode="auto">
          <a:xfrm>
            <a:off x="3903663" y="1581150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(i=1)</a:t>
            </a:r>
          </a:p>
        </p:txBody>
      </p:sp>
      <p:sp>
        <p:nvSpPr>
          <p:cNvPr id="71727" name="Rectangle 141"/>
          <p:cNvSpPr>
            <a:spLocks noChangeArrowheads="1"/>
          </p:cNvSpPr>
          <p:nvPr/>
        </p:nvSpPr>
        <p:spPr bwMode="auto">
          <a:xfrm>
            <a:off x="155575" y="12334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8" name="Rectangle 142"/>
          <p:cNvSpPr>
            <a:spLocks noChangeArrowheads="1"/>
          </p:cNvSpPr>
          <p:nvPr/>
        </p:nvSpPr>
        <p:spPr bwMode="auto">
          <a:xfrm>
            <a:off x="157163" y="17287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9" name="Rectangle 143"/>
          <p:cNvSpPr>
            <a:spLocks noChangeArrowheads="1"/>
          </p:cNvSpPr>
          <p:nvPr/>
        </p:nvSpPr>
        <p:spPr bwMode="auto">
          <a:xfrm>
            <a:off x="196850" y="2278063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2075" y="723900"/>
            <a:ext cx="4481513" cy="21320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7" name="Straight Arrow Connector 146"/>
          <p:cNvCxnSpPr>
            <a:endCxn id="11" idx="0"/>
          </p:cNvCxnSpPr>
          <p:nvPr/>
        </p:nvCxnSpPr>
        <p:spPr>
          <a:xfrm>
            <a:off x="3327718" y="2911476"/>
            <a:ext cx="684213" cy="21748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2" name="TextBox 149"/>
          <p:cNvSpPr txBox="1">
            <a:spLocks noChangeArrowheads="1"/>
          </p:cNvSpPr>
          <p:nvPr/>
        </p:nvSpPr>
        <p:spPr bwMode="auto">
          <a:xfrm>
            <a:off x="2711450" y="167005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i=1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Bias=b1(i=1)</a:t>
            </a:r>
            <a:endParaRPr lang="en-US" altLang="en-US" sz="1800" baseline="-25000"/>
          </a:p>
        </p:txBody>
      </p:sp>
      <p:sp>
        <p:nvSpPr>
          <p:cNvPr id="155" name="Oval 154"/>
          <p:cNvSpPr/>
          <p:nvPr/>
        </p:nvSpPr>
        <p:spPr>
          <a:xfrm>
            <a:off x="7479099" y="1495425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110163" y="147320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5" idx="2"/>
          </p:cNvCxnSpPr>
          <p:nvPr/>
        </p:nvCxnSpPr>
        <p:spPr>
          <a:xfrm>
            <a:off x="5134361" y="1944688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207000" y="224472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7" name="Rectangle 158"/>
          <p:cNvSpPr>
            <a:spLocks noChangeArrowheads="1"/>
          </p:cNvSpPr>
          <p:nvPr/>
        </p:nvSpPr>
        <p:spPr bwMode="auto">
          <a:xfrm>
            <a:off x="5832475" y="1287463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(j=1,k=1)</a:t>
            </a:r>
          </a:p>
        </p:txBody>
      </p:sp>
      <p:sp>
        <p:nvSpPr>
          <p:cNvPr id="71738" name="Rectangle 159"/>
          <p:cNvSpPr>
            <a:spLocks noChangeArrowheads="1"/>
          </p:cNvSpPr>
          <p:nvPr/>
        </p:nvSpPr>
        <p:spPr bwMode="auto">
          <a:xfrm>
            <a:off x="5819775" y="1657350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1739" name="Rectangle 160"/>
          <p:cNvSpPr>
            <a:spLocks noChangeArrowheads="1"/>
          </p:cNvSpPr>
          <p:nvPr/>
        </p:nvSpPr>
        <p:spPr bwMode="auto">
          <a:xfrm>
            <a:off x="5843588" y="2185988"/>
            <a:ext cx="1470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(j=5,k=1)</a:t>
            </a:r>
          </a:p>
        </p:txBody>
      </p:sp>
      <p:sp>
        <p:nvSpPr>
          <p:cNvPr id="162" name="Oval 161"/>
          <p:cNvSpPr/>
          <p:nvPr/>
        </p:nvSpPr>
        <p:spPr>
          <a:xfrm>
            <a:off x="5449888" y="211296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446713" y="23066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8783638" y="192405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43" name="Object 164"/>
              <p:cNvSpPr txBox="1"/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−[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3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4" name="TextBox 165"/>
          <p:cNvSpPr txBox="1">
            <a:spLocks noChangeArrowheads="1"/>
          </p:cNvSpPr>
          <p:nvPr/>
        </p:nvSpPr>
        <p:spPr bwMode="auto">
          <a:xfrm>
            <a:off x="8542338" y="2262188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2(k=2)</a:t>
            </a:r>
          </a:p>
        </p:txBody>
      </p:sp>
      <p:sp>
        <p:nvSpPr>
          <p:cNvPr id="71745" name="Rectangle 166"/>
          <p:cNvSpPr>
            <a:spLocks noChangeArrowheads="1"/>
          </p:cNvSpPr>
          <p:nvPr/>
        </p:nvSpPr>
        <p:spPr bwMode="auto">
          <a:xfrm>
            <a:off x="4724400" y="125571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</a:t>
            </a:r>
          </a:p>
        </p:txBody>
      </p:sp>
      <p:sp>
        <p:nvSpPr>
          <p:cNvPr id="71746" name="Rectangle 167"/>
          <p:cNvSpPr>
            <a:spLocks noChangeArrowheads="1"/>
          </p:cNvSpPr>
          <p:nvPr/>
        </p:nvSpPr>
        <p:spPr bwMode="auto">
          <a:xfrm>
            <a:off x="4727575" y="175101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</a:t>
            </a:r>
          </a:p>
        </p:txBody>
      </p:sp>
      <p:sp>
        <p:nvSpPr>
          <p:cNvPr id="71747" name="Rectangle 168"/>
          <p:cNvSpPr>
            <a:spLocks noChangeArrowheads="1"/>
          </p:cNvSpPr>
          <p:nvPr/>
        </p:nvSpPr>
        <p:spPr bwMode="auto">
          <a:xfrm>
            <a:off x="4765675" y="230028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797425" y="533400"/>
            <a:ext cx="4346575" cy="240506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49" name="TextBox 170"/>
          <p:cNvSpPr txBox="1">
            <a:spLocks noChangeArrowheads="1"/>
          </p:cNvSpPr>
          <p:nvPr/>
        </p:nvSpPr>
        <p:spPr bwMode="auto">
          <a:xfrm>
            <a:off x="7505700" y="167005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71750" name="Rectangle 92"/>
          <p:cNvSpPr>
            <a:spLocks noChangeArrowheads="1"/>
          </p:cNvSpPr>
          <p:nvPr/>
        </p:nvSpPr>
        <p:spPr bwMode="auto">
          <a:xfrm>
            <a:off x="1537018" y="2870201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51" name="Rectangle 92"/>
          <p:cNvSpPr>
            <a:spLocks noChangeArrowheads="1"/>
          </p:cNvSpPr>
          <p:nvPr/>
        </p:nvSpPr>
        <p:spPr bwMode="auto">
          <a:xfrm>
            <a:off x="1459231" y="3368676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52" name="Rectangle 92"/>
          <p:cNvSpPr>
            <a:spLocks noChangeArrowheads="1"/>
          </p:cNvSpPr>
          <p:nvPr/>
        </p:nvSpPr>
        <p:spPr bwMode="auto">
          <a:xfrm>
            <a:off x="1537018" y="5430838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(i=9,j=5)</a:t>
            </a:r>
          </a:p>
        </p:txBody>
      </p:sp>
      <p:cxnSp>
        <p:nvCxnSpPr>
          <p:cNvPr id="80" name="Straight Arrow Connector 79"/>
          <p:cNvCxnSpPr>
            <a:stCxn id="40" idx="5"/>
            <a:endCxn id="41" idx="2"/>
          </p:cNvCxnSpPr>
          <p:nvPr/>
        </p:nvCxnSpPr>
        <p:spPr>
          <a:xfrm flipV="1">
            <a:off x="1073468" y="5157788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4" name="Rectangle 92"/>
          <p:cNvSpPr>
            <a:spLocks noChangeArrowheads="1"/>
          </p:cNvSpPr>
          <p:nvPr/>
        </p:nvSpPr>
        <p:spPr bwMode="auto">
          <a:xfrm>
            <a:off x="2541906" y="4552951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(i=3,j=4)</a:t>
            </a:r>
          </a:p>
        </p:txBody>
      </p:sp>
      <p:sp>
        <p:nvSpPr>
          <p:cNvPr id="71755" name="TextBox 100"/>
          <p:cNvSpPr txBox="1">
            <a:spLocks noChangeArrowheads="1"/>
          </p:cNvSpPr>
          <p:nvPr/>
        </p:nvSpPr>
        <p:spPr bwMode="auto">
          <a:xfrm>
            <a:off x="4145281" y="5078413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71756" name="TextBox 101"/>
          <p:cNvSpPr txBox="1">
            <a:spLocks noChangeArrowheads="1"/>
          </p:cNvSpPr>
          <p:nvPr/>
        </p:nvSpPr>
        <p:spPr bwMode="auto">
          <a:xfrm>
            <a:off x="4045268" y="2928938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A1(j=1)</a:t>
            </a:r>
          </a:p>
        </p:txBody>
      </p:sp>
      <p:cxnSp>
        <p:nvCxnSpPr>
          <p:cNvPr id="106" name="Straight Arrow Connector 105"/>
          <p:cNvCxnSpPr>
            <a:endCxn id="21" idx="2"/>
          </p:cNvCxnSpPr>
          <p:nvPr/>
        </p:nvCxnSpPr>
        <p:spPr>
          <a:xfrm flipV="1">
            <a:off x="4148456" y="4325938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0" name="Rectangle 92"/>
          <p:cNvSpPr>
            <a:spLocks noChangeArrowheads="1"/>
          </p:cNvSpPr>
          <p:nvPr/>
        </p:nvSpPr>
        <p:spPr bwMode="auto">
          <a:xfrm>
            <a:off x="4989831" y="2998788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(j=1,k=1)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126231" y="3716338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2" name="Rectangle 92"/>
          <p:cNvSpPr>
            <a:spLocks noChangeArrowheads="1"/>
          </p:cNvSpPr>
          <p:nvPr/>
        </p:nvSpPr>
        <p:spPr bwMode="auto">
          <a:xfrm>
            <a:off x="6137593" y="3868738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(i=2,k=2)</a:t>
            </a:r>
          </a:p>
        </p:txBody>
      </p:sp>
      <p:sp>
        <p:nvSpPr>
          <p:cNvPr id="71763" name="Rectangle 92"/>
          <p:cNvSpPr>
            <a:spLocks noChangeArrowheads="1"/>
          </p:cNvSpPr>
          <p:nvPr/>
        </p:nvSpPr>
        <p:spPr bwMode="auto">
          <a:xfrm>
            <a:off x="4905693" y="3302001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(j=2,k=1)</a:t>
            </a:r>
          </a:p>
        </p:txBody>
      </p:sp>
      <p:sp>
        <p:nvSpPr>
          <p:cNvPr id="71764" name="TextBox 116"/>
          <p:cNvSpPr txBox="1">
            <a:spLocks noChangeArrowheads="1"/>
          </p:cNvSpPr>
          <p:nvPr/>
        </p:nvSpPr>
        <p:spPr bwMode="auto">
          <a:xfrm>
            <a:off x="4104006" y="3411538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cxnSp>
        <p:nvCxnSpPr>
          <p:cNvPr id="118" name="Straight Arrow Connector 117"/>
          <p:cNvCxnSpPr>
            <a:endCxn id="19" idx="0"/>
          </p:cNvCxnSpPr>
          <p:nvPr/>
        </p:nvCxnSpPr>
        <p:spPr>
          <a:xfrm flipH="1">
            <a:off x="7364731" y="2994026"/>
            <a:ext cx="306387" cy="24606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970281" y="4967288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764156" y="3933826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764156" y="4041776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3559493" y="4333876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3557906" y="4129088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559493" y="3859213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9837" y="4405612"/>
            <a:ext cx="133191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075" y="796925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32363" y="72390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735C8-89C9-305E-4E69-4C97B4CB66F4}"/>
              </a:ext>
            </a:extLst>
          </p:cNvPr>
          <p:cNvSpPr txBox="1"/>
          <p:nvPr/>
        </p:nvSpPr>
        <p:spPr>
          <a:xfrm>
            <a:off x="4656932" y="4393168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40908-A87E-A650-14EC-F496E31BFC54}"/>
              </a:ext>
            </a:extLst>
          </p:cNvPr>
          <p:cNvSpPr txBox="1"/>
          <p:nvPr/>
        </p:nvSpPr>
        <p:spPr>
          <a:xfrm>
            <a:off x="5492750" y="4094163"/>
            <a:ext cx="360235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rgbClr val="FF0000"/>
                </a:solidFill>
              </a:rPr>
              <a:t>Exercise3a: </a:t>
            </a:r>
          </a:p>
          <a:p>
            <a:r>
              <a:rPr lang="en-US" altLang="en-US" sz="1400" dirty="0">
                <a:solidFill>
                  <a:srgbClr val="FF0000"/>
                </a:solidFill>
              </a:rPr>
              <a:t>I=number of inputs</a:t>
            </a:r>
          </a:p>
          <a:p>
            <a:r>
              <a:rPr lang="en-US" altLang="en-US" sz="1400" dirty="0">
                <a:solidFill>
                  <a:srgbClr val="FF0000"/>
                </a:solidFill>
              </a:rPr>
              <a:t>H=number of hidden neurons, </a:t>
            </a:r>
          </a:p>
          <a:p>
            <a:r>
              <a:rPr lang="en-US" altLang="en-US" sz="1400" dirty="0">
                <a:solidFill>
                  <a:srgbClr val="FF0000"/>
                </a:solidFill>
              </a:rPr>
              <a:t>O=number of outputs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MC question: I+H+O=__?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Choices: (1) 10 ; (2)15; (3)17 ;(4)23</a:t>
            </a:r>
          </a:p>
          <a:p>
            <a:r>
              <a:rPr lang="en-US" sz="1400" u="sng" dirty="0">
                <a:solidFill>
                  <a:srgbClr val="FF0000"/>
                </a:solidFill>
              </a:rPr>
              <a:t>Ans: I=9, H=5, O=3, total=17 (choice3 correct)</a:t>
            </a:r>
          </a:p>
          <a:p>
            <a:r>
              <a:rPr lang="en-US" altLang="en-US" sz="1400" dirty="0">
                <a:solidFill>
                  <a:srgbClr val="FF0000"/>
                </a:solidFill>
              </a:rPr>
              <a:t>Exercise3b: </a:t>
            </a:r>
            <a:r>
              <a:rPr lang="en-US" sz="1400" dirty="0">
                <a:solidFill>
                  <a:srgbClr val="FF0000"/>
                </a:solidFill>
              </a:rPr>
              <a:t>W=number of weights, B=num of biases. MC choices: W+B=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rgbClr val="FF0000"/>
                </a:solidFill>
              </a:rPr>
              <a:t>20 ;    (2) 35;     (3)89 ;     (4) 68</a:t>
            </a:r>
          </a:p>
          <a:p>
            <a:r>
              <a:rPr lang="pl-PL" sz="1400" dirty="0">
                <a:solidFill>
                  <a:srgbClr val="FF0000"/>
                </a:solidFill>
              </a:rPr>
              <a:t>W=9*5+5*3=60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pl-PL" sz="1400" dirty="0">
                <a:solidFill>
                  <a:srgbClr val="FF0000"/>
                </a:solidFill>
              </a:rPr>
              <a:t>B=5+3=8, input neuron has no </a:t>
            </a:r>
            <a:r>
              <a:rPr lang="pl-PL" sz="1400" u="sng" dirty="0">
                <a:solidFill>
                  <a:srgbClr val="FF0000"/>
                </a:solidFill>
              </a:rPr>
              <a:t>bias</a:t>
            </a:r>
            <a:r>
              <a:rPr lang="en-US" sz="1400" u="sng" dirty="0">
                <a:solidFill>
                  <a:srgbClr val="FF0000"/>
                </a:solidFill>
              </a:rPr>
              <a:t>. </a:t>
            </a:r>
            <a:r>
              <a:rPr lang="pl-PL" sz="1400" u="sng" dirty="0">
                <a:solidFill>
                  <a:srgbClr val="FF0000"/>
                </a:solidFill>
              </a:rPr>
              <a:t>W+B=68</a:t>
            </a:r>
            <a:r>
              <a:rPr lang="en-US" sz="1400" u="sng" dirty="0">
                <a:solidFill>
                  <a:srgbClr val="FF0000"/>
                </a:solidFill>
              </a:rPr>
              <a:t> (choice (4) is correct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4B8748-C26B-0FDF-B2AC-046EF357C4DA}"/>
              </a:ext>
            </a:extLst>
          </p:cNvPr>
          <p:cNvSpPr/>
          <p:nvPr/>
        </p:nvSpPr>
        <p:spPr>
          <a:xfrm>
            <a:off x="3900489" y="453057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38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3194" y="100209"/>
            <a:ext cx="8389143" cy="595982"/>
          </a:xfrm>
        </p:spPr>
        <p:txBody>
          <a:bodyPr>
            <a:normAutofit fontScale="90000"/>
          </a:bodyPr>
          <a:lstStyle/>
          <a:p>
            <a:r>
              <a:rPr lang="en-US" altLang="en-US" sz="2400" dirty="0"/>
              <a:t>Exercise3c: write formula for </a:t>
            </a:r>
            <a:r>
              <a:rPr lang="en-US" altLang="en-US" sz="2400" i="1" dirty="0"/>
              <a:t>A1</a:t>
            </a:r>
            <a:r>
              <a:rPr lang="en-US" altLang="en-US" sz="2400" i="1" baseline="-25000" dirty="0"/>
              <a:t> </a:t>
            </a:r>
            <a:r>
              <a:rPr lang="en-US" altLang="en-US" sz="2400" i="1" dirty="0"/>
              <a:t>(</a:t>
            </a:r>
            <a:r>
              <a:rPr lang="en-US" altLang="en-US" sz="1600" i="1" dirty="0"/>
              <a:t>j</a:t>
            </a:r>
            <a:r>
              <a:rPr lang="en-US" altLang="en-US" sz="2400" i="1" dirty="0"/>
              <a:t>=4)</a:t>
            </a:r>
            <a:br>
              <a:rPr lang="en-US" altLang="en-US" sz="2400" i="1" dirty="0"/>
            </a:br>
            <a:endParaRPr lang="en-US" altLang="en-US" sz="2400" dirty="0"/>
          </a:p>
        </p:txBody>
      </p:sp>
      <p:sp>
        <p:nvSpPr>
          <p:cNvPr id="71709" name="Content Placeholder 78"/>
          <p:cNvSpPr>
            <a:spLocks noGrp="1"/>
          </p:cNvSpPr>
          <p:nvPr>
            <p:ph idx="1"/>
          </p:nvPr>
        </p:nvSpPr>
        <p:spPr>
          <a:xfrm>
            <a:off x="8229600" y="6324600"/>
            <a:ext cx="7620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257800" y="63912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71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4E090-3DB1-4F17-869C-067DB8B30ED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60488" y="307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60488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60488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60488" y="445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9913" y="3073400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9913" y="3540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79913" y="39973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79913" y="4454525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cxnSpLocks/>
            <a:stCxn id="7" idx="6"/>
            <a:endCxn id="11" idx="2"/>
          </p:cNvCxnSpPr>
          <p:nvPr/>
        </p:nvCxnSpPr>
        <p:spPr>
          <a:xfrm>
            <a:off x="1589088" y="3187700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 flipV="1">
            <a:off x="1589088" y="3187700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 flipV="1">
            <a:off x="1589088" y="3187700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732713" y="3184525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32713" y="36734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32713" y="4156075"/>
            <a:ext cx="228600" cy="228600"/>
          </a:xfrm>
          <a:prstGeom prst="ellipse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1" idx="6"/>
            <a:endCxn id="19" idx="2"/>
          </p:cNvCxnSpPr>
          <p:nvPr/>
        </p:nvCxnSpPr>
        <p:spPr>
          <a:xfrm>
            <a:off x="4608513" y="3187700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6"/>
            <a:endCxn id="19" idx="2"/>
          </p:cNvCxnSpPr>
          <p:nvPr/>
        </p:nvCxnSpPr>
        <p:spPr>
          <a:xfrm flipV="1">
            <a:off x="4608513" y="3298825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7"/>
            <a:endCxn id="19" idx="2"/>
          </p:cNvCxnSpPr>
          <p:nvPr/>
        </p:nvCxnSpPr>
        <p:spPr>
          <a:xfrm flipV="1">
            <a:off x="4573588" y="3298825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6"/>
            <a:endCxn id="19" idx="2"/>
          </p:cNvCxnSpPr>
          <p:nvPr/>
        </p:nvCxnSpPr>
        <p:spPr>
          <a:xfrm flipV="1">
            <a:off x="4608513" y="3298825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6"/>
            <a:endCxn id="11" idx="2"/>
          </p:cNvCxnSpPr>
          <p:nvPr/>
        </p:nvCxnSpPr>
        <p:spPr>
          <a:xfrm flipV="1">
            <a:off x="1589088" y="3187700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  <a:endCxn id="14" idx="2"/>
          </p:cNvCxnSpPr>
          <p:nvPr/>
        </p:nvCxnSpPr>
        <p:spPr>
          <a:xfrm>
            <a:off x="1555750" y="4192588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474788" y="5216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60488" y="552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13250" y="4987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40" idx="6"/>
            <a:endCxn id="11" idx="2"/>
          </p:cNvCxnSpPr>
          <p:nvPr/>
        </p:nvCxnSpPr>
        <p:spPr>
          <a:xfrm flipV="1">
            <a:off x="1589088" y="3187700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7"/>
            <a:endCxn id="19" idx="2"/>
          </p:cNvCxnSpPr>
          <p:nvPr/>
        </p:nvCxnSpPr>
        <p:spPr>
          <a:xfrm flipV="1">
            <a:off x="4608513" y="3298825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0" name="TextBox 79"/>
          <p:cNvSpPr txBox="1">
            <a:spLocks noChangeArrowheads="1"/>
          </p:cNvSpPr>
          <p:nvPr/>
        </p:nvSpPr>
        <p:spPr bwMode="auto">
          <a:xfrm>
            <a:off x="1293813" y="5930900"/>
            <a:ext cx="13136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Input: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P=9x1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Indexed by j</a:t>
            </a:r>
          </a:p>
        </p:txBody>
      </p:sp>
      <p:sp>
        <p:nvSpPr>
          <p:cNvPr id="71711" name="TextBox 80"/>
          <p:cNvSpPr txBox="1">
            <a:spLocks noChangeArrowheads="1"/>
          </p:cNvSpPr>
          <p:nvPr/>
        </p:nvSpPr>
        <p:spPr bwMode="auto">
          <a:xfrm>
            <a:off x="3459163" y="5327650"/>
            <a:ext cx="2360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A1: Hidden layer1 =5 neurons, indexed by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=9x5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=5x1</a:t>
            </a:r>
          </a:p>
        </p:txBody>
      </p:sp>
      <p:sp>
        <p:nvSpPr>
          <p:cNvPr id="83" name="Oval 82"/>
          <p:cNvSpPr/>
          <p:nvPr/>
        </p:nvSpPr>
        <p:spPr>
          <a:xfrm>
            <a:off x="6067425" y="4424363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054725" y="4073525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740025" y="1439863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38200" y="1449388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87" idx="2"/>
          </p:cNvCxnSpPr>
          <p:nvPr/>
        </p:nvCxnSpPr>
        <p:spPr>
          <a:xfrm>
            <a:off x="623888" y="1949450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838200" y="2232025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8" name="Rectangle 92"/>
          <p:cNvSpPr>
            <a:spLocks noChangeArrowheads="1"/>
          </p:cNvSpPr>
          <p:nvPr/>
        </p:nvSpPr>
        <p:spPr bwMode="auto">
          <a:xfrm>
            <a:off x="1166813" y="12969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19" name="Rectangle 93"/>
          <p:cNvSpPr>
            <a:spLocks noChangeArrowheads="1"/>
          </p:cNvSpPr>
          <p:nvPr/>
        </p:nvSpPr>
        <p:spPr bwMode="auto">
          <a:xfrm>
            <a:off x="1250950" y="17160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20" name="Rectangle 94"/>
          <p:cNvSpPr>
            <a:spLocks noChangeArrowheads="1"/>
          </p:cNvSpPr>
          <p:nvPr/>
        </p:nvSpPr>
        <p:spPr bwMode="auto">
          <a:xfrm>
            <a:off x="1303338" y="22320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(i=9,j=1)</a:t>
            </a:r>
          </a:p>
        </p:txBody>
      </p:sp>
      <p:sp>
        <p:nvSpPr>
          <p:cNvPr id="96" name="Oval 95"/>
          <p:cNvSpPr/>
          <p:nvPr/>
        </p:nvSpPr>
        <p:spPr>
          <a:xfrm>
            <a:off x="881063" y="20907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77888" y="228441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23" name="TextBox 97"/>
          <p:cNvSpPr txBox="1">
            <a:spLocks noChangeArrowheads="1"/>
          </p:cNvSpPr>
          <p:nvPr/>
        </p:nvSpPr>
        <p:spPr bwMode="auto">
          <a:xfrm>
            <a:off x="646113" y="2890838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976688" y="2016125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25" name="Object 103"/>
              <p:cNvSpPr txBox="1"/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25" name="Object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13" y="731838"/>
                <a:ext cx="3994150" cy="565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6" name="TextBox 137"/>
          <p:cNvSpPr txBox="1">
            <a:spLocks noChangeArrowheads="1"/>
          </p:cNvSpPr>
          <p:nvPr/>
        </p:nvSpPr>
        <p:spPr bwMode="auto">
          <a:xfrm>
            <a:off x="3903663" y="1581150"/>
            <a:ext cx="82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  <a:r>
              <a:rPr lang="en-US" altLang="en-US" sz="1800"/>
              <a:t>(i=1)</a:t>
            </a:r>
          </a:p>
        </p:txBody>
      </p:sp>
      <p:sp>
        <p:nvSpPr>
          <p:cNvPr id="71727" name="Rectangle 141"/>
          <p:cNvSpPr>
            <a:spLocks noChangeArrowheads="1"/>
          </p:cNvSpPr>
          <p:nvPr/>
        </p:nvSpPr>
        <p:spPr bwMode="auto">
          <a:xfrm>
            <a:off x="155575" y="12334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8" name="Rectangle 142"/>
          <p:cNvSpPr>
            <a:spLocks noChangeArrowheads="1"/>
          </p:cNvSpPr>
          <p:nvPr/>
        </p:nvSpPr>
        <p:spPr bwMode="auto">
          <a:xfrm>
            <a:off x="157163" y="172878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9" name="Rectangle 143"/>
          <p:cNvSpPr>
            <a:spLocks noChangeArrowheads="1"/>
          </p:cNvSpPr>
          <p:nvPr/>
        </p:nvSpPr>
        <p:spPr bwMode="auto">
          <a:xfrm>
            <a:off x="196850" y="2278063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2075" y="723900"/>
            <a:ext cx="4481513" cy="213201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7" name="Straight Arrow Connector 146"/>
          <p:cNvCxnSpPr>
            <a:endCxn id="11" idx="0"/>
          </p:cNvCxnSpPr>
          <p:nvPr/>
        </p:nvCxnSpPr>
        <p:spPr>
          <a:xfrm>
            <a:off x="3810000" y="2855913"/>
            <a:ext cx="684213" cy="21748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2" name="TextBox 149"/>
          <p:cNvSpPr txBox="1">
            <a:spLocks noChangeArrowheads="1"/>
          </p:cNvSpPr>
          <p:nvPr/>
        </p:nvSpPr>
        <p:spPr bwMode="auto">
          <a:xfrm>
            <a:off x="2711450" y="167005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i=1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Bias=b1(i=1)</a:t>
            </a:r>
            <a:endParaRPr lang="en-US" altLang="en-US" sz="1800" baseline="-25000"/>
          </a:p>
        </p:txBody>
      </p:sp>
      <p:sp>
        <p:nvSpPr>
          <p:cNvPr id="155" name="Oval 154"/>
          <p:cNvSpPr/>
          <p:nvPr/>
        </p:nvSpPr>
        <p:spPr>
          <a:xfrm>
            <a:off x="7479099" y="1495425"/>
            <a:ext cx="1260475" cy="1073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110163" y="1473200"/>
            <a:ext cx="2509837" cy="27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5" idx="2"/>
          </p:cNvCxnSpPr>
          <p:nvPr/>
        </p:nvCxnSpPr>
        <p:spPr>
          <a:xfrm>
            <a:off x="5134361" y="1944688"/>
            <a:ext cx="2344738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207000" y="2244725"/>
            <a:ext cx="2316163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7" name="Rectangle 158"/>
          <p:cNvSpPr>
            <a:spLocks noChangeArrowheads="1"/>
          </p:cNvSpPr>
          <p:nvPr/>
        </p:nvSpPr>
        <p:spPr bwMode="auto">
          <a:xfrm>
            <a:off x="5832475" y="1287463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(j=1,k=1)</a:t>
            </a:r>
          </a:p>
        </p:txBody>
      </p:sp>
      <p:sp>
        <p:nvSpPr>
          <p:cNvPr id="71738" name="Rectangle 159"/>
          <p:cNvSpPr>
            <a:spLocks noChangeArrowheads="1"/>
          </p:cNvSpPr>
          <p:nvPr/>
        </p:nvSpPr>
        <p:spPr bwMode="auto">
          <a:xfrm>
            <a:off x="5819775" y="1657350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(j=2,k=1)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1739" name="Rectangle 160"/>
          <p:cNvSpPr>
            <a:spLocks noChangeArrowheads="1"/>
          </p:cNvSpPr>
          <p:nvPr/>
        </p:nvSpPr>
        <p:spPr bwMode="auto">
          <a:xfrm>
            <a:off x="5843588" y="2185988"/>
            <a:ext cx="1470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 </a:t>
            </a:r>
            <a:r>
              <a:rPr lang="en-US" altLang="en-US" sz="1800" baseline="30000" dirty="0">
                <a:sym typeface="Symbol" pitchFamily="18" charset="2"/>
              </a:rPr>
              <a:t>l=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(j=5,k=1)</a:t>
            </a:r>
          </a:p>
        </p:txBody>
      </p:sp>
      <p:sp>
        <p:nvSpPr>
          <p:cNvPr id="162" name="Oval 161"/>
          <p:cNvSpPr/>
          <p:nvPr/>
        </p:nvSpPr>
        <p:spPr>
          <a:xfrm>
            <a:off x="5449888" y="211296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446713" y="230663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8783638" y="1924050"/>
            <a:ext cx="231775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43" name="Object 164"/>
              <p:cNvSpPr txBox="1"/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−[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=1)]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3" name="Object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488" y="819150"/>
                <a:ext cx="4192587" cy="493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4" name="TextBox 165"/>
          <p:cNvSpPr txBox="1">
            <a:spLocks noChangeArrowheads="1"/>
          </p:cNvSpPr>
          <p:nvPr/>
        </p:nvSpPr>
        <p:spPr bwMode="auto">
          <a:xfrm>
            <a:off x="8542338" y="2262188"/>
            <a:ext cx="715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  <a:r>
              <a:rPr lang="en-US" altLang="en-US" sz="1800" baseline="-25000"/>
              <a:t>2(k=2)</a:t>
            </a:r>
          </a:p>
        </p:txBody>
      </p:sp>
      <p:sp>
        <p:nvSpPr>
          <p:cNvPr id="71745" name="Rectangle 166"/>
          <p:cNvSpPr>
            <a:spLocks noChangeArrowheads="1"/>
          </p:cNvSpPr>
          <p:nvPr/>
        </p:nvSpPr>
        <p:spPr bwMode="auto">
          <a:xfrm>
            <a:off x="4724400" y="125571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</a:t>
            </a:r>
          </a:p>
        </p:txBody>
      </p:sp>
      <p:sp>
        <p:nvSpPr>
          <p:cNvPr id="71746" name="Rectangle 167"/>
          <p:cNvSpPr>
            <a:spLocks noChangeArrowheads="1"/>
          </p:cNvSpPr>
          <p:nvPr/>
        </p:nvSpPr>
        <p:spPr bwMode="auto">
          <a:xfrm>
            <a:off x="4727575" y="1751013"/>
            <a:ext cx="433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</a:t>
            </a:r>
          </a:p>
        </p:txBody>
      </p:sp>
      <p:sp>
        <p:nvSpPr>
          <p:cNvPr id="71747" name="Rectangle 168"/>
          <p:cNvSpPr>
            <a:spLocks noChangeArrowheads="1"/>
          </p:cNvSpPr>
          <p:nvPr/>
        </p:nvSpPr>
        <p:spPr bwMode="auto">
          <a:xfrm>
            <a:off x="4765675" y="2300288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4797425" y="533400"/>
            <a:ext cx="4346575" cy="240506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49" name="TextBox 170"/>
          <p:cNvSpPr txBox="1">
            <a:spLocks noChangeArrowheads="1"/>
          </p:cNvSpPr>
          <p:nvPr/>
        </p:nvSpPr>
        <p:spPr bwMode="auto">
          <a:xfrm>
            <a:off x="7505700" y="167005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k=1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Bias=b2(k=1)</a:t>
            </a:r>
            <a:endParaRPr lang="en-US" altLang="en-US" sz="1800" baseline="-25000"/>
          </a:p>
        </p:txBody>
      </p:sp>
      <p:sp>
        <p:nvSpPr>
          <p:cNvPr id="71750" name="Rectangle 92"/>
          <p:cNvSpPr>
            <a:spLocks noChangeArrowheads="1"/>
          </p:cNvSpPr>
          <p:nvPr/>
        </p:nvSpPr>
        <p:spPr bwMode="auto">
          <a:xfrm>
            <a:off x="2019300" y="281463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(i=1,j=1)</a:t>
            </a:r>
          </a:p>
        </p:txBody>
      </p:sp>
      <p:sp>
        <p:nvSpPr>
          <p:cNvPr id="71751" name="Rectangle 92"/>
          <p:cNvSpPr>
            <a:spLocks noChangeArrowheads="1"/>
          </p:cNvSpPr>
          <p:nvPr/>
        </p:nvSpPr>
        <p:spPr bwMode="auto">
          <a:xfrm>
            <a:off x="1941513" y="331311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(i=2,j=1)</a:t>
            </a:r>
          </a:p>
        </p:txBody>
      </p:sp>
      <p:sp>
        <p:nvSpPr>
          <p:cNvPr id="71752" name="Rectangle 92"/>
          <p:cNvSpPr>
            <a:spLocks noChangeArrowheads="1"/>
          </p:cNvSpPr>
          <p:nvPr/>
        </p:nvSpPr>
        <p:spPr bwMode="auto">
          <a:xfrm>
            <a:off x="2019300" y="53752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(i=9,j=5)</a:t>
            </a:r>
          </a:p>
        </p:txBody>
      </p:sp>
      <p:cxnSp>
        <p:nvCxnSpPr>
          <p:cNvPr id="80" name="Straight Arrow Connector 79"/>
          <p:cNvCxnSpPr>
            <a:stCxn id="40" idx="5"/>
            <a:endCxn id="41" idx="2"/>
          </p:cNvCxnSpPr>
          <p:nvPr/>
        </p:nvCxnSpPr>
        <p:spPr>
          <a:xfrm flipV="1">
            <a:off x="1555750" y="5102225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4" name="Rectangle 92"/>
          <p:cNvSpPr>
            <a:spLocks noChangeArrowheads="1"/>
          </p:cNvSpPr>
          <p:nvPr/>
        </p:nvSpPr>
        <p:spPr bwMode="auto">
          <a:xfrm>
            <a:off x="3024188" y="4497388"/>
            <a:ext cx="130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</a:t>
            </a:r>
            <a:r>
              <a:rPr lang="en-US" altLang="en-US" sz="1800" i="1" baseline="30000">
                <a:sym typeface="Symbol" pitchFamily="18" charset="2"/>
              </a:rPr>
              <a:t>l=</a:t>
            </a:r>
            <a:r>
              <a:rPr lang="en-US" altLang="en-US" sz="1800" i="1" baseline="30000"/>
              <a:t>1</a:t>
            </a:r>
            <a:r>
              <a:rPr lang="en-US" altLang="en-US" sz="1800"/>
              <a:t>(i=3,j=4)</a:t>
            </a:r>
          </a:p>
        </p:txBody>
      </p:sp>
      <p:sp>
        <p:nvSpPr>
          <p:cNvPr id="71755" name="TextBox 100"/>
          <p:cNvSpPr txBox="1">
            <a:spLocks noChangeArrowheads="1"/>
          </p:cNvSpPr>
          <p:nvPr/>
        </p:nvSpPr>
        <p:spPr bwMode="auto">
          <a:xfrm>
            <a:off x="4627563" y="502285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71756" name="TextBox 101"/>
          <p:cNvSpPr txBox="1">
            <a:spLocks noChangeArrowheads="1"/>
          </p:cNvSpPr>
          <p:nvPr/>
        </p:nvSpPr>
        <p:spPr bwMode="auto">
          <a:xfrm>
            <a:off x="4527550" y="28733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/>
              <a:t>A1(j=1)</a:t>
            </a:r>
          </a:p>
        </p:txBody>
      </p:sp>
      <p:sp>
        <p:nvSpPr>
          <p:cNvPr id="71757" name="TextBox 80"/>
          <p:cNvSpPr txBox="1">
            <a:spLocks noChangeArrowheads="1"/>
          </p:cNvSpPr>
          <p:nvPr/>
        </p:nvSpPr>
        <p:spPr bwMode="auto">
          <a:xfrm>
            <a:off x="7285038" y="4598988"/>
            <a:ext cx="18589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A2:layer2, 3 Output neurons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indexed by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W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=5x3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b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=3x1</a:t>
            </a:r>
          </a:p>
        </p:txBody>
      </p:sp>
      <p:cxnSp>
        <p:nvCxnSpPr>
          <p:cNvPr id="106" name="Straight Arrow Connector 105"/>
          <p:cNvCxnSpPr>
            <a:endCxn id="21" idx="2"/>
          </p:cNvCxnSpPr>
          <p:nvPr/>
        </p:nvCxnSpPr>
        <p:spPr>
          <a:xfrm flipV="1">
            <a:off x="4630738" y="4270375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9" name="Rectangle 92"/>
          <p:cNvSpPr>
            <a:spLocks noChangeArrowheads="1"/>
          </p:cNvSpPr>
          <p:nvPr/>
        </p:nvSpPr>
        <p:spPr bwMode="auto">
          <a:xfrm>
            <a:off x="5843588" y="4541838"/>
            <a:ext cx="140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(j=5,k=3)</a:t>
            </a:r>
          </a:p>
        </p:txBody>
      </p:sp>
      <p:sp>
        <p:nvSpPr>
          <p:cNvPr id="71760" name="Rectangle 92"/>
          <p:cNvSpPr>
            <a:spLocks noChangeArrowheads="1"/>
          </p:cNvSpPr>
          <p:nvPr/>
        </p:nvSpPr>
        <p:spPr bwMode="auto">
          <a:xfrm>
            <a:off x="5472113" y="2943225"/>
            <a:ext cx="1408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(j=1,k=1)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608513" y="3660775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2" name="Rectangle 92"/>
          <p:cNvSpPr>
            <a:spLocks noChangeArrowheads="1"/>
          </p:cNvSpPr>
          <p:nvPr/>
        </p:nvSpPr>
        <p:spPr bwMode="auto">
          <a:xfrm>
            <a:off x="6619875" y="3813175"/>
            <a:ext cx="140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(i=2,k=2)</a:t>
            </a:r>
          </a:p>
        </p:txBody>
      </p:sp>
      <p:sp>
        <p:nvSpPr>
          <p:cNvPr id="71763" name="Rectangle 92"/>
          <p:cNvSpPr>
            <a:spLocks noChangeArrowheads="1"/>
          </p:cNvSpPr>
          <p:nvPr/>
        </p:nvSpPr>
        <p:spPr bwMode="auto">
          <a:xfrm>
            <a:off x="5387975" y="3246438"/>
            <a:ext cx="1408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 i="1" baseline="30000">
                <a:sym typeface="Symbol" pitchFamily="18" charset="2"/>
              </a:rPr>
              <a:t>l=2</a:t>
            </a:r>
            <a:r>
              <a:rPr lang="en-US" altLang="en-US" sz="1800"/>
              <a:t>(j=2,k=1)</a:t>
            </a:r>
          </a:p>
        </p:txBody>
      </p:sp>
      <p:sp>
        <p:nvSpPr>
          <p:cNvPr id="71764" name="TextBox 116"/>
          <p:cNvSpPr txBox="1">
            <a:spLocks noChangeArrowheads="1"/>
          </p:cNvSpPr>
          <p:nvPr/>
        </p:nvSpPr>
        <p:spPr bwMode="auto">
          <a:xfrm>
            <a:off x="4586288" y="3355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cxnSp>
        <p:nvCxnSpPr>
          <p:cNvPr id="118" name="Straight Arrow Connector 117"/>
          <p:cNvCxnSpPr>
            <a:endCxn id="19" idx="0"/>
          </p:cNvCxnSpPr>
          <p:nvPr/>
        </p:nvCxnSpPr>
        <p:spPr>
          <a:xfrm flipH="1">
            <a:off x="7847013" y="2938463"/>
            <a:ext cx="306387" cy="24606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1452563" y="4911725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246438" y="387826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46438" y="3986213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041775" y="427831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040188" y="407352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041775" y="380365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73" name="TextBox 1"/>
          <p:cNvSpPr txBox="1">
            <a:spLocks noChangeArrowheads="1"/>
          </p:cNvSpPr>
          <p:nvPr/>
        </p:nvSpPr>
        <p:spPr bwMode="auto">
          <a:xfrm>
            <a:off x="2305050" y="5983288"/>
            <a:ext cx="1023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l=1</a:t>
            </a:r>
          </a:p>
        </p:txBody>
      </p:sp>
      <p:sp>
        <p:nvSpPr>
          <p:cNvPr id="71774" name="TextBox 93"/>
          <p:cNvSpPr txBox="1">
            <a:spLocks noChangeArrowheads="1"/>
          </p:cNvSpPr>
          <p:nvPr/>
        </p:nvSpPr>
        <p:spPr bwMode="auto">
          <a:xfrm>
            <a:off x="5819775" y="5924550"/>
            <a:ext cx="1023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l=2</a:t>
            </a:r>
          </a:p>
        </p:txBody>
      </p:sp>
      <p:sp>
        <p:nvSpPr>
          <p:cNvPr id="71775" name="TextBox 3"/>
          <p:cNvSpPr txBox="1">
            <a:spLocks noChangeArrowheads="1"/>
          </p:cNvSpPr>
          <p:nvPr/>
        </p:nvSpPr>
        <p:spPr bwMode="auto">
          <a:xfrm>
            <a:off x="7131050" y="6076950"/>
            <a:ext cx="164147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S2 generated</a:t>
            </a:r>
          </a:p>
        </p:txBody>
      </p:sp>
      <p:sp>
        <p:nvSpPr>
          <p:cNvPr id="71776" name="TextBox 97"/>
          <p:cNvSpPr txBox="1">
            <a:spLocks noChangeArrowheads="1"/>
          </p:cNvSpPr>
          <p:nvPr/>
        </p:nvSpPr>
        <p:spPr bwMode="auto">
          <a:xfrm>
            <a:off x="3170238" y="6441879"/>
            <a:ext cx="1641475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itchFamily="2" charset="2"/>
              </a:rPr>
              <a:t></a:t>
            </a:r>
            <a:r>
              <a:rPr lang="en-US" altLang="en-US" sz="1800"/>
              <a:t>S1 generated</a:t>
            </a:r>
          </a:p>
        </p:txBody>
      </p:sp>
      <p:sp>
        <p:nvSpPr>
          <p:cNvPr id="5" name="Oval 4"/>
          <p:cNvSpPr/>
          <p:nvPr/>
        </p:nvSpPr>
        <p:spPr>
          <a:xfrm>
            <a:off x="4252119" y="4350049"/>
            <a:ext cx="133191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833678" y="306070"/>
            <a:ext cx="228600" cy="228600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2075" y="796925"/>
            <a:ext cx="228600" cy="228600"/>
          </a:xfrm>
          <a:prstGeom prst="ellips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32363" y="723900"/>
            <a:ext cx="228600" cy="228600"/>
          </a:xfrm>
          <a:prstGeom prst="ellips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735C8-89C9-305E-4E69-4C97B4CB66F4}"/>
              </a:ext>
            </a:extLst>
          </p:cNvPr>
          <p:cNvSpPr txBox="1"/>
          <p:nvPr/>
        </p:nvSpPr>
        <p:spPr>
          <a:xfrm>
            <a:off x="4656932" y="4393168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A1(j=4)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0418D4-7A6C-BEC8-DF2C-844537776EAE}"/>
              </a:ext>
            </a:extLst>
          </p:cNvPr>
          <p:cNvCxnSpPr>
            <a:cxnSpLocks/>
          </p:cNvCxnSpPr>
          <p:nvPr/>
        </p:nvCxnSpPr>
        <p:spPr>
          <a:xfrm>
            <a:off x="4722813" y="558007"/>
            <a:ext cx="158749" cy="3750767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35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sz="2400" dirty="0"/>
              <a:t>Exercise 3c: Find </a:t>
            </a:r>
            <a:r>
              <a:rPr lang="en-US" altLang="en-US" sz="2400" i="1" dirty="0"/>
              <a:t>A1</a:t>
            </a:r>
            <a:r>
              <a:rPr lang="en-US" altLang="en-US" sz="2400" i="1" baseline="-25000" dirty="0"/>
              <a:t> </a:t>
            </a:r>
            <a:r>
              <a:rPr lang="en-US" altLang="en-US" sz="2400" i="1" dirty="0"/>
              <a:t>(</a:t>
            </a:r>
            <a:r>
              <a:rPr lang="en-US" altLang="en-US" sz="1600" i="1" dirty="0"/>
              <a:t>j</a:t>
            </a:r>
            <a:r>
              <a:rPr lang="en-US" altLang="en-US" sz="2400" i="1" dirty="0"/>
              <a:t>=4), the output of the </a:t>
            </a:r>
            <a:r>
              <a:rPr lang="en-US" altLang="en-US" sz="2400" dirty="0"/>
              <a:t>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neuron in the hidden layer.</a:t>
            </a:r>
            <a:r>
              <a:rPr lang="en-US" altLang="en-US" sz="2400" i="1" dirty="0"/>
              <a:t> </a:t>
            </a:r>
            <a:r>
              <a:rPr lang="en-US" altLang="en-US" sz="2400" u="sng" dirty="0">
                <a:solidFill>
                  <a:srgbClr val="FF0000"/>
                </a:solidFill>
              </a:rPr>
              <a:t>write output value for  A1(j=4)</a:t>
            </a:r>
            <a:endParaRPr lang="en-US" altLang="zh-HK" sz="2400" u="sng" dirty="0">
              <a:solidFill>
                <a:srgbClr val="FF0000"/>
              </a:solidFill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609600" y="2391713"/>
            <a:ext cx="7543800" cy="2971800"/>
          </a:xfrm>
        </p:spPr>
        <p:txBody>
          <a:bodyPr>
            <a:normAutofit fontScale="25000" lnSpcReduction="20000"/>
          </a:bodyPr>
          <a:lstStyle/>
          <a:p>
            <a:r>
              <a:rPr lang="en-US" altLang="zh-HK" sz="8000" dirty="0"/>
              <a:t>Example: if P=[ 0.7656    0.7344    0.9609    0.9961    0.9141    0.9063    0.0977    0.0938    0.0859]</a:t>
            </a:r>
          </a:p>
          <a:p>
            <a:r>
              <a:rPr lang="en-US" altLang="en-US" sz="8000" i="1" dirty="0">
                <a:sym typeface="Symbol" pitchFamily="18" charset="2"/>
              </a:rPr>
              <a:t></a:t>
            </a:r>
            <a:r>
              <a:rPr lang="en-US" altLang="en-US" sz="8000" i="1" baseline="30000" dirty="0">
                <a:sym typeface="Symbol" pitchFamily="18" charset="2"/>
              </a:rPr>
              <a:t>l </a:t>
            </a:r>
            <a:r>
              <a:rPr lang="en-US" altLang="zh-HK" sz="8000" i="1" baseline="30000" dirty="0"/>
              <a:t>=1</a:t>
            </a:r>
            <a:r>
              <a:rPr lang="en-US" altLang="zh-HK" sz="8000" dirty="0"/>
              <a:t>=[ 0.2112    0.1540   -0.0687   -0.0289    0.0720   -0.1666    0.2938   -0.0169   -0.1127]</a:t>
            </a:r>
          </a:p>
          <a:p>
            <a:r>
              <a:rPr lang="en-US" altLang="zh-HK" sz="8000" i="1" dirty="0" err="1"/>
              <a:t>b</a:t>
            </a:r>
            <a:r>
              <a:rPr lang="en-US" altLang="zh-HK" sz="8000" i="1" baseline="30000" dirty="0" err="1"/>
              <a:t>l</a:t>
            </a:r>
            <a:r>
              <a:rPr lang="en-US" altLang="zh-HK" sz="8000" i="1" baseline="30000" dirty="0"/>
              <a:t>=1</a:t>
            </a:r>
            <a:r>
              <a:rPr lang="en-US" altLang="zh-HK" sz="8000" i="1" dirty="0"/>
              <a:t>= 0.1441 %for neuron </a:t>
            </a:r>
            <a:r>
              <a:rPr lang="en-US" altLang="zh-HK" sz="8000" i="1" dirty="0" err="1">
                <a:solidFill>
                  <a:srgbClr val="FF0000"/>
                </a:solidFill>
              </a:rPr>
              <a:t>i</a:t>
            </a:r>
            <a:endParaRPr lang="en-US" altLang="zh-HK" sz="8000" i="1" dirty="0">
              <a:solidFill>
                <a:srgbClr val="FF0000"/>
              </a:solidFill>
            </a:endParaRPr>
          </a:p>
          <a:p>
            <a:r>
              <a:rPr lang="en-US" altLang="zh-HK" sz="8000" dirty="0">
                <a:solidFill>
                  <a:srgbClr val="FF0000"/>
                </a:solidFill>
              </a:rPr>
              <a:t>%Find </a:t>
            </a:r>
            <a:r>
              <a:rPr lang="en-US" altLang="en-US" sz="8000" dirty="0">
                <a:solidFill>
                  <a:srgbClr val="FF0000"/>
                </a:solidFill>
              </a:rPr>
              <a:t>A1(j=4)</a:t>
            </a:r>
          </a:p>
          <a:p>
            <a:r>
              <a:rPr lang="en-US" altLang="en-US" sz="8000" dirty="0">
                <a:solidFill>
                  <a:srgbClr val="FF0000"/>
                </a:solidFill>
              </a:rPr>
              <a:t>Answer:</a:t>
            </a:r>
          </a:p>
          <a:p>
            <a:r>
              <a:rPr lang="en-US" altLang="en-US" sz="8000" dirty="0">
                <a:solidFill>
                  <a:srgbClr val="FF0000"/>
                </a:solidFill>
              </a:rPr>
              <a:t>U1=0.7656*0.2112 + 0.7344*0.1540 + 0.9609* -0.0687 +  0.9961 *-0.0289   0.9141 *0.0720   +   0.9063 *-0.1666 +   0.0977* 0.2938 +    0.0938*-0.0169  +  0.0859 *-0.1127</a:t>
            </a:r>
          </a:p>
          <a:p>
            <a:r>
              <a:rPr lang="en-US" altLang="en-US" sz="8000" dirty="0">
                <a:solidFill>
                  <a:srgbClr val="FF0000"/>
                </a:solidFill>
              </a:rPr>
              <a:t>=0.1123</a:t>
            </a:r>
          </a:p>
          <a:p>
            <a:r>
              <a:rPr lang="en-US" altLang="en-US" sz="8000" dirty="0">
                <a:solidFill>
                  <a:srgbClr val="FF0000"/>
                </a:solidFill>
              </a:rPr>
              <a:t>U=u1+b= 0.1123+</a:t>
            </a:r>
            <a:r>
              <a:rPr lang="en-US" altLang="zh-HK" sz="8000" i="1" dirty="0">
                <a:solidFill>
                  <a:srgbClr val="FF0000"/>
                </a:solidFill>
              </a:rPr>
              <a:t> 0.1441= 0.2564</a:t>
            </a:r>
          </a:p>
          <a:p>
            <a:r>
              <a:rPr lang="en-US" altLang="en-US" sz="8000" dirty="0">
                <a:solidFill>
                  <a:srgbClr val="FF0000"/>
                </a:solidFill>
              </a:rPr>
              <a:t>A1_j_is_4=1/(1+exp(-</a:t>
            </a:r>
            <a:r>
              <a:rPr lang="en-US" altLang="zh-HK" sz="8000" i="1" dirty="0">
                <a:solidFill>
                  <a:srgbClr val="FF0000"/>
                </a:solidFill>
              </a:rPr>
              <a:t> 0.2564</a:t>
            </a:r>
            <a:r>
              <a:rPr lang="en-US" altLang="en-US" sz="8000" dirty="0">
                <a:solidFill>
                  <a:srgbClr val="FF0000"/>
                </a:solidFill>
              </a:rPr>
              <a:t>))=0.564</a:t>
            </a:r>
          </a:p>
          <a:p>
            <a:r>
              <a:rPr lang="en-US" altLang="en-US" sz="8000" dirty="0">
                <a:solidFill>
                  <a:srgbClr val="FF0000"/>
                </a:solidFill>
              </a:rPr>
              <a:t>A1_j_is_4=1/(1+exp[-(</a:t>
            </a:r>
            <a:r>
              <a:rPr lang="en-US" altLang="en-US" sz="8000" dirty="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altLang="en-US" sz="8000" baseline="30000" dirty="0">
                <a:solidFill>
                  <a:srgbClr val="FF0000"/>
                </a:solidFill>
                <a:sym typeface="Symbol" pitchFamily="18" charset="2"/>
              </a:rPr>
              <a:t>l=1</a:t>
            </a:r>
            <a:r>
              <a:rPr lang="en-US" altLang="en-US" sz="8000" dirty="0">
                <a:solidFill>
                  <a:srgbClr val="FF0000"/>
                </a:solidFill>
              </a:rPr>
              <a:t>*</a:t>
            </a:r>
            <a:r>
              <a:rPr lang="en-US" altLang="en-US" sz="8000" dirty="0" err="1">
                <a:solidFill>
                  <a:srgbClr val="FF0000"/>
                </a:solidFill>
              </a:rPr>
              <a:t>P+</a:t>
            </a:r>
            <a:r>
              <a:rPr lang="en-US" altLang="zh-HK" sz="8000" i="1" dirty="0" err="1">
                <a:solidFill>
                  <a:srgbClr val="FF0000"/>
                </a:solidFill>
              </a:rPr>
              <a:t>b</a:t>
            </a:r>
            <a:r>
              <a:rPr lang="en-US" altLang="zh-HK" sz="8000" i="1" baseline="30000" dirty="0" err="1">
                <a:solidFill>
                  <a:srgbClr val="FF0000"/>
                </a:solidFill>
              </a:rPr>
              <a:t>l</a:t>
            </a:r>
            <a:r>
              <a:rPr lang="en-US" altLang="zh-HK" sz="8000" i="1" baseline="30000" dirty="0">
                <a:solidFill>
                  <a:srgbClr val="FF0000"/>
                </a:solidFill>
              </a:rPr>
              <a:t>=1</a:t>
            </a:r>
            <a:r>
              <a:rPr lang="en-US" altLang="en-US" sz="8000" dirty="0">
                <a:solidFill>
                  <a:srgbClr val="FF0000"/>
                </a:solidFill>
              </a:rPr>
              <a:t>))]</a:t>
            </a:r>
          </a:p>
          <a:p>
            <a:r>
              <a:rPr lang="en-US" altLang="en-US" sz="8000" dirty="0">
                <a:solidFill>
                  <a:srgbClr val="FF0000"/>
                </a:solidFill>
              </a:rPr>
              <a:t>=0.564</a:t>
            </a:r>
            <a:endParaRPr lang="en-US" altLang="en-US" sz="8000" b="1" dirty="0">
              <a:solidFill>
                <a:srgbClr val="FF0000"/>
              </a:solidFill>
            </a:endParaRPr>
          </a:p>
          <a:p>
            <a:endParaRPr lang="en-US" altLang="zh-HK" dirty="0"/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248400" y="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D64110-8B67-48B3-9C7E-BF24D821B49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6545" y="5182869"/>
            <a:ext cx="4207455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%</a:t>
            </a:r>
            <a:r>
              <a:rPr lang="en-US" sz="1100" dirty="0" err="1"/>
              <a:t>Matlab</a:t>
            </a:r>
            <a:r>
              <a:rPr lang="en-US" sz="1100" dirty="0"/>
              <a:t> Code:</a:t>
            </a:r>
          </a:p>
          <a:p>
            <a:r>
              <a:rPr lang="en-US" sz="1100" dirty="0"/>
              <a:t>P=[ 0.7656    0.7344    0.9609    0.9961    0.9141    0.9063    0.0977    0.0938    0.0859];</a:t>
            </a:r>
          </a:p>
          <a:p>
            <a:r>
              <a:rPr lang="pl-PL" sz="1100" dirty="0"/>
              <a:t>W=[ 0.2112    0.1540   -0.0687   -0.0289    0.0720   -0.1666    0.2938   -0.0169   -0.1127];</a:t>
            </a:r>
          </a:p>
          <a:p>
            <a:r>
              <a:rPr lang="en-US" sz="1100" dirty="0"/>
              <a:t>bias=0.1441;</a:t>
            </a:r>
          </a:p>
          <a:p>
            <a:r>
              <a:rPr lang="en-US" sz="1100" dirty="0"/>
              <a:t>1/(1+exp(-1*(sum(P.*W)+bias)) ) %correct 0.5637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F391DE-10B0-4A17-B683-7CB6893C1655}"/>
              </a:ext>
            </a:extLst>
          </p:cNvPr>
          <p:cNvSpPr/>
          <p:nvPr/>
        </p:nvSpPr>
        <p:spPr>
          <a:xfrm>
            <a:off x="4067175" y="1208948"/>
            <a:ext cx="1236663" cy="115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7D220B-FE65-4DDA-9EDD-16B15DC13855}"/>
              </a:ext>
            </a:extLst>
          </p:cNvPr>
          <p:cNvCxnSpPr/>
          <p:nvPr/>
        </p:nvCxnSpPr>
        <p:spPr>
          <a:xfrm>
            <a:off x="2165350" y="1218473"/>
            <a:ext cx="1901825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A22581-3FEC-420D-853E-D96A5E138DF1}"/>
              </a:ext>
            </a:extLst>
          </p:cNvPr>
          <p:cNvCxnSpPr>
            <a:endCxn id="23" idx="2"/>
          </p:cNvCxnSpPr>
          <p:nvPr/>
        </p:nvCxnSpPr>
        <p:spPr>
          <a:xfrm>
            <a:off x="1951038" y="1718535"/>
            <a:ext cx="2116137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88F349-BE5C-4E14-BA1D-7FF8C4D9CA46}"/>
              </a:ext>
            </a:extLst>
          </p:cNvPr>
          <p:cNvCxnSpPr/>
          <p:nvPr/>
        </p:nvCxnSpPr>
        <p:spPr>
          <a:xfrm flipV="1">
            <a:off x="2165350" y="2001110"/>
            <a:ext cx="1901825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2">
            <a:extLst>
              <a:ext uri="{FF2B5EF4-FFF2-40B4-BE49-F238E27FC236}">
                <a16:creationId xmlns:a16="http://schemas.microsoft.com/office/drawing/2014/main" id="{1FA8E355-C686-408B-8799-A6C24BAA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2" y="898506"/>
            <a:ext cx="1544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(i=1,j=4)</a:t>
            </a:r>
          </a:p>
        </p:txBody>
      </p:sp>
      <p:sp>
        <p:nvSpPr>
          <p:cNvPr id="28" name="Rectangle 93">
            <a:extLst>
              <a:ext uri="{FF2B5EF4-FFF2-40B4-BE49-F238E27FC236}">
                <a16:creationId xmlns:a16="http://schemas.microsoft.com/office/drawing/2014/main" id="{7830146C-EEFB-438B-9402-2030311DC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1485173"/>
            <a:ext cx="1305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(i=2,j=4)</a:t>
            </a:r>
          </a:p>
        </p:txBody>
      </p:sp>
      <p:sp>
        <p:nvSpPr>
          <p:cNvPr id="29" name="Rectangle 94">
            <a:extLst>
              <a:ext uri="{FF2B5EF4-FFF2-40B4-BE49-F238E27FC236}">
                <a16:creationId xmlns:a16="http://schemas.microsoft.com/office/drawing/2014/main" id="{F54754D6-7479-42E1-B585-47CFF6FA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2001110"/>
            <a:ext cx="1305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ym typeface="Symbol" pitchFamily="18" charset="2"/>
              </a:rPr>
              <a:t></a:t>
            </a:r>
            <a:r>
              <a:rPr lang="en-US" altLang="en-US" sz="1800" i="1" baseline="30000" dirty="0">
                <a:sym typeface="Symbol" pitchFamily="18" charset="2"/>
              </a:rPr>
              <a:t>l=</a:t>
            </a:r>
            <a:r>
              <a:rPr lang="en-US" altLang="en-US" sz="1800" i="1" baseline="30000" dirty="0"/>
              <a:t>1</a:t>
            </a:r>
            <a:r>
              <a:rPr lang="en-US" altLang="en-US" sz="1800" dirty="0"/>
              <a:t>(i=9,j=4)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4A113E1-8F48-4BB3-8376-075F12199216}"/>
              </a:ext>
            </a:extLst>
          </p:cNvPr>
          <p:cNvSpPr/>
          <p:nvPr/>
        </p:nvSpPr>
        <p:spPr>
          <a:xfrm>
            <a:off x="2208213" y="1859823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CFFD81-E9B8-497D-A890-DA0A6B3457D2}"/>
              </a:ext>
            </a:extLst>
          </p:cNvPr>
          <p:cNvSpPr/>
          <p:nvPr/>
        </p:nvSpPr>
        <p:spPr>
          <a:xfrm>
            <a:off x="2205038" y="2053498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C95FBB-6429-4D46-A251-B9718353A935}"/>
              </a:ext>
            </a:extLst>
          </p:cNvPr>
          <p:cNvCxnSpPr/>
          <p:nvPr/>
        </p:nvCxnSpPr>
        <p:spPr>
          <a:xfrm>
            <a:off x="5303838" y="1785210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41">
            <a:extLst>
              <a:ext uri="{FF2B5EF4-FFF2-40B4-BE49-F238E27FC236}">
                <a16:creationId xmlns:a16="http://schemas.microsoft.com/office/drawing/2014/main" id="{B6A960C1-393C-4143-92FE-5A77D320B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25" y="1002573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Rectangle 142">
            <a:extLst>
              <a:ext uri="{FF2B5EF4-FFF2-40B4-BE49-F238E27FC236}">
                <a16:creationId xmlns:a16="http://schemas.microsoft.com/office/drawing/2014/main" id="{404EAC5C-2404-4A38-972F-458D0F323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1497873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" name="Rectangle 143">
            <a:extLst>
              <a:ext uri="{FF2B5EF4-FFF2-40B4-BE49-F238E27FC236}">
                <a16:creationId xmlns:a16="http://schemas.microsoft.com/office/drawing/2014/main" id="{843BECCE-DC6D-49B2-ABB3-3D6ADAE0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47148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36" name="TextBox 149">
            <a:extLst>
              <a:ext uri="{FF2B5EF4-FFF2-40B4-BE49-F238E27FC236}">
                <a16:creationId xmlns:a16="http://schemas.microsoft.com/office/drawing/2014/main" id="{7F033931-4FBA-48AD-B5E3-5D5602E2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39135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Neuron Bias=b</a:t>
            </a:r>
            <a:endParaRPr lang="en-US" altLang="en-US" sz="1800" baseline="-25000" dirty="0"/>
          </a:p>
        </p:txBody>
      </p:sp>
      <p:sp>
        <p:nvSpPr>
          <p:cNvPr id="37" name="TextBox 137">
            <a:extLst>
              <a:ext uri="{FF2B5EF4-FFF2-40B4-BE49-F238E27FC236}">
                <a16:creationId xmlns:a16="http://schemas.microsoft.com/office/drawing/2014/main" id="{7112A971-A0A4-4B56-AFC9-32226AA8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895" y="1663537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A1_j_</a:t>
            </a:r>
            <a:r>
              <a:rPr lang="en-US" altLang="en-US" sz="1800" dirty="0"/>
              <a:t>is_4</a:t>
            </a:r>
          </a:p>
        </p:txBody>
      </p:sp>
    </p:spTree>
    <p:extLst>
      <p:ext uri="{BB962C8B-B14F-4D97-AF65-F5344CB8AC3E}">
        <p14:creationId xmlns:p14="http://schemas.microsoft.com/office/powerpoint/2010/main" val="3440392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8849" y="304800"/>
            <a:ext cx="8229600" cy="1143000"/>
          </a:xfrm>
        </p:spPr>
        <p:txBody>
          <a:bodyPr/>
          <a:lstStyle/>
          <a:p>
            <a:pPr algn="l"/>
            <a:r>
              <a:rPr lang="en-US" altLang="zh-HK" dirty="0">
                <a:latin typeface="Bell MT" panose="02020503060305020303" pitchFamily="18" charset="0"/>
              </a:rPr>
              <a:t>Exercise 4: find Y1</a:t>
            </a:r>
            <a:endParaRPr lang="zh-HK" altLang="en-US" dirty="0">
              <a:latin typeface="Bell MT" panose="02020503060305020303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65125" y="1923831"/>
            <a:ext cx="330200" cy="644525"/>
          </a:xfrm>
        </p:spPr>
        <p:txBody>
          <a:bodyPr>
            <a:normAutofit/>
          </a:bodyPr>
          <a:lstStyle/>
          <a:p>
            <a:r>
              <a:rPr lang="en-US" altLang="zh-HK">
                <a:latin typeface="Bell MT" panose="02020503060305020303" pitchFamily="18" charset="0"/>
              </a:rPr>
              <a:t>  </a:t>
            </a:r>
            <a:endParaRPr lang="zh-HK" altLang="en-US">
              <a:latin typeface="Bell MT" panose="02020503060305020303" pitchFamily="18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99A02-0749-4647-81F2-BCC581F5E3AF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57325" y="1841281"/>
            <a:ext cx="685800" cy="727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24583" name="TextBox 15"/>
          <p:cNvSpPr txBox="1">
            <a:spLocks noChangeArrowheads="1"/>
          </p:cNvSpPr>
          <p:nvPr/>
        </p:nvSpPr>
        <p:spPr bwMode="auto">
          <a:xfrm>
            <a:off x="1577975" y="3547844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l=1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i=2</a:t>
            </a:r>
            <a:endParaRPr lang="zh-HK" altLang="en-US" sz="1800" i="1">
              <a:latin typeface="Bell MT" panose="02020503060305020303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63675" y="3530381"/>
            <a:ext cx="685800" cy="728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57325" y="5441731"/>
            <a:ext cx="685800" cy="728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1565275" y="5483006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 dirty="0">
                <a:latin typeface="Bell MT" panose="02020503060305020303" pitchFamily="18" charset="0"/>
              </a:rPr>
              <a:t>l=1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 dirty="0" err="1">
                <a:latin typeface="Bell MT" panose="02020503060305020303" pitchFamily="18" charset="0"/>
              </a:rPr>
              <a:t>i</a:t>
            </a:r>
            <a:r>
              <a:rPr lang="en-US" altLang="zh-HK" sz="1800" i="1" dirty="0">
                <a:latin typeface="Bell MT" panose="02020503060305020303" pitchFamily="18" charset="0"/>
              </a:rPr>
              <a:t>=3</a:t>
            </a:r>
            <a:endParaRPr lang="zh-HK" altLang="en-US" sz="1800" i="1" dirty="0">
              <a:latin typeface="Bell MT" panose="02020503060305020303" pitchFamily="18" charset="0"/>
            </a:endParaRPr>
          </a:p>
        </p:txBody>
      </p:sp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1524000" y="1836519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l=1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i=1</a:t>
            </a:r>
            <a:endParaRPr lang="zh-HK" altLang="en-US" sz="1800" i="1">
              <a:latin typeface="Bell MT" panose="02020503060305020303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99038" y="2922369"/>
            <a:ext cx="685800" cy="727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5032375" y="2863631"/>
            <a:ext cx="652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600" i="1" dirty="0">
                <a:latin typeface="Bell MT" panose="02020503060305020303" pitchFamily="18" charset="0"/>
              </a:rPr>
              <a:t>l=2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600" i="1" dirty="0" err="1">
                <a:latin typeface="Bell MT" panose="02020503060305020303" pitchFamily="18" charset="0"/>
              </a:rPr>
              <a:t>i</a:t>
            </a:r>
            <a:r>
              <a:rPr lang="en-US" altLang="zh-HK" sz="1600" i="1" dirty="0">
                <a:latin typeface="Bell MT" panose="02020503060305020303" pitchFamily="18" charset="0"/>
              </a:rPr>
              <a:t>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600" i="1" dirty="0">
                <a:latin typeface="Bell MT" panose="02020503060305020303" pitchFamily="18" charset="0"/>
              </a:rPr>
              <a:t>b=0.5</a:t>
            </a:r>
            <a:endParaRPr lang="zh-HK" altLang="en-US" sz="1600" i="1" dirty="0">
              <a:latin typeface="Bell MT" panose="02020503060305020303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30800" y="5014694"/>
            <a:ext cx="685800" cy="728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24591" name="TextBox 26"/>
          <p:cNvSpPr txBox="1">
            <a:spLocks noChangeArrowheads="1"/>
          </p:cNvSpPr>
          <p:nvPr/>
        </p:nvSpPr>
        <p:spPr bwMode="auto">
          <a:xfrm>
            <a:off x="5214938" y="5097244"/>
            <a:ext cx="7096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l=2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i=2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b=0.3</a:t>
            </a:r>
            <a:endParaRPr lang="zh-HK" altLang="en-US" sz="1800" i="1">
              <a:latin typeface="Bell MT" panose="02020503060305020303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477125" y="2460406"/>
            <a:ext cx="685800" cy="728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24593" name="TextBox 28"/>
          <p:cNvSpPr txBox="1">
            <a:spLocks noChangeArrowheads="1"/>
          </p:cNvSpPr>
          <p:nvPr/>
        </p:nvSpPr>
        <p:spPr bwMode="auto">
          <a:xfrm>
            <a:off x="7585075" y="2522319"/>
            <a:ext cx="709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l=3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i=1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>
                <a:latin typeface="Bell MT" panose="02020503060305020303" pitchFamily="18" charset="0"/>
              </a:rPr>
              <a:t>b=0.7</a:t>
            </a:r>
            <a:endParaRPr lang="zh-HK" altLang="en-US" sz="1800" i="1">
              <a:latin typeface="Bell MT" panose="020205030603050203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31088" y="4821019"/>
            <a:ext cx="685800" cy="727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24595" name="TextBox 30"/>
          <p:cNvSpPr txBox="1">
            <a:spLocks noChangeArrowheads="1"/>
          </p:cNvSpPr>
          <p:nvPr/>
        </p:nvSpPr>
        <p:spPr bwMode="auto">
          <a:xfrm>
            <a:off x="7539038" y="4862294"/>
            <a:ext cx="711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 dirty="0">
                <a:latin typeface="Bell MT" panose="02020503060305020303" pitchFamily="18" charset="0"/>
              </a:rPr>
              <a:t>l=3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 dirty="0" err="1">
                <a:latin typeface="Bell MT" panose="02020503060305020303" pitchFamily="18" charset="0"/>
              </a:rPr>
              <a:t>i</a:t>
            </a:r>
            <a:r>
              <a:rPr lang="en-US" altLang="zh-HK" sz="1800" i="1" dirty="0">
                <a:latin typeface="Bell MT" panose="02020503060305020303" pitchFamily="18" charset="0"/>
              </a:rPr>
              <a:t>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i="1" dirty="0">
                <a:latin typeface="Bell MT" panose="02020503060305020303" pitchFamily="18" charset="0"/>
              </a:rPr>
              <a:t>b=0.6</a:t>
            </a:r>
            <a:endParaRPr lang="zh-HK" altLang="en-US" sz="1800" i="1" dirty="0">
              <a:latin typeface="Bell MT" panose="02020503060305020303" pitchFamily="18" charset="0"/>
            </a:endParaRPr>
          </a:p>
        </p:txBody>
      </p:sp>
      <p:cxnSp>
        <p:nvCxnSpPr>
          <p:cNvPr id="33" name="Straight Arrow Connector 32"/>
          <p:cNvCxnSpPr>
            <a:stCxn id="7" idx="6"/>
            <a:endCxn id="24" idx="2"/>
          </p:cNvCxnSpPr>
          <p:nvPr/>
        </p:nvCxnSpPr>
        <p:spPr>
          <a:xfrm>
            <a:off x="2143125" y="2204819"/>
            <a:ext cx="2855913" cy="108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7"/>
            <a:endCxn id="24" idx="2"/>
          </p:cNvCxnSpPr>
          <p:nvPr/>
        </p:nvCxnSpPr>
        <p:spPr>
          <a:xfrm flipV="1">
            <a:off x="2047875" y="3285906"/>
            <a:ext cx="2951163" cy="35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7"/>
            <a:endCxn id="24" idx="2"/>
          </p:cNvCxnSpPr>
          <p:nvPr/>
        </p:nvCxnSpPr>
        <p:spPr>
          <a:xfrm flipV="1">
            <a:off x="2043113" y="3285906"/>
            <a:ext cx="2955925" cy="226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6"/>
            <a:endCxn id="26" idx="1"/>
          </p:cNvCxnSpPr>
          <p:nvPr/>
        </p:nvCxnSpPr>
        <p:spPr>
          <a:xfrm>
            <a:off x="2143125" y="2204819"/>
            <a:ext cx="3087688" cy="291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9" idx="7"/>
            <a:endCxn id="26" idx="1"/>
          </p:cNvCxnSpPr>
          <p:nvPr/>
        </p:nvCxnSpPr>
        <p:spPr>
          <a:xfrm>
            <a:off x="2047875" y="3636744"/>
            <a:ext cx="3182938" cy="148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7"/>
            <a:endCxn id="26" idx="1"/>
          </p:cNvCxnSpPr>
          <p:nvPr/>
        </p:nvCxnSpPr>
        <p:spPr>
          <a:xfrm flipV="1">
            <a:off x="2043113" y="5121056"/>
            <a:ext cx="3187700" cy="427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  <a:endCxn id="28" idx="2"/>
          </p:cNvCxnSpPr>
          <p:nvPr/>
        </p:nvCxnSpPr>
        <p:spPr>
          <a:xfrm flipV="1">
            <a:off x="5684838" y="2825531"/>
            <a:ext cx="1792287" cy="460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6" idx="7"/>
            <a:endCxn id="28" idx="2"/>
          </p:cNvCxnSpPr>
          <p:nvPr/>
        </p:nvCxnSpPr>
        <p:spPr>
          <a:xfrm flipV="1">
            <a:off x="5716588" y="2825531"/>
            <a:ext cx="1760537" cy="2295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4" idx="6"/>
            <a:endCxn id="30" idx="2"/>
          </p:cNvCxnSpPr>
          <p:nvPr/>
        </p:nvCxnSpPr>
        <p:spPr>
          <a:xfrm>
            <a:off x="5684838" y="3285906"/>
            <a:ext cx="1746250" cy="189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6" idx="7"/>
            <a:endCxn id="30" idx="2"/>
          </p:cNvCxnSpPr>
          <p:nvPr/>
        </p:nvCxnSpPr>
        <p:spPr>
          <a:xfrm>
            <a:off x="5716588" y="5121056"/>
            <a:ext cx="1714500" cy="6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78"/>
          <p:cNvSpPr txBox="1">
            <a:spLocks noChangeArrowheads="1"/>
          </p:cNvSpPr>
          <p:nvPr/>
        </p:nvSpPr>
        <p:spPr bwMode="auto">
          <a:xfrm>
            <a:off x="2781300" y="5627469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 err="1">
                <a:latin typeface="Bell MT" panose="02020503060305020303" pitchFamily="18" charset="0"/>
              </a:rPr>
              <a:t>W</a:t>
            </a:r>
            <a:r>
              <a:rPr lang="en-US" altLang="zh-HK" sz="1800" i="1" baseline="30000" dirty="0" err="1">
                <a:latin typeface="Bell MT" panose="02020503060305020303" pitchFamily="18" charset="0"/>
              </a:rPr>
              <a:t>l</a:t>
            </a:r>
            <a:r>
              <a:rPr lang="en-US" altLang="zh-HK" sz="1800" i="1" baseline="30000" dirty="0">
                <a:latin typeface="Bell MT" panose="02020503060305020303" pitchFamily="18" charset="0"/>
              </a:rPr>
              <a:t> =1</a:t>
            </a:r>
            <a:r>
              <a:rPr lang="en-US" altLang="zh-HK" sz="1800" dirty="0">
                <a:latin typeface="Bell MT" panose="02020503060305020303" pitchFamily="18" charset="0"/>
              </a:rPr>
              <a:t>(j=3,i=2)</a:t>
            </a:r>
            <a:endParaRPr lang="zh-HK" altLang="en-US" sz="1800" dirty="0">
              <a:latin typeface="Bell MT" panose="02020503060305020303" pitchFamily="18" charset="0"/>
            </a:endParaRPr>
          </a:p>
        </p:txBody>
      </p:sp>
      <p:sp>
        <p:nvSpPr>
          <p:cNvPr id="24607" name="TextBox 79"/>
          <p:cNvSpPr txBox="1">
            <a:spLocks noChangeArrowheads="1"/>
          </p:cNvSpPr>
          <p:nvPr/>
        </p:nvSpPr>
        <p:spPr bwMode="auto">
          <a:xfrm>
            <a:off x="4394200" y="5009931"/>
            <a:ext cx="593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0.15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08" name="TextBox 80"/>
          <p:cNvSpPr txBox="1">
            <a:spLocks noChangeArrowheads="1"/>
          </p:cNvSpPr>
          <p:nvPr/>
        </p:nvSpPr>
        <p:spPr bwMode="auto">
          <a:xfrm>
            <a:off x="4381500" y="4646394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0.73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09" name="TextBox 81"/>
          <p:cNvSpPr txBox="1">
            <a:spLocks noChangeArrowheads="1"/>
          </p:cNvSpPr>
          <p:nvPr/>
        </p:nvSpPr>
        <p:spPr bwMode="auto">
          <a:xfrm>
            <a:off x="4483100" y="4366994"/>
            <a:ext cx="593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0.27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3057525" y="5335369"/>
            <a:ext cx="466725" cy="4079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1" name="TextBox 96"/>
          <p:cNvSpPr txBox="1">
            <a:spLocks noChangeArrowheads="1"/>
          </p:cNvSpPr>
          <p:nvPr/>
        </p:nvSpPr>
        <p:spPr bwMode="auto">
          <a:xfrm>
            <a:off x="4138613" y="2849344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0.1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12" name="TextBox 97"/>
          <p:cNvSpPr txBox="1">
            <a:spLocks noChangeArrowheads="1"/>
          </p:cNvSpPr>
          <p:nvPr/>
        </p:nvSpPr>
        <p:spPr bwMode="auto">
          <a:xfrm>
            <a:off x="4138613" y="3160494"/>
            <a:ext cx="59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0.35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13" name="TextBox 98"/>
          <p:cNvSpPr txBox="1">
            <a:spLocks noChangeArrowheads="1"/>
          </p:cNvSpPr>
          <p:nvPr/>
        </p:nvSpPr>
        <p:spPr bwMode="auto">
          <a:xfrm>
            <a:off x="4267200" y="3511331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0.4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14" name="TextBox 122"/>
          <p:cNvSpPr txBox="1">
            <a:spLocks noChangeArrowheads="1"/>
          </p:cNvSpPr>
          <p:nvPr/>
        </p:nvSpPr>
        <p:spPr bwMode="auto">
          <a:xfrm>
            <a:off x="6481763" y="2841406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>
                <a:latin typeface="Bell MT" panose="02020503060305020303" pitchFamily="18" charset="0"/>
              </a:rPr>
              <a:t>0.6</a:t>
            </a:r>
            <a:endParaRPr lang="zh-HK" altLang="en-US" sz="1800" dirty="0">
              <a:latin typeface="Bell MT" panose="02020503060305020303" pitchFamily="18" charset="0"/>
            </a:endParaRPr>
          </a:p>
        </p:txBody>
      </p:sp>
      <p:sp>
        <p:nvSpPr>
          <p:cNvPr id="24615" name="TextBox 123"/>
          <p:cNvSpPr txBox="1">
            <a:spLocks noChangeArrowheads="1"/>
          </p:cNvSpPr>
          <p:nvPr/>
        </p:nvSpPr>
        <p:spPr bwMode="auto">
          <a:xfrm>
            <a:off x="6697663" y="3466881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0.35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16" name="TextBox 124"/>
          <p:cNvSpPr txBox="1">
            <a:spLocks noChangeArrowheads="1"/>
          </p:cNvSpPr>
          <p:nvPr/>
        </p:nvSpPr>
        <p:spPr bwMode="auto">
          <a:xfrm>
            <a:off x="6557963" y="4987706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0.8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17" name="TextBox 125"/>
          <p:cNvSpPr txBox="1">
            <a:spLocks noChangeArrowheads="1"/>
          </p:cNvSpPr>
          <p:nvPr/>
        </p:nvSpPr>
        <p:spPr bwMode="auto">
          <a:xfrm>
            <a:off x="6780213" y="4571781"/>
            <a:ext cx="593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>
                <a:latin typeface="Bell MT" panose="02020503060305020303" pitchFamily="18" charset="0"/>
              </a:rPr>
              <a:t>0.25</a:t>
            </a:r>
            <a:endParaRPr lang="zh-HK" altLang="en-US" sz="1800" dirty="0">
              <a:latin typeface="Bell MT" panose="02020503060305020303" pitchFamily="18" charset="0"/>
            </a:endParaRPr>
          </a:p>
        </p:txBody>
      </p:sp>
      <p:sp>
        <p:nvSpPr>
          <p:cNvPr id="24618" name="TextBox 137"/>
          <p:cNvSpPr txBox="1">
            <a:spLocks noChangeArrowheads="1"/>
          </p:cNvSpPr>
          <p:nvPr/>
        </p:nvSpPr>
        <p:spPr bwMode="auto">
          <a:xfrm>
            <a:off x="1381125" y="6476781"/>
            <a:ext cx="1223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Input layer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19" name="TextBox 138"/>
          <p:cNvSpPr txBox="1">
            <a:spLocks noChangeArrowheads="1"/>
          </p:cNvSpPr>
          <p:nvPr/>
        </p:nvSpPr>
        <p:spPr bwMode="auto">
          <a:xfrm>
            <a:off x="4835525" y="5944969"/>
            <a:ext cx="1392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Hidden layer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20" name="TextBox 139"/>
          <p:cNvSpPr txBox="1">
            <a:spLocks noChangeArrowheads="1"/>
          </p:cNvSpPr>
          <p:nvPr/>
        </p:nvSpPr>
        <p:spPr bwMode="auto">
          <a:xfrm>
            <a:off x="7312025" y="5811619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ouput layer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21" name="TextBox 8"/>
          <p:cNvSpPr txBox="1">
            <a:spLocks noChangeArrowheads="1"/>
          </p:cNvSpPr>
          <p:nvPr/>
        </p:nvSpPr>
        <p:spPr bwMode="auto">
          <a:xfrm>
            <a:off x="7714373" y="3262750"/>
            <a:ext cx="8050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4000" dirty="0">
                <a:solidFill>
                  <a:srgbClr val="FF0000"/>
                </a:solidFill>
                <a:latin typeface="Bell MT" panose="02020503060305020303" pitchFamily="18" charset="0"/>
              </a:rPr>
              <a:t>Y1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4000" dirty="0">
                <a:solidFill>
                  <a:srgbClr val="FF0000"/>
                </a:solidFill>
                <a:latin typeface="Bell MT" panose="02020503060305020303" pitchFamily="18" charset="0"/>
              </a:rPr>
              <a:t>=?</a:t>
            </a:r>
            <a:endParaRPr lang="zh-HK" altLang="en-US" sz="40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24622" name="TextBox 54"/>
          <p:cNvSpPr txBox="1">
            <a:spLocks noChangeArrowheads="1"/>
          </p:cNvSpPr>
          <p:nvPr/>
        </p:nvSpPr>
        <p:spPr bwMode="auto">
          <a:xfrm>
            <a:off x="8314328" y="495413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y2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23" name="TextBox 9"/>
          <p:cNvSpPr txBox="1">
            <a:spLocks noChangeArrowheads="1"/>
          </p:cNvSpPr>
          <p:nvPr/>
        </p:nvSpPr>
        <p:spPr bwMode="auto">
          <a:xfrm>
            <a:off x="847725" y="2057181"/>
            <a:ext cx="625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X=1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24" name="TextBox 56"/>
          <p:cNvSpPr txBox="1">
            <a:spLocks noChangeArrowheads="1"/>
          </p:cNvSpPr>
          <p:nvPr/>
        </p:nvSpPr>
        <p:spPr bwMode="auto">
          <a:xfrm>
            <a:off x="504095" y="3734871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 dirty="0">
                <a:latin typeface="Bell MT" panose="02020503060305020303" pitchFamily="18" charset="0"/>
              </a:rPr>
              <a:t>X=0.3</a:t>
            </a:r>
            <a:endParaRPr lang="zh-HK" altLang="en-US" sz="1800" dirty="0">
              <a:latin typeface="Bell MT" panose="02020503060305020303" pitchFamily="18" charset="0"/>
            </a:endParaRPr>
          </a:p>
        </p:txBody>
      </p:sp>
      <p:sp>
        <p:nvSpPr>
          <p:cNvPr id="24625" name="TextBox 57"/>
          <p:cNvSpPr txBox="1">
            <a:spLocks noChangeArrowheads="1"/>
          </p:cNvSpPr>
          <p:nvPr/>
        </p:nvSpPr>
        <p:spPr bwMode="auto">
          <a:xfrm>
            <a:off x="673100" y="5627469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>
                <a:latin typeface="Bell MT" panose="02020503060305020303" pitchFamily="18" charset="0"/>
              </a:rPr>
              <a:t>X=0.5</a:t>
            </a:r>
            <a:endParaRPr lang="zh-HK" altLang="en-US" sz="1800">
              <a:latin typeface="Bell MT" panose="02020503060305020303" pitchFamily="18" charset="0"/>
            </a:endParaRPr>
          </a:p>
        </p:txBody>
      </p:sp>
      <p:sp>
        <p:nvSpPr>
          <p:cNvPr id="24626" name="TextBox 1"/>
          <p:cNvSpPr txBox="1">
            <a:spLocks noChangeArrowheads="1"/>
          </p:cNvSpPr>
          <p:nvPr/>
        </p:nvSpPr>
        <p:spPr bwMode="auto">
          <a:xfrm>
            <a:off x="5473700" y="2614949"/>
            <a:ext cx="621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ell MT" panose="02020503060305020303" pitchFamily="18" charset="0"/>
              </a:rPr>
              <a:t>NA1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Bell MT" panose="02020503060305020303" pitchFamily="18" charset="0"/>
            </a:endParaRPr>
          </a:p>
        </p:txBody>
      </p:sp>
      <p:sp>
        <p:nvSpPr>
          <p:cNvPr id="24627" name="TextBox 52"/>
          <p:cNvSpPr txBox="1">
            <a:spLocks noChangeArrowheads="1"/>
          </p:cNvSpPr>
          <p:nvPr/>
        </p:nvSpPr>
        <p:spPr bwMode="auto">
          <a:xfrm>
            <a:off x="5735638" y="4751169"/>
            <a:ext cx="621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Bell MT" panose="02020503060305020303" pitchFamily="18" charset="0"/>
              </a:rPr>
              <a:t>NA2</a:t>
            </a:r>
          </a:p>
        </p:txBody>
      </p:sp>
      <p:graphicFrame>
        <p:nvGraphicFramePr>
          <p:cNvPr id="24628" name="Object 1"/>
          <p:cNvGraphicFramePr>
            <a:graphicFrameLocks noChangeAspect="1"/>
          </p:cNvGraphicFramePr>
          <p:nvPr/>
        </p:nvGraphicFramePr>
        <p:xfrm>
          <a:off x="4630473" y="-1481"/>
          <a:ext cx="4513527" cy="24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939600" progId="Equation.3">
                  <p:embed/>
                </p:oleObj>
              </mc:Choice>
              <mc:Fallback>
                <p:oleObj name="Equation" r:id="rId3" imgW="1739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473" y="-1481"/>
                        <a:ext cx="4513527" cy="24381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257979" y="1143000"/>
            <a:ext cx="232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ell MT" panose="02020503060305020303" pitchFamily="18" charset="0"/>
                <a:cs typeface="Adobe Devanagari" pitchFamily="18" charset="0"/>
              </a:rPr>
              <a:t>Layers are indexed by l</a:t>
            </a:r>
          </a:p>
          <a:p>
            <a:r>
              <a:rPr lang="en-US" i="1" dirty="0">
                <a:latin typeface="Bell MT" panose="02020503060305020303" pitchFamily="18" charset="0"/>
                <a:cs typeface="Adobe Devanagari" pitchFamily="18" charset="0"/>
              </a:rPr>
              <a:t>Neurons are indexed by </a:t>
            </a:r>
            <a:r>
              <a:rPr lang="en-US" i="1" dirty="0" err="1">
                <a:latin typeface="Bell MT" panose="02020503060305020303" pitchFamily="18" charset="0"/>
                <a:cs typeface="Adobe Devanagari" pitchFamily="18" charset="0"/>
              </a:rPr>
              <a:t>i</a:t>
            </a:r>
            <a:endParaRPr lang="en-US" i="1" dirty="0">
              <a:latin typeface="Bell MT" panose="02020503060305020303" pitchFamily="18" charset="0"/>
              <a:cs typeface="Adobe Devanagari" pitchFamily="18" charset="0"/>
            </a:endParaRPr>
          </a:p>
          <a:p>
            <a:r>
              <a:rPr lang="en-US" i="1" dirty="0">
                <a:latin typeface="Bell MT" panose="02020503060305020303" pitchFamily="18" charset="0"/>
                <a:cs typeface="Adobe Devanagari" pitchFamily="18" charset="0"/>
              </a:rPr>
              <a:t>Weights are indexed by j</a:t>
            </a:r>
          </a:p>
          <a:p>
            <a:r>
              <a:rPr lang="en-US" i="1" dirty="0">
                <a:latin typeface="Bell MT" panose="02020503060305020303" pitchFamily="18" charset="0"/>
                <a:cs typeface="Adobe Devanagari" pitchFamily="18" charset="0"/>
              </a:rPr>
              <a:t>b=bias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50B721E-EA85-4F4E-ADAF-FFFB6959F660}"/>
              </a:ext>
            </a:extLst>
          </p:cNvPr>
          <p:cNvCxnSpPr/>
          <p:nvPr/>
        </p:nvCxnSpPr>
        <p:spPr>
          <a:xfrm>
            <a:off x="8116888" y="2825531"/>
            <a:ext cx="2315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1EA9FCE-2FF4-40EB-A1A4-1A0C4074A410}"/>
              </a:ext>
            </a:extLst>
          </p:cNvPr>
          <p:cNvCxnSpPr/>
          <p:nvPr/>
        </p:nvCxnSpPr>
        <p:spPr>
          <a:xfrm>
            <a:off x="8150589" y="5131904"/>
            <a:ext cx="2315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0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F23C2-6BDD-5174-6227-75F658C2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16" y="2571823"/>
            <a:ext cx="5418584" cy="3058160"/>
          </a:xfrm>
          <a:prstGeom prst="rect">
            <a:avLst/>
          </a:prstGeom>
        </p:spPr>
      </p:pic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>
                <a:solidFill>
                  <a:srgbClr val="FF0000"/>
                </a:solidFill>
              </a:rPr>
              <a:t>Answer 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11899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u1=1*0.1+0.3*0.35+0.5*0.4+0.5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NA1=1/(1+exp(-1*u1))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%NA1=0.7120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u2=1*0.27+0.3*0.73+0.5*0.15+0.3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NA2=1/(1+exp(-1*u2))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%NA2=0.7035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u_Y1=NA1*0.6+NA2*0.35+0.7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Y1=1/(1+exp(-1*u_Y1))</a:t>
            </a:r>
          </a:p>
          <a:p>
            <a:r>
              <a:rPr lang="en-US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%Y1=0.798</a:t>
            </a:r>
            <a:endParaRPr lang="en-US" sz="1100" b="0" i="0" u="none" strike="noStrike" baseline="0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91D66-4106-4FFB-92E4-FEA7DEFAB21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54650" y="220663"/>
          <a:ext cx="36734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939600" progId="Equation.3">
                  <p:embed/>
                </p:oleObj>
              </mc:Choice>
              <mc:Fallback>
                <p:oleObj name="Equation" r:id="rId3" imgW="1739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220663"/>
                        <a:ext cx="3673475" cy="198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828800" y="4076700"/>
            <a:ext cx="5486400" cy="57150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780964" y="2337343"/>
            <a:ext cx="5367981" cy="851721"/>
          </a:xfrm>
          <a:custGeom>
            <a:avLst/>
            <a:gdLst>
              <a:gd name="connsiteX0" fmla="*/ 78064 w 5367981"/>
              <a:gd name="connsiteY0" fmla="*/ 405857 h 851721"/>
              <a:gd name="connsiteX1" fmla="*/ 146077 w 5367981"/>
              <a:gd name="connsiteY1" fmla="*/ 383186 h 851721"/>
              <a:gd name="connsiteX2" fmla="*/ 2995076 w 5367981"/>
              <a:gd name="connsiteY2" fmla="*/ 5335 h 851721"/>
              <a:gd name="connsiteX3" fmla="*/ 4385568 w 5367981"/>
              <a:gd name="connsiteY3" fmla="*/ 209374 h 851721"/>
              <a:gd name="connsiteX4" fmla="*/ 5367981 w 5367981"/>
              <a:gd name="connsiteY4" fmla="*/ 851721 h 8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7981" h="851721">
                <a:moveTo>
                  <a:pt x="78064" y="405857"/>
                </a:moveTo>
                <a:cubicBezTo>
                  <a:pt x="-131014" y="427898"/>
                  <a:pt x="146077" y="383186"/>
                  <a:pt x="146077" y="383186"/>
                </a:cubicBezTo>
                <a:cubicBezTo>
                  <a:pt x="632246" y="316432"/>
                  <a:pt x="2288494" y="34304"/>
                  <a:pt x="2995076" y="5335"/>
                </a:cubicBezTo>
                <a:cubicBezTo>
                  <a:pt x="3701658" y="-23634"/>
                  <a:pt x="3990084" y="68310"/>
                  <a:pt x="4385568" y="209374"/>
                </a:cubicBezTo>
                <a:cubicBezTo>
                  <a:pt x="4781052" y="350438"/>
                  <a:pt x="5074516" y="601079"/>
                  <a:pt x="5367981" y="851721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38116" y="3801183"/>
            <a:ext cx="7159032" cy="2285613"/>
          </a:xfrm>
          <a:custGeom>
            <a:avLst/>
            <a:gdLst>
              <a:gd name="connsiteX0" fmla="*/ 0 w 7159032"/>
              <a:gd name="connsiteY0" fmla="*/ 1632318 h 2285613"/>
              <a:gd name="connsiteX1" fmla="*/ 6181646 w 7159032"/>
              <a:gd name="connsiteY1" fmla="*/ 2199095 h 2285613"/>
              <a:gd name="connsiteX2" fmla="*/ 7058261 w 7159032"/>
              <a:gd name="connsiteY2" fmla="*/ 0 h 228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59032" h="2285613">
                <a:moveTo>
                  <a:pt x="0" y="1632318"/>
                </a:moveTo>
                <a:cubicBezTo>
                  <a:pt x="2502634" y="2051733"/>
                  <a:pt x="5005269" y="2471148"/>
                  <a:pt x="6181646" y="2199095"/>
                </a:cubicBezTo>
                <a:cubicBezTo>
                  <a:pt x="7358023" y="1927042"/>
                  <a:pt x="7208142" y="963521"/>
                  <a:pt x="7058261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2455D-0510-7116-D3AA-93049D5ADD85}"/>
              </a:ext>
            </a:extLst>
          </p:cNvPr>
          <p:cNvSpPr txBox="1"/>
          <p:nvPr/>
        </p:nvSpPr>
        <p:spPr>
          <a:xfrm>
            <a:off x="8686800" y="3452971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Y1=</a:t>
            </a:r>
          </a:p>
        </p:txBody>
      </p:sp>
    </p:spTree>
    <p:extLst>
      <p:ext uri="{BB962C8B-B14F-4D97-AF65-F5344CB8AC3E}">
        <p14:creationId xmlns:p14="http://schemas.microsoft.com/office/powerpoint/2010/main" val="1433627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US" altLang="en-US" dirty="0">
                <a:solidFill>
                  <a:srgbClr val="92D050"/>
                </a:solidFill>
              </a:rPr>
              <a:t>Part 2: Back propagation processing</a:t>
            </a:r>
            <a:br>
              <a:rPr lang="en-US" altLang="en-US" dirty="0">
                <a:solidFill>
                  <a:srgbClr val="92D050"/>
                </a:solidFill>
              </a:rPr>
            </a:br>
            <a:r>
              <a:rPr lang="en-US" altLang="en-US" dirty="0"/>
              <a:t>(Training the network)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898989"/>
                </a:solidFill>
              </a:rPr>
              <a:t>Back Propagation Neural Net (BPNN) </a:t>
            </a:r>
          </a:p>
          <a:p>
            <a:r>
              <a:rPr lang="en-US" altLang="zh-HK" sz="2400" dirty="0">
                <a:solidFill>
                  <a:srgbClr val="898989"/>
                </a:solidFill>
              </a:rPr>
              <a:t>Assume using it for regression</a:t>
            </a:r>
          </a:p>
          <a:p>
            <a:r>
              <a:rPr lang="en-US" altLang="zh-HK" sz="2400" dirty="0" err="1">
                <a:solidFill>
                  <a:srgbClr val="898989"/>
                </a:solidFill>
              </a:rPr>
              <a:t>Ref:http</a:t>
            </a:r>
            <a:r>
              <a:rPr lang="en-US" altLang="zh-HK" sz="2400" dirty="0">
                <a:solidFill>
                  <a:srgbClr val="898989"/>
                </a:solidFill>
              </a:rPr>
              <a:t>://en.wikipedia.org/wiki/Backpropagation</a:t>
            </a:r>
          </a:p>
          <a:p>
            <a:endParaRPr lang="en-US" altLang="zh-HK" dirty="0">
              <a:solidFill>
                <a:srgbClr val="898989"/>
              </a:solidFill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A87967-8E86-4F51-95AB-F07E853007A7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26630" name="Picture 6" descr="C:\Users\khwong.PC91075\AppData\Local\Microsoft\Windows\Temporary Internet Files\Content.IE5\1WMQXF1A\gym-29705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3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</a:t>
            </a:r>
          </a:p>
        </p:txBody>
      </p:sp>
      <p:sp>
        <p:nvSpPr>
          <p:cNvPr id="6149" name="Content Placeholder 5"/>
          <p:cNvSpPr>
            <a:spLocks noGrp="1"/>
          </p:cNvSpPr>
          <p:nvPr>
            <p:ph idx="1"/>
          </p:nvPr>
        </p:nvSpPr>
        <p:spPr>
          <a:xfrm>
            <a:off x="215900" y="990600"/>
            <a:ext cx="3898900" cy="4525963"/>
          </a:xfrm>
        </p:spPr>
        <p:txBody>
          <a:bodyPr/>
          <a:lstStyle/>
          <a:p>
            <a:r>
              <a:rPr lang="en-US" altLang="en-US" sz="2000"/>
              <a:t>Microsoft: XiaoIce. AI</a:t>
            </a:r>
          </a:p>
          <a:p>
            <a:r>
              <a:rPr lang="en-US" altLang="en-US" sz="1800">
                <a:hlinkClick r:id="rId2"/>
              </a:rPr>
              <a:t>http://image-net.org/challenges/LSVRC/2015/</a:t>
            </a:r>
            <a:endParaRPr lang="en-US" altLang="en-US" sz="1800"/>
          </a:p>
          <a:p>
            <a:pPr lvl="1"/>
            <a:r>
              <a:rPr lang="en-US" altLang="en-US" sz="1800"/>
              <a:t>200 categories: accordion, airplane ,ant ,antelope ….dishwasher ,dog ,domestic cat ,dragonfly ,drum ,dumbbell , etc.</a:t>
            </a:r>
          </a:p>
          <a:p>
            <a:r>
              <a:rPr lang="en-US" altLang="en-US" sz="2000">
                <a:hlinkClick r:id="rId3"/>
              </a:rPr>
              <a:t>Tensor flow</a:t>
            </a:r>
            <a:endParaRPr lang="en-US" altLang="en-US" sz="2000"/>
          </a:p>
          <a:p>
            <a:endParaRPr lang="en-US" altLang="en-US" sz="2400"/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3D336-1984-4B6A-8F0F-F5DBF82ECEF1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533525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5" descr="http://www.image-net.org/challenges/LSVRC/2014/ILSVRC2012_val_000044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2738"/>
            <a:ext cx="39751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http://visgraph.cse.ust.hk/ilsvrc/files/tes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24338"/>
            <a:ext cx="432276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67200" y="1295400"/>
          <a:ext cx="3124200" cy="2197104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ILSVRC 2015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 of object classes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Training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 images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456567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 objects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478807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Validation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 images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20121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 objects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55502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Testing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 images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40152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 objects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---</a:t>
                      </a:r>
                    </a:p>
                  </a:txBody>
                  <a:tcPr marT="45681" marB="456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114800" y="121920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41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Back propagation stage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281113"/>
            <a:ext cx="8229600" cy="623887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C3954-C006-4E7F-8A25-2EFF7DA259C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8713" y="4214813"/>
            <a:ext cx="533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02113" y="455771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87713" y="4557713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7" name="Object 11"/>
          <p:cNvGraphicFramePr>
            <a:graphicFrameLocks noChangeAspect="1"/>
          </p:cNvGraphicFramePr>
          <p:nvPr/>
        </p:nvGraphicFramePr>
        <p:xfrm>
          <a:off x="4695825" y="4325938"/>
          <a:ext cx="6080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469" imgH="203024" progId="Equation.3">
                  <p:embed/>
                </p:oleObj>
              </mc:Choice>
              <mc:Fallback>
                <p:oleObj name="Equation" r:id="rId2" imgW="266469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325938"/>
                        <a:ext cx="60801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2"/>
          <p:cNvGraphicFramePr>
            <a:graphicFrameLocks noChangeAspect="1"/>
          </p:cNvGraphicFramePr>
          <p:nvPr/>
        </p:nvGraphicFramePr>
        <p:xfrm>
          <a:off x="2648449" y="4274344"/>
          <a:ext cx="4048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449" y="4274344"/>
                        <a:ext cx="40481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05225" y="1905000"/>
            <a:ext cx="533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27660" name="Object 16"/>
          <p:cNvGraphicFramePr>
            <a:graphicFrameLocks noChangeAspect="1"/>
          </p:cNvGraphicFramePr>
          <p:nvPr/>
        </p:nvGraphicFramePr>
        <p:xfrm>
          <a:off x="4746625" y="2016125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253780" imgH="203024" progId="Equation.3">
                  <p:embed/>
                </p:oleObj>
              </mc:Choice>
              <mc:Fallback>
                <p:oleObj name="公式" r:id="rId6" imgW="25378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2016125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7"/>
          <p:cNvGraphicFramePr>
            <a:graphicFrameLocks noChangeAspect="1"/>
          </p:cNvGraphicFramePr>
          <p:nvPr/>
        </p:nvGraphicFramePr>
        <p:xfrm>
          <a:off x="2832100" y="2092325"/>
          <a:ext cx="3762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164957" imgH="203024" progId="Equation.3">
                  <p:embed/>
                </p:oleObj>
              </mc:Choice>
              <mc:Fallback>
                <p:oleObj name="公式" r:id="rId8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092325"/>
                        <a:ext cx="3762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4238625" y="22479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24225" y="22479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Box 22"/>
          <p:cNvSpPr txBox="1">
            <a:spLocks noChangeArrowheads="1"/>
          </p:cNvSpPr>
          <p:nvPr/>
        </p:nvSpPr>
        <p:spPr bwMode="auto">
          <a:xfrm>
            <a:off x="979488" y="1463675"/>
            <a:ext cx="2057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Part1:Feed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Forward (studied before)</a:t>
            </a:r>
          </a:p>
        </p:txBody>
      </p:sp>
      <p:sp>
        <p:nvSpPr>
          <p:cNvPr id="27665" name="TextBox 23"/>
          <p:cNvSpPr txBox="1">
            <a:spLocks noChangeArrowheads="1"/>
          </p:cNvSpPr>
          <p:nvPr/>
        </p:nvSpPr>
        <p:spPr bwMode="auto">
          <a:xfrm>
            <a:off x="990600" y="3384550"/>
            <a:ext cx="323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Part2: Back propagation </a:t>
            </a:r>
          </a:p>
        </p:txBody>
      </p:sp>
      <p:graphicFrame>
        <p:nvGraphicFramePr>
          <p:cNvPr id="27666" name="Object 26"/>
          <p:cNvGraphicFramePr>
            <a:graphicFrameLocks noChangeAspect="1"/>
          </p:cNvGraphicFramePr>
          <p:nvPr/>
        </p:nvGraphicFramePr>
        <p:xfrm>
          <a:off x="3459163" y="1219200"/>
          <a:ext cx="9826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13" imgH="203112" progId="Equation.3">
                  <p:embed/>
                </p:oleObj>
              </mc:Choice>
              <mc:Fallback>
                <p:oleObj name="Equation" r:id="rId10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1219200"/>
                        <a:ext cx="98266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27"/>
          <p:cNvGraphicFramePr>
            <a:graphicFrameLocks noChangeAspect="1"/>
          </p:cNvGraphicFramePr>
          <p:nvPr/>
        </p:nvGraphicFramePr>
        <p:xfrm>
          <a:off x="2741613" y="2743200"/>
          <a:ext cx="2540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2" imgW="1117600" imgH="228600" progId="Equation.3">
                  <p:embed/>
                </p:oleObj>
              </mc:Choice>
              <mc:Fallback>
                <p:oleObj name="公式" r:id="rId12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743200"/>
                        <a:ext cx="2540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8" name="TextBox 1"/>
          <p:cNvSpPr txBox="1">
            <a:spLocks noChangeArrowheads="1"/>
          </p:cNvSpPr>
          <p:nvPr/>
        </p:nvSpPr>
        <p:spPr bwMode="auto">
          <a:xfrm>
            <a:off x="1371600" y="5867400"/>
            <a:ext cx="745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We will explain why and prove the necessary equations in the following slides</a:t>
            </a:r>
          </a:p>
        </p:txBody>
      </p:sp>
      <p:sp>
        <p:nvSpPr>
          <p:cNvPr id="27669" name="Rectangle 2"/>
          <p:cNvSpPr>
            <a:spLocks noChangeArrowheads="1"/>
          </p:cNvSpPr>
          <p:nvPr/>
        </p:nvSpPr>
        <p:spPr bwMode="auto">
          <a:xfrm>
            <a:off x="1797050" y="5029200"/>
            <a:ext cx="4037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training we  need to find        ,  </a:t>
            </a:r>
            <a:r>
              <a:rPr lang="en-US" altLang="en-US" sz="1800">
                <a:solidFill>
                  <a:srgbClr val="FF0000"/>
                </a:solidFill>
              </a:rPr>
              <a:t>why?</a:t>
            </a:r>
          </a:p>
        </p:txBody>
      </p:sp>
      <p:graphicFrame>
        <p:nvGraphicFramePr>
          <p:cNvPr id="27670" name="Object 3"/>
          <p:cNvGraphicFramePr>
            <a:graphicFrameLocks noChangeAspect="1"/>
          </p:cNvGraphicFramePr>
          <p:nvPr/>
        </p:nvGraphicFramePr>
        <p:xfrm>
          <a:off x="4572000" y="4905375"/>
          <a:ext cx="457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4" imgW="291973" imgH="393529" progId="Equation.3">
                  <p:embed/>
                </p:oleObj>
              </mc:Choice>
              <mc:Fallback>
                <p:oleObj name="公式" r:id="rId14" imgW="2919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05375"/>
                        <a:ext cx="457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1" name="Picture 30" descr="C:\Users\khwong.PC91075\AppData\Local\Microsoft\Windows\Temporary Internet Files\Content.IE5\JB1M59N0\rodentia-icons_media-seek-backward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05325"/>
            <a:ext cx="1385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5024" y="438053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</a:t>
            </a:r>
          </a:p>
        </p:txBody>
      </p:sp>
    </p:spTree>
    <p:extLst>
      <p:ext uri="{BB962C8B-B14F-4D97-AF65-F5344CB8AC3E}">
        <p14:creationId xmlns:p14="http://schemas.microsoft.com/office/powerpoint/2010/main" val="2673185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1143001"/>
          </a:xfrm>
        </p:spPr>
        <p:txBody>
          <a:bodyPr/>
          <a:lstStyle/>
          <a:p>
            <a:r>
              <a:rPr lang="en-US" altLang="en-US"/>
              <a:t>The criteria to train a network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896938"/>
            <a:ext cx="8229600" cy="4527550"/>
          </a:xfrm>
        </p:spPr>
        <p:txBody>
          <a:bodyPr/>
          <a:lstStyle/>
          <a:p>
            <a:r>
              <a:rPr lang="en-US" altLang="en-US" sz="2400"/>
              <a:t>Based on the overall error function, there are ‘</a:t>
            </a:r>
            <a:r>
              <a:rPr lang="en-US" altLang="en-US" sz="2400" i="1"/>
              <a:t>N’</a:t>
            </a:r>
            <a:r>
              <a:rPr lang="en-US" altLang="en-US" sz="2400"/>
              <a:t> samples and</a:t>
            </a:r>
            <a:r>
              <a:rPr lang="en-US" altLang="en-US" sz="2400" i="1"/>
              <a:t> ‘c’ </a:t>
            </a:r>
            <a:r>
              <a:rPr lang="en-US" altLang="en-US" sz="2400"/>
              <a:t>classes to be learned (Assume N=60,000 in </a:t>
            </a:r>
            <a:r>
              <a:rPr lang="en-US" altLang="en-US" sz="2400">
                <a:hlinkClick r:id="rId2"/>
              </a:rPr>
              <a:t>MNIST dataset</a:t>
            </a:r>
            <a:r>
              <a:rPr lang="en-US" altLang="en-US" sz="2400"/>
              <a:t>)</a:t>
            </a:r>
          </a:p>
          <a:p>
            <a:pPr>
              <a:buFont typeface="Arial" charset="0"/>
              <a:buNone/>
            </a:pPr>
            <a:endParaRPr lang="en-US" altLang="en-US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315075" y="5943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FF7F7-7917-4C30-A974-6786AA152262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286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37662"/>
              </p:ext>
            </p:extLst>
          </p:nvPr>
        </p:nvGraphicFramePr>
        <p:xfrm>
          <a:off x="703263" y="1595438"/>
          <a:ext cx="7800975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2438280" progId="Equation.3">
                  <p:embed/>
                </p:oleObj>
              </mc:Choice>
              <mc:Fallback>
                <p:oleObj name="Equation" r:id="rId3" imgW="3708360" imgH="243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595438"/>
                        <a:ext cx="7800975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3" descr="D:\11temp\mnist-example-i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17811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243638" y="1752600"/>
            <a:ext cx="2400300" cy="1393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681" name="TextBox 4"/>
          <p:cNvSpPr txBox="1">
            <a:spLocks noChangeArrowheads="1"/>
          </p:cNvSpPr>
          <p:nvPr/>
        </p:nvSpPr>
        <p:spPr bwMode="auto">
          <a:xfrm>
            <a:off x="6580188" y="3859213"/>
            <a:ext cx="228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/>
              <a:t>Example: The k-</a:t>
            </a:r>
            <a:r>
              <a:rPr lang="en-US" altLang="en-US" sz="1800" dirty="0" err="1"/>
              <a:t>th</a:t>
            </a:r>
            <a:r>
              <a:rPr lang="en-US" altLang="en-US" sz="1800" dirty="0"/>
              <a:t> output neuron </a:t>
            </a:r>
            <a:r>
              <a:rPr lang="en-US" altLang="en-US" sz="1800" i="1" dirty="0" err="1"/>
              <a:t>y</a:t>
            </a:r>
            <a:r>
              <a:rPr lang="en-US" altLang="en-US" sz="1800" i="1" baseline="-25000" dirty="0" err="1"/>
              <a:t>k</a:t>
            </a:r>
            <a:r>
              <a:rPr lang="en-US" altLang="en-US" sz="1800" i="1" baseline="30000" dirty="0" err="1"/>
              <a:t>n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teacher says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it is class </a:t>
            </a:r>
            <a:r>
              <a:rPr lang="en-US" altLang="en-US" sz="1800" i="1" dirty="0" err="1"/>
              <a:t>t</a:t>
            </a:r>
            <a:r>
              <a:rPr lang="en-US" altLang="en-US" sz="1800" i="1" baseline="-25000" dirty="0" err="1"/>
              <a:t>k</a:t>
            </a:r>
            <a:r>
              <a:rPr lang="en-US" altLang="en-US" sz="1800" i="1" baseline="30000" dirty="0" err="1"/>
              <a:t>n</a:t>
            </a:r>
            <a:r>
              <a:rPr lang="en-US" altLang="en-US" sz="1800" i="1" dirty="0"/>
              <a:t>=1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4056" y="3656186"/>
            <a:ext cx="3124200" cy="1589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868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949700"/>
            <a:ext cx="5349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566326" y="4718376"/>
            <a:ext cx="76200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67238" y="4231277"/>
            <a:ext cx="76200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462598"/>
            <a:ext cx="76200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4265" y="4886766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Output neurons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6138" y="4045485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y</a:t>
            </a:r>
            <a:r>
              <a:rPr lang="en-US" i="1" baseline="30000" dirty="0" err="1"/>
              <a:t>n</a:t>
            </a:r>
            <a:r>
              <a:rPr lang="en-US" i="1" baseline="-25000" dirty="0" err="1"/>
              <a:t>K</a:t>
            </a:r>
            <a:r>
              <a:rPr lang="en-US" i="1" baseline="-25000" dirty="0"/>
              <a:t>=1</a:t>
            </a:r>
            <a:r>
              <a:rPr lang="en-US" i="1" dirty="0"/>
              <a:t>  </a:t>
            </a:r>
            <a:r>
              <a:rPr lang="en-US" i="1" dirty="0">
                <a:sym typeface="Wingdings" panose="05000000000000000000" pitchFamily="2" charset="2"/>
              </a:rPr>
              <a:t></a:t>
            </a:r>
            <a:r>
              <a:rPr lang="en-US" i="1" baseline="-25000" dirty="0"/>
              <a:t> </a:t>
            </a:r>
            <a:r>
              <a:rPr lang="en-US" i="1" dirty="0" err="1"/>
              <a:t>t</a:t>
            </a:r>
            <a:r>
              <a:rPr lang="en-US" i="1" baseline="30000" dirty="0" err="1"/>
              <a:t>n</a:t>
            </a:r>
            <a:r>
              <a:rPr lang="en-US" i="1" baseline="-25000" dirty="0" err="1"/>
              <a:t>k</a:t>
            </a:r>
            <a:r>
              <a:rPr lang="en-US" i="1" baseline="-25000" dirty="0"/>
              <a:t>=1</a:t>
            </a:r>
            <a:endParaRPr lang="en-US" i="1" dirty="0"/>
          </a:p>
          <a:p>
            <a:r>
              <a:rPr lang="en-US" i="1" dirty="0" err="1"/>
              <a:t>y</a:t>
            </a:r>
            <a:r>
              <a:rPr lang="en-US" i="1" baseline="30000" dirty="0" err="1"/>
              <a:t>n</a:t>
            </a:r>
            <a:r>
              <a:rPr lang="en-US" i="1" baseline="-25000" dirty="0" err="1"/>
              <a:t>K</a:t>
            </a:r>
            <a:r>
              <a:rPr lang="en-US" i="1" baseline="-25000" dirty="0"/>
              <a:t>=2 </a:t>
            </a:r>
            <a:r>
              <a:rPr lang="en-US" i="1" dirty="0"/>
              <a:t> </a:t>
            </a:r>
            <a:r>
              <a:rPr lang="en-US" i="1" dirty="0">
                <a:sym typeface="Wingdings" panose="05000000000000000000" pitchFamily="2" charset="2"/>
              </a:rPr>
              <a:t></a:t>
            </a:r>
            <a:r>
              <a:rPr lang="en-US" i="1" baseline="-25000" dirty="0"/>
              <a:t> </a:t>
            </a:r>
            <a:r>
              <a:rPr lang="en-US" i="1" dirty="0" err="1"/>
              <a:t>t</a:t>
            </a:r>
            <a:r>
              <a:rPr lang="en-US" i="1" baseline="30000" dirty="0" err="1"/>
              <a:t>n</a:t>
            </a:r>
            <a:r>
              <a:rPr lang="en-US" i="1" baseline="-25000" dirty="0" err="1"/>
              <a:t>k</a:t>
            </a:r>
            <a:r>
              <a:rPr lang="en-US" i="1" baseline="-25000" dirty="0"/>
              <a:t>=2</a:t>
            </a:r>
          </a:p>
          <a:p>
            <a:r>
              <a:rPr lang="en-US" i="1" dirty="0" err="1"/>
              <a:t>y</a:t>
            </a:r>
            <a:r>
              <a:rPr lang="en-US" i="1" baseline="30000" dirty="0" err="1"/>
              <a:t>n</a:t>
            </a:r>
            <a:r>
              <a:rPr lang="en-US" i="1" baseline="-25000" dirty="0" err="1"/>
              <a:t>K</a:t>
            </a:r>
            <a:r>
              <a:rPr lang="en-US" i="1" baseline="-25000" dirty="0"/>
              <a:t>=3</a:t>
            </a:r>
            <a:r>
              <a:rPr lang="en-US" i="1" dirty="0"/>
              <a:t> </a:t>
            </a:r>
            <a:r>
              <a:rPr lang="en-US" i="1" dirty="0">
                <a:sym typeface="Wingdings" panose="05000000000000000000" pitchFamily="2" charset="2"/>
              </a:rPr>
              <a:t></a:t>
            </a:r>
            <a:r>
              <a:rPr lang="en-US" i="1" baseline="-25000" dirty="0"/>
              <a:t> </a:t>
            </a:r>
            <a:r>
              <a:rPr lang="en-US" i="1" dirty="0" err="1"/>
              <a:t>t</a:t>
            </a:r>
            <a:r>
              <a:rPr lang="en-US" i="1" baseline="30000" dirty="0" err="1"/>
              <a:t>n</a:t>
            </a:r>
            <a:r>
              <a:rPr lang="en-US" i="1" baseline="-25000" dirty="0" err="1"/>
              <a:t>k</a:t>
            </a:r>
            <a:r>
              <a:rPr lang="en-US" i="1" baseline="-25000" dirty="0"/>
              <a:t>=3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74302" y="3421156"/>
            <a:ext cx="237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simple example</a:t>
            </a:r>
          </a:p>
          <a:p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 training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699BA-28B6-E24F-047B-6C88D318B157}"/>
              </a:ext>
            </a:extLst>
          </p:cNvPr>
          <p:cNvSpPr txBox="1"/>
          <p:nvPr/>
        </p:nvSpPr>
        <p:spPr>
          <a:xfrm>
            <a:off x="2511010" y="4370797"/>
            <a:ext cx="171970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MSE Regression </a:t>
            </a:r>
          </a:p>
          <a:p>
            <a:r>
              <a:rPr lang="en-US" dirty="0">
                <a:solidFill>
                  <a:srgbClr val="FF0000"/>
                </a:solidFill>
              </a:rPr>
              <a:t>loss function</a:t>
            </a:r>
          </a:p>
        </p:txBody>
      </p:sp>
    </p:spTree>
    <p:extLst>
      <p:ext uri="{BB962C8B-B14F-4D97-AF65-F5344CB8AC3E}">
        <p14:creationId xmlns:p14="http://schemas.microsoft.com/office/powerpoint/2010/main" val="3884096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2400" dirty="0"/>
              <a:t>Before we back propagate data , we have to find the feed forward error signals </a:t>
            </a:r>
            <a:r>
              <a:rPr lang="en-US" altLang="en-US" sz="2400" dirty="0">
                <a:solidFill>
                  <a:srgbClr val="FF0000"/>
                </a:solidFill>
              </a:rPr>
              <a:t>e(n)– regression loss function </a:t>
            </a:r>
            <a:r>
              <a:rPr lang="en-US" altLang="en-US" sz="2400" dirty="0"/>
              <a:t>first for the training sample x(n). Recall: Feed forward processing, Input =P1,..P9, output =Y1,Y2,Y3, teacher =T1,T2,T3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9063" y="1603375"/>
            <a:ext cx="8229600" cy="4525963"/>
          </a:xfrm>
        </p:spPr>
        <p:txBody>
          <a:bodyPr/>
          <a:lstStyle/>
          <a:p>
            <a:r>
              <a:rPr lang="en-US" altLang="en-US"/>
              <a:t>Input=  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0F382-C52A-4FFE-A02F-0E0250CCBCC8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66788" y="2295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6788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6788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66788" y="367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86213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86213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>
            <a:stCxn id="7" idx="6"/>
          </p:cNvCxnSpPr>
          <p:nvPr/>
        </p:nvCxnSpPr>
        <p:spPr>
          <a:xfrm>
            <a:off x="1195388" y="2409825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6"/>
          </p:cNvCxnSpPr>
          <p:nvPr/>
        </p:nvCxnSpPr>
        <p:spPr>
          <a:xfrm flipV="1">
            <a:off x="1195388" y="2409825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</p:cNvCxnSpPr>
          <p:nvPr/>
        </p:nvCxnSpPr>
        <p:spPr>
          <a:xfrm flipV="1">
            <a:off x="1195388" y="2409825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339013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14813" y="2409825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</p:cNvCxnSpPr>
          <p:nvPr/>
        </p:nvCxnSpPr>
        <p:spPr>
          <a:xfrm flipV="1">
            <a:off x="4214813" y="2520950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7"/>
          </p:cNvCxnSpPr>
          <p:nvPr/>
        </p:nvCxnSpPr>
        <p:spPr>
          <a:xfrm flipV="1">
            <a:off x="4179888" y="2520950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14813" y="2520950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</p:cNvCxnSpPr>
          <p:nvPr/>
        </p:nvCxnSpPr>
        <p:spPr>
          <a:xfrm flipV="1">
            <a:off x="1195388" y="2409825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</p:cNvCxnSpPr>
          <p:nvPr/>
        </p:nvCxnSpPr>
        <p:spPr>
          <a:xfrm>
            <a:off x="1162050" y="3414713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81088" y="4438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66788" y="47466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19550" y="42100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28" idx="6"/>
          </p:cNvCxnSpPr>
          <p:nvPr/>
        </p:nvCxnSpPr>
        <p:spPr>
          <a:xfrm flipV="1">
            <a:off x="1195388" y="2409825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7"/>
          </p:cNvCxnSpPr>
          <p:nvPr/>
        </p:nvCxnSpPr>
        <p:spPr>
          <a:xfrm flipV="1">
            <a:off x="4214813" y="2520950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3" name="Content Placeholder 78"/>
          <p:cNvSpPr txBox="1">
            <a:spLocks/>
          </p:cNvSpPr>
          <p:nvPr/>
        </p:nvSpPr>
        <p:spPr bwMode="auto">
          <a:xfrm>
            <a:off x="7835900" y="5546725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29724" name="TextBox 80"/>
          <p:cNvSpPr txBox="1">
            <a:spLocks noChangeArrowheads="1"/>
          </p:cNvSpPr>
          <p:nvPr/>
        </p:nvSpPr>
        <p:spPr bwMode="auto">
          <a:xfrm>
            <a:off x="3191669" y="4761244"/>
            <a:ext cx="2954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A1: Hidden layer,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5 neurons,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indexed by j</a:t>
            </a:r>
          </a:p>
        </p:txBody>
      </p:sp>
      <p:sp>
        <p:nvSpPr>
          <p:cNvPr id="34" name="Oval 33"/>
          <p:cNvSpPr/>
          <p:nvPr/>
        </p:nvSpPr>
        <p:spPr>
          <a:xfrm>
            <a:off x="5673725" y="3646488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61025" y="329565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27" name="TextBox 97"/>
          <p:cNvSpPr txBox="1">
            <a:spLocks noChangeArrowheads="1"/>
          </p:cNvSpPr>
          <p:nvPr/>
        </p:nvSpPr>
        <p:spPr bwMode="auto">
          <a:xfrm>
            <a:off x="252413" y="2112963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29728" name="Rectangle 92"/>
          <p:cNvSpPr>
            <a:spLocks noChangeArrowheads="1"/>
          </p:cNvSpPr>
          <p:nvPr/>
        </p:nvSpPr>
        <p:spPr bwMode="auto">
          <a:xfrm>
            <a:off x="1625600" y="2036763"/>
            <a:ext cx="1166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(i=1,j=1)</a:t>
            </a:r>
          </a:p>
        </p:txBody>
      </p:sp>
      <p:sp>
        <p:nvSpPr>
          <p:cNvPr id="29729" name="Rectangle 92"/>
          <p:cNvSpPr>
            <a:spLocks noChangeArrowheads="1"/>
          </p:cNvSpPr>
          <p:nvPr/>
        </p:nvSpPr>
        <p:spPr bwMode="auto">
          <a:xfrm>
            <a:off x="1547813" y="2535238"/>
            <a:ext cx="116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(i=2,i=1)</a:t>
            </a:r>
          </a:p>
        </p:txBody>
      </p:sp>
      <p:cxnSp>
        <p:nvCxnSpPr>
          <p:cNvPr id="41" name="Straight Arrow Connector 40"/>
          <p:cNvCxnSpPr>
            <a:stCxn id="28" idx="5"/>
            <a:endCxn id="29" idx="2"/>
          </p:cNvCxnSpPr>
          <p:nvPr/>
        </p:nvCxnSpPr>
        <p:spPr>
          <a:xfrm flipV="1">
            <a:off x="1162050" y="4324350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1" name="TextBox 100"/>
          <p:cNvSpPr txBox="1">
            <a:spLocks noChangeArrowheads="1"/>
          </p:cNvSpPr>
          <p:nvPr/>
        </p:nvSpPr>
        <p:spPr bwMode="auto">
          <a:xfrm>
            <a:off x="4233863" y="4244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29732" name="TextBox 101"/>
          <p:cNvSpPr txBox="1">
            <a:spLocks noChangeArrowheads="1"/>
          </p:cNvSpPr>
          <p:nvPr/>
        </p:nvSpPr>
        <p:spPr bwMode="auto">
          <a:xfrm>
            <a:off x="4133850" y="20955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237038" y="3492500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4" name="Rectangle 92"/>
          <p:cNvSpPr>
            <a:spLocks noChangeArrowheads="1"/>
          </p:cNvSpPr>
          <p:nvPr/>
        </p:nvSpPr>
        <p:spPr bwMode="auto">
          <a:xfrm>
            <a:off x="5078413" y="216535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(j=1,k=1)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214813" y="2882900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6" name="Rectangle 92"/>
          <p:cNvSpPr>
            <a:spLocks noChangeArrowheads="1"/>
          </p:cNvSpPr>
          <p:nvPr/>
        </p:nvSpPr>
        <p:spPr bwMode="auto">
          <a:xfrm>
            <a:off x="6226175" y="303530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(j=2,k=2)</a:t>
            </a:r>
          </a:p>
        </p:txBody>
      </p:sp>
      <p:sp>
        <p:nvSpPr>
          <p:cNvPr id="29737" name="Rectangle 92"/>
          <p:cNvSpPr>
            <a:spLocks noChangeArrowheads="1"/>
          </p:cNvSpPr>
          <p:nvPr/>
        </p:nvSpPr>
        <p:spPr bwMode="auto">
          <a:xfrm>
            <a:off x="4994275" y="2468563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(j=2,k=1)</a:t>
            </a:r>
          </a:p>
        </p:txBody>
      </p:sp>
      <p:sp>
        <p:nvSpPr>
          <p:cNvPr id="29738" name="TextBox 116"/>
          <p:cNvSpPr txBox="1">
            <a:spLocks noChangeArrowheads="1"/>
          </p:cNvSpPr>
          <p:nvPr/>
        </p:nvSpPr>
        <p:spPr bwMode="auto">
          <a:xfrm>
            <a:off x="4192588" y="25781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sp>
        <p:nvSpPr>
          <p:cNvPr id="53" name="Oval 52"/>
          <p:cNvSpPr/>
          <p:nvPr/>
        </p:nvSpPr>
        <p:spPr>
          <a:xfrm>
            <a:off x="1058863" y="41338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52738" y="31003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52738" y="32083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648075" y="3500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46488" y="3295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648075" y="30257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45" name="TextBox 1"/>
          <p:cNvSpPr txBox="1">
            <a:spLocks noChangeArrowheads="1"/>
          </p:cNvSpPr>
          <p:nvPr/>
        </p:nvSpPr>
        <p:spPr bwMode="auto">
          <a:xfrm>
            <a:off x="3705084" y="5716713"/>
            <a:ext cx="10861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Bell MT" panose="02020503060305020303" pitchFamily="18" charset="0"/>
              </a:rPr>
              <a:t>Layer l=1</a:t>
            </a:r>
          </a:p>
        </p:txBody>
      </p:sp>
      <p:sp>
        <p:nvSpPr>
          <p:cNvPr id="29746" name="TextBox 93"/>
          <p:cNvSpPr txBox="1">
            <a:spLocks noChangeArrowheads="1"/>
          </p:cNvSpPr>
          <p:nvPr/>
        </p:nvSpPr>
        <p:spPr bwMode="auto">
          <a:xfrm>
            <a:off x="7130769" y="4851525"/>
            <a:ext cx="10861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Bell MT" panose="02020503060305020303" pitchFamily="18" charset="0"/>
              </a:rPr>
              <a:t>Layer l=2</a:t>
            </a:r>
          </a:p>
        </p:txBody>
      </p:sp>
      <p:sp>
        <p:nvSpPr>
          <p:cNvPr id="65" name="Oval 64"/>
          <p:cNvSpPr/>
          <p:nvPr/>
        </p:nvSpPr>
        <p:spPr>
          <a:xfrm>
            <a:off x="3986213" y="22891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39013" y="24098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339013" y="3381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005263" y="37068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72375" y="2041525"/>
            <a:ext cx="1173163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Y1=0.5101</a:t>
            </a:r>
          </a:p>
          <a:p>
            <a:pPr eaLnBrk="1" hangingPunct="1">
              <a:defRPr/>
            </a:pPr>
            <a:r>
              <a:rPr lang="en-US" dirty="0"/>
              <a:t>T1=1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72375" y="2733675"/>
            <a:ext cx="1173163" cy="6477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Y2=0.4322</a:t>
            </a:r>
          </a:p>
          <a:p>
            <a:pPr eaLnBrk="1" hangingPunct="1">
              <a:defRPr/>
            </a:pPr>
            <a:r>
              <a:rPr lang="en-US" dirty="0"/>
              <a:t>T2=0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67613" y="3416300"/>
            <a:ext cx="1171575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Y3=0.3241</a:t>
            </a:r>
          </a:p>
          <a:p>
            <a:pPr eaLnBrk="1" hangingPunct="1">
              <a:defRPr/>
            </a:pPr>
            <a:r>
              <a:rPr lang="en-US" dirty="0"/>
              <a:t>T3=0</a:t>
            </a:r>
          </a:p>
        </p:txBody>
      </p:sp>
      <p:sp>
        <p:nvSpPr>
          <p:cNvPr id="29754" name="TextBox 74"/>
          <p:cNvSpPr txBox="1">
            <a:spLocks noChangeArrowheads="1"/>
          </p:cNvSpPr>
          <p:nvPr/>
        </p:nvSpPr>
        <p:spPr bwMode="auto">
          <a:xfrm>
            <a:off x="7086600" y="4484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layer</a:t>
            </a:r>
          </a:p>
        </p:txBody>
      </p:sp>
      <p:sp>
        <p:nvSpPr>
          <p:cNvPr id="29755" name="TextBox 75"/>
          <p:cNvSpPr txBox="1">
            <a:spLocks noChangeArrowheads="1"/>
          </p:cNvSpPr>
          <p:nvPr/>
        </p:nvSpPr>
        <p:spPr bwMode="auto">
          <a:xfrm>
            <a:off x="479425" y="5795963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 layer</a:t>
            </a:r>
          </a:p>
        </p:txBody>
      </p:sp>
      <p:sp>
        <p:nvSpPr>
          <p:cNvPr id="63" name="Oval 62"/>
          <p:cNvSpPr/>
          <p:nvPr/>
        </p:nvSpPr>
        <p:spPr>
          <a:xfrm>
            <a:off x="6781800" y="838200"/>
            <a:ext cx="2197100" cy="1895475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57" name="Rectangle 1"/>
          <p:cNvSpPr>
            <a:spLocks noChangeArrowheads="1"/>
          </p:cNvSpPr>
          <p:nvPr/>
        </p:nvSpPr>
        <p:spPr bwMode="auto">
          <a:xfrm>
            <a:off x="6931025" y="1163638"/>
            <a:ext cx="204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I.e. e(n)=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(1/2)|Y1-T1|</a:t>
            </a:r>
            <a:r>
              <a:rPr lang="en-US" altLang="en-US" sz="18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=0.5*(0.5101-1)^2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=0.12</a:t>
            </a:r>
            <a:endParaRPr lang="en-US" altLang="en-US" sz="1800" baseline="30000"/>
          </a:p>
        </p:txBody>
      </p:sp>
      <p:pic>
        <p:nvPicPr>
          <p:cNvPr id="29758" name="Picture 30" descr="C:\Users\khwong.PC91075\AppData\Local\Microsoft\Windows\Temporary Internet Files\Content.IE5\JB1M59N0\rodentia-icons_media-seek-backwar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389563"/>
            <a:ext cx="1387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9" name="TextBox 1"/>
          <p:cNvSpPr txBox="1">
            <a:spLocks noChangeArrowheads="1"/>
          </p:cNvSpPr>
          <p:nvPr/>
        </p:nvSpPr>
        <p:spPr bwMode="auto">
          <a:xfrm>
            <a:off x="8451850" y="5737225"/>
            <a:ext cx="52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297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90675"/>
            <a:ext cx="5349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5144" y="4784830"/>
            <a:ext cx="161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>
                <a:latin typeface="Bell MT" panose="02020503060305020303" pitchFamily="18" charset="0"/>
                <a:sym typeface="Symbol" pitchFamily="18" charset="2"/>
              </a:rPr>
              <a:t>W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</a:t>
            </a:r>
            <a:r>
              <a:rPr lang="en-US" altLang="en-US" i="1" baseline="30000" dirty="0">
                <a:latin typeface="Bell MT" panose="02020503060305020303" pitchFamily="18" charset="0"/>
              </a:rPr>
              <a:t>1</a:t>
            </a:r>
            <a:r>
              <a:rPr lang="en-US" altLang="en-US" dirty="0">
                <a:latin typeface="Bell MT" panose="02020503060305020303" pitchFamily="18" charset="0"/>
              </a:rPr>
              <a:t>=9x5</a:t>
            </a:r>
          </a:p>
          <a:p>
            <a:pPr eaLnBrk="1" hangingPunct="1"/>
            <a:r>
              <a:rPr lang="en-US" altLang="en-US" i="1" dirty="0" err="1">
                <a:latin typeface="Bell MT" panose="02020503060305020303" pitchFamily="18" charset="0"/>
                <a:sym typeface="Symbol" pitchFamily="18" charset="2"/>
              </a:rPr>
              <a:t>b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</a:t>
            </a:r>
            <a:r>
              <a:rPr lang="en-US" altLang="en-US" i="1" baseline="30000" dirty="0">
                <a:latin typeface="Bell MT" panose="02020503060305020303" pitchFamily="18" charset="0"/>
              </a:rPr>
              <a:t>1</a:t>
            </a:r>
            <a:r>
              <a:rPr lang="en-US" altLang="en-US" dirty="0">
                <a:latin typeface="Bell MT" panose="02020503060305020303" pitchFamily="18" charset="0"/>
              </a:rPr>
              <a:t>=5x1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09508" y="4900394"/>
            <a:ext cx="161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>
                <a:latin typeface="Bell MT" panose="02020503060305020303" pitchFamily="18" charset="0"/>
                <a:sym typeface="Symbol" pitchFamily="18" charset="2"/>
              </a:rPr>
              <a:t>W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=2</a:t>
            </a:r>
            <a:r>
              <a:rPr lang="en-US" altLang="en-US" dirty="0">
                <a:latin typeface="Bell MT" panose="02020503060305020303" pitchFamily="18" charset="0"/>
              </a:rPr>
              <a:t>=5x3</a:t>
            </a:r>
          </a:p>
          <a:p>
            <a:pPr eaLnBrk="1" hangingPunct="1"/>
            <a:r>
              <a:rPr lang="en-US" altLang="en-US" i="1" dirty="0" err="1">
                <a:latin typeface="Bell MT" panose="02020503060305020303" pitchFamily="18" charset="0"/>
                <a:sym typeface="Symbol" pitchFamily="18" charset="2"/>
              </a:rPr>
              <a:t>b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=2</a:t>
            </a:r>
            <a:r>
              <a:rPr lang="en-US" altLang="en-US" dirty="0">
                <a:latin typeface="Bell MT" panose="02020503060305020303" pitchFamily="18" charset="0"/>
              </a:rPr>
              <a:t>=3x1</a:t>
            </a:r>
          </a:p>
        </p:txBody>
      </p:sp>
    </p:spTree>
    <p:extLst>
      <p:ext uri="{BB962C8B-B14F-4D97-AF65-F5344CB8AC3E}">
        <p14:creationId xmlns:p14="http://schemas.microsoft.com/office/powerpoint/2010/main" val="890981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925900-1B70-A36B-9AB6-95964873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52" y="1230687"/>
            <a:ext cx="6750728" cy="3810000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altLang="en-US" dirty="0"/>
              <a:t>Exercise 5a,b : The training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142999"/>
            <a:ext cx="2285999" cy="5638799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7400" dirty="0"/>
              <a:t>Assume it is for the </a:t>
            </a:r>
            <a:r>
              <a:rPr lang="en-US" altLang="en-US" sz="7400" i="1" dirty="0"/>
              <a:t>n</a:t>
            </a:r>
            <a:r>
              <a:rPr lang="en-US" altLang="en-US" sz="7400" i="1" baseline="30000" dirty="0"/>
              <a:t>th</a:t>
            </a:r>
            <a:r>
              <a:rPr lang="en-US" altLang="en-US" sz="7400" dirty="0"/>
              <a:t> training sample, and belong to class C.</a:t>
            </a:r>
          </a:p>
          <a:p>
            <a:r>
              <a:rPr lang="en-US" altLang="en-US" sz="7400" dirty="0"/>
              <a:t>In the previous exercise we calculated that in this network </a:t>
            </a:r>
            <a:r>
              <a:rPr lang="en-US" sz="72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Y1=0.798</a:t>
            </a:r>
            <a:endParaRPr lang="en-US" altLang="en-US" sz="7400" u="sng" dirty="0">
              <a:solidFill>
                <a:srgbClr val="FF0000"/>
              </a:solidFill>
            </a:endParaRPr>
          </a:p>
          <a:p>
            <a:r>
              <a:rPr lang="en-US" altLang="en-US" sz="7400" dirty="0"/>
              <a:t>During training target t is </a:t>
            </a:r>
          </a:p>
          <a:p>
            <a:r>
              <a:rPr lang="en-US" altLang="en-US" sz="7400" dirty="0"/>
              <a:t>(5a)MC question.</a:t>
            </a:r>
          </a:p>
          <a:p>
            <a:pPr marL="0" indent="0">
              <a:buNone/>
            </a:pPr>
            <a:r>
              <a:rPr lang="en-US" altLang="en-US" sz="7400" dirty="0"/>
              <a:t> e=__?</a:t>
            </a:r>
          </a:p>
          <a:p>
            <a:pPr marL="457200" indent="-457200">
              <a:buAutoNum type="arabicParenBoth"/>
            </a:pPr>
            <a:r>
              <a:rPr lang="en-US" altLang="en-US" sz="7400" dirty="0"/>
              <a:t>e=(1/2)|Y1-t|</a:t>
            </a:r>
            <a:r>
              <a:rPr lang="en-US" altLang="en-US" sz="7400" baseline="30000" dirty="0"/>
              <a:t>2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altLang="en-US" sz="7400" dirty="0"/>
              <a:t>e=(1/2)|Y1-t|</a:t>
            </a:r>
            <a:endParaRPr lang="en-US" altLang="en-US" sz="7400" baseline="30000" dirty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altLang="en-US" sz="7400" dirty="0"/>
              <a:t>e=         |Y1-t|</a:t>
            </a:r>
            <a:r>
              <a:rPr lang="en-US" altLang="en-US" sz="7400" baseline="30000" dirty="0"/>
              <a:t>2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altLang="en-US" sz="7400" dirty="0"/>
              <a:t>e=(1/4)|Y1-t|</a:t>
            </a:r>
            <a:r>
              <a:rPr lang="en-US" altLang="en-US" sz="7400" baseline="30000" dirty="0"/>
              <a:t>2</a:t>
            </a:r>
            <a:endParaRPr lang="en-US" altLang="en-US" sz="8000" dirty="0"/>
          </a:p>
          <a:p>
            <a:pPr marL="0" indent="0">
              <a:buNone/>
            </a:pPr>
            <a:endParaRPr lang="en-US" altLang="en-US" sz="8000" dirty="0"/>
          </a:p>
          <a:p>
            <a:pPr marL="0" indent="0">
              <a:buNone/>
            </a:pPr>
            <a:r>
              <a:rPr lang="en-US" altLang="en-US" sz="8000" dirty="0"/>
              <a:t>(5b) How do you use this e?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A1A794-399A-4FDA-81F7-2C83CE8AA28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30728" name="TextBox 6"/>
          <p:cNvSpPr txBox="1">
            <a:spLocks noChangeArrowheads="1"/>
          </p:cNvSpPr>
          <p:nvPr/>
        </p:nvSpPr>
        <p:spPr bwMode="auto">
          <a:xfrm>
            <a:off x="4953000" y="6019800"/>
            <a:ext cx="39830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Assume it is for the </a:t>
            </a:r>
            <a:r>
              <a:rPr lang="en-US" altLang="en-US" sz="1800" i="1" dirty="0"/>
              <a:t>n</a:t>
            </a:r>
            <a:r>
              <a:rPr lang="en-US" altLang="en-US" sz="1800" i="1" baseline="30000" dirty="0"/>
              <a:t>th</a:t>
            </a:r>
            <a:r>
              <a:rPr lang="en-US" altLang="en-US" sz="1800" dirty="0"/>
              <a:t> training sample 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01DFFC0B-C93E-4E40-6725-5006C850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219" y="5208962"/>
            <a:ext cx="39830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Assume it is for the </a:t>
            </a:r>
            <a:r>
              <a:rPr lang="en-US" altLang="en-US" sz="1800" i="1" dirty="0"/>
              <a:t>n</a:t>
            </a:r>
            <a:r>
              <a:rPr lang="en-US" altLang="en-US" sz="1800" i="1" baseline="30000" dirty="0"/>
              <a:t>th</a:t>
            </a:r>
            <a:r>
              <a:rPr lang="en-US" altLang="en-US" sz="1800" dirty="0"/>
              <a:t> training sample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8FC78BB-A442-4F70-B52A-8BE7DA74F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725" y="1371084"/>
            <a:ext cx="494046" cy="3693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t=1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DC8BF7-0A3A-9DBE-C243-B06099AD6F06}"/>
              </a:ext>
            </a:extLst>
          </p:cNvPr>
          <p:cNvCxnSpPr>
            <a:cxnSpLocks/>
          </p:cNvCxnSpPr>
          <p:nvPr/>
        </p:nvCxnSpPr>
        <p:spPr>
          <a:xfrm flipH="1">
            <a:off x="8311853" y="3178969"/>
            <a:ext cx="383358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CEAD43-7788-942C-FEB1-3994E3A839BF}"/>
              </a:ext>
            </a:extLst>
          </p:cNvPr>
          <p:cNvSpPr txBox="1"/>
          <p:nvPr/>
        </p:nvSpPr>
        <p:spPr>
          <a:xfrm>
            <a:off x="8695211" y="29943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47F09-A07F-D1BC-CBB5-7DDF216EB2BE}"/>
              </a:ext>
            </a:extLst>
          </p:cNvPr>
          <p:cNvSpPr txBox="1"/>
          <p:nvPr/>
        </p:nvSpPr>
        <p:spPr>
          <a:xfrm>
            <a:off x="8116441" y="1927681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Y1=</a:t>
            </a: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0.798</a:t>
            </a:r>
            <a:endParaRPr lang="en-US" altLang="en-US" sz="1800" u="sng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781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0AAEB5-8B12-F985-C7F8-3E06C997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69" y="1166894"/>
            <a:ext cx="6750728" cy="3810000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rgbClr val="FF0000"/>
                </a:solidFill>
              </a:rPr>
              <a:t>Answer 5a,b : The training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143000"/>
            <a:ext cx="2362199" cy="5257800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7400" dirty="0"/>
              <a:t>Assume it is for the </a:t>
            </a:r>
            <a:r>
              <a:rPr lang="en-US" altLang="en-US" sz="7400" i="1" dirty="0"/>
              <a:t>n</a:t>
            </a:r>
            <a:r>
              <a:rPr lang="en-US" altLang="en-US" sz="7400" i="1" baseline="30000" dirty="0"/>
              <a:t>th</a:t>
            </a:r>
            <a:r>
              <a:rPr lang="en-US" altLang="en-US" sz="7400" dirty="0"/>
              <a:t> training sample, and belong to class C.</a:t>
            </a:r>
          </a:p>
          <a:p>
            <a:r>
              <a:rPr lang="en-US" altLang="en-US" sz="7400" dirty="0"/>
              <a:t>In the previous exercise we calculated that in this network </a:t>
            </a:r>
            <a:r>
              <a:rPr lang="en-US" sz="80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Y1=0.798</a:t>
            </a:r>
            <a:endParaRPr lang="en-US" altLang="en-US" sz="7400" u="sng" dirty="0">
              <a:solidFill>
                <a:srgbClr val="FF0000"/>
              </a:solidFill>
            </a:endParaRPr>
          </a:p>
          <a:p>
            <a:r>
              <a:rPr lang="en-US" altLang="en-US" sz="7400" dirty="0"/>
              <a:t>During training target t is </a:t>
            </a:r>
          </a:p>
          <a:p>
            <a:r>
              <a:rPr lang="en-US" altLang="en-US" sz="7400" dirty="0"/>
              <a:t>(5a) MC question.</a:t>
            </a:r>
          </a:p>
          <a:p>
            <a:pPr marL="0" indent="0">
              <a:buNone/>
            </a:pPr>
            <a:r>
              <a:rPr lang="en-US" altLang="en-US" sz="7400" dirty="0"/>
              <a:t> e=__?</a:t>
            </a:r>
          </a:p>
          <a:p>
            <a:pPr marL="457200" indent="-457200">
              <a:buAutoNum type="arabicParenBoth"/>
            </a:pPr>
            <a:r>
              <a:rPr lang="en-US" altLang="en-US" sz="7400" dirty="0">
                <a:solidFill>
                  <a:srgbClr val="FF0000"/>
                </a:solidFill>
              </a:rPr>
              <a:t>e=(1/2)|Y1-t|</a:t>
            </a:r>
            <a:r>
              <a:rPr lang="en-US" altLang="en-US" sz="7400" baseline="30000" dirty="0">
                <a:solidFill>
                  <a:srgbClr val="FF0000"/>
                </a:solidFill>
              </a:rPr>
              <a:t>2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altLang="en-US" sz="7400" dirty="0"/>
              <a:t>e=(1/2)|Y1-t|</a:t>
            </a:r>
            <a:endParaRPr lang="en-US" altLang="en-US" sz="7400" baseline="30000" dirty="0"/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altLang="en-US" sz="7400" dirty="0"/>
              <a:t>e=         |Y1-t|</a:t>
            </a:r>
            <a:r>
              <a:rPr lang="en-US" altLang="en-US" sz="7400" baseline="30000" dirty="0"/>
              <a:t>2</a:t>
            </a:r>
          </a:p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en-US" altLang="en-US" sz="7400" dirty="0"/>
              <a:t>e=(1/4)|Y1-t|</a:t>
            </a:r>
            <a:r>
              <a:rPr lang="en-US" altLang="en-US" sz="7400" baseline="30000" dirty="0"/>
              <a:t>2</a:t>
            </a:r>
          </a:p>
          <a:p>
            <a:pPr marL="457200" indent="-457200">
              <a:buAutoNum type="arabicParenBoth"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800" dirty="0"/>
              <a:t>____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607932" y="77813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A1A794-399A-4FDA-81F7-2C83CE8AA285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30728" name="TextBox 6"/>
          <p:cNvSpPr txBox="1">
            <a:spLocks noChangeArrowheads="1"/>
          </p:cNvSpPr>
          <p:nvPr/>
        </p:nvSpPr>
        <p:spPr bwMode="auto">
          <a:xfrm>
            <a:off x="5145219" y="5208962"/>
            <a:ext cx="39830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Assume it is for the </a:t>
            </a:r>
            <a:r>
              <a:rPr lang="en-US" altLang="en-US" sz="1800" i="1" dirty="0"/>
              <a:t>n</a:t>
            </a:r>
            <a:r>
              <a:rPr lang="en-US" altLang="en-US" sz="1800" i="1" baseline="30000" dirty="0"/>
              <a:t>th</a:t>
            </a:r>
            <a:r>
              <a:rPr lang="en-US" altLang="en-US" sz="1800" dirty="0"/>
              <a:t> training sample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BF6A08D-E8EA-4C3E-BC2C-86F641491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725" y="1371084"/>
            <a:ext cx="494046" cy="3693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t=1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10D279-9937-C86F-34EF-57EDE2FFE77F}"/>
              </a:ext>
            </a:extLst>
          </p:cNvPr>
          <p:cNvCxnSpPr>
            <a:cxnSpLocks/>
          </p:cNvCxnSpPr>
          <p:nvPr/>
        </p:nvCxnSpPr>
        <p:spPr>
          <a:xfrm flipH="1">
            <a:off x="8311853" y="3178969"/>
            <a:ext cx="383358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D4478C-350D-0DA0-8166-1FC8B5BC708D}"/>
              </a:ext>
            </a:extLst>
          </p:cNvPr>
          <p:cNvSpPr txBox="1"/>
          <p:nvPr/>
        </p:nvSpPr>
        <p:spPr>
          <a:xfrm>
            <a:off x="8695211" y="29943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917BA-E4E8-5E4D-ED3B-4614EE497AAD}"/>
              </a:ext>
            </a:extLst>
          </p:cNvPr>
          <p:cNvSpPr txBox="1"/>
          <p:nvPr/>
        </p:nvSpPr>
        <p:spPr>
          <a:xfrm>
            <a:off x="76201" y="5532037"/>
            <a:ext cx="8787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u="sng" dirty="0">
                <a:solidFill>
                  <a:srgbClr val="FF0000"/>
                </a:solidFill>
              </a:rPr>
              <a:t>Answer 5a</a:t>
            </a:r>
            <a:r>
              <a:rPr lang="en-US" altLang="en-US" sz="1600" dirty="0">
                <a:solidFill>
                  <a:srgbClr val="FF0000"/>
                </a:solidFill>
              </a:rPr>
              <a:t>: e=(1/2)|Y1-t|</a:t>
            </a:r>
            <a:r>
              <a:rPr lang="en-US" altLang="en-US" sz="1600" baseline="30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=0.5*(1-0.798)^2=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0.0204</a:t>
            </a:r>
            <a:endParaRPr lang="en-US" altLang="en-US" sz="1600" dirty="0">
              <a:solidFill>
                <a:srgbClr val="FF0000"/>
              </a:solidFill>
            </a:endParaRPr>
          </a:p>
          <a:p>
            <a:r>
              <a:rPr lang="en-US" altLang="en-US" sz="1600" dirty="0">
                <a:solidFill>
                  <a:srgbClr val="FF0000"/>
                </a:solidFill>
              </a:rPr>
              <a:t>Choice (1) is correct. </a:t>
            </a:r>
            <a:r>
              <a:rPr lang="en-US" altLang="en-US" sz="1600" u="sng" dirty="0">
                <a:solidFill>
                  <a:srgbClr val="FF0000"/>
                </a:solidFill>
              </a:rPr>
              <a:t>Answer 5b</a:t>
            </a:r>
            <a:r>
              <a:rPr lang="en-US" altLang="en-US" sz="1600" dirty="0">
                <a:solidFill>
                  <a:srgbClr val="FF0000"/>
                </a:solidFill>
              </a:rPr>
              <a:t>: We feed e back to the network to find </a:t>
            </a:r>
            <a:r>
              <a:rPr lang="en-US" altLang="en-US" sz="1600" dirty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altLang="en-US" sz="1600" dirty="0">
                <a:solidFill>
                  <a:srgbClr val="FF0000"/>
                </a:solidFill>
              </a:rPr>
              <a:t>w to minimize the overall E (E =</a:t>
            </a:r>
            <a:r>
              <a:rPr lang="en-US" altLang="en-US" sz="1600" dirty="0" err="1">
                <a:solidFill>
                  <a:srgbClr val="FF0000"/>
                </a:solidFill>
              </a:rPr>
              <a:t>sum_all_n</a:t>
            </a:r>
            <a:r>
              <a:rPr lang="en-US" altLang="en-US" sz="1600" dirty="0">
                <a:solidFill>
                  <a:srgbClr val="FF0000"/>
                </a:solidFill>
              </a:rPr>
              <a:t> [t-e]). It is because we know that </a:t>
            </a:r>
            <a:r>
              <a:rPr lang="en-US" altLang="en-US" sz="1600" dirty="0" err="1">
                <a:solidFill>
                  <a:srgbClr val="FF0000"/>
                </a:solidFill>
              </a:rPr>
              <a:t>w_new</a:t>
            </a:r>
            <a:r>
              <a:rPr lang="en-US" altLang="en-US" sz="1600" dirty="0">
                <a:solidFill>
                  <a:srgbClr val="FF0000"/>
                </a:solidFill>
              </a:rPr>
              <a:t>=</a:t>
            </a:r>
            <a:r>
              <a:rPr lang="en-US" altLang="en-US" sz="1600" dirty="0" err="1">
                <a:solidFill>
                  <a:srgbClr val="FF0000"/>
                </a:solidFill>
              </a:rPr>
              <a:t>w_old</a:t>
            </a:r>
            <a:r>
              <a:rPr lang="en-US" altLang="en-US" sz="1600" dirty="0">
                <a:solidFill>
                  <a:srgbClr val="FF0000"/>
                </a:solidFill>
              </a:rPr>
              <a:t>+</a:t>
            </a:r>
            <a:r>
              <a:rPr lang="en-US" altLang="en-US" sz="1600" dirty="0">
                <a:solidFill>
                  <a:srgbClr val="FF0000"/>
                </a:solidFill>
                <a:sym typeface="Symbol" pitchFamily="18" charset="2"/>
              </a:rPr>
              <a:t>  </a:t>
            </a:r>
            <a:r>
              <a:rPr lang="en-US" altLang="en-US" sz="1600" dirty="0">
                <a:solidFill>
                  <a:srgbClr val="FF0000"/>
                </a:solidFill>
              </a:rPr>
              <a:t>w (will prove this later) will give a new w that decreases E. hence by applying this formula recursively, we can achieve a set of W to minimum E.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84974-0FAA-D228-BDE4-E20226E4E139}"/>
              </a:ext>
            </a:extLst>
          </p:cNvPr>
          <p:cNvSpPr txBox="1"/>
          <p:nvPr/>
        </p:nvSpPr>
        <p:spPr>
          <a:xfrm>
            <a:off x="8241558" y="1944606"/>
            <a:ext cx="908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Y1=</a:t>
            </a: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0.798</a:t>
            </a:r>
            <a:endParaRPr lang="en-US" altLang="en-US" sz="1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62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30213" y="193675"/>
            <a:ext cx="8229600" cy="6016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/>
              <a:t>How to back propagate?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469313" y="5410200"/>
            <a:ext cx="217487" cy="242888"/>
          </a:xfrm>
        </p:spPr>
        <p:txBody>
          <a:bodyPr>
            <a:normAutofit fontScale="325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929188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A0FA1-812E-4F53-8A40-E538C9E9961B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31750" name="Slide Number Placeholder 4"/>
          <p:cNvSpPr txBox="1">
            <a:spLocks/>
          </p:cNvSpPr>
          <p:nvPr/>
        </p:nvSpPr>
        <p:spPr bwMode="auto">
          <a:xfrm>
            <a:off x="6508750" y="33416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E2E555-28A8-4D58-B7E2-DFC1AF6113D0}" type="slidenum">
              <a:rPr lang="en-US" altLang="zh-HK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18188" y="1444625"/>
            <a:ext cx="1524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75388" y="685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75388" y="1152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75388" y="16097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75388" y="20669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94588" y="68103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94588" y="116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94588" y="16525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94588" y="21558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" name="Straight Arrow Connector 15"/>
          <p:cNvCxnSpPr>
            <a:stCxn id="8" idx="6"/>
            <a:endCxn id="12" idx="2"/>
          </p:cNvCxnSpPr>
          <p:nvPr/>
        </p:nvCxnSpPr>
        <p:spPr>
          <a:xfrm flipV="1">
            <a:off x="6503988" y="795338"/>
            <a:ext cx="990600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  <a:endCxn id="12" idx="2"/>
          </p:cNvCxnSpPr>
          <p:nvPr/>
        </p:nvCxnSpPr>
        <p:spPr>
          <a:xfrm flipV="1">
            <a:off x="6503988" y="795338"/>
            <a:ext cx="990600" cy="47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7"/>
            <a:endCxn id="12" idx="2"/>
          </p:cNvCxnSpPr>
          <p:nvPr/>
        </p:nvCxnSpPr>
        <p:spPr>
          <a:xfrm flipV="1">
            <a:off x="6470650" y="795338"/>
            <a:ext cx="1023938" cy="84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6"/>
            <a:endCxn id="12" idx="2"/>
          </p:cNvCxnSpPr>
          <p:nvPr/>
        </p:nvCxnSpPr>
        <p:spPr>
          <a:xfrm flipV="1">
            <a:off x="6503988" y="795338"/>
            <a:ext cx="990600" cy="138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08725" y="317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21575" y="3060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6" name="Straight Arrow Connector 25"/>
          <p:cNvCxnSpPr>
            <a:stCxn id="24" idx="7"/>
            <a:endCxn id="12" idx="3"/>
          </p:cNvCxnSpPr>
          <p:nvPr/>
        </p:nvCxnSpPr>
        <p:spPr>
          <a:xfrm flipV="1">
            <a:off x="6503988" y="876300"/>
            <a:ext cx="1023937" cy="233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376988" y="2524125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00800" y="2943225"/>
            <a:ext cx="444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89838" y="2898775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589838" y="2600325"/>
            <a:ext cx="46037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71" name="TextBox 32"/>
          <p:cNvSpPr txBox="1">
            <a:spLocks noChangeArrowheads="1"/>
          </p:cNvSpPr>
          <p:nvPr/>
        </p:nvSpPr>
        <p:spPr bwMode="auto">
          <a:xfrm>
            <a:off x="7418388" y="239713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j </a:t>
            </a:r>
          </a:p>
        </p:txBody>
      </p:sp>
      <p:graphicFrame>
        <p:nvGraphicFramePr>
          <p:cNvPr id="31772" name="Object 33"/>
          <p:cNvGraphicFramePr>
            <a:graphicFrameLocks noChangeAspect="1"/>
          </p:cNvGraphicFramePr>
          <p:nvPr/>
        </p:nvGraphicFramePr>
        <p:xfrm>
          <a:off x="325438" y="850900"/>
          <a:ext cx="5313362" cy="57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959100" imgH="3200400" progId="Equation.3">
                  <p:embed/>
                </p:oleObj>
              </mc:Choice>
              <mc:Fallback>
                <p:oleObj name="公式" r:id="rId2" imgW="2959100" imgH="320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850900"/>
                        <a:ext cx="5313362" cy="573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H="1">
            <a:off x="7750175" y="533400"/>
            <a:ext cx="403225" cy="26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4" name="TextBox 38"/>
          <p:cNvSpPr txBox="1">
            <a:spLocks noChangeArrowheads="1"/>
          </p:cNvSpPr>
          <p:nvPr/>
        </p:nvSpPr>
        <p:spPr bwMode="auto">
          <a:xfrm>
            <a:off x="6445250" y="3524250"/>
            <a:ext cx="231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i=1,2,..,I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I inputs to neuron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Output of neuron j is y</a:t>
            </a:r>
            <a:r>
              <a:rPr lang="en-US" altLang="en-US" sz="1800" i="1" baseline="-25000"/>
              <a:t>j</a:t>
            </a:r>
          </a:p>
        </p:txBody>
      </p:sp>
      <p:graphicFrame>
        <p:nvGraphicFramePr>
          <p:cNvPr id="31775" name="Object 1"/>
          <p:cNvGraphicFramePr>
            <a:graphicFrameLocks noChangeAspect="1"/>
          </p:cNvGraphicFramePr>
          <p:nvPr/>
        </p:nvGraphicFramePr>
        <p:xfrm>
          <a:off x="6534150" y="2663825"/>
          <a:ext cx="9620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342751" imgH="253890" progId="Equation.3">
                  <p:embed/>
                </p:oleObj>
              </mc:Choice>
              <mc:Fallback>
                <p:oleObj name="公式" r:id="rId4" imgW="34275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2663825"/>
                        <a:ext cx="9620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6" name="Object 2"/>
          <p:cNvGraphicFramePr>
            <a:graphicFrameLocks noChangeAspect="1"/>
          </p:cNvGraphicFramePr>
          <p:nvPr/>
        </p:nvGraphicFramePr>
        <p:xfrm>
          <a:off x="6475413" y="161925"/>
          <a:ext cx="927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330057" imgH="253890" progId="Equation.3">
                  <p:embed/>
                </p:oleObj>
              </mc:Choice>
              <mc:Fallback>
                <p:oleObj name="公式" r:id="rId6" imgW="33005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161925"/>
                        <a:ext cx="9271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52400" y="5791200"/>
            <a:ext cx="4267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dirty="0"/>
              <a:t>Because: </a:t>
            </a:r>
            <a:r>
              <a:rPr lang="en-US" altLang="en-US" sz="2400" dirty="0">
                <a:sym typeface="Symbol" pitchFamily="18" charset="2"/>
              </a:rPr>
              <a:t>E/  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i,j</a:t>
            </a:r>
            <a:r>
              <a:rPr lang="en-US" altLang="en-US" sz="2400" dirty="0">
                <a:sym typeface="Symbol" pitchFamily="18" charset="2"/>
              </a:rPr>
              <a:t> tells you how to change w to minimize </a:t>
            </a:r>
            <a:r>
              <a:rPr lang="en-US" altLang="en-US" sz="2400" dirty="0" err="1">
                <a:sym typeface="Symbol" pitchFamily="18" charset="2"/>
              </a:rPr>
              <a:t>eE</a:t>
            </a:r>
            <a:r>
              <a:rPr lang="en-US" altLang="en-US" sz="2400" dirty="0">
                <a:sym typeface="Symbol" pitchFamily="18" charset="2"/>
              </a:rPr>
              <a:t> 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dirty="0">
                <a:sym typeface="Symbol" pitchFamily="18" charset="2"/>
              </a:rPr>
              <a:t>The method </a:t>
            </a:r>
            <a:r>
              <a:rPr lang="en-US" altLang="en-US" sz="2400" dirty="0"/>
              <a:t>is called Learning by gradient descent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CD8EC9-2F9C-491B-836C-AC1C1B0E3ACB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4" name="Object 5"/>
              <p:cNvSpPr txBox="1"/>
              <p:nvPr/>
            </p:nvSpPr>
            <p:spPr bwMode="auto">
              <a:xfrm>
                <a:off x="1066800" y="1284288"/>
                <a:ext cx="7891004" cy="5072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each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learning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cycle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epoch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calculated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old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want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decrease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element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every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learning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cycle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make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learning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descent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slowly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small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learning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factor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pronounced as eta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theory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descent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explained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next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slide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old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old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argument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774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284288"/>
                <a:ext cx="7891004" cy="5072062"/>
              </a:xfrm>
              <a:prstGeom prst="rect">
                <a:avLst/>
              </a:prstGeom>
              <a:blipFill>
                <a:blip r:embed="rId2"/>
                <a:stretch>
                  <a:fillRect l="-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45766" y="2185853"/>
            <a:ext cx="5278834" cy="557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0" y="2328455"/>
            <a:ext cx="1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Important result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81800" y="251312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30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61913"/>
            <a:ext cx="8229600" cy="48577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200" dirty="0">
                <a:solidFill>
                  <a:srgbClr val="FF0000"/>
                </a:solidFill>
              </a:rPr>
              <a:t>ANS for : </a:t>
            </a:r>
            <a:r>
              <a:rPr lang="en-US" altLang="en-US" sz="2200" dirty="0"/>
              <a:t>We need to find      , why</a:t>
            </a:r>
            <a:r>
              <a:rPr lang="en-US" altLang="en-US" sz="2800" dirty="0"/>
              <a:t>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253898" y="5105400"/>
            <a:ext cx="1217001" cy="617578"/>
          </a:xfrm>
        </p:spPr>
        <p:txBody>
          <a:bodyPr>
            <a:normAutofit fontScale="55000" lnSpcReduction="20000"/>
          </a:bodyPr>
          <a:lstStyle/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 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265033" y="585710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3BC72-1ECD-4FE0-8496-9F565EBAA2F1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83200"/>
              </p:ext>
            </p:extLst>
          </p:nvPr>
        </p:nvGraphicFramePr>
        <p:xfrm>
          <a:off x="306315" y="1784350"/>
          <a:ext cx="643255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3400" imgH="3429000" progId="Equation.3">
                  <p:embed/>
                </p:oleObj>
              </mc:Choice>
              <mc:Fallback>
                <p:oleObj name="Equation" r:id="rId2" imgW="4343400" imgH="342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15" y="1784350"/>
                        <a:ext cx="6432550" cy="5073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8275"/>
            <a:ext cx="4652963" cy="150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228600" y="503238"/>
            <a:ext cx="403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dirty="0">
                <a:latin typeface="Arial" charset="0"/>
              </a:rPr>
              <a:t>Using  Taylor series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charset="0"/>
                <a:ea typeface="PMingLiU" pitchFamily="18" charset="-120"/>
                <a:hlinkClick r:id="rId5"/>
              </a:rPr>
              <a:t>http://www.fepress.org/files/math_primer_fe_taylor.pdf</a:t>
            </a:r>
            <a:endParaRPr lang="en-US" altLang="en-US" sz="1200" dirty="0">
              <a:latin typeface="Arial" charset="0"/>
              <a:ea typeface="PMingLiU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charset="0"/>
                <a:ea typeface="PMingLiU" pitchFamily="18" charset="-120"/>
              </a:rPr>
              <a:t>http://en.wikipedia.org/wiki/Taylor's_theorem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PMingLiU" pitchFamily="18" charset="-120"/>
            </a:endParaRPr>
          </a:p>
        </p:txBody>
      </p:sp>
      <p:graphicFrame>
        <p:nvGraphicFramePr>
          <p:cNvPr id="33801" name="Object 1"/>
          <p:cNvGraphicFramePr>
            <a:graphicFrameLocks noChangeAspect="1"/>
          </p:cNvGraphicFramePr>
          <p:nvPr/>
        </p:nvGraphicFramePr>
        <p:xfrm>
          <a:off x="2819400" y="76200"/>
          <a:ext cx="457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291973" imgH="393529" progId="Equation.3">
                  <p:embed/>
                </p:oleObj>
              </mc:Choice>
              <mc:Fallback>
                <p:oleObj name="公式" r:id="rId6" imgW="2919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6200"/>
                        <a:ext cx="4572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id="{8C08C8AA-4C13-44D5-973D-42B7E3D7D408}"/>
              </a:ext>
            </a:extLst>
          </p:cNvPr>
          <p:cNvSpPr/>
          <p:nvPr/>
        </p:nvSpPr>
        <p:spPr>
          <a:xfrm rot="16200000">
            <a:off x="5035937" y="4232426"/>
            <a:ext cx="239333" cy="12170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6AD6F-8825-455F-9FFC-C817AE1D625C}"/>
              </a:ext>
            </a:extLst>
          </p:cNvPr>
          <p:cNvSpPr txBox="1"/>
          <p:nvPr/>
        </p:nvSpPr>
        <p:spPr>
          <a:xfrm>
            <a:off x="4776801" y="448490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Always +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1F4E38F2-A21E-443D-A9C1-7D78044C5200}"/>
                  </a:ext>
                </a:extLst>
              </p:cNvPr>
              <p:cNvSpPr txBox="1"/>
              <p:nvPr/>
            </p:nvSpPr>
            <p:spPr>
              <a:xfrm>
                <a:off x="6849430" y="2850157"/>
                <a:ext cx="2286000" cy="20040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itchFamily="34" charset="0"/>
                    <a:ea typeface="新細明體" pitchFamily="18" charset="-120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Result: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pronounced as Eta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1F4E38F2-A21E-443D-A9C1-7D78044C5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430" y="2850157"/>
                <a:ext cx="2286000" cy="2004075"/>
              </a:xfrm>
              <a:prstGeom prst="rect">
                <a:avLst/>
              </a:prstGeom>
              <a:blipFill>
                <a:blip r:embed="rId9"/>
                <a:stretch>
                  <a:fillRect l="-2122" t="-15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778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2400">
                <a:solidFill>
                  <a:srgbClr val="FF0000"/>
                </a:solidFill>
              </a:rPr>
              <a:t>Back propagation idea</a:t>
            </a:r>
            <a:br>
              <a:rPr lang="en-US" altLang="en-US" sz="2400"/>
            </a:br>
            <a:r>
              <a:rPr lang="en-US" altLang="en-US" sz="2400"/>
              <a:t>Input =P1,..P9, output =Y(k=1),Y(k=2),Y3(k=3)</a:t>
            </a:r>
            <a:br>
              <a:rPr lang="en-US" altLang="en-US" sz="2400"/>
            </a:br>
            <a:r>
              <a:rPr lang="en-US" altLang="en-US" sz="2400"/>
              <a:t>teachers =T(k=1),T(k=3),T(k=3)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089404-8CED-4405-837F-16A487F0EF01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Input= </a:t>
            </a: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>
          <a:xfrm>
            <a:off x="119063" y="16033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   </a:t>
            </a:r>
          </a:p>
        </p:txBody>
      </p:sp>
      <p:sp>
        <p:nvSpPr>
          <p:cNvPr id="137" name="Footer Placeholder 3"/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 Ch9. , ver. 6.2f</a:t>
            </a:r>
          </a:p>
        </p:txBody>
      </p:sp>
      <p:sp>
        <p:nvSpPr>
          <p:cNvPr id="138" name="Slide Number Placeholder 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0F382-C52A-4FFE-A02F-0E0250CCBCC8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966788" y="2295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966788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966788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966788" y="367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3986213" y="27622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986213" y="32194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5" name="Straight Arrow Connector 144"/>
          <p:cNvCxnSpPr>
            <a:stCxn id="139" idx="6"/>
          </p:cNvCxnSpPr>
          <p:nvPr/>
        </p:nvCxnSpPr>
        <p:spPr>
          <a:xfrm>
            <a:off x="1195388" y="2409825"/>
            <a:ext cx="2790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2" idx="6"/>
          </p:cNvCxnSpPr>
          <p:nvPr/>
        </p:nvCxnSpPr>
        <p:spPr>
          <a:xfrm flipV="1">
            <a:off x="1195388" y="2409825"/>
            <a:ext cx="2790825" cy="138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1" idx="6"/>
          </p:cNvCxnSpPr>
          <p:nvPr/>
        </p:nvCxnSpPr>
        <p:spPr>
          <a:xfrm flipV="1">
            <a:off x="1195388" y="2409825"/>
            <a:ext cx="2790825" cy="92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7339013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4214813" y="2409825"/>
            <a:ext cx="3124200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43" idx="6"/>
          </p:cNvCxnSpPr>
          <p:nvPr/>
        </p:nvCxnSpPr>
        <p:spPr>
          <a:xfrm flipV="1">
            <a:off x="4214813" y="2520950"/>
            <a:ext cx="3124200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44" idx="7"/>
          </p:cNvCxnSpPr>
          <p:nvPr/>
        </p:nvCxnSpPr>
        <p:spPr>
          <a:xfrm flipV="1">
            <a:off x="4179888" y="2520950"/>
            <a:ext cx="3159125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4214813" y="2520950"/>
            <a:ext cx="312420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0" idx="6"/>
          </p:cNvCxnSpPr>
          <p:nvPr/>
        </p:nvCxnSpPr>
        <p:spPr>
          <a:xfrm flipV="1">
            <a:off x="1195388" y="2409825"/>
            <a:ext cx="279082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1" idx="5"/>
          </p:cNvCxnSpPr>
          <p:nvPr/>
        </p:nvCxnSpPr>
        <p:spPr>
          <a:xfrm>
            <a:off x="1162050" y="3414713"/>
            <a:ext cx="2824163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1081088" y="4438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966788" y="47466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019550" y="42100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8" name="Straight Arrow Connector 157"/>
          <p:cNvCxnSpPr>
            <a:stCxn id="156" idx="6"/>
          </p:cNvCxnSpPr>
          <p:nvPr/>
        </p:nvCxnSpPr>
        <p:spPr>
          <a:xfrm flipV="1">
            <a:off x="1195388" y="2409825"/>
            <a:ext cx="2790825" cy="245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7" idx="7"/>
          </p:cNvCxnSpPr>
          <p:nvPr/>
        </p:nvCxnSpPr>
        <p:spPr>
          <a:xfrm flipV="1">
            <a:off x="4214813" y="2520950"/>
            <a:ext cx="3124200" cy="1722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ontent Placeholder 78"/>
          <p:cNvSpPr txBox="1">
            <a:spLocks/>
          </p:cNvSpPr>
          <p:nvPr/>
        </p:nvSpPr>
        <p:spPr bwMode="auto">
          <a:xfrm>
            <a:off x="7835900" y="5546725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161" name="TextBox 80"/>
          <p:cNvSpPr txBox="1">
            <a:spLocks noChangeArrowheads="1"/>
          </p:cNvSpPr>
          <p:nvPr/>
        </p:nvSpPr>
        <p:spPr bwMode="auto">
          <a:xfrm>
            <a:off x="3191669" y="4761244"/>
            <a:ext cx="2954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A1: Hidden layer,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5 neurons,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indexed by j</a:t>
            </a:r>
          </a:p>
        </p:txBody>
      </p:sp>
      <p:sp>
        <p:nvSpPr>
          <p:cNvPr id="162" name="Oval 161"/>
          <p:cNvSpPr/>
          <p:nvPr/>
        </p:nvSpPr>
        <p:spPr>
          <a:xfrm>
            <a:off x="5673725" y="3646488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661025" y="3295650"/>
            <a:ext cx="46038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4" name="TextBox 97"/>
          <p:cNvSpPr txBox="1">
            <a:spLocks noChangeArrowheads="1"/>
          </p:cNvSpPr>
          <p:nvPr/>
        </p:nvSpPr>
        <p:spPr bwMode="auto">
          <a:xfrm>
            <a:off x="252413" y="2112963"/>
            <a:ext cx="7381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P(i=9)</a:t>
            </a:r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1625600" y="2036763"/>
            <a:ext cx="1166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(i=1,j=1)</a:t>
            </a:r>
          </a:p>
        </p:txBody>
      </p:sp>
      <p:sp>
        <p:nvSpPr>
          <p:cNvPr id="166" name="Rectangle 92"/>
          <p:cNvSpPr>
            <a:spLocks noChangeArrowheads="1"/>
          </p:cNvSpPr>
          <p:nvPr/>
        </p:nvSpPr>
        <p:spPr bwMode="auto">
          <a:xfrm>
            <a:off x="1547813" y="2535238"/>
            <a:ext cx="116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(i=2,i=1)</a:t>
            </a:r>
          </a:p>
        </p:txBody>
      </p:sp>
      <p:cxnSp>
        <p:nvCxnSpPr>
          <p:cNvPr id="167" name="Straight Arrow Connector 166"/>
          <p:cNvCxnSpPr>
            <a:stCxn id="156" idx="5"/>
            <a:endCxn id="157" idx="2"/>
          </p:cNvCxnSpPr>
          <p:nvPr/>
        </p:nvCxnSpPr>
        <p:spPr>
          <a:xfrm flipV="1">
            <a:off x="1162050" y="4324350"/>
            <a:ext cx="2857500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00"/>
          <p:cNvSpPr txBox="1">
            <a:spLocks noChangeArrowheads="1"/>
          </p:cNvSpPr>
          <p:nvPr/>
        </p:nvSpPr>
        <p:spPr bwMode="auto">
          <a:xfrm>
            <a:off x="4233863" y="4244975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A1(j=5)</a:t>
            </a:r>
          </a:p>
        </p:txBody>
      </p:sp>
      <p:sp>
        <p:nvSpPr>
          <p:cNvPr id="169" name="TextBox 101"/>
          <p:cNvSpPr txBox="1">
            <a:spLocks noChangeArrowheads="1"/>
          </p:cNvSpPr>
          <p:nvPr/>
        </p:nvSpPr>
        <p:spPr bwMode="auto">
          <a:xfrm>
            <a:off x="4133850" y="20955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A1(j=1)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 flipV="1">
            <a:off x="4237038" y="3492500"/>
            <a:ext cx="3101975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92"/>
          <p:cNvSpPr>
            <a:spLocks noChangeArrowheads="1"/>
          </p:cNvSpPr>
          <p:nvPr/>
        </p:nvSpPr>
        <p:spPr bwMode="auto">
          <a:xfrm>
            <a:off x="5078413" y="216535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(j=1,k=1)</a:t>
            </a: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4214813" y="2882900"/>
            <a:ext cx="3124200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92"/>
          <p:cNvSpPr>
            <a:spLocks noChangeArrowheads="1"/>
          </p:cNvSpPr>
          <p:nvPr/>
        </p:nvSpPr>
        <p:spPr bwMode="auto">
          <a:xfrm>
            <a:off x="6226175" y="303530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(j=2,k=2)</a:t>
            </a:r>
          </a:p>
        </p:txBody>
      </p:sp>
      <p:sp>
        <p:nvSpPr>
          <p:cNvPr id="174" name="Rectangle 92"/>
          <p:cNvSpPr>
            <a:spLocks noChangeArrowheads="1"/>
          </p:cNvSpPr>
          <p:nvPr/>
        </p:nvSpPr>
        <p:spPr bwMode="auto">
          <a:xfrm>
            <a:off x="4994275" y="2468563"/>
            <a:ext cx="126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ym typeface="Symbol" pitchFamily="18" charset="2"/>
              </a:rPr>
              <a:t> </a:t>
            </a:r>
            <a:r>
              <a:rPr lang="en-US" altLang="en-US" sz="1800"/>
              <a:t>(j=2,k=1)</a:t>
            </a:r>
          </a:p>
        </p:txBody>
      </p:sp>
      <p:sp>
        <p:nvSpPr>
          <p:cNvPr id="175" name="TextBox 116"/>
          <p:cNvSpPr txBox="1">
            <a:spLocks noChangeArrowheads="1"/>
          </p:cNvSpPr>
          <p:nvPr/>
        </p:nvSpPr>
        <p:spPr bwMode="auto">
          <a:xfrm>
            <a:off x="4192588" y="257810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A1(j=2)</a:t>
            </a:r>
          </a:p>
        </p:txBody>
      </p:sp>
      <p:sp>
        <p:nvSpPr>
          <p:cNvPr id="176" name="Oval 175"/>
          <p:cNvSpPr/>
          <p:nvPr/>
        </p:nvSpPr>
        <p:spPr>
          <a:xfrm>
            <a:off x="1058863" y="4133850"/>
            <a:ext cx="4445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852738" y="310038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852738" y="320833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3648075" y="350043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3646488" y="329565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3648075" y="302577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2" name="TextBox 1"/>
          <p:cNvSpPr txBox="1">
            <a:spLocks noChangeArrowheads="1"/>
          </p:cNvSpPr>
          <p:nvPr/>
        </p:nvSpPr>
        <p:spPr bwMode="auto">
          <a:xfrm>
            <a:off x="3705084" y="5716713"/>
            <a:ext cx="10861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Bell MT" panose="02020503060305020303" pitchFamily="18" charset="0"/>
              </a:rPr>
              <a:t>Layer l=1</a:t>
            </a:r>
          </a:p>
        </p:txBody>
      </p:sp>
      <p:sp>
        <p:nvSpPr>
          <p:cNvPr id="183" name="TextBox 93"/>
          <p:cNvSpPr txBox="1">
            <a:spLocks noChangeArrowheads="1"/>
          </p:cNvSpPr>
          <p:nvPr/>
        </p:nvSpPr>
        <p:spPr bwMode="auto">
          <a:xfrm>
            <a:off x="7130769" y="4851525"/>
            <a:ext cx="10861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Bell MT" panose="02020503060305020303" pitchFamily="18" charset="0"/>
              </a:rPr>
              <a:t>Layer l=2</a:t>
            </a:r>
          </a:p>
        </p:txBody>
      </p:sp>
      <p:sp>
        <p:nvSpPr>
          <p:cNvPr id="184" name="Oval 183"/>
          <p:cNvSpPr/>
          <p:nvPr/>
        </p:nvSpPr>
        <p:spPr>
          <a:xfrm>
            <a:off x="3986213" y="22891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339013" y="24098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339013" y="3381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4005263" y="370681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572375" y="2041525"/>
            <a:ext cx="1173163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Y1=0.5101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T1=1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572375" y="2733675"/>
            <a:ext cx="1173163" cy="6477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Y2=0.4322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T2=0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567613" y="3416300"/>
            <a:ext cx="1171575" cy="646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Y3=0.3241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T3=0</a:t>
            </a:r>
          </a:p>
        </p:txBody>
      </p:sp>
      <p:sp>
        <p:nvSpPr>
          <p:cNvPr id="191" name="TextBox 74"/>
          <p:cNvSpPr txBox="1">
            <a:spLocks noChangeArrowheads="1"/>
          </p:cNvSpPr>
          <p:nvPr/>
        </p:nvSpPr>
        <p:spPr bwMode="auto">
          <a:xfrm>
            <a:off x="7086600" y="4484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layer</a:t>
            </a:r>
          </a:p>
        </p:txBody>
      </p:sp>
      <p:sp>
        <p:nvSpPr>
          <p:cNvPr id="192" name="TextBox 75"/>
          <p:cNvSpPr txBox="1">
            <a:spLocks noChangeArrowheads="1"/>
          </p:cNvSpPr>
          <p:nvPr/>
        </p:nvSpPr>
        <p:spPr bwMode="auto">
          <a:xfrm>
            <a:off x="479425" y="5795963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 layer</a:t>
            </a:r>
          </a:p>
        </p:txBody>
      </p:sp>
      <p:sp>
        <p:nvSpPr>
          <p:cNvPr id="193" name="Oval 192"/>
          <p:cNvSpPr/>
          <p:nvPr/>
        </p:nvSpPr>
        <p:spPr>
          <a:xfrm>
            <a:off x="6781800" y="838200"/>
            <a:ext cx="2197100" cy="1895475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4" name="Rectangle 1"/>
          <p:cNvSpPr>
            <a:spLocks noChangeArrowheads="1"/>
          </p:cNvSpPr>
          <p:nvPr/>
        </p:nvSpPr>
        <p:spPr bwMode="auto">
          <a:xfrm>
            <a:off x="6931025" y="1163638"/>
            <a:ext cx="204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I.e. e(n)=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(1/2)|Y1-T1|</a:t>
            </a:r>
            <a:r>
              <a:rPr lang="en-US" altLang="en-US" sz="1800" baseline="3000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=0.5*(0.5101-1)^2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=0.12</a:t>
            </a:r>
            <a:endParaRPr lang="en-US" altLang="en-US" sz="1800" baseline="30000"/>
          </a:p>
        </p:txBody>
      </p:sp>
      <p:pic>
        <p:nvPicPr>
          <p:cNvPr id="195" name="Picture 30" descr="C:\Users\khwong.PC91075\AppData\Local\Microsoft\Windows\Temporary Internet Files\Content.IE5\JB1M59N0\rodentia-icons_media-seek-backwar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389563"/>
            <a:ext cx="1387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TextBox 1"/>
          <p:cNvSpPr txBox="1">
            <a:spLocks noChangeArrowheads="1"/>
          </p:cNvSpPr>
          <p:nvPr/>
        </p:nvSpPr>
        <p:spPr bwMode="auto">
          <a:xfrm>
            <a:off x="8451850" y="5737225"/>
            <a:ext cx="52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90675"/>
            <a:ext cx="5349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Rectangle 197"/>
          <p:cNvSpPr/>
          <p:nvPr/>
        </p:nvSpPr>
        <p:spPr>
          <a:xfrm>
            <a:off x="1785144" y="4784830"/>
            <a:ext cx="161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>
                <a:latin typeface="Bell MT" panose="02020503060305020303" pitchFamily="18" charset="0"/>
                <a:sym typeface="Symbol" pitchFamily="18" charset="2"/>
              </a:rPr>
              <a:t>W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</a:t>
            </a:r>
            <a:r>
              <a:rPr lang="en-US" altLang="en-US" i="1" baseline="30000" dirty="0">
                <a:latin typeface="Bell MT" panose="02020503060305020303" pitchFamily="18" charset="0"/>
              </a:rPr>
              <a:t>1</a:t>
            </a:r>
            <a:r>
              <a:rPr lang="en-US" altLang="en-US" dirty="0">
                <a:latin typeface="Bell MT" panose="02020503060305020303" pitchFamily="18" charset="0"/>
              </a:rPr>
              <a:t>=9x5</a:t>
            </a:r>
          </a:p>
          <a:p>
            <a:pPr eaLnBrk="1" hangingPunct="1"/>
            <a:r>
              <a:rPr lang="en-US" altLang="en-US" i="1" dirty="0" err="1">
                <a:latin typeface="Bell MT" panose="02020503060305020303" pitchFamily="18" charset="0"/>
                <a:sym typeface="Symbol" pitchFamily="18" charset="2"/>
              </a:rPr>
              <a:t>b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</a:t>
            </a:r>
            <a:r>
              <a:rPr lang="en-US" altLang="en-US" i="1" baseline="30000" dirty="0">
                <a:latin typeface="Bell MT" panose="02020503060305020303" pitchFamily="18" charset="0"/>
              </a:rPr>
              <a:t>1</a:t>
            </a:r>
            <a:r>
              <a:rPr lang="en-US" altLang="en-US" dirty="0">
                <a:latin typeface="Bell MT" panose="02020503060305020303" pitchFamily="18" charset="0"/>
              </a:rPr>
              <a:t>=5x1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5309508" y="4900394"/>
            <a:ext cx="161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>
                <a:latin typeface="Bell MT" panose="02020503060305020303" pitchFamily="18" charset="0"/>
                <a:sym typeface="Symbol" pitchFamily="18" charset="2"/>
              </a:rPr>
              <a:t>W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=2</a:t>
            </a:r>
            <a:r>
              <a:rPr lang="en-US" altLang="en-US" dirty="0">
                <a:latin typeface="Bell MT" panose="02020503060305020303" pitchFamily="18" charset="0"/>
              </a:rPr>
              <a:t>=5x3</a:t>
            </a:r>
          </a:p>
          <a:p>
            <a:pPr eaLnBrk="1" hangingPunct="1"/>
            <a:r>
              <a:rPr lang="en-US" altLang="en-US" i="1" dirty="0" err="1">
                <a:latin typeface="Bell MT" panose="02020503060305020303" pitchFamily="18" charset="0"/>
                <a:sym typeface="Symbol" pitchFamily="18" charset="2"/>
              </a:rPr>
              <a:t>b</a:t>
            </a:r>
            <a:r>
              <a:rPr lang="en-US" altLang="en-US" i="1" baseline="30000" dirty="0" err="1">
                <a:latin typeface="Bell MT" panose="02020503060305020303" pitchFamily="18" charset="0"/>
                <a:sym typeface="Symbol" pitchFamily="18" charset="2"/>
              </a:rPr>
              <a:t>l</a:t>
            </a:r>
            <a:r>
              <a:rPr lang="en-US" altLang="en-US" i="1" baseline="30000" dirty="0">
                <a:latin typeface="Bell MT" panose="02020503060305020303" pitchFamily="18" charset="0"/>
                <a:sym typeface="Symbol" pitchFamily="18" charset="2"/>
              </a:rPr>
              <a:t>=2</a:t>
            </a:r>
            <a:r>
              <a:rPr lang="en-US" altLang="en-US" dirty="0">
                <a:latin typeface="Bell MT" panose="02020503060305020303" pitchFamily="18" charset="0"/>
              </a:rPr>
              <a:t>=3x1</a:t>
            </a:r>
          </a:p>
        </p:txBody>
      </p:sp>
    </p:spTree>
    <p:extLst>
      <p:ext uri="{BB962C8B-B14F-4D97-AF65-F5344CB8AC3E}">
        <p14:creationId xmlns:p14="http://schemas.microsoft.com/office/powerpoint/2010/main" val="1597922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training algorithm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 dirty="0"/>
              <a:t>Write the data structures required for each step of the training algorithm</a:t>
            </a:r>
          </a:p>
          <a:p>
            <a:r>
              <a:rPr lang="en-US" altLang="en-US" sz="2400" dirty="0"/>
              <a:t>Initialize all weights w randomly</a:t>
            </a:r>
          </a:p>
          <a:p>
            <a:r>
              <a:rPr lang="en-US" altLang="en-US" sz="2400" dirty="0"/>
              <a:t>Iteration=1: </a:t>
            </a:r>
            <a:r>
              <a:rPr lang="en-US" altLang="en-US" sz="2400" dirty="0" err="1"/>
              <a:t>all_epochs</a:t>
            </a:r>
            <a:r>
              <a:rPr lang="en-US" altLang="en-US" sz="2400" dirty="0"/>
              <a:t> (or break when E is very small)</a:t>
            </a:r>
          </a:p>
          <a:p>
            <a:r>
              <a:rPr lang="en-US" altLang="en-US" sz="2400" dirty="0"/>
              <a:t>{     For n=1:N_all_training_samples and classes</a:t>
            </a:r>
          </a:p>
          <a:p>
            <a:r>
              <a:rPr lang="en-US" altLang="en-US" sz="2400" dirty="0"/>
              <a:t>      { </a:t>
            </a:r>
            <a:r>
              <a:rPr lang="en-US" altLang="en-US" sz="2400" u="sng" dirty="0"/>
              <a:t>feed forward x(n) to network to get y(n)</a:t>
            </a:r>
          </a:p>
          <a:p>
            <a:r>
              <a:rPr lang="en-US" altLang="en-US" sz="2400" dirty="0"/>
              <a:t>             e(n)=0.5*[y(n)-t(n)]^2  ;    //t(n)=teacher of sample x(n)</a:t>
            </a:r>
          </a:p>
          <a:p>
            <a:r>
              <a:rPr lang="en-US" altLang="en-US" sz="2400" dirty="0"/>
              <a:t>        </a:t>
            </a:r>
            <a:r>
              <a:rPr lang="en-US" altLang="en-US" sz="2400" u="sng" dirty="0"/>
              <a:t>back propagate e(n) to the network, </a:t>
            </a:r>
          </a:p>
          <a:p>
            <a:r>
              <a:rPr lang="en-US" altLang="en-US" sz="2400" dirty="0">
                <a:sym typeface="Symbol" pitchFamily="18" charset="2"/>
              </a:rPr>
              <a:t>          //showed earlier if w=-</a:t>
            </a:r>
            <a:r>
              <a:rPr lang="en-US" altLang="en-US" sz="2400" i="1" dirty="0">
                <a:sym typeface="Symbol" pitchFamily="18" charset="2"/>
              </a:rPr>
              <a:t>*</a:t>
            </a:r>
            <a:r>
              <a:rPr lang="en-US" altLang="en-US" sz="2400" dirty="0">
                <a:sym typeface="Symbol" pitchFamily="18" charset="2"/>
              </a:rPr>
              <a:t>E/w , and 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new</a:t>
            </a:r>
            <a:r>
              <a:rPr lang="en-US" altLang="en-US" sz="2400" dirty="0">
                <a:sym typeface="Symbol" pitchFamily="18" charset="2"/>
              </a:rPr>
              <a:t>=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+ </a:t>
            </a:r>
            <a:r>
              <a:rPr lang="en-US" altLang="en-US" sz="2400" i="1" dirty="0"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w</a:t>
            </a:r>
          </a:p>
          <a:p>
            <a:r>
              <a:rPr lang="en-US" altLang="en-US" sz="2400" dirty="0">
                <a:sym typeface="Symbol" pitchFamily="18" charset="2"/>
              </a:rPr>
              <a:t>          //output y(n) will be closer to t(n) hence e(n) will decrease</a:t>
            </a:r>
          </a:p>
          <a:p>
            <a:r>
              <a:rPr lang="en-US" altLang="en-US" sz="2400" dirty="0"/>
              <a:t>          find </a:t>
            </a:r>
            <a:r>
              <a:rPr lang="en-US" altLang="en-US" sz="2400" dirty="0">
                <a:sym typeface="Symbol" pitchFamily="18" charset="2"/>
              </a:rPr>
              <a:t>w=-</a:t>
            </a:r>
            <a:r>
              <a:rPr lang="en-US" altLang="en-US" sz="2400" i="1" dirty="0">
                <a:sym typeface="Symbol" pitchFamily="18" charset="2"/>
              </a:rPr>
              <a:t>*(</a:t>
            </a:r>
            <a:r>
              <a:rPr lang="en-US" altLang="en-US" sz="2400" dirty="0">
                <a:sym typeface="Symbol" pitchFamily="18" charset="2"/>
              </a:rPr>
              <a:t>E/w);    //E will decrease. </a:t>
            </a:r>
            <a:r>
              <a:rPr lang="en-US" altLang="en-US" sz="2400" i="1" dirty="0">
                <a:sym typeface="Symbol" pitchFamily="18" charset="2"/>
              </a:rPr>
              <a:t>0.1=</a:t>
            </a:r>
            <a:r>
              <a:rPr lang="en-US" altLang="en-US" sz="2400" dirty="0">
                <a:sym typeface="Symbol" pitchFamily="18" charset="2"/>
              </a:rPr>
              <a:t>learning rate</a:t>
            </a:r>
          </a:p>
          <a:p>
            <a:r>
              <a:rPr lang="en-US" altLang="en-US" sz="2400" dirty="0">
                <a:sym typeface="Symbol" pitchFamily="18" charset="2"/>
              </a:rPr>
              <a:t>          update 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new</a:t>
            </a:r>
            <a:r>
              <a:rPr lang="en-US" altLang="en-US" sz="2400" dirty="0">
                <a:sym typeface="Symbol" pitchFamily="18" charset="2"/>
              </a:rPr>
              <a:t>=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+ w =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-</a:t>
            </a:r>
            <a:r>
              <a:rPr lang="en-US" altLang="en-US" sz="2400" i="1" dirty="0">
                <a:sym typeface="Symbol" pitchFamily="18" charset="2"/>
              </a:rPr>
              <a:t>*</a:t>
            </a:r>
            <a:r>
              <a:rPr lang="en-US" altLang="en-US" sz="2400" dirty="0">
                <a:sym typeface="Symbol" pitchFamily="18" charset="2"/>
              </a:rPr>
              <a:t>E/w ;  //for weight update</a:t>
            </a:r>
          </a:p>
          <a:p>
            <a:r>
              <a:rPr lang="en-US" altLang="en-US" sz="2400" dirty="0">
                <a:sym typeface="Symbol" pitchFamily="18" charset="2"/>
              </a:rPr>
              <a:t>          Similarity  update </a:t>
            </a:r>
            <a:r>
              <a:rPr lang="en-US" altLang="en-US" sz="2400" dirty="0" err="1">
                <a:sym typeface="Symbol" pitchFamily="18" charset="2"/>
              </a:rPr>
              <a:t>b</a:t>
            </a:r>
            <a:r>
              <a:rPr lang="en-US" altLang="en-US" sz="2400" baseline="-25000" dirty="0" err="1">
                <a:sym typeface="Symbol" pitchFamily="18" charset="2"/>
              </a:rPr>
              <a:t>new</a:t>
            </a:r>
            <a:r>
              <a:rPr lang="en-US" altLang="en-US" sz="2400" dirty="0">
                <a:sym typeface="Symbol" pitchFamily="18" charset="2"/>
              </a:rPr>
              <a:t>=b</a:t>
            </a:r>
            <a:r>
              <a:rPr lang="en-US" altLang="en-US" sz="2400" baseline="-25000" dirty="0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+ b =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-</a:t>
            </a:r>
            <a:r>
              <a:rPr lang="en-US" altLang="en-US" sz="2400" i="1" dirty="0">
                <a:sym typeface="Symbol" pitchFamily="18" charset="2"/>
              </a:rPr>
              <a:t>*</a:t>
            </a:r>
            <a:r>
              <a:rPr lang="en-US" altLang="en-US" sz="2400" dirty="0">
                <a:sym typeface="Symbol" pitchFamily="18" charset="2"/>
              </a:rPr>
              <a:t>e/b ;  //for bias</a:t>
            </a:r>
          </a:p>
          <a:p>
            <a:r>
              <a:rPr lang="en-US" altLang="en-US" sz="2400" dirty="0">
                <a:sym typeface="Symbol" pitchFamily="18" charset="2"/>
              </a:rPr>
              <a:t>       </a:t>
            </a:r>
            <a:r>
              <a:rPr lang="en-US" altLang="en-US" sz="2000" dirty="0"/>
              <a:t>}</a:t>
            </a:r>
          </a:p>
          <a:p>
            <a:r>
              <a:rPr lang="en-US" altLang="en-US" sz="2400" dirty="0"/>
              <a:t>      E=</a:t>
            </a:r>
            <a:r>
              <a:rPr lang="en-US" altLang="en-US" sz="2400" dirty="0" err="1"/>
              <a:t>sum_all_n</a:t>
            </a:r>
            <a:r>
              <a:rPr lang="en-US" altLang="en-US" sz="2400" dirty="0"/>
              <a:t> (e(n))</a:t>
            </a:r>
          </a:p>
          <a:p>
            <a:r>
              <a:rPr lang="en-US" altLang="en-US" sz="2400" dirty="0"/>
              <a:t>}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E5FCE-C40F-4BFC-9E2D-CFA39DECEE0A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35846" name="Picture 6" descr="C:\Users\khwong.PC91075\AppData\Local\Microsoft\Windows\Temporary Internet Files\Content.IE5\1WMQXF1A\gym-29705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24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1F1AB8-717F-7BFD-41ED-0565BFEBF795}"/>
              </a:ext>
            </a:extLst>
          </p:cNvPr>
          <p:cNvSpPr txBox="1"/>
          <p:nvPr/>
        </p:nvSpPr>
        <p:spPr>
          <a:xfrm>
            <a:off x="5638800" y="5149334"/>
            <a:ext cx="13692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b="0" i="1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η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/'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i:tə/. 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9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Different types of artificial neural networks</a:t>
            </a:r>
            <a:endParaRPr lang="zh-HK" alt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HK" dirty="0" err="1">
                <a:hlinkClick r:id="rId2" tooltip="Autoencoder"/>
              </a:rPr>
              <a:t>Autoencoder</a:t>
            </a:r>
            <a:endParaRPr lang="en-US" altLang="zh-HK" dirty="0"/>
          </a:p>
          <a:p>
            <a:r>
              <a:rPr lang="en-US" altLang="zh-HK" b="1" dirty="0">
                <a:hlinkClick r:id="rId3"/>
              </a:rPr>
              <a:t>DNN Deep neural network</a:t>
            </a:r>
            <a:r>
              <a:rPr lang="en-US" altLang="zh-HK" dirty="0">
                <a:hlinkClick r:id="rId3"/>
              </a:rPr>
              <a:t>  &amp; Deep learning</a:t>
            </a:r>
            <a:endParaRPr lang="en-US" altLang="zh-HK" dirty="0"/>
          </a:p>
          <a:p>
            <a:r>
              <a:rPr lang="en-US" altLang="zh-HK" b="1" dirty="0">
                <a:hlinkClick r:id="rId4"/>
              </a:rPr>
              <a:t>MLP Multilayer perceptron</a:t>
            </a:r>
            <a:endParaRPr lang="en-US" altLang="zh-HK" dirty="0"/>
          </a:p>
          <a:p>
            <a:r>
              <a:rPr lang="en-US" altLang="zh-HK" dirty="0">
                <a:hlinkClick r:id="rId5" tooltip="Recurrent neural network"/>
              </a:rPr>
              <a:t>RNN</a:t>
            </a:r>
            <a:r>
              <a:rPr lang="en-US" altLang="zh-HK" dirty="0"/>
              <a:t> (Recurrent Neural Networks), LSTM (Long Short-term memory)</a:t>
            </a:r>
          </a:p>
          <a:p>
            <a:r>
              <a:rPr lang="en-US" altLang="zh-HK" dirty="0">
                <a:hlinkClick r:id="rId6" tooltip="Restricted Boltzmann machine"/>
              </a:rPr>
              <a:t>RBM Restricted Boltzmann machine</a:t>
            </a:r>
            <a:endParaRPr lang="en-US" altLang="zh-HK" dirty="0"/>
          </a:p>
          <a:p>
            <a:r>
              <a:rPr lang="en-US" altLang="zh-HK" dirty="0">
                <a:hlinkClick r:id="rId7" tooltip="Self-organizing map"/>
              </a:rPr>
              <a:t>SOM</a:t>
            </a:r>
            <a:r>
              <a:rPr lang="en-US" altLang="zh-HK" dirty="0"/>
              <a:t> (Self-organizing map)</a:t>
            </a:r>
          </a:p>
          <a:p>
            <a:r>
              <a:rPr lang="en-US" altLang="zh-HK" dirty="0">
                <a:hlinkClick r:id="rId8" tooltip="Convolutional neural network"/>
              </a:rPr>
              <a:t>Convolutional neural network</a:t>
            </a:r>
            <a:r>
              <a:rPr lang="en-US" altLang="zh-HK" dirty="0"/>
              <a:t> CNN</a:t>
            </a:r>
          </a:p>
          <a:p>
            <a:r>
              <a:rPr lang="en-US" altLang="zh-HK" dirty="0">
                <a:hlinkClick r:id="rId9"/>
              </a:rPr>
              <a:t>Transformer model</a:t>
            </a:r>
            <a:endParaRPr lang="en-US" altLang="zh-HK" dirty="0"/>
          </a:p>
          <a:p>
            <a:r>
              <a:rPr lang="en-US" altLang="zh-HK" sz="2000" dirty="0"/>
              <a:t>From </a:t>
            </a:r>
            <a:r>
              <a:rPr lang="en-US" altLang="zh-HK" sz="2000" dirty="0">
                <a:hlinkClick r:id="rId10"/>
              </a:rPr>
              <a:t>https://en.wikipedia.org/wiki/Artificial_neural_network</a:t>
            </a:r>
            <a:endParaRPr lang="en-US" altLang="zh-HK" sz="2000" dirty="0"/>
          </a:p>
          <a:p>
            <a:r>
              <a:rPr lang="en-US" altLang="zh-HK" sz="2000" dirty="0"/>
              <a:t>The method discussed in this power point can be applied to many of the above nets.</a:t>
            </a:r>
            <a:endParaRPr lang="zh-HK" altLang="en-US" sz="2000" dirty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EB2CD-2B63-4866-BD50-AC303DBC0C88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9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calculate </a:t>
            </a:r>
            <a:r>
              <a:rPr lang="en-US" altLang="en-US" sz="4000" dirty="0">
                <a:sym typeface="Symbol" pitchFamily="18" charset="2"/>
              </a:rPr>
              <a:t>w, b of all neurons during training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Formulas and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50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863499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84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Now use this  indexing scheme </a:t>
            </a:r>
            <a:r>
              <a:rPr lang="en-US" sz="3200" i="1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Bell MT" panose="02020503060305020303" pitchFamily="18" charset="0"/>
              </a:rPr>
              <a:t>k,j,i</a:t>
            </a:r>
            <a:r>
              <a:rPr lang="en-US" sz="3200" i="1" dirty="0">
                <a:solidFill>
                  <a:srgbClr val="FF0000"/>
                </a:solidFill>
              </a:rPr>
              <a:t>)</a:t>
            </a:r>
            <a:r>
              <a:rPr lang="en-US" sz="3200" i="1" dirty="0"/>
              <a:t> </a:t>
            </a:r>
            <a:r>
              <a:rPr lang="en-US" sz="3200" dirty="0"/>
              <a:t>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642"/>
            <a:ext cx="8229600" cy="4525963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51</a:t>
            </a:fld>
            <a:endParaRPr lang="en-US" altLang="zh-HK"/>
          </a:p>
        </p:txBody>
      </p:sp>
      <p:sp>
        <p:nvSpPr>
          <p:cNvPr id="6" name="Oval 5"/>
          <p:cNvSpPr/>
          <p:nvPr/>
        </p:nvSpPr>
        <p:spPr>
          <a:xfrm>
            <a:off x="5341124" y="2455898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7" name="Straight Arrow Connector 6"/>
          <p:cNvCxnSpPr>
            <a:stCxn id="17" idx="6"/>
            <a:endCxn id="6" idx="2"/>
          </p:cNvCxnSpPr>
          <p:nvPr/>
        </p:nvCxnSpPr>
        <p:spPr>
          <a:xfrm>
            <a:off x="4136211" y="2347948"/>
            <a:ext cx="120491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7" idx="2"/>
          </p:cNvCxnSpPr>
          <p:nvPr/>
        </p:nvCxnSpPr>
        <p:spPr>
          <a:xfrm flipV="1">
            <a:off x="1986736" y="2347948"/>
            <a:ext cx="1235075" cy="652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63461" y="2874998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19058" y="2714661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15670" y="2851979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18" idx="6"/>
            <a:endCxn id="6" idx="2"/>
          </p:cNvCxnSpPr>
          <p:nvPr/>
        </p:nvCxnSpPr>
        <p:spPr>
          <a:xfrm flipV="1">
            <a:off x="4245749" y="2874998"/>
            <a:ext cx="1095375" cy="56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19057" y="298521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805610" y="2646397"/>
          <a:ext cx="501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241200" progId="Equation.3">
                  <p:embed/>
                </p:oleObj>
              </mc:Choice>
              <mc:Fallback>
                <p:oleObj name="Equation" r:id="rId2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610" y="2646397"/>
                        <a:ext cx="501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3221811" y="1928848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31349" y="3016285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109047" y="4525928"/>
            <a:ext cx="18390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Output layer </a:t>
            </a:r>
            <a:r>
              <a:rPr lang="en-US" altLang="en-US" sz="2000" i="1" dirty="0">
                <a:solidFill>
                  <a:srgbClr val="FF0000"/>
                </a:solidFill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latin typeface="Bodoni MT" panose="02070603080606020203" pitchFamily="18" charset="0"/>
              </a:rPr>
              <a:t>l</a:t>
            </a:r>
            <a:r>
              <a:rPr lang="en-US" altLang="en-US" sz="2000" i="1" dirty="0">
                <a:solidFill>
                  <a:srgbClr val="FF0000"/>
                </a:solidFill>
              </a:rPr>
              <a:t>)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indexed by </a:t>
            </a:r>
            <a:r>
              <a:rPr lang="en-US" altLang="en-US" sz="2000" i="1" dirty="0" err="1">
                <a:solidFill>
                  <a:srgbClr val="FF0000"/>
                </a:solidFill>
              </a:rPr>
              <a:t>i</a:t>
            </a:r>
            <a:endParaRPr lang="en-US" altLang="en-US" sz="2000" i="1" dirty="0">
              <a:solidFill>
                <a:srgbClr val="FF0000"/>
              </a:solidFill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/>
        </p:nvSpPr>
        <p:spPr bwMode="auto">
          <a:xfrm>
            <a:off x="3051267" y="4549914"/>
            <a:ext cx="1851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Hidden layer </a:t>
            </a:r>
            <a:r>
              <a:rPr lang="en-US" altLang="en-US" sz="2000" i="1" dirty="0">
                <a:solidFill>
                  <a:srgbClr val="FF0000"/>
                </a:solidFill>
                <a:latin typeface="Bell MT" panose="02020503060305020303" pitchFamily="18" charset="0"/>
              </a:rPr>
              <a:t>l-1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Indexed by </a:t>
            </a:r>
            <a:r>
              <a:rPr lang="en-US" altLang="en-US" sz="2000" i="1" dirty="0">
                <a:solidFill>
                  <a:srgbClr val="FF0000"/>
                </a:solidFill>
              </a:rPr>
              <a:t>j</a:t>
            </a: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3727233" y="2040719"/>
          <a:ext cx="531812" cy="5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53800" progId="Equation.3">
                  <p:embed/>
                </p:oleObj>
              </mc:Choice>
              <mc:Fallback>
                <p:oleObj name="Equation" r:id="rId4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233" y="2040719"/>
                        <a:ext cx="531812" cy="55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6393636" y="2403484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41200" progId="Equation.3">
                  <p:embed/>
                </p:oleObj>
              </mc:Choice>
              <mc:Fallback>
                <p:oleObj name="Equation" r:id="rId6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636" y="2403484"/>
                        <a:ext cx="5048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3862309" y="3204718"/>
          <a:ext cx="3714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53800" progId="Equation.3">
                  <p:embed/>
                </p:oleObj>
              </mc:Choice>
              <mc:Fallback>
                <p:oleObj name="Equation" r:id="rId8" imgW="177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09" y="3204718"/>
                        <a:ext cx="3714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4355286" y="2100272"/>
          <a:ext cx="8794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53800" progId="Equation.3">
                  <p:embed/>
                </p:oleObj>
              </mc:Choice>
              <mc:Fallback>
                <p:oleObj name="Equation" r:id="rId10" imgW="41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286" y="2100272"/>
                        <a:ext cx="8794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4604933" y="3171066"/>
          <a:ext cx="533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253800" progId="Equation.3">
                  <p:embed/>
                </p:oleObj>
              </mc:Choice>
              <mc:Fallback>
                <p:oleObj name="Equation" r:id="rId12" imgW="25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933" y="3171066"/>
                        <a:ext cx="533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1072336" y="1510554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72336" y="2597185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47776" y="3597533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533400" y="4435733"/>
            <a:ext cx="2125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000" dirty="0"/>
              <a:t>Hidden layer </a:t>
            </a:r>
            <a:r>
              <a:rPr lang="en-US" altLang="en-US" sz="2000" i="1" dirty="0">
                <a:latin typeface="Bell MT" panose="02020503060305020303" pitchFamily="18" charset="0"/>
              </a:rPr>
              <a:t>l-2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Indexed by </a:t>
            </a:r>
            <a:r>
              <a:rPr lang="en-US" altLang="en-US" sz="2000" i="1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34" name="Straight Arrow Connector 33"/>
          <p:cNvCxnSpPr>
            <a:stCxn id="30" idx="6"/>
            <a:endCxn id="17" idx="2"/>
          </p:cNvCxnSpPr>
          <p:nvPr/>
        </p:nvCxnSpPr>
        <p:spPr>
          <a:xfrm>
            <a:off x="1986736" y="1929654"/>
            <a:ext cx="1235075" cy="41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6"/>
            <a:endCxn id="17" idx="2"/>
          </p:cNvCxnSpPr>
          <p:nvPr/>
        </p:nvCxnSpPr>
        <p:spPr>
          <a:xfrm flipV="1">
            <a:off x="1962176" y="2347948"/>
            <a:ext cx="1259635" cy="1668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6"/>
          </p:cNvCxnSpPr>
          <p:nvPr/>
        </p:nvCxnSpPr>
        <p:spPr>
          <a:xfrm>
            <a:off x="1986736" y="3016285"/>
            <a:ext cx="1344613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</p:cNvCxnSpPr>
          <p:nvPr/>
        </p:nvCxnSpPr>
        <p:spPr>
          <a:xfrm>
            <a:off x="1986736" y="1929654"/>
            <a:ext cx="1344613" cy="1324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6"/>
          </p:cNvCxnSpPr>
          <p:nvPr/>
        </p:nvCxnSpPr>
        <p:spPr>
          <a:xfrm flipV="1">
            <a:off x="1962176" y="3263280"/>
            <a:ext cx="1409569" cy="753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349061" y="3644936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286478" y="4064036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13"/>
          <p:cNvGraphicFramePr>
            <a:graphicFrameLocks noChangeAspect="1"/>
          </p:cNvGraphicFramePr>
          <p:nvPr/>
        </p:nvGraphicFramePr>
        <p:xfrm>
          <a:off x="5821342" y="3900623"/>
          <a:ext cx="369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42" y="3900623"/>
                        <a:ext cx="3698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3"/>
          <p:cNvGraphicFramePr>
            <a:graphicFrameLocks noChangeAspect="1"/>
          </p:cNvGraphicFramePr>
          <p:nvPr/>
        </p:nvGraphicFramePr>
        <p:xfrm>
          <a:off x="6468248" y="3459368"/>
          <a:ext cx="3714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248" y="3459368"/>
                        <a:ext cx="3714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Oval 60"/>
          <p:cNvSpPr/>
          <p:nvPr/>
        </p:nvSpPr>
        <p:spPr>
          <a:xfrm>
            <a:off x="3727232" y="2799765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727233" y="2914371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812400" y="3357167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821341" y="3482439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21342" y="3687319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1264424" y="1620847"/>
          <a:ext cx="5302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241200" progId="Equation.3">
                  <p:embed/>
                </p:oleObj>
              </mc:Choice>
              <mc:Fallback>
                <p:oleObj name="Equation" r:id="rId18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424" y="1620847"/>
                        <a:ext cx="5302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1343799" y="2760672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80" imgH="241200" progId="Equation.3">
                  <p:embed/>
                </p:oleObj>
              </mc:Choice>
              <mc:Fallback>
                <p:oleObj name="Equation" r:id="rId2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799" y="2760672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val 73"/>
          <p:cNvSpPr/>
          <p:nvPr/>
        </p:nvSpPr>
        <p:spPr>
          <a:xfrm>
            <a:off x="1528027" y="2432879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465052" y="3505458"/>
            <a:ext cx="46037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2270899" y="1608147"/>
          <a:ext cx="9334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44240" imgH="253800" progId="Equation.3">
                  <p:embed/>
                </p:oleObj>
              </mc:Choice>
              <mc:Fallback>
                <p:oleObj name="Equation" r:id="rId22" imgW="444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899" y="1608147"/>
                        <a:ext cx="9334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flipH="1" flipV="1">
            <a:off x="7473136" y="2874998"/>
            <a:ext cx="762000" cy="23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35136" y="265008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r>
              <a:rPr lang="en-US" i="1" baseline="-25000" dirty="0">
                <a:latin typeface="Bell MT" panose="02020503060305020303" pitchFamily="18" charset="0"/>
              </a:rPr>
              <a:t>=1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235136" y="38489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endParaRPr lang="en-US" i="1" baseline="-25000" dirty="0">
              <a:latin typeface="Bell MT" panose="02020503060305020303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7241387" y="4044884"/>
            <a:ext cx="762000" cy="23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509620" y="1984384"/>
            <a:ext cx="20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        teacher</a:t>
            </a: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/>
        </p:nvGraphicFramePr>
        <p:xfrm>
          <a:off x="4616450" y="5184775"/>
          <a:ext cx="45164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47760" imgH="825480" progId="Equation.3">
                  <p:embed/>
                </p:oleObj>
              </mc:Choice>
              <mc:Fallback>
                <p:oleObj name="Equation" r:id="rId24" imgW="30477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184775"/>
                        <a:ext cx="4516438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34925" y="5306006"/>
          <a:ext cx="4568831" cy="110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49280" imgH="761760" progId="Equation.3">
                  <p:embed/>
                </p:oleObj>
              </mc:Choice>
              <mc:Fallback>
                <p:oleObj name="Equation" r:id="rId26" imgW="31492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306006"/>
                        <a:ext cx="4568831" cy="110114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Straight Arrow Connector 86"/>
          <p:cNvCxnSpPr/>
          <p:nvPr/>
        </p:nvCxnSpPr>
        <p:spPr>
          <a:xfrm flipV="1">
            <a:off x="1650734" y="3597533"/>
            <a:ext cx="2326492" cy="166026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58" idx="2"/>
          </p:cNvCxnSpPr>
          <p:nvPr/>
        </p:nvCxnSpPr>
        <p:spPr>
          <a:xfrm flipV="1">
            <a:off x="5701507" y="4403861"/>
            <a:ext cx="304779" cy="7683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453309" y="474703"/>
            <a:ext cx="442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http://cogprints.org/5869/1/cnn_tutorial.pdf</a:t>
            </a:r>
          </a:p>
        </p:txBody>
      </p:sp>
      <p:cxnSp>
        <p:nvCxnSpPr>
          <p:cNvPr id="93" name="Straight Connector 92"/>
          <p:cNvCxnSpPr>
            <a:stCxn id="17" idx="0"/>
            <a:endCxn id="17" idx="4"/>
          </p:cNvCxnSpPr>
          <p:nvPr/>
        </p:nvCxnSpPr>
        <p:spPr>
          <a:xfrm>
            <a:off x="3679011" y="1928848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3267075" y="2089150"/>
          <a:ext cx="531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53800" imgH="241200" progId="Equation.3">
                  <p:embed/>
                </p:oleObj>
              </mc:Choice>
              <mc:Fallback>
                <p:oleObj name="Equation" r:id="rId28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2089150"/>
                        <a:ext cx="531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/>
        </p:nvGraphicFramePr>
        <p:xfrm>
          <a:off x="5349875" y="2593975"/>
          <a:ext cx="5032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41200" imgH="228600" progId="Equation.3">
                  <p:embed/>
                </p:oleObj>
              </mc:Choice>
              <mc:Fallback>
                <p:oleObj name="Equation" r:id="rId30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2593975"/>
                        <a:ext cx="5032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/>
          <p:cNvCxnSpPr/>
          <p:nvPr/>
        </p:nvCxnSpPr>
        <p:spPr>
          <a:xfrm>
            <a:off x="5830670" y="2434008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830670" y="3672043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88549" y="302880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Object 99"/>
          <p:cNvGraphicFramePr>
            <a:graphicFrameLocks noChangeAspect="1"/>
          </p:cNvGraphicFramePr>
          <p:nvPr/>
        </p:nvGraphicFramePr>
        <p:xfrm>
          <a:off x="3378776" y="3204718"/>
          <a:ext cx="3714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77480" imgH="241200" progId="Equation.3">
                  <p:embed/>
                </p:oleObj>
              </mc:Choice>
              <mc:Fallback>
                <p:oleObj name="Equation" r:id="rId32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776" y="3204718"/>
                        <a:ext cx="3714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5432425" y="3821113"/>
          <a:ext cx="3190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52280" imgH="228600" progId="Equation.3">
                  <p:embed/>
                </p:oleObj>
              </mc:Choice>
              <mc:Fallback>
                <p:oleObj name="Equation" r:id="rId3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3821113"/>
                        <a:ext cx="3190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2336" y="741112"/>
            <a:ext cx="1234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</a:rPr>
              <a:t>K</a:t>
            </a:r>
            <a:r>
              <a:rPr lang="en-US" sz="4400" i="1" baseline="-25000" dirty="0" err="1">
                <a:solidFill>
                  <a:srgbClr val="FF0000"/>
                </a:solidFill>
              </a:rPr>
              <a:t>layer</a:t>
            </a:r>
            <a:endParaRPr lang="en-US" sz="4400" i="1" baseline="-25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31349" y="749621"/>
            <a:ext cx="107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</a:rPr>
              <a:t>j</a:t>
            </a:r>
            <a:r>
              <a:rPr lang="en-US" sz="4400" i="1" baseline="-25000" dirty="0" err="1">
                <a:solidFill>
                  <a:srgbClr val="FF0000"/>
                </a:solidFill>
              </a:rPr>
              <a:t>layer</a:t>
            </a:r>
            <a:endParaRPr lang="en-US" sz="4400" i="1" baseline="-25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8493" y="749621"/>
            <a:ext cx="1071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</a:rPr>
              <a:t>i</a:t>
            </a:r>
            <a:r>
              <a:rPr lang="en-US" sz="4400" i="1" baseline="-25000" dirty="0" err="1">
                <a:solidFill>
                  <a:srgbClr val="FF0000"/>
                </a:solidFill>
              </a:rPr>
              <a:t>layer</a:t>
            </a:r>
            <a:endParaRPr lang="en-US" sz="440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50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6F6D-237C-4835-A1EB-CCFC38236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altLang="en-US" sz="4400" dirty="0"/>
              <a:t>Case 1 of weight updating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A35E-1652-4123-92B9-28AE360BB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327819"/>
            <a:ext cx="6400800" cy="1752600"/>
          </a:xfrm>
        </p:spPr>
        <p:txBody>
          <a:bodyPr/>
          <a:lstStyle/>
          <a:p>
            <a:r>
              <a:rPr lang="en-US" altLang="en-US" sz="3200" dirty="0"/>
              <a:t>if the neuron in </a:t>
            </a:r>
            <a:r>
              <a:rPr lang="en-US" altLang="en-US" sz="3200" dirty="0">
                <a:solidFill>
                  <a:srgbClr val="FF0000"/>
                </a:solidFill>
              </a:rPr>
              <a:t>between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FF0000"/>
                </a:solidFill>
              </a:rPr>
              <a:t>the hidden layer and the output layer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64FD7-26E3-4A4E-9691-AE5AA97A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64A7C-E348-4BF6-9A3F-B3FFA955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52</a:t>
            </a:fld>
            <a:endParaRPr lang="en-US" altLang="zh-HK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77F50A1C-4FE4-9938-4454-4A5F8058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24" y="3539729"/>
            <a:ext cx="5334000" cy="285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9C29842-FFF3-A3C7-1DED-F8836EDE3B09}"/>
              </a:ext>
            </a:extLst>
          </p:cNvPr>
          <p:cNvSpPr/>
          <p:nvPr/>
        </p:nvSpPr>
        <p:spPr>
          <a:xfrm>
            <a:off x="7643949" y="3920081"/>
            <a:ext cx="152400" cy="22860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F4BDF9-6497-8E28-5A18-1E90C6BCFD8B}"/>
              </a:ext>
            </a:extLst>
          </p:cNvPr>
          <p:cNvCxnSpPr/>
          <p:nvPr/>
        </p:nvCxnSpPr>
        <p:spPr>
          <a:xfrm>
            <a:off x="5029200" y="2743200"/>
            <a:ext cx="2690949" cy="117688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694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492625"/>
            <a:ext cx="3902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-3177" y="101876"/>
            <a:ext cx="3227218" cy="563563"/>
          </a:xfrm>
        </p:spPr>
        <p:txBody>
          <a:bodyPr>
            <a:noAutofit/>
          </a:bodyPr>
          <a:lstStyle/>
          <a:p>
            <a:pPr algn="l"/>
            <a:r>
              <a:rPr lang="en-US" altLang="en-US" sz="1600" dirty="0"/>
              <a:t>Case 1 of weight updating</a:t>
            </a:r>
            <a:br>
              <a:rPr lang="en-US" altLang="en-US" sz="1600" dirty="0"/>
            </a:br>
            <a:r>
              <a:rPr lang="en-US" altLang="en-US" sz="1600" dirty="0"/>
              <a:t>(</a:t>
            </a:r>
            <a:r>
              <a:rPr lang="en-US" altLang="en-US" sz="1600" dirty="0" err="1"/>
              <a:t>i</a:t>
            </a:r>
            <a:r>
              <a:rPr lang="en-US" altLang="en-US" sz="1600" dirty="0"/>
              <a:t>): if the neuron in </a:t>
            </a:r>
            <a:r>
              <a:rPr lang="en-US" altLang="en-US" sz="1600" dirty="0">
                <a:solidFill>
                  <a:srgbClr val="FF0000"/>
                </a:solidFill>
              </a:rPr>
              <a:t>between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the hidden layer and the output layer</a:t>
            </a: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sz="1800" i="1" baseline="-25000" dirty="0">
              <a:solidFill>
                <a:srgbClr val="FF0000"/>
              </a:solidFill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8229600" y="5791200"/>
            <a:ext cx="4572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99138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8D2F6-5CA3-43E8-9DF1-2D06CEA395F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78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52281"/>
              </p:ext>
            </p:extLst>
          </p:nvPr>
        </p:nvGraphicFramePr>
        <p:xfrm>
          <a:off x="57958" y="634961"/>
          <a:ext cx="485775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92280" imgH="4902120" progId="Equation.3">
                  <p:embed/>
                </p:oleObj>
              </mc:Choice>
              <mc:Fallback>
                <p:oleObj name="Equation" r:id="rId4" imgW="4292280" imgH="4902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8" y="634961"/>
                        <a:ext cx="4857750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112971" y="1874569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8583" y="2109519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0971" y="2407969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35308" y="2293669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4"/>
          </p:cNvCxnSpPr>
          <p:nvPr/>
        </p:nvCxnSpPr>
        <p:spPr>
          <a:xfrm>
            <a:off x="6570171" y="187456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74796" y="21793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3371" y="23317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>
            <a:endCxn id="7" idx="3"/>
          </p:cNvCxnSpPr>
          <p:nvPr/>
        </p:nvCxnSpPr>
        <p:spPr>
          <a:xfrm flipV="1">
            <a:off x="5350971" y="2590532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28771" y="2506394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7065471" y="1985694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93933" y="2788969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8" name="TextBox 1"/>
          <p:cNvSpPr txBox="1">
            <a:spLocks noChangeArrowheads="1"/>
          </p:cNvSpPr>
          <p:nvPr/>
        </p:nvSpPr>
        <p:spPr bwMode="auto">
          <a:xfrm>
            <a:off x="5078413" y="3902075"/>
            <a:ext cx="302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</a:t>
            </a:r>
            <a:r>
              <a:rPr lang="en-US" altLang="en-US" sz="1800" i="1"/>
              <a:t>n</a:t>
            </a:r>
            <a:r>
              <a:rPr lang="en-US" altLang="en-US" sz="1800"/>
              <a:t> as an output neuron</a:t>
            </a:r>
          </a:p>
        </p:txBody>
      </p:sp>
      <p:sp>
        <p:nvSpPr>
          <p:cNvPr id="2" name="Oval 1"/>
          <p:cNvSpPr/>
          <p:nvPr/>
        </p:nvSpPr>
        <p:spPr>
          <a:xfrm>
            <a:off x="8247063" y="4572000"/>
            <a:ext cx="515937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>
            <a:stCxn id="2" idx="0"/>
            <a:endCxn id="7" idx="5"/>
          </p:cNvCxnSpPr>
          <p:nvPr/>
        </p:nvCxnSpPr>
        <p:spPr>
          <a:xfrm flipH="1" flipV="1">
            <a:off x="6893460" y="2590017"/>
            <a:ext cx="1611572" cy="19819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15" name="Object 13"/>
          <p:cNvGraphicFramePr>
            <a:graphicFrameLocks noChangeAspect="1"/>
          </p:cNvGraphicFramePr>
          <p:nvPr/>
        </p:nvGraphicFramePr>
        <p:xfrm>
          <a:off x="6193933" y="2895600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933" y="2895600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13"/>
          <p:cNvGraphicFramePr>
            <a:graphicFrameLocks noChangeAspect="1"/>
          </p:cNvGraphicFramePr>
          <p:nvPr/>
        </p:nvGraphicFramePr>
        <p:xfrm>
          <a:off x="6636846" y="2069832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846" y="2069832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13"/>
          <p:cNvGraphicFramePr>
            <a:graphicFrameLocks noChangeAspect="1"/>
          </p:cNvGraphicFramePr>
          <p:nvPr/>
        </p:nvGraphicFramePr>
        <p:xfrm>
          <a:off x="6253163" y="2087563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087563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13"/>
          <p:cNvGraphicFramePr>
            <a:graphicFrameLocks noChangeAspect="1"/>
          </p:cNvGraphicFramePr>
          <p:nvPr/>
        </p:nvGraphicFramePr>
        <p:xfrm>
          <a:off x="7229475" y="2476898"/>
          <a:ext cx="19145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685800" progId="Equation.3">
                  <p:embed/>
                </p:oleObj>
              </mc:Choice>
              <mc:Fallback>
                <p:oleObj name="Equation" r:id="rId12" imgW="1384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2476898"/>
                        <a:ext cx="19145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13"/>
          <p:cNvGraphicFramePr>
            <a:graphicFrameLocks noChangeAspect="1"/>
          </p:cNvGraphicFramePr>
          <p:nvPr/>
        </p:nvGraphicFramePr>
        <p:xfrm>
          <a:off x="5497814" y="1745456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41200" progId="Equation.3">
                  <p:embed/>
                </p:oleObj>
              </mc:Choice>
              <mc:Fallback>
                <p:oleObj name="Equation" r:id="rId1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814" y="1745456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13"/>
          <p:cNvGraphicFramePr>
            <a:graphicFrameLocks noChangeAspect="1"/>
          </p:cNvGraphicFramePr>
          <p:nvPr/>
        </p:nvGraphicFramePr>
        <p:xfrm>
          <a:off x="4792171" y="1834882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71" y="1834882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endCxn id="37919" idx="1"/>
          </p:cNvCxnSpPr>
          <p:nvPr/>
        </p:nvCxnSpPr>
        <p:spPr>
          <a:xfrm>
            <a:off x="533400" y="1219200"/>
            <a:ext cx="4964414" cy="7778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56575" y="22824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0554" y="21009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endParaRPr lang="en-US" i="1" baseline="-25000" dirty="0">
              <a:latin typeface="Bell MT" panose="020205030603050203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6057" y="1208325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657600" y="4724401"/>
            <a:ext cx="8382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966605" y="4787375"/>
            <a:ext cx="1790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705777" y="2100912"/>
            <a:ext cx="2350329" cy="26234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58200" y="486357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58200" y="493977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17332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 = 1*</a:t>
            </a:r>
            <a:r>
              <a:rPr lang="en-US" dirty="0" err="1"/>
              <a:t>diag</a:t>
            </a:r>
            <a:r>
              <a:rPr lang="en-US" dirty="0"/>
              <a:t>(df2) * e(:,</a:t>
            </a:r>
            <a:r>
              <a:rPr lang="en-US" dirty="0" err="1"/>
              <a:t>i</a:t>
            </a:r>
            <a:r>
              <a:rPr lang="en-US" dirty="0"/>
              <a:t>); %e=A2-T; </a:t>
            </a:r>
          </a:p>
          <a:p>
            <a:r>
              <a:rPr lang="en-US" dirty="0"/>
              <a:t>df2=f’=f(1-f) of layer2, in </a:t>
            </a:r>
            <a:r>
              <a:rPr lang="en-US" dirty="0" err="1"/>
              <a:t>bnppx.m</a:t>
            </a:r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 rot="16200000" flipH="1">
            <a:off x="1784539" y="5297637"/>
            <a:ext cx="184053" cy="15808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76254" y="599604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(S2)</a:t>
            </a:r>
          </a:p>
        </p:txBody>
      </p:sp>
      <p:cxnSp>
        <p:nvCxnSpPr>
          <p:cNvPr id="6" name="Straight Arrow Connector 5"/>
          <p:cNvCxnSpPr>
            <a:endCxn id="37916" idx="0"/>
          </p:cNvCxnSpPr>
          <p:nvPr/>
        </p:nvCxnSpPr>
        <p:spPr>
          <a:xfrm>
            <a:off x="3657600" y="762000"/>
            <a:ext cx="3138789" cy="1307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7917" idx="0"/>
          </p:cNvCxnSpPr>
          <p:nvPr/>
        </p:nvCxnSpPr>
        <p:spPr>
          <a:xfrm>
            <a:off x="4495800" y="762000"/>
            <a:ext cx="1916113" cy="1325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630727"/>
              </p:ext>
            </p:extLst>
          </p:nvPr>
        </p:nvGraphicFramePr>
        <p:xfrm>
          <a:off x="3339608" y="-19317"/>
          <a:ext cx="570865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520" imgH="825480" progId="Equation.3">
                  <p:embed/>
                </p:oleObj>
              </mc:Choice>
              <mc:Fallback>
                <p:oleObj name="Equation" r:id="rId18" imgW="3098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08" y="-19317"/>
                        <a:ext cx="5708650" cy="1516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924344" y="3276600"/>
            <a:ext cx="16458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Overall picture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76565" y="6182354"/>
            <a:ext cx="547454" cy="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3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492625"/>
            <a:ext cx="3902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52400" y="175419"/>
            <a:ext cx="3397081" cy="2202388"/>
          </a:xfrm>
        </p:spPr>
        <p:txBody>
          <a:bodyPr>
            <a:noAutofit/>
          </a:bodyPr>
          <a:lstStyle/>
          <a:p>
            <a:pPr algn="l"/>
            <a:br>
              <a:rPr lang="en-US" altLang="en-US" sz="2400" dirty="0"/>
            </a:br>
            <a:r>
              <a:rPr lang="en-US" altLang="en-US" sz="2400" dirty="0"/>
              <a:t>Case 1 of weight updating : (ii) if the neuron in </a:t>
            </a:r>
            <a:r>
              <a:rPr lang="en-US" altLang="en-US" sz="2400" dirty="0">
                <a:solidFill>
                  <a:srgbClr val="FF0000"/>
                </a:solidFill>
              </a:rPr>
              <a:t>between the hidden layer and the output layer</a:t>
            </a:r>
            <a:br>
              <a:rPr lang="en-US" altLang="en-US" sz="2400" dirty="0"/>
            </a:br>
            <a:r>
              <a:rPr lang="en-US" altLang="en-US" sz="2400" u="sng" dirty="0">
                <a:solidFill>
                  <a:srgbClr val="FF0000"/>
                </a:solidFill>
              </a:rPr>
              <a:t>More Explanation for term1</a:t>
            </a:r>
            <a:br>
              <a:rPr lang="en-US" altLang="en-US" sz="2400" dirty="0"/>
            </a:br>
            <a:endParaRPr lang="en-US" altLang="en-US" sz="2400" i="1" baseline="-25000" dirty="0"/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8229600" y="5791200"/>
            <a:ext cx="4572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99138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8D2F6-5CA3-43E8-9DF1-2D06CEA395F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78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137746"/>
              </p:ext>
            </p:extLst>
          </p:nvPr>
        </p:nvGraphicFramePr>
        <p:xfrm>
          <a:off x="228881" y="2431782"/>
          <a:ext cx="3756025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9040" imgH="2641320" progId="Equation.3">
                  <p:embed/>
                </p:oleObj>
              </mc:Choice>
              <mc:Fallback>
                <p:oleObj name="Equation" r:id="rId4" imgW="2489040" imgH="264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81" y="2431782"/>
                        <a:ext cx="3756025" cy="39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112971" y="1874569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8583" y="2109519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0971" y="2407969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35308" y="2293669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4"/>
          </p:cNvCxnSpPr>
          <p:nvPr/>
        </p:nvCxnSpPr>
        <p:spPr>
          <a:xfrm>
            <a:off x="6570171" y="187456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74796" y="21793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3371" y="23317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>
            <a:endCxn id="7" idx="3"/>
          </p:cNvCxnSpPr>
          <p:nvPr/>
        </p:nvCxnSpPr>
        <p:spPr>
          <a:xfrm flipV="1">
            <a:off x="5350971" y="2590532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28771" y="2506394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7065471" y="1985694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93933" y="2788969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8" name="TextBox 1"/>
          <p:cNvSpPr txBox="1">
            <a:spLocks noChangeArrowheads="1"/>
          </p:cNvSpPr>
          <p:nvPr/>
        </p:nvSpPr>
        <p:spPr bwMode="auto">
          <a:xfrm>
            <a:off x="5078413" y="3902075"/>
            <a:ext cx="302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</a:t>
            </a:r>
            <a:r>
              <a:rPr lang="en-US" altLang="en-US" sz="1800" i="1"/>
              <a:t>n</a:t>
            </a:r>
            <a:r>
              <a:rPr lang="en-US" altLang="en-US" sz="1800"/>
              <a:t> as an output neuron</a:t>
            </a:r>
          </a:p>
        </p:txBody>
      </p:sp>
      <p:sp>
        <p:nvSpPr>
          <p:cNvPr id="2" name="Oval 1"/>
          <p:cNvSpPr/>
          <p:nvPr/>
        </p:nvSpPr>
        <p:spPr>
          <a:xfrm>
            <a:off x="8247063" y="4572000"/>
            <a:ext cx="515937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>
            <a:stCxn id="2" idx="0"/>
            <a:endCxn id="7" idx="5"/>
          </p:cNvCxnSpPr>
          <p:nvPr/>
        </p:nvCxnSpPr>
        <p:spPr>
          <a:xfrm flipH="1" flipV="1">
            <a:off x="6893460" y="2590017"/>
            <a:ext cx="1611572" cy="19819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15" name="Object 13"/>
          <p:cNvGraphicFramePr>
            <a:graphicFrameLocks noChangeAspect="1"/>
          </p:cNvGraphicFramePr>
          <p:nvPr/>
        </p:nvGraphicFramePr>
        <p:xfrm>
          <a:off x="6193933" y="2895600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933" y="2895600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13"/>
          <p:cNvGraphicFramePr>
            <a:graphicFrameLocks noChangeAspect="1"/>
          </p:cNvGraphicFramePr>
          <p:nvPr/>
        </p:nvGraphicFramePr>
        <p:xfrm>
          <a:off x="6636846" y="2069832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846" y="2069832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13"/>
          <p:cNvGraphicFramePr>
            <a:graphicFrameLocks noChangeAspect="1"/>
          </p:cNvGraphicFramePr>
          <p:nvPr/>
        </p:nvGraphicFramePr>
        <p:xfrm>
          <a:off x="6253163" y="2087563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087563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56698"/>
              </p:ext>
            </p:extLst>
          </p:nvPr>
        </p:nvGraphicFramePr>
        <p:xfrm>
          <a:off x="7263765" y="2431782"/>
          <a:ext cx="19145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685800" progId="Equation.3">
                  <p:embed/>
                </p:oleObj>
              </mc:Choice>
              <mc:Fallback>
                <p:oleObj name="Equation" r:id="rId12" imgW="1384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3765" y="2431782"/>
                        <a:ext cx="19145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13"/>
          <p:cNvGraphicFramePr>
            <a:graphicFrameLocks noChangeAspect="1"/>
          </p:cNvGraphicFramePr>
          <p:nvPr/>
        </p:nvGraphicFramePr>
        <p:xfrm>
          <a:off x="5497814" y="1745456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41200" progId="Equation.3">
                  <p:embed/>
                </p:oleObj>
              </mc:Choice>
              <mc:Fallback>
                <p:oleObj name="Equation" r:id="rId1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814" y="1745456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13"/>
          <p:cNvGraphicFramePr>
            <a:graphicFrameLocks noChangeAspect="1"/>
          </p:cNvGraphicFramePr>
          <p:nvPr/>
        </p:nvGraphicFramePr>
        <p:xfrm>
          <a:off x="4792171" y="1834882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71" y="1834882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8156575" y="22824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0554" y="21009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endParaRPr lang="en-US" i="1" baseline="-25000" dirty="0">
              <a:latin typeface="Bell MT" panose="02020503060305020303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340100" y="0"/>
          <a:ext cx="570865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520" imgH="825480" progId="Equation.3">
                  <p:embed/>
                </p:oleObj>
              </mc:Choice>
              <mc:Fallback>
                <p:oleObj name="Equation" r:id="rId18" imgW="3098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0"/>
                        <a:ext cx="5708650" cy="1516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60925" y="1034534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5" name="Oval 34"/>
          <p:cNvSpPr/>
          <p:nvPr/>
        </p:nvSpPr>
        <p:spPr>
          <a:xfrm>
            <a:off x="7966605" y="4787375"/>
            <a:ext cx="1790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705777" y="2100912"/>
            <a:ext cx="2350329" cy="26234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58200" y="486357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58200" y="493977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495800" y="685800"/>
            <a:ext cx="1916113" cy="140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7916" idx="0"/>
          </p:cNvCxnSpPr>
          <p:nvPr/>
        </p:nvCxnSpPr>
        <p:spPr>
          <a:xfrm>
            <a:off x="3581400" y="685800"/>
            <a:ext cx="3214989" cy="138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48640" y="1626581"/>
            <a:ext cx="4876800" cy="446059"/>
          </a:xfrm>
          <a:custGeom>
            <a:avLst/>
            <a:gdLst>
              <a:gd name="connsiteX0" fmla="*/ 0 w 4876800"/>
              <a:gd name="connsiteY0" fmla="*/ 446059 h 446059"/>
              <a:gd name="connsiteX1" fmla="*/ 2743200 w 4876800"/>
              <a:gd name="connsiteY1" fmla="*/ 4099 h 446059"/>
              <a:gd name="connsiteX2" fmla="*/ 4876800 w 4876800"/>
              <a:gd name="connsiteY2" fmla="*/ 263179 h 4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0" h="446059">
                <a:moveTo>
                  <a:pt x="0" y="446059"/>
                </a:moveTo>
                <a:cubicBezTo>
                  <a:pt x="965200" y="240319"/>
                  <a:pt x="1930400" y="34579"/>
                  <a:pt x="2743200" y="4099"/>
                </a:cubicBezTo>
                <a:cubicBezTo>
                  <a:pt x="3556000" y="-26381"/>
                  <a:pt x="4216400" y="118399"/>
                  <a:pt x="4876800" y="263179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C0B61E-3BEE-4298-99C7-825A19880FE1}"/>
              </a:ext>
            </a:extLst>
          </p:cNvPr>
          <p:cNvSpPr/>
          <p:nvPr/>
        </p:nvSpPr>
        <p:spPr>
          <a:xfrm>
            <a:off x="883746" y="2377807"/>
            <a:ext cx="487854" cy="76786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492625"/>
            <a:ext cx="3902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52400" y="198436"/>
            <a:ext cx="3106737" cy="639763"/>
          </a:xfrm>
        </p:spPr>
        <p:txBody>
          <a:bodyPr>
            <a:noAutofit/>
          </a:bodyPr>
          <a:lstStyle/>
          <a:p>
            <a:pPr algn="l"/>
            <a:r>
              <a:rPr lang="en-US" altLang="en-US" sz="1800" dirty="0"/>
              <a:t>Case 1 of weight updating(iii): if the neuron in </a:t>
            </a:r>
            <a:r>
              <a:rPr lang="en-US" altLang="en-US" sz="1800" dirty="0">
                <a:solidFill>
                  <a:srgbClr val="FF0000"/>
                </a:solidFill>
              </a:rPr>
              <a:t>between the output and the hidden layer</a:t>
            </a:r>
            <a:br>
              <a:rPr lang="en-US" altLang="en-US" sz="1800" dirty="0"/>
            </a:br>
            <a:endParaRPr lang="en-US" altLang="en-US" sz="1800" i="1" baseline="-25000" dirty="0"/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8229600" y="5791200"/>
            <a:ext cx="4572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99138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8D2F6-5CA3-43E8-9DF1-2D06CEA395F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78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6191"/>
              </p:ext>
            </p:extLst>
          </p:nvPr>
        </p:nvGraphicFramePr>
        <p:xfrm>
          <a:off x="105240" y="1881602"/>
          <a:ext cx="5175297" cy="319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360" imgH="1587240" progId="Equation.3">
                  <p:embed/>
                </p:oleObj>
              </mc:Choice>
              <mc:Fallback>
                <p:oleObj name="Equation" r:id="rId4" imgW="2565360" imgH="1587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40" y="1881602"/>
                        <a:ext cx="5175297" cy="3196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112971" y="1874569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8583" y="2109519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0971" y="2407969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35308" y="2293669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4"/>
          </p:cNvCxnSpPr>
          <p:nvPr/>
        </p:nvCxnSpPr>
        <p:spPr>
          <a:xfrm>
            <a:off x="6570171" y="187456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74796" y="21793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3371" y="23317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>
            <a:endCxn id="7" idx="3"/>
          </p:cNvCxnSpPr>
          <p:nvPr/>
        </p:nvCxnSpPr>
        <p:spPr>
          <a:xfrm flipV="1">
            <a:off x="5350971" y="2590532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28771" y="2506394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7065471" y="1985694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93933" y="2788969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8" name="TextBox 1"/>
          <p:cNvSpPr txBox="1">
            <a:spLocks noChangeArrowheads="1"/>
          </p:cNvSpPr>
          <p:nvPr/>
        </p:nvSpPr>
        <p:spPr bwMode="auto">
          <a:xfrm>
            <a:off x="5078413" y="3902075"/>
            <a:ext cx="302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</a:t>
            </a:r>
            <a:r>
              <a:rPr lang="en-US" altLang="en-US" sz="1800" i="1"/>
              <a:t>n</a:t>
            </a:r>
            <a:r>
              <a:rPr lang="en-US" altLang="en-US" sz="1800"/>
              <a:t> as an output neuron</a:t>
            </a:r>
          </a:p>
        </p:txBody>
      </p:sp>
      <p:sp>
        <p:nvSpPr>
          <p:cNvPr id="2" name="Oval 1"/>
          <p:cNvSpPr/>
          <p:nvPr/>
        </p:nvSpPr>
        <p:spPr>
          <a:xfrm>
            <a:off x="8247063" y="4572000"/>
            <a:ext cx="515937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>
            <a:stCxn id="2" idx="0"/>
            <a:endCxn id="7" idx="5"/>
          </p:cNvCxnSpPr>
          <p:nvPr/>
        </p:nvCxnSpPr>
        <p:spPr>
          <a:xfrm flipH="1" flipV="1">
            <a:off x="6893460" y="2590017"/>
            <a:ext cx="1611572" cy="19819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15" name="Object 13"/>
          <p:cNvGraphicFramePr>
            <a:graphicFrameLocks noChangeAspect="1"/>
          </p:cNvGraphicFramePr>
          <p:nvPr/>
        </p:nvGraphicFramePr>
        <p:xfrm>
          <a:off x="6193933" y="2895600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933" y="2895600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13"/>
          <p:cNvGraphicFramePr>
            <a:graphicFrameLocks noChangeAspect="1"/>
          </p:cNvGraphicFramePr>
          <p:nvPr/>
        </p:nvGraphicFramePr>
        <p:xfrm>
          <a:off x="6636846" y="2069832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846" y="2069832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13"/>
          <p:cNvGraphicFramePr>
            <a:graphicFrameLocks noChangeAspect="1"/>
          </p:cNvGraphicFramePr>
          <p:nvPr/>
        </p:nvGraphicFramePr>
        <p:xfrm>
          <a:off x="6253163" y="2087563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087563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13"/>
          <p:cNvGraphicFramePr>
            <a:graphicFrameLocks noChangeAspect="1"/>
          </p:cNvGraphicFramePr>
          <p:nvPr/>
        </p:nvGraphicFramePr>
        <p:xfrm>
          <a:off x="7229475" y="2476898"/>
          <a:ext cx="19145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685800" progId="Equation.3">
                  <p:embed/>
                </p:oleObj>
              </mc:Choice>
              <mc:Fallback>
                <p:oleObj name="Equation" r:id="rId12" imgW="1384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2476898"/>
                        <a:ext cx="19145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13"/>
          <p:cNvGraphicFramePr>
            <a:graphicFrameLocks noChangeAspect="1"/>
          </p:cNvGraphicFramePr>
          <p:nvPr/>
        </p:nvGraphicFramePr>
        <p:xfrm>
          <a:off x="5497814" y="1745456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41200" progId="Equation.3">
                  <p:embed/>
                </p:oleObj>
              </mc:Choice>
              <mc:Fallback>
                <p:oleObj name="Equation" r:id="rId1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814" y="1745456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13"/>
          <p:cNvGraphicFramePr>
            <a:graphicFrameLocks noChangeAspect="1"/>
          </p:cNvGraphicFramePr>
          <p:nvPr/>
        </p:nvGraphicFramePr>
        <p:xfrm>
          <a:off x="4792171" y="1834882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71" y="1834882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8156575" y="22824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0554" y="21009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endParaRPr lang="en-US" i="1" baseline="-25000" dirty="0">
              <a:latin typeface="Bell MT" panose="02020503060305020303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966605" y="4787375"/>
            <a:ext cx="1790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705777" y="2100912"/>
            <a:ext cx="2350329" cy="26234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58200" y="486357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58200" y="493977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69031"/>
            <a:ext cx="365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More Explanation for term2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17900" y="30163"/>
          <a:ext cx="57086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520" imgH="825480" progId="Equation.3">
                  <p:embed/>
                </p:oleObj>
              </mc:Choice>
              <mc:Fallback>
                <p:oleObj name="Equation" r:id="rId18" imgW="3098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0163"/>
                        <a:ext cx="5708650" cy="1516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810000" y="685800"/>
            <a:ext cx="2986389" cy="138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917" idx="0"/>
          </p:cNvCxnSpPr>
          <p:nvPr/>
        </p:nvCxnSpPr>
        <p:spPr>
          <a:xfrm>
            <a:off x="4572000" y="685800"/>
            <a:ext cx="1839913" cy="140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548640" y="1626581"/>
            <a:ext cx="4876800" cy="446059"/>
          </a:xfrm>
          <a:custGeom>
            <a:avLst/>
            <a:gdLst>
              <a:gd name="connsiteX0" fmla="*/ 0 w 4876800"/>
              <a:gd name="connsiteY0" fmla="*/ 446059 h 446059"/>
              <a:gd name="connsiteX1" fmla="*/ 2743200 w 4876800"/>
              <a:gd name="connsiteY1" fmla="*/ 4099 h 446059"/>
              <a:gd name="connsiteX2" fmla="*/ 4876800 w 4876800"/>
              <a:gd name="connsiteY2" fmla="*/ 263179 h 4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0" h="446059">
                <a:moveTo>
                  <a:pt x="0" y="446059"/>
                </a:moveTo>
                <a:cubicBezTo>
                  <a:pt x="965200" y="240319"/>
                  <a:pt x="1930400" y="34579"/>
                  <a:pt x="2743200" y="4099"/>
                </a:cubicBezTo>
                <a:cubicBezTo>
                  <a:pt x="3556000" y="-26381"/>
                  <a:pt x="4216400" y="118399"/>
                  <a:pt x="4876800" y="263179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175774C-D25F-4164-B146-0735A69BA694}"/>
              </a:ext>
            </a:extLst>
          </p:cNvPr>
          <p:cNvSpPr/>
          <p:nvPr/>
        </p:nvSpPr>
        <p:spPr>
          <a:xfrm>
            <a:off x="1614508" y="1834882"/>
            <a:ext cx="573559" cy="9540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7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492625"/>
            <a:ext cx="3902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69863" y="152400"/>
            <a:ext cx="4325937" cy="487363"/>
          </a:xfrm>
        </p:spPr>
        <p:txBody>
          <a:bodyPr>
            <a:noAutofit/>
          </a:bodyPr>
          <a:lstStyle/>
          <a:p>
            <a:pPr algn="l"/>
            <a:r>
              <a:rPr lang="en-US" altLang="en-US" sz="1800" dirty="0"/>
              <a:t>Case 1(iv): if the neuron in </a:t>
            </a:r>
            <a:r>
              <a:rPr lang="en-US" altLang="en-US" sz="1800" dirty="0">
                <a:solidFill>
                  <a:srgbClr val="FF0000"/>
                </a:solidFill>
              </a:rPr>
              <a:t>between the output and the hidden layer</a:t>
            </a:r>
            <a:br>
              <a:rPr lang="en-US" altLang="en-US" sz="1800" dirty="0"/>
            </a:br>
            <a:endParaRPr lang="en-US" altLang="en-US" sz="1800" i="1" baseline="-25000" dirty="0"/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8229600" y="5791200"/>
            <a:ext cx="4572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99138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8D2F6-5CA3-43E8-9DF1-2D06CEA395F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7895" name="Object 5"/>
          <p:cNvGraphicFramePr>
            <a:graphicFrameLocks noChangeAspect="1"/>
          </p:cNvGraphicFramePr>
          <p:nvPr/>
        </p:nvGraphicFramePr>
        <p:xfrm>
          <a:off x="152400" y="1404937"/>
          <a:ext cx="4327525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2641320" progId="Equation.3">
                  <p:embed/>
                </p:oleObj>
              </mc:Choice>
              <mc:Fallback>
                <p:oleObj name="Equation" r:id="rId4" imgW="2286000" imgH="264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04937"/>
                        <a:ext cx="4327525" cy="499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112971" y="1874569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8583" y="2109519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0971" y="2407969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35308" y="2293669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4"/>
          </p:cNvCxnSpPr>
          <p:nvPr/>
        </p:nvCxnSpPr>
        <p:spPr>
          <a:xfrm>
            <a:off x="6570171" y="187456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74796" y="21793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3371" y="23317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>
            <a:endCxn id="7" idx="3"/>
          </p:cNvCxnSpPr>
          <p:nvPr/>
        </p:nvCxnSpPr>
        <p:spPr>
          <a:xfrm flipV="1">
            <a:off x="5350971" y="2590532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28771" y="2506394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7065471" y="1985694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93933" y="2788969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8" name="TextBox 1"/>
          <p:cNvSpPr txBox="1">
            <a:spLocks noChangeArrowheads="1"/>
          </p:cNvSpPr>
          <p:nvPr/>
        </p:nvSpPr>
        <p:spPr bwMode="auto">
          <a:xfrm>
            <a:off x="5078413" y="3902075"/>
            <a:ext cx="302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Neuron </a:t>
            </a:r>
            <a:r>
              <a:rPr lang="en-US" altLang="en-US" sz="1800" i="1"/>
              <a:t>n</a:t>
            </a:r>
            <a:r>
              <a:rPr lang="en-US" altLang="en-US" sz="1800"/>
              <a:t> as an output neuron</a:t>
            </a:r>
          </a:p>
        </p:txBody>
      </p:sp>
      <p:sp>
        <p:nvSpPr>
          <p:cNvPr id="2" name="Oval 1"/>
          <p:cNvSpPr/>
          <p:nvPr/>
        </p:nvSpPr>
        <p:spPr>
          <a:xfrm>
            <a:off x="8247063" y="4572000"/>
            <a:ext cx="515937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>
            <a:stCxn id="2" idx="0"/>
            <a:endCxn id="7" idx="5"/>
          </p:cNvCxnSpPr>
          <p:nvPr/>
        </p:nvCxnSpPr>
        <p:spPr>
          <a:xfrm flipH="1" flipV="1">
            <a:off x="6893460" y="2590017"/>
            <a:ext cx="1611572" cy="19819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15" name="Object 13"/>
          <p:cNvGraphicFramePr>
            <a:graphicFrameLocks noChangeAspect="1"/>
          </p:cNvGraphicFramePr>
          <p:nvPr/>
        </p:nvGraphicFramePr>
        <p:xfrm>
          <a:off x="6193933" y="2895600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933" y="2895600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13"/>
          <p:cNvGraphicFramePr>
            <a:graphicFrameLocks noChangeAspect="1"/>
          </p:cNvGraphicFramePr>
          <p:nvPr/>
        </p:nvGraphicFramePr>
        <p:xfrm>
          <a:off x="6636846" y="2069832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846" y="2069832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13"/>
          <p:cNvGraphicFramePr>
            <a:graphicFrameLocks noChangeAspect="1"/>
          </p:cNvGraphicFramePr>
          <p:nvPr/>
        </p:nvGraphicFramePr>
        <p:xfrm>
          <a:off x="6253163" y="2087563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087563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13"/>
          <p:cNvGraphicFramePr>
            <a:graphicFrameLocks noChangeAspect="1"/>
          </p:cNvGraphicFramePr>
          <p:nvPr/>
        </p:nvGraphicFramePr>
        <p:xfrm>
          <a:off x="7229475" y="2476898"/>
          <a:ext cx="19145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685800" progId="Equation.3">
                  <p:embed/>
                </p:oleObj>
              </mc:Choice>
              <mc:Fallback>
                <p:oleObj name="Equation" r:id="rId12" imgW="1384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2476898"/>
                        <a:ext cx="19145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13"/>
          <p:cNvGraphicFramePr>
            <a:graphicFrameLocks noChangeAspect="1"/>
          </p:cNvGraphicFramePr>
          <p:nvPr/>
        </p:nvGraphicFramePr>
        <p:xfrm>
          <a:off x="5497814" y="1745456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41200" progId="Equation.3">
                  <p:embed/>
                </p:oleObj>
              </mc:Choice>
              <mc:Fallback>
                <p:oleObj name="Equation" r:id="rId1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814" y="1745456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13"/>
          <p:cNvGraphicFramePr>
            <a:graphicFrameLocks noChangeAspect="1"/>
          </p:cNvGraphicFramePr>
          <p:nvPr/>
        </p:nvGraphicFramePr>
        <p:xfrm>
          <a:off x="4792171" y="1834882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71" y="1834882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8156575" y="22824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0554" y="21009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endParaRPr lang="en-US" i="1" baseline="-25000" dirty="0">
              <a:latin typeface="Bell MT" panose="02020503060305020303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985418" y="43111"/>
          <a:ext cx="513556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520" imgH="825480" progId="Equation.3">
                  <p:embed/>
                </p:oleObj>
              </mc:Choice>
              <mc:Fallback>
                <p:oleObj name="Equation" r:id="rId18" imgW="3098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418" y="43111"/>
                        <a:ext cx="5135563" cy="1363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993230" y="774944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5" name="Oval 34"/>
          <p:cNvSpPr/>
          <p:nvPr/>
        </p:nvSpPr>
        <p:spPr>
          <a:xfrm>
            <a:off x="7966605" y="4787375"/>
            <a:ext cx="1790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705777" y="2100912"/>
            <a:ext cx="2350329" cy="26234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58200" y="486357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58200" y="493977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2400" y="497945"/>
            <a:ext cx="365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More Explanation for term3</a:t>
            </a:r>
            <a:endParaRPr lang="en-US" sz="2400" dirty="0"/>
          </a:p>
        </p:txBody>
      </p:sp>
      <p:cxnSp>
        <p:nvCxnSpPr>
          <p:cNvPr id="43" name="Straight Arrow Connector 42"/>
          <p:cNvCxnSpPr>
            <a:endCxn id="37917" idx="0"/>
          </p:cNvCxnSpPr>
          <p:nvPr/>
        </p:nvCxnSpPr>
        <p:spPr>
          <a:xfrm>
            <a:off x="5078413" y="685800"/>
            <a:ext cx="1333500" cy="140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916" idx="0"/>
          </p:cNvCxnSpPr>
          <p:nvPr/>
        </p:nvCxnSpPr>
        <p:spPr>
          <a:xfrm>
            <a:off x="4343400" y="685800"/>
            <a:ext cx="2452989" cy="138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72687" y="1130771"/>
            <a:ext cx="5105153" cy="758989"/>
          </a:xfrm>
          <a:custGeom>
            <a:avLst/>
            <a:gdLst>
              <a:gd name="connsiteX0" fmla="*/ 45473 w 5105153"/>
              <a:gd name="connsiteY0" fmla="*/ 393229 h 758989"/>
              <a:gd name="connsiteX1" fmla="*/ 350273 w 5105153"/>
              <a:gd name="connsiteY1" fmla="*/ 301789 h 758989"/>
              <a:gd name="connsiteX2" fmla="*/ 2636273 w 5105153"/>
              <a:gd name="connsiteY2" fmla="*/ 12229 h 758989"/>
              <a:gd name="connsiteX3" fmla="*/ 5105153 w 5105153"/>
              <a:gd name="connsiteY3" fmla="*/ 758989 h 75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153" h="758989">
                <a:moveTo>
                  <a:pt x="45473" y="393229"/>
                </a:moveTo>
                <a:cubicBezTo>
                  <a:pt x="-18027" y="379259"/>
                  <a:pt x="-81527" y="365289"/>
                  <a:pt x="350273" y="301789"/>
                </a:cubicBezTo>
                <a:cubicBezTo>
                  <a:pt x="782073" y="238289"/>
                  <a:pt x="1843793" y="-63971"/>
                  <a:pt x="2636273" y="12229"/>
                </a:cubicBezTo>
                <a:cubicBezTo>
                  <a:pt x="3428753" y="88429"/>
                  <a:pt x="4266953" y="423709"/>
                  <a:pt x="5105153" y="758989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2E084C-CF5F-4BD7-9036-8927487F0048}"/>
              </a:ext>
            </a:extLst>
          </p:cNvPr>
          <p:cNvSpPr/>
          <p:nvPr/>
        </p:nvSpPr>
        <p:spPr>
          <a:xfrm>
            <a:off x="2188067" y="1332106"/>
            <a:ext cx="780895" cy="1022682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8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492625"/>
            <a:ext cx="3902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69863" y="152400"/>
            <a:ext cx="4325937" cy="487363"/>
          </a:xfrm>
        </p:spPr>
        <p:txBody>
          <a:bodyPr>
            <a:noAutofit/>
          </a:bodyPr>
          <a:lstStyle/>
          <a:p>
            <a:pPr algn="l"/>
            <a:r>
              <a:rPr lang="en-US" altLang="en-US" sz="1800" dirty="0"/>
              <a:t>Case 1(v): if the neuron in </a:t>
            </a:r>
            <a:r>
              <a:rPr lang="en-US" altLang="en-US" sz="1800" dirty="0">
                <a:solidFill>
                  <a:srgbClr val="FF0000"/>
                </a:solidFill>
              </a:rPr>
              <a:t>between the output and the hidden layer</a:t>
            </a:r>
            <a:br>
              <a:rPr lang="en-US" altLang="en-US" sz="1800" dirty="0"/>
            </a:br>
            <a:endParaRPr lang="en-US" altLang="en-US" sz="1800" i="1" baseline="-25000" dirty="0"/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8229600" y="5791200"/>
            <a:ext cx="4572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99138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8D2F6-5CA3-43E8-9DF1-2D06CEA395F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78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213321"/>
              </p:ext>
            </p:extLst>
          </p:nvPr>
        </p:nvGraphicFramePr>
        <p:xfrm>
          <a:off x="98425" y="1519238"/>
          <a:ext cx="4979988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2311200" progId="Equation.3">
                  <p:embed/>
                </p:oleObj>
              </mc:Choice>
              <mc:Fallback>
                <p:oleObj name="Equation" r:id="rId4" imgW="241272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519238"/>
                        <a:ext cx="4979988" cy="476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112971" y="1874569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8583" y="2109519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0971" y="2407969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35308" y="2293669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4"/>
          </p:cNvCxnSpPr>
          <p:nvPr/>
        </p:nvCxnSpPr>
        <p:spPr>
          <a:xfrm>
            <a:off x="6570171" y="187456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74796" y="21793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3371" y="23317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>
            <a:endCxn id="7" idx="3"/>
          </p:cNvCxnSpPr>
          <p:nvPr/>
        </p:nvCxnSpPr>
        <p:spPr>
          <a:xfrm flipV="1">
            <a:off x="5350971" y="2590532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28771" y="2506394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7065471" y="1985694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93933" y="2788969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8" name="TextBox 1"/>
          <p:cNvSpPr txBox="1">
            <a:spLocks noChangeArrowheads="1"/>
          </p:cNvSpPr>
          <p:nvPr/>
        </p:nvSpPr>
        <p:spPr bwMode="auto">
          <a:xfrm>
            <a:off x="5078413" y="3902075"/>
            <a:ext cx="302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Neuron </a:t>
            </a:r>
            <a:r>
              <a:rPr lang="en-US" altLang="en-US" sz="1800" i="1" dirty="0"/>
              <a:t>n</a:t>
            </a:r>
            <a:r>
              <a:rPr lang="en-US" altLang="en-US" sz="1800" dirty="0"/>
              <a:t> as an output neuron</a:t>
            </a:r>
          </a:p>
        </p:txBody>
      </p:sp>
      <p:sp>
        <p:nvSpPr>
          <p:cNvPr id="2" name="Oval 1"/>
          <p:cNvSpPr/>
          <p:nvPr/>
        </p:nvSpPr>
        <p:spPr>
          <a:xfrm>
            <a:off x="8247063" y="4572000"/>
            <a:ext cx="515937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>
            <a:stCxn id="2" idx="0"/>
            <a:endCxn id="7" idx="5"/>
          </p:cNvCxnSpPr>
          <p:nvPr/>
        </p:nvCxnSpPr>
        <p:spPr>
          <a:xfrm flipH="1" flipV="1">
            <a:off x="6893460" y="2590017"/>
            <a:ext cx="1611572" cy="19819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15" name="Object 13"/>
          <p:cNvGraphicFramePr>
            <a:graphicFrameLocks noChangeAspect="1"/>
          </p:cNvGraphicFramePr>
          <p:nvPr/>
        </p:nvGraphicFramePr>
        <p:xfrm>
          <a:off x="6193933" y="2895600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933" y="2895600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13"/>
          <p:cNvGraphicFramePr>
            <a:graphicFrameLocks noChangeAspect="1"/>
          </p:cNvGraphicFramePr>
          <p:nvPr/>
        </p:nvGraphicFramePr>
        <p:xfrm>
          <a:off x="6636846" y="2069832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846" y="2069832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13"/>
          <p:cNvGraphicFramePr>
            <a:graphicFrameLocks noChangeAspect="1"/>
          </p:cNvGraphicFramePr>
          <p:nvPr/>
        </p:nvGraphicFramePr>
        <p:xfrm>
          <a:off x="6253163" y="2087563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087563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13"/>
          <p:cNvGraphicFramePr>
            <a:graphicFrameLocks noChangeAspect="1"/>
          </p:cNvGraphicFramePr>
          <p:nvPr/>
        </p:nvGraphicFramePr>
        <p:xfrm>
          <a:off x="7229475" y="2476898"/>
          <a:ext cx="19145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685800" progId="Equation.3">
                  <p:embed/>
                </p:oleObj>
              </mc:Choice>
              <mc:Fallback>
                <p:oleObj name="Equation" r:id="rId12" imgW="1384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2476898"/>
                        <a:ext cx="19145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13"/>
          <p:cNvGraphicFramePr>
            <a:graphicFrameLocks noChangeAspect="1"/>
          </p:cNvGraphicFramePr>
          <p:nvPr/>
        </p:nvGraphicFramePr>
        <p:xfrm>
          <a:off x="5510151" y="1601451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41200" progId="Equation.3">
                  <p:embed/>
                </p:oleObj>
              </mc:Choice>
              <mc:Fallback>
                <p:oleObj name="Equation" r:id="rId1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151" y="1601451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13"/>
          <p:cNvGraphicFramePr>
            <a:graphicFrameLocks noChangeAspect="1"/>
          </p:cNvGraphicFramePr>
          <p:nvPr/>
        </p:nvGraphicFramePr>
        <p:xfrm>
          <a:off x="4792171" y="1834882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71" y="1834882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>
            <a:off x="8156575" y="22824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0554" y="21009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endParaRPr lang="en-US" i="1" baseline="-25000" dirty="0">
              <a:latin typeface="Bell MT" panose="02020503060305020303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70848"/>
              </p:ext>
            </p:extLst>
          </p:nvPr>
        </p:nvGraphicFramePr>
        <p:xfrm>
          <a:off x="3886200" y="152400"/>
          <a:ext cx="513556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520" imgH="825480" progId="Equation.3">
                  <p:embed/>
                </p:oleObj>
              </mc:Choice>
              <mc:Fallback>
                <p:oleObj name="Equation" r:id="rId18" imgW="3098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"/>
                        <a:ext cx="5135563" cy="1363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993230" y="774944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5" name="Oval 34"/>
          <p:cNvSpPr/>
          <p:nvPr/>
        </p:nvSpPr>
        <p:spPr>
          <a:xfrm>
            <a:off x="7966605" y="4787375"/>
            <a:ext cx="1790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705777" y="2100912"/>
            <a:ext cx="2350329" cy="26234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58200" y="486357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58200" y="493977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2400" y="497945"/>
            <a:ext cx="2776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More Explanation  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term1*term2*term3</a:t>
            </a:r>
            <a:endParaRPr lang="en-US" sz="2400" dirty="0"/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4114800" y="685800"/>
            <a:ext cx="2681589" cy="138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4724400" y="685800"/>
            <a:ext cx="1600200" cy="138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672608" y="1348211"/>
            <a:ext cx="4876800" cy="446059"/>
          </a:xfrm>
          <a:custGeom>
            <a:avLst/>
            <a:gdLst>
              <a:gd name="connsiteX0" fmla="*/ 0 w 4876800"/>
              <a:gd name="connsiteY0" fmla="*/ 446059 h 446059"/>
              <a:gd name="connsiteX1" fmla="*/ 2743200 w 4876800"/>
              <a:gd name="connsiteY1" fmla="*/ 4099 h 446059"/>
              <a:gd name="connsiteX2" fmla="*/ 4876800 w 4876800"/>
              <a:gd name="connsiteY2" fmla="*/ 263179 h 4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0" h="446059">
                <a:moveTo>
                  <a:pt x="0" y="446059"/>
                </a:moveTo>
                <a:cubicBezTo>
                  <a:pt x="965200" y="240319"/>
                  <a:pt x="1930400" y="34579"/>
                  <a:pt x="2743200" y="4099"/>
                </a:cubicBezTo>
                <a:cubicBezTo>
                  <a:pt x="3556000" y="-26381"/>
                  <a:pt x="4216400" y="118399"/>
                  <a:pt x="4876800" y="263179"/>
                </a:cubicBezTo>
              </a:path>
            </a:pathLst>
          </a:cu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3CB50ED-D720-49DC-949E-51A48E2A21F2}"/>
              </a:ext>
            </a:extLst>
          </p:cNvPr>
          <p:cNvSpPr/>
          <p:nvPr/>
        </p:nvSpPr>
        <p:spPr>
          <a:xfrm>
            <a:off x="963613" y="1332105"/>
            <a:ext cx="1322387" cy="1257911"/>
          </a:xfrm>
          <a:prstGeom prst="ellipse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88D7E9F-3793-4CA1-8E3C-85B398C4A208}"/>
              </a:ext>
            </a:extLst>
          </p:cNvPr>
          <p:cNvSpPr/>
          <p:nvPr/>
        </p:nvSpPr>
        <p:spPr>
          <a:xfrm>
            <a:off x="3834606" y="2801369"/>
            <a:ext cx="1322387" cy="1257911"/>
          </a:xfrm>
          <a:prstGeom prst="ellipse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2648C3D-A5F3-4A35-B24C-6089FC26CFFC}"/>
              </a:ext>
            </a:extLst>
          </p:cNvPr>
          <p:cNvSpPr/>
          <p:nvPr/>
        </p:nvSpPr>
        <p:spPr>
          <a:xfrm rot="5400000">
            <a:off x="1044036" y="4465268"/>
            <a:ext cx="122485" cy="6741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C7A12B81-05BD-4172-86DD-6FACCC9D6C87}"/>
              </a:ext>
            </a:extLst>
          </p:cNvPr>
          <p:cNvSpPr/>
          <p:nvPr/>
        </p:nvSpPr>
        <p:spPr>
          <a:xfrm rot="5400000">
            <a:off x="2579381" y="3861558"/>
            <a:ext cx="228522" cy="19279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629A1-62F0-4C9A-8CC2-5B8CFE0B135D}"/>
              </a:ext>
            </a:extLst>
          </p:cNvPr>
          <p:cNvSpPr txBox="1"/>
          <p:nvPr/>
        </p:nvSpPr>
        <p:spPr>
          <a:xfrm>
            <a:off x="802592" y="4714995"/>
            <a:ext cx="7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26054E-30AC-43C8-A295-167557D020E8}"/>
              </a:ext>
            </a:extLst>
          </p:cNvPr>
          <p:cNvSpPr txBox="1"/>
          <p:nvPr/>
        </p:nvSpPr>
        <p:spPr>
          <a:xfrm>
            <a:off x="2286000" y="4800600"/>
            <a:ext cx="75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term2</a:t>
            </a:r>
          </a:p>
        </p:txBody>
      </p:sp>
    </p:spTree>
    <p:extLst>
      <p:ext uri="{BB962C8B-B14F-4D97-AF65-F5344CB8AC3E}">
        <p14:creationId xmlns:p14="http://schemas.microsoft.com/office/powerpoint/2010/main" val="755232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6F6D-237C-4835-A1EB-CCFC38236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58072"/>
            <a:ext cx="7772400" cy="1470025"/>
          </a:xfrm>
        </p:spPr>
        <p:txBody>
          <a:bodyPr/>
          <a:lstStyle/>
          <a:p>
            <a:r>
              <a:rPr lang="en-US" altLang="en-US" sz="4400" dirty="0">
                <a:solidFill>
                  <a:srgbClr val="0070C0"/>
                </a:solidFill>
              </a:rPr>
              <a:t>Case2 of weight updating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A35E-1652-4123-92B9-28AE360BB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933" y="2625453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if neuron in </a:t>
            </a:r>
            <a:r>
              <a:rPr lang="en-US" altLang="en-US" sz="3200" b="1" dirty="0">
                <a:solidFill>
                  <a:srgbClr val="FF0000"/>
                </a:solidFill>
              </a:rPr>
              <a:t>between a hidden and hidden  layer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64FD7-26E3-4A4E-9691-AE5AA97A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64A7C-E348-4BF6-9A3F-B3FFA955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58</a:t>
            </a:fld>
            <a:endParaRPr lang="en-US" altLang="zh-HK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DF08848E-6D7C-12D3-F846-32B47C0C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24" y="3539729"/>
            <a:ext cx="5334000" cy="285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1D416E-2E78-4194-48D5-D36FF080A911}"/>
              </a:ext>
            </a:extLst>
          </p:cNvPr>
          <p:cNvSpPr/>
          <p:nvPr/>
        </p:nvSpPr>
        <p:spPr>
          <a:xfrm>
            <a:off x="5486400" y="3981178"/>
            <a:ext cx="152400" cy="22860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5B2949-7A56-6BB8-938F-59BD52D2B5FB}"/>
              </a:ext>
            </a:extLst>
          </p:cNvPr>
          <p:cNvCxnSpPr/>
          <p:nvPr/>
        </p:nvCxnSpPr>
        <p:spPr>
          <a:xfrm>
            <a:off x="4648200" y="3124200"/>
            <a:ext cx="838200" cy="856978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43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4454" y="218069"/>
            <a:ext cx="8077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000" dirty="0">
                <a:solidFill>
                  <a:srgbClr val="0070C0"/>
                </a:solidFill>
              </a:rPr>
              <a:t>Case2 of weight updating</a:t>
            </a:r>
            <a:br>
              <a:rPr lang="en-US" altLang="en-US" sz="2000" dirty="0"/>
            </a:br>
            <a:r>
              <a:rPr lang="en-US" altLang="en-US" sz="2000" dirty="0"/>
              <a:t>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) : if neuron in </a:t>
            </a:r>
            <a:r>
              <a:rPr lang="en-US" altLang="en-US" sz="2000" b="1" dirty="0">
                <a:solidFill>
                  <a:srgbClr val="FF0000"/>
                </a:solidFill>
              </a:rPr>
              <a:t>between a hidden and hidden  layer</a:t>
            </a:r>
            <a:r>
              <a:rPr lang="en-US" altLang="en-US" sz="2000" dirty="0"/>
              <a:t>. We want to find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283162" y="5927170"/>
            <a:ext cx="457200" cy="334962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05062" y="623673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86112" y="61922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D951-374D-439C-A469-471C14ADE97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zh-HK" sz="120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Object 5"/>
              <p:cNvSpPr txBox="1"/>
              <p:nvPr/>
            </p:nvSpPr>
            <p:spPr bwMode="auto">
              <a:xfrm>
                <a:off x="93663" y="858838"/>
                <a:ext cx="5235575" cy="5260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, 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d>
                            <m:d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𝜕𝜀</m:t>
                                  </m:r>
                                </m:num>
                                <m:den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f>
                                <m:fPr>
                                  <m:ctrlP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d>
                            <m:d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HK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part</m:t>
                              </m:r>
                              <m:r>
                                <m:rPr>
                                  <m:nor/>
                                </m:rPr>
                                <a:rPr lang="en-HK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HK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r>
                                <m:rPr>
                                  <m:nor/>
                                </m:rPr>
                                <a:rPr lang="en-HK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part</m:t>
                              </m:r>
                              <m:r>
                                <m:rPr>
                                  <m:nor/>
                                </m:rPr>
                                <a:rPr lang="en-HK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HK" sz="1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e>
                      </m:nary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/>
                      </m:sSub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part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sensitivity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layer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indexed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1∗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previous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slide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part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pair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put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see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d>
                            <m:d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df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1  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bnppx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pair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HK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HK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HK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HK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39942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63" y="858838"/>
                <a:ext cx="5235575" cy="5260975"/>
              </a:xfrm>
              <a:prstGeom prst="rect">
                <a:avLst/>
              </a:prstGeom>
              <a:blipFill>
                <a:blip r:embed="rId3"/>
                <a:stretch>
                  <a:fillRect b="-14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976650" y="1207532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27" idx="6"/>
            <a:endCxn id="7" idx="2"/>
          </p:cNvCxnSpPr>
          <p:nvPr/>
        </p:nvCxnSpPr>
        <p:spPr>
          <a:xfrm>
            <a:off x="6190837" y="1722676"/>
            <a:ext cx="785813" cy="1325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6"/>
          </p:cNvCxnSpPr>
          <p:nvPr/>
        </p:nvCxnSpPr>
        <p:spPr>
          <a:xfrm>
            <a:off x="6190837" y="1722676"/>
            <a:ext cx="841375" cy="12215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7" idx="4"/>
          </p:cNvCxnSpPr>
          <p:nvPr/>
        </p:nvCxnSpPr>
        <p:spPr>
          <a:xfrm>
            <a:off x="7721981" y="1207532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8467312" y="1855232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53256" y="1207532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Straight Connector 32"/>
          <p:cNvCxnSpPr>
            <a:stCxn id="27" idx="0"/>
            <a:endCxn id="27" idx="4"/>
          </p:cNvCxnSpPr>
          <p:nvPr/>
        </p:nvCxnSpPr>
        <p:spPr>
          <a:xfrm>
            <a:off x="5622047" y="1207532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66" idx="2"/>
          </p:cNvCxnSpPr>
          <p:nvPr/>
        </p:nvCxnSpPr>
        <p:spPr>
          <a:xfrm>
            <a:off x="6190837" y="1722676"/>
            <a:ext cx="925768" cy="31828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2" name="Object 53"/>
          <p:cNvGraphicFramePr>
            <a:graphicFrameLocks noChangeAspect="1"/>
          </p:cNvGraphicFramePr>
          <p:nvPr/>
        </p:nvGraphicFramePr>
        <p:xfrm>
          <a:off x="7775575" y="1482725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28600" progId="Equation.3">
                  <p:embed/>
                </p:oleObj>
              </mc:Choice>
              <mc:Fallback>
                <p:oleObj name="Equation" r:id="rId4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1482725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H="1">
            <a:off x="5222046" y="230158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6" name="Object 71"/>
          <p:cNvGraphicFramePr>
            <a:graphicFrameLocks noChangeAspect="1"/>
          </p:cNvGraphicFramePr>
          <p:nvPr/>
        </p:nvGraphicFramePr>
        <p:xfrm>
          <a:off x="7529680" y="1914699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680" y="1914699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4377512" y="1775857"/>
            <a:ext cx="675744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8" name="Object 1"/>
          <p:cNvGraphicFramePr>
            <a:graphicFrameLocks noChangeAspect="1"/>
          </p:cNvGraphicFramePr>
          <p:nvPr/>
        </p:nvGraphicFramePr>
        <p:xfrm>
          <a:off x="3979049" y="1365658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49" y="1365658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8"/>
          <p:cNvGraphicFramePr>
            <a:graphicFrameLocks noChangeAspect="1"/>
          </p:cNvGraphicFramePr>
          <p:nvPr/>
        </p:nvGraphicFramePr>
        <p:xfrm>
          <a:off x="6229801" y="1532573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41200" progId="Equation.3">
                  <p:embed/>
                </p:oleObj>
              </mc:Choice>
              <mc:Fallback>
                <p:oleObj name="Equation" r:id="rId10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801" y="1532573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7032212" y="2583895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8" name="Straight Connector 57"/>
          <p:cNvCxnSpPr>
            <a:stCxn id="57" idx="0"/>
            <a:endCxn id="57" idx="4"/>
          </p:cNvCxnSpPr>
          <p:nvPr/>
        </p:nvCxnSpPr>
        <p:spPr>
          <a:xfrm>
            <a:off x="7775559" y="2583895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</p:cNvCxnSpPr>
          <p:nvPr/>
        </p:nvCxnSpPr>
        <p:spPr>
          <a:xfrm flipV="1">
            <a:off x="8518906" y="3161023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398364" y="32766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116605" y="4269026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805022" y="4269026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</p:cNvCxnSpPr>
          <p:nvPr/>
        </p:nvCxnSpPr>
        <p:spPr>
          <a:xfrm>
            <a:off x="8438199" y="4905535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410345" y="49800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9" name="Object 13"/>
          <p:cNvGraphicFramePr>
            <a:graphicFrameLocks noChangeAspect="1"/>
          </p:cNvGraphicFramePr>
          <p:nvPr/>
        </p:nvGraphicFramePr>
        <p:xfrm>
          <a:off x="7015163" y="1458913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228600" progId="Equation.3">
                  <p:embed/>
                </p:oleObj>
              </mc:Choice>
              <mc:Fallback>
                <p:oleObj name="Equation" r:id="rId12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458913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6" name="Object 13"/>
          <p:cNvGraphicFramePr>
            <a:graphicFrameLocks noChangeAspect="1"/>
          </p:cNvGraphicFramePr>
          <p:nvPr/>
        </p:nvGraphicFramePr>
        <p:xfrm>
          <a:off x="5172075" y="1471613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471613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53"/>
          <p:cNvGraphicFramePr>
            <a:graphicFrameLocks noChangeAspect="1"/>
          </p:cNvGraphicFramePr>
          <p:nvPr/>
        </p:nvGraphicFramePr>
        <p:xfrm>
          <a:off x="5732463" y="1446213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446213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0" name="Object 2"/>
          <p:cNvGraphicFramePr>
            <a:graphicFrameLocks noChangeAspect="1"/>
          </p:cNvGraphicFramePr>
          <p:nvPr/>
        </p:nvGraphicFramePr>
        <p:xfrm>
          <a:off x="4268878" y="1003356"/>
          <a:ext cx="893011" cy="7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41200" progId="Equation.3">
                  <p:embed/>
                </p:oleObj>
              </mc:Choice>
              <mc:Fallback>
                <p:oleObj name="Equation" r:id="rId18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878" y="1003356"/>
                        <a:ext cx="893011" cy="7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2276" y="57172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04679" y="8214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40363" y="2301875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241200" progId="Equation.3">
                  <p:embed/>
                </p:oleObj>
              </mc:Choice>
              <mc:Fallback>
                <p:oleObj name="Equation" r:id="rId20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301875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H="1">
            <a:off x="7352887" y="19812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46374" y="3886200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67488" y="4070525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5708" y="858798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583613" y="1309688"/>
          <a:ext cx="355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8600" imgH="228600" progId="Equation.3">
                  <p:embed/>
                </p:oleObj>
              </mc:Choice>
              <mc:Fallback>
                <p:oleObj name="Equation" r:id="rId22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583613" y="1309688"/>
                        <a:ext cx="355600" cy="3571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8783582" y="1722676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90837" y="904964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L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77000" y="2163598"/>
          <a:ext cx="891127" cy="59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55320" imgH="241200" progId="Equation.3">
                  <p:embed/>
                </p:oleObj>
              </mc:Choice>
              <mc:Fallback>
                <p:oleObj name="Equation" r:id="rId24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63598"/>
                        <a:ext cx="891127" cy="599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86600" y="2800350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3800" imgH="228600" progId="Equation.3">
                  <p:embed/>
                </p:oleObj>
              </mc:Choice>
              <mc:Fallback>
                <p:oleObj name="Equation" r:id="rId2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00350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46938" y="4429125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53800" imgH="228600" progId="Equation.3">
                  <p:embed/>
                </p:oleObj>
              </mc:Choice>
              <mc:Fallback>
                <p:oleObj name="Equation" r:id="rId2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429125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59713" y="2774950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3800" imgH="228600" progId="Equation.3">
                  <p:embed/>
                </p:oleObj>
              </mc:Choice>
              <mc:Fallback>
                <p:oleObj name="Equation" r:id="rId3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2774950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59700" y="4425950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53800" imgH="228600" progId="Equation.3">
                  <p:embed/>
                </p:oleObj>
              </mc:Choice>
              <mc:Fallback>
                <p:oleObj name="Equation" r:id="rId32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425950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18400" y="3160713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00" imgH="228600" progId="Equation.3">
                  <p:embed/>
                </p:oleObj>
              </mc:Choice>
              <mc:Fallback>
                <p:oleObj name="Equation" r:id="rId34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3160713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96188" y="494665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41200" imgH="228600" progId="Equation.3">
                  <p:embed/>
                </p:oleObj>
              </mc:Choice>
              <mc:Fallback>
                <p:oleObj name="Equation" r:id="rId36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94665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84712" y="3429634"/>
          <a:ext cx="983876" cy="6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55320" imgH="241200" progId="Equation.3">
                  <p:embed/>
                </p:oleObj>
              </mc:Choice>
              <mc:Fallback>
                <p:oleObj name="Equation" r:id="rId38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712" y="3429634"/>
                        <a:ext cx="983876" cy="6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91000" y="4495800"/>
            <a:ext cx="286834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 sensitivity of layer indexed by </a:t>
            </a:r>
            <a:r>
              <a:rPr lang="en-US" sz="1600" i="1" dirty="0"/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14800" y="6400800"/>
            <a:ext cx="269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</a:t>
            </a:r>
            <a:r>
              <a:rPr lang="en-US" i="1" baseline="-25000" dirty="0" err="1"/>
              <a:t>j</a:t>
            </a:r>
            <a:r>
              <a:rPr lang="en-US" dirty="0"/>
              <a:t>: sensitivity for layer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/>
              <a:t>i</a:t>
            </a:r>
          </a:p>
        </p:txBody>
      </p:sp>
      <p:cxnSp>
        <p:nvCxnSpPr>
          <p:cNvPr id="39944" name="Straight Arrow Connector 39943"/>
          <p:cNvCxnSpPr>
            <a:cxnSpLocks/>
          </p:cNvCxnSpPr>
          <p:nvPr/>
        </p:nvCxnSpPr>
        <p:spPr>
          <a:xfrm flipH="1" flipV="1">
            <a:off x="5222046" y="3314105"/>
            <a:ext cx="492954" cy="1181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90693" y="2712720"/>
          <a:ext cx="2065333" cy="57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562040" imgH="431640" progId="Equation.3">
                  <p:embed/>
                </p:oleObj>
              </mc:Choice>
              <mc:Fallback>
                <p:oleObj name="Equation" r:id="rId40" imgW="15620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190693" y="2712720"/>
                        <a:ext cx="2065333" cy="57090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487680" y="710765"/>
            <a:ext cx="4145280" cy="493195"/>
          </a:xfrm>
          <a:custGeom>
            <a:avLst/>
            <a:gdLst>
              <a:gd name="connsiteX0" fmla="*/ 0 w 4145280"/>
              <a:gd name="connsiteY0" fmla="*/ 279835 h 493195"/>
              <a:gd name="connsiteX1" fmla="*/ 1859280 w 4145280"/>
              <a:gd name="connsiteY1" fmla="*/ 5515 h 493195"/>
              <a:gd name="connsiteX2" fmla="*/ 3550920 w 4145280"/>
              <a:gd name="connsiteY2" fmla="*/ 127435 h 493195"/>
              <a:gd name="connsiteX3" fmla="*/ 4145280 w 4145280"/>
              <a:gd name="connsiteY3" fmla="*/ 493195 h 49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280" h="493195">
                <a:moveTo>
                  <a:pt x="0" y="279835"/>
                </a:moveTo>
                <a:cubicBezTo>
                  <a:pt x="633730" y="155375"/>
                  <a:pt x="1267460" y="30915"/>
                  <a:pt x="1859280" y="5515"/>
                </a:cubicBezTo>
                <a:cubicBezTo>
                  <a:pt x="2451100" y="-19885"/>
                  <a:pt x="3169920" y="46155"/>
                  <a:pt x="3550920" y="127435"/>
                </a:cubicBezTo>
                <a:cubicBezTo>
                  <a:pt x="3931920" y="208715"/>
                  <a:pt x="4038600" y="350955"/>
                  <a:pt x="4145280" y="493195"/>
                </a:cubicBezTo>
              </a:path>
            </a:pathLst>
          </a:cu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00998" y="5777247"/>
            <a:ext cx="15628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Overall picture</a:t>
            </a:r>
          </a:p>
        </p:txBody>
      </p:sp>
    </p:spTree>
    <p:extLst>
      <p:ext uri="{BB962C8B-B14F-4D97-AF65-F5344CB8AC3E}">
        <p14:creationId xmlns:p14="http://schemas.microsoft.com/office/powerpoint/2010/main" val="132670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Theory of </a:t>
            </a:r>
            <a:br>
              <a:rPr lang="en-US" altLang="en-US" sz="3200" dirty="0"/>
            </a:br>
            <a:r>
              <a:rPr lang="en-US" altLang="en-US" sz="3200" dirty="0"/>
              <a:t>Back Propagation Neural Net (BPNN)</a:t>
            </a:r>
            <a:endParaRPr lang="en-US" altLang="en-US" sz="4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many samples to train the weights (W) &amp; Biases (b), so it can be used to classify an unknown input into different classes</a:t>
            </a:r>
          </a:p>
          <a:p>
            <a:r>
              <a:rPr lang="en-US" altLang="en-US" dirty="0"/>
              <a:t>Will explain</a:t>
            </a:r>
          </a:p>
          <a:p>
            <a:pPr lvl="1"/>
            <a:r>
              <a:rPr lang="en-US" altLang="en-US" dirty="0"/>
              <a:t>How to use it after training: forward pass (classify /or  the recognition of the input )</a:t>
            </a:r>
          </a:p>
          <a:p>
            <a:pPr lvl="1"/>
            <a:r>
              <a:rPr lang="en-US" altLang="en-US" dirty="0"/>
              <a:t>How to train it: how to train the weights and biases (using forward and backward passes)</a:t>
            </a:r>
          </a:p>
          <a:p>
            <a:endParaRPr lang="en-US" altLang="en-US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1E37F-73AB-42C3-B4BF-2B95B9FCB1E6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00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4454" y="218069"/>
            <a:ext cx="8077200" cy="487362"/>
          </a:xfrm>
        </p:spPr>
        <p:txBody>
          <a:bodyPr>
            <a:noAutofit/>
          </a:bodyPr>
          <a:lstStyle/>
          <a:p>
            <a:pPr algn="l"/>
            <a:r>
              <a:rPr lang="en-US" altLang="en-US" sz="2000" dirty="0">
                <a:solidFill>
                  <a:srgbClr val="0070C0"/>
                </a:solidFill>
              </a:rPr>
              <a:t>Case2 of weight updating (ii) </a:t>
            </a:r>
            <a:r>
              <a:rPr lang="en-US" altLang="en-US" sz="2000" dirty="0"/>
              <a:t>: if neuron in </a:t>
            </a:r>
            <a:r>
              <a:rPr lang="en-US" altLang="en-US" sz="2000" b="1" dirty="0">
                <a:solidFill>
                  <a:srgbClr val="FF0000"/>
                </a:solidFill>
              </a:rPr>
              <a:t>between a hidden and hidden  layer</a:t>
            </a:r>
            <a:r>
              <a:rPr lang="en-US" altLang="en-US" sz="2000" dirty="0"/>
              <a:t>. We want to find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283162" y="5927170"/>
            <a:ext cx="457200" cy="334962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05062" y="623673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86112" y="61922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D951-374D-439C-A469-471C14ADE97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99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03226"/>
              </p:ext>
            </p:extLst>
          </p:nvPr>
        </p:nvGraphicFramePr>
        <p:xfrm>
          <a:off x="138630" y="1522651"/>
          <a:ext cx="401478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440" imgH="2577960" progId="Equation.3">
                  <p:embed/>
                </p:oleObj>
              </mc:Choice>
              <mc:Fallback>
                <p:oleObj name="Equation" r:id="rId3" imgW="2260440" imgH="257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30" y="1522651"/>
                        <a:ext cx="4014787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976650" y="1207532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27" idx="6"/>
            <a:endCxn id="7" idx="2"/>
          </p:cNvCxnSpPr>
          <p:nvPr/>
        </p:nvCxnSpPr>
        <p:spPr>
          <a:xfrm>
            <a:off x="6190837" y="1722676"/>
            <a:ext cx="785813" cy="1325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6"/>
          </p:cNvCxnSpPr>
          <p:nvPr/>
        </p:nvCxnSpPr>
        <p:spPr>
          <a:xfrm>
            <a:off x="6190837" y="1722676"/>
            <a:ext cx="841375" cy="12215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7" idx="4"/>
          </p:cNvCxnSpPr>
          <p:nvPr/>
        </p:nvCxnSpPr>
        <p:spPr>
          <a:xfrm>
            <a:off x="7721981" y="1207532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8467312" y="1855232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53256" y="1207532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Straight Connector 32"/>
          <p:cNvCxnSpPr>
            <a:stCxn id="27" idx="0"/>
            <a:endCxn id="27" idx="4"/>
          </p:cNvCxnSpPr>
          <p:nvPr/>
        </p:nvCxnSpPr>
        <p:spPr>
          <a:xfrm>
            <a:off x="5622047" y="1207532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66" idx="2"/>
          </p:cNvCxnSpPr>
          <p:nvPr/>
        </p:nvCxnSpPr>
        <p:spPr>
          <a:xfrm>
            <a:off x="6190837" y="1722676"/>
            <a:ext cx="925768" cy="31828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2" name="Object 53"/>
          <p:cNvGraphicFramePr>
            <a:graphicFrameLocks noChangeAspect="1"/>
          </p:cNvGraphicFramePr>
          <p:nvPr/>
        </p:nvGraphicFramePr>
        <p:xfrm>
          <a:off x="7775575" y="1482725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1482725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H="1">
            <a:off x="5222046" y="230158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6" name="Object 71"/>
          <p:cNvGraphicFramePr>
            <a:graphicFrameLocks noChangeAspect="1"/>
          </p:cNvGraphicFramePr>
          <p:nvPr/>
        </p:nvGraphicFramePr>
        <p:xfrm>
          <a:off x="7529680" y="1914699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680" y="1914699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4377512" y="1775857"/>
            <a:ext cx="675744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8" name="Object 1"/>
          <p:cNvGraphicFramePr>
            <a:graphicFrameLocks noChangeAspect="1"/>
          </p:cNvGraphicFramePr>
          <p:nvPr/>
        </p:nvGraphicFramePr>
        <p:xfrm>
          <a:off x="3979049" y="1365658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49" y="1365658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8"/>
          <p:cNvGraphicFramePr>
            <a:graphicFrameLocks noChangeAspect="1"/>
          </p:cNvGraphicFramePr>
          <p:nvPr/>
        </p:nvGraphicFramePr>
        <p:xfrm>
          <a:off x="6334125" y="1468438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41200" progId="Equation.3">
                  <p:embed/>
                </p:oleObj>
              </mc:Choice>
              <mc:Fallback>
                <p:oleObj name="Equation" r:id="rId11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1468438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7032212" y="2583895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8" name="Straight Connector 57"/>
          <p:cNvCxnSpPr>
            <a:stCxn id="57" idx="0"/>
            <a:endCxn id="57" idx="4"/>
          </p:cNvCxnSpPr>
          <p:nvPr/>
        </p:nvCxnSpPr>
        <p:spPr>
          <a:xfrm>
            <a:off x="7775559" y="2583895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</p:cNvCxnSpPr>
          <p:nvPr/>
        </p:nvCxnSpPr>
        <p:spPr>
          <a:xfrm flipV="1">
            <a:off x="8518906" y="3161023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398364" y="32766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116605" y="4269026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805022" y="4269026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</p:cNvCxnSpPr>
          <p:nvPr/>
        </p:nvCxnSpPr>
        <p:spPr>
          <a:xfrm>
            <a:off x="8438199" y="4905535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410345" y="49800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9" name="Object 13"/>
          <p:cNvGraphicFramePr>
            <a:graphicFrameLocks noChangeAspect="1"/>
          </p:cNvGraphicFramePr>
          <p:nvPr/>
        </p:nvGraphicFramePr>
        <p:xfrm>
          <a:off x="7015163" y="1458913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228600" progId="Equation.3">
                  <p:embed/>
                </p:oleObj>
              </mc:Choice>
              <mc:Fallback>
                <p:oleObj name="Equation" r:id="rId13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458913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6" name="Object 13"/>
          <p:cNvGraphicFramePr>
            <a:graphicFrameLocks noChangeAspect="1"/>
          </p:cNvGraphicFramePr>
          <p:nvPr/>
        </p:nvGraphicFramePr>
        <p:xfrm>
          <a:off x="5172075" y="1471613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41200" progId="Equation.3">
                  <p:embed/>
                </p:oleObj>
              </mc:Choice>
              <mc:Fallback>
                <p:oleObj name="Equation" r:id="rId15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471613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53"/>
          <p:cNvGraphicFramePr>
            <a:graphicFrameLocks noChangeAspect="1"/>
          </p:cNvGraphicFramePr>
          <p:nvPr/>
        </p:nvGraphicFramePr>
        <p:xfrm>
          <a:off x="5732463" y="1446213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241200" progId="Equation.3">
                  <p:embed/>
                </p:oleObj>
              </mc:Choice>
              <mc:Fallback>
                <p:oleObj name="Equation" r:id="rId17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446213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2276" y="57172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04679" y="8214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40363" y="2301875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880" imgH="241200" progId="Equation.3">
                  <p:embed/>
                </p:oleObj>
              </mc:Choice>
              <mc:Fallback>
                <p:oleObj name="Equation" r:id="rId19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301875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H="1">
            <a:off x="7352887" y="19812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46374" y="3886200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67488" y="4070525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5708" y="858798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83582" y="1722676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90837" y="904964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L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99225" y="2122488"/>
          <a:ext cx="92282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41200" progId="Equation.3">
                  <p:embed/>
                </p:oleObj>
              </mc:Choice>
              <mc:Fallback>
                <p:oleObj name="Equation" r:id="rId21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2122488"/>
                        <a:ext cx="92282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86600" y="2800350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3800" imgH="228600" progId="Equation.3">
                  <p:embed/>
                </p:oleObj>
              </mc:Choice>
              <mc:Fallback>
                <p:oleObj name="Equation" r:id="rId23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00350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46938" y="4429125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228600" progId="Equation.3">
                  <p:embed/>
                </p:oleObj>
              </mc:Choice>
              <mc:Fallback>
                <p:oleObj name="Equation" r:id="rId25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429125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59713" y="2774950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3800" imgH="228600" progId="Equation.3">
                  <p:embed/>
                </p:oleObj>
              </mc:Choice>
              <mc:Fallback>
                <p:oleObj name="Equation" r:id="rId27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2774950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59700" y="4425950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3800" imgH="228600" progId="Equation.3">
                  <p:embed/>
                </p:oleObj>
              </mc:Choice>
              <mc:Fallback>
                <p:oleObj name="Equation" r:id="rId29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425950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18400" y="3160713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228600" progId="Equation.3">
                  <p:embed/>
                </p:oleObj>
              </mc:Choice>
              <mc:Fallback>
                <p:oleObj name="Equation" r:id="rId31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3160713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96188" y="494665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200" imgH="228600" progId="Equation.3">
                  <p:embed/>
                </p:oleObj>
              </mc:Choice>
              <mc:Fallback>
                <p:oleObj name="Equation" r:id="rId33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94665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583743" y="3491446"/>
          <a:ext cx="778421" cy="5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55320" imgH="241200" progId="Equation.3">
                  <p:embed/>
                </p:oleObj>
              </mc:Choice>
              <mc:Fallback>
                <p:oleObj name="Equation" r:id="rId35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743" y="3491446"/>
                        <a:ext cx="778421" cy="525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50201" y="3237974"/>
            <a:ext cx="2343689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Note:  back-propagate to </a:t>
            </a:r>
            <a:r>
              <a:rPr lang="en-US" sz="3200" i="1" dirty="0" err="1"/>
              <a:t>w</a:t>
            </a:r>
            <a:r>
              <a:rPr lang="en-US" sz="3200" i="1" baseline="-25000" dirty="0" err="1"/>
              <a:t>k,j</a:t>
            </a:r>
            <a:r>
              <a:rPr lang="en-US" sz="3200" dirty="0"/>
              <a:t> depends on all </a:t>
            </a:r>
            <a:r>
              <a:rPr lang="en-US" sz="3200" i="1" dirty="0" err="1"/>
              <a:t>w</a:t>
            </a:r>
            <a:r>
              <a:rPr lang="en-US" sz="3200" i="1" baseline="-25000" dirty="0" err="1"/>
              <a:t>j,i</a:t>
            </a:r>
            <a:r>
              <a:rPr lang="en-US" sz="3200" i="1" baseline="-25000" dirty="0"/>
              <a:t>=1,,.I</a:t>
            </a:r>
            <a:r>
              <a:rPr lang="en-US" sz="3200" i="1" dirty="0"/>
              <a:t> </a:t>
            </a:r>
          </a:p>
        </p:txBody>
      </p:sp>
      <p:cxnSp>
        <p:nvCxnSpPr>
          <p:cNvPr id="25" name="Straight Arrow Connector 24"/>
          <p:cNvCxnSpPr>
            <a:endCxn id="39959" idx="2"/>
          </p:cNvCxnSpPr>
          <p:nvPr/>
        </p:nvCxnSpPr>
        <p:spPr>
          <a:xfrm flipV="1">
            <a:off x="5839413" y="1981200"/>
            <a:ext cx="848654" cy="31242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839413" y="2583895"/>
            <a:ext cx="814308" cy="2521506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839413" y="3909059"/>
            <a:ext cx="772111" cy="1196341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4507506" y="1554885"/>
            <a:ext cx="394756" cy="257028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268788" y="1003300"/>
          <a:ext cx="89376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66400" imgH="241200" progId="Equation.3">
                  <p:embed/>
                </p:oleObj>
              </mc:Choice>
              <mc:Fallback>
                <p:oleObj name="Equation" r:id="rId37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1003300"/>
                        <a:ext cx="893762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39"/>
          <p:cNvSpPr/>
          <p:nvPr/>
        </p:nvSpPr>
        <p:spPr>
          <a:xfrm>
            <a:off x="1935480" y="5151120"/>
            <a:ext cx="5638800" cy="747114"/>
          </a:xfrm>
          <a:custGeom>
            <a:avLst/>
            <a:gdLst>
              <a:gd name="connsiteX0" fmla="*/ 0 w 5638800"/>
              <a:gd name="connsiteY0" fmla="*/ 0 h 747114"/>
              <a:gd name="connsiteX1" fmla="*/ 3124200 w 5638800"/>
              <a:gd name="connsiteY1" fmla="*/ 746760 h 747114"/>
              <a:gd name="connsiteX2" fmla="*/ 5638800 w 5638800"/>
              <a:gd name="connsiteY2" fmla="*/ 106680 h 7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800" h="747114">
                <a:moveTo>
                  <a:pt x="0" y="0"/>
                </a:moveTo>
                <a:cubicBezTo>
                  <a:pt x="1092200" y="364490"/>
                  <a:pt x="2184400" y="728980"/>
                  <a:pt x="3124200" y="746760"/>
                </a:cubicBezTo>
                <a:cubicBezTo>
                  <a:pt x="4064000" y="764540"/>
                  <a:pt x="5638800" y="106680"/>
                  <a:pt x="5638800" y="106680"/>
                </a:cubicBezTo>
              </a:path>
            </a:pathLst>
          </a:custGeom>
          <a:ln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8583613" y="1309688"/>
          <a:ext cx="355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28600" imgH="228600" progId="Equation.3">
                  <p:embed/>
                </p:oleObj>
              </mc:Choice>
              <mc:Fallback>
                <p:oleObj name="Equation" r:id="rId39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613" y="1309688"/>
                        <a:ext cx="355600" cy="357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/>
          <p:cNvSpPr/>
          <p:nvPr/>
        </p:nvSpPr>
        <p:spPr>
          <a:xfrm>
            <a:off x="441431" y="669776"/>
            <a:ext cx="3819070" cy="747806"/>
          </a:xfrm>
          <a:custGeom>
            <a:avLst/>
            <a:gdLst>
              <a:gd name="connsiteX0" fmla="*/ 121277 w 3819070"/>
              <a:gd name="connsiteY0" fmla="*/ 726945 h 747806"/>
              <a:gd name="connsiteX1" fmla="*/ 221760 w 3819070"/>
              <a:gd name="connsiteY1" fmla="*/ 656606 h 747806"/>
              <a:gd name="connsiteX2" fmla="*/ 2151044 w 3819070"/>
              <a:gd name="connsiteY2" fmla="*/ 3464 h 747806"/>
              <a:gd name="connsiteX3" fmla="*/ 3819070 w 3819070"/>
              <a:gd name="connsiteY3" fmla="*/ 445591 h 7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070" h="747806">
                <a:moveTo>
                  <a:pt x="121277" y="726945"/>
                </a:moveTo>
                <a:cubicBezTo>
                  <a:pt x="2371" y="752065"/>
                  <a:pt x="-116534" y="777186"/>
                  <a:pt x="221760" y="656606"/>
                </a:cubicBezTo>
                <a:cubicBezTo>
                  <a:pt x="560054" y="536026"/>
                  <a:pt x="1551492" y="38633"/>
                  <a:pt x="2151044" y="3464"/>
                </a:cubicBezTo>
                <a:cubicBezTo>
                  <a:pt x="2750596" y="-31705"/>
                  <a:pt x="3284833" y="206943"/>
                  <a:pt x="3819070" y="445591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769920D-E999-4413-B311-5B85D08B02E2}"/>
              </a:ext>
            </a:extLst>
          </p:cNvPr>
          <p:cNvSpPr/>
          <p:nvPr/>
        </p:nvSpPr>
        <p:spPr>
          <a:xfrm>
            <a:off x="1015344" y="1517487"/>
            <a:ext cx="589836" cy="79442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AC5727-1CB0-4432-8AB2-234229C2715B}"/>
              </a:ext>
            </a:extLst>
          </p:cNvPr>
          <p:cNvSpPr/>
          <p:nvPr/>
        </p:nvSpPr>
        <p:spPr>
          <a:xfrm>
            <a:off x="873482" y="2840029"/>
            <a:ext cx="589836" cy="79442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1771DE-6420-4D11-9DB0-4909678620BE}"/>
              </a:ext>
            </a:extLst>
          </p:cNvPr>
          <p:cNvSpPr/>
          <p:nvPr/>
        </p:nvSpPr>
        <p:spPr>
          <a:xfrm>
            <a:off x="2057400" y="2765425"/>
            <a:ext cx="413940" cy="985838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D5BB16-7AF8-4B67-B81E-D599A3FAEB56}"/>
              </a:ext>
            </a:extLst>
          </p:cNvPr>
          <p:cNvSpPr/>
          <p:nvPr/>
        </p:nvSpPr>
        <p:spPr>
          <a:xfrm>
            <a:off x="1031555" y="4412456"/>
            <a:ext cx="413940" cy="985838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203516-DB4E-458F-A781-EE65644BBB42}"/>
              </a:ext>
            </a:extLst>
          </p:cNvPr>
          <p:cNvSpPr/>
          <p:nvPr/>
        </p:nvSpPr>
        <p:spPr>
          <a:xfrm>
            <a:off x="764566" y="3909059"/>
            <a:ext cx="698751" cy="359968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6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4454" y="218069"/>
            <a:ext cx="8077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000" dirty="0">
                <a:solidFill>
                  <a:srgbClr val="0070C0"/>
                </a:solidFill>
              </a:rPr>
              <a:t>Case2(iii) </a:t>
            </a:r>
            <a:r>
              <a:rPr lang="en-US" altLang="en-US" sz="2000" dirty="0"/>
              <a:t>: if neuron in </a:t>
            </a:r>
            <a:r>
              <a:rPr lang="en-US" altLang="en-US" sz="2000" b="1" dirty="0">
                <a:solidFill>
                  <a:srgbClr val="FF0000"/>
                </a:solidFill>
              </a:rPr>
              <a:t>between a hidden and hidden  layer</a:t>
            </a:r>
            <a:r>
              <a:rPr lang="en-US" altLang="en-US" sz="2000" dirty="0"/>
              <a:t>. We want to find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283162" y="5927170"/>
            <a:ext cx="457200" cy="334962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05062" y="623673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86112" y="61922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D951-374D-439C-A469-471C14ADE97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99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61765"/>
              </p:ext>
            </p:extLst>
          </p:nvPr>
        </p:nvGraphicFramePr>
        <p:xfrm>
          <a:off x="492347" y="1981200"/>
          <a:ext cx="568325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08080" imgH="2387520" progId="Equation.3">
                  <p:embed/>
                </p:oleObj>
              </mc:Choice>
              <mc:Fallback>
                <p:oleObj name="Equation" r:id="rId2" imgW="290808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47" y="1981200"/>
                        <a:ext cx="5683250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976650" y="1207532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27" idx="6"/>
            <a:endCxn id="7" idx="2"/>
          </p:cNvCxnSpPr>
          <p:nvPr/>
        </p:nvCxnSpPr>
        <p:spPr>
          <a:xfrm>
            <a:off x="6190837" y="1722676"/>
            <a:ext cx="785813" cy="1325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6"/>
          </p:cNvCxnSpPr>
          <p:nvPr/>
        </p:nvCxnSpPr>
        <p:spPr>
          <a:xfrm>
            <a:off x="6190837" y="1722676"/>
            <a:ext cx="841375" cy="12215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7" idx="4"/>
          </p:cNvCxnSpPr>
          <p:nvPr/>
        </p:nvCxnSpPr>
        <p:spPr>
          <a:xfrm>
            <a:off x="7721981" y="1207532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8467312" y="1855232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53256" y="1207532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Straight Connector 32"/>
          <p:cNvCxnSpPr>
            <a:stCxn id="27" idx="0"/>
            <a:endCxn id="27" idx="4"/>
          </p:cNvCxnSpPr>
          <p:nvPr/>
        </p:nvCxnSpPr>
        <p:spPr>
          <a:xfrm>
            <a:off x="5622047" y="1207532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66" idx="2"/>
          </p:cNvCxnSpPr>
          <p:nvPr/>
        </p:nvCxnSpPr>
        <p:spPr>
          <a:xfrm>
            <a:off x="6190837" y="1722676"/>
            <a:ext cx="925768" cy="31828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2" name="Object 53"/>
          <p:cNvGraphicFramePr>
            <a:graphicFrameLocks noChangeAspect="1"/>
          </p:cNvGraphicFramePr>
          <p:nvPr/>
        </p:nvGraphicFramePr>
        <p:xfrm>
          <a:off x="7775575" y="1482725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28600" progId="Equation.3">
                  <p:embed/>
                </p:oleObj>
              </mc:Choice>
              <mc:Fallback>
                <p:oleObj name="Equation" r:id="rId4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1482725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H="1">
            <a:off x="5222046" y="230158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6" name="Object 71"/>
          <p:cNvGraphicFramePr>
            <a:graphicFrameLocks noChangeAspect="1"/>
          </p:cNvGraphicFramePr>
          <p:nvPr/>
        </p:nvGraphicFramePr>
        <p:xfrm>
          <a:off x="7529680" y="1914699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680" y="1914699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4377512" y="1775858"/>
            <a:ext cx="675744" cy="1309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8" name="Object 1"/>
          <p:cNvGraphicFramePr>
            <a:graphicFrameLocks noChangeAspect="1"/>
          </p:cNvGraphicFramePr>
          <p:nvPr/>
        </p:nvGraphicFramePr>
        <p:xfrm>
          <a:off x="4299089" y="1654790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089" y="1654790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8"/>
          <p:cNvGraphicFramePr>
            <a:graphicFrameLocks noChangeAspect="1"/>
          </p:cNvGraphicFramePr>
          <p:nvPr/>
        </p:nvGraphicFramePr>
        <p:xfrm>
          <a:off x="6229801" y="1532573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41200" progId="Equation.3">
                  <p:embed/>
                </p:oleObj>
              </mc:Choice>
              <mc:Fallback>
                <p:oleObj name="Equation" r:id="rId10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801" y="1532573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7032212" y="2583895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8" name="Straight Connector 57"/>
          <p:cNvCxnSpPr>
            <a:stCxn id="57" idx="0"/>
            <a:endCxn id="57" idx="4"/>
          </p:cNvCxnSpPr>
          <p:nvPr/>
        </p:nvCxnSpPr>
        <p:spPr>
          <a:xfrm>
            <a:off x="7775559" y="2583895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</p:cNvCxnSpPr>
          <p:nvPr/>
        </p:nvCxnSpPr>
        <p:spPr>
          <a:xfrm flipV="1">
            <a:off x="8518906" y="3161023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398364" y="32766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116605" y="4269026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805022" y="4269026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</p:cNvCxnSpPr>
          <p:nvPr/>
        </p:nvCxnSpPr>
        <p:spPr>
          <a:xfrm>
            <a:off x="8438199" y="4905535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410345" y="49800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9" name="Object 13"/>
          <p:cNvGraphicFramePr>
            <a:graphicFrameLocks noChangeAspect="1"/>
          </p:cNvGraphicFramePr>
          <p:nvPr/>
        </p:nvGraphicFramePr>
        <p:xfrm>
          <a:off x="7015163" y="1458913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228600" progId="Equation.3">
                  <p:embed/>
                </p:oleObj>
              </mc:Choice>
              <mc:Fallback>
                <p:oleObj name="Equation" r:id="rId12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458913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6" name="Object 13"/>
          <p:cNvGraphicFramePr>
            <a:graphicFrameLocks noChangeAspect="1"/>
          </p:cNvGraphicFramePr>
          <p:nvPr/>
        </p:nvGraphicFramePr>
        <p:xfrm>
          <a:off x="5172075" y="1471613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471613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53"/>
          <p:cNvGraphicFramePr>
            <a:graphicFrameLocks noChangeAspect="1"/>
          </p:cNvGraphicFramePr>
          <p:nvPr/>
        </p:nvGraphicFramePr>
        <p:xfrm>
          <a:off x="5732463" y="1446213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446213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0" name="Object 2"/>
          <p:cNvGraphicFramePr>
            <a:graphicFrameLocks noChangeAspect="1"/>
          </p:cNvGraphicFramePr>
          <p:nvPr/>
        </p:nvGraphicFramePr>
        <p:xfrm>
          <a:off x="4268878" y="1003356"/>
          <a:ext cx="893011" cy="7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41200" progId="Equation.3">
                  <p:embed/>
                </p:oleObj>
              </mc:Choice>
              <mc:Fallback>
                <p:oleObj name="Equation" r:id="rId18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878" y="1003356"/>
                        <a:ext cx="893011" cy="7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2276" y="57172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04679" y="8214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40363" y="2301875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241200" progId="Equation.3">
                  <p:embed/>
                </p:oleObj>
              </mc:Choice>
              <mc:Fallback>
                <p:oleObj name="Equation" r:id="rId20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301875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H="1">
            <a:off x="7352887" y="19812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46374" y="3886200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67488" y="4070525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5708" y="858798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83582" y="1722676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90837" y="904964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L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77000" y="2163598"/>
          <a:ext cx="891127" cy="59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241200" progId="Equation.3">
                  <p:embed/>
                </p:oleObj>
              </mc:Choice>
              <mc:Fallback>
                <p:oleObj name="Equation" r:id="rId22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63598"/>
                        <a:ext cx="891127" cy="599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86600" y="2800350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228600" progId="Equation.3">
                  <p:embed/>
                </p:oleObj>
              </mc:Choice>
              <mc:Fallback>
                <p:oleObj name="Equation" r:id="rId2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00350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46938" y="4429125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3800" imgH="228600" progId="Equation.3">
                  <p:embed/>
                </p:oleObj>
              </mc:Choice>
              <mc:Fallback>
                <p:oleObj name="Equation" r:id="rId2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429125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59713" y="2774950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53800" imgH="228600" progId="Equation.3">
                  <p:embed/>
                </p:oleObj>
              </mc:Choice>
              <mc:Fallback>
                <p:oleObj name="Equation" r:id="rId2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2774950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59700" y="4425950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3800" imgH="228600" progId="Equation.3">
                  <p:embed/>
                </p:oleObj>
              </mc:Choice>
              <mc:Fallback>
                <p:oleObj name="Equation" r:id="rId3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425950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18400" y="3160713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41200" imgH="228600" progId="Equation.3">
                  <p:embed/>
                </p:oleObj>
              </mc:Choice>
              <mc:Fallback>
                <p:oleObj name="Equation" r:id="rId32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3160713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96188" y="494665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00" imgH="228600" progId="Equation.3">
                  <p:embed/>
                </p:oleObj>
              </mc:Choice>
              <mc:Fallback>
                <p:oleObj name="Equation" r:id="rId34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94665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84712" y="3429634"/>
          <a:ext cx="983876" cy="6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55320" imgH="241200" progId="Equation.3">
                  <p:embed/>
                </p:oleObj>
              </mc:Choice>
              <mc:Fallback>
                <p:oleObj name="Equation" r:id="rId36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712" y="3429634"/>
                        <a:ext cx="983876" cy="6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914400" y="935450"/>
            <a:ext cx="3495761" cy="1138204"/>
          </a:xfrm>
          <a:custGeom>
            <a:avLst/>
            <a:gdLst>
              <a:gd name="connsiteX0" fmla="*/ 207276 w 4093476"/>
              <a:gd name="connsiteY0" fmla="*/ 1397600 h 1460677"/>
              <a:gd name="connsiteX1" fmla="*/ 252996 w 4093476"/>
              <a:gd name="connsiteY1" fmla="*/ 1306160 h 1460677"/>
              <a:gd name="connsiteX2" fmla="*/ 2721876 w 4093476"/>
              <a:gd name="connsiteY2" fmla="*/ 56480 h 1460677"/>
              <a:gd name="connsiteX3" fmla="*/ 4093476 w 4093476"/>
              <a:gd name="connsiteY3" fmla="*/ 330800 h 146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476" h="1460677">
                <a:moveTo>
                  <a:pt x="207276" y="1397600"/>
                </a:moveTo>
                <a:cubicBezTo>
                  <a:pt x="20586" y="1463640"/>
                  <a:pt x="-166104" y="1529680"/>
                  <a:pt x="252996" y="1306160"/>
                </a:cubicBezTo>
                <a:cubicBezTo>
                  <a:pt x="672096" y="1082640"/>
                  <a:pt x="2081796" y="219040"/>
                  <a:pt x="2721876" y="56480"/>
                </a:cubicBezTo>
                <a:cubicBezTo>
                  <a:pt x="3361956" y="-106080"/>
                  <a:pt x="3727716" y="112360"/>
                  <a:pt x="4093476" y="330800"/>
                </a:cubicBezTo>
              </a:path>
            </a:pathLst>
          </a:custGeom>
          <a:ln w="3175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8583613" y="1309688"/>
          <a:ext cx="355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28600" imgH="228600" progId="Equation.3">
                  <p:embed/>
                </p:oleObj>
              </mc:Choice>
              <mc:Fallback>
                <p:oleObj name="Equation" r:id="rId3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613" y="1309688"/>
                        <a:ext cx="355600" cy="357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2F3BED-EEA7-447F-B4A5-D87B41E6641B}"/>
              </a:ext>
            </a:extLst>
          </p:cNvPr>
          <p:cNvSpPr/>
          <p:nvPr/>
        </p:nvSpPr>
        <p:spPr>
          <a:xfrm>
            <a:off x="3200400" y="3352800"/>
            <a:ext cx="533400" cy="107315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A1C173D-D0EF-4BC6-BD69-C42D629E1BC8}"/>
              </a:ext>
            </a:extLst>
          </p:cNvPr>
          <p:cNvSpPr/>
          <p:nvPr/>
        </p:nvSpPr>
        <p:spPr>
          <a:xfrm>
            <a:off x="1447800" y="5163582"/>
            <a:ext cx="533400" cy="107315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775C86B-E731-4826-8F22-C1491DA6A188}"/>
              </a:ext>
            </a:extLst>
          </p:cNvPr>
          <p:cNvSpPr/>
          <p:nvPr/>
        </p:nvSpPr>
        <p:spPr>
          <a:xfrm>
            <a:off x="3506279" y="4618196"/>
            <a:ext cx="792810" cy="411004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7D0BB7E-98D0-4911-AFD0-BD656B7AA868}"/>
              </a:ext>
            </a:extLst>
          </p:cNvPr>
          <p:cNvSpPr/>
          <p:nvPr/>
        </p:nvSpPr>
        <p:spPr>
          <a:xfrm>
            <a:off x="1437559" y="2073654"/>
            <a:ext cx="589836" cy="79442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4DDCB36-189F-40C7-A14F-9D4B78DA738D}"/>
              </a:ext>
            </a:extLst>
          </p:cNvPr>
          <p:cNvSpPr/>
          <p:nvPr/>
        </p:nvSpPr>
        <p:spPr>
          <a:xfrm>
            <a:off x="1276056" y="3438188"/>
            <a:ext cx="609349" cy="93097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7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4454" y="218069"/>
            <a:ext cx="8077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000" dirty="0">
                <a:solidFill>
                  <a:srgbClr val="0070C0"/>
                </a:solidFill>
              </a:rPr>
              <a:t>Case2(iv) </a:t>
            </a:r>
            <a:r>
              <a:rPr lang="en-US" altLang="en-US" sz="2000" dirty="0"/>
              <a:t>: if neuron in </a:t>
            </a:r>
            <a:r>
              <a:rPr lang="en-US" altLang="en-US" sz="2000" b="1" dirty="0">
                <a:solidFill>
                  <a:srgbClr val="FF0000"/>
                </a:solidFill>
              </a:rPr>
              <a:t>between a hidden and hidden  layer</a:t>
            </a:r>
            <a:r>
              <a:rPr lang="en-US" altLang="en-US" sz="2000" dirty="0"/>
              <a:t>. We want to find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283162" y="5927170"/>
            <a:ext cx="457200" cy="334962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05062" y="623673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86112" y="61922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D951-374D-439C-A469-471C14ADE97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99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45150"/>
              </p:ext>
            </p:extLst>
          </p:nvPr>
        </p:nvGraphicFramePr>
        <p:xfrm>
          <a:off x="267161" y="1271401"/>
          <a:ext cx="443547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3098520" progId="Equation.3">
                  <p:embed/>
                </p:oleObj>
              </mc:Choice>
              <mc:Fallback>
                <p:oleObj name="Equation" r:id="rId2" imgW="2476440" imgH="309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61" y="1271401"/>
                        <a:ext cx="4435475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976650" y="1207532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27" idx="6"/>
            <a:endCxn id="7" idx="2"/>
          </p:cNvCxnSpPr>
          <p:nvPr/>
        </p:nvCxnSpPr>
        <p:spPr>
          <a:xfrm>
            <a:off x="6190837" y="1722676"/>
            <a:ext cx="785813" cy="1325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6"/>
          </p:cNvCxnSpPr>
          <p:nvPr/>
        </p:nvCxnSpPr>
        <p:spPr>
          <a:xfrm>
            <a:off x="6190837" y="1722676"/>
            <a:ext cx="841375" cy="12215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7" idx="4"/>
          </p:cNvCxnSpPr>
          <p:nvPr/>
        </p:nvCxnSpPr>
        <p:spPr>
          <a:xfrm>
            <a:off x="7721981" y="1207532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8467312" y="1855232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53256" y="1207532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Straight Connector 32"/>
          <p:cNvCxnSpPr>
            <a:stCxn id="27" idx="0"/>
            <a:endCxn id="27" idx="4"/>
          </p:cNvCxnSpPr>
          <p:nvPr/>
        </p:nvCxnSpPr>
        <p:spPr>
          <a:xfrm>
            <a:off x="5622047" y="1207532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66" idx="2"/>
          </p:cNvCxnSpPr>
          <p:nvPr/>
        </p:nvCxnSpPr>
        <p:spPr>
          <a:xfrm>
            <a:off x="6190837" y="1722676"/>
            <a:ext cx="925768" cy="31828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2" name="Object 53"/>
          <p:cNvGraphicFramePr>
            <a:graphicFrameLocks noChangeAspect="1"/>
          </p:cNvGraphicFramePr>
          <p:nvPr/>
        </p:nvGraphicFramePr>
        <p:xfrm>
          <a:off x="7775575" y="1482725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28600" progId="Equation.3">
                  <p:embed/>
                </p:oleObj>
              </mc:Choice>
              <mc:Fallback>
                <p:oleObj name="Equation" r:id="rId4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1482725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H="1">
            <a:off x="5222046" y="230158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6" name="Object 71"/>
          <p:cNvGraphicFramePr>
            <a:graphicFrameLocks noChangeAspect="1"/>
          </p:cNvGraphicFramePr>
          <p:nvPr/>
        </p:nvGraphicFramePr>
        <p:xfrm>
          <a:off x="7529680" y="1914699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680" y="1914699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4377512" y="1775857"/>
            <a:ext cx="675744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8" name="Object 1"/>
          <p:cNvGraphicFramePr>
            <a:graphicFrameLocks noChangeAspect="1"/>
          </p:cNvGraphicFramePr>
          <p:nvPr/>
        </p:nvGraphicFramePr>
        <p:xfrm>
          <a:off x="4316921" y="1724025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921" y="1724025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8"/>
          <p:cNvGraphicFramePr>
            <a:graphicFrameLocks noChangeAspect="1"/>
          </p:cNvGraphicFramePr>
          <p:nvPr/>
        </p:nvGraphicFramePr>
        <p:xfrm>
          <a:off x="6229801" y="1532573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41200" progId="Equation.3">
                  <p:embed/>
                </p:oleObj>
              </mc:Choice>
              <mc:Fallback>
                <p:oleObj name="Equation" r:id="rId10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801" y="1532573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7032212" y="2583895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8" name="Straight Connector 57"/>
          <p:cNvCxnSpPr>
            <a:stCxn id="57" idx="0"/>
            <a:endCxn id="57" idx="4"/>
          </p:cNvCxnSpPr>
          <p:nvPr/>
        </p:nvCxnSpPr>
        <p:spPr>
          <a:xfrm>
            <a:off x="7775559" y="2583895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</p:cNvCxnSpPr>
          <p:nvPr/>
        </p:nvCxnSpPr>
        <p:spPr>
          <a:xfrm flipV="1">
            <a:off x="8518906" y="3161023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398364" y="32766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116605" y="4269026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805022" y="4269026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</p:cNvCxnSpPr>
          <p:nvPr/>
        </p:nvCxnSpPr>
        <p:spPr>
          <a:xfrm>
            <a:off x="8438199" y="4905535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410345" y="49800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9" name="Object 13"/>
          <p:cNvGraphicFramePr>
            <a:graphicFrameLocks noChangeAspect="1"/>
          </p:cNvGraphicFramePr>
          <p:nvPr/>
        </p:nvGraphicFramePr>
        <p:xfrm>
          <a:off x="7015163" y="1458913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228600" progId="Equation.3">
                  <p:embed/>
                </p:oleObj>
              </mc:Choice>
              <mc:Fallback>
                <p:oleObj name="Equation" r:id="rId12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458913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6" name="Object 13"/>
          <p:cNvGraphicFramePr>
            <a:graphicFrameLocks noChangeAspect="1"/>
          </p:cNvGraphicFramePr>
          <p:nvPr/>
        </p:nvGraphicFramePr>
        <p:xfrm>
          <a:off x="5172075" y="1471613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471613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53"/>
          <p:cNvGraphicFramePr>
            <a:graphicFrameLocks noChangeAspect="1"/>
          </p:cNvGraphicFramePr>
          <p:nvPr/>
        </p:nvGraphicFramePr>
        <p:xfrm>
          <a:off x="5732463" y="1446213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446213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0" name="Object 2"/>
          <p:cNvGraphicFramePr>
            <a:graphicFrameLocks noChangeAspect="1"/>
          </p:cNvGraphicFramePr>
          <p:nvPr/>
        </p:nvGraphicFramePr>
        <p:xfrm>
          <a:off x="4268878" y="957362"/>
          <a:ext cx="893011" cy="7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41200" progId="Equation.3">
                  <p:embed/>
                </p:oleObj>
              </mc:Choice>
              <mc:Fallback>
                <p:oleObj name="Equation" r:id="rId18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878" y="957362"/>
                        <a:ext cx="893011" cy="7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2276" y="57172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04679" y="8214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40363" y="2301875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241200" progId="Equation.3">
                  <p:embed/>
                </p:oleObj>
              </mc:Choice>
              <mc:Fallback>
                <p:oleObj name="Equation" r:id="rId20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301875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H="1">
            <a:off x="7352887" y="19812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46374" y="3886200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67488" y="4070525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5708" y="858798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83582" y="1722676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90837" y="904964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L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77000" y="2163598"/>
          <a:ext cx="891127" cy="59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241200" progId="Equation.3">
                  <p:embed/>
                </p:oleObj>
              </mc:Choice>
              <mc:Fallback>
                <p:oleObj name="Equation" r:id="rId22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63598"/>
                        <a:ext cx="891127" cy="599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86600" y="2800350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228600" progId="Equation.3">
                  <p:embed/>
                </p:oleObj>
              </mc:Choice>
              <mc:Fallback>
                <p:oleObj name="Equation" r:id="rId2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00350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46938" y="4429125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3800" imgH="228600" progId="Equation.3">
                  <p:embed/>
                </p:oleObj>
              </mc:Choice>
              <mc:Fallback>
                <p:oleObj name="Equation" r:id="rId2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429125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59713" y="2774950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53800" imgH="228600" progId="Equation.3">
                  <p:embed/>
                </p:oleObj>
              </mc:Choice>
              <mc:Fallback>
                <p:oleObj name="Equation" r:id="rId2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2774950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59700" y="4425950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53800" imgH="228600" progId="Equation.3">
                  <p:embed/>
                </p:oleObj>
              </mc:Choice>
              <mc:Fallback>
                <p:oleObj name="Equation" r:id="rId3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425950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18400" y="3160713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41200" imgH="228600" progId="Equation.3">
                  <p:embed/>
                </p:oleObj>
              </mc:Choice>
              <mc:Fallback>
                <p:oleObj name="Equation" r:id="rId32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3160713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96188" y="494665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00" imgH="228600" progId="Equation.3">
                  <p:embed/>
                </p:oleObj>
              </mc:Choice>
              <mc:Fallback>
                <p:oleObj name="Equation" r:id="rId34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94665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84712" y="3429634"/>
          <a:ext cx="983876" cy="6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55320" imgH="241200" progId="Equation.3">
                  <p:embed/>
                </p:oleObj>
              </mc:Choice>
              <mc:Fallback>
                <p:oleObj name="Equation" r:id="rId36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712" y="3429634"/>
                        <a:ext cx="983876" cy="6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843112" y="746219"/>
            <a:ext cx="3627120" cy="628314"/>
          </a:xfrm>
          <a:custGeom>
            <a:avLst/>
            <a:gdLst>
              <a:gd name="connsiteX0" fmla="*/ 0 w 3627120"/>
              <a:gd name="connsiteY0" fmla="*/ 628314 h 628314"/>
              <a:gd name="connsiteX1" fmla="*/ 1569720 w 3627120"/>
              <a:gd name="connsiteY1" fmla="*/ 18714 h 628314"/>
              <a:gd name="connsiteX2" fmla="*/ 3185160 w 3627120"/>
              <a:gd name="connsiteY2" fmla="*/ 171114 h 628314"/>
              <a:gd name="connsiteX3" fmla="*/ 3627120 w 3627120"/>
              <a:gd name="connsiteY3" fmla="*/ 323514 h 6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120" h="628314">
                <a:moveTo>
                  <a:pt x="0" y="628314"/>
                </a:moveTo>
                <a:cubicBezTo>
                  <a:pt x="519430" y="361614"/>
                  <a:pt x="1038860" y="94914"/>
                  <a:pt x="1569720" y="18714"/>
                </a:cubicBezTo>
                <a:cubicBezTo>
                  <a:pt x="2100580" y="-57486"/>
                  <a:pt x="2842260" y="120314"/>
                  <a:pt x="3185160" y="171114"/>
                </a:cubicBezTo>
                <a:cubicBezTo>
                  <a:pt x="3528060" y="221914"/>
                  <a:pt x="3577590" y="272714"/>
                  <a:pt x="3627120" y="323514"/>
                </a:cubicBezTo>
              </a:path>
            </a:pathLst>
          </a:cu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583613" y="1309688"/>
          <a:ext cx="355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28600" imgH="228600" progId="Equation.3">
                  <p:embed/>
                </p:oleObj>
              </mc:Choice>
              <mc:Fallback>
                <p:oleObj name="Equation" r:id="rId3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613" y="1309688"/>
                        <a:ext cx="355600" cy="357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1">
            <a:extLst>
              <a:ext uri="{FF2B5EF4-FFF2-40B4-BE49-F238E27FC236}">
                <a16:creationId xmlns:a16="http://schemas.microsoft.com/office/drawing/2014/main" id="{5B277CF6-08B3-41B4-8F8C-27D0703D9CD4}"/>
              </a:ext>
            </a:extLst>
          </p:cNvPr>
          <p:cNvSpPr/>
          <p:nvPr/>
        </p:nvSpPr>
        <p:spPr>
          <a:xfrm>
            <a:off x="1676399" y="1242673"/>
            <a:ext cx="490951" cy="9540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8A5D757-FF3F-441C-B175-9434BF4B95E9}"/>
              </a:ext>
            </a:extLst>
          </p:cNvPr>
          <p:cNvSpPr/>
          <p:nvPr/>
        </p:nvSpPr>
        <p:spPr>
          <a:xfrm>
            <a:off x="1159591" y="2476615"/>
            <a:ext cx="490951" cy="954087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64BF9BD-DD30-4452-8841-09284B6D8FAD}"/>
              </a:ext>
            </a:extLst>
          </p:cNvPr>
          <p:cNvSpPr/>
          <p:nvPr/>
        </p:nvSpPr>
        <p:spPr>
          <a:xfrm>
            <a:off x="2266224" y="1215443"/>
            <a:ext cx="780895" cy="1022682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FE2F6F3-050C-4B9D-99D8-BD58844BC193}"/>
              </a:ext>
            </a:extLst>
          </p:cNvPr>
          <p:cNvSpPr/>
          <p:nvPr/>
        </p:nvSpPr>
        <p:spPr>
          <a:xfrm>
            <a:off x="1140188" y="3761509"/>
            <a:ext cx="780895" cy="1022682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74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4454" y="218069"/>
            <a:ext cx="8077200" cy="487362"/>
          </a:xfrm>
        </p:spPr>
        <p:txBody>
          <a:bodyPr>
            <a:normAutofit/>
          </a:bodyPr>
          <a:lstStyle/>
          <a:p>
            <a:pPr algn="l"/>
            <a:r>
              <a:rPr lang="en-US" altLang="en-US" sz="2000" dirty="0"/>
              <a:t>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283162" y="5927170"/>
            <a:ext cx="457200" cy="334962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456584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86112" y="61922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D951-374D-439C-A469-471C14ADE97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zh-HK" sz="120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Object 5"/>
              <p:cNvSpPr txBox="1"/>
              <p:nvPr/>
            </p:nvSpPr>
            <p:spPr bwMode="auto">
              <a:xfrm>
                <a:off x="177247" y="765314"/>
                <a:ext cx="6879536" cy="6092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Sigmoid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⁡_(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en-US" sz="2400" dirty="0">
                    <a:solidFill>
                      <a:schemeClr val="tx1"/>
                    </a:solidFill>
                  </a:rPr>
                  <a:t>Case 1: neuron in between output and hidden layer</a:t>
                </a:r>
                <a:endParaRPr lang="en-HK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H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H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H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HK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HK" sz="24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Case 2: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/>
                  <a:t>neuron in between hidden and hidden layer.</a:t>
                </a:r>
                <a:br>
                  <a:rPr lang="en-HK" sz="24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𝜕𝜀</m:t>
                          </m:r>
                        </m:num>
                        <m:den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HK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H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HK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HK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HK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HK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942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247" y="765314"/>
                <a:ext cx="6879536" cy="6092686"/>
              </a:xfrm>
              <a:prstGeom prst="rect">
                <a:avLst/>
              </a:prstGeom>
              <a:blipFill>
                <a:blip r:embed="rId2"/>
                <a:stretch>
                  <a:fillRect l="-1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976650" y="1207532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27" idx="6"/>
            <a:endCxn id="7" idx="2"/>
          </p:cNvCxnSpPr>
          <p:nvPr/>
        </p:nvCxnSpPr>
        <p:spPr>
          <a:xfrm>
            <a:off x="6190837" y="1722676"/>
            <a:ext cx="785813" cy="1325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6"/>
          </p:cNvCxnSpPr>
          <p:nvPr/>
        </p:nvCxnSpPr>
        <p:spPr>
          <a:xfrm>
            <a:off x="6190837" y="1722676"/>
            <a:ext cx="841375" cy="12215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7" idx="4"/>
          </p:cNvCxnSpPr>
          <p:nvPr/>
        </p:nvCxnSpPr>
        <p:spPr>
          <a:xfrm>
            <a:off x="7721981" y="1207532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8467312" y="1855232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53256" y="1207532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Straight Connector 32"/>
          <p:cNvCxnSpPr>
            <a:stCxn id="27" idx="0"/>
            <a:endCxn id="27" idx="4"/>
          </p:cNvCxnSpPr>
          <p:nvPr/>
        </p:nvCxnSpPr>
        <p:spPr>
          <a:xfrm>
            <a:off x="5622047" y="1207532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66" idx="2"/>
          </p:cNvCxnSpPr>
          <p:nvPr/>
        </p:nvCxnSpPr>
        <p:spPr>
          <a:xfrm>
            <a:off x="6190837" y="1722676"/>
            <a:ext cx="925768" cy="31828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2" name="Object 53"/>
          <p:cNvGraphicFramePr>
            <a:graphicFrameLocks noChangeAspect="1"/>
          </p:cNvGraphicFramePr>
          <p:nvPr/>
        </p:nvGraphicFramePr>
        <p:xfrm>
          <a:off x="7775575" y="1482725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28600" progId="Equation.3">
                  <p:embed/>
                </p:oleObj>
              </mc:Choice>
              <mc:Fallback>
                <p:oleObj name="Equation" r:id="rId3" imgW="241200" imgH="228600" progId="Equation.3">
                  <p:embed/>
                  <p:pic>
                    <p:nvPicPr>
                      <p:cNvPr id="39952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1482725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H="1">
            <a:off x="5222046" y="230158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6" name="Object 71"/>
          <p:cNvGraphicFramePr>
            <a:graphicFrameLocks noChangeAspect="1"/>
          </p:cNvGraphicFramePr>
          <p:nvPr/>
        </p:nvGraphicFramePr>
        <p:xfrm>
          <a:off x="7529680" y="1914699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39956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680" y="1914699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4377512" y="1775857"/>
            <a:ext cx="675744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8" name="Object 1"/>
          <p:cNvGraphicFramePr>
            <a:graphicFrameLocks noChangeAspect="1"/>
          </p:cNvGraphicFramePr>
          <p:nvPr/>
        </p:nvGraphicFramePr>
        <p:xfrm>
          <a:off x="4316921" y="1724025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399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921" y="1724025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8"/>
          <p:cNvGraphicFramePr>
            <a:graphicFrameLocks noChangeAspect="1"/>
          </p:cNvGraphicFramePr>
          <p:nvPr/>
        </p:nvGraphicFramePr>
        <p:xfrm>
          <a:off x="6229801" y="1532573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41200" progId="Equation.3">
                  <p:embed/>
                </p:oleObj>
              </mc:Choice>
              <mc:Fallback>
                <p:oleObj name="Equation" r:id="rId9" imgW="330120" imgH="241200" progId="Equation.3">
                  <p:embed/>
                  <p:pic>
                    <p:nvPicPr>
                      <p:cNvPr id="3995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801" y="1532573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7032212" y="2583895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8" name="Straight Connector 57"/>
          <p:cNvCxnSpPr>
            <a:stCxn id="57" idx="0"/>
            <a:endCxn id="57" idx="4"/>
          </p:cNvCxnSpPr>
          <p:nvPr/>
        </p:nvCxnSpPr>
        <p:spPr>
          <a:xfrm>
            <a:off x="7775559" y="2583895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</p:cNvCxnSpPr>
          <p:nvPr/>
        </p:nvCxnSpPr>
        <p:spPr>
          <a:xfrm flipV="1">
            <a:off x="8518906" y="3161023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398364" y="32766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116605" y="4269026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805022" y="4269026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</p:cNvCxnSpPr>
          <p:nvPr/>
        </p:nvCxnSpPr>
        <p:spPr>
          <a:xfrm>
            <a:off x="8438199" y="4905535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410345" y="49800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9" name="Object 13"/>
          <p:cNvGraphicFramePr>
            <a:graphicFrameLocks noChangeAspect="1"/>
          </p:cNvGraphicFramePr>
          <p:nvPr/>
        </p:nvGraphicFramePr>
        <p:xfrm>
          <a:off x="7015163" y="1458913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228600" progId="Equation.3">
                  <p:embed/>
                </p:oleObj>
              </mc:Choice>
              <mc:Fallback>
                <p:oleObj name="Equation" r:id="rId11" imgW="241200" imgH="228600" progId="Equation.3">
                  <p:embed/>
                  <p:pic>
                    <p:nvPicPr>
                      <p:cNvPr id="399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458913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6" name="Object 13"/>
          <p:cNvGraphicFramePr>
            <a:graphicFrameLocks noChangeAspect="1"/>
          </p:cNvGraphicFramePr>
          <p:nvPr/>
        </p:nvGraphicFramePr>
        <p:xfrm>
          <a:off x="5172075" y="1471613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241200" progId="Equation.3">
                  <p:embed/>
                </p:oleObj>
              </mc:Choice>
              <mc:Fallback>
                <p:oleObj name="Equation" r:id="rId13" imgW="177480" imgH="241200" progId="Equation.3">
                  <p:embed/>
                  <p:pic>
                    <p:nvPicPr>
                      <p:cNvPr id="3997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471613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53"/>
          <p:cNvGraphicFramePr>
            <a:graphicFrameLocks noChangeAspect="1"/>
          </p:cNvGraphicFramePr>
          <p:nvPr/>
        </p:nvGraphicFramePr>
        <p:xfrm>
          <a:off x="5732463" y="1446213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41200" progId="Equation.3">
                  <p:embed/>
                </p:oleObj>
              </mc:Choice>
              <mc:Fallback>
                <p:oleObj name="Equation" r:id="rId15" imgW="177480" imgH="241200" progId="Equation.3">
                  <p:embed/>
                  <p:pic>
                    <p:nvPicPr>
                      <p:cNvPr id="3997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446213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0" name="Object 2"/>
          <p:cNvGraphicFramePr>
            <a:graphicFrameLocks noChangeAspect="1"/>
          </p:cNvGraphicFramePr>
          <p:nvPr/>
        </p:nvGraphicFramePr>
        <p:xfrm>
          <a:off x="4268878" y="957362"/>
          <a:ext cx="893011" cy="7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41200" progId="Equation.3">
                  <p:embed/>
                </p:oleObj>
              </mc:Choice>
              <mc:Fallback>
                <p:oleObj name="Equation" r:id="rId17" imgW="266400" imgH="241200" progId="Equation.3">
                  <p:embed/>
                  <p:pic>
                    <p:nvPicPr>
                      <p:cNvPr id="399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878" y="957362"/>
                        <a:ext cx="893011" cy="7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2276" y="57172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04679" y="8214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08111" y="2093153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880" imgH="241200" progId="Equation.3">
                  <p:embed/>
                </p:oleObj>
              </mc:Choice>
              <mc:Fallback>
                <p:oleObj name="Equation" r:id="rId19" imgW="164880" imgH="241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111" y="2093153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H="1">
            <a:off x="7352887" y="19812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46374" y="3886200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67488" y="4070525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5708" y="858798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83582" y="1722676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90837" y="904964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L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77000" y="2163598"/>
          <a:ext cx="891127" cy="59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41200" progId="Equation.3">
                  <p:embed/>
                </p:oleObj>
              </mc:Choice>
              <mc:Fallback>
                <p:oleObj name="Equation" r:id="rId21" imgW="355320" imgH="2412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163598"/>
                        <a:ext cx="891127" cy="599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86600" y="2800350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3800" imgH="228600" progId="Equation.3">
                  <p:embed/>
                </p:oleObj>
              </mc:Choice>
              <mc:Fallback>
                <p:oleObj name="Equation" r:id="rId23" imgW="253800" imgH="2286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00350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46938" y="4429125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228600" progId="Equation.3">
                  <p:embed/>
                </p:oleObj>
              </mc:Choice>
              <mc:Fallback>
                <p:oleObj name="Equation" r:id="rId25" imgW="253800" imgH="2286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429125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59713" y="2774950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3800" imgH="228600" progId="Equation.3">
                  <p:embed/>
                </p:oleObj>
              </mc:Choice>
              <mc:Fallback>
                <p:oleObj name="Equation" r:id="rId27" imgW="253800" imgH="2286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2774950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59700" y="4425950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3800" imgH="228600" progId="Equation.3">
                  <p:embed/>
                </p:oleObj>
              </mc:Choice>
              <mc:Fallback>
                <p:oleObj name="Equation" r:id="rId29" imgW="253800" imgH="2286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425950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18400" y="3160713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228600" progId="Equation.3">
                  <p:embed/>
                </p:oleObj>
              </mc:Choice>
              <mc:Fallback>
                <p:oleObj name="Equation" r:id="rId31" imgW="241200" imgH="2286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3160713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96188" y="494665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200" imgH="228600" progId="Equation.3">
                  <p:embed/>
                </p:oleObj>
              </mc:Choice>
              <mc:Fallback>
                <p:oleObj name="Equation" r:id="rId33" imgW="241200" imgH="22860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94665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84712" y="3429634"/>
          <a:ext cx="983876" cy="6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55320" imgH="241200" progId="Equation.3">
                  <p:embed/>
                </p:oleObj>
              </mc:Choice>
              <mc:Fallback>
                <p:oleObj name="Equation" r:id="rId35" imgW="355320" imgH="24120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712" y="3429634"/>
                        <a:ext cx="983876" cy="6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583613" y="1309688"/>
          <a:ext cx="355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28600" imgH="228600" progId="Equation.3">
                  <p:embed/>
                </p:oleObj>
              </mc:Choice>
              <mc:Fallback>
                <p:oleObj name="Equation" r:id="rId37" imgW="228600" imgH="22860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3613" y="1309688"/>
                        <a:ext cx="355600" cy="357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B8A5CBDE-AFE2-7552-80D5-825D9C29BADA}"/>
              </a:ext>
            </a:extLst>
          </p:cNvPr>
          <p:cNvSpPr txBox="1">
            <a:spLocks/>
          </p:cNvSpPr>
          <p:nvPr/>
        </p:nvSpPr>
        <p:spPr>
          <a:xfrm>
            <a:off x="390110" y="1"/>
            <a:ext cx="7886700" cy="705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Neural networks: useful formulas</a:t>
            </a:r>
          </a:p>
        </p:txBody>
      </p:sp>
    </p:spTree>
    <p:extLst>
      <p:ext uri="{BB962C8B-B14F-4D97-AF65-F5344CB8AC3E}">
        <p14:creationId xmlns:p14="http://schemas.microsoft.com/office/powerpoint/2010/main" val="4181941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MATLAB code in </a:t>
            </a:r>
            <a:r>
              <a:rPr lang="en-US" dirty="0" err="1"/>
              <a:t>bpnn</a:t>
            </a:r>
            <a:r>
              <a:rPr lang="en-US" dirty="0"/>
              <a:t>(</a:t>
            </a:r>
            <a:r>
              <a:rPr lang="en-US" dirty="0" err="1"/>
              <a:t>versionx</a:t>
            </a:r>
            <a:r>
              <a:rPr lang="en-US" dirty="0"/>
              <a:t>).m </a:t>
            </a:r>
            <a:br>
              <a:rPr lang="en-US" dirty="0"/>
            </a:br>
            <a:r>
              <a:rPr lang="en-US" dirty="0"/>
              <a:t>see appendix for source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%back propagation pass</a:t>
            </a:r>
          </a:p>
          <a:p>
            <a:r>
              <a:rPr lang="en-US" sz="1600" dirty="0"/>
              <a:t>df1=A1(:,</a:t>
            </a:r>
            <a:r>
              <a:rPr lang="en-US" sz="1600" dirty="0" err="1"/>
              <a:t>i</a:t>
            </a:r>
            <a:r>
              <a:rPr lang="en-US" sz="1600" dirty="0"/>
              <a:t>).*(1-A1(:,</a:t>
            </a:r>
            <a:r>
              <a:rPr lang="en-US" sz="1600" dirty="0" err="1"/>
              <a:t>i</a:t>
            </a:r>
            <a:r>
              <a:rPr lang="en-US" sz="1600" dirty="0"/>
              <a:t>)); % derivative of A1</a:t>
            </a:r>
          </a:p>
          <a:p>
            <a:r>
              <a:rPr lang="en-US" sz="1600" dirty="0"/>
              <a:t>df2=A2(:,</a:t>
            </a:r>
            <a:r>
              <a:rPr lang="en-US" sz="1600" dirty="0" err="1"/>
              <a:t>i</a:t>
            </a:r>
            <a:r>
              <a:rPr lang="en-US" sz="1600" dirty="0"/>
              <a:t>).*(1-A2(:,</a:t>
            </a:r>
            <a:r>
              <a:rPr lang="en-US" sz="1600" dirty="0" err="1"/>
              <a:t>i</a:t>
            </a:r>
            <a:r>
              <a:rPr lang="en-US" sz="1600" dirty="0"/>
              <a:t>)); % derivative of A2</a:t>
            </a:r>
          </a:p>
          <a:p>
            <a:r>
              <a:rPr lang="en-US" sz="1600" dirty="0"/>
              <a:t>s2 = 1*</a:t>
            </a:r>
            <a:r>
              <a:rPr lang="en-US" sz="1600" dirty="0" err="1"/>
              <a:t>diag</a:t>
            </a:r>
            <a:r>
              <a:rPr lang="en-US" sz="1600" dirty="0"/>
              <a:t>(df2) * e(:,</a:t>
            </a:r>
            <a:r>
              <a:rPr lang="en-US" sz="1600" dirty="0" err="1"/>
              <a:t>i</a:t>
            </a:r>
            <a:r>
              <a:rPr lang="en-US" sz="1600" dirty="0"/>
              <a:t>); %e=A2-T; df2=f’=f(1-f) of layer2</a:t>
            </a:r>
          </a:p>
          <a:p>
            <a:r>
              <a:rPr lang="en-US" sz="1600" dirty="0"/>
              <a:t>s1 = </a:t>
            </a:r>
            <a:r>
              <a:rPr lang="en-US" sz="1600" dirty="0" err="1"/>
              <a:t>diag</a:t>
            </a:r>
            <a:r>
              <a:rPr lang="en-US" sz="1600" dirty="0"/>
              <a:t>(df1)* W2'* s2; % </a:t>
            </a:r>
            <a:r>
              <a:rPr lang="en-US" sz="1600" dirty="0" err="1"/>
              <a:t>eq</a:t>
            </a:r>
            <a:r>
              <a:rPr lang="en-US" sz="1600" dirty="0"/>
              <a:t>(3),feedback, from s2 to  S1</a:t>
            </a:r>
          </a:p>
          <a:p>
            <a:r>
              <a:rPr lang="en-US" sz="1600" dirty="0"/>
              <a:t>W2 = W2-0.1*s2*A1(:,</a:t>
            </a:r>
            <a:r>
              <a:rPr lang="en-US" sz="1600" dirty="0" err="1"/>
              <a:t>i</a:t>
            </a:r>
            <a:r>
              <a:rPr lang="en-US" sz="1600" dirty="0"/>
              <a:t>)'; %learning rate=0.1, </a:t>
            </a:r>
            <a:r>
              <a:rPr lang="en-US" sz="1600" dirty="0" err="1"/>
              <a:t>equ</a:t>
            </a:r>
            <a:r>
              <a:rPr lang="en-US" sz="1600" dirty="0"/>
              <a:t>(2) output case</a:t>
            </a:r>
          </a:p>
          <a:p>
            <a:r>
              <a:rPr lang="en-US" sz="1600" dirty="0"/>
              <a:t>b2 = b2-0.1*s2; %threshold </a:t>
            </a:r>
          </a:p>
          <a:p>
            <a:r>
              <a:rPr lang="en-US" sz="1600" dirty="0"/>
              <a:t>  </a:t>
            </a:r>
          </a:p>
          <a:p>
            <a:r>
              <a:rPr lang="en-US" sz="1600" dirty="0"/>
              <a:t>W1 = W1-0.1*s1*P(:,</a:t>
            </a:r>
            <a:r>
              <a:rPr lang="en-US" sz="1600" dirty="0" err="1"/>
              <a:t>i</a:t>
            </a:r>
            <a:r>
              <a:rPr lang="en-US" sz="1600" dirty="0"/>
              <a:t>)';% update W1 in layer 1, see </a:t>
            </a:r>
            <a:r>
              <a:rPr lang="en-US" sz="1600" dirty="0" err="1"/>
              <a:t>equ</a:t>
            </a:r>
            <a:r>
              <a:rPr lang="en-US" sz="1600" dirty="0"/>
              <a:t>(3) hidden case</a:t>
            </a:r>
          </a:p>
          <a:p>
            <a:r>
              <a:rPr lang="en-US" sz="1600" dirty="0"/>
              <a:t>b1 = b1-0.1*s1;%threshold</a:t>
            </a:r>
          </a:p>
          <a:p>
            <a:r>
              <a:rPr lang="en-US" sz="1600" dirty="0"/>
              <a:t>%forward pass again</a:t>
            </a:r>
          </a:p>
          <a:p>
            <a:r>
              <a:rPr lang="en-US" sz="1600" dirty="0"/>
              <a:t>A1(:,</a:t>
            </a:r>
            <a:r>
              <a:rPr lang="en-US" sz="1600" dirty="0" err="1"/>
              <a:t>i</a:t>
            </a:r>
            <a:r>
              <a:rPr lang="en-US" sz="1600" dirty="0"/>
              <a:t>)=</a:t>
            </a:r>
            <a:r>
              <a:rPr lang="en-US" sz="1600" dirty="0" err="1"/>
              <a:t>logsig</a:t>
            </a:r>
            <a:r>
              <a:rPr lang="en-US" sz="1600" dirty="0"/>
              <a:t>(W1*P(:,</a:t>
            </a:r>
            <a:r>
              <a:rPr lang="en-US" sz="1600" dirty="0" err="1"/>
              <a:t>i</a:t>
            </a:r>
            <a:r>
              <a:rPr lang="en-US" sz="1600" dirty="0"/>
              <a:t>)+b1);%forward again</a:t>
            </a:r>
          </a:p>
          <a:p>
            <a:r>
              <a:rPr lang="en-US" sz="1600" dirty="0"/>
              <a:t>A2(:,</a:t>
            </a:r>
            <a:r>
              <a:rPr lang="en-US" sz="1600" dirty="0" err="1"/>
              <a:t>i</a:t>
            </a:r>
            <a:r>
              <a:rPr lang="en-US" sz="1600" dirty="0"/>
              <a:t>)=</a:t>
            </a:r>
            <a:r>
              <a:rPr lang="en-US" sz="1600" dirty="0" err="1"/>
              <a:t>logsig</a:t>
            </a:r>
            <a:r>
              <a:rPr lang="en-US" sz="1600" dirty="0"/>
              <a:t>(W2*A1(:,</a:t>
            </a:r>
            <a:r>
              <a:rPr lang="en-US" sz="1600" dirty="0" err="1"/>
              <a:t>i</a:t>
            </a:r>
            <a:r>
              <a:rPr lang="en-US" sz="1600" dirty="0"/>
              <a:t>)+b2);%forward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64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33403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609600"/>
          </a:xfrm>
        </p:spPr>
        <p:txBody>
          <a:bodyPr>
            <a:noAutofit/>
          </a:bodyPr>
          <a:lstStyle/>
          <a:p>
            <a:r>
              <a:rPr lang="en-US" sz="2400" dirty="0"/>
              <a:t>Exercise 6: question on output layer see reference code in appendix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985" y="482600"/>
                <a:ext cx="8763000" cy="6096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b="1" dirty="0"/>
                  <a:t>Case 1</a:t>
                </a:r>
                <a:r>
                  <a:rPr lang="en-US" sz="2000" dirty="0"/>
                  <a:t> of weight updating as discuses earlier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dwj</m:t>
                    </m:r>
                    <m:r>
                      <m:rPr>
                        <m:nor/>
                      </m:rPr>
                      <a:rPr lang="en-US" sz="2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/>
                  <a:t>=(x</a:t>
                </a:r>
                <a:r>
                  <a:rPr lang="en-US" sz="2800" i="1" baseline="-25000" dirty="0"/>
                  <a:t>i</a:t>
                </a:r>
                <a:r>
                  <a:rPr lang="en-US" sz="2800" i="1" dirty="0"/>
                  <a:t>-</a:t>
                </a:r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)*(1-f(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))*</a:t>
                </a:r>
                <a:r>
                  <a:rPr lang="en-US" sz="2800" i="1" dirty="0" err="1"/>
                  <a:t>x</a:t>
                </a:r>
                <a:r>
                  <a:rPr lang="en-US" sz="2800" i="1" baseline="-25000" dirty="0" err="1"/>
                  <a:t>j</a:t>
                </a:r>
                <a:r>
                  <a:rPr lang="en-US" sz="2800" i="1" dirty="0"/>
                  <a:t>= </a:t>
                </a:r>
                <a:r>
                  <a:rPr lang="en-US" sz="2800" i="1" dirty="0" err="1"/>
                  <a:t>s</a:t>
                </a:r>
                <a:r>
                  <a:rPr lang="en-US" sz="2800" i="1" baseline="-25000" dirty="0" err="1"/>
                  <a:t>i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* </a:t>
                </a:r>
                <a:r>
                  <a:rPr lang="en-US" sz="2800" i="1" dirty="0" err="1"/>
                  <a:t>x</a:t>
                </a:r>
                <a:r>
                  <a:rPr lang="en-US" sz="2800" i="1" baseline="-25000" dirty="0" err="1"/>
                  <a:t>j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, </a:t>
                </a:r>
                <a:r>
                  <a:rPr lang="en-US" sz="2800" i="1" dirty="0" err="1"/>
                  <a:t>s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=sensitivity</a:t>
                </a:r>
              </a:p>
              <a:p>
                <a:r>
                  <a:rPr lang="en-US" sz="2000" i="1" dirty="0"/>
                  <a:t>                     term1,       term2               term3</a:t>
                </a:r>
              </a:p>
              <a:p>
                <a:r>
                  <a:rPr lang="en-US" sz="2800" i="1" dirty="0" err="1"/>
                  <a:t>s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=term1*term2=(x</a:t>
                </a:r>
                <a:r>
                  <a:rPr lang="en-US" sz="2800" i="1" baseline="-25000" dirty="0"/>
                  <a:t>i</a:t>
                </a:r>
                <a:r>
                  <a:rPr lang="en-US" sz="2800" i="1" dirty="0"/>
                  <a:t>-</a:t>
                </a:r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)*(1-f(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))=0.25</a:t>
                </a:r>
              </a:p>
              <a:p>
                <a:r>
                  <a:rPr lang="en-US" sz="2800" i="1" dirty="0"/>
                  <a:t>Input =</a:t>
                </a:r>
                <a:r>
                  <a:rPr lang="en-US" sz="2800" i="1" dirty="0" err="1"/>
                  <a:t>x</a:t>
                </a:r>
                <a:r>
                  <a:rPr lang="en-US" sz="2800" i="1" baseline="-25000" dirty="0" err="1"/>
                  <a:t>j</a:t>
                </a:r>
                <a:r>
                  <a:rPr lang="en-US" sz="2800" i="1" dirty="0"/>
                  <a:t>=0.4945</a:t>
                </a:r>
              </a:p>
              <a:p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=1=target</a:t>
                </a:r>
              </a:p>
              <a:p>
                <a:r>
                  <a:rPr lang="en-US" sz="2800" dirty="0"/>
                  <a:t>Output </a:t>
                </a:r>
                <a:r>
                  <a:rPr lang="en-US" sz="2800" i="1" dirty="0"/>
                  <a:t>=x</a:t>
                </a:r>
                <a:r>
                  <a:rPr lang="en-US" sz="2800" i="1" baseline="-25000" dirty="0"/>
                  <a:t>i</a:t>
                </a:r>
                <a:r>
                  <a:rPr lang="en-US" sz="2800" dirty="0"/>
                  <a:t>=0.5310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dw</m:t>
                    </m:r>
                    <m:r>
                      <a:rPr lang="en-US" sz="2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(6c)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Why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do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we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need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dw</m:t>
                    </m:r>
                    <m:r>
                      <a:rPr lang="en-US" sz="2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985" y="482600"/>
                <a:ext cx="8763000" cy="6096000"/>
              </a:xfrm>
              <a:blipFill>
                <a:blip r:embed="rId3"/>
                <a:stretch>
                  <a:fillRect l="-1252" t="-1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  <a:endParaRPr lang="en-US" altLang="zh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65</a:t>
            </a:fld>
            <a:endParaRPr lang="en-US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A7968-50D2-25FB-C7CD-09C08C183987}"/>
                  </a:ext>
                </a:extLst>
              </p:cNvPr>
              <p:cNvSpPr txBox="1"/>
              <p:nvPr/>
            </p:nvSpPr>
            <p:spPr>
              <a:xfrm>
                <a:off x="685800" y="3886200"/>
                <a:ext cx="6400800" cy="14709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Mc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Question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Which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choice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correct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dwj</m:t>
                      </m:r>
                      <m:r>
                        <m:rPr>
                          <m:nor/>
                        </m:rPr>
                        <a:rPr lang="en-US" sz="18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1800" i="1" baseline="-25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h𝑜𝑖𝑐𝑒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0.4945−1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/0.4945)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∗0.5310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h𝑜𝑖𝑐𝑒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0.4945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∗(0.25/0.4945)∗0.5310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h𝑜𝑖𝑐𝑒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0.4945−1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(0.25/0.4945)∗0.5310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h𝑜𝑖𝑐𝑒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(0.4945−1)∗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(0.4945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/0.25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∗0.5310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A7968-50D2-25FB-C7CD-09C08C183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86200"/>
                <a:ext cx="6400800" cy="1470980"/>
              </a:xfrm>
              <a:prstGeom prst="rect">
                <a:avLst/>
              </a:prstGeom>
              <a:blipFill>
                <a:blip r:embed="rId4"/>
                <a:stretch>
                  <a:fillRect b="-20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BD4DA204-B5D2-FDDE-CCD2-9A8C685C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1381759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D5BAE77-4050-B920-ECE4-135A2EF9D5D9}"/>
              </a:ext>
            </a:extLst>
          </p:cNvPr>
          <p:cNvSpPr/>
          <p:nvPr/>
        </p:nvSpPr>
        <p:spPr>
          <a:xfrm>
            <a:off x="5984892" y="2327275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EA2124-C95C-7A95-0622-466739D6E85E}"/>
              </a:ext>
            </a:extLst>
          </p:cNvPr>
          <p:cNvCxnSpPr/>
          <p:nvPr/>
        </p:nvCxnSpPr>
        <p:spPr>
          <a:xfrm>
            <a:off x="5170504" y="2562225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87633E-1C12-B3DD-9D0C-6C824D9DB2FB}"/>
              </a:ext>
            </a:extLst>
          </p:cNvPr>
          <p:cNvCxnSpPr/>
          <p:nvPr/>
        </p:nvCxnSpPr>
        <p:spPr>
          <a:xfrm flipV="1">
            <a:off x="5222892" y="2860675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AE880A-DA36-858B-3D0F-C233EE1DA20B}"/>
              </a:ext>
            </a:extLst>
          </p:cNvPr>
          <p:cNvCxnSpPr/>
          <p:nvPr/>
        </p:nvCxnSpPr>
        <p:spPr>
          <a:xfrm flipV="1">
            <a:off x="6907229" y="2746375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E43A04-F0CF-1C2A-2EE7-E4F869FB7490}"/>
              </a:ext>
            </a:extLst>
          </p:cNvPr>
          <p:cNvCxnSpPr>
            <a:endCxn id="7" idx="4"/>
          </p:cNvCxnSpPr>
          <p:nvPr/>
        </p:nvCxnSpPr>
        <p:spPr>
          <a:xfrm>
            <a:off x="6442092" y="2327275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01831E-5ACB-7E4D-9083-013B9905A376}"/>
              </a:ext>
            </a:extLst>
          </p:cNvPr>
          <p:cNvSpPr/>
          <p:nvPr/>
        </p:nvSpPr>
        <p:spPr>
          <a:xfrm>
            <a:off x="5346717" y="26320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A947ED-7BB5-E019-2185-A9EE7742F321}"/>
              </a:ext>
            </a:extLst>
          </p:cNvPr>
          <p:cNvSpPr/>
          <p:nvPr/>
        </p:nvSpPr>
        <p:spPr>
          <a:xfrm>
            <a:off x="5375292" y="27844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727A8-2583-6DFF-08F9-BF8A46857211}"/>
              </a:ext>
            </a:extLst>
          </p:cNvPr>
          <p:cNvCxnSpPr>
            <a:endCxn id="7" idx="3"/>
          </p:cNvCxnSpPr>
          <p:nvPr/>
        </p:nvCxnSpPr>
        <p:spPr>
          <a:xfrm flipV="1">
            <a:off x="5222892" y="3043238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C440132-2406-B64B-3C9F-01865D74081E}"/>
              </a:ext>
            </a:extLst>
          </p:cNvPr>
          <p:cNvSpPr/>
          <p:nvPr/>
        </p:nvSpPr>
        <p:spPr>
          <a:xfrm>
            <a:off x="5400692" y="29591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2545C26E-7745-5559-9C63-69819B3A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92" y="2438400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3187C4-177E-9F7C-6722-874D20438E86}"/>
              </a:ext>
            </a:extLst>
          </p:cNvPr>
          <p:cNvCxnSpPr/>
          <p:nvPr/>
        </p:nvCxnSpPr>
        <p:spPr>
          <a:xfrm flipH="1">
            <a:off x="6065854" y="3241675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9DFA589B-4001-9944-6285-4FDB9DA6C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94178"/>
              </p:ext>
            </p:extLst>
          </p:nvPr>
        </p:nvGraphicFramePr>
        <p:xfrm>
          <a:off x="6065854" y="3348306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379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54" y="3348306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31999685-981A-9694-C927-375D07728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80009"/>
              </p:ext>
            </p:extLst>
          </p:nvPr>
        </p:nvGraphicFramePr>
        <p:xfrm>
          <a:off x="6508767" y="2522538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379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67" y="2522538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D2C1DE17-C473-8F59-DBF5-341649043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06139"/>
              </p:ext>
            </p:extLst>
          </p:nvPr>
        </p:nvGraphicFramePr>
        <p:xfrm>
          <a:off x="6125084" y="2540269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37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084" y="2540269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A6C2526E-6E81-5EA4-BA8D-4794F1277E62}"/>
                  </a:ext>
                </a:extLst>
              </p:cNvPr>
              <p:cNvSpPr txBox="1"/>
              <p:nvPr/>
            </p:nvSpPr>
            <p:spPr bwMode="auto">
              <a:xfrm>
                <a:off x="7101396" y="2929604"/>
                <a:ext cx="2057400" cy="947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difference</m:t>
                      </m:r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between</m:t>
                      </m:r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output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teacher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HK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=0.5(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HK" sz="2000" dirty="0"/>
              </a:p>
            </p:txBody>
          </p:sp>
        </mc:Choice>
        <mc:Fallback xmlns=""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A6C2526E-6E81-5EA4-BA8D-4794F1277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1396" y="2929604"/>
                <a:ext cx="2057400" cy="947738"/>
              </a:xfrm>
              <a:prstGeom prst="rect">
                <a:avLst/>
              </a:prstGeom>
              <a:blipFill>
                <a:blip r:embed="rId12"/>
                <a:stretch>
                  <a:fillRect l="-890" b="-7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93CCD03D-735B-B742-B604-310795975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06478"/>
              </p:ext>
            </p:extLst>
          </p:nvPr>
        </p:nvGraphicFramePr>
        <p:xfrm>
          <a:off x="5424996" y="2548604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241200" progId="Equation.3">
                  <p:embed/>
                </p:oleObj>
              </mc:Choice>
              <mc:Fallback>
                <p:oleObj name="Equation" r:id="rId13" imgW="253800" imgH="241200" progId="Equation.3">
                  <p:embed/>
                  <p:pic>
                    <p:nvPicPr>
                      <p:cNvPr id="379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996" y="2548604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39BA5E97-F374-8793-6F83-6E3587920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006973"/>
              </p:ext>
            </p:extLst>
          </p:nvPr>
        </p:nvGraphicFramePr>
        <p:xfrm>
          <a:off x="4664092" y="2287588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41200" progId="Equation.3">
                  <p:embed/>
                </p:oleObj>
              </mc:Choice>
              <mc:Fallback>
                <p:oleObj name="Equation" r:id="rId15" imgW="177480" imgH="241200" progId="Equation.3">
                  <p:embed/>
                  <p:pic>
                    <p:nvPicPr>
                      <p:cNvPr id="379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92" y="2287588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3E70DD-F16C-AD02-7B15-C08310264757}"/>
              </a:ext>
            </a:extLst>
          </p:cNvPr>
          <p:cNvCxnSpPr/>
          <p:nvPr/>
        </p:nvCxnSpPr>
        <p:spPr>
          <a:xfrm flipH="1">
            <a:off x="8028496" y="273515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96BA7AC-27AD-3C71-4713-9339A31647B6}"/>
              </a:ext>
            </a:extLst>
          </p:cNvPr>
          <p:cNvSpPr txBox="1"/>
          <p:nvPr/>
        </p:nvSpPr>
        <p:spPr>
          <a:xfrm>
            <a:off x="8482475" y="255361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t</a:t>
            </a:r>
            <a:r>
              <a:rPr lang="en-US" sz="2400" i="1" baseline="-25000" dirty="0" err="1">
                <a:latin typeface="Bell MT" panose="02020503060305020303" pitchFamily="18" charset="0"/>
              </a:rPr>
              <a:t>i</a:t>
            </a:r>
            <a:endParaRPr lang="en-US" sz="2400" i="1" baseline="-25000" dirty="0">
              <a:latin typeface="Bell MT" panose="02020503060305020303" pitchFamily="18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0DFEC3FE-07CE-0EBE-3D00-99AFAF164097}"/>
              </a:ext>
            </a:extLst>
          </p:cNvPr>
          <p:cNvSpPr/>
          <p:nvPr/>
        </p:nvSpPr>
        <p:spPr>
          <a:xfrm rot="5400000">
            <a:off x="2000250" y="971550"/>
            <a:ext cx="1143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D02B5BA8-8038-3D8B-0433-5213DB442093}"/>
              </a:ext>
            </a:extLst>
          </p:cNvPr>
          <p:cNvSpPr/>
          <p:nvPr/>
        </p:nvSpPr>
        <p:spPr>
          <a:xfrm rot="5400000">
            <a:off x="3352800" y="457200"/>
            <a:ext cx="762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3446C09-EC24-61E5-59BC-E0F8E874F2F0}"/>
              </a:ext>
            </a:extLst>
          </p:cNvPr>
          <p:cNvSpPr/>
          <p:nvPr/>
        </p:nvSpPr>
        <p:spPr>
          <a:xfrm rot="5400000">
            <a:off x="4514850" y="1200150"/>
            <a:ext cx="1143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7CB4B4-F271-72B1-D02A-CD7312DE1188}"/>
              </a:ext>
            </a:extLst>
          </p:cNvPr>
          <p:cNvSpPr txBox="1"/>
          <p:nvPr/>
        </p:nvSpPr>
        <p:spPr>
          <a:xfrm>
            <a:off x="3581400" y="25908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Input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j</a:t>
            </a:r>
            <a:r>
              <a:rPr lang="en-US" sz="1800" i="1" dirty="0"/>
              <a:t>=0.4945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38A672-9B2C-F3D8-D854-59DC0427395D}"/>
              </a:ext>
            </a:extLst>
          </p:cNvPr>
          <p:cNvSpPr txBox="1"/>
          <p:nvPr/>
        </p:nvSpPr>
        <p:spPr>
          <a:xfrm>
            <a:off x="6858000" y="2209800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Output=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=0.5310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89E62A-C9FB-DC6A-5A4B-F8F569236EDB}"/>
              </a:ext>
            </a:extLst>
          </p:cNvPr>
          <p:cNvSpPr txBox="1"/>
          <p:nvPr/>
        </p:nvSpPr>
        <p:spPr>
          <a:xfrm>
            <a:off x="5424996" y="3539204"/>
            <a:ext cx="147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Output layer </a:t>
            </a:r>
            <a:r>
              <a:rPr lang="en-US" i="1" dirty="0" err="1"/>
              <a:t>i</a:t>
            </a:r>
            <a:endParaRPr lang="en-HK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F1EC6C-FA2A-AABE-8990-6497B9BD0E7E}"/>
              </a:ext>
            </a:extLst>
          </p:cNvPr>
          <p:cNvSpPr txBox="1"/>
          <p:nvPr/>
        </p:nvSpPr>
        <p:spPr>
          <a:xfrm>
            <a:off x="7329996" y="2396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17555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31"/>
            <a:ext cx="8991600" cy="609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Answer 6 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>
                <a:solidFill>
                  <a:srgbClr val="FF0000"/>
                </a:solidFill>
              </a:rPr>
              <a:t>: question</a:t>
            </a:r>
            <a:r>
              <a:rPr lang="en-US" sz="2400" dirty="0"/>
              <a:t> on output layer see reference code in appendix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985" y="482600"/>
                <a:ext cx="8763000" cy="6096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b="1" dirty="0"/>
                  <a:t>Case 1</a:t>
                </a:r>
                <a:r>
                  <a:rPr lang="en-US" sz="2000" dirty="0"/>
                  <a:t> of weight updating as discuses earlier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dwj</m:t>
                    </m:r>
                    <m:r>
                      <m:rPr>
                        <m:nor/>
                      </m:rPr>
                      <a:rPr lang="en-US" sz="2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/>
                  <a:t>=(x</a:t>
                </a:r>
                <a:r>
                  <a:rPr lang="en-US" sz="2800" i="1" baseline="-25000" dirty="0"/>
                  <a:t>i</a:t>
                </a:r>
                <a:r>
                  <a:rPr lang="en-US" sz="2800" i="1" dirty="0"/>
                  <a:t>-</a:t>
                </a:r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)*(1-f(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))*</a:t>
                </a:r>
                <a:r>
                  <a:rPr lang="en-US" sz="2800" i="1" dirty="0" err="1"/>
                  <a:t>x</a:t>
                </a:r>
                <a:r>
                  <a:rPr lang="en-US" sz="2800" i="1" baseline="-25000" dirty="0" err="1"/>
                  <a:t>j</a:t>
                </a:r>
                <a:r>
                  <a:rPr lang="en-US" sz="2800" i="1" dirty="0"/>
                  <a:t>= </a:t>
                </a:r>
                <a:r>
                  <a:rPr lang="en-US" sz="2800" i="1" dirty="0" err="1"/>
                  <a:t>s</a:t>
                </a:r>
                <a:r>
                  <a:rPr lang="en-US" sz="2800" i="1" baseline="-25000" dirty="0" err="1"/>
                  <a:t>i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* </a:t>
                </a:r>
                <a:r>
                  <a:rPr lang="en-US" sz="2800" i="1" dirty="0" err="1"/>
                  <a:t>x</a:t>
                </a:r>
                <a:r>
                  <a:rPr lang="en-US" sz="2800" i="1" baseline="-25000" dirty="0" err="1"/>
                  <a:t>j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, </a:t>
                </a:r>
                <a:r>
                  <a:rPr lang="en-US" sz="2800" i="1" dirty="0" err="1"/>
                  <a:t>s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=sensitivity</a:t>
                </a:r>
              </a:p>
              <a:p>
                <a:r>
                  <a:rPr lang="en-US" sz="2000" i="1" dirty="0"/>
                  <a:t>                     term1,       term2               term3</a:t>
                </a:r>
              </a:p>
              <a:p>
                <a:r>
                  <a:rPr lang="en-US" sz="2800" i="1" dirty="0" err="1"/>
                  <a:t>s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=term1*term2=(x</a:t>
                </a:r>
                <a:r>
                  <a:rPr lang="en-US" sz="2800" i="1" baseline="-25000" dirty="0"/>
                  <a:t>i</a:t>
                </a:r>
                <a:r>
                  <a:rPr lang="en-US" sz="2800" i="1" dirty="0"/>
                  <a:t>-</a:t>
                </a:r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)*(1-f(</a:t>
                </a:r>
                <a:r>
                  <a:rPr lang="en-US" sz="2800" i="1" dirty="0" err="1"/>
                  <a:t>u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))=0.25</a:t>
                </a:r>
              </a:p>
              <a:p>
                <a:r>
                  <a:rPr lang="en-US" sz="2800" i="1" dirty="0"/>
                  <a:t>Term2= 0.25/ </a:t>
                </a:r>
                <a:r>
                  <a:rPr lang="en-US" sz="2800" i="1" dirty="0" err="1"/>
                  <a:t>x</a:t>
                </a:r>
                <a:r>
                  <a:rPr lang="en-US" sz="2800" i="1" baseline="-25000" dirty="0" err="1"/>
                  <a:t>j</a:t>
                </a:r>
                <a:r>
                  <a:rPr lang="en-US" sz="2800" i="1" dirty="0"/>
                  <a:t>= 0.25/ 0.4945</a:t>
                </a:r>
              </a:p>
              <a:p>
                <a:r>
                  <a:rPr lang="en-US" sz="2800" i="1" dirty="0"/>
                  <a:t>Input =</a:t>
                </a:r>
                <a:r>
                  <a:rPr lang="en-US" sz="2800" i="1" dirty="0" err="1"/>
                  <a:t>x</a:t>
                </a:r>
                <a:r>
                  <a:rPr lang="en-US" sz="2800" i="1" baseline="-25000" dirty="0" err="1"/>
                  <a:t>j</a:t>
                </a:r>
                <a:r>
                  <a:rPr lang="en-US" sz="2800" i="1" dirty="0"/>
                  <a:t>=0.4945</a:t>
                </a:r>
              </a:p>
              <a:p>
                <a:r>
                  <a:rPr lang="en-US" sz="2800" i="1" dirty="0" err="1"/>
                  <a:t>t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=1=target</a:t>
                </a:r>
              </a:p>
              <a:p>
                <a:r>
                  <a:rPr lang="en-US" sz="2800" dirty="0"/>
                  <a:t>Output </a:t>
                </a:r>
                <a:r>
                  <a:rPr lang="en-US" sz="2800" i="1" dirty="0"/>
                  <a:t>=x</a:t>
                </a:r>
                <a:r>
                  <a:rPr lang="en-US" sz="2800" i="1" baseline="-25000" dirty="0"/>
                  <a:t>i</a:t>
                </a:r>
                <a:r>
                  <a:rPr lang="en-US" sz="2800" dirty="0"/>
                  <a:t>=0.5310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dw</m:t>
                    </m:r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 </a:t>
                </a:r>
                <a:r>
                  <a:rPr lang="en-US" sz="20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Ans=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0.4945−1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∗0.25∗0.5310 </m:t>
                    </m:r>
                  </m:oMath>
                </a14:m>
                <a:r>
                  <a:rPr 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HK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-0.0671</a:t>
                </a:r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(6c)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Why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do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we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need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dwj</m:t>
                    </m:r>
                    <m:r>
                      <m:rPr>
                        <m:nor/>
                      </m:rP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985" y="482600"/>
                <a:ext cx="8763000" cy="6096000"/>
              </a:xfrm>
              <a:blipFill>
                <a:blip r:embed="rId3"/>
                <a:stretch>
                  <a:fillRect l="-104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  <a:endParaRPr lang="en-US" altLang="zh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66</a:t>
            </a:fld>
            <a:endParaRPr lang="en-US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A7968-50D2-25FB-C7CD-09C08C183987}"/>
                  </a:ext>
                </a:extLst>
              </p:cNvPr>
              <p:cNvSpPr txBox="1"/>
              <p:nvPr/>
            </p:nvSpPr>
            <p:spPr>
              <a:xfrm>
                <a:off x="676841" y="4039483"/>
                <a:ext cx="6219327" cy="14709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Mc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Question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Which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choice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correct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dwj</m:t>
                      </m:r>
                      <m:r>
                        <m:rPr>
                          <m:nor/>
                        </m:rPr>
                        <a:rPr lang="en-US" sz="1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1800" i="1" baseline="-25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h𝑜𝑖𝑐𝑒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0.4945−1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(0.25/0.4945)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∗0.5310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𝑐𝑜𝑟𝑟𝑒𝑐𝑡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h𝑜𝑖𝑐𝑒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1−0.4945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∗(0.25/0.4945)∗0.5310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h𝑜𝑖𝑐𝑒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0.4945−1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∗(0.25/0.4945)∗0.5310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h𝑜𝑖𝑐𝑒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:(0.4945−1)∗(0.4945/0.25)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∗0.5310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A7968-50D2-25FB-C7CD-09C08C183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41" y="4039483"/>
                <a:ext cx="6219327" cy="1470980"/>
              </a:xfrm>
              <a:prstGeom prst="rect">
                <a:avLst/>
              </a:prstGeom>
              <a:blipFill>
                <a:blip r:embed="rId4"/>
                <a:stretch>
                  <a:fillRect b="-20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D5BAE77-4050-B920-ECE4-135A2EF9D5D9}"/>
              </a:ext>
            </a:extLst>
          </p:cNvPr>
          <p:cNvSpPr/>
          <p:nvPr/>
        </p:nvSpPr>
        <p:spPr>
          <a:xfrm>
            <a:off x="5984892" y="2327275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EA2124-C95C-7A95-0622-466739D6E85E}"/>
              </a:ext>
            </a:extLst>
          </p:cNvPr>
          <p:cNvCxnSpPr/>
          <p:nvPr/>
        </p:nvCxnSpPr>
        <p:spPr>
          <a:xfrm>
            <a:off x="5170504" y="2562225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87633E-1C12-B3DD-9D0C-6C824D9DB2FB}"/>
              </a:ext>
            </a:extLst>
          </p:cNvPr>
          <p:cNvCxnSpPr/>
          <p:nvPr/>
        </p:nvCxnSpPr>
        <p:spPr>
          <a:xfrm flipV="1">
            <a:off x="5222892" y="2860675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AE880A-DA36-858B-3D0F-C233EE1DA20B}"/>
              </a:ext>
            </a:extLst>
          </p:cNvPr>
          <p:cNvCxnSpPr/>
          <p:nvPr/>
        </p:nvCxnSpPr>
        <p:spPr>
          <a:xfrm flipV="1">
            <a:off x="6907229" y="2746375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E43A04-F0CF-1C2A-2EE7-E4F869FB7490}"/>
              </a:ext>
            </a:extLst>
          </p:cNvPr>
          <p:cNvCxnSpPr>
            <a:endCxn id="7" idx="4"/>
          </p:cNvCxnSpPr>
          <p:nvPr/>
        </p:nvCxnSpPr>
        <p:spPr>
          <a:xfrm>
            <a:off x="6442092" y="2327275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01831E-5ACB-7E4D-9083-013B9905A376}"/>
              </a:ext>
            </a:extLst>
          </p:cNvPr>
          <p:cNvSpPr/>
          <p:nvPr/>
        </p:nvSpPr>
        <p:spPr>
          <a:xfrm>
            <a:off x="5346717" y="26320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A947ED-7BB5-E019-2185-A9EE7742F321}"/>
              </a:ext>
            </a:extLst>
          </p:cNvPr>
          <p:cNvSpPr/>
          <p:nvPr/>
        </p:nvSpPr>
        <p:spPr>
          <a:xfrm>
            <a:off x="5375292" y="2784475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727A8-2583-6DFF-08F9-BF8A46857211}"/>
              </a:ext>
            </a:extLst>
          </p:cNvPr>
          <p:cNvCxnSpPr>
            <a:endCxn id="7" idx="3"/>
          </p:cNvCxnSpPr>
          <p:nvPr/>
        </p:nvCxnSpPr>
        <p:spPr>
          <a:xfrm flipV="1">
            <a:off x="5222892" y="3043238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C440132-2406-B64B-3C9F-01865D74081E}"/>
              </a:ext>
            </a:extLst>
          </p:cNvPr>
          <p:cNvSpPr/>
          <p:nvPr/>
        </p:nvSpPr>
        <p:spPr>
          <a:xfrm>
            <a:off x="5400692" y="29591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2545C26E-7745-5559-9C63-69819B3A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92" y="2438400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3187C4-177E-9F7C-6722-874D20438E86}"/>
              </a:ext>
            </a:extLst>
          </p:cNvPr>
          <p:cNvCxnSpPr/>
          <p:nvPr/>
        </p:nvCxnSpPr>
        <p:spPr>
          <a:xfrm flipH="1">
            <a:off x="6065854" y="3241675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9DFA589B-4001-9944-6285-4FDB9DA6C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5854" y="3348306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28600" progId="Equation.3">
                  <p:embed/>
                </p:oleObj>
              </mc:Choice>
              <mc:Fallback>
                <p:oleObj name="Equation" r:id="rId5" imgW="927000" imgH="228600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9DFA589B-4001-9944-6285-4FDB9DA6C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54" y="3348306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31999685-981A-9694-C927-375D07728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8767" y="2522538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31999685-981A-9694-C927-375D07728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67" y="2522538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D2C1DE17-C473-8F59-DBF5-3416490431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5084" y="2540269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228600" progId="Equation.3">
                  <p:embed/>
                </p:oleObj>
              </mc:Choice>
              <mc:Fallback>
                <p:oleObj name="Equation" r:id="rId9" imgW="152280" imgH="228600" progId="Equation.3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D2C1DE17-C473-8F59-DBF5-3416490431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084" y="2540269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A6C2526E-6E81-5EA4-BA8D-4794F1277E62}"/>
                  </a:ext>
                </a:extLst>
              </p:cNvPr>
              <p:cNvSpPr txBox="1"/>
              <p:nvPr/>
            </p:nvSpPr>
            <p:spPr bwMode="auto">
              <a:xfrm>
                <a:off x="7101396" y="2929604"/>
                <a:ext cx="2057400" cy="947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difference</m:t>
                      </m:r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between</m:t>
                      </m:r>
                      <m:r>
                        <m:rPr>
                          <m:nor/>
                        </m:rPr>
                        <a:rPr lang="en-HK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output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teacher</m:t>
                      </m:r>
                      <m:r>
                        <m:rPr>
                          <m:nor/>
                        </m:rPr>
                        <a:rPr lang="en-HK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HK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=0.5(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HK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HK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HK" sz="2000" dirty="0"/>
              </a:p>
            </p:txBody>
          </p:sp>
        </mc:Choice>
        <mc:Fallback xmlns=""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A6C2526E-6E81-5EA4-BA8D-4794F1277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1396" y="2929604"/>
                <a:ext cx="2057400" cy="947738"/>
              </a:xfrm>
              <a:prstGeom prst="rect">
                <a:avLst/>
              </a:prstGeom>
              <a:blipFill>
                <a:blip r:embed="rId11"/>
                <a:stretch>
                  <a:fillRect l="-890" b="-7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93CCD03D-735B-B742-B604-310795975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4996" y="2548604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241200" progId="Equation.3">
                  <p:embed/>
                </p:oleObj>
              </mc:Choice>
              <mc:Fallback>
                <p:oleObj name="Equation" r:id="rId12" imgW="253800" imgH="241200" progId="Equation.3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93CCD03D-735B-B742-B604-310795975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996" y="2548604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39BA5E97-F374-8793-6F83-6E3587920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4092" y="2287588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39BA5E97-F374-8793-6F83-6E3587920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92" y="2287588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3E70DD-F16C-AD02-7B15-C08310264757}"/>
              </a:ext>
            </a:extLst>
          </p:cNvPr>
          <p:cNvCxnSpPr/>
          <p:nvPr/>
        </p:nvCxnSpPr>
        <p:spPr>
          <a:xfrm flipH="1">
            <a:off x="8028496" y="273515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96BA7AC-27AD-3C71-4713-9339A31647B6}"/>
              </a:ext>
            </a:extLst>
          </p:cNvPr>
          <p:cNvSpPr txBox="1"/>
          <p:nvPr/>
        </p:nvSpPr>
        <p:spPr>
          <a:xfrm>
            <a:off x="8482475" y="255361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t</a:t>
            </a:r>
            <a:r>
              <a:rPr lang="en-US" sz="2400" i="1" baseline="-25000" dirty="0" err="1">
                <a:latin typeface="Bell MT" panose="02020503060305020303" pitchFamily="18" charset="0"/>
              </a:rPr>
              <a:t>i</a:t>
            </a:r>
            <a:endParaRPr lang="en-US" sz="2400" i="1" baseline="-25000" dirty="0">
              <a:latin typeface="Bell MT" panose="02020503060305020303" pitchFamily="18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0DFEC3FE-07CE-0EBE-3D00-99AFAF164097}"/>
              </a:ext>
            </a:extLst>
          </p:cNvPr>
          <p:cNvSpPr/>
          <p:nvPr/>
        </p:nvSpPr>
        <p:spPr>
          <a:xfrm rot="5400000">
            <a:off x="2000250" y="971550"/>
            <a:ext cx="1143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D02B5BA8-8038-3D8B-0433-5213DB442093}"/>
              </a:ext>
            </a:extLst>
          </p:cNvPr>
          <p:cNvSpPr/>
          <p:nvPr/>
        </p:nvSpPr>
        <p:spPr>
          <a:xfrm rot="5400000">
            <a:off x="3352800" y="457200"/>
            <a:ext cx="762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3446C09-EC24-61E5-59BC-E0F8E874F2F0}"/>
              </a:ext>
            </a:extLst>
          </p:cNvPr>
          <p:cNvSpPr/>
          <p:nvPr/>
        </p:nvSpPr>
        <p:spPr>
          <a:xfrm rot="5400000">
            <a:off x="4514850" y="1200150"/>
            <a:ext cx="1143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7CB4B4-F271-72B1-D02A-CD7312DE1188}"/>
              </a:ext>
            </a:extLst>
          </p:cNvPr>
          <p:cNvSpPr txBox="1"/>
          <p:nvPr/>
        </p:nvSpPr>
        <p:spPr>
          <a:xfrm>
            <a:off x="3581400" y="25908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Input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j</a:t>
            </a:r>
            <a:r>
              <a:rPr lang="en-US" sz="1800" i="1" dirty="0"/>
              <a:t>=0.4945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38A672-9B2C-F3D8-D854-59DC0427395D}"/>
              </a:ext>
            </a:extLst>
          </p:cNvPr>
          <p:cNvSpPr txBox="1"/>
          <p:nvPr/>
        </p:nvSpPr>
        <p:spPr>
          <a:xfrm>
            <a:off x="6858000" y="2209800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Output=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=0.5310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89E62A-C9FB-DC6A-5A4B-F8F569236EDB}"/>
              </a:ext>
            </a:extLst>
          </p:cNvPr>
          <p:cNvSpPr txBox="1"/>
          <p:nvPr/>
        </p:nvSpPr>
        <p:spPr>
          <a:xfrm>
            <a:off x="5424996" y="3539204"/>
            <a:ext cx="147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Output layer </a:t>
            </a:r>
            <a:r>
              <a:rPr lang="en-US" i="1" dirty="0" err="1"/>
              <a:t>i</a:t>
            </a:r>
            <a:endParaRPr lang="en-HK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F1EC6C-FA2A-AABE-8990-6497B9BD0E7E}"/>
              </a:ext>
            </a:extLst>
          </p:cNvPr>
          <p:cNvSpPr txBox="1"/>
          <p:nvPr/>
        </p:nvSpPr>
        <p:spPr>
          <a:xfrm>
            <a:off x="7329996" y="2396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K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A667D7-64E6-9597-D8E6-CD54F6CC256A}"/>
              </a:ext>
            </a:extLst>
          </p:cNvPr>
          <p:cNvCxnSpPr>
            <a:cxnSpLocks/>
          </p:cNvCxnSpPr>
          <p:nvPr/>
        </p:nvCxnSpPr>
        <p:spPr>
          <a:xfrm flipH="1" flipV="1">
            <a:off x="1905000" y="2884488"/>
            <a:ext cx="411487" cy="138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46BBFC6-F3C4-34FD-4360-6F77873BEFE8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3048000"/>
            <a:ext cx="2098183" cy="135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B718C72-6CBC-8221-2C4D-2A6ED20B6058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539204"/>
            <a:ext cx="1774326" cy="85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70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(6c)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on output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67</a:t>
            </a:fld>
            <a:endParaRPr lang="en-US" altLang="zh-H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41264"/>
              </p:ext>
            </p:extLst>
          </p:nvPr>
        </p:nvGraphicFramePr>
        <p:xfrm>
          <a:off x="1371600" y="2133600"/>
          <a:ext cx="571471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863280" progId="Equation.3">
                  <p:embed/>
                </p:oleObj>
              </mc:Choice>
              <mc:Fallback>
                <p:oleObj name="Equation" r:id="rId2" imgW="2489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33600"/>
                        <a:ext cx="5714718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8132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438400"/>
                <a:ext cx="4617883" cy="4582131"/>
              </a:xfrm>
            </p:spPr>
            <p:txBody>
              <a:bodyPr>
                <a:noAutofit/>
              </a:bodyPr>
              <a:lstStyle/>
              <a:p>
                <a:r>
                  <a:rPr lang="en-US" sz="2400" u="sng" dirty="0"/>
                  <a:t>Exercise 7a</a:t>
                </a:r>
                <a:r>
                  <a:rPr lang="en-US" sz="2400" dirty="0"/>
                  <a:t> on hidden layer (case 2 of weight updating. Given:</a:t>
                </a:r>
              </a:p>
              <a:p>
                <a:r>
                  <a:rPr lang="en-HK" sz="2000" dirty="0">
                    <a:solidFill>
                      <a:srgbClr val="000000"/>
                    </a:solidFill>
                  </a:rPr>
                  <a:t>df1=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H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H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HK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0.2490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0.7656 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  <a:sym typeface="Symbol"/>
                  </a:rPr>
                  <a:t>s2=[</a:t>
                </a:r>
                <a:r>
                  <a:rPr lang="en-US" sz="2400" dirty="0">
                    <a:solidFill>
                      <a:srgbClr val="00B050"/>
                    </a:solidFill>
                  </a:rPr>
                  <a:t>  -0.2527     0.2237   0.2707]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w2= [-0.0026   -0.1581   0.2898 ]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438400"/>
                <a:ext cx="4617883" cy="4582131"/>
              </a:xfrm>
              <a:blipFill>
                <a:blip r:embed="rId2"/>
                <a:stretch>
                  <a:fillRect l="-1849" t="-1064" r="-277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0" y="2743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  <a:endParaRPr lang="en-US" altLang="zh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62395"/>
            <a:ext cx="2133600" cy="365125"/>
          </a:xfrm>
        </p:spPr>
        <p:txBody>
          <a:bodyPr/>
          <a:lstStyle/>
          <a:p>
            <a:fld id="{B28686DF-4AC6-44BB-9261-A3C12E8BDC53}" type="slidenum">
              <a:rPr lang="en-US" altLang="zh-HK" smtClean="0"/>
              <a:pPr/>
              <a:t>68</a:t>
            </a:fld>
            <a:endParaRPr lang="en-US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8709" y="381000"/>
                <a:ext cx="4715691" cy="17176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K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HK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H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H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•</m:t>
                                  </m:r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H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H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H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H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H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  <m:f>
                        <m:fPr>
                          <m:ctrlP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HK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" y="381000"/>
                <a:ext cx="4715691" cy="1717675"/>
              </a:xfrm>
              <a:prstGeom prst="rect">
                <a:avLst/>
              </a:prstGeom>
              <a:blipFill>
                <a:blip r:embed="rId3"/>
                <a:stretch>
                  <a:fillRect b="-2348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BC7673-0175-4BEE-9D0A-90267AD0F013}"/>
                  </a:ext>
                </a:extLst>
              </p:cNvPr>
              <p:cNvSpPr txBox="1"/>
              <p:nvPr/>
            </p:nvSpPr>
            <p:spPr>
              <a:xfrm>
                <a:off x="287499" y="117299"/>
                <a:ext cx="5122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HK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Exercise</m:t>
                    </m:r>
                    <m:r>
                      <m:rPr>
                        <m:nor/>
                      </m:rPr>
                      <a:rPr lang="en-HK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HK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 of Case 2 of weight updating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BC7673-0175-4BEE-9D0A-90267AD0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99" y="117299"/>
                <a:ext cx="512270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F2E297A4-B0B3-3EEA-71B3-588C2178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9DF52311-9D2D-D47C-F0AF-27B51947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609600"/>
            <a:ext cx="1524000" cy="808038"/>
          </a:xfrm>
        </p:spPr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A9B66B-3FC5-45DC-1C8B-3782D9F65D95}"/>
              </a:ext>
            </a:extLst>
          </p:cNvPr>
          <p:cNvSpPr/>
          <p:nvPr/>
        </p:nvSpPr>
        <p:spPr>
          <a:xfrm>
            <a:off x="6876394" y="685800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4E9EC1-9D94-CBF2-5197-9920C7E5BC8B}"/>
              </a:ext>
            </a:extLst>
          </p:cNvPr>
          <p:cNvCxnSpPr>
            <a:stCxn id="26" idx="6"/>
            <a:endCxn id="21" idx="2"/>
          </p:cNvCxnSpPr>
          <p:nvPr/>
        </p:nvCxnSpPr>
        <p:spPr>
          <a:xfrm>
            <a:off x="6090581" y="1200944"/>
            <a:ext cx="785813" cy="1325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8205E8-36C3-473C-74D7-35F92C8F24FE}"/>
              </a:ext>
            </a:extLst>
          </p:cNvPr>
          <p:cNvCxnSpPr>
            <a:stCxn id="26" idx="6"/>
          </p:cNvCxnSpPr>
          <p:nvPr/>
        </p:nvCxnSpPr>
        <p:spPr>
          <a:xfrm>
            <a:off x="6090581" y="1200944"/>
            <a:ext cx="841375" cy="12215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037784-8D57-EFF6-5E35-A6EEF5EE3231}"/>
              </a:ext>
            </a:extLst>
          </p:cNvPr>
          <p:cNvCxnSpPr>
            <a:stCxn id="21" idx="0"/>
            <a:endCxn id="21" idx="4"/>
          </p:cNvCxnSpPr>
          <p:nvPr/>
        </p:nvCxnSpPr>
        <p:spPr>
          <a:xfrm>
            <a:off x="7621725" y="6858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CC0A00-97C7-382B-4E17-B142EAD6FF9D}"/>
              </a:ext>
            </a:extLst>
          </p:cNvPr>
          <p:cNvCxnSpPr>
            <a:stCxn id="21" idx="6"/>
          </p:cNvCxnSpPr>
          <p:nvPr/>
        </p:nvCxnSpPr>
        <p:spPr>
          <a:xfrm>
            <a:off x="8367056" y="1333500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7453840-6C72-B17A-9907-5E0DA4FE4759}"/>
              </a:ext>
            </a:extLst>
          </p:cNvPr>
          <p:cNvSpPr/>
          <p:nvPr/>
        </p:nvSpPr>
        <p:spPr>
          <a:xfrm>
            <a:off x="4953000" y="685800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6BE7CA-22E4-D538-EEB1-B3792F16F317}"/>
              </a:ext>
            </a:extLst>
          </p:cNvPr>
          <p:cNvCxnSpPr>
            <a:stCxn id="26" idx="0"/>
            <a:endCxn id="26" idx="4"/>
          </p:cNvCxnSpPr>
          <p:nvPr/>
        </p:nvCxnSpPr>
        <p:spPr>
          <a:xfrm>
            <a:off x="5521791" y="685800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548F2DF-3352-DAC4-CBD8-3850D50BB2E3}"/>
              </a:ext>
            </a:extLst>
          </p:cNvPr>
          <p:cNvCxnSpPr>
            <a:stCxn id="26" idx="6"/>
            <a:endCxn id="39" idx="2"/>
          </p:cNvCxnSpPr>
          <p:nvPr/>
        </p:nvCxnSpPr>
        <p:spPr>
          <a:xfrm>
            <a:off x="6090581" y="1200944"/>
            <a:ext cx="925768" cy="31828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522FD10-5C87-FC47-435D-E73E80E8D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96758"/>
              </p:ext>
            </p:extLst>
          </p:nvPr>
        </p:nvGraphicFramePr>
        <p:xfrm>
          <a:off x="7675319" y="960993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28600" progId="Equation.3">
                  <p:embed/>
                </p:oleObj>
              </mc:Choice>
              <mc:Fallback>
                <p:oleObj name="Equation" r:id="rId6" imgW="241200" imgH="228600" progId="Equation.3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EDA1D381-91DE-B06F-C5F5-FB95A94664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319" y="960993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FB1D93-6E23-8F10-DE11-9C1A4F1AF35D}"/>
              </a:ext>
            </a:extLst>
          </p:cNvPr>
          <p:cNvCxnSpPr/>
          <p:nvPr/>
        </p:nvCxnSpPr>
        <p:spPr>
          <a:xfrm flipH="1">
            <a:off x="5121790" y="177984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1">
            <a:extLst>
              <a:ext uri="{FF2B5EF4-FFF2-40B4-BE49-F238E27FC236}">
                <a16:creationId xmlns:a16="http://schemas.microsoft.com/office/drawing/2014/main" id="{6F7E9D78-89CE-4BD3-DF06-C381D7417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51747"/>
              </p:ext>
            </p:extLst>
          </p:nvPr>
        </p:nvGraphicFramePr>
        <p:xfrm>
          <a:off x="7429424" y="1392967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3">
                  <p:embed/>
                </p:oleObj>
              </mc:Choice>
              <mc:Fallback>
                <p:oleObj name="Equation" r:id="rId8" imgW="228600" imgH="228600" progId="Equation.3">
                  <p:embed/>
                  <p:pic>
                    <p:nvPicPr>
                      <p:cNvPr id="59" name="Object 71">
                        <a:extLst>
                          <a:ext uri="{FF2B5EF4-FFF2-40B4-BE49-F238E27FC236}">
                            <a16:creationId xmlns:a16="http://schemas.microsoft.com/office/drawing/2014/main" id="{173F4B0B-C4D3-5D0A-2A9C-F3F639D4A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424" y="1392967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B2B2BA-7F4F-FF7C-5C75-88881075B522}"/>
              </a:ext>
            </a:extLst>
          </p:cNvPr>
          <p:cNvCxnSpPr>
            <a:cxnSpLocks/>
          </p:cNvCxnSpPr>
          <p:nvPr/>
        </p:nvCxnSpPr>
        <p:spPr>
          <a:xfrm>
            <a:off x="4724400" y="1254126"/>
            <a:ext cx="228600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1">
            <a:extLst>
              <a:ext uri="{FF2B5EF4-FFF2-40B4-BE49-F238E27FC236}">
                <a16:creationId xmlns:a16="http://schemas.microsoft.com/office/drawing/2014/main" id="{C5557946-9ACE-A73F-B5D3-6225CC6B4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749078"/>
              </p:ext>
            </p:extLst>
          </p:nvPr>
        </p:nvGraphicFramePr>
        <p:xfrm>
          <a:off x="4343400" y="838200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3">
                  <p:embed/>
                </p:oleObj>
              </mc:Choice>
              <mc:Fallback>
                <p:oleObj name="Equation" r:id="rId10" imgW="177480" imgH="228600" progId="Equation.3">
                  <p:embed/>
                  <p:pic>
                    <p:nvPicPr>
                      <p:cNvPr id="61" name="Object 1">
                        <a:extLst>
                          <a:ext uri="{FF2B5EF4-FFF2-40B4-BE49-F238E27FC236}">
                            <a16:creationId xmlns:a16="http://schemas.microsoft.com/office/drawing/2014/main" id="{EA6B691A-AE43-2D70-17B4-8DE51CA7C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38200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8">
            <a:extLst>
              <a:ext uri="{FF2B5EF4-FFF2-40B4-BE49-F238E27FC236}">
                <a16:creationId xmlns:a16="http://schemas.microsoft.com/office/drawing/2014/main" id="{70DD797B-290A-3FE0-126B-A88DEF76EC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06277"/>
              </p:ext>
            </p:extLst>
          </p:nvPr>
        </p:nvGraphicFramePr>
        <p:xfrm>
          <a:off x="6129545" y="1010841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241200" progId="Equation.3">
                  <p:embed/>
                </p:oleObj>
              </mc:Choice>
              <mc:Fallback>
                <p:oleObj name="Equation" r:id="rId12" imgW="330120" imgH="241200" progId="Equation.3">
                  <p:embed/>
                  <p:pic>
                    <p:nvPicPr>
                      <p:cNvPr id="63" name="Object 28">
                        <a:extLst>
                          <a:ext uri="{FF2B5EF4-FFF2-40B4-BE49-F238E27FC236}">
                            <a16:creationId xmlns:a16="http://schemas.microsoft.com/office/drawing/2014/main" id="{2C35869E-4CFC-11B6-21E4-4849DBB4D6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545" y="1010841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93B7AFD9-B066-8F1A-7F89-B44F978869EC}"/>
              </a:ext>
            </a:extLst>
          </p:cNvPr>
          <p:cNvSpPr/>
          <p:nvPr/>
        </p:nvSpPr>
        <p:spPr>
          <a:xfrm>
            <a:off x="6931956" y="2062163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C15C6F-885D-458D-35A3-60C074766C49}"/>
              </a:ext>
            </a:extLst>
          </p:cNvPr>
          <p:cNvCxnSpPr>
            <a:stCxn id="35" idx="0"/>
            <a:endCxn id="35" idx="4"/>
          </p:cNvCxnSpPr>
          <p:nvPr/>
        </p:nvCxnSpPr>
        <p:spPr>
          <a:xfrm>
            <a:off x="7675303" y="2062163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F6E305-3508-88A5-566A-E97BB4B025A6}"/>
              </a:ext>
            </a:extLst>
          </p:cNvPr>
          <p:cNvCxnSpPr>
            <a:stCxn id="35" idx="6"/>
          </p:cNvCxnSpPr>
          <p:nvPr/>
        </p:nvCxnSpPr>
        <p:spPr>
          <a:xfrm flipV="1">
            <a:off x="8418650" y="2639291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0DD8F8-2738-AA3B-5F6F-00EBD982AC80}"/>
              </a:ext>
            </a:extLst>
          </p:cNvPr>
          <p:cNvCxnSpPr/>
          <p:nvPr/>
        </p:nvCxnSpPr>
        <p:spPr>
          <a:xfrm flipH="1">
            <a:off x="7298108" y="27548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BD8D7FAC-5976-E5CF-6844-8A5856B63566}"/>
              </a:ext>
            </a:extLst>
          </p:cNvPr>
          <p:cNvSpPr/>
          <p:nvPr/>
        </p:nvSpPr>
        <p:spPr>
          <a:xfrm>
            <a:off x="7016349" y="3747294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60BFF6-FD34-8999-7666-57F9DBB95470}"/>
              </a:ext>
            </a:extLst>
          </p:cNvPr>
          <p:cNvCxnSpPr/>
          <p:nvPr/>
        </p:nvCxnSpPr>
        <p:spPr>
          <a:xfrm>
            <a:off x="7704766" y="3747294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3CA8BD-DF61-B5A2-B600-6D8AEFC0F26C}"/>
              </a:ext>
            </a:extLst>
          </p:cNvPr>
          <p:cNvCxnSpPr>
            <a:stCxn id="39" idx="6"/>
          </p:cNvCxnSpPr>
          <p:nvPr/>
        </p:nvCxnSpPr>
        <p:spPr>
          <a:xfrm>
            <a:off x="8337943" y="4383803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8098552-A4FF-1486-F1F7-6BAAE4ECC18A}"/>
              </a:ext>
            </a:extLst>
          </p:cNvPr>
          <p:cNvCxnSpPr/>
          <p:nvPr/>
        </p:nvCxnSpPr>
        <p:spPr>
          <a:xfrm flipH="1">
            <a:off x="7310089" y="4458336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13">
            <a:extLst>
              <a:ext uri="{FF2B5EF4-FFF2-40B4-BE49-F238E27FC236}">
                <a16:creationId xmlns:a16="http://schemas.microsoft.com/office/drawing/2014/main" id="{D1EC1303-E1DC-9581-7B57-661B8DD5F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98565"/>
              </p:ext>
            </p:extLst>
          </p:nvPr>
        </p:nvGraphicFramePr>
        <p:xfrm>
          <a:off x="6914907" y="937181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200" imgH="228600" progId="Equation.3">
                  <p:embed/>
                </p:oleObj>
              </mc:Choice>
              <mc:Fallback>
                <p:oleObj name="Equation" r:id="rId14" imgW="241200" imgH="228600" progId="Equation.3">
                  <p:embed/>
                  <p:pic>
                    <p:nvPicPr>
                      <p:cNvPr id="77" name="Object 13">
                        <a:extLst>
                          <a:ext uri="{FF2B5EF4-FFF2-40B4-BE49-F238E27FC236}">
                            <a16:creationId xmlns:a16="http://schemas.microsoft.com/office/drawing/2014/main" id="{D99F4D47-2E0B-9C55-523B-81EF9F72ED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907" y="937181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3">
            <a:extLst>
              <a:ext uri="{FF2B5EF4-FFF2-40B4-BE49-F238E27FC236}">
                <a16:creationId xmlns:a16="http://schemas.microsoft.com/office/drawing/2014/main" id="{99C01A41-CF1C-8D23-6810-550CDDA64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96533"/>
              </p:ext>
            </p:extLst>
          </p:nvPr>
        </p:nvGraphicFramePr>
        <p:xfrm>
          <a:off x="5071819" y="949881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78" name="Object 13">
                        <a:extLst>
                          <a:ext uri="{FF2B5EF4-FFF2-40B4-BE49-F238E27FC236}">
                            <a16:creationId xmlns:a16="http://schemas.microsoft.com/office/drawing/2014/main" id="{113DCE4C-326C-C7DA-A5A1-161234C9C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819" y="949881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3">
            <a:extLst>
              <a:ext uri="{FF2B5EF4-FFF2-40B4-BE49-F238E27FC236}">
                <a16:creationId xmlns:a16="http://schemas.microsoft.com/office/drawing/2014/main" id="{B0824B48-D37F-6015-B08E-A45F60CEE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81998"/>
              </p:ext>
            </p:extLst>
          </p:nvPr>
        </p:nvGraphicFramePr>
        <p:xfrm>
          <a:off x="5632207" y="924481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241200" progId="Equation.3">
                  <p:embed/>
                </p:oleObj>
              </mc:Choice>
              <mc:Fallback>
                <p:oleObj name="Equation" r:id="rId18" imgW="177480" imgH="241200" progId="Equation.3">
                  <p:embed/>
                  <p:pic>
                    <p:nvPicPr>
                      <p:cNvPr id="79" name="Object 53">
                        <a:extLst>
                          <a:ext uri="{FF2B5EF4-FFF2-40B4-BE49-F238E27FC236}">
                            <a16:creationId xmlns:a16="http://schemas.microsoft.com/office/drawing/2014/main" id="{C4B418A0-0900-28D8-1E02-277ABD457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207" y="924481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2">
                <a:extLst>
                  <a:ext uri="{FF2B5EF4-FFF2-40B4-BE49-F238E27FC236}">
                    <a16:creationId xmlns:a16="http://schemas.microsoft.com/office/drawing/2014/main" id="{F511CD49-22C6-B58B-30E1-08B486116CB7}"/>
                  </a:ext>
                </a:extLst>
              </p:cNvPr>
              <p:cNvSpPr txBox="1"/>
              <p:nvPr/>
            </p:nvSpPr>
            <p:spPr bwMode="auto">
              <a:xfrm>
                <a:off x="6172200" y="838200"/>
                <a:ext cx="892175" cy="747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46" name="Object 2">
                <a:extLst>
                  <a:ext uri="{FF2B5EF4-FFF2-40B4-BE49-F238E27FC236}">
                    <a16:creationId xmlns:a16="http://schemas.microsoft.com/office/drawing/2014/main" id="{F511CD49-22C6-B58B-30E1-08B48611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838200"/>
                <a:ext cx="892175" cy="7477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68B9EFE8-24F5-C10F-AAB5-ADE214B26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83511"/>
              </p:ext>
            </p:extLst>
          </p:nvPr>
        </p:nvGraphicFramePr>
        <p:xfrm>
          <a:off x="5340107" y="1780143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41200" progId="Equation.3">
                  <p:embed/>
                </p:oleObj>
              </mc:Choice>
              <mc:Fallback>
                <p:oleObj name="Equation" r:id="rId21" imgW="164880" imgH="241200" progId="Equation.3">
                  <p:embed/>
                  <p:pic>
                    <p:nvPicPr>
                      <p:cNvPr id="83" name="Object 82">
                        <a:extLst>
                          <a:ext uri="{FF2B5EF4-FFF2-40B4-BE49-F238E27FC236}">
                            <a16:creationId xmlns:a16="http://schemas.microsoft.com/office/drawing/2014/main" id="{AC9FD4BC-B4FB-53BC-8D0A-CFE03E0EED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107" y="1780143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1158A8-7358-5B43-A578-69D369928F31}"/>
              </a:ext>
            </a:extLst>
          </p:cNvPr>
          <p:cNvCxnSpPr/>
          <p:nvPr/>
        </p:nvCxnSpPr>
        <p:spPr>
          <a:xfrm flipH="1">
            <a:off x="7252631" y="14594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D39C62A-1E7A-04C7-D60A-704DC3F940E9}"/>
              </a:ext>
            </a:extLst>
          </p:cNvPr>
          <p:cNvSpPr/>
          <p:nvPr/>
        </p:nvSpPr>
        <p:spPr>
          <a:xfrm>
            <a:off x="7646118" y="3364468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4921FA3-8A67-CFD0-1764-4D0A1ECA3392}"/>
              </a:ext>
            </a:extLst>
          </p:cNvPr>
          <p:cNvSpPr/>
          <p:nvPr/>
        </p:nvSpPr>
        <p:spPr>
          <a:xfrm>
            <a:off x="7667232" y="3548793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724BD6-7045-C9C8-BCE3-A58DD1200F16}"/>
              </a:ext>
            </a:extLst>
          </p:cNvPr>
          <p:cNvSpPr txBox="1"/>
          <p:nvPr/>
        </p:nvSpPr>
        <p:spPr>
          <a:xfrm>
            <a:off x="6995452" y="337066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5AB66D-1C17-BD6C-8535-7CCA81E9BC4F}"/>
              </a:ext>
            </a:extLst>
          </p:cNvPr>
          <p:cNvSpPr/>
          <p:nvPr/>
        </p:nvSpPr>
        <p:spPr>
          <a:xfrm>
            <a:off x="8683326" y="1200944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EF9896-D4CF-38C2-96CA-DD4D5389A4DE}"/>
              </a:ext>
            </a:extLst>
          </p:cNvPr>
          <p:cNvSpPr txBox="1"/>
          <p:nvPr/>
        </p:nvSpPr>
        <p:spPr>
          <a:xfrm>
            <a:off x="6090581" y="383232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j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879C4BD1-B5AF-5732-AF10-080760C99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397260"/>
              </p:ext>
            </p:extLst>
          </p:nvPr>
        </p:nvGraphicFramePr>
        <p:xfrm>
          <a:off x="6376744" y="1641866"/>
          <a:ext cx="891127" cy="59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320" imgH="241200" progId="Equation.3">
                  <p:embed/>
                </p:oleObj>
              </mc:Choice>
              <mc:Fallback>
                <p:oleObj name="Equation" r:id="rId23" imgW="355320" imgH="241200" progId="Equation.3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6B6C5091-5306-6E11-B08D-5E55761F30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744" y="1641866"/>
                        <a:ext cx="891127" cy="599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BD129A5C-E7B5-1E1E-F8C9-ACA186542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023073"/>
              </p:ext>
            </p:extLst>
          </p:nvPr>
        </p:nvGraphicFramePr>
        <p:xfrm>
          <a:off x="6986344" y="2278618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228600" progId="Equation.3">
                  <p:embed/>
                </p:oleObj>
              </mc:Choice>
              <mc:Fallback>
                <p:oleObj name="Equation" r:id="rId25" imgW="253800" imgH="228600" progId="Equation.3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D865BF90-DFE3-B10A-2A8A-840F4652B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344" y="2278618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C2DCC60-2459-6952-6087-C35F9920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11027"/>
              </p:ext>
            </p:extLst>
          </p:nvPr>
        </p:nvGraphicFramePr>
        <p:xfrm>
          <a:off x="7146682" y="3907393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3800" imgH="228600" progId="Equation.3">
                  <p:embed/>
                </p:oleObj>
              </mc:Choice>
              <mc:Fallback>
                <p:oleObj name="Equation" r:id="rId27" imgW="253800" imgH="228600" progId="Equation.3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FAEE7359-71FB-D51A-430E-4F66011C9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682" y="3907393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960DCFB1-D9E0-E99C-764A-B4DEAF517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22273"/>
              </p:ext>
            </p:extLst>
          </p:nvPr>
        </p:nvGraphicFramePr>
        <p:xfrm>
          <a:off x="7759457" y="2253218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3800" imgH="228600" progId="Equation.3">
                  <p:embed/>
                </p:oleObj>
              </mc:Choice>
              <mc:Fallback>
                <p:oleObj name="Equation" r:id="rId29" imgW="253800" imgH="228600" progId="Equation.3">
                  <p:embed/>
                  <p:pic>
                    <p:nvPicPr>
                      <p:cNvPr id="93" name="Object 92">
                        <a:extLst>
                          <a:ext uri="{FF2B5EF4-FFF2-40B4-BE49-F238E27FC236}">
                            <a16:creationId xmlns:a16="http://schemas.microsoft.com/office/drawing/2014/main" id="{F3C803F5-E550-2C26-8857-84DBDC3EC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457" y="2253218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0C94FA21-E8A1-F47F-72E0-80A9D836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67734"/>
              </p:ext>
            </p:extLst>
          </p:nvPr>
        </p:nvGraphicFramePr>
        <p:xfrm>
          <a:off x="7659444" y="3904218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53800" imgH="228600" progId="Equation.3">
                  <p:embed/>
                </p:oleObj>
              </mc:Choice>
              <mc:Fallback>
                <p:oleObj name="Equation" r:id="rId31" imgW="253800" imgH="228600" progId="Equation.3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FE514A09-A625-E393-3C51-BD2C05238B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444" y="3904218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0CF218B3-3340-CBB7-0683-35CE726FA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80515"/>
              </p:ext>
            </p:extLst>
          </p:nvPr>
        </p:nvGraphicFramePr>
        <p:xfrm>
          <a:off x="7385981" y="2669232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200" imgH="228600" progId="Equation.3">
                  <p:embed/>
                </p:oleObj>
              </mc:Choice>
              <mc:Fallback>
                <p:oleObj name="Equation" r:id="rId33" imgW="241200" imgH="228600" progId="Equation.3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64F51A5B-8098-6C2A-0C39-3163957203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981" y="2669232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C139349-D6CC-EB50-9BD4-88F64087C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058885"/>
              </p:ext>
            </p:extLst>
          </p:nvPr>
        </p:nvGraphicFramePr>
        <p:xfrm>
          <a:off x="7495932" y="4424918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1200" imgH="228600" progId="Equation.3">
                  <p:embed/>
                </p:oleObj>
              </mc:Choice>
              <mc:Fallback>
                <p:oleObj name="Equation" r:id="rId35" imgW="241200" imgH="228600" progId="Equation.3">
                  <p:embed/>
                  <p:pic>
                    <p:nvPicPr>
                      <p:cNvPr id="96" name="Object 95">
                        <a:extLst>
                          <a:ext uri="{FF2B5EF4-FFF2-40B4-BE49-F238E27FC236}">
                            <a16:creationId xmlns:a16="http://schemas.microsoft.com/office/drawing/2014/main" id="{FE361BDA-D999-3A9C-7ED8-D88895262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932" y="4424918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6282C766-8B38-7050-FF3D-09E0D3936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25724"/>
              </p:ext>
            </p:extLst>
          </p:nvPr>
        </p:nvGraphicFramePr>
        <p:xfrm>
          <a:off x="6384456" y="2907902"/>
          <a:ext cx="983876" cy="6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55320" imgH="241200" progId="Equation.3">
                  <p:embed/>
                </p:oleObj>
              </mc:Choice>
              <mc:Fallback>
                <p:oleObj name="Equation" r:id="rId37" imgW="355320" imgH="241200" progId="Equation.3">
                  <p:embed/>
                  <p:pic>
                    <p:nvPicPr>
                      <p:cNvPr id="97" name="Object 96">
                        <a:extLst>
                          <a:ext uri="{FF2B5EF4-FFF2-40B4-BE49-F238E27FC236}">
                            <a16:creationId xmlns:a16="http://schemas.microsoft.com/office/drawing/2014/main" id="{D2958865-5A30-9CEE-84DB-70026D005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456" y="2907902"/>
                        <a:ext cx="983876" cy="6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41A74670-BD64-B224-1066-BEBE3216C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47781"/>
              </p:ext>
            </p:extLst>
          </p:nvPr>
        </p:nvGraphicFramePr>
        <p:xfrm>
          <a:off x="8483357" y="787956"/>
          <a:ext cx="355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28600" imgH="228600" progId="Equation.3">
                  <p:embed/>
                </p:oleObj>
              </mc:Choice>
              <mc:Fallback>
                <p:oleObj name="Equation" r:id="rId39" imgW="228600" imgH="228600" progId="Equation.3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1141F9F0-11EB-D3D2-A170-911568CE15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357" y="787956"/>
                        <a:ext cx="355600" cy="357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6DD5E794-27D6-6C9C-5E46-93132072F618}"/>
              </a:ext>
            </a:extLst>
          </p:cNvPr>
          <p:cNvSpPr txBox="1"/>
          <p:nvPr/>
        </p:nvSpPr>
        <p:spPr>
          <a:xfrm>
            <a:off x="7843181" y="1526232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Symbol"/>
              </a:rPr>
              <a:t>=</a:t>
            </a:r>
            <a:r>
              <a:rPr lang="en-US" sz="1800" dirty="0">
                <a:solidFill>
                  <a:srgbClr val="00B050"/>
                </a:solidFill>
              </a:rPr>
              <a:t> -0.2527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CCAA7A5-FABF-81E2-7387-020674EEC686}"/>
              </a:ext>
            </a:extLst>
          </p:cNvPr>
          <p:cNvSpPr txBox="1"/>
          <p:nvPr/>
        </p:nvSpPr>
        <p:spPr>
          <a:xfrm>
            <a:off x="7843181" y="2897832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=0.2237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AB94FD-E3E9-D72F-D92B-04E2E09DB0AE}"/>
              </a:ext>
            </a:extLst>
          </p:cNvPr>
          <p:cNvSpPr txBox="1"/>
          <p:nvPr/>
        </p:nvSpPr>
        <p:spPr>
          <a:xfrm>
            <a:off x="7919381" y="4650432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=0.2707]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26E616-95C6-67F0-6DD8-D468560DD5FB}"/>
              </a:ext>
            </a:extLst>
          </p:cNvPr>
          <p:cNvSpPr txBox="1"/>
          <p:nvPr/>
        </p:nvSpPr>
        <p:spPr>
          <a:xfrm>
            <a:off x="6096000" y="1371600"/>
            <a:ext cx="1148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=-0.0026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2FBB55-588D-EF2F-335F-8A73B5E9B960}"/>
              </a:ext>
            </a:extLst>
          </p:cNvPr>
          <p:cNvSpPr txBox="1"/>
          <p:nvPr/>
        </p:nvSpPr>
        <p:spPr>
          <a:xfrm>
            <a:off x="0" y="5011341"/>
            <a:ext cx="81531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%Question (7a): Find  de/</a:t>
            </a:r>
            <a:r>
              <a:rPr lang="en-US" sz="2400" dirty="0" err="1"/>
              <a:t>dw</a:t>
            </a:r>
            <a:r>
              <a:rPr lang="en-US" sz="2400" baseline="-25000" dirty="0" err="1"/>
              <a:t>k,j</a:t>
            </a:r>
            <a:r>
              <a:rPr lang="en-US" sz="2400" dirty="0"/>
              <a:t>=__? Mc question, choices</a:t>
            </a:r>
          </a:p>
          <a:p>
            <a:r>
              <a:rPr lang="en-US" dirty="0"/>
              <a:t>(1) =[ (-0.2527*-0.0026) * (0.2237* 0.2707) * (-0.1581 * 0.2898 )]*0.2490*0.7656 </a:t>
            </a:r>
          </a:p>
          <a:p>
            <a:r>
              <a:rPr lang="en-US" dirty="0"/>
              <a:t>(2) = [(-0.2527* 0.2898) + (0.2237* -0.1581) + (0.2707* -0.0026 ) ]*0.2490*0.7656 </a:t>
            </a:r>
          </a:p>
          <a:p>
            <a:r>
              <a:rPr lang="en-US" dirty="0"/>
              <a:t>(3) = [ (-0.2527*-0.0026) + (0.2237* -0.1581) + (0.2707 * 0.2898 ))] *0.2490*0.7656 . </a:t>
            </a:r>
          </a:p>
          <a:p>
            <a:r>
              <a:rPr lang="en-US" dirty="0"/>
              <a:t>(4) =[ (-0.2527* 0.2898) * (0.2237* -0.1581) * (0.2707* -0.0026 )] *0.2490*0.7656 </a:t>
            </a:r>
          </a:p>
          <a:p>
            <a:r>
              <a:rPr lang="en-US" dirty="0"/>
              <a:t> %Question (7b): Draw the diagram of the related neurons</a:t>
            </a:r>
            <a:endParaRPr lang="en-HK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D838C4-3BFA-9AAE-FB99-DA3547A862EB}"/>
              </a:ext>
            </a:extLst>
          </p:cNvPr>
          <p:cNvSpPr txBox="1"/>
          <p:nvPr/>
        </p:nvSpPr>
        <p:spPr>
          <a:xfrm>
            <a:off x="4648200" y="304800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F38C49-2158-1B41-E8E6-C8EE1BA282F9}"/>
              </a:ext>
            </a:extLst>
          </p:cNvPr>
          <p:cNvSpPr txBox="1"/>
          <p:nvPr/>
        </p:nvSpPr>
        <p:spPr>
          <a:xfrm>
            <a:off x="6248400" y="2133600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=-0.1581 </a:t>
            </a:r>
            <a:endParaRPr lang="en-HK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CE392C-67AC-3978-37AF-8D3EAD65686C}"/>
              </a:ext>
            </a:extLst>
          </p:cNvPr>
          <p:cNvSpPr txBox="1"/>
          <p:nvPr/>
        </p:nvSpPr>
        <p:spPr>
          <a:xfrm>
            <a:off x="6781800" y="350520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=0.2898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2">
                <a:extLst>
                  <a:ext uri="{FF2B5EF4-FFF2-40B4-BE49-F238E27FC236}">
                    <a16:creationId xmlns:a16="http://schemas.microsoft.com/office/drawing/2014/main" id="{D9A31892-E322-BE54-AC55-CBDC4D55CCA3}"/>
                  </a:ext>
                </a:extLst>
              </p:cNvPr>
              <p:cNvSpPr txBox="1"/>
              <p:nvPr/>
            </p:nvSpPr>
            <p:spPr bwMode="auto">
              <a:xfrm>
                <a:off x="4572000" y="685800"/>
                <a:ext cx="893763" cy="747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76" name="Object 2">
                <a:extLst>
                  <a:ext uri="{FF2B5EF4-FFF2-40B4-BE49-F238E27FC236}">
                    <a16:creationId xmlns:a16="http://schemas.microsoft.com/office/drawing/2014/main" id="{D9A31892-E322-BE54-AC55-CBDC4D55C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685800"/>
                <a:ext cx="893763" cy="74771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711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87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Answer (7a,7b) on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hidden to hidden layer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124200"/>
                <a:ext cx="6781800" cy="44031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HK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HK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a:rPr lang="en-HK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HK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:r>
                  <a:rPr lang="en-US" sz="2000" dirty="0">
                    <a:solidFill>
                      <a:srgbClr val="FF0000"/>
                    </a:solidFill>
                  </a:rPr>
                  <a:t>ss*transpose(w2)</a:t>
                </a:r>
                <a:r>
                  <a:rPr lang="en-US" sz="2000" dirty="0"/>
                  <a:t>*</a:t>
                </a:r>
                <a:r>
                  <a:rPr lang="en-US" sz="2000" dirty="0">
                    <a:solidFill>
                      <a:srgbClr val="0070C0"/>
                    </a:solidFill>
                  </a:rPr>
                  <a:t>df1*</a:t>
                </a:r>
                <a:r>
                  <a:rPr lang="en-HK" sz="2000" i="1" dirty="0">
                    <a:solidFill>
                      <a:srgbClr val="000000"/>
                    </a:solidFill>
                  </a:rPr>
                  <a:t> 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=[ </a:t>
                </a:r>
                <a:r>
                  <a:rPr lang="en-US" sz="2000" dirty="0">
                    <a:solidFill>
                      <a:srgbClr val="00B050"/>
                    </a:solidFill>
                  </a:rPr>
                  <a:t>(-0.2527</a:t>
                </a:r>
                <a:r>
                  <a:rPr lang="en-US" sz="2000" dirty="0">
                    <a:solidFill>
                      <a:srgbClr val="FF0000"/>
                    </a:solidFill>
                  </a:rPr>
                  <a:t>*-0.0026) + (</a:t>
                </a:r>
                <a:r>
                  <a:rPr lang="en-US" sz="2000" dirty="0">
                    <a:solidFill>
                      <a:srgbClr val="00B050"/>
                    </a:solidFill>
                  </a:rPr>
                  <a:t>0.2237</a:t>
                </a:r>
                <a:r>
                  <a:rPr lang="en-US" sz="2000" dirty="0">
                    <a:solidFill>
                      <a:srgbClr val="FF0000"/>
                    </a:solidFill>
                  </a:rPr>
                  <a:t>* -0.1581) + (</a:t>
                </a:r>
                <a:r>
                  <a:rPr lang="en-US" sz="2000" dirty="0">
                    <a:solidFill>
                      <a:srgbClr val="00B050"/>
                    </a:solidFill>
                  </a:rPr>
                  <a:t>0.2707 </a:t>
                </a:r>
                <a:r>
                  <a:rPr lang="en-US" sz="2000" dirty="0">
                    <a:solidFill>
                      <a:srgbClr val="FF0000"/>
                    </a:solidFill>
                  </a:rPr>
                  <a:t>* 0.2898 ))] </a:t>
                </a:r>
                <a:r>
                  <a:rPr lang="en-US" sz="2000" dirty="0"/>
                  <a:t>*</a:t>
                </a:r>
                <a:r>
                  <a:rPr lang="en-US" sz="2000" dirty="0">
                    <a:solidFill>
                      <a:srgbClr val="0070C0"/>
                    </a:solidFill>
                  </a:rPr>
                  <a:t>0.2490</a:t>
                </a:r>
                <a:r>
                  <a:rPr lang="en-US" sz="2000" dirty="0"/>
                  <a:t>*0.7656 .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(choice 3 is correct)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HK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HK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a:rPr lang="en-H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HK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0.0083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124200"/>
                <a:ext cx="6781800" cy="4403149"/>
              </a:xfrm>
              <a:blipFill>
                <a:blip r:embed="rId2"/>
                <a:stretch>
                  <a:fillRect l="-809" r="-27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  <a:endParaRPr lang="en-US" altLang="zh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69</a:t>
            </a:fld>
            <a:endParaRPr lang="en-US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4"/>
              <p:cNvSpPr txBox="1"/>
              <p:nvPr/>
            </p:nvSpPr>
            <p:spPr bwMode="auto">
              <a:xfrm>
                <a:off x="1219200" y="2133600"/>
                <a:ext cx="1841500" cy="925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HK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H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H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H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•</m:t>
                                  </m:r>
                                  <m:sSub>
                                    <m:sSubPr>
                                      <m:ctrlP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HK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H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45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133600"/>
                <a:ext cx="1841500" cy="925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Brace 48"/>
          <p:cNvSpPr/>
          <p:nvPr/>
        </p:nvSpPr>
        <p:spPr>
          <a:xfrm rot="16200000">
            <a:off x="1871109" y="2167491"/>
            <a:ext cx="296382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F0AC30-0E12-47EA-BDF1-7E32340CC78B}"/>
              </a:ext>
            </a:extLst>
          </p:cNvPr>
          <p:cNvSpPr txBox="1"/>
          <p:nvPr/>
        </p:nvSpPr>
        <p:spPr>
          <a:xfrm>
            <a:off x="3886200" y="5257800"/>
            <a:ext cx="486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Case2:Term*term2=sensitivity 1 (ss1 for later use)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B478E9-27C3-7C8D-C5C8-BE89C4EF8A40}"/>
              </a:ext>
            </a:extLst>
          </p:cNvPr>
          <p:cNvSpPr txBox="1">
            <a:spLocks/>
          </p:cNvSpPr>
          <p:nvPr/>
        </p:nvSpPr>
        <p:spPr>
          <a:xfrm>
            <a:off x="8283162" y="5927170"/>
            <a:ext cx="457200" cy="334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/>
              <a:t> </a:t>
            </a:r>
            <a:endParaRPr lang="en-US" alt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439CA60-CC7D-1B34-E65A-B6F2515771ED}"/>
              </a:ext>
            </a:extLst>
          </p:cNvPr>
          <p:cNvSpPr txBox="1">
            <a:spLocks/>
          </p:cNvSpPr>
          <p:nvPr/>
        </p:nvSpPr>
        <p:spPr bwMode="auto">
          <a:xfrm>
            <a:off x="6486112" y="619228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D951-374D-439C-A469-471C14ADE979}" type="slidenum">
              <a:rPr lang="en-US" altLang="zh-HK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8AD6B4-0850-4D79-07B2-7D647F32578B}"/>
              </a:ext>
            </a:extLst>
          </p:cNvPr>
          <p:cNvSpPr/>
          <p:nvPr/>
        </p:nvSpPr>
        <p:spPr>
          <a:xfrm>
            <a:off x="6881813" y="683568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697C82-9F2C-E429-8FEB-A12B2B05A5F5}"/>
              </a:ext>
            </a:extLst>
          </p:cNvPr>
          <p:cNvCxnSpPr>
            <a:stCxn id="42" idx="6"/>
            <a:endCxn id="20" idx="2"/>
          </p:cNvCxnSpPr>
          <p:nvPr/>
        </p:nvCxnSpPr>
        <p:spPr>
          <a:xfrm>
            <a:off x="6096000" y="1198712"/>
            <a:ext cx="785813" cy="1325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4A6776-669C-FC12-33D2-94D18934E12F}"/>
              </a:ext>
            </a:extLst>
          </p:cNvPr>
          <p:cNvCxnSpPr>
            <a:stCxn id="42" idx="6"/>
          </p:cNvCxnSpPr>
          <p:nvPr/>
        </p:nvCxnSpPr>
        <p:spPr>
          <a:xfrm>
            <a:off x="6096000" y="1198712"/>
            <a:ext cx="841375" cy="122158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2C47EB-F0DB-E3A6-6F46-B7FD5EF70A36}"/>
              </a:ext>
            </a:extLst>
          </p:cNvPr>
          <p:cNvCxnSpPr>
            <a:stCxn id="20" idx="0"/>
            <a:endCxn id="20" idx="4"/>
          </p:cNvCxnSpPr>
          <p:nvPr/>
        </p:nvCxnSpPr>
        <p:spPr>
          <a:xfrm>
            <a:off x="7627144" y="683568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8B7176-0335-CFF6-FC01-3AE1CD73E1A4}"/>
              </a:ext>
            </a:extLst>
          </p:cNvPr>
          <p:cNvCxnSpPr>
            <a:stCxn id="20" idx="6"/>
          </p:cNvCxnSpPr>
          <p:nvPr/>
        </p:nvCxnSpPr>
        <p:spPr>
          <a:xfrm>
            <a:off x="8372475" y="1331268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75F8F67-8372-7F35-290F-A94198A5599C}"/>
              </a:ext>
            </a:extLst>
          </p:cNvPr>
          <p:cNvSpPr/>
          <p:nvPr/>
        </p:nvSpPr>
        <p:spPr>
          <a:xfrm>
            <a:off x="4958419" y="683568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C01036-E9F1-F4AE-DB9D-3B52246C7D9E}"/>
              </a:ext>
            </a:extLst>
          </p:cNvPr>
          <p:cNvCxnSpPr>
            <a:stCxn id="42" idx="0"/>
            <a:endCxn id="42" idx="4"/>
          </p:cNvCxnSpPr>
          <p:nvPr/>
        </p:nvCxnSpPr>
        <p:spPr>
          <a:xfrm>
            <a:off x="5527210" y="683568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7BC775-9F58-A7EB-3BD0-EDBC767DBCDE}"/>
              </a:ext>
            </a:extLst>
          </p:cNvPr>
          <p:cNvCxnSpPr>
            <a:stCxn id="42" idx="6"/>
            <a:endCxn id="73" idx="2"/>
          </p:cNvCxnSpPr>
          <p:nvPr/>
        </p:nvCxnSpPr>
        <p:spPr>
          <a:xfrm>
            <a:off x="6096000" y="1198712"/>
            <a:ext cx="925768" cy="318285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EDA1D381-91DE-B06F-C5F5-FB95A9466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85263"/>
              </p:ext>
            </p:extLst>
          </p:nvPr>
        </p:nvGraphicFramePr>
        <p:xfrm>
          <a:off x="7680738" y="958761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28600" progId="Equation.3">
                  <p:embed/>
                </p:oleObj>
              </mc:Choice>
              <mc:Fallback>
                <p:oleObj name="Equation" r:id="rId4" imgW="241200" imgH="228600" progId="Equation.3">
                  <p:embed/>
                  <p:pic>
                    <p:nvPicPr>
                      <p:cNvPr id="39952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738" y="958761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8C88875-C6FC-CDDA-13DD-744A1C80EF72}"/>
              </a:ext>
            </a:extLst>
          </p:cNvPr>
          <p:cNvCxnSpPr/>
          <p:nvPr/>
        </p:nvCxnSpPr>
        <p:spPr>
          <a:xfrm flipH="1">
            <a:off x="5127209" y="1777616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71">
            <a:extLst>
              <a:ext uri="{FF2B5EF4-FFF2-40B4-BE49-F238E27FC236}">
                <a16:creationId xmlns:a16="http://schemas.microsoft.com/office/drawing/2014/main" id="{173F4B0B-C4D3-5D0A-2A9C-F3F639D4A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30625"/>
              </p:ext>
            </p:extLst>
          </p:nvPr>
        </p:nvGraphicFramePr>
        <p:xfrm>
          <a:off x="7434843" y="1390735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3">
                  <p:embed/>
                </p:oleObj>
              </mc:Choice>
              <mc:Fallback>
                <p:oleObj name="Equation" r:id="rId6" imgW="228600" imgH="228600" progId="Equation.3">
                  <p:embed/>
                  <p:pic>
                    <p:nvPicPr>
                      <p:cNvPr id="39956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843" y="1390735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5D8E9D3-85AA-2F5D-1DE5-AA8CE0AD8863}"/>
              </a:ext>
            </a:extLst>
          </p:cNvPr>
          <p:cNvCxnSpPr/>
          <p:nvPr/>
        </p:nvCxnSpPr>
        <p:spPr>
          <a:xfrm>
            <a:off x="4282675" y="1251893"/>
            <a:ext cx="675744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1">
            <a:extLst>
              <a:ext uri="{FF2B5EF4-FFF2-40B4-BE49-F238E27FC236}">
                <a16:creationId xmlns:a16="http://schemas.microsoft.com/office/drawing/2014/main" id="{EA6B691A-AE43-2D70-17B4-8DE51CA7C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33643"/>
              </p:ext>
            </p:extLst>
          </p:nvPr>
        </p:nvGraphicFramePr>
        <p:xfrm>
          <a:off x="3886200" y="990600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399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90600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8">
            <a:extLst>
              <a:ext uri="{FF2B5EF4-FFF2-40B4-BE49-F238E27FC236}">
                <a16:creationId xmlns:a16="http://schemas.microsoft.com/office/drawing/2014/main" id="{2C35869E-4CFC-11B6-21E4-4849DBB4D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174046"/>
              </p:ext>
            </p:extLst>
          </p:nvPr>
        </p:nvGraphicFramePr>
        <p:xfrm>
          <a:off x="6134964" y="1008609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41200" progId="Equation.3">
                  <p:embed/>
                </p:oleObj>
              </mc:Choice>
              <mc:Fallback>
                <p:oleObj name="Equation" r:id="rId10" imgW="330120" imgH="241200" progId="Equation.3">
                  <p:embed/>
                  <p:pic>
                    <p:nvPicPr>
                      <p:cNvPr id="3995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964" y="1008609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>
            <a:extLst>
              <a:ext uri="{FF2B5EF4-FFF2-40B4-BE49-F238E27FC236}">
                <a16:creationId xmlns:a16="http://schemas.microsoft.com/office/drawing/2014/main" id="{C5A80BB9-EDA6-B5CB-C293-E84C1DE81F3F}"/>
              </a:ext>
            </a:extLst>
          </p:cNvPr>
          <p:cNvSpPr/>
          <p:nvPr/>
        </p:nvSpPr>
        <p:spPr>
          <a:xfrm>
            <a:off x="6937375" y="2059931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ABE40C6-213A-FCD2-FC35-F950F6792252}"/>
              </a:ext>
            </a:extLst>
          </p:cNvPr>
          <p:cNvCxnSpPr>
            <a:stCxn id="64" idx="0"/>
            <a:endCxn id="64" idx="4"/>
          </p:cNvCxnSpPr>
          <p:nvPr/>
        </p:nvCxnSpPr>
        <p:spPr>
          <a:xfrm>
            <a:off x="7680722" y="2059931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E5DE788-1910-8963-FC43-CA90C8E5F31D}"/>
              </a:ext>
            </a:extLst>
          </p:cNvPr>
          <p:cNvCxnSpPr>
            <a:stCxn id="64" idx="6"/>
          </p:cNvCxnSpPr>
          <p:nvPr/>
        </p:nvCxnSpPr>
        <p:spPr>
          <a:xfrm flipV="1">
            <a:off x="8424069" y="2637059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CE05D42-8C10-5DD5-622B-B3CB61B0CF69}"/>
              </a:ext>
            </a:extLst>
          </p:cNvPr>
          <p:cNvCxnSpPr/>
          <p:nvPr/>
        </p:nvCxnSpPr>
        <p:spPr>
          <a:xfrm flipH="1">
            <a:off x="7303527" y="2752636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839D50C3-7439-ADE4-E7F0-20A0F96790F8}"/>
              </a:ext>
            </a:extLst>
          </p:cNvPr>
          <p:cNvSpPr/>
          <p:nvPr/>
        </p:nvSpPr>
        <p:spPr>
          <a:xfrm>
            <a:off x="7021768" y="3745062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3E482F-6F2A-3575-14A7-7378E6D62FAB}"/>
              </a:ext>
            </a:extLst>
          </p:cNvPr>
          <p:cNvCxnSpPr/>
          <p:nvPr/>
        </p:nvCxnSpPr>
        <p:spPr>
          <a:xfrm>
            <a:off x="7710185" y="3745062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2241689-EE90-28A2-D059-2BB4106CED42}"/>
              </a:ext>
            </a:extLst>
          </p:cNvPr>
          <p:cNvCxnSpPr>
            <a:stCxn id="73" idx="6"/>
          </p:cNvCxnSpPr>
          <p:nvPr/>
        </p:nvCxnSpPr>
        <p:spPr>
          <a:xfrm>
            <a:off x="8343362" y="4381571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F540D03-5B66-D2D2-5B4A-36D36294AAE7}"/>
              </a:ext>
            </a:extLst>
          </p:cNvPr>
          <p:cNvCxnSpPr/>
          <p:nvPr/>
        </p:nvCxnSpPr>
        <p:spPr>
          <a:xfrm flipH="1">
            <a:off x="7315508" y="4456104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13">
            <a:extLst>
              <a:ext uri="{FF2B5EF4-FFF2-40B4-BE49-F238E27FC236}">
                <a16:creationId xmlns:a16="http://schemas.microsoft.com/office/drawing/2014/main" id="{D99F4D47-2E0B-9C55-523B-81EF9F72E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080945"/>
              </p:ext>
            </p:extLst>
          </p:nvPr>
        </p:nvGraphicFramePr>
        <p:xfrm>
          <a:off x="6920326" y="934949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228600" progId="Equation.3">
                  <p:embed/>
                </p:oleObj>
              </mc:Choice>
              <mc:Fallback>
                <p:oleObj name="Equation" r:id="rId12" imgW="241200" imgH="228600" progId="Equation.3">
                  <p:embed/>
                  <p:pic>
                    <p:nvPicPr>
                      <p:cNvPr id="399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0326" y="934949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3">
            <a:extLst>
              <a:ext uri="{FF2B5EF4-FFF2-40B4-BE49-F238E27FC236}">
                <a16:creationId xmlns:a16="http://schemas.microsoft.com/office/drawing/2014/main" id="{113DCE4C-326C-C7DA-A5A1-161234C9C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55916"/>
              </p:ext>
            </p:extLst>
          </p:nvPr>
        </p:nvGraphicFramePr>
        <p:xfrm>
          <a:off x="5077238" y="947649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41200" progId="Equation.3">
                  <p:embed/>
                </p:oleObj>
              </mc:Choice>
              <mc:Fallback>
                <p:oleObj name="Equation" r:id="rId14" imgW="177480" imgH="241200" progId="Equation.3">
                  <p:embed/>
                  <p:pic>
                    <p:nvPicPr>
                      <p:cNvPr id="3997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38" y="947649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53">
            <a:extLst>
              <a:ext uri="{FF2B5EF4-FFF2-40B4-BE49-F238E27FC236}">
                <a16:creationId xmlns:a16="http://schemas.microsoft.com/office/drawing/2014/main" id="{C4B418A0-0900-28D8-1E02-277ABD457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584988"/>
              </p:ext>
            </p:extLst>
          </p:nvPr>
        </p:nvGraphicFramePr>
        <p:xfrm>
          <a:off x="5637626" y="922249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3997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626" y="922249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ject 2">
                <a:extLst>
                  <a:ext uri="{FF2B5EF4-FFF2-40B4-BE49-F238E27FC236}">
                    <a16:creationId xmlns:a16="http://schemas.microsoft.com/office/drawing/2014/main" id="{56BF0F14-5F8D-7E2C-CF59-C5997087C091}"/>
                  </a:ext>
                </a:extLst>
              </p:cNvPr>
              <p:cNvSpPr txBox="1"/>
              <p:nvPr/>
            </p:nvSpPr>
            <p:spPr bwMode="auto">
              <a:xfrm>
                <a:off x="4267200" y="762000"/>
                <a:ext cx="893762" cy="747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H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HK" dirty="0"/>
              </a:p>
            </p:txBody>
          </p:sp>
        </mc:Choice>
        <mc:Fallback xmlns="">
          <p:sp>
            <p:nvSpPr>
              <p:cNvPr id="80" name="Object 2">
                <a:extLst>
                  <a:ext uri="{FF2B5EF4-FFF2-40B4-BE49-F238E27FC236}">
                    <a16:creationId xmlns:a16="http://schemas.microsoft.com/office/drawing/2014/main" id="{56BF0F14-5F8D-7E2C-CF59-C5997087C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762000"/>
                <a:ext cx="893762" cy="7477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BCB32207-E736-1034-071D-D8E2EAA7A7B8}"/>
              </a:ext>
            </a:extLst>
          </p:cNvPr>
          <p:cNvSpPr txBox="1"/>
          <p:nvPr/>
        </p:nvSpPr>
        <p:spPr>
          <a:xfrm>
            <a:off x="7582276" y="57172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layer</a:t>
            </a:r>
          </a:p>
        </p:txBody>
      </p:sp>
      <p:graphicFrame>
        <p:nvGraphicFramePr>
          <p:cNvPr id="83" name="Object 82">
            <a:extLst>
              <a:ext uri="{FF2B5EF4-FFF2-40B4-BE49-F238E27FC236}">
                <a16:creationId xmlns:a16="http://schemas.microsoft.com/office/drawing/2014/main" id="{AC9FD4BC-B4FB-53BC-8D0A-CFE03E0EE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532536"/>
              </p:ext>
            </p:extLst>
          </p:nvPr>
        </p:nvGraphicFramePr>
        <p:xfrm>
          <a:off x="5345526" y="1777911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880" imgH="241200" progId="Equation.3">
                  <p:embed/>
                </p:oleObj>
              </mc:Choice>
              <mc:Fallback>
                <p:oleObj name="Equation" r:id="rId19" imgW="164880" imgH="241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526" y="1777911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DC674D-FF47-3671-2028-68DA8BA74831}"/>
              </a:ext>
            </a:extLst>
          </p:cNvPr>
          <p:cNvCxnSpPr/>
          <p:nvPr/>
        </p:nvCxnSpPr>
        <p:spPr>
          <a:xfrm flipH="1">
            <a:off x="7258050" y="1457236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B98C280-2E2D-70DA-F11E-ABEA543FBC0C}"/>
              </a:ext>
            </a:extLst>
          </p:cNvPr>
          <p:cNvSpPr/>
          <p:nvPr/>
        </p:nvSpPr>
        <p:spPr>
          <a:xfrm>
            <a:off x="7651537" y="3362236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9E57275-DD0E-039B-4BFB-45F987A4FAEA}"/>
              </a:ext>
            </a:extLst>
          </p:cNvPr>
          <p:cNvSpPr/>
          <p:nvPr/>
        </p:nvSpPr>
        <p:spPr>
          <a:xfrm>
            <a:off x="7672651" y="3546561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64C64D5-B823-E5E8-D42E-909A12A3C75A}"/>
              </a:ext>
            </a:extLst>
          </p:cNvPr>
          <p:cNvSpPr txBox="1"/>
          <p:nvPr/>
        </p:nvSpPr>
        <p:spPr>
          <a:xfrm>
            <a:off x="7000871" y="334834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92C6F2C-CD47-D50E-2819-FC7F866ACE88}"/>
              </a:ext>
            </a:extLst>
          </p:cNvPr>
          <p:cNvSpPr/>
          <p:nvPr/>
        </p:nvSpPr>
        <p:spPr>
          <a:xfrm>
            <a:off x="8688745" y="1198712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439C15-F2FF-BF25-5177-3984258CB2D0}"/>
              </a:ext>
            </a:extLst>
          </p:cNvPr>
          <p:cNvSpPr txBox="1"/>
          <p:nvPr/>
        </p:nvSpPr>
        <p:spPr>
          <a:xfrm>
            <a:off x="6096000" y="381000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L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6B6C5091-5306-6E11-B08D-5E55761F3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450445"/>
              </p:ext>
            </p:extLst>
          </p:nvPr>
        </p:nvGraphicFramePr>
        <p:xfrm>
          <a:off x="6382163" y="1639634"/>
          <a:ext cx="891127" cy="59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41200" progId="Equation.3">
                  <p:embed/>
                </p:oleObj>
              </mc:Choice>
              <mc:Fallback>
                <p:oleObj name="Equation" r:id="rId21" imgW="355320" imgH="2412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163" y="1639634"/>
                        <a:ext cx="891127" cy="599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D865BF90-DFE3-B10A-2A8A-840F4652B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69806"/>
              </p:ext>
            </p:extLst>
          </p:nvPr>
        </p:nvGraphicFramePr>
        <p:xfrm>
          <a:off x="6991763" y="2276386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3800" imgH="228600" progId="Equation.3">
                  <p:embed/>
                </p:oleObj>
              </mc:Choice>
              <mc:Fallback>
                <p:oleObj name="Equation" r:id="rId23" imgW="253800" imgH="2286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763" y="2276386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FAEE7359-71FB-D51A-430E-4F66011C9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316945"/>
              </p:ext>
            </p:extLst>
          </p:nvPr>
        </p:nvGraphicFramePr>
        <p:xfrm>
          <a:off x="7152101" y="3905161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228600" progId="Equation.3">
                  <p:embed/>
                </p:oleObj>
              </mc:Choice>
              <mc:Fallback>
                <p:oleObj name="Equation" r:id="rId25" imgW="253800" imgH="2286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101" y="3905161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F3C803F5-E550-2C26-8857-84DBDC3EC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30149"/>
              </p:ext>
            </p:extLst>
          </p:nvPr>
        </p:nvGraphicFramePr>
        <p:xfrm>
          <a:off x="7764876" y="2250986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3800" imgH="228600" progId="Equation.3">
                  <p:embed/>
                </p:oleObj>
              </mc:Choice>
              <mc:Fallback>
                <p:oleObj name="Equation" r:id="rId27" imgW="253800" imgH="2286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876" y="2250986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FE514A09-A625-E393-3C51-BD2C05238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143513"/>
              </p:ext>
            </p:extLst>
          </p:nvPr>
        </p:nvGraphicFramePr>
        <p:xfrm>
          <a:off x="7664863" y="3901986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3800" imgH="228600" progId="Equation.3">
                  <p:embed/>
                </p:oleObj>
              </mc:Choice>
              <mc:Fallback>
                <p:oleObj name="Equation" r:id="rId29" imgW="253800" imgH="2286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863" y="3901986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64F51A5B-8098-6C2A-0C39-316395720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22763"/>
              </p:ext>
            </p:extLst>
          </p:nvPr>
        </p:nvGraphicFramePr>
        <p:xfrm>
          <a:off x="7391400" y="266700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228600" progId="Equation.3">
                  <p:embed/>
                </p:oleObj>
              </mc:Choice>
              <mc:Fallback>
                <p:oleObj name="Equation" r:id="rId31" imgW="241200" imgH="2286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66700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>
            <a:extLst>
              <a:ext uri="{FF2B5EF4-FFF2-40B4-BE49-F238E27FC236}">
                <a16:creationId xmlns:a16="http://schemas.microsoft.com/office/drawing/2014/main" id="{FE361BDA-D999-3A9C-7ED8-D88895262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8307"/>
              </p:ext>
            </p:extLst>
          </p:nvPr>
        </p:nvGraphicFramePr>
        <p:xfrm>
          <a:off x="7501351" y="4422686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200" imgH="228600" progId="Equation.3">
                  <p:embed/>
                </p:oleObj>
              </mc:Choice>
              <mc:Fallback>
                <p:oleObj name="Equation" r:id="rId33" imgW="241200" imgH="22860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351" y="4422686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D2958865-5A30-9CEE-84DB-70026D005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992357"/>
              </p:ext>
            </p:extLst>
          </p:nvPr>
        </p:nvGraphicFramePr>
        <p:xfrm>
          <a:off x="6389875" y="2905670"/>
          <a:ext cx="983876" cy="6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55320" imgH="241200" progId="Equation.3">
                  <p:embed/>
                </p:oleObj>
              </mc:Choice>
              <mc:Fallback>
                <p:oleObj name="Equation" r:id="rId35" imgW="355320" imgH="24120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875" y="2905670"/>
                        <a:ext cx="983876" cy="6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1141F9F0-11EB-D3D2-A170-911568CE1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2824"/>
              </p:ext>
            </p:extLst>
          </p:nvPr>
        </p:nvGraphicFramePr>
        <p:xfrm>
          <a:off x="8488776" y="785724"/>
          <a:ext cx="355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28600" imgH="228600" progId="Equation.3">
                  <p:embed/>
                </p:oleObj>
              </mc:Choice>
              <mc:Fallback>
                <p:oleObj name="Equation" r:id="rId37" imgW="228600" imgH="22860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776" y="785724"/>
                        <a:ext cx="355600" cy="357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24F9FE51-4C29-64FC-393A-9D568F0C1FAB}"/>
              </a:ext>
            </a:extLst>
          </p:cNvPr>
          <p:cNvSpPr txBox="1"/>
          <p:nvPr/>
        </p:nvSpPr>
        <p:spPr>
          <a:xfrm>
            <a:off x="7848600" y="152400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Symbol"/>
              </a:rPr>
              <a:t>=</a:t>
            </a:r>
            <a:r>
              <a:rPr lang="en-US" sz="1800" dirty="0">
                <a:solidFill>
                  <a:srgbClr val="00B050"/>
                </a:solidFill>
              </a:rPr>
              <a:t> -0.2527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F7B241E-CBCA-7710-CAB9-0E2A06AD54F2}"/>
              </a:ext>
            </a:extLst>
          </p:cNvPr>
          <p:cNvSpPr txBox="1"/>
          <p:nvPr/>
        </p:nvSpPr>
        <p:spPr>
          <a:xfrm>
            <a:off x="7848600" y="2895600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=0.2237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649D0A1-946A-B8E9-CAFB-7580480FBD47}"/>
              </a:ext>
            </a:extLst>
          </p:cNvPr>
          <p:cNvSpPr txBox="1"/>
          <p:nvPr/>
        </p:nvSpPr>
        <p:spPr>
          <a:xfrm>
            <a:off x="7924800" y="4648200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=0.2707]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B4C5B7A-1DBF-FF61-2803-606C8DDF3EFA}"/>
              </a:ext>
            </a:extLst>
          </p:cNvPr>
          <p:cNvSpPr txBox="1"/>
          <p:nvPr/>
        </p:nvSpPr>
        <p:spPr>
          <a:xfrm>
            <a:off x="6096000" y="1371600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=-0.0026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E8FFCD0-4441-D100-0C63-A58112B9DD08}"/>
              </a:ext>
            </a:extLst>
          </p:cNvPr>
          <p:cNvSpPr txBox="1"/>
          <p:nvPr/>
        </p:nvSpPr>
        <p:spPr>
          <a:xfrm>
            <a:off x="6324600" y="2057400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=-0.1581 </a:t>
            </a:r>
            <a:endParaRPr lang="en-HK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2743DE5-CD66-1E13-0877-4A25FF9EFF80}"/>
              </a:ext>
            </a:extLst>
          </p:cNvPr>
          <p:cNvSpPr txBox="1"/>
          <p:nvPr/>
        </p:nvSpPr>
        <p:spPr>
          <a:xfrm>
            <a:off x="6553200" y="3352800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 =0.2898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D6B4FE4-733A-A483-C41E-70D86C8DA483}"/>
                  </a:ext>
                </a:extLst>
              </p:cNvPr>
              <p:cNvSpPr txBox="1"/>
              <p:nvPr/>
            </p:nvSpPr>
            <p:spPr>
              <a:xfrm>
                <a:off x="228600" y="1295400"/>
                <a:ext cx="3457613" cy="1049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K" sz="1800" dirty="0">
                    <a:solidFill>
                      <a:srgbClr val="000000"/>
                    </a:solidFill>
                  </a:rPr>
                  <a:t>df1=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H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HK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HK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HK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HK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0.2490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0.7656 </a:t>
                </a:r>
              </a:p>
              <a:p>
                <a:endParaRPr lang="en-HK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D6B4FE4-733A-A483-C41E-70D86C8D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3457613" cy="1049198"/>
              </a:xfrm>
              <a:prstGeom prst="rect">
                <a:avLst/>
              </a:prstGeom>
              <a:blipFill>
                <a:blip r:embed="rId39"/>
                <a:stretch>
                  <a:fillRect l="-1587" t="-3488" r="-70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43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3600"/>
              <a:t>Back propagation is an essential step in many artificial network designs</a:t>
            </a:r>
            <a:endParaRPr lang="zh-HK" altLang="en-US" sz="360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sz="2800" dirty="0"/>
              <a:t>Used to train an artificial neural network</a:t>
            </a:r>
          </a:p>
          <a:p>
            <a:r>
              <a:rPr lang="en-US" altLang="zh-HK" sz="2800" dirty="0"/>
              <a:t>For each training example x</a:t>
            </a:r>
            <a:r>
              <a:rPr lang="en-US" altLang="zh-HK" sz="2800" baseline="-25000" dirty="0"/>
              <a:t>i</a:t>
            </a:r>
            <a:r>
              <a:rPr lang="en-US" altLang="zh-HK" sz="2800" dirty="0"/>
              <a:t>, a supervised (teacher) output </a:t>
            </a:r>
            <a:r>
              <a:rPr lang="en-US" altLang="zh-HK" sz="2800" dirty="0" err="1">
                <a:solidFill>
                  <a:srgbClr val="FF0000"/>
                </a:solidFill>
              </a:rPr>
              <a:t>t</a:t>
            </a:r>
            <a:r>
              <a:rPr lang="en-US" altLang="zh-HK" sz="2800" baseline="-25000" dirty="0" err="1">
                <a:solidFill>
                  <a:srgbClr val="FF0000"/>
                </a:solidFill>
              </a:rPr>
              <a:t>i</a:t>
            </a:r>
            <a:r>
              <a:rPr lang="en-US" altLang="zh-HK" sz="2800" dirty="0"/>
              <a:t> is given. </a:t>
            </a:r>
          </a:p>
          <a:p>
            <a:r>
              <a:rPr lang="en-US" altLang="zh-HK" sz="2800" dirty="0"/>
              <a:t>For each </a:t>
            </a:r>
            <a:r>
              <a:rPr lang="en-US" altLang="zh-HK" sz="2800" dirty="0" err="1"/>
              <a:t>i</a:t>
            </a:r>
            <a:r>
              <a:rPr lang="en-US" altLang="zh-HK" sz="2800" baseline="30000" dirty="0" err="1"/>
              <a:t>th</a:t>
            </a:r>
            <a:r>
              <a:rPr lang="en-US" altLang="zh-HK" sz="2800" dirty="0"/>
              <a:t> training sample x: x</a:t>
            </a:r>
            <a:r>
              <a:rPr lang="en-US" altLang="zh-HK" sz="2800" baseline="-25000" dirty="0"/>
              <a:t>i</a:t>
            </a:r>
          </a:p>
          <a:p>
            <a:pPr marL="971550" lvl="1" indent="-514350">
              <a:buFont typeface="Calibri" pitchFamily="34" charset="0"/>
              <a:buAutoNum type="arabicParenR"/>
            </a:pPr>
            <a:r>
              <a:rPr lang="en-US" altLang="zh-HK" sz="2400" dirty="0"/>
              <a:t>Feed forward propagation: feed x</a:t>
            </a:r>
            <a:r>
              <a:rPr lang="en-US" altLang="zh-HK" sz="2400" baseline="-25000" dirty="0"/>
              <a:t>i</a:t>
            </a:r>
            <a:r>
              <a:rPr lang="en-US" altLang="zh-HK" sz="2400" dirty="0"/>
              <a:t> to the neural net, obtain output </a:t>
            </a:r>
            <a:r>
              <a:rPr lang="en-US" altLang="zh-HK" sz="2400" dirty="0" err="1"/>
              <a:t>y</a:t>
            </a:r>
            <a:r>
              <a:rPr lang="en-US" altLang="zh-HK" sz="2400" baseline="-25000" dirty="0" err="1"/>
              <a:t>i</a:t>
            </a:r>
            <a:r>
              <a:rPr lang="en-US" altLang="zh-HK" sz="2400" dirty="0"/>
              <a:t>. Error </a:t>
            </a:r>
            <a:r>
              <a:rPr lang="en-US" altLang="zh-HK" sz="2400" dirty="0" err="1"/>
              <a:t>e</a:t>
            </a:r>
            <a:r>
              <a:rPr lang="en-US" altLang="zh-HK" sz="2400" baseline="-25000" dirty="0" err="1"/>
              <a:t>i</a:t>
            </a:r>
            <a:r>
              <a:rPr lang="en-US" altLang="zh-HK" sz="2400" dirty="0"/>
              <a:t> </a:t>
            </a:r>
            <a:r>
              <a:rPr lang="en-US" altLang="zh-HK" sz="2400" dirty="0">
                <a:sym typeface="Symbol" pitchFamily="18" charset="2"/>
              </a:rPr>
              <a:t></a:t>
            </a:r>
            <a:r>
              <a:rPr lang="en-US" altLang="zh-HK" sz="2400" dirty="0"/>
              <a:t>|</a:t>
            </a:r>
            <a:r>
              <a:rPr lang="en-US" altLang="zh-HK" sz="2400" dirty="0">
                <a:solidFill>
                  <a:srgbClr val="FF0000"/>
                </a:solidFill>
              </a:rPr>
              <a:t>t</a:t>
            </a:r>
            <a:r>
              <a:rPr lang="en-US" altLang="zh-HK" sz="2400" baseline="-25000" dirty="0">
                <a:solidFill>
                  <a:srgbClr val="FF0000"/>
                </a:solidFill>
              </a:rPr>
              <a:t>i</a:t>
            </a:r>
            <a:r>
              <a:rPr lang="en-US" altLang="zh-HK" sz="2400" dirty="0"/>
              <a:t>-y</a:t>
            </a:r>
            <a:r>
              <a:rPr lang="en-US" altLang="zh-HK" sz="2400" baseline="-25000" dirty="0"/>
              <a:t>i</a:t>
            </a:r>
            <a:r>
              <a:rPr lang="en-US" altLang="zh-HK" sz="2400" dirty="0"/>
              <a:t>|</a:t>
            </a:r>
            <a:r>
              <a:rPr lang="en-US" altLang="zh-HK" sz="2400" baseline="30000" dirty="0"/>
              <a:t>2</a:t>
            </a:r>
            <a:r>
              <a:rPr lang="en-US" altLang="zh-HK" sz="2400" dirty="0"/>
              <a:t> </a:t>
            </a:r>
          </a:p>
          <a:p>
            <a:pPr marL="971550" lvl="1" indent="-514350">
              <a:buFont typeface="Calibri" pitchFamily="34" charset="0"/>
              <a:buAutoNum type="arabicParenR"/>
            </a:pPr>
            <a:r>
              <a:rPr lang="en-US" altLang="zh-HK" sz="2400" dirty="0"/>
              <a:t>Back propagation: feed </a:t>
            </a:r>
            <a:r>
              <a:rPr lang="en-US" altLang="zh-HK" sz="2400" dirty="0" err="1"/>
              <a:t>e</a:t>
            </a:r>
            <a:r>
              <a:rPr lang="en-US" altLang="zh-HK" sz="2400" baseline="-25000" dirty="0" err="1"/>
              <a:t>i</a:t>
            </a:r>
            <a:r>
              <a:rPr lang="en-US" altLang="zh-HK" sz="2400" baseline="-25000" dirty="0"/>
              <a:t> </a:t>
            </a:r>
            <a:r>
              <a:rPr lang="en-US" altLang="zh-HK" sz="2400" dirty="0"/>
              <a:t> back to net from the output side and adjust weight w (by finding ∆w) to minimize e.</a:t>
            </a:r>
          </a:p>
          <a:p>
            <a:r>
              <a:rPr lang="en-US" altLang="zh-HK" dirty="0"/>
              <a:t>Repeat 1) and 2) for all samples until  E is 0 or very small.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20DEAF-E5A4-4A89-A45A-78404A6BB504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216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Finally, all  (</a:t>
            </a:r>
            <a:r>
              <a:rPr lang="en-US" altLang="en-US" sz="4000" dirty="0">
                <a:sym typeface="Symbol" pitchFamily="18" charset="2"/>
              </a:rPr>
              <a:t>e/w) terms </a:t>
            </a:r>
            <a:r>
              <a:rPr lang="en-US" altLang="en-US" sz="4000" dirty="0"/>
              <a:t>are found after you solved case1 and case2 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8077200" y="5334000"/>
            <a:ext cx="1047750" cy="792163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B37B6-9085-4F05-87FE-69645A29CF02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419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8811"/>
              </p:ext>
            </p:extLst>
          </p:nvPr>
        </p:nvGraphicFramePr>
        <p:xfrm>
          <a:off x="787400" y="1798320"/>
          <a:ext cx="75692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73320" imgH="1726920" progId="Equation.3">
                  <p:embed/>
                </p:oleObj>
              </mc:Choice>
              <mc:Fallback>
                <p:oleObj name="Equation" r:id="rId3" imgW="307332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798320"/>
                        <a:ext cx="756920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5029200"/>
            <a:ext cx="4343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662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562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Exercise 8: The training algorithm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en-US" sz="2000" dirty="0" err="1"/>
              <a:t>Iter</a:t>
            </a:r>
            <a:r>
              <a:rPr lang="en-US" altLang="en-US" sz="2000" dirty="0"/>
              <a:t>=1: </a:t>
            </a:r>
            <a:r>
              <a:rPr lang="en-US" altLang="en-US" sz="2000" dirty="0" err="1"/>
              <a:t>all_epochs</a:t>
            </a:r>
            <a:r>
              <a:rPr lang="en-US" altLang="en-US" sz="2000" dirty="0"/>
              <a:t> (or break when E is very small)</a:t>
            </a:r>
          </a:p>
          <a:p>
            <a:r>
              <a:rPr lang="en-US" altLang="en-US" sz="2000" dirty="0"/>
              <a:t>{     For n=1:N_all_training_samples</a:t>
            </a:r>
          </a:p>
          <a:p>
            <a:r>
              <a:rPr lang="en-US" altLang="en-US" sz="2000" dirty="0"/>
              <a:t>      { feed forward x(n) to network to get y(n)</a:t>
            </a:r>
          </a:p>
          <a:p>
            <a:r>
              <a:rPr lang="en-US" altLang="en-US" sz="2000" dirty="0"/>
              <a:t>              e(n)=0.5*[y(n)-t(n)]^2  ;//t(n)=teacher of sample x(n)</a:t>
            </a:r>
          </a:p>
          <a:p>
            <a:r>
              <a:rPr lang="en-US" altLang="en-US" sz="2000" dirty="0"/>
              <a:t>        back propagate e(n) to the network, </a:t>
            </a:r>
          </a:p>
          <a:p>
            <a:r>
              <a:rPr lang="en-US" altLang="en-US" sz="2000" dirty="0">
                <a:sym typeface="Symbol" pitchFamily="18" charset="2"/>
              </a:rPr>
              <a:t>       //showed earlier if w=-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E/w , and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 w</a:t>
            </a:r>
          </a:p>
          <a:p>
            <a:r>
              <a:rPr lang="en-US" altLang="en-US" sz="2000" dirty="0">
                <a:sym typeface="Symbol" pitchFamily="18" charset="2"/>
              </a:rPr>
              <a:t>       //output y(n) will be closer to t(n) hence e(n) will decrease</a:t>
            </a:r>
          </a:p>
          <a:p>
            <a:r>
              <a:rPr lang="en-US" altLang="en-US" sz="2000" dirty="0"/>
              <a:t>        find </a:t>
            </a:r>
            <a:r>
              <a:rPr lang="en-US" altLang="en-US" sz="2000" dirty="0">
                <a:sym typeface="Symbol" pitchFamily="18" charset="2"/>
              </a:rPr>
              <a:t>w=-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E/w //E will decrease. </a:t>
            </a:r>
            <a:r>
              <a:rPr lang="en-US" altLang="en-US" sz="2000" i="1" dirty="0">
                <a:sym typeface="Symbol" pitchFamily="18" charset="2"/>
              </a:rPr>
              <a:t>0.1=</a:t>
            </a:r>
            <a:r>
              <a:rPr lang="en-US" altLang="en-US" sz="2000" dirty="0">
                <a:sym typeface="Symbol" pitchFamily="18" charset="2"/>
              </a:rPr>
              <a:t>learning rate</a:t>
            </a:r>
          </a:p>
          <a:p>
            <a:r>
              <a:rPr lang="en-US" altLang="en-US" sz="2000" dirty="0">
                <a:sym typeface="Symbol" pitchFamily="18" charset="2"/>
              </a:rPr>
              <a:t>        </a:t>
            </a:r>
            <a:r>
              <a:rPr lang="en-US" altLang="en-US" sz="2000" dirty="0" err="1">
                <a:solidFill>
                  <a:srgbClr val="FF0000"/>
                </a:solidFill>
                <a:sym typeface="Symbol" pitchFamily="18" charset="2"/>
              </a:rPr>
              <a:t>Update_Statement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                            </a:t>
            </a:r>
          </a:p>
          <a:p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</a:t>
            </a:r>
            <a:r>
              <a:rPr lang="en-US" altLang="en-US" sz="2000" dirty="0">
                <a:sym typeface="Symbol" pitchFamily="18" charset="2"/>
              </a:rPr>
              <a:t>Similarity  update </a:t>
            </a:r>
            <a:r>
              <a:rPr lang="en-US" altLang="en-US" sz="2000" dirty="0" err="1">
                <a:sym typeface="Symbol" pitchFamily="18" charset="2"/>
              </a:rPr>
              <a:t>b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=b</a:t>
            </a:r>
            <a:r>
              <a:rPr lang="en-US" altLang="en-US" sz="2000" baseline="-25000" dirty="0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 b =b</a:t>
            </a:r>
            <a:r>
              <a:rPr lang="en-US" altLang="en-US" sz="2000" baseline="-25000" dirty="0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-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E/b ;//for bias</a:t>
            </a:r>
          </a:p>
          <a:p>
            <a:r>
              <a:rPr lang="en-US" altLang="en-US" sz="2000" dirty="0">
                <a:sym typeface="Symbol" pitchFamily="18" charset="2"/>
              </a:rPr>
              <a:t>       </a:t>
            </a:r>
            <a:r>
              <a:rPr lang="en-US" altLang="en-US" sz="1600" dirty="0"/>
              <a:t>}</a:t>
            </a:r>
          </a:p>
          <a:p>
            <a:r>
              <a:rPr lang="en-US" altLang="en-US" sz="2000" dirty="0"/>
              <a:t>      E=</a:t>
            </a:r>
            <a:r>
              <a:rPr lang="en-US" altLang="en-US" sz="2000" dirty="0" err="1"/>
              <a:t>sum_all_n</a:t>
            </a:r>
            <a:r>
              <a:rPr lang="en-US" altLang="en-US" sz="2000" dirty="0"/>
              <a:t> (e(n))</a:t>
            </a:r>
          </a:p>
          <a:p>
            <a:r>
              <a:rPr lang="en-US" altLang="en-US" sz="2000" dirty="0"/>
              <a:t>} MC question: </a:t>
            </a:r>
            <a:r>
              <a:rPr lang="en-US" altLang="en-US" sz="2000" dirty="0" err="1"/>
              <a:t>Update_statement</a:t>
            </a:r>
            <a:r>
              <a:rPr lang="en-US" altLang="en-US" sz="2000" dirty="0"/>
              <a:t> =</a:t>
            </a:r>
          </a:p>
          <a:p>
            <a:r>
              <a:rPr lang="en-US" altLang="en-US" sz="2000" dirty="0">
                <a:sym typeface="Symbol" pitchFamily="18" charset="2"/>
              </a:rPr>
              <a:t>Choice (1): update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+(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E/w);</a:t>
            </a:r>
          </a:p>
          <a:p>
            <a:r>
              <a:rPr lang="en-US" altLang="en-US" sz="2000" dirty="0">
                <a:sym typeface="Symbol" pitchFamily="18" charset="2"/>
              </a:rPr>
              <a:t>Choice (2): update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 -(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E/w);</a:t>
            </a:r>
          </a:p>
          <a:p>
            <a:r>
              <a:rPr lang="en-US" altLang="en-US" sz="2000" dirty="0">
                <a:sym typeface="Symbol" pitchFamily="18" charset="2"/>
              </a:rPr>
              <a:t>Choice (3): update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+(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w/ E);</a:t>
            </a:r>
          </a:p>
          <a:p>
            <a:r>
              <a:rPr lang="en-US" altLang="en-US" sz="2000" dirty="0">
                <a:sym typeface="Symbol" pitchFamily="18" charset="2"/>
              </a:rPr>
              <a:t>Choice (4): update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 -(</a:t>
            </a:r>
            <a:r>
              <a:rPr lang="en-US" altLang="en-US" sz="2000" i="1" dirty="0">
                <a:sym typeface="Symbol" pitchFamily="18" charset="2"/>
              </a:rPr>
              <a:t> *</a:t>
            </a:r>
            <a:r>
              <a:rPr lang="en-US" altLang="en-US" sz="2000" dirty="0">
                <a:sym typeface="Symbol" pitchFamily="18" charset="2"/>
              </a:rPr>
              <a:t>w/ E);</a:t>
            </a:r>
          </a:p>
          <a:p>
            <a:endParaRPr lang="en-US" altLang="en-US" sz="2000" dirty="0">
              <a:sym typeface="Symbol" pitchFamily="18" charset="2"/>
            </a:endParaRPr>
          </a:p>
          <a:p>
            <a:endParaRPr lang="en-US" altLang="en-US" sz="2000" dirty="0">
              <a:sym typeface="Symbol" pitchFamily="18" charset="2"/>
            </a:endParaRPr>
          </a:p>
          <a:p>
            <a:endParaRPr lang="en-US" altLang="en-US" sz="2400" dirty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4102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53EC4-40B3-407C-B3FD-A19A26500732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E71435-6716-C641-AB78-10837C3C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50" y="85120"/>
            <a:ext cx="1381759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2D332-7021-DA42-4A03-0C482F9AD428}"/>
              </a:ext>
            </a:extLst>
          </p:cNvPr>
          <p:cNvSpPr txBox="1"/>
          <p:nvPr/>
        </p:nvSpPr>
        <p:spPr>
          <a:xfrm>
            <a:off x="5410200" y="3244334"/>
            <a:ext cx="13692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b="0" i="1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η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/'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i:tə/. 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2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82562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Answer 8: The training algorithm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en-US" sz="2000" dirty="0" err="1"/>
              <a:t>Iter</a:t>
            </a:r>
            <a:r>
              <a:rPr lang="en-US" altLang="en-US" sz="2000" dirty="0"/>
              <a:t>=1: </a:t>
            </a:r>
            <a:r>
              <a:rPr lang="en-US" altLang="en-US" sz="2000" dirty="0" err="1"/>
              <a:t>all_epochs</a:t>
            </a:r>
            <a:r>
              <a:rPr lang="en-US" altLang="en-US" sz="2000" dirty="0"/>
              <a:t> (or break when E is very small)</a:t>
            </a:r>
          </a:p>
          <a:p>
            <a:r>
              <a:rPr lang="en-US" altLang="en-US" sz="2000" dirty="0"/>
              <a:t>{     For n=1:N_all_training_samples</a:t>
            </a:r>
          </a:p>
          <a:p>
            <a:r>
              <a:rPr lang="en-US" altLang="en-US" sz="2000" dirty="0"/>
              <a:t>      { feed forward x(n) to network to get y(n)</a:t>
            </a:r>
          </a:p>
          <a:p>
            <a:r>
              <a:rPr lang="en-US" altLang="en-US" sz="2000" dirty="0"/>
              <a:t>              e(n)=0.5*[y(n)-t(n)]^2  ;//t(n)=teacher of sample x(n)</a:t>
            </a:r>
          </a:p>
          <a:p>
            <a:r>
              <a:rPr lang="en-US" altLang="en-US" sz="2000" dirty="0"/>
              <a:t>        back propagate e(n) to the network, </a:t>
            </a:r>
          </a:p>
          <a:p>
            <a:r>
              <a:rPr lang="en-US" altLang="en-US" sz="2000" dirty="0">
                <a:sym typeface="Symbol" pitchFamily="18" charset="2"/>
              </a:rPr>
              <a:t>       //showed earlier if w=-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E/w , and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 w</a:t>
            </a:r>
          </a:p>
          <a:p>
            <a:r>
              <a:rPr lang="en-US" altLang="en-US" sz="2000" dirty="0">
                <a:sym typeface="Symbol" pitchFamily="18" charset="2"/>
              </a:rPr>
              <a:t>       //output y(n) will be closer to t(n) hence e(n) will decrease</a:t>
            </a:r>
          </a:p>
          <a:p>
            <a:r>
              <a:rPr lang="en-US" altLang="en-US" sz="2000" dirty="0"/>
              <a:t>        find </a:t>
            </a:r>
            <a:r>
              <a:rPr lang="en-US" altLang="en-US" sz="2000" dirty="0">
                <a:sym typeface="Symbol" pitchFamily="18" charset="2"/>
              </a:rPr>
              <a:t>w=-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E/w //E will decrease. </a:t>
            </a:r>
            <a:r>
              <a:rPr lang="en-US" altLang="en-US" sz="2000" i="1" dirty="0">
                <a:sym typeface="Symbol" pitchFamily="18" charset="2"/>
              </a:rPr>
              <a:t>0.1=</a:t>
            </a:r>
            <a:r>
              <a:rPr lang="en-US" altLang="en-US" sz="2000" dirty="0">
                <a:sym typeface="Symbol" pitchFamily="18" charset="2"/>
              </a:rPr>
              <a:t>learning rate</a:t>
            </a:r>
          </a:p>
          <a:p>
            <a:r>
              <a:rPr lang="en-US" altLang="en-US" sz="2000" dirty="0">
                <a:sym typeface="Symbol" pitchFamily="18" charset="2"/>
              </a:rPr>
              <a:t>        </a:t>
            </a:r>
            <a:r>
              <a:rPr lang="en-US" altLang="en-US" sz="2000" dirty="0" err="1">
                <a:solidFill>
                  <a:srgbClr val="FF0000"/>
                </a:solidFill>
                <a:sym typeface="Symbol" pitchFamily="18" charset="2"/>
              </a:rPr>
              <a:t>Update_Statement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       </a:t>
            </a:r>
            <a:r>
              <a:rPr lang="en-US" altLang="en-US" sz="2000" dirty="0">
                <a:sym typeface="Symbol" pitchFamily="18" charset="2"/>
              </a:rPr>
              <a:t>Similarity  update </a:t>
            </a:r>
            <a:r>
              <a:rPr lang="en-US" altLang="en-US" sz="2000" dirty="0" err="1">
                <a:sym typeface="Symbol" pitchFamily="18" charset="2"/>
              </a:rPr>
              <a:t>b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=b</a:t>
            </a:r>
            <a:r>
              <a:rPr lang="en-US" altLang="en-US" sz="2000" baseline="-25000" dirty="0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 b =b</a:t>
            </a:r>
            <a:r>
              <a:rPr lang="en-US" altLang="en-US" sz="2000" baseline="-25000" dirty="0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-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E/b ;//for bias</a:t>
            </a:r>
          </a:p>
          <a:p>
            <a:r>
              <a:rPr lang="en-US" altLang="en-US" sz="2000" dirty="0">
                <a:sym typeface="Symbol" pitchFamily="18" charset="2"/>
              </a:rPr>
              <a:t>       </a:t>
            </a:r>
            <a:r>
              <a:rPr lang="en-US" altLang="en-US" sz="1600" dirty="0"/>
              <a:t>}</a:t>
            </a:r>
          </a:p>
          <a:p>
            <a:r>
              <a:rPr lang="en-US" altLang="en-US" sz="2000" dirty="0"/>
              <a:t>      E=</a:t>
            </a:r>
            <a:r>
              <a:rPr lang="en-US" altLang="en-US" sz="2000" dirty="0" err="1"/>
              <a:t>sum_all_n</a:t>
            </a:r>
            <a:r>
              <a:rPr lang="en-US" altLang="en-US" sz="2000" dirty="0"/>
              <a:t> (e(n))</a:t>
            </a:r>
          </a:p>
          <a:p>
            <a:r>
              <a:rPr lang="en-US" altLang="en-US" sz="2000" dirty="0"/>
              <a:t>} MC question: </a:t>
            </a:r>
            <a:r>
              <a:rPr lang="en-US" altLang="en-US" sz="2000" dirty="0" err="1"/>
              <a:t>Update_statement</a:t>
            </a:r>
            <a:r>
              <a:rPr lang="en-US" altLang="en-US" sz="2000" dirty="0"/>
              <a:t> =</a:t>
            </a:r>
          </a:p>
          <a:p>
            <a:r>
              <a:rPr lang="en-US" altLang="en-US" sz="2000" dirty="0">
                <a:sym typeface="Symbol" pitchFamily="18" charset="2"/>
              </a:rPr>
              <a:t>Choice (1): update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+(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E/w);</a:t>
            </a:r>
          </a:p>
          <a:p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Choice (2): update </a:t>
            </a:r>
            <a:r>
              <a:rPr lang="en-US" altLang="en-US" sz="2000" dirty="0" err="1">
                <a:solidFill>
                  <a:srgbClr val="FF0000"/>
                </a:solidFill>
                <a:sym typeface="Symbol" pitchFamily="18" charset="2"/>
              </a:rPr>
              <a:t>w</a:t>
            </a:r>
            <a:r>
              <a:rPr lang="en-US" altLang="en-US" sz="2000" baseline="-25000" dirty="0" err="1">
                <a:solidFill>
                  <a:srgbClr val="FF0000"/>
                </a:solidFill>
                <a:sym typeface="Symbol" pitchFamily="18" charset="2"/>
              </a:rPr>
              <a:t>new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altLang="en-US" sz="2000" dirty="0" err="1">
                <a:solidFill>
                  <a:srgbClr val="FF0000"/>
                </a:solidFill>
                <a:sym typeface="Symbol" pitchFamily="18" charset="2"/>
              </a:rPr>
              <a:t>w</a:t>
            </a:r>
            <a:r>
              <a:rPr lang="en-US" altLang="en-US" sz="2000" baseline="-25000" dirty="0" err="1">
                <a:solidFill>
                  <a:srgbClr val="FF0000"/>
                </a:solidFill>
                <a:sym typeface="Symbol" pitchFamily="18" charset="2"/>
              </a:rPr>
              <a:t>old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 -(</a:t>
            </a:r>
            <a:r>
              <a:rPr lang="en-US" altLang="en-US" sz="2000" i="1" dirty="0">
                <a:solidFill>
                  <a:srgbClr val="FF0000"/>
                </a:solidFill>
                <a:sym typeface="Symbol" pitchFamily="18" charset="2"/>
              </a:rPr>
              <a:t>*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E/w); is correct</a:t>
            </a:r>
          </a:p>
          <a:p>
            <a:r>
              <a:rPr lang="en-US" altLang="en-US" sz="2000" dirty="0">
                <a:sym typeface="Symbol" pitchFamily="18" charset="2"/>
              </a:rPr>
              <a:t>Choice (3): update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+(</a:t>
            </a:r>
            <a:r>
              <a:rPr lang="en-US" altLang="en-US" sz="2000" i="1" dirty="0">
                <a:sym typeface="Symbol" pitchFamily="18" charset="2"/>
              </a:rPr>
              <a:t>*</a:t>
            </a:r>
            <a:r>
              <a:rPr lang="en-US" altLang="en-US" sz="2000" dirty="0">
                <a:sym typeface="Symbol" pitchFamily="18" charset="2"/>
              </a:rPr>
              <a:t>w/ E);</a:t>
            </a:r>
          </a:p>
          <a:p>
            <a:r>
              <a:rPr lang="en-US" altLang="en-US" sz="2000" dirty="0">
                <a:sym typeface="Symbol" pitchFamily="18" charset="2"/>
              </a:rPr>
              <a:t>Choice (4): update 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new</a:t>
            </a:r>
            <a:r>
              <a:rPr lang="en-US" altLang="en-US" sz="2000" dirty="0">
                <a:sym typeface="Symbol" pitchFamily="18" charset="2"/>
              </a:rPr>
              <a:t>=</a:t>
            </a:r>
            <a:r>
              <a:rPr lang="en-US" altLang="en-US" sz="2000" dirty="0" err="1">
                <a:sym typeface="Symbol" pitchFamily="18" charset="2"/>
              </a:rPr>
              <a:t>w</a:t>
            </a:r>
            <a:r>
              <a:rPr lang="en-US" altLang="en-US" sz="2000" baseline="-25000" dirty="0" err="1">
                <a:sym typeface="Symbol" pitchFamily="18" charset="2"/>
              </a:rPr>
              <a:t>old</a:t>
            </a:r>
            <a:r>
              <a:rPr lang="en-US" altLang="en-US" sz="2000" dirty="0">
                <a:sym typeface="Symbol" pitchFamily="18" charset="2"/>
              </a:rPr>
              <a:t> -(</a:t>
            </a:r>
            <a:r>
              <a:rPr lang="en-US" altLang="en-US" sz="2000" i="1" dirty="0">
                <a:sym typeface="Symbol" pitchFamily="18" charset="2"/>
              </a:rPr>
              <a:t> *</a:t>
            </a:r>
            <a:r>
              <a:rPr lang="en-US" altLang="en-US" sz="2000" dirty="0">
                <a:sym typeface="Symbol" pitchFamily="18" charset="2"/>
              </a:rPr>
              <a:t>w/ E);</a:t>
            </a:r>
          </a:p>
          <a:p>
            <a:endParaRPr lang="en-US" altLang="en-US" sz="2000" dirty="0">
              <a:sym typeface="Symbol" pitchFamily="18" charset="2"/>
            </a:endParaRPr>
          </a:p>
          <a:p>
            <a:endParaRPr lang="en-US" altLang="en-US" sz="2000" dirty="0">
              <a:sym typeface="Symbol" pitchFamily="18" charset="2"/>
            </a:endParaRPr>
          </a:p>
          <a:p>
            <a:endParaRPr lang="en-US" altLang="en-US" sz="2400" dirty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4102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53EC4-40B3-407C-B3FD-A19A26500732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E71435-6716-C641-AB78-10837C3C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50" y="85120"/>
            <a:ext cx="1381759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481B2-4DA4-F3A4-6676-F22734E039AF}"/>
              </a:ext>
            </a:extLst>
          </p:cNvPr>
          <p:cNvSpPr txBox="1"/>
          <p:nvPr/>
        </p:nvSpPr>
        <p:spPr>
          <a:xfrm>
            <a:off x="5410200" y="3244334"/>
            <a:ext cx="13692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b="0" i="1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η</a:t>
            </a:r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/'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i:tə/. 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538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2000" dirty="0">
                <a:solidFill>
                  <a:srgbClr val="FF0000"/>
                </a:solidFill>
              </a:rPr>
              <a:t>Answer 8: The training algorithm 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Data structures used can be found in the program at appendix 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/>
              <a:t>Write the data structures required for each step of the training algorithm</a:t>
            </a:r>
          </a:p>
          <a:p>
            <a:r>
              <a:rPr lang="en-US" altLang="en-US" sz="2400" dirty="0" err="1"/>
              <a:t>Iter</a:t>
            </a:r>
            <a:r>
              <a:rPr lang="en-US" altLang="en-US" sz="2400" dirty="0"/>
              <a:t>=1: </a:t>
            </a:r>
            <a:r>
              <a:rPr lang="en-US" altLang="en-US" sz="2400" dirty="0" err="1"/>
              <a:t>all_epochs</a:t>
            </a:r>
            <a:r>
              <a:rPr lang="en-US" altLang="en-US" sz="2400" dirty="0"/>
              <a:t> (or break when E is very small)</a:t>
            </a:r>
          </a:p>
          <a:p>
            <a:r>
              <a:rPr lang="en-US" altLang="en-US" sz="2400" dirty="0"/>
              <a:t>{     For n=1:N_all_training_samples and classes</a:t>
            </a:r>
          </a:p>
          <a:p>
            <a:r>
              <a:rPr lang="en-US" altLang="en-US" sz="2400" dirty="0"/>
              <a:t>      { feed forward x(n) to network to get y(n)</a:t>
            </a:r>
          </a:p>
          <a:p>
            <a:r>
              <a:rPr lang="en-US" altLang="en-US" sz="2400" dirty="0"/>
              <a:t>              e(n)=0.5*[y(n)-t(n)]^2  ;//t(n)=teacher of sample x(n)</a:t>
            </a:r>
          </a:p>
          <a:p>
            <a:r>
              <a:rPr lang="en-US" altLang="en-US" sz="2400" dirty="0"/>
              <a:t>        back propagate e(n) to the network, </a:t>
            </a:r>
          </a:p>
          <a:p>
            <a:r>
              <a:rPr lang="en-US" altLang="en-US" sz="2400" dirty="0">
                <a:sym typeface="Symbol" pitchFamily="18" charset="2"/>
              </a:rPr>
              <a:t>       //showed earlier if w=-</a:t>
            </a:r>
            <a:r>
              <a:rPr lang="en-US" altLang="en-US" sz="2400" i="1" dirty="0">
                <a:sym typeface="Symbol" pitchFamily="18" charset="2"/>
              </a:rPr>
              <a:t>*</a:t>
            </a:r>
            <a:r>
              <a:rPr lang="en-US" altLang="en-US" sz="2400" dirty="0">
                <a:sym typeface="Symbol" pitchFamily="18" charset="2"/>
              </a:rPr>
              <a:t>E/w , and 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new</a:t>
            </a:r>
            <a:r>
              <a:rPr lang="en-US" altLang="en-US" sz="2400" dirty="0">
                <a:sym typeface="Symbol" pitchFamily="18" charset="2"/>
              </a:rPr>
              <a:t>=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+ w</a:t>
            </a:r>
          </a:p>
          <a:p>
            <a:r>
              <a:rPr lang="en-US" altLang="en-US" sz="2400" dirty="0">
                <a:sym typeface="Symbol" pitchFamily="18" charset="2"/>
              </a:rPr>
              <a:t>       //output y(n) will be closer to t(n) hence e(n) will decrease</a:t>
            </a:r>
          </a:p>
          <a:p>
            <a:r>
              <a:rPr lang="en-US" altLang="en-US" sz="2400" dirty="0"/>
              <a:t>        find </a:t>
            </a:r>
            <a:r>
              <a:rPr lang="en-US" altLang="en-US" sz="2400" dirty="0">
                <a:sym typeface="Symbol" pitchFamily="18" charset="2"/>
              </a:rPr>
              <a:t>w=-</a:t>
            </a:r>
            <a:r>
              <a:rPr lang="en-US" altLang="en-US" sz="2400" i="1" dirty="0">
                <a:sym typeface="Symbol" pitchFamily="18" charset="2"/>
              </a:rPr>
              <a:t>*</a:t>
            </a:r>
            <a:r>
              <a:rPr lang="en-US" altLang="en-US" sz="2400" dirty="0">
                <a:sym typeface="Symbol" pitchFamily="18" charset="2"/>
              </a:rPr>
              <a:t>E/w        //E will decrease. </a:t>
            </a:r>
            <a:r>
              <a:rPr lang="en-US" altLang="en-US" sz="2400" i="1" dirty="0">
                <a:sym typeface="Symbol" pitchFamily="18" charset="2"/>
              </a:rPr>
              <a:t>0.1=</a:t>
            </a:r>
            <a:r>
              <a:rPr lang="en-US" altLang="en-US" sz="2400" dirty="0">
                <a:sym typeface="Symbol" pitchFamily="18" charset="2"/>
              </a:rPr>
              <a:t>learning rate</a:t>
            </a:r>
          </a:p>
          <a:p>
            <a:r>
              <a:rPr lang="en-US" altLang="en-US" sz="2400" dirty="0">
                <a:sym typeface="Symbol" pitchFamily="18" charset="2"/>
              </a:rPr>
              <a:t>        update 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new</a:t>
            </a:r>
            <a:r>
              <a:rPr lang="en-US" altLang="en-US" sz="2400" dirty="0">
                <a:sym typeface="Symbol" pitchFamily="18" charset="2"/>
              </a:rPr>
              <a:t>=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+ w =</a:t>
            </a:r>
            <a:r>
              <a:rPr lang="en-US" altLang="en-US" sz="2400" dirty="0" err="1">
                <a:sym typeface="Symbol" pitchFamily="18" charset="2"/>
              </a:rPr>
              <a:t>w</a:t>
            </a:r>
            <a:r>
              <a:rPr lang="en-US" altLang="en-US" sz="2400" baseline="-25000" dirty="0" err="1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-</a:t>
            </a:r>
            <a:r>
              <a:rPr lang="en-US" altLang="en-US" sz="2400" i="1" dirty="0">
                <a:sym typeface="Symbol" pitchFamily="18" charset="2"/>
              </a:rPr>
              <a:t>*</a:t>
            </a:r>
            <a:r>
              <a:rPr lang="en-US" altLang="en-US" sz="2400" dirty="0">
                <a:sym typeface="Symbol" pitchFamily="18" charset="2"/>
              </a:rPr>
              <a:t>E/w ;     //for weight</a:t>
            </a:r>
          </a:p>
          <a:p>
            <a:r>
              <a:rPr lang="en-US" altLang="en-US" sz="2400" dirty="0">
                <a:sym typeface="Symbol" pitchFamily="18" charset="2"/>
              </a:rPr>
              <a:t>        Similarity  update </a:t>
            </a:r>
            <a:r>
              <a:rPr lang="en-US" altLang="en-US" sz="2400" dirty="0" err="1">
                <a:sym typeface="Symbol" pitchFamily="18" charset="2"/>
              </a:rPr>
              <a:t>b</a:t>
            </a:r>
            <a:r>
              <a:rPr lang="en-US" altLang="en-US" sz="2400" baseline="-25000" dirty="0" err="1">
                <a:sym typeface="Symbol" pitchFamily="18" charset="2"/>
              </a:rPr>
              <a:t>new</a:t>
            </a:r>
            <a:r>
              <a:rPr lang="en-US" altLang="en-US" sz="2400" dirty="0">
                <a:sym typeface="Symbol" pitchFamily="18" charset="2"/>
              </a:rPr>
              <a:t>=b</a:t>
            </a:r>
            <a:r>
              <a:rPr lang="en-US" altLang="en-US" sz="2400" baseline="-25000" dirty="0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+ b =b</a:t>
            </a:r>
            <a:r>
              <a:rPr lang="en-US" altLang="en-US" sz="2400" baseline="-25000" dirty="0">
                <a:sym typeface="Symbol" pitchFamily="18" charset="2"/>
              </a:rPr>
              <a:t>old</a:t>
            </a:r>
            <a:r>
              <a:rPr lang="en-US" altLang="en-US" sz="2400" dirty="0">
                <a:sym typeface="Symbol" pitchFamily="18" charset="2"/>
              </a:rPr>
              <a:t>-</a:t>
            </a:r>
            <a:r>
              <a:rPr lang="en-US" altLang="en-US" sz="2400" i="1" dirty="0">
                <a:sym typeface="Symbol" pitchFamily="18" charset="2"/>
              </a:rPr>
              <a:t>*</a:t>
            </a:r>
            <a:r>
              <a:rPr lang="en-US" altLang="en-US" sz="2400" dirty="0">
                <a:sym typeface="Symbol" pitchFamily="18" charset="2"/>
              </a:rPr>
              <a:t>e/b ;    //for bias</a:t>
            </a:r>
          </a:p>
          <a:p>
            <a:r>
              <a:rPr lang="en-US" altLang="en-US" sz="2400" dirty="0">
                <a:sym typeface="Symbol" pitchFamily="18" charset="2"/>
              </a:rPr>
              <a:t>       </a:t>
            </a:r>
            <a:r>
              <a:rPr lang="en-US" altLang="en-US" sz="2000" dirty="0"/>
              <a:t>}</a:t>
            </a:r>
          </a:p>
          <a:p>
            <a:r>
              <a:rPr lang="en-US" altLang="en-US" sz="2400" dirty="0"/>
              <a:t>      E=</a:t>
            </a:r>
            <a:r>
              <a:rPr lang="en-US" altLang="en-US" sz="2400" dirty="0" err="1"/>
              <a:t>sum_all_n</a:t>
            </a:r>
            <a:r>
              <a:rPr lang="en-US" altLang="en-US" sz="2400" dirty="0"/>
              <a:t> (e(n))</a:t>
            </a:r>
          </a:p>
          <a:p>
            <a:r>
              <a:rPr lang="en-US" altLang="en-US" sz="2400" dirty="0"/>
              <a:t>}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53EC4-40B3-407C-B3FD-A19A26500732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508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74</a:t>
            </a:fld>
            <a:endParaRPr lang="en-US" altLang="zh-H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14400" y="26450"/>
          <a:ext cx="5419387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1041120" progId="Equation.3">
                  <p:embed/>
                </p:oleObj>
              </mc:Choice>
              <mc:Fallback>
                <p:oleObj name="Equation" r:id="rId2" imgW="2603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450"/>
                        <a:ext cx="5419387" cy="2168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3FB15-97EC-41B4-B6A5-E17D67791E11}"/>
              </a:ext>
            </a:extLst>
          </p:cNvPr>
          <p:cNvSpPr txBox="1"/>
          <p:nvPr/>
        </p:nvSpPr>
        <p:spPr>
          <a:xfrm>
            <a:off x="2743200" y="264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(self study question)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3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36" y="4361940"/>
            <a:ext cx="4472263" cy="23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40895" y="260866"/>
            <a:ext cx="3669106" cy="487363"/>
          </a:xfrm>
        </p:spPr>
        <p:txBody>
          <a:bodyPr>
            <a:noAutofit/>
          </a:bodyPr>
          <a:lstStyle/>
          <a:p>
            <a:pPr algn="l"/>
            <a:r>
              <a:rPr lang="en-US" altLang="en-US" sz="1800" dirty="0"/>
              <a:t>Ex10. (self study question)</a:t>
            </a:r>
            <a:br>
              <a:rPr lang="en-US" altLang="en-US" sz="1800" dirty="0"/>
            </a:br>
            <a:r>
              <a:rPr lang="en-US" altLang="en-US" sz="1800" dirty="0"/>
              <a:t>Case 1: when the neuron in between the output and the hidden layer</a:t>
            </a:r>
            <a:br>
              <a:rPr lang="en-US" altLang="en-US" sz="1800" dirty="0"/>
            </a:br>
            <a:endParaRPr lang="en-US" altLang="en-US" sz="1800" i="1" baseline="-25000" dirty="0"/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8229600" y="5791200"/>
            <a:ext cx="457200" cy="334963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301959" y="642524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8D2F6-5CA3-43E8-9DF1-2D06CEA395FD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7895" name="Object 5"/>
          <p:cNvGraphicFramePr>
            <a:graphicFrameLocks noChangeAspect="1"/>
          </p:cNvGraphicFramePr>
          <p:nvPr/>
        </p:nvGraphicFramePr>
        <p:xfrm>
          <a:off x="41549" y="799708"/>
          <a:ext cx="5398611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3680" imgH="4190760" progId="Equation.3">
                  <p:embed/>
                </p:oleObj>
              </mc:Choice>
              <mc:Fallback>
                <p:oleObj name="Equation" r:id="rId4" imgW="4063680" imgH="4190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9" y="799708"/>
                        <a:ext cx="5398611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112971" y="1874569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8583" y="2109519"/>
            <a:ext cx="814388" cy="698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0971" y="2407969"/>
            <a:ext cx="762000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35308" y="2293669"/>
            <a:ext cx="677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4"/>
          </p:cNvCxnSpPr>
          <p:nvPr/>
        </p:nvCxnSpPr>
        <p:spPr>
          <a:xfrm>
            <a:off x="6570171" y="1874569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74796" y="21793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3371" y="2331769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>
            <a:endCxn id="7" idx="3"/>
          </p:cNvCxnSpPr>
          <p:nvPr/>
        </p:nvCxnSpPr>
        <p:spPr>
          <a:xfrm flipV="1">
            <a:off x="5350971" y="2590532"/>
            <a:ext cx="896937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28771" y="2506394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905" name="TextBox 19"/>
          <p:cNvSpPr txBox="1">
            <a:spLocks noChangeArrowheads="1"/>
          </p:cNvSpPr>
          <p:nvPr/>
        </p:nvSpPr>
        <p:spPr bwMode="auto">
          <a:xfrm>
            <a:off x="7065471" y="1985694"/>
            <a:ext cx="85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baseline="-2500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93933" y="2788969"/>
            <a:ext cx="7715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8" name="TextBox 1"/>
          <p:cNvSpPr txBox="1">
            <a:spLocks noChangeArrowheads="1"/>
          </p:cNvSpPr>
          <p:nvPr/>
        </p:nvSpPr>
        <p:spPr bwMode="auto">
          <a:xfrm>
            <a:off x="5513690" y="3902075"/>
            <a:ext cx="302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Neuron </a:t>
            </a:r>
            <a:r>
              <a:rPr lang="en-US" altLang="en-US" sz="1800" i="1" dirty="0"/>
              <a:t>n</a:t>
            </a:r>
            <a:r>
              <a:rPr lang="en-US" altLang="en-US" sz="1800" dirty="0"/>
              <a:t> as an output neuron</a:t>
            </a:r>
          </a:p>
        </p:txBody>
      </p:sp>
      <p:sp>
        <p:nvSpPr>
          <p:cNvPr id="2" name="Oval 1"/>
          <p:cNvSpPr/>
          <p:nvPr/>
        </p:nvSpPr>
        <p:spPr>
          <a:xfrm>
            <a:off x="8458201" y="4318619"/>
            <a:ext cx="595312" cy="3925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>
            <a:stCxn id="2" idx="0"/>
            <a:endCxn id="7" idx="5"/>
          </p:cNvCxnSpPr>
          <p:nvPr/>
        </p:nvCxnSpPr>
        <p:spPr>
          <a:xfrm flipH="1" flipV="1">
            <a:off x="6893460" y="2590017"/>
            <a:ext cx="1862397" cy="172860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15" name="Object 13"/>
          <p:cNvGraphicFramePr>
            <a:graphicFrameLocks noChangeAspect="1"/>
          </p:cNvGraphicFramePr>
          <p:nvPr/>
        </p:nvGraphicFramePr>
        <p:xfrm>
          <a:off x="6193933" y="2895600"/>
          <a:ext cx="1014413" cy="25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3">
                  <p:embed/>
                </p:oleObj>
              </mc:Choice>
              <mc:Fallback>
                <p:oleObj name="Equation" r:id="rId6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933" y="2895600"/>
                        <a:ext cx="1014413" cy="25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13"/>
          <p:cNvGraphicFramePr>
            <a:graphicFrameLocks noChangeAspect="1"/>
          </p:cNvGraphicFramePr>
          <p:nvPr/>
        </p:nvGraphicFramePr>
        <p:xfrm>
          <a:off x="6636846" y="2069832"/>
          <a:ext cx="3190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3">
                  <p:embed/>
                </p:oleObj>
              </mc:Choice>
              <mc:Fallback>
                <p:oleObj name="Equation" r:id="rId8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846" y="2069832"/>
                        <a:ext cx="3190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13"/>
          <p:cNvGraphicFramePr>
            <a:graphicFrameLocks noChangeAspect="1"/>
          </p:cNvGraphicFramePr>
          <p:nvPr/>
        </p:nvGraphicFramePr>
        <p:xfrm>
          <a:off x="6253163" y="2087563"/>
          <a:ext cx="317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3">
                  <p:embed/>
                </p:oleObj>
              </mc:Choice>
              <mc:Fallback>
                <p:oleObj name="Equation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087563"/>
                        <a:ext cx="3175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13"/>
          <p:cNvGraphicFramePr>
            <a:graphicFrameLocks noChangeAspect="1"/>
          </p:cNvGraphicFramePr>
          <p:nvPr/>
        </p:nvGraphicFramePr>
        <p:xfrm>
          <a:off x="7229475" y="2476898"/>
          <a:ext cx="19145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685800" progId="Equation.3">
                  <p:embed/>
                </p:oleObj>
              </mc:Choice>
              <mc:Fallback>
                <p:oleObj name="Equation" r:id="rId12" imgW="1384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2476898"/>
                        <a:ext cx="19145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13"/>
          <p:cNvGraphicFramePr>
            <a:graphicFrameLocks noChangeAspect="1"/>
          </p:cNvGraphicFramePr>
          <p:nvPr/>
        </p:nvGraphicFramePr>
        <p:xfrm>
          <a:off x="5497814" y="1745456"/>
          <a:ext cx="5318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41200" progId="Equation.3">
                  <p:embed/>
                </p:oleObj>
              </mc:Choice>
              <mc:Fallback>
                <p:oleObj name="Equation" r:id="rId1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814" y="1745456"/>
                        <a:ext cx="5318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13"/>
          <p:cNvGraphicFramePr>
            <a:graphicFrameLocks noChangeAspect="1"/>
          </p:cNvGraphicFramePr>
          <p:nvPr/>
        </p:nvGraphicFramePr>
        <p:xfrm>
          <a:off x="4792171" y="1834882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71" y="1834882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6477630"/>
            <a:ext cx="2775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http://cogprints.org/5869/1/cnn_tutorial.pdf</a:t>
            </a:r>
          </a:p>
        </p:txBody>
      </p:sp>
      <p:cxnSp>
        <p:nvCxnSpPr>
          <p:cNvPr id="9" name="Straight Arrow Connector 8"/>
          <p:cNvCxnSpPr>
            <a:endCxn id="37919" idx="1"/>
          </p:cNvCxnSpPr>
          <p:nvPr/>
        </p:nvCxnSpPr>
        <p:spPr>
          <a:xfrm>
            <a:off x="533400" y="1219200"/>
            <a:ext cx="4964414" cy="7778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56575" y="228244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0554" y="210091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>
                <a:latin typeface="Bell MT" panose="02020503060305020303" pitchFamily="18" charset="0"/>
              </a:rPr>
              <a:t>i</a:t>
            </a:r>
            <a:endParaRPr lang="en-US" i="1" baseline="-25000" dirty="0">
              <a:latin typeface="Bell MT" panose="02020503060305020303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744913" y="0"/>
          <a:ext cx="54213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520" imgH="825480" progId="Equation.3">
                  <p:embed/>
                </p:oleObj>
              </mc:Choice>
              <mc:Fallback>
                <p:oleObj name="Equation" r:id="rId18" imgW="3098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0"/>
                        <a:ext cx="5421312" cy="1439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60925" y="990600"/>
            <a:ext cx="11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365540" y="4634975"/>
            <a:ext cx="49538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209980" y="4698580"/>
            <a:ext cx="1790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>
            <a:endCxn id="37919" idx="2"/>
          </p:cNvCxnSpPr>
          <p:nvPr/>
        </p:nvCxnSpPr>
        <p:spPr>
          <a:xfrm flipH="1" flipV="1">
            <a:off x="5763720" y="2248694"/>
            <a:ext cx="2535760" cy="244988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58200" y="486357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13699" y="495237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0111369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4454" y="0"/>
            <a:ext cx="8077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000" dirty="0"/>
              <a:t>Ex.11 (self study question): Case2 : when  neuron in between a hidden and hidden  layer. We want to find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283162" y="5927170"/>
            <a:ext cx="457200" cy="334962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05062" y="6236732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  <a:endParaRPr lang="en-US" altLang="zh-HK" sz="1200" dirty="0">
              <a:solidFill>
                <a:srgbClr val="898989"/>
              </a:solidFill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86112" y="61922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D951-374D-439C-A469-471C14ADE97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graphicFrame>
        <p:nvGraphicFramePr>
          <p:cNvPr id="39942" name="Object 5"/>
          <p:cNvGraphicFramePr>
            <a:graphicFrameLocks noChangeAspect="1"/>
          </p:cNvGraphicFramePr>
          <p:nvPr/>
        </p:nvGraphicFramePr>
        <p:xfrm>
          <a:off x="153229" y="512038"/>
          <a:ext cx="5695182" cy="634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4775040" progId="Equation.3">
                  <p:embed/>
                </p:oleObj>
              </mc:Choice>
              <mc:Fallback>
                <p:oleObj name="Equation" r:id="rId3" imgW="4279680" imgH="4775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29" y="512038"/>
                        <a:ext cx="5695182" cy="634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976650" y="1207532"/>
            <a:ext cx="1490662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27" idx="6"/>
            <a:endCxn id="7" idx="2"/>
          </p:cNvCxnSpPr>
          <p:nvPr/>
        </p:nvCxnSpPr>
        <p:spPr>
          <a:xfrm>
            <a:off x="6190837" y="1722676"/>
            <a:ext cx="785813" cy="1325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6"/>
          </p:cNvCxnSpPr>
          <p:nvPr/>
        </p:nvCxnSpPr>
        <p:spPr>
          <a:xfrm>
            <a:off x="6190837" y="1722676"/>
            <a:ext cx="841375" cy="12215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7" idx="4"/>
          </p:cNvCxnSpPr>
          <p:nvPr/>
        </p:nvCxnSpPr>
        <p:spPr>
          <a:xfrm>
            <a:off x="7721981" y="1207532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8467312" y="1855232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53256" y="1207532"/>
            <a:ext cx="1137581" cy="103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3" name="Straight Connector 32"/>
          <p:cNvCxnSpPr>
            <a:stCxn id="27" idx="0"/>
            <a:endCxn id="27" idx="4"/>
          </p:cNvCxnSpPr>
          <p:nvPr/>
        </p:nvCxnSpPr>
        <p:spPr>
          <a:xfrm>
            <a:off x="5622047" y="1207532"/>
            <a:ext cx="0" cy="103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66" idx="2"/>
          </p:cNvCxnSpPr>
          <p:nvPr/>
        </p:nvCxnSpPr>
        <p:spPr>
          <a:xfrm>
            <a:off x="6190837" y="1722676"/>
            <a:ext cx="925768" cy="31828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2" name="Object 53"/>
          <p:cNvGraphicFramePr>
            <a:graphicFrameLocks noChangeAspect="1"/>
          </p:cNvGraphicFramePr>
          <p:nvPr/>
        </p:nvGraphicFramePr>
        <p:xfrm>
          <a:off x="7775575" y="1482725"/>
          <a:ext cx="503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1482725"/>
                        <a:ext cx="5032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H="1">
            <a:off x="5222046" y="230158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6" name="Object 71"/>
          <p:cNvGraphicFramePr>
            <a:graphicFrameLocks noChangeAspect="1"/>
          </p:cNvGraphicFramePr>
          <p:nvPr/>
        </p:nvGraphicFramePr>
        <p:xfrm>
          <a:off x="7529680" y="1914699"/>
          <a:ext cx="433387" cy="59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680" y="1914699"/>
                        <a:ext cx="433387" cy="591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/>
          <p:cNvCxnSpPr/>
          <p:nvPr/>
        </p:nvCxnSpPr>
        <p:spPr>
          <a:xfrm>
            <a:off x="4800600" y="1775857"/>
            <a:ext cx="252656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8" name="Object 1"/>
          <p:cNvGraphicFramePr>
            <a:graphicFrameLocks noChangeAspect="1"/>
          </p:cNvGraphicFramePr>
          <p:nvPr/>
        </p:nvGraphicFramePr>
        <p:xfrm>
          <a:off x="4495800" y="1551295"/>
          <a:ext cx="3984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51295"/>
                        <a:ext cx="3984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8"/>
          <p:cNvGraphicFramePr>
            <a:graphicFrameLocks noChangeAspect="1"/>
          </p:cNvGraphicFramePr>
          <p:nvPr/>
        </p:nvGraphicFramePr>
        <p:xfrm>
          <a:off x="6291026" y="1331248"/>
          <a:ext cx="707884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41200" progId="Equation.3">
                  <p:embed/>
                </p:oleObj>
              </mc:Choice>
              <mc:Fallback>
                <p:oleObj name="Equation" r:id="rId11" imgW="33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026" y="1331248"/>
                        <a:ext cx="707884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7032212" y="2583895"/>
            <a:ext cx="1486694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8" name="Straight Connector 57"/>
          <p:cNvCxnSpPr>
            <a:stCxn id="57" idx="0"/>
            <a:endCxn id="57" idx="4"/>
          </p:cNvCxnSpPr>
          <p:nvPr/>
        </p:nvCxnSpPr>
        <p:spPr>
          <a:xfrm>
            <a:off x="7775559" y="2583895"/>
            <a:ext cx="0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</p:cNvCxnSpPr>
          <p:nvPr/>
        </p:nvCxnSpPr>
        <p:spPr>
          <a:xfrm flipV="1">
            <a:off x="8518906" y="3161023"/>
            <a:ext cx="225497" cy="1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398364" y="32766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116605" y="4269026"/>
            <a:ext cx="1321594" cy="1273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805022" y="4269026"/>
            <a:ext cx="0" cy="127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</p:cNvCxnSpPr>
          <p:nvPr/>
        </p:nvCxnSpPr>
        <p:spPr>
          <a:xfrm>
            <a:off x="8438199" y="4905535"/>
            <a:ext cx="272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7410345" y="4980068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9" name="Object 13"/>
          <p:cNvGraphicFramePr>
            <a:graphicFrameLocks noChangeAspect="1"/>
          </p:cNvGraphicFramePr>
          <p:nvPr/>
        </p:nvGraphicFramePr>
        <p:xfrm>
          <a:off x="7015163" y="1458913"/>
          <a:ext cx="50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228600" progId="Equation.3">
                  <p:embed/>
                </p:oleObj>
              </mc:Choice>
              <mc:Fallback>
                <p:oleObj name="Equation" r:id="rId13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458913"/>
                        <a:ext cx="504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6" name="Object 13"/>
          <p:cNvGraphicFramePr>
            <a:graphicFrameLocks noChangeAspect="1"/>
          </p:cNvGraphicFramePr>
          <p:nvPr/>
        </p:nvGraphicFramePr>
        <p:xfrm>
          <a:off x="5172075" y="1471613"/>
          <a:ext cx="3714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41200" progId="Equation.3">
                  <p:embed/>
                </p:oleObj>
              </mc:Choice>
              <mc:Fallback>
                <p:oleObj name="Equation" r:id="rId15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471613"/>
                        <a:ext cx="3714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53"/>
          <p:cNvGraphicFramePr>
            <a:graphicFrameLocks noChangeAspect="1"/>
          </p:cNvGraphicFramePr>
          <p:nvPr/>
        </p:nvGraphicFramePr>
        <p:xfrm>
          <a:off x="5732463" y="1446213"/>
          <a:ext cx="3683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241200" progId="Equation.3">
                  <p:embed/>
                </p:oleObj>
              </mc:Choice>
              <mc:Fallback>
                <p:oleObj name="Equation" r:id="rId17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446213"/>
                        <a:ext cx="3683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0" name="Object 2"/>
          <p:cNvGraphicFramePr>
            <a:graphicFrameLocks noChangeAspect="1"/>
          </p:cNvGraphicFramePr>
          <p:nvPr/>
        </p:nvGraphicFramePr>
        <p:xfrm>
          <a:off x="4563702" y="1131324"/>
          <a:ext cx="561975" cy="47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00" imgH="241200" progId="Equation.3">
                  <p:embed/>
                </p:oleObj>
              </mc:Choice>
              <mc:Fallback>
                <p:oleObj name="Equation" r:id="rId19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702" y="1131324"/>
                        <a:ext cx="561975" cy="470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2276" y="57172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layer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04679" y="8214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40363" y="2301875"/>
          <a:ext cx="314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41200" progId="Equation.3">
                  <p:embed/>
                </p:oleObj>
              </mc:Choice>
              <mc:Fallback>
                <p:oleObj name="Equation" r:id="rId21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301875"/>
                        <a:ext cx="314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H="1">
            <a:off x="7352887" y="1981200"/>
            <a:ext cx="771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46374" y="3886200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67488" y="4070525"/>
            <a:ext cx="5723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5708" y="858798"/>
            <a:ext cx="13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Indexed by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593138" y="1349375"/>
          <a:ext cx="33655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640" imgH="177480" progId="Equation.3">
                  <p:embed/>
                </p:oleObj>
              </mc:Choice>
              <mc:Fallback>
                <p:oleObj name="Equation" r:id="rId23" imgW="215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593138" y="1349375"/>
                        <a:ext cx="336550" cy="2778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8783582" y="1722676"/>
            <a:ext cx="131818" cy="3916124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381000" y="361668"/>
            <a:ext cx="4545928" cy="845864"/>
          </a:xfrm>
          <a:custGeom>
            <a:avLst/>
            <a:gdLst>
              <a:gd name="connsiteX0" fmla="*/ 0 w 3893045"/>
              <a:gd name="connsiteY0" fmla="*/ 191386 h 297711"/>
              <a:gd name="connsiteX1" fmla="*/ 1084521 w 3893045"/>
              <a:gd name="connsiteY1" fmla="*/ 290623 h 297711"/>
              <a:gd name="connsiteX2" fmla="*/ 3069265 w 3893045"/>
              <a:gd name="connsiteY2" fmla="*/ 283535 h 297711"/>
              <a:gd name="connsiteX3" fmla="*/ 3785191 w 3893045"/>
              <a:gd name="connsiteY3" fmla="*/ 233916 h 297711"/>
              <a:gd name="connsiteX4" fmla="*/ 3877340 w 3893045"/>
              <a:gd name="connsiteY4" fmla="*/ 0 h 2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045" h="297711">
                <a:moveTo>
                  <a:pt x="0" y="191386"/>
                </a:moveTo>
                <a:cubicBezTo>
                  <a:pt x="286488" y="233325"/>
                  <a:pt x="572977" y="275265"/>
                  <a:pt x="1084521" y="290623"/>
                </a:cubicBezTo>
                <a:cubicBezTo>
                  <a:pt x="1596065" y="305981"/>
                  <a:pt x="2619153" y="292986"/>
                  <a:pt x="3069265" y="283535"/>
                </a:cubicBezTo>
                <a:cubicBezTo>
                  <a:pt x="3519377" y="274084"/>
                  <a:pt x="3650512" y="281172"/>
                  <a:pt x="3785191" y="233916"/>
                </a:cubicBezTo>
                <a:cubicBezTo>
                  <a:pt x="3919870" y="186660"/>
                  <a:pt x="3898605" y="93330"/>
                  <a:pt x="3877340" y="0"/>
                </a:cubicBezTo>
              </a:path>
            </a:pathLst>
          </a:custGeom>
          <a:noFill/>
          <a:ln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90837" y="720298"/>
            <a:ext cx="90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</a:t>
            </a:r>
          </a:p>
          <a:p>
            <a:r>
              <a:rPr lang="en-US" dirty="0">
                <a:solidFill>
                  <a:srgbClr val="FF0000"/>
                </a:solidFill>
              </a:rPr>
              <a:t>Layer L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499225" y="2122488"/>
          <a:ext cx="80954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55320" imgH="241200" progId="Equation.3">
                  <p:embed/>
                </p:oleObj>
              </mc:Choice>
              <mc:Fallback>
                <p:oleObj name="Equation" r:id="rId25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2122488"/>
                        <a:ext cx="80954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86600" y="2800350"/>
          <a:ext cx="531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3800" imgH="228600" progId="Equation.3">
                  <p:embed/>
                </p:oleObj>
              </mc:Choice>
              <mc:Fallback>
                <p:oleObj name="Equation" r:id="rId27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00350"/>
                        <a:ext cx="531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246938" y="4429125"/>
          <a:ext cx="531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3800" imgH="228600" progId="Equation.3">
                  <p:embed/>
                </p:oleObj>
              </mc:Choice>
              <mc:Fallback>
                <p:oleObj name="Equation" r:id="rId29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429125"/>
                        <a:ext cx="531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59713" y="2774950"/>
          <a:ext cx="530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53800" imgH="228600" progId="Equation.3">
                  <p:embed/>
                </p:oleObj>
              </mc:Choice>
              <mc:Fallback>
                <p:oleObj name="Equation" r:id="rId31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713" y="2774950"/>
                        <a:ext cx="530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59700" y="4425950"/>
          <a:ext cx="528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53800" imgH="228600" progId="Equation.3">
                  <p:embed/>
                </p:oleObj>
              </mc:Choice>
              <mc:Fallback>
                <p:oleObj name="Equation" r:id="rId33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4425950"/>
                        <a:ext cx="528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18400" y="3160713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1200" imgH="228600" progId="Equation.3">
                  <p:embed/>
                </p:oleObj>
              </mc:Choice>
              <mc:Fallback>
                <p:oleObj name="Equation" r:id="rId3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3160713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596188" y="4946650"/>
          <a:ext cx="457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41200" imgH="228600" progId="Equation.3">
                  <p:embed/>
                </p:oleObj>
              </mc:Choice>
              <mc:Fallback>
                <p:oleObj name="Equation" r:id="rId3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4946650"/>
                        <a:ext cx="457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643001" y="3540278"/>
          <a:ext cx="778421" cy="5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55320" imgH="241200" progId="Equation.3">
                  <p:embed/>
                </p:oleObj>
              </mc:Choice>
              <mc:Fallback>
                <p:oleObj name="Equation" r:id="rId3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001" y="3540278"/>
                        <a:ext cx="778421" cy="525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200422" y="5105400"/>
            <a:ext cx="29161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S2= sensitivity of layer 2 neurons</a:t>
            </a:r>
          </a:p>
        </p:txBody>
      </p: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>
            <a:off x="4078777" y="5274677"/>
            <a:ext cx="121645" cy="442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44" name="Straight Arrow Connector 39943"/>
          <p:cNvCxnSpPr/>
          <p:nvPr/>
        </p:nvCxnSpPr>
        <p:spPr>
          <a:xfrm flipH="1" flipV="1">
            <a:off x="5222046" y="3429001"/>
            <a:ext cx="1483554" cy="1676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72012" y="2875570"/>
          <a:ext cx="2065333" cy="57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562040" imgH="431640" progId="Equation.3">
                  <p:embed/>
                </p:oleObj>
              </mc:Choice>
              <mc:Fallback>
                <p:oleObj name="Equation" r:id="rId41" imgW="15620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372012" y="2875570"/>
                        <a:ext cx="2065333" cy="57090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3953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Ex12a (self study question) </a:t>
            </a:r>
            <a:br>
              <a:rPr lang="en-US" altLang="en-US" dirty="0"/>
            </a:br>
            <a:r>
              <a:rPr lang="en-US" altLang="en-US" dirty="0"/>
              <a:t>Answer can be found in 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Give the following diagram (in next slide) showing the parameters of part of a neural network at time k. Other neurons and weights exist but not shown.</a:t>
            </a:r>
            <a:endParaRPr lang="en-US" sz="2800" dirty="0"/>
          </a:p>
          <a:p>
            <a:r>
              <a:rPr lang="en-US" dirty="0"/>
              <a:t> </a:t>
            </a:r>
            <a:endParaRPr lang="en-US" sz="2800" dirty="0"/>
          </a:p>
          <a:p>
            <a:r>
              <a:rPr lang="en-US" dirty="0"/>
              <a:t>The activation function of the neurons is sigmoid.</a:t>
            </a:r>
            <a:endParaRPr lang="en-US" sz="2800" dirty="0"/>
          </a:p>
          <a:p>
            <a:r>
              <a:rPr lang="en-US" dirty="0"/>
              <a:t> </a:t>
            </a:r>
            <a:endParaRPr lang="en-US" sz="2800" dirty="0"/>
          </a:p>
          <a:p>
            <a:pPr lvl="1"/>
            <a:r>
              <a:rPr lang="en-US" dirty="0"/>
              <a:t>Find the output [y1,y2]’ at time k. </a:t>
            </a:r>
            <a:endParaRPr lang="en-US" sz="2400" dirty="0"/>
          </a:p>
          <a:p>
            <a:pPr lvl="1"/>
            <a:r>
              <a:rPr lang="en-US" dirty="0"/>
              <a:t>If the target code is [t1, t2]’=[1,0]’, when training the neural network, find the new w11,w12,w13,w21,w22,w23 at time k+1.</a:t>
            </a:r>
            <a:endParaRPr lang="en-US" sz="2400" dirty="0"/>
          </a:p>
          <a:p>
            <a:pPr lvl="1"/>
            <a:r>
              <a:rPr lang="en-US" dirty="0"/>
              <a:t>Find the new wh1 at time k+1. Assume all the weights will be updated together only after all delta weights (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w) have been calculated for each epoch k.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77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42777297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78</a:t>
            </a:fld>
            <a:endParaRPr lang="en-US" altLang="zh-HK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33375"/>
            <a:ext cx="8715375" cy="61912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447800" y="147062"/>
            <a:ext cx="4713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EX12b (self study question)</a:t>
            </a:r>
          </a:p>
        </p:txBody>
      </p:sp>
    </p:spTree>
    <p:extLst>
      <p:ext uri="{BB962C8B-B14F-4D97-AF65-F5344CB8AC3E}">
        <p14:creationId xmlns:p14="http://schemas.microsoft.com/office/powerpoint/2010/main" val="19270675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 up weight update training : </a:t>
            </a:r>
          </a:p>
          <a:p>
            <a:pPr lvl="1"/>
            <a:r>
              <a:rPr lang="en-US" dirty="0"/>
              <a:t>Full Batch </a:t>
            </a:r>
          </a:p>
          <a:p>
            <a:pPr lvl="1"/>
            <a:r>
              <a:rPr lang="en-US" dirty="0"/>
              <a:t>Mini-batch and </a:t>
            </a:r>
          </a:p>
          <a:p>
            <a:pPr lvl="1"/>
            <a:r>
              <a:rPr lang="en-HK" dirty="0"/>
              <a:t>Stochastic Gradient Descent Algorithm </a:t>
            </a:r>
            <a:r>
              <a:rPr lang="en-US" dirty="0"/>
              <a:t>SGD</a:t>
            </a:r>
          </a:p>
          <a:p>
            <a:r>
              <a:rPr lang="en-US" dirty="0"/>
              <a:t>A Simple Way to Prevent Neural Networks from Overfitting : Dropout</a:t>
            </a:r>
          </a:p>
          <a:p>
            <a:r>
              <a:rPr lang="en-US" dirty="0"/>
              <a:t>Popular optimization algorithm: ADAM</a:t>
            </a:r>
            <a:br>
              <a:rPr lang="en-US" sz="12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79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80058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HK"/>
              <a:t>Example :Optical character recognition OCR</a:t>
            </a:r>
            <a:br>
              <a:rPr lang="en-US" altLang="zh-HK"/>
            </a:br>
            <a:endParaRPr lang="zh-HK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altLang="zh-HK" sz="2800" dirty="0"/>
              <a:t>Training: Train the system first by presenting a lot of samples with known classes to the network</a:t>
            </a:r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r>
              <a:rPr lang="en-US" altLang="zh-HK" dirty="0"/>
              <a:t>Recognition: When an image is input to the system, it will tell what character it is</a:t>
            </a:r>
          </a:p>
          <a:p>
            <a:endParaRPr lang="zh-HK" altLang="en-US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3290C9-7ADF-4838-8F6D-8D0DDD93D706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10246" name="Picture 3" descr="D:\11temp\mnist-example-i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23129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6096000"/>
            <a:ext cx="314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6600" y="62293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3733800" y="6019800"/>
            <a:ext cx="120332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Neural Net</a:t>
            </a:r>
            <a:endParaRPr lang="zh-HK" altLang="en-US" sz="180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37125" y="62039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4"/>
          <p:cNvSpPr txBox="1">
            <a:spLocks noChangeArrowheads="1"/>
          </p:cNvSpPr>
          <p:nvPr/>
        </p:nvSpPr>
        <p:spPr bwMode="auto">
          <a:xfrm>
            <a:off x="5394325" y="5992813"/>
            <a:ext cx="313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Output3=‘1’, other outputs=‘0’</a:t>
            </a:r>
            <a:endParaRPr lang="zh-HK" altLang="en-US" sz="1800"/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4937125" y="3663950"/>
            <a:ext cx="120332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Neural Net</a:t>
            </a:r>
            <a:endParaRPr lang="zh-HK" altLang="en-US" sz="1800"/>
          </a:p>
        </p:txBody>
      </p:sp>
      <p:sp>
        <p:nvSpPr>
          <p:cNvPr id="10253" name="TextBox 5"/>
          <p:cNvSpPr txBox="1">
            <a:spLocks noChangeArrowheads="1"/>
          </p:cNvSpPr>
          <p:nvPr/>
        </p:nvSpPr>
        <p:spPr bwMode="auto">
          <a:xfrm>
            <a:off x="4937125" y="3048000"/>
            <a:ext cx="248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Training up the network: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800"/>
              <a:t>weights (W) and bias (b)</a:t>
            </a:r>
            <a:endParaRPr lang="zh-HK" altLang="en-US" sz="1800"/>
          </a:p>
        </p:txBody>
      </p:sp>
      <p:cxnSp>
        <p:nvCxnSpPr>
          <p:cNvPr id="8" name="Straight Arrow Connector 7"/>
          <p:cNvCxnSpPr>
            <a:endCxn id="10252" idx="1"/>
          </p:cNvCxnSpPr>
          <p:nvPr/>
        </p:nvCxnSpPr>
        <p:spPr>
          <a:xfrm>
            <a:off x="4335463" y="3848100"/>
            <a:ext cx="6016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4114800" y="3048000"/>
            <a:ext cx="220663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547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98F9-AA54-542A-C157-1F75BEEA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Epoch, batch size and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947D5-5DC9-DDF1-C1B8-9E4B3443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21275"/>
          </a:xfrm>
        </p:spPr>
        <p:txBody>
          <a:bodyPr>
            <a:normAutofit fontScale="62500" lnSpcReduction="20000"/>
          </a:bodyPr>
          <a:lstStyle/>
          <a:p>
            <a:r>
              <a:rPr lang="en-US" sz="3800" i="1" u="sng" dirty="0"/>
              <a:t>Epoch</a:t>
            </a:r>
            <a:r>
              <a:rPr lang="en-US" sz="3800" i="1" dirty="0"/>
              <a:t>: One Epoch is when an ENTIRE dataset is passed forward and backward through the neural network only ONCE.</a:t>
            </a:r>
          </a:p>
          <a:p>
            <a:r>
              <a:rPr lang="en-US" sz="3800" i="1" u="sng" dirty="0"/>
              <a:t>Batch size</a:t>
            </a:r>
            <a:r>
              <a:rPr lang="en-US" sz="3800" i="1" dirty="0"/>
              <a:t> is the total number of training examples present in a single batch.</a:t>
            </a:r>
            <a:r>
              <a:rPr lang="en-US" sz="3800" b="0" i="1" dirty="0">
                <a:solidFill>
                  <a:srgbClr val="292929"/>
                </a:solidFill>
                <a:effectLst/>
                <a:latin typeface="source-serif-pro"/>
              </a:rPr>
              <a:t> I.e.</a:t>
            </a:r>
            <a:r>
              <a:rPr lang="en-US" sz="3800" i="1" dirty="0">
                <a:solidFill>
                  <a:srgbClr val="292929"/>
                </a:solidFill>
                <a:latin typeface="source-serif-pro"/>
              </a:rPr>
              <a:t>, </a:t>
            </a:r>
            <a:r>
              <a:rPr lang="en-US" sz="3800" b="0" i="1" dirty="0">
                <a:solidFill>
                  <a:srgbClr val="292929"/>
                </a:solidFill>
                <a:effectLst/>
                <a:latin typeface="source-serif-pro"/>
              </a:rPr>
              <a:t>the number of batches is equal to number of iterations for one epoch.</a:t>
            </a:r>
            <a:endParaRPr lang="en-US" sz="3800" i="1" dirty="0"/>
          </a:p>
          <a:p>
            <a:r>
              <a:rPr lang="en-US" sz="3800" i="1" u="sng" dirty="0"/>
              <a:t>Iterations</a:t>
            </a:r>
            <a:r>
              <a:rPr lang="en-US" sz="3800" i="1" dirty="0"/>
              <a:t> is the number of batches needed to complete one epoch.</a:t>
            </a:r>
          </a:p>
          <a:p>
            <a:r>
              <a:rPr lang="en-US" sz="3800" i="1" dirty="0"/>
              <a:t>Example: The training set has 2000 examples.  We can divide the dataset of 2000 examples into batches of 500 then it will take 4 iterations to complete 1 epoch. 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sz="3200" dirty="0">
                <a:hlinkClick r:id="rId2"/>
              </a:rPr>
              <a:t>https://towardsdatascience.com/epoch-vs-iterations-vs-batch-size-4dfb9c7ce9c9</a:t>
            </a:r>
            <a:r>
              <a:rPr lang="en-US" sz="3200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7632D-523D-6A6A-C785-25E6E05B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AE443-482A-87B8-0593-25815909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80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001775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0E548-488D-26D1-3B1C-0BB25205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3C0C-4FAE-420A-7782-F4668140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6525"/>
            <a:ext cx="8229600" cy="334962"/>
          </a:xfrm>
        </p:spPr>
        <p:txBody>
          <a:bodyPr>
            <a:noAutofit/>
          </a:bodyPr>
          <a:lstStyle/>
          <a:p>
            <a:r>
              <a:rPr lang="en-US" sz="2800" dirty="0"/>
              <a:t>Full batch. min-batch, SGD</a:t>
            </a:r>
            <a:r>
              <a:rPr lang="en-HK" sz="2800" dirty="0"/>
              <a:t> Stochastic Gradient Descent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ED217-FBA4-020A-20A8-7256554C6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8" y="731043"/>
            <a:ext cx="8534400" cy="5990432"/>
          </a:xfrm>
        </p:spPr>
        <p:txBody>
          <a:bodyPr>
            <a:normAutofit fontScale="62500" lnSpcReduction="20000"/>
          </a:bodyPr>
          <a:lstStyle/>
          <a:p>
            <a:r>
              <a:rPr lang="en-US" b="1" i="1" u="sng" dirty="0"/>
              <a:t>Full batch: rand</a:t>
            </a:r>
          </a:p>
          <a:p>
            <a:pPr lvl="1"/>
            <a:r>
              <a:rPr lang="en-US" i="1" dirty="0"/>
              <a:t>For each epoch, each sample of the whole dataset is forward/backward passed to the network and obtain the weight gradients (</a:t>
            </a:r>
            <a:r>
              <a:rPr lang="en-US" i="1" dirty="0" err="1"/>
              <a:t>dw</a:t>
            </a:r>
            <a:r>
              <a:rPr lang="en-US" i="1" dirty="0"/>
              <a:t>) for each weight.</a:t>
            </a:r>
          </a:p>
          <a:p>
            <a:pPr lvl="1"/>
            <a:r>
              <a:rPr lang="en-US" i="1" dirty="0"/>
              <a:t>Find the average of all the gradients (</a:t>
            </a:r>
            <a:r>
              <a:rPr lang="en-US" i="1" dirty="0" err="1"/>
              <a:t>dw</a:t>
            </a:r>
            <a:r>
              <a:rPr lang="en-US" i="1" dirty="0"/>
              <a:t>) and us that to update the network</a:t>
            </a:r>
          </a:p>
          <a:p>
            <a:pPr lvl="1"/>
            <a:r>
              <a:rPr lang="en-US" i="1" dirty="0"/>
              <a:t>The network only updated once for an epoch</a:t>
            </a:r>
          </a:p>
          <a:p>
            <a:r>
              <a:rPr lang="en-US" b="1" i="1" u="sng" dirty="0"/>
              <a:t>Mini-batch: </a:t>
            </a:r>
          </a:p>
          <a:p>
            <a:pPr lvl="1"/>
            <a:r>
              <a:rPr lang="en-US" i="1" dirty="0"/>
              <a:t>The dataset is </a:t>
            </a:r>
            <a:r>
              <a:rPr lang="en-US" b="1" dirty="0"/>
              <a:t>randomly shuffled</a:t>
            </a:r>
            <a:r>
              <a:rPr lang="en-US" dirty="0"/>
              <a:t> and </a:t>
            </a:r>
            <a:r>
              <a:rPr lang="en-US" i="1" dirty="0"/>
              <a:t>divided into batches</a:t>
            </a:r>
          </a:p>
          <a:p>
            <a:pPr lvl="1"/>
            <a:r>
              <a:rPr lang="en-US" i="1" dirty="0"/>
              <a:t>For each batch, each sample in the batch is forward/backward passed to obtain the weight gradients (</a:t>
            </a:r>
            <a:r>
              <a:rPr lang="en-US" i="1" dirty="0" err="1"/>
              <a:t>dw</a:t>
            </a:r>
            <a:r>
              <a:rPr lang="en-US" i="1" dirty="0"/>
              <a:t>) for each sample.</a:t>
            </a:r>
          </a:p>
          <a:p>
            <a:pPr lvl="1"/>
            <a:r>
              <a:rPr lang="en-US" i="1" dirty="0"/>
              <a:t>Find the average weight gradients of that batch</a:t>
            </a:r>
          </a:p>
          <a:p>
            <a:pPr lvl="1"/>
            <a:r>
              <a:rPr lang="en-US" i="1" dirty="0"/>
              <a:t>Update the network using the average weight gradient</a:t>
            </a:r>
          </a:p>
          <a:p>
            <a:pPr lvl="1"/>
            <a:r>
              <a:rPr lang="en-US" i="1" dirty="0"/>
              <a:t>Note: For example, with a training dataset of 1000 samples, a full batch size would be 1000, a mini-batch size can be 500 (randomly selected from the full set) , in this case we need 1000/500=2 iterations to complete1 epoch.</a:t>
            </a:r>
          </a:p>
          <a:p>
            <a:r>
              <a:rPr lang="en-US" b="1" i="1" u="sng" dirty="0"/>
              <a:t>SGD </a:t>
            </a:r>
            <a:r>
              <a:rPr lang="en-HK" sz="3200" dirty="0"/>
              <a:t>Stochastic Gradient Descent </a:t>
            </a:r>
            <a:r>
              <a:rPr lang="en-US" b="1" i="1" u="sng" dirty="0"/>
              <a:t>: </a:t>
            </a:r>
          </a:p>
          <a:p>
            <a:pPr lvl="1"/>
            <a:r>
              <a:rPr lang="en-US" sz="2700" i="1" dirty="0"/>
              <a:t>Pich a sample randomly from the dataset (with N samples) and update the network immediately. Repeat until all samples are picked. Hence the network is updated N times.  This speedup the training process but the result is not very stable.</a:t>
            </a:r>
          </a:p>
          <a:p>
            <a:r>
              <a:rPr lang="en-US" b="1" i="0" u="sng" dirty="0">
                <a:effectLst/>
                <a:latin typeface="Inter"/>
              </a:rPr>
              <a:t>Online learning</a:t>
            </a:r>
            <a:r>
              <a:rPr lang="en-US" dirty="0">
                <a:latin typeface="Inter"/>
              </a:rPr>
              <a:t>: It is similar to SGD . If the data is coming on-line we can update the network immediately after a data is received.</a:t>
            </a:r>
          </a:p>
          <a:p>
            <a:endParaRPr lang="en-US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https://www.kaggle.com/residentmario/full-batch-mini-batch-and-online-learning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3"/>
              </a:rPr>
              <a:t>https://www.geeksforgeeks.org/ml-stochastic-gradient-descent-sgd/#stochastic-gradient-descent-sgd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CA62B-21D7-CD71-177B-6A061417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6F440-DBEA-D817-3224-A7765B44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356465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EE61-B0F0-DAA4-1CDE-64224F71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Full batch example 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0219A-D675-F4AF-44DA-8B1C15EF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0438"/>
            <a:ext cx="8610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neural network has 5 weights,</a:t>
            </a:r>
          </a:p>
          <a:p>
            <a:r>
              <a:rPr lang="en-US" dirty="0"/>
              <a:t>Input: X=[1, 2, 3, 4, 5, 6], </a:t>
            </a:r>
          </a:p>
          <a:p>
            <a:r>
              <a:rPr lang="en-US" dirty="0"/>
              <a:t>label: Y=[y1,y2,y3,y4,y5,y6], hence, num. of samples =N=6</a:t>
            </a:r>
          </a:p>
          <a:p>
            <a:r>
              <a:rPr lang="en-US" dirty="0"/>
              <a:t>Full batch, the network only update weights once for each epoch</a:t>
            </a:r>
          </a:p>
          <a:p>
            <a:r>
              <a:rPr lang="en-US" dirty="0"/>
              <a:t>Each epoch:</a:t>
            </a:r>
          </a:p>
          <a:p>
            <a:pPr lvl="1"/>
            <a:r>
              <a:rPr lang="en-US" dirty="0"/>
              <a:t>Pick the 1</a:t>
            </a:r>
            <a:r>
              <a:rPr lang="en-US" baseline="30000" dirty="0"/>
              <a:t>st</a:t>
            </a:r>
            <a:r>
              <a:rPr lang="en-US" dirty="0"/>
              <a:t>  sample [1] and label [y1]</a:t>
            </a:r>
          </a:p>
          <a:p>
            <a:pPr lvl="2"/>
            <a:r>
              <a:rPr lang="en-US" dirty="0"/>
              <a:t>After backprop. obtain 5 weight gradients </a:t>
            </a:r>
            <a:r>
              <a:rPr lang="en-US" dirty="0">
                <a:solidFill>
                  <a:srgbClr val="FF0000"/>
                </a:solidFill>
              </a:rPr>
              <a:t>dw1 =[0.11,0.31,0.51,0,71,0.91]</a:t>
            </a:r>
          </a:p>
          <a:p>
            <a:pPr lvl="1"/>
            <a:r>
              <a:rPr lang="en-US" dirty="0"/>
              <a:t>Pick the 2</a:t>
            </a:r>
            <a:r>
              <a:rPr lang="en-US" baseline="30000" dirty="0"/>
              <a:t>nd</a:t>
            </a:r>
            <a:r>
              <a:rPr lang="en-US" dirty="0"/>
              <a:t> sample [2] and label [y2]</a:t>
            </a:r>
          </a:p>
          <a:p>
            <a:pPr lvl="2"/>
            <a:r>
              <a:rPr lang="en-US" dirty="0"/>
              <a:t>After backprop. obtain 5 weight gradients </a:t>
            </a:r>
            <a:r>
              <a:rPr lang="en-US" dirty="0">
                <a:solidFill>
                  <a:srgbClr val="FF0000"/>
                </a:solidFill>
              </a:rPr>
              <a:t>dw2 =[0.12,0.31,0.51,0,71,0.92]</a:t>
            </a:r>
          </a:p>
          <a:p>
            <a:pPr lvl="1"/>
            <a:r>
              <a:rPr lang="en-US" dirty="0"/>
              <a:t>Pick the 3</a:t>
            </a:r>
            <a:r>
              <a:rPr lang="en-US" baseline="30000" dirty="0"/>
              <a:t>rd</a:t>
            </a:r>
            <a:r>
              <a:rPr lang="en-US" dirty="0"/>
              <a:t> sample [3] and label [y3] </a:t>
            </a:r>
          </a:p>
          <a:p>
            <a:pPr lvl="2"/>
            <a:r>
              <a:rPr lang="en-US" dirty="0"/>
              <a:t>After backprop. obtain 5 weight gradients </a:t>
            </a:r>
            <a:r>
              <a:rPr lang="en-US" dirty="0">
                <a:solidFill>
                  <a:srgbClr val="FF0000"/>
                </a:solidFill>
              </a:rPr>
              <a:t>dw3 =[0.13,0.33,0.53,0,73,0.93]</a:t>
            </a:r>
            <a:endParaRPr lang="en-US" dirty="0"/>
          </a:p>
          <a:p>
            <a:pPr lvl="1"/>
            <a:r>
              <a:rPr lang="en-US" dirty="0"/>
              <a:t>And so on……….</a:t>
            </a:r>
          </a:p>
          <a:p>
            <a:pPr lvl="1"/>
            <a:r>
              <a:rPr lang="en-US" dirty="0"/>
              <a:t>After all 6 samples are processed, update the network by</a:t>
            </a:r>
          </a:p>
          <a:p>
            <a:pPr lvl="1"/>
            <a:r>
              <a:rPr lang="en-US" dirty="0" err="1"/>
              <a:t>dw</a:t>
            </a:r>
            <a:r>
              <a:rPr lang="en-US" baseline="-25000" dirty="0" err="1"/>
              <a:t>average</a:t>
            </a:r>
            <a:r>
              <a:rPr lang="en-US" dirty="0"/>
              <a:t>=average (dw1,dw2,dw3,…dw6)</a:t>
            </a:r>
          </a:p>
          <a:p>
            <a:pPr lvl="1"/>
            <a:r>
              <a:rPr lang="en-US" dirty="0" err="1"/>
              <a:t>W_new</a:t>
            </a:r>
            <a:r>
              <a:rPr lang="en-US" dirty="0"/>
              <a:t>=</a:t>
            </a:r>
            <a:r>
              <a:rPr lang="en-US" dirty="0" err="1"/>
              <a:t>w_old</a:t>
            </a:r>
            <a:r>
              <a:rPr lang="en-US" dirty="0"/>
              <a:t> - </a:t>
            </a:r>
            <a:r>
              <a:rPr lang="en-US" dirty="0" err="1"/>
              <a:t>learning_rate</a:t>
            </a:r>
            <a:r>
              <a:rPr lang="en-US" dirty="0"/>
              <a:t>* </a:t>
            </a:r>
            <a:r>
              <a:rPr lang="en-US" dirty="0" err="1"/>
              <a:t>dw</a:t>
            </a:r>
            <a:r>
              <a:rPr lang="en-US" baseline="-25000" dirty="0" err="1"/>
              <a:t>average</a:t>
            </a:r>
            <a:r>
              <a:rPr lang="en-US" dirty="0"/>
              <a:t> (update weights once)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54DD9-DB2F-A0FD-102C-C10F1754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506B0-130B-5BC1-E733-C72DC868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82</a:t>
            </a:fld>
            <a:endParaRPr lang="en-US" altLang="zh-HK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D5C24-F0C6-090B-FE7E-D58A87D4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50" y="85120"/>
            <a:ext cx="1381759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000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6C18F-50B6-CD4F-3A37-633D276E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610B-1CF9-161D-16BE-314E1746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117248"/>
            <a:ext cx="8229600" cy="258762"/>
          </a:xfrm>
        </p:spPr>
        <p:txBody>
          <a:bodyPr>
            <a:noAutofit/>
          </a:bodyPr>
          <a:lstStyle/>
          <a:p>
            <a:r>
              <a:rPr lang="en-US" sz="2400" dirty="0"/>
              <a:t>Mini-batch</a:t>
            </a:r>
            <a:endParaRPr lang="en-HK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27D32-4682-7E27-1423-2DBA95278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182"/>
            <a:ext cx="8610600" cy="5897562"/>
          </a:xfrm>
        </p:spPr>
        <p:txBody>
          <a:bodyPr>
            <a:noAutofit/>
          </a:bodyPr>
          <a:lstStyle/>
          <a:p>
            <a:r>
              <a:rPr lang="en-US" sz="1600" dirty="0"/>
              <a:t>A neural network has 5 weights,</a:t>
            </a:r>
          </a:p>
          <a:p>
            <a:r>
              <a:rPr lang="en-US" sz="1600" dirty="0"/>
              <a:t>Input: X=[1, 2, 3, 4, 5, 6], label: Y=[y1,y2,y3,y4,y5,y6], hence, num. of samples =N=6</a:t>
            </a:r>
          </a:p>
          <a:p>
            <a:r>
              <a:rPr lang="en-US" sz="1600" dirty="0"/>
              <a:t>Mini-batch,  batch size=B=3</a:t>
            </a:r>
          </a:p>
          <a:p>
            <a:r>
              <a:rPr lang="en-US" sz="1600" dirty="0"/>
              <a:t>Each epoch, there are Iter=2 iterations (because Iter=N/B=6/3=2). Update weights 2 times</a:t>
            </a:r>
          </a:p>
          <a:p>
            <a:r>
              <a:rPr lang="en-US" sz="1600" dirty="0"/>
              <a:t>Iteration1: batch size =3 (assume the batch is randomly selected from the dataset, 1,3,4 picked)</a:t>
            </a:r>
          </a:p>
          <a:p>
            <a:pPr lvl="1"/>
            <a:r>
              <a:rPr lang="en-US" sz="1600" dirty="0"/>
              <a:t>pick 1</a:t>
            </a:r>
            <a:r>
              <a:rPr lang="en-US" sz="1600" baseline="30000" dirty="0"/>
              <a:t>st</a:t>
            </a:r>
            <a:r>
              <a:rPr lang="en-US" sz="1600" dirty="0"/>
              <a:t>  batch1 sample [1]</a:t>
            </a:r>
          </a:p>
          <a:p>
            <a:pPr lvl="2"/>
            <a:r>
              <a:rPr lang="en-US" sz="1600" dirty="0"/>
              <a:t>After backprop. obtain 5 weight gradients </a:t>
            </a:r>
            <a:r>
              <a:rPr lang="en-US" sz="1600" dirty="0">
                <a:solidFill>
                  <a:srgbClr val="FF0000"/>
                </a:solidFill>
              </a:rPr>
              <a:t>dw11 =[0.11,0.31,0.51,0.71,0.91]</a:t>
            </a:r>
          </a:p>
          <a:p>
            <a:pPr lvl="1"/>
            <a:r>
              <a:rPr lang="en-US" sz="1600" dirty="0"/>
              <a:t>pick 2</a:t>
            </a:r>
            <a:r>
              <a:rPr lang="en-US" sz="1600" baseline="30000" dirty="0"/>
              <a:t>nd</a:t>
            </a:r>
            <a:r>
              <a:rPr lang="en-US" sz="1600" dirty="0"/>
              <a:t> batch1 sample [3]</a:t>
            </a:r>
          </a:p>
          <a:p>
            <a:pPr lvl="2"/>
            <a:r>
              <a:rPr lang="en-US" sz="1600" dirty="0"/>
              <a:t>After backprop. obtain 5 weight gradients </a:t>
            </a:r>
            <a:r>
              <a:rPr lang="en-US" sz="1600" dirty="0">
                <a:solidFill>
                  <a:srgbClr val="FF0000"/>
                </a:solidFill>
              </a:rPr>
              <a:t>dw12 =[0.12,0.32,0.52,0.72,0.92]</a:t>
            </a:r>
          </a:p>
          <a:p>
            <a:pPr lvl="1"/>
            <a:r>
              <a:rPr lang="en-US" sz="1600" dirty="0"/>
              <a:t>pick 3</a:t>
            </a:r>
            <a:r>
              <a:rPr lang="en-US" sz="1600" baseline="30000" dirty="0"/>
              <a:t>rd</a:t>
            </a:r>
            <a:r>
              <a:rPr lang="en-US" sz="1600" dirty="0"/>
              <a:t> batch1 sample [4]</a:t>
            </a:r>
          </a:p>
          <a:p>
            <a:pPr lvl="2"/>
            <a:r>
              <a:rPr lang="en-US" sz="1600" dirty="0"/>
              <a:t>After backprop. obtain 5 weight gradients </a:t>
            </a:r>
            <a:r>
              <a:rPr lang="en-US" sz="1600" dirty="0">
                <a:solidFill>
                  <a:srgbClr val="FF0000"/>
                </a:solidFill>
              </a:rPr>
              <a:t>dw13 =[0.13,0.33,0.53,0.73,0.93]</a:t>
            </a:r>
          </a:p>
          <a:p>
            <a:pPr marL="514350" lvl="1" indent="0">
              <a:buNone/>
            </a:pPr>
            <a:r>
              <a:rPr lang="en-US" sz="1600" dirty="0" err="1"/>
              <a:t>dw</a:t>
            </a:r>
            <a:r>
              <a:rPr lang="en-US" sz="1600" baseline="-25000" dirty="0" err="1"/>
              <a:t>average</a:t>
            </a:r>
            <a:r>
              <a:rPr lang="en-US" sz="1200" dirty="0"/>
              <a:t>=[(0.11+0.12+0.13)/3, (0.31+0.32+0.33)/3, (0.51+0.52+0.53)/3, (0.71+0.72+0.73)/3, (0.91+0.92+0.93)/3]</a:t>
            </a:r>
          </a:p>
          <a:p>
            <a:pPr marL="514350" lvl="1" indent="0">
              <a:buNone/>
            </a:pPr>
            <a:r>
              <a:rPr lang="en-US" sz="1800" dirty="0"/>
              <a:t>Weight update formula first time:  </a:t>
            </a:r>
            <a:r>
              <a:rPr lang="en-US" sz="1800" dirty="0" err="1"/>
              <a:t>W_new</a:t>
            </a:r>
            <a:r>
              <a:rPr lang="en-US" sz="1800" dirty="0"/>
              <a:t>=</a:t>
            </a:r>
            <a:r>
              <a:rPr lang="en-US" sz="1800" dirty="0" err="1"/>
              <a:t>w_old</a:t>
            </a:r>
            <a:r>
              <a:rPr lang="en-US" sz="1800" dirty="0"/>
              <a:t> - </a:t>
            </a:r>
            <a:r>
              <a:rPr lang="en-US" sz="1800" dirty="0" err="1"/>
              <a:t>learning_rate</a:t>
            </a:r>
            <a:r>
              <a:rPr lang="en-US" sz="1800" dirty="0"/>
              <a:t>* </a:t>
            </a:r>
            <a:r>
              <a:rPr lang="en-US" sz="1800" dirty="0" err="1"/>
              <a:t>dw</a:t>
            </a:r>
            <a:r>
              <a:rPr lang="en-US" sz="1800" baseline="-25000" dirty="0" err="1"/>
              <a:t>average</a:t>
            </a:r>
            <a:r>
              <a:rPr lang="en-US" sz="1800" dirty="0"/>
              <a:t> </a:t>
            </a:r>
          </a:p>
          <a:p>
            <a:r>
              <a:rPr lang="en-US" sz="1600" dirty="0"/>
              <a:t>Iteration2: batch size =3</a:t>
            </a:r>
          </a:p>
          <a:p>
            <a:pPr lvl="1"/>
            <a:r>
              <a:rPr lang="en-US" sz="1600" dirty="0"/>
              <a:t>pick 1</a:t>
            </a:r>
            <a:r>
              <a:rPr lang="en-US" sz="1600" baseline="30000" dirty="0"/>
              <a:t>st</a:t>
            </a:r>
            <a:r>
              <a:rPr lang="en-US" sz="1600" dirty="0"/>
              <a:t>  batch2 sample [2],</a:t>
            </a:r>
          </a:p>
          <a:p>
            <a:pPr lvl="2"/>
            <a:r>
              <a:rPr lang="en-US" sz="1600" dirty="0"/>
              <a:t>After backprop. obtain 5 weight gradients </a:t>
            </a:r>
            <a:r>
              <a:rPr lang="en-US" sz="1600" dirty="0">
                <a:solidFill>
                  <a:srgbClr val="FF0000"/>
                </a:solidFill>
              </a:rPr>
              <a:t>dw21 =[0.21,0.41,0.61,0.81,1.1]</a:t>
            </a:r>
          </a:p>
          <a:p>
            <a:pPr lvl="1"/>
            <a:r>
              <a:rPr lang="en-US" sz="1600" dirty="0"/>
              <a:t>pick 2</a:t>
            </a:r>
            <a:r>
              <a:rPr lang="en-US" sz="1600" baseline="30000" dirty="0"/>
              <a:t>nd</a:t>
            </a:r>
            <a:r>
              <a:rPr lang="en-US" sz="1600" dirty="0"/>
              <a:t> batch2 sample [5],</a:t>
            </a:r>
          </a:p>
          <a:p>
            <a:pPr lvl="2"/>
            <a:r>
              <a:rPr lang="en-US" sz="1600" dirty="0"/>
              <a:t>After backprop. obtain 5 weight gradients </a:t>
            </a:r>
            <a:r>
              <a:rPr lang="en-US" sz="1600" dirty="0">
                <a:solidFill>
                  <a:srgbClr val="FF0000"/>
                </a:solidFill>
              </a:rPr>
              <a:t>dw22 =[0.22,0.42,0.62,0.82,1.2]</a:t>
            </a:r>
          </a:p>
          <a:p>
            <a:pPr lvl="1"/>
            <a:r>
              <a:rPr lang="en-US" sz="1600" dirty="0"/>
              <a:t>pick 3</a:t>
            </a:r>
            <a:r>
              <a:rPr lang="en-US" sz="1600" baseline="30000" dirty="0"/>
              <a:t>rd</a:t>
            </a:r>
            <a:r>
              <a:rPr lang="en-US" sz="1600" dirty="0"/>
              <a:t> batch2 samples [6],</a:t>
            </a:r>
          </a:p>
          <a:p>
            <a:pPr lvl="2"/>
            <a:r>
              <a:rPr lang="en-US" sz="1600" dirty="0"/>
              <a:t>After backprop. obtain 5 weight gradients </a:t>
            </a:r>
            <a:r>
              <a:rPr lang="en-US" sz="1600" dirty="0">
                <a:solidFill>
                  <a:srgbClr val="FF0000"/>
                </a:solidFill>
              </a:rPr>
              <a:t>dw23 =[0.23,0.43,0.63,0.83,1.3]</a:t>
            </a:r>
          </a:p>
          <a:p>
            <a:pPr marL="514350" lvl="1" indent="0">
              <a:buNone/>
            </a:pPr>
            <a:r>
              <a:rPr lang="en-US" sz="1600" dirty="0" err="1"/>
              <a:t>dw</a:t>
            </a:r>
            <a:r>
              <a:rPr lang="en-US" sz="1600" baseline="-25000" dirty="0" err="1"/>
              <a:t>average</a:t>
            </a:r>
            <a:r>
              <a:rPr lang="en-US" sz="1200" dirty="0"/>
              <a:t>=[(0.21+0.22+0.23)/3, (0.41+0.42+0.43)/3, (0.61+0.62+0.63)/3, (0.81+0.82+0.83)/3, (1.1+1.2+1.3)/3]</a:t>
            </a:r>
          </a:p>
          <a:p>
            <a:pPr marL="514350" lvl="1" indent="0">
              <a:buNone/>
            </a:pPr>
            <a:r>
              <a:rPr lang="en-US" sz="1800" dirty="0"/>
              <a:t>Weight update formula second time:  </a:t>
            </a:r>
            <a:r>
              <a:rPr lang="en-US" sz="1800" dirty="0" err="1"/>
              <a:t>W_new</a:t>
            </a:r>
            <a:r>
              <a:rPr lang="en-US" sz="1800" dirty="0"/>
              <a:t>=</a:t>
            </a:r>
            <a:r>
              <a:rPr lang="en-US" sz="1800" dirty="0" err="1"/>
              <a:t>w_old</a:t>
            </a:r>
            <a:r>
              <a:rPr lang="en-US" sz="1800" dirty="0"/>
              <a:t> - </a:t>
            </a:r>
            <a:r>
              <a:rPr lang="en-US" sz="1800" dirty="0" err="1"/>
              <a:t>learning_rate</a:t>
            </a:r>
            <a:r>
              <a:rPr lang="en-US" sz="1800" dirty="0"/>
              <a:t>* </a:t>
            </a:r>
            <a:r>
              <a:rPr lang="en-US" sz="1800" dirty="0" err="1"/>
              <a:t>dw</a:t>
            </a:r>
            <a:r>
              <a:rPr lang="en-US" sz="1800" baseline="-25000" dirty="0" err="1"/>
              <a:t>average</a:t>
            </a:r>
            <a:r>
              <a:rPr lang="en-US" sz="1800" dirty="0"/>
              <a:t> </a:t>
            </a:r>
            <a:endParaRPr lang="en-US" sz="600" dirty="0">
              <a:solidFill>
                <a:srgbClr val="FF0000"/>
              </a:solidFill>
            </a:endParaRPr>
          </a:p>
          <a:p>
            <a:pPr marL="514350" lvl="1" indent="0">
              <a:buNone/>
            </a:pPr>
            <a:endParaRPr lang="en-US" sz="600" dirty="0">
              <a:solidFill>
                <a:srgbClr val="FF0000"/>
              </a:solidFill>
            </a:endParaRPr>
          </a:p>
          <a:p>
            <a:endParaRPr lang="en-HK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82670-2738-57C9-2805-3F5ACECE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2829" y="61737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  <a:endParaRPr lang="en-US" altLang="zh-H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B7247-3B5C-DBF2-8B90-B62E6DEE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83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8464411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D45D6-E901-5850-F4A8-5408E930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82C2-506A-9808-353D-6CD8687A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/>
              <a:t>Stochastic Gradient Decent (SGD)</a:t>
            </a:r>
            <a:endParaRPr lang="en-H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D818-870A-0EFE-FDAA-C9155B2F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838199"/>
            <a:ext cx="8229600" cy="5883275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A neural network has 5 weights,</a:t>
            </a:r>
          </a:p>
          <a:p>
            <a:r>
              <a:rPr lang="en-US" sz="7200" dirty="0"/>
              <a:t>Input: X=[1, 2, 3, 4, 5, 6], label: Y=[y1,y2,y3,y4,y5,y6], num. of samples =N=6</a:t>
            </a:r>
          </a:p>
          <a:p>
            <a:r>
              <a:rPr lang="en-US" sz="7200" dirty="0">
                <a:solidFill>
                  <a:srgbClr val="FF0000"/>
                </a:solidFill>
              </a:rPr>
              <a:t>Selection of samples in an SGD mini-batch has 2 schemes:</a:t>
            </a:r>
          </a:p>
          <a:p>
            <a:pPr lvl="1"/>
            <a:r>
              <a:rPr lang="en-US" sz="7200" dirty="0"/>
              <a:t>randomly pick samples without  replacement (cannot pick the sample again in this epoch)</a:t>
            </a:r>
          </a:p>
          <a:p>
            <a:pPr lvl="1"/>
            <a:r>
              <a:rPr lang="en-US" sz="7200" dirty="0"/>
              <a:t>randomly pick samples with replacement, a sample may be picked multiple time, so it is possible to miss out some samples in one epoch. All depends on implementation.</a:t>
            </a:r>
          </a:p>
          <a:p>
            <a:r>
              <a:rPr lang="en-US" sz="7200" dirty="0"/>
              <a:t>For each epoch: SGD Iteration: (assume without replacement)</a:t>
            </a:r>
          </a:p>
          <a:p>
            <a:pPr lvl="1"/>
            <a:r>
              <a:rPr lang="en-US" sz="6800" dirty="0"/>
              <a:t>Random: pick sample [1], after backprop found </a:t>
            </a:r>
            <a:r>
              <a:rPr lang="en-US" sz="6800" dirty="0" err="1"/>
              <a:t>dw</a:t>
            </a:r>
            <a:r>
              <a:rPr lang="en-US" sz="6800" dirty="0"/>
              <a:t> (1x5 vector)</a:t>
            </a:r>
          </a:p>
          <a:p>
            <a:pPr lvl="1"/>
            <a:r>
              <a:rPr lang="en-US" sz="6600" dirty="0">
                <a:solidFill>
                  <a:srgbClr val="FF0000"/>
                </a:solidFill>
              </a:rPr>
              <a:t>Update the network immediately : </a:t>
            </a:r>
            <a:r>
              <a:rPr lang="en-US" sz="6600" dirty="0" err="1"/>
              <a:t>W_new</a:t>
            </a:r>
            <a:r>
              <a:rPr lang="en-US" sz="6600" dirty="0"/>
              <a:t>=</a:t>
            </a:r>
            <a:r>
              <a:rPr lang="en-US" sz="6600" dirty="0" err="1"/>
              <a:t>w_old</a:t>
            </a:r>
            <a:r>
              <a:rPr lang="en-US" sz="6600" dirty="0"/>
              <a:t> - </a:t>
            </a:r>
            <a:r>
              <a:rPr lang="en-US" sz="6600" dirty="0" err="1"/>
              <a:t>learning_rate</a:t>
            </a:r>
            <a:r>
              <a:rPr lang="en-US" sz="6600" dirty="0"/>
              <a:t>* </a:t>
            </a:r>
            <a:r>
              <a:rPr lang="en-US" sz="6600" dirty="0" err="1"/>
              <a:t>dw</a:t>
            </a:r>
            <a:r>
              <a:rPr lang="en-US" sz="6600" dirty="0"/>
              <a:t> </a:t>
            </a:r>
            <a:endParaRPr lang="en-US" sz="6600" dirty="0">
              <a:solidFill>
                <a:srgbClr val="FF0000"/>
              </a:solidFill>
            </a:endParaRPr>
          </a:p>
          <a:p>
            <a:pPr lvl="1"/>
            <a:endParaRPr lang="en-US" sz="6800" dirty="0"/>
          </a:p>
          <a:p>
            <a:pPr lvl="1"/>
            <a:r>
              <a:rPr lang="en-US" sz="6800" dirty="0"/>
              <a:t>Random: pick sample [4], after backprop found </a:t>
            </a:r>
            <a:r>
              <a:rPr lang="en-US" sz="6800" dirty="0" err="1"/>
              <a:t>dw</a:t>
            </a:r>
            <a:r>
              <a:rPr lang="en-US" sz="6800" dirty="0"/>
              <a:t> (1x5 vector)</a:t>
            </a:r>
          </a:p>
          <a:p>
            <a:pPr lvl="1"/>
            <a:r>
              <a:rPr lang="en-US" sz="6600" dirty="0">
                <a:solidFill>
                  <a:srgbClr val="FF0000"/>
                </a:solidFill>
              </a:rPr>
              <a:t>Update the network immediately :  </a:t>
            </a:r>
            <a:r>
              <a:rPr lang="en-US" sz="6600" dirty="0" err="1"/>
              <a:t>W_new</a:t>
            </a:r>
            <a:r>
              <a:rPr lang="en-US" sz="6600" dirty="0"/>
              <a:t>=</a:t>
            </a:r>
            <a:r>
              <a:rPr lang="en-US" sz="6600" dirty="0" err="1"/>
              <a:t>w_old</a:t>
            </a:r>
            <a:r>
              <a:rPr lang="en-US" sz="6600" dirty="0"/>
              <a:t> - </a:t>
            </a:r>
            <a:r>
              <a:rPr lang="en-US" sz="6600" dirty="0" err="1"/>
              <a:t>learning_rate</a:t>
            </a:r>
            <a:r>
              <a:rPr lang="en-US" sz="6600" dirty="0"/>
              <a:t>* </a:t>
            </a:r>
            <a:r>
              <a:rPr lang="en-US" sz="6600" dirty="0" err="1"/>
              <a:t>dw</a:t>
            </a:r>
            <a:endParaRPr lang="en-US" sz="6600" dirty="0">
              <a:solidFill>
                <a:srgbClr val="FF0000"/>
              </a:solidFill>
            </a:endParaRPr>
          </a:p>
          <a:p>
            <a:pPr lvl="1"/>
            <a:endParaRPr lang="en-US" sz="6800" dirty="0"/>
          </a:p>
          <a:p>
            <a:pPr lvl="1"/>
            <a:r>
              <a:rPr lang="en-US" sz="6800" dirty="0"/>
              <a:t>Random: pick sample [3], after backprop found dw11 (1x5 vector)</a:t>
            </a:r>
          </a:p>
          <a:p>
            <a:pPr lvl="1"/>
            <a:r>
              <a:rPr lang="en-US" sz="6600" dirty="0">
                <a:solidFill>
                  <a:srgbClr val="FF0000"/>
                </a:solidFill>
              </a:rPr>
              <a:t>Update the network immediately :  </a:t>
            </a:r>
            <a:r>
              <a:rPr lang="en-US" sz="6600" dirty="0" err="1"/>
              <a:t>W_new</a:t>
            </a:r>
            <a:r>
              <a:rPr lang="en-US" sz="6600" dirty="0"/>
              <a:t>=</a:t>
            </a:r>
            <a:r>
              <a:rPr lang="en-US" sz="6600" dirty="0" err="1"/>
              <a:t>w_old</a:t>
            </a:r>
            <a:r>
              <a:rPr lang="en-US" sz="6600" dirty="0"/>
              <a:t> - </a:t>
            </a:r>
            <a:r>
              <a:rPr lang="en-US" sz="6600" dirty="0" err="1"/>
              <a:t>learning_rate</a:t>
            </a:r>
            <a:r>
              <a:rPr lang="en-US" sz="6600" dirty="0"/>
              <a:t>* </a:t>
            </a:r>
            <a:r>
              <a:rPr lang="en-US" sz="6600" dirty="0" err="1"/>
              <a:t>dw</a:t>
            </a:r>
            <a:endParaRPr lang="en-US" sz="6600" dirty="0">
              <a:solidFill>
                <a:srgbClr val="FF0000"/>
              </a:solidFill>
            </a:endParaRPr>
          </a:p>
          <a:p>
            <a:pPr lvl="1"/>
            <a:endParaRPr lang="en-US" sz="6800" dirty="0"/>
          </a:p>
          <a:p>
            <a:pPr lvl="1"/>
            <a:r>
              <a:rPr lang="en-US" sz="6800" dirty="0"/>
              <a:t>…. Till all 6 samples are picked. The network have been updated 6 times.</a:t>
            </a:r>
          </a:p>
          <a:p>
            <a:pPr lvl="1"/>
            <a:endParaRPr lang="en-US" b="1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542D3-AD64-24A5-BC48-041AB177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05143-E2D9-6AC9-E586-0A1AE01B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7252370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B168-C3E7-BDF9-A92D-805F5089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/>
              <a:t>Comparing full batch, mini-batch and SGD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D7C4E-957C-918E-D2F8-90BD322C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881743"/>
            <a:ext cx="8229600" cy="4525963"/>
          </a:xfrm>
        </p:spPr>
        <p:txBody>
          <a:bodyPr/>
          <a:lstStyle/>
          <a:p>
            <a:r>
              <a:rPr lang="en-US" dirty="0"/>
              <a:t>Example : 6 samples, min-batch size=3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1547B-6F02-B508-68B0-02BD66DF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C0D6E-333D-FE72-BB92-8E6EC68F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85</a:t>
            </a:fld>
            <a:endParaRPr lang="en-US" altLang="zh-HK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706719-D4A4-1265-3AA4-D48A75BB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60311"/>
              </p:ext>
            </p:extLst>
          </p:nvPr>
        </p:nvGraphicFramePr>
        <p:xfrm>
          <a:off x="500742" y="1642944"/>
          <a:ext cx="8534400" cy="4239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381">
                  <a:extLst>
                    <a:ext uri="{9D8B030D-6E8A-4147-A177-3AD203B41FA5}">
                      <a16:colId xmlns:a16="http://schemas.microsoft.com/office/drawing/2014/main" val="3221182460"/>
                    </a:ext>
                  </a:extLst>
                </a:gridCol>
                <a:gridCol w="1630166">
                  <a:extLst>
                    <a:ext uri="{9D8B030D-6E8A-4147-A177-3AD203B41FA5}">
                      <a16:colId xmlns:a16="http://schemas.microsoft.com/office/drawing/2014/main" val="34363558"/>
                    </a:ext>
                  </a:extLst>
                </a:gridCol>
                <a:gridCol w="1449664">
                  <a:extLst>
                    <a:ext uri="{9D8B030D-6E8A-4147-A177-3AD203B41FA5}">
                      <a16:colId xmlns:a16="http://schemas.microsoft.com/office/drawing/2014/main" val="123015251"/>
                    </a:ext>
                  </a:extLst>
                </a:gridCol>
                <a:gridCol w="1924424">
                  <a:extLst>
                    <a:ext uri="{9D8B030D-6E8A-4147-A177-3AD203B41FA5}">
                      <a16:colId xmlns:a16="http://schemas.microsoft.com/office/drawing/2014/main" val="4076206790"/>
                    </a:ext>
                  </a:extLst>
                </a:gridCol>
                <a:gridCol w="1004046">
                  <a:extLst>
                    <a:ext uri="{9D8B030D-6E8A-4147-A177-3AD203B41FA5}">
                      <a16:colId xmlns:a16="http://schemas.microsoft.com/office/drawing/2014/main" val="2802103690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49904099"/>
                    </a:ext>
                  </a:extLst>
                </a:gridCol>
              </a:tblGrid>
              <a:tr h="93372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Batch size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Network weights update per epoch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Stability/noisy level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usage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7003"/>
                  </a:ext>
                </a:extLst>
              </a:tr>
              <a:tr h="933720">
                <a:tc>
                  <a:txBody>
                    <a:bodyPr/>
                    <a:lstStyle/>
                    <a:p>
                      <a:r>
                        <a:rPr lang="en-US" dirty="0"/>
                        <a:t>Batch </a:t>
                      </a:r>
                      <a:endParaRPr lang="en-H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: use all 6 samples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High/low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259105"/>
                  </a:ext>
                </a:extLst>
              </a:tr>
              <a:tr h="653604">
                <a:tc>
                  <a:txBody>
                    <a:bodyPr/>
                    <a:lstStyle/>
                    <a:p>
                      <a:r>
                        <a:rPr lang="en-US" dirty="0"/>
                        <a:t>Mini-batch</a:t>
                      </a:r>
                      <a:endParaRPr lang="en-H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Balanced/medium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636087"/>
                  </a:ext>
                </a:extLst>
              </a:tr>
              <a:tr h="770479">
                <a:tc>
                  <a:txBody>
                    <a:bodyPr/>
                    <a:lstStyle/>
                    <a:p>
                      <a:r>
                        <a:rPr lang="en-US" dirty="0"/>
                        <a:t>SGD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(select randomly, can use </a:t>
                      </a:r>
                      <a:r>
                        <a:rPr lang="en-US" sz="1800" dirty="0"/>
                        <a:t>with /without replacement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Unstable/high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Fastest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43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330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FD76-5F2D-46A0-A27A-2C7F4123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Adam Optimization Algorithm</a:t>
            </a:r>
            <a:br>
              <a:rPr lang="en-US" dirty="0"/>
            </a:br>
            <a:r>
              <a:rPr lang="en-US" dirty="0"/>
              <a:t>(</a:t>
            </a:r>
            <a:r>
              <a:rPr lang="en-US" u="sng" dirty="0"/>
              <a:t>Ada</a:t>
            </a:r>
            <a:r>
              <a:rPr lang="en-US" dirty="0"/>
              <a:t>ptive </a:t>
            </a:r>
            <a:r>
              <a:rPr lang="en-US" u="sng" dirty="0"/>
              <a:t>M</a:t>
            </a:r>
            <a:r>
              <a:rPr lang="en-US" dirty="0"/>
              <a:t>oment estimation)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6591-E162-4265-AFEA-B3D5FB43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717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https://www.math.purdue.edu/~nwinovic/deep_learning_optimization.html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3"/>
              </a:rPr>
              <a:t>https://www.researchgate.net/figure/Adam-optimizer-algorithm_fig2_339075038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D76E6-8F37-496D-9434-CB880FB7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9B358-6B76-4D74-996D-5383F1E1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86</a:t>
            </a:fld>
            <a:endParaRPr lang="en-US" altLang="zh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AA4DF-45FC-47AA-BB0A-7DA9B2A94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32" y="2211387"/>
            <a:ext cx="7562335" cy="4371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458E6-F2D2-4110-8226-12CB019C1380}"/>
              </a:ext>
            </a:extLst>
          </p:cNvPr>
          <p:cNvSpPr txBox="1"/>
          <p:nvPr/>
        </p:nvSpPr>
        <p:spPr>
          <a:xfrm>
            <a:off x="5105400" y="42127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 initialized as 0 at the 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368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hlinkClick r:id="rId2"/>
              </a:rPr>
              <a:t>ADAM optimization algorithm/code</a:t>
            </a:r>
            <a:br>
              <a:rPr lang="en-US" sz="1400" dirty="0">
                <a:hlinkClick r:id="rId2"/>
              </a:rPr>
            </a:br>
            <a:r>
              <a:rPr lang="en-US" sz="1400" dirty="0">
                <a:hlinkClick r:id="rId2"/>
              </a:rPr>
              <a:t>https://towardsdatascience.com/adam-latest-trends-in-deep-learning-optimization-6be9a291375c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https://www.geeksforgeeks.org/intuition-of-adam-optimizer/</a:t>
            </a:r>
            <a:r>
              <a:rPr lang="en-US" sz="1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408" y="1371600"/>
                <a:ext cx="8915592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/>
                  <a:t>Background:</a:t>
                </a:r>
              </a:p>
              <a:p>
                <a:pPr lvl="1"/>
                <a:r>
                  <a:rPr lang="en-US" sz="2400" dirty="0"/>
                  <a:t>w=weights, g=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400" dirty="0"/>
                  <a:t> is the gradient on current mini-batch , α=learning rate=step size</a:t>
                </a:r>
              </a:p>
              <a:p>
                <a:pPr lvl="1"/>
                <a:r>
                  <a:rPr lang="en-US" sz="2800" dirty="0"/>
                  <a:t>Classical learning method we studied is w=w-</a:t>
                </a:r>
                <a:r>
                  <a:rPr lang="en-US" sz="2400" dirty="0"/>
                  <a:t>α</a:t>
                </a:r>
                <a:r>
                  <a:rPr lang="en-US" sz="2800" dirty="0"/>
                  <a:t>g </a:t>
                </a:r>
              </a:p>
              <a:p>
                <a:r>
                  <a:rPr lang="en-US" sz="2800" u="sng" dirty="0"/>
                  <a:t>Adam </a:t>
                </a:r>
                <a:r>
                  <a:rPr lang="en-US" sz="2800" u="sng" dirty="0" err="1"/>
                  <a:t>algo</a:t>
                </a:r>
                <a:r>
                  <a:rPr lang="en-US" sz="2800" u="sng" dirty="0"/>
                  <a:t>: </a:t>
                </a:r>
                <a:r>
                  <a:rPr lang="en-US" sz="2400" dirty="0"/>
                  <a:t> Using momentum and Root Mean Square Propagation .</a:t>
                </a:r>
                <a:endParaRPr lang="en-US" sz="2800" u="sng" dirty="0"/>
              </a:p>
              <a:p>
                <a:r>
                  <a:rPr lang="en-US" sz="2400" dirty="0"/>
                  <a:t>Can handle sparse gradients on noisy problems.  m initialized as 0 at beginning</a:t>
                </a:r>
                <a:endParaRPr lang="en-US" sz="2800" u="sng" dirty="0"/>
              </a:p>
              <a:p>
                <a:r>
                  <a:rPr lang="en-US" sz="2800" dirty="0"/>
                  <a:t>for t in range(</a:t>
                </a:r>
                <a:r>
                  <a:rPr lang="en-US" sz="2800" dirty="0" err="1"/>
                  <a:t>num_iterations</a:t>
                </a:r>
                <a:r>
                  <a:rPr lang="en-US" sz="2800" dirty="0"/>
                  <a:t>), or w converges:</a:t>
                </a:r>
              </a:p>
              <a:p>
                <a:r>
                  <a:rPr lang="en-US" sz="2800" dirty="0"/>
                  <a:t>    g = </a:t>
                </a:r>
                <a:r>
                  <a:rPr lang="en-US" sz="2800" dirty="0" err="1"/>
                  <a:t>compute_gradient</a:t>
                </a:r>
                <a:r>
                  <a:rPr lang="en-US" sz="2800" dirty="0"/>
                  <a:t>(x, y)</a:t>
                </a:r>
              </a:p>
              <a:p>
                <a:r>
                  <a:rPr lang="en-US" sz="2800" dirty="0"/>
                  <a:t>    m = beta_1 * m + (1 - beta_1) * g</a:t>
                </a:r>
              </a:p>
              <a:p>
                <a:r>
                  <a:rPr lang="en-US" sz="2800" dirty="0"/>
                  <a:t>    v = beta_2 * v + (1 - beta_2) * </a:t>
                </a:r>
                <a:r>
                  <a:rPr lang="en-US" sz="2800" dirty="0" err="1"/>
                  <a:t>np.power</a:t>
                </a:r>
                <a:r>
                  <a:rPr lang="en-US" sz="2800" dirty="0"/>
                  <a:t>(g, 2)</a:t>
                </a:r>
              </a:p>
              <a:p>
                <a:r>
                  <a:rPr lang="en-US" sz="2800" dirty="0"/>
                  <a:t>    </a:t>
                </a:r>
                <a:r>
                  <a:rPr lang="en-US" sz="2800" dirty="0" err="1"/>
                  <a:t>m_hat</a:t>
                </a:r>
                <a:r>
                  <a:rPr lang="en-US" sz="2800" dirty="0"/>
                  <a:t> = m / (1 - </a:t>
                </a:r>
                <a:r>
                  <a:rPr lang="en-US" sz="2800" dirty="0" err="1"/>
                  <a:t>np.power</a:t>
                </a:r>
                <a:r>
                  <a:rPr lang="en-US" sz="2800" dirty="0"/>
                  <a:t>(beta_1, t))</a:t>
                </a:r>
              </a:p>
              <a:p>
                <a:r>
                  <a:rPr lang="en-US" sz="2800" dirty="0"/>
                  <a:t>    </a:t>
                </a:r>
                <a:r>
                  <a:rPr lang="en-US" sz="2800" dirty="0" err="1"/>
                  <a:t>v_hat</a:t>
                </a:r>
                <a:r>
                  <a:rPr lang="en-US" sz="2800" dirty="0"/>
                  <a:t> = v / (1 - </a:t>
                </a:r>
                <a:r>
                  <a:rPr lang="en-US" sz="2800" dirty="0" err="1"/>
                  <a:t>np.power</a:t>
                </a:r>
                <a:r>
                  <a:rPr lang="en-US" sz="2800" dirty="0"/>
                  <a:t>(beta_2, t))</a:t>
                </a:r>
              </a:p>
              <a:p>
                <a:r>
                  <a:rPr lang="en-US" sz="2800" dirty="0"/>
                  <a:t>    w = w - </a:t>
                </a:r>
                <a:r>
                  <a:rPr lang="en-US" sz="2800" dirty="0" err="1"/>
                  <a:t>step_size</a:t>
                </a:r>
                <a:r>
                  <a:rPr lang="en-US" sz="2800" dirty="0"/>
                  <a:t> * </a:t>
                </a:r>
                <a:r>
                  <a:rPr lang="en-US" sz="2800" dirty="0" err="1"/>
                  <a:t>m_hat</a:t>
                </a:r>
                <a:r>
                  <a:rPr lang="en-US" sz="2800" dirty="0"/>
                  <a:t> / (</a:t>
                </a:r>
                <a:r>
                  <a:rPr lang="en-US" sz="2800" dirty="0" err="1"/>
                  <a:t>np.sqrt</a:t>
                </a:r>
                <a:r>
                  <a:rPr lang="en-US" sz="2800" dirty="0"/>
                  <a:t>(</a:t>
                </a:r>
                <a:r>
                  <a:rPr lang="en-US" sz="2800" dirty="0" err="1"/>
                  <a:t>v_hat</a:t>
                </a:r>
                <a:r>
                  <a:rPr lang="en-US" sz="2800" dirty="0"/>
                  <a:t>) + epsilon)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Adam takes consideration of past history of 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408" y="1371600"/>
                <a:ext cx="8915592" cy="4525963"/>
              </a:xfrm>
              <a:blipFill>
                <a:blip r:embed="rId4"/>
                <a:stretch>
                  <a:fillRect l="-752" t="-2291" r="-205" b="-53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87</a:t>
            </a:fld>
            <a:endParaRPr lang="en-US" altLang="zh-HK"/>
          </a:p>
        </p:txBody>
      </p:sp>
      <p:sp>
        <p:nvSpPr>
          <p:cNvPr id="8" name="TextBox 7"/>
          <p:cNvSpPr txBox="1"/>
          <p:nvPr/>
        </p:nvSpPr>
        <p:spPr>
          <a:xfrm>
            <a:off x="6789217" y="3491800"/>
            <a:ext cx="209461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beta_1(β1)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0.9</a:t>
            </a:r>
          </a:p>
          <a:p>
            <a:r>
              <a:rPr lang="en-US" dirty="0"/>
              <a:t>beta_2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dirty="0"/>
              <a:t>β2)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 0.999</a:t>
            </a:r>
          </a:p>
          <a:p>
            <a:r>
              <a:rPr lang="en-US" dirty="0" err="1"/>
              <a:t>step_size</a:t>
            </a:r>
            <a:r>
              <a:rPr lang="en-US" dirty="0"/>
              <a:t>(α)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0.001</a:t>
            </a:r>
          </a:p>
          <a:p>
            <a:r>
              <a:rPr lang="en-US" dirty="0"/>
              <a:t>epsilon(ε)</a:t>
            </a:r>
            <a:r>
              <a:rPr lang="en-US" dirty="0">
                <a:sym typeface="Symbol" panose="05050102010706020507" pitchFamily="18" charset="2"/>
              </a:rPr>
              <a:t> </a:t>
            </a:r>
            <a:r>
              <a:rPr lang="en-US" dirty="0"/>
              <a:t> 10^-8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756185"/>
            <a:ext cx="81937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Ref:</a:t>
            </a:r>
          </a:p>
          <a:p>
            <a:r>
              <a:rPr lang="en-US" sz="1400" dirty="0">
                <a:hlinkClick r:id="rId5"/>
              </a:rPr>
              <a:t>https://www.quora.com/What-is-an-intuitive-explanation-of-the-Adam-deep-learning-optimization-algorithm </a:t>
            </a:r>
          </a:p>
          <a:p>
            <a:r>
              <a:rPr lang="en-US" sz="1400" dirty="0">
                <a:hlinkClick r:id="rId5"/>
              </a:rPr>
              <a:t>https://medium.com/@nishantnikhil/adam-optimizer-notes-ddac4fd7218</a:t>
            </a:r>
            <a:endParaRPr lang="en-US" sz="1400" dirty="0"/>
          </a:p>
          <a:p>
            <a:r>
              <a:rPr lang="en-US" sz="1400" dirty="0">
                <a:hlinkClick r:id="rId6"/>
              </a:rPr>
              <a:t>https://sefiks.com/2018/06/23/the-insiders-guide-to-adam-optimization-algorithm-for-deep-learning/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04743" y="5486400"/>
            <a:ext cx="31392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Python code with </a:t>
            </a:r>
            <a:r>
              <a:rPr lang="en-US" dirty="0" err="1"/>
              <a:t>numpy</a:t>
            </a:r>
            <a:endParaRPr lang="en-US" dirty="0"/>
          </a:p>
          <a:p>
            <a:r>
              <a:rPr lang="en-US" dirty="0" err="1"/>
              <a:t>np.sqrt</a:t>
            </a:r>
            <a:r>
              <a:rPr lang="en-US" dirty="0"/>
              <a:t>(x)=x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np.power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)=a</a:t>
            </a:r>
            <a:r>
              <a:rPr lang="en-US" baseline="30000" dirty="0"/>
              <a:t>b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4E26F9-7404-CCDA-C32E-443161ACC101}"/>
              </a:ext>
            </a:extLst>
          </p:cNvPr>
          <p:cNvSpPr/>
          <p:nvPr/>
        </p:nvSpPr>
        <p:spPr>
          <a:xfrm>
            <a:off x="6461760" y="2209801"/>
            <a:ext cx="2532347" cy="3124200"/>
          </a:xfrm>
          <a:custGeom>
            <a:avLst/>
            <a:gdLst>
              <a:gd name="connsiteX0" fmla="*/ 0 w 2532347"/>
              <a:gd name="connsiteY0" fmla="*/ 0 h 3023576"/>
              <a:gd name="connsiteX1" fmla="*/ 1323703 w 2532347"/>
              <a:gd name="connsiteY1" fmla="*/ 252548 h 3023576"/>
              <a:gd name="connsiteX2" fmla="*/ 2290354 w 2532347"/>
              <a:gd name="connsiteY2" fmla="*/ 1436914 h 3023576"/>
              <a:gd name="connsiteX3" fmla="*/ 2394857 w 2532347"/>
              <a:gd name="connsiteY3" fmla="*/ 2769325 h 3023576"/>
              <a:gd name="connsiteX4" fmla="*/ 609600 w 2532347"/>
              <a:gd name="connsiteY4" fmla="*/ 3021874 h 302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347" h="3023576">
                <a:moveTo>
                  <a:pt x="0" y="0"/>
                </a:moveTo>
                <a:cubicBezTo>
                  <a:pt x="470988" y="6531"/>
                  <a:pt x="941977" y="13062"/>
                  <a:pt x="1323703" y="252548"/>
                </a:cubicBezTo>
                <a:cubicBezTo>
                  <a:pt x="1705429" y="492034"/>
                  <a:pt x="2111828" y="1017451"/>
                  <a:pt x="2290354" y="1436914"/>
                </a:cubicBezTo>
                <a:cubicBezTo>
                  <a:pt x="2468880" y="1856377"/>
                  <a:pt x="2674983" y="2505165"/>
                  <a:pt x="2394857" y="2769325"/>
                </a:cubicBezTo>
                <a:cubicBezTo>
                  <a:pt x="2114731" y="3033485"/>
                  <a:pt x="1362165" y="3027679"/>
                  <a:pt x="609600" y="3021874"/>
                </a:cubicBez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515C2-C576-FA0E-2AA7-BA5533C79A02}"/>
              </a:ext>
            </a:extLst>
          </p:cNvPr>
          <p:cNvSpPr txBox="1"/>
          <p:nvPr/>
        </p:nvSpPr>
        <p:spPr>
          <a:xfrm>
            <a:off x="7620000" y="5029200"/>
            <a:ext cx="10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41834662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A4B6-290F-C2F2-6A84-2BE0867B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71" y="113697"/>
            <a:ext cx="7886700" cy="1325563"/>
          </a:xfrm>
        </p:spPr>
        <p:txBody>
          <a:bodyPr>
            <a:noAutofit/>
          </a:bodyPr>
          <a:lstStyle/>
          <a:p>
            <a:pPr fontAlgn="base"/>
            <a:r>
              <a:rPr lang="en-US" sz="2800" b="1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ADAM: Idea of Momentum</a:t>
            </a:r>
            <a:r>
              <a:rPr lang="en-US" sz="2800" b="0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 </a:t>
            </a:r>
            <a:br>
              <a:rPr lang="en-US" sz="2800" b="0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</a:br>
            <a:br>
              <a:rPr lang="en-US" sz="1800" b="0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</a:br>
            <a:endParaRPr lang="en-HK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DB0D-BC93-934E-821E-ADAB5DC35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71" y="863600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rgbClr val="273239"/>
                </a:solidFill>
                <a:effectLst/>
                <a:latin typeface="Nunito" panose="020F0502020204030204" pitchFamily="2" charset="0"/>
              </a:rPr>
              <a:t>is used to accelerate the gradient descent algorithm by taking into consideration the ‘exponentially weighted average’ of the gradients. Using averages makes the algorithm converge towards the minima in a faster pace. </a:t>
            </a:r>
            <a:endParaRPr lang="en-HK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5CB8C-A7A2-D404-95D4-DA2B4F8F4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5" y="2161382"/>
            <a:ext cx="6565169" cy="4408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257BA-1848-CAD0-8F02-BEA58EA3C75E}"/>
              </a:ext>
            </a:extLst>
          </p:cNvPr>
          <p:cNvSpPr txBox="1"/>
          <p:nvPr/>
        </p:nvSpPr>
        <p:spPr>
          <a:xfrm>
            <a:off x="1316860" y="591812"/>
            <a:ext cx="59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3"/>
              </a:rPr>
              <a:t>https://www.geeksforgeeks.org/intuition-of-adam-optimizer/</a:t>
            </a:r>
            <a:r>
              <a:rPr lang="en-HK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1742A-E4D5-C0A7-A88A-12110D85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327AD-120B-7BB9-E491-BE4A17C9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88</a:t>
            </a:fld>
            <a:endParaRPr lang="en-US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1D354E-12C3-CE34-A7DD-39285A03A5CD}"/>
                  </a:ext>
                </a:extLst>
              </p:cNvPr>
              <p:cNvSpPr txBox="1"/>
              <p:nvPr/>
            </p:nvSpPr>
            <p:spPr>
              <a:xfrm>
                <a:off x="7012940" y="2264038"/>
                <a:ext cx="1640834" cy="493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Gradient g=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8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1800" dirty="0"/>
                  <a:t> </a:t>
                </a:r>
                <a:endParaRPr lang="en-HK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1D354E-12C3-CE34-A7DD-39285A03A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940" y="2264038"/>
                <a:ext cx="1640834" cy="493340"/>
              </a:xfrm>
              <a:prstGeom prst="rect">
                <a:avLst/>
              </a:prstGeom>
              <a:blipFill>
                <a:blip r:embed="rId4"/>
                <a:stretch>
                  <a:fillRect l="-2963" b="-740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3BC573-6A48-CB16-E0A1-E5B8C59398AD}"/>
              </a:ext>
            </a:extLst>
          </p:cNvPr>
          <p:cNvCxnSpPr>
            <a:cxnSpLocks/>
          </p:cNvCxnSpPr>
          <p:nvPr/>
        </p:nvCxnSpPr>
        <p:spPr>
          <a:xfrm flipH="1">
            <a:off x="6181098" y="2528659"/>
            <a:ext cx="875628" cy="49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6E1CE12-E61F-3901-FC1A-2DA647B82600}"/>
              </a:ext>
            </a:extLst>
          </p:cNvPr>
          <p:cNvSpPr/>
          <p:nvPr/>
        </p:nvSpPr>
        <p:spPr>
          <a:xfrm>
            <a:off x="5410200" y="2528659"/>
            <a:ext cx="762000" cy="1191083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68630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/>
              <a:t>Wiki</a:t>
            </a:r>
            <a:endParaRPr lang="en-US" altLang="en-US" sz="2400">
              <a:hlinkClick r:id="rId2"/>
            </a:endParaRPr>
          </a:p>
          <a:p>
            <a:pPr lvl="1"/>
            <a:r>
              <a:rPr lang="en-US" altLang="en-US" sz="2000">
                <a:hlinkClick r:id="rId2"/>
              </a:rPr>
              <a:t>http://en.wikipedia.org/wiki/Backpropagation</a:t>
            </a:r>
          </a:p>
          <a:p>
            <a:pPr lvl="1"/>
            <a:r>
              <a:rPr lang="en-US" altLang="en-US" sz="2000">
                <a:hlinkClick r:id="rId2"/>
              </a:rPr>
              <a:t>http://en.wikipedia.org/wiki/Convolutional_neural_network</a:t>
            </a:r>
          </a:p>
          <a:p>
            <a:r>
              <a:rPr lang="en-US" altLang="en-US" sz="2400"/>
              <a:t>Matlab programs</a:t>
            </a:r>
          </a:p>
          <a:p>
            <a:pPr lvl="1"/>
            <a:r>
              <a:rPr lang="en-US" altLang="en-US" sz="2000"/>
              <a:t>Neural Network for pattern recognition- Tutorial </a:t>
            </a:r>
            <a:r>
              <a:rPr lang="en-US" altLang="en-US" sz="2000">
                <a:hlinkClick r:id="rId2"/>
              </a:rPr>
              <a:t>http://www.mathworks.com/matlabcentral/fileexchange/19997-neural-network-for-pattern-recognition-tutorial</a:t>
            </a:r>
            <a:endParaRPr lang="en-US" altLang="en-US" sz="2000"/>
          </a:p>
          <a:p>
            <a:pPr lvl="1"/>
            <a:r>
              <a:rPr lang="en-US" altLang="en-US" sz="2000"/>
              <a:t>CNN Matlab example </a:t>
            </a:r>
            <a:r>
              <a:rPr lang="en-US" altLang="en-US" sz="2000">
                <a:hlinkClick r:id="rId3"/>
              </a:rPr>
              <a:t>http://www.mathworks.com/matlabcentral/fileexchange/38310-deep-learning-toolbox</a:t>
            </a:r>
            <a:endParaRPr lang="en-US" altLang="en-US" sz="2000"/>
          </a:p>
          <a:p>
            <a:r>
              <a:rPr lang="en-US" altLang="en-US" sz="2400"/>
              <a:t>Open source library</a:t>
            </a:r>
          </a:p>
          <a:p>
            <a:pPr lvl="1"/>
            <a:r>
              <a:rPr lang="en-US" altLang="en-US" sz="2000"/>
              <a:t>Tensor flow: </a:t>
            </a:r>
            <a:r>
              <a:rPr lang="en-US" altLang="en-US" sz="2000">
                <a:hlinkClick r:id="rId4"/>
              </a:rPr>
              <a:t>http://www.geekwire.com/2015/google-open-sources-tensorflow-machine-learning-system-offering-its-neural-network-to-outside-developers/</a:t>
            </a:r>
            <a:endParaRPr lang="en-US" altLang="en-US" sz="2000"/>
          </a:p>
          <a:p>
            <a:pPr lvl="1"/>
            <a:endParaRPr lang="en-US" altLang="en-US" sz="2000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F4E23-43B4-4335-8E13-004F17CE821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Overview of what we will learn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Back Propagation Neural Networks (BPNN)</a:t>
            </a:r>
          </a:p>
          <a:p>
            <a:pPr lvl="1"/>
            <a:r>
              <a:rPr lang="en-US" altLang="en-US" dirty="0"/>
              <a:t>Part 1: Feed forward processing (classification or Recognition)</a:t>
            </a:r>
          </a:p>
          <a:p>
            <a:pPr lvl="1"/>
            <a:r>
              <a:rPr lang="en-US" altLang="en-US" dirty="0"/>
              <a:t>Part 2: Back propagation (Training the network), also include forward processing, backward processing  and update weights</a:t>
            </a:r>
          </a:p>
          <a:p>
            <a:pPr lvl="1">
              <a:buFont typeface="Arial" charset="0"/>
              <a:buChar char="•"/>
            </a:pPr>
            <a:r>
              <a:rPr lang="en-US" altLang="en-US" dirty="0"/>
              <a:t>Appendix:</a:t>
            </a:r>
          </a:p>
          <a:p>
            <a:pPr marL="742950" lvl="2" indent="-342900"/>
            <a:r>
              <a:rPr lang="en-US" altLang="en-US" dirty="0"/>
              <a:t>A MATLAB example is explained</a:t>
            </a:r>
          </a:p>
          <a:p>
            <a:pPr marL="742950" lvl="2" indent="-342900"/>
            <a:r>
              <a:rPr lang="en-US" altLang="zh-HK" dirty="0"/>
              <a:t>%source : </a:t>
            </a:r>
            <a:r>
              <a:rPr lang="en-US" altLang="zh-HK" dirty="0">
                <a:hlinkClick r:id="rId2"/>
              </a:rPr>
              <a:t>http://www.mathworks.com/matlabcentral/fileexchange/19997-neural-network-for-pattern-recognition-tutorial</a:t>
            </a:r>
            <a:endParaRPr lang="en-US" altLang="zh-HK" dirty="0"/>
          </a:p>
          <a:p>
            <a:pPr marL="742950" lvl="2" indent="-342900"/>
            <a:endParaRPr lang="en-US" altLang="zh-HK" dirty="0"/>
          </a:p>
          <a:p>
            <a:pPr marL="742950" lvl="2" indent="-342900"/>
            <a:endParaRPr lang="en-US" altLang="en-US" dirty="0"/>
          </a:p>
          <a:p>
            <a:pPr marL="742950" lvl="2" indent="-342900"/>
            <a:endParaRPr lang="en-US" altLang="en-US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5472C-BC2B-479B-9911-CF10F4A4A929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HK" sz="1200">
              <a:solidFill>
                <a:srgbClr val="898989"/>
              </a:solidFill>
            </a:endParaRPr>
          </a:p>
        </p:txBody>
      </p:sp>
      <p:pic>
        <p:nvPicPr>
          <p:cNvPr id="11270" name="Picture 6" descr="C:\Users\khwong.PC91075\AppData\Local\Microsoft\Windows\Temporary Internet Files\Content.IE5\1WMQXF1A\gym-297059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763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khwong.PC91075\AppData\Local\Microsoft\Windows\Temporary Internet Files\Content.IE5\0D7AXPRZ\OK-Hand-Sig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352800"/>
            <a:ext cx="661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3075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Summary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Studied what is </a:t>
            </a:r>
            <a:r>
              <a:rPr lang="en-US" altLang="en-US" u="sng" dirty="0"/>
              <a:t>B</a:t>
            </a:r>
            <a:r>
              <a:rPr lang="en-US" altLang="en-US" dirty="0"/>
              <a:t>ack </a:t>
            </a:r>
            <a:r>
              <a:rPr lang="en-US" altLang="en-US" u="sng" dirty="0"/>
              <a:t>P</a:t>
            </a:r>
            <a:r>
              <a:rPr lang="en-US" altLang="en-US" dirty="0"/>
              <a:t>ropagation </a:t>
            </a:r>
            <a:r>
              <a:rPr lang="en-US" altLang="en-US" u="sng" dirty="0"/>
              <a:t>N</a:t>
            </a:r>
            <a:r>
              <a:rPr lang="en-US" altLang="en-US" dirty="0"/>
              <a:t>eural </a:t>
            </a:r>
            <a:r>
              <a:rPr lang="en-US" altLang="en-US" u="sng" dirty="0"/>
              <a:t>N</a:t>
            </a:r>
            <a:r>
              <a:rPr lang="en-US" altLang="en-US" dirty="0"/>
              <a:t>etworks (BPNN)</a:t>
            </a:r>
          </a:p>
          <a:p>
            <a:r>
              <a:rPr lang="en-US" altLang="en-US" dirty="0"/>
              <a:t>Studied the forward pass</a:t>
            </a:r>
          </a:p>
          <a:p>
            <a:r>
              <a:rPr lang="en-US" altLang="en-US" dirty="0"/>
              <a:t>Studied how to back propagate data during training of the BPNN network </a:t>
            </a:r>
          </a:p>
          <a:p>
            <a:r>
              <a:rPr lang="en-US" altLang="en-US" dirty="0"/>
              <a:t>Studied implementation issues of neural BPNN networks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E90024-D8E3-4EE4-9AF4-D8ADEAC39523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481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Appendices</a:t>
            </a:r>
          </a:p>
        </p:txBody>
      </p:sp>
      <p:sp>
        <p:nvSpPr>
          <p:cNvPr id="5120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HK">
              <a:solidFill>
                <a:srgbClr val="898989"/>
              </a:solidFill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HK" sz="1200">
                <a:solidFill>
                  <a:srgbClr val="898989"/>
                </a:solidFill>
              </a:rPr>
              <a:t>Neural Networks. , v.250510a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89A3C5-64F6-4F31-A85D-F65643CDBA6E}" type="slidenum">
              <a:rPr lang="en-US" altLang="zh-HK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zh-HK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68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11CB-64BE-5EDB-0097-9453FD7A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Appendix 1a: Optimization Methods in Deep Learning</a:t>
            </a:r>
            <a:br>
              <a:rPr lang="en-US" sz="2800" dirty="0"/>
            </a:br>
            <a:r>
              <a:rPr lang="en-US" sz="3200" b="1" dirty="0">
                <a:latin typeface="+mn-lt"/>
                <a:ea typeface="+mn-ea"/>
                <a:cs typeface="+mn-cs"/>
              </a:rPr>
              <a:t>Method (1) First-Order Methods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(commonly called Gradient Descent Method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D120D-E0C4-0B62-0B6B-2E383C8A4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 uses the first order </a:t>
                </a:r>
                <a:r>
                  <a:rPr lang="en-US" b="1" dirty="0"/>
                  <a:t>gradient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update weight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 parameters,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loss,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=learning rate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b="1" dirty="0"/>
                  <a:t>Pros</a:t>
                </a:r>
                <a:r>
                  <a:rPr lang="en-US" dirty="0"/>
                  <a:t>: Fast , simple, guarantees convergence for convex functions</a:t>
                </a:r>
              </a:p>
              <a:p>
                <a:r>
                  <a:rPr lang="en-US" b="1" dirty="0"/>
                  <a:t>Cons</a:t>
                </a:r>
                <a:r>
                  <a:rPr lang="en-US" dirty="0"/>
                  <a:t>: slow, requires full dataset for each update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D120D-E0C4-0B62-0B6B-2E383C8A4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70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8A355-F9A1-4873-6E09-9DDFD071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871C8-F395-8B09-2A2B-0C6A5633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92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879787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0712-9C51-1599-7F02-804C2B3E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en-US" b="1" dirty="0"/>
              <a:t>Method (2) Stochastic Gradient Descent (SGD)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961F4-8351-4631-13D5-32CDB8C50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Rather than using the gradient of the </a:t>
                </a:r>
                <a:r>
                  <a:rPr lang="en-US" b="1" dirty="0"/>
                  <a:t>entire dataset</a:t>
                </a:r>
                <a:r>
                  <a:rPr lang="en-US" dirty="0"/>
                  <a:t>, SGD randomly selects </a:t>
                </a:r>
                <a:r>
                  <a:rPr lang="en-US" b="1" dirty="0"/>
                  <a:t>a mini-batch</a:t>
                </a:r>
                <a:r>
                  <a:rPr lang="en-US" dirty="0"/>
                  <a:t> or </a:t>
                </a:r>
                <a:r>
                  <a:rPr lang="en-US" b="1" dirty="0"/>
                  <a:t>a single sample for the network weight update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𝑠𝑎𝑚𝑝𝑙𝑒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Pros</a:t>
                </a:r>
                <a:r>
                  <a:rPr lang="en-US" dirty="0"/>
                  <a:t>: Faster updates, works well for large datasets</a:t>
                </a:r>
              </a:p>
              <a:p>
                <a:r>
                  <a:rPr lang="en-US" b="1" dirty="0"/>
                  <a:t>Cons</a:t>
                </a:r>
                <a:r>
                  <a:rPr lang="en-US" dirty="0"/>
                  <a:t>: Noisy and fluctuating updates, may not converge smoothly. </a:t>
                </a:r>
              </a:p>
              <a:p>
                <a:r>
                  <a:rPr lang="en-US" b="1" dirty="0"/>
                  <a:t>Improvement:</a:t>
                </a:r>
                <a:r>
                  <a:rPr lang="en-US" dirty="0"/>
                  <a:t> Use Mini-batch (select a small set of samples for each update) SGD for balanced speed &amp; stability.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961F4-8351-4631-13D5-32CDB8C50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140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9CE4B-BEE1-89C0-0C78-0F69BE83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71B75-A26C-5C76-271C-89823333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93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5847877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B2A9-3192-3C95-29E8-6ECCBA6B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Method (3) Newton’s Method</a:t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79DA0-4295-AC18-5EB3-AB8BD6A145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dirty="0"/>
                  <a:t>Newton’s method </a:t>
                </a:r>
                <a:r>
                  <a:rPr lang="en-US" b="1" dirty="0"/>
                  <a:t>uses the second derivative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to refine step sizes: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Pros</a:t>
                </a:r>
                <a:r>
                  <a:rPr lang="en-US" dirty="0"/>
                  <a:t>: Faster convergence, adaptive step sizes </a:t>
                </a:r>
              </a:p>
              <a:p>
                <a:r>
                  <a:rPr lang="en-US" b="1" dirty="0"/>
                  <a:t>Cons</a:t>
                </a:r>
                <a:r>
                  <a:rPr lang="en-US" dirty="0"/>
                  <a:t>: Expensive to compute (Hessian matrix –second order derivative matrix). Therefore, it is not very popular in machine learning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79DA0-4295-AC18-5EB3-AB8BD6A145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404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D0BDF-379F-8AF2-7069-A59E8A6D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C517F-4461-F1D8-85D1-5F6A7573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94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8073595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479D-F399-98CC-6F7E-BF0DA8C6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292929"/>
                </a:solidFill>
                <a:latin typeface="charter"/>
              </a:rPr>
              <a:t>Appendix 1b: </a:t>
            </a:r>
            <a:br>
              <a:rPr lang="en-US" sz="4000" dirty="0">
                <a:solidFill>
                  <a:srgbClr val="292929"/>
                </a:solidFill>
                <a:latin typeface="charter"/>
              </a:rPr>
            </a:br>
            <a:r>
              <a:rPr lang="en-US" sz="4000" dirty="0">
                <a:solidFill>
                  <a:srgbClr val="292929"/>
                </a:solidFill>
                <a:latin typeface="charter"/>
              </a:rPr>
              <a:t>These 3 variants of Gradient Descent method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F335F-B4E9-DB80-C3CC-80D72E97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24" y="1600200"/>
            <a:ext cx="8229600" cy="4525963"/>
          </a:xfrm>
        </p:spPr>
        <p:txBody>
          <a:bodyPr/>
          <a:lstStyle/>
          <a:p>
            <a:pPr marL="1028700" lvl="1" indent="-571500">
              <a:buFont typeface="+mj-lt"/>
              <a:buAutoNum type="romanLcPeriod"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Batch Gradient Descent (BGD)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Stochastic Gradient Descent (SGD)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Mini-Batch Gradient Descent (</a:t>
            </a:r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mBGD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)</a:t>
            </a:r>
          </a:p>
          <a:p>
            <a:endParaRPr lang="en-US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References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https://towardsdatascience.com/batch-mini-batch-and-stochastic-gradient-descent-for-linear-regression-9fe4eefa637c</a:t>
            </a:r>
            <a:endParaRPr lang="en-US" sz="12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https://optimization.cbe.cornell.edu/index.php?title=Stochastic_gradient_descent</a:t>
            </a:r>
            <a:r>
              <a:rPr lang="en-US" sz="1200" dirty="0"/>
              <a:t> </a:t>
            </a:r>
            <a:endParaRPr lang="en-US" sz="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F196-B500-7F9E-C789-5BB27987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88982-A30A-4942-98A8-C6BE1DD7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49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AA1C-6E2E-E61D-65F9-20A6CE16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5383230" cy="1281113"/>
          </a:xfrm>
        </p:spPr>
        <p:txBody>
          <a:bodyPr/>
          <a:lstStyle/>
          <a:p>
            <a:r>
              <a:rPr lang="en-US" sz="3200" dirty="0"/>
              <a:t>(</a:t>
            </a:r>
            <a:r>
              <a:rPr lang="en-US" sz="3200" dirty="0" err="1"/>
              <a:t>i</a:t>
            </a:r>
            <a:r>
              <a:rPr lang="en-US" sz="3200" dirty="0"/>
              <a:t>) Batched Gradient descent (BGD)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D372D-F14E-F1CA-3376-033627A006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166018"/>
                <a:ext cx="8229600" cy="5555457"/>
              </a:xfrm>
            </p:spPr>
            <p:txBody>
              <a:bodyPr/>
              <a:lstStyle/>
              <a:p>
                <a:r>
                  <a:rPr lang="en-US" sz="2400" dirty="0"/>
                  <a:t>Step 1: Select a learning rate </a:t>
                </a:r>
                <a:r>
                  <a:rPr lang="en-US" sz="2400" i="1" dirty="0">
                    <a:sym typeface="Symbol" panose="05050102010706020507" pitchFamily="18" charset="2"/>
                  </a:rPr>
                  <a:t>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Step 2: Select initial parameter values </a:t>
                </a:r>
                <a:r>
                  <a:rPr lang="en-US" sz="2400" dirty="0">
                    <a:sym typeface="Symbol" panose="05050102010706020507" pitchFamily="18" charset="2"/>
                  </a:rPr>
                  <a:t></a:t>
                </a:r>
                <a:r>
                  <a:rPr lang="en-US" sz="2400" i="1" dirty="0">
                    <a:sym typeface="Symbol" panose="05050102010706020507" pitchFamily="18" charset="2"/>
                  </a:rPr>
                  <a:t></a:t>
                </a:r>
                <a:r>
                  <a:rPr lang="en-US" sz="2400" dirty="0"/>
                  <a:t>  as starting point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Step 3: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Update all parameters from the gradient of the training data set, compute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-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2400" dirty="0"/>
                  <a:t>Step 4: Repeat Step 3 until a local min. is reached</a:t>
                </a:r>
              </a:p>
              <a:p>
                <a:pPr algn="l"/>
                <a:r>
                  <a:rPr lang="en-US" sz="2000" b="1" i="0" dirty="0">
                    <a:solidFill>
                      <a:srgbClr val="292929"/>
                    </a:solidFill>
                    <a:effectLst/>
                    <a:latin typeface="charter"/>
                  </a:rPr>
                  <a:t>Pros:</a:t>
                </a:r>
                <a:endParaRPr lang="en-US" sz="2000" b="0" i="0" dirty="0">
                  <a:solidFill>
                    <a:srgbClr val="292929"/>
                  </a:solidFill>
                  <a:effectLst/>
                  <a:latin typeface="charter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solidFill>
                      <a:srgbClr val="292929"/>
                    </a:solidFill>
                    <a:effectLst/>
                    <a:latin typeface="charter"/>
                  </a:rPr>
                  <a:t>Easy to implement, </a:t>
                </a:r>
                <a:r>
                  <a:rPr lang="en-US" sz="1800" dirty="0">
                    <a:solidFill>
                      <a:srgbClr val="292929"/>
                    </a:solidFill>
                    <a:latin typeface="charter"/>
                  </a:rPr>
                  <a:t>use a  </a:t>
                </a:r>
                <a:r>
                  <a:rPr lang="en-US" sz="1800" b="0" i="0" dirty="0">
                    <a:solidFill>
                      <a:srgbClr val="292929"/>
                    </a:solidFill>
                    <a:effectLst/>
                    <a:latin typeface="charter"/>
                  </a:rPr>
                  <a:t>learning rate during training and can be expected to converge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solidFill>
                      <a:srgbClr val="292929"/>
                    </a:solidFill>
                    <a:effectLst/>
                    <a:latin typeface="charter"/>
                  </a:rPr>
                  <a:t>Very quick convergence ratio to a global minimum if the loss function is convex (and to local minimum one for non-convex functions)</a:t>
                </a:r>
              </a:p>
              <a:p>
                <a:pPr algn="l"/>
                <a:r>
                  <a:rPr lang="en-US" sz="2000" b="1" i="0" dirty="0">
                    <a:solidFill>
                      <a:srgbClr val="292929"/>
                    </a:solidFill>
                    <a:effectLst/>
                    <a:latin typeface="charter"/>
                  </a:rPr>
                  <a:t>Cons:</a:t>
                </a:r>
                <a:r>
                  <a:rPr lang="en-US" sz="2000" dirty="0">
                    <a:solidFill>
                      <a:srgbClr val="292929"/>
                    </a:solidFill>
                    <a:latin typeface="charter"/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rgbClr val="292929"/>
                    </a:solidFill>
                    <a:latin typeface="charter"/>
                  </a:rPr>
                  <a:t>Under batch gradient descent,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1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>
                    <a:solidFill>
                      <a:srgbClr val="292929"/>
                    </a:solidFill>
                    <a:latin typeface="charter"/>
                  </a:rPr>
                  <a:t>is calculated at every step against a full data set. </a:t>
                </a:r>
                <a:endParaRPr lang="en-US" sz="1800" b="0" i="0" dirty="0">
                  <a:solidFill>
                    <a:srgbClr val="292929"/>
                  </a:solidFill>
                  <a:effectLst/>
                  <a:latin typeface="charter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solidFill>
                      <a:srgbClr val="292929"/>
                    </a:solidFill>
                    <a:effectLst/>
                    <a:latin typeface="charter"/>
                  </a:rPr>
                  <a:t>It may be slow when datasets are huge (case of Big Data)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b="0" i="0" dirty="0">
                    <a:solidFill>
                      <a:srgbClr val="292929"/>
                    </a:solidFill>
                    <a:effectLst/>
                    <a:latin typeface="charter"/>
                  </a:rPr>
                  <a:t>Not all problems are convex so gradient descent algorithms are not universal</a:t>
                </a:r>
              </a:p>
              <a:p>
                <a:endParaRPr lang="en-US" sz="2400" dirty="0">
                  <a:solidFill>
                    <a:srgbClr val="292929"/>
                  </a:solidFill>
                  <a:latin typeface="charter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D372D-F14E-F1CA-3376-033627A006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66018"/>
                <a:ext cx="8229600" cy="5555457"/>
              </a:xfrm>
              <a:blipFill>
                <a:blip r:embed="rId2"/>
                <a:stretch>
                  <a:fillRect l="-1037" t="-1096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788C8-C043-90EA-A6A7-CCA95B0E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Neural Networks. , v.250510a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B8B5A-881A-CA78-1628-7B245497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058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AA1C-6E2E-E61D-65F9-20A6CE16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7" y="303213"/>
            <a:ext cx="3556143" cy="1114425"/>
          </a:xfrm>
        </p:spPr>
        <p:txBody>
          <a:bodyPr/>
          <a:lstStyle/>
          <a:p>
            <a:r>
              <a:rPr lang="en-US" sz="2800" dirty="0"/>
              <a:t>(ii) 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D372D-F14E-F1CA-3376-033627A006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380" y="925640"/>
                <a:ext cx="8229600" cy="5792916"/>
              </a:xfrm>
            </p:spPr>
            <p:txBody>
              <a:bodyPr/>
              <a:lstStyle/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Unlike batch gradient descent , SGD calculates the gradient for only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 training example </a:t>
                </a:r>
                <a:r>
                  <a:rPr lang="en-US" sz="2400" dirty="0"/>
                  <a:t>at every iteration. </a:t>
                </a:r>
              </a:p>
              <a:p>
                <a:pPr lvl="1"/>
                <a:r>
                  <a:rPr lang="en-US" sz="2400" dirty="0">
                    <a:solidFill>
                      <a:srgbClr val="7030A0"/>
                    </a:solidFill>
                  </a:rPr>
                  <a:t>Step 1: Randomly shuffle the data set of size m</a:t>
                </a:r>
              </a:p>
              <a:p>
                <a:pPr lvl="1"/>
                <a:r>
                  <a:rPr lang="en-US" sz="2400" dirty="0">
                    <a:solidFill>
                      <a:srgbClr val="7030A0"/>
                    </a:solidFill>
                  </a:rPr>
                  <a:t>Step 2: Select a learning rate </a:t>
                </a:r>
                <a:r>
                  <a:rPr lang="en-US" sz="2400" i="1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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 lvl="1"/>
                <a:r>
                  <a:rPr lang="en-US" sz="2400" dirty="0">
                    <a:solidFill>
                      <a:srgbClr val="7030A0"/>
                    </a:solidFill>
                  </a:rPr>
                  <a:t>Step 3: Select initial para. values </a:t>
                </a:r>
                <a:r>
                  <a:rPr lang="en-US" sz="24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</a:t>
                </a:r>
                <a:r>
                  <a:rPr lang="en-US" sz="2400" i="1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</a:t>
                </a:r>
                <a:r>
                  <a:rPr lang="en-US" sz="2400" dirty="0">
                    <a:solidFill>
                      <a:srgbClr val="7030A0"/>
                    </a:solidFill>
                  </a:rPr>
                  <a:t>  as the starting point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Step 4: Update all parameters from the gradient of the training data set,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sz="2400" dirty="0">
                    <a:solidFill>
                      <a:srgbClr val="7030A0"/>
                    </a:solidFill>
                  </a:rPr>
                  <a:t>Step 5: Repeat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Step 4</a:t>
                </a:r>
                <a:r>
                  <a:rPr lang="en-US" sz="2400" dirty="0">
                    <a:solidFill>
                      <a:srgbClr val="7030A0"/>
                    </a:solidFill>
                  </a:rPr>
                  <a:t> until a local minimum is reached</a:t>
                </a:r>
              </a:p>
              <a:p>
                <a:pPr algn="l"/>
                <a:r>
                  <a:rPr lang="en-US" sz="2000" b="1" i="0" dirty="0">
                    <a:solidFill>
                      <a:srgbClr val="292929"/>
                    </a:solidFill>
                    <a:effectLst/>
                    <a:latin typeface="charter"/>
                  </a:rPr>
                  <a:t>Pros: </a:t>
                </a:r>
              </a:p>
              <a:p>
                <a:pPr lvl="1"/>
                <a:r>
                  <a:rPr lang="en-US" sz="1600" b="0" i="0" dirty="0">
                    <a:solidFill>
                      <a:srgbClr val="292929"/>
                    </a:solidFill>
                    <a:effectLst/>
                    <a:latin typeface="charter"/>
                  </a:rPr>
                  <a:t>Converges quicker (less time) than Batch GD for huge datasets, </a:t>
                </a:r>
              </a:p>
              <a:p>
                <a:pPr lvl="1"/>
                <a:r>
                  <a:rPr lang="en-US" sz="1600" b="0" i="0" dirty="0">
                    <a:solidFill>
                      <a:srgbClr val="292929"/>
                    </a:solidFill>
                    <a:effectLst/>
                    <a:latin typeface="charter"/>
                  </a:rPr>
                  <a:t>Can escape from local minima</a:t>
                </a:r>
              </a:p>
              <a:p>
                <a:pPr algn="l"/>
                <a:r>
                  <a:rPr lang="en-US" sz="2000" b="1" i="0" dirty="0">
                    <a:solidFill>
                      <a:srgbClr val="292929"/>
                    </a:solidFill>
                    <a:effectLst/>
                    <a:latin typeface="charter"/>
                  </a:rPr>
                  <a:t>Cons: </a:t>
                </a:r>
              </a:p>
              <a:p>
                <a:pPr lvl="1"/>
                <a:r>
                  <a:rPr lang="en-US" sz="1600" b="0" i="0" dirty="0">
                    <a:solidFill>
                      <a:srgbClr val="292929"/>
                    </a:solidFill>
                    <a:effectLst/>
                    <a:latin typeface="charter"/>
                  </a:rPr>
                  <a:t>Steps are noisier — SGD may require more iterations to converge with limits </a:t>
                </a:r>
              </a:p>
              <a:p>
                <a:pPr lvl="1"/>
                <a:r>
                  <a:rPr lang="en-US" sz="1600" b="0" i="0" dirty="0">
                    <a:solidFill>
                      <a:srgbClr val="292929"/>
                    </a:solidFill>
                    <a:effectLst/>
                    <a:latin typeface="charter"/>
                  </a:rPr>
                  <a:t>It can “bounce around” global optimum, may require bigger tolerance than Batch GD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D372D-F14E-F1CA-3376-033627A006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380" y="925640"/>
                <a:ext cx="8229600" cy="5792916"/>
              </a:xfrm>
              <a:blipFill>
                <a:blip r:embed="rId2"/>
                <a:stretch>
                  <a:fillRect l="-1037" r="-1778" b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788C8-C043-90EA-A6A7-CCA95B0E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104419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B8B5A-881A-CA78-1628-7B245497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7" name="Picture 2" descr="Visualization of the stochastic gradient descent algorithm">
            <a:extLst>
              <a:ext uri="{FF2B5EF4-FFF2-40B4-BE49-F238E27FC236}">
                <a16:creationId xmlns:a16="http://schemas.microsoft.com/office/drawing/2014/main" id="{267B076D-7BF0-0947-84C5-1163BF4C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9444"/>
            <a:ext cx="2209800" cy="12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isualization of the gradient descent algorithm">
            <a:extLst>
              <a:ext uri="{FF2B5EF4-FFF2-40B4-BE49-F238E27FC236}">
                <a16:creationId xmlns:a16="http://schemas.microsoft.com/office/drawing/2014/main" id="{64FF0F1C-E79C-B343-6236-4368FE84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11" y="139444"/>
            <a:ext cx="2209800" cy="12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B62154-9A7A-104D-5271-7FF860A7BA69}"/>
              </a:ext>
            </a:extLst>
          </p:cNvPr>
          <p:cNvSpPr txBox="1"/>
          <p:nvPr/>
        </p:nvSpPr>
        <p:spPr>
          <a:xfrm>
            <a:off x="5740257" y="663446"/>
            <a:ext cx="5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v.s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9586E-35DF-1808-FA2D-4E80FFBE4773}"/>
              </a:ext>
            </a:extLst>
          </p:cNvPr>
          <p:cNvSpPr txBox="1"/>
          <p:nvPr/>
        </p:nvSpPr>
        <p:spPr>
          <a:xfrm>
            <a:off x="4051443" y="1043365"/>
            <a:ext cx="186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(Classical GD)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B178-BC1D-5DDB-CC86-F5F5CFD1AE70}"/>
              </a:ext>
            </a:extLst>
          </p:cNvPr>
          <p:cNvSpPr txBox="1"/>
          <p:nvPr/>
        </p:nvSpPr>
        <p:spPr>
          <a:xfrm>
            <a:off x="6151308" y="1032778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(Stochastic GD)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597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C788-07D6-125B-057C-14DD6336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HK" sz="2000" dirty="0">
                <a:hlinkClick r:id="rId2"/>
              </a:rPr>
              <a:t>https://www.datacamp.com/tutorial/stochastic-gradient-descent</a:t>
            </a:r>
            <a:r>
              <a:rPr lang="en-HK" sz="2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684B9-35A7-76C7-ACDD-783B546C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C7217-355B-D824-7B22-06595695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HK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B644A-0A08-65E6-83C6-51275938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86DF-4AC6-44BB-9261-A3C12E8BDC53}" type="slidenum">
              <a:rPr lang="en-US" altLang="zh-HK" smtClean="0"/>
              <a:pPr/>
              <a:t>98</a:t>
            </a:fld>
            <a:endParaRPr lang="en-US" altLang="zh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74DDEF-2F7A-19EA-7611-11F03507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6934200" cy="56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44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CA1D-8A2B-82A8-98A7-15542FC6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(iii) Mini-Batch Gradient Descent </a:t>
            </a:r>
            <a:r>
              <a:rPr lang="en-US" sz="3600" dirty="0" err="1"/>
              <a:t>mBGD</a:t>
            </a:r>
            <a:br>
              <a:rPr lang="en-US" sz="3600" dirty="0"/>
            </a:br>
            <a:r>
              <a:rPr lang="en-US" sz="3600" dirty="0"/>
              <a:t>(in between BGD and SDG)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5A7E-47E8-BCBD-7B93-3D096821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steps for performing mini-batch gradient descent are identical to SGD with one exception - when updating the parameters from the gradient, rather than calculating the gradient of a single training example, the gradient is calculated against a batch size of n (n &lt; full data set) training examples, i.e. compute</a:t>
            </a:r>
          </a:p>
          <a:p>
            <a:pPr algn="l"/>
            <a:r>
              <a:rPr lang="en-US" sz="2400" b="1" i="0" dirty="0">
                <a:solidFill>
                  <a:srgbClr val="292929"/>
                </a:solidFill>
                <a:effectLst/>
                <a:latin typeface="charter"/>
              </a:rPr>
              <a:t>Pros:</a:t>
            </a: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92929"/>
                </a:solidFill>
                <a:effectLst/>
                <a:latin typeface="charter"/>
              </a:rPr>
              <a:t>A good balance between BGD and SGD in terms of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92929"/>
                </a:solidFill>
                <a:effectLst/>
                <a:latin typeface="charter"/>
              </a:rPr>
              <a:t>Easily fits into computer memory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92929"/>
                </a:solidFill>
                <a:effectLst/>
                <a:latin typeface="charter"/>
              </a:rPr>
              <a:t>Can escape from local minimums</a:t>
            </a:r>
          </a:p>
          <a:p>
            <a:pPr algn="l"/>
            <a:r>
              <a:rPr lang="en-US" sz="2400" b="1" i="0" dirty="0">
                <a:solidFill>
                  <a:srgbClr val="292929"/>
                </a:solidFill>
                <a:effectLst/>
                <a:latin typeface="charter"/>
              </a:rPr>
              <a:t>Cons:</a:t>
            </a: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92929"/>
                </a:solidFill>
                <a:effectLst/>
                <a:latin typeface="charter"/>
              </a:rPr>
              <a:t>It can still “bounce around” global optimum — it may require bigger tolerance than Batch GD but smaller than SGD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92929"/>
                </a:solidFill>
                <a:effectLst/>
                <a:latin typeface="charter"/>
              </a:rPr>
              <a:t>One more hyper-parameter to optimize — a batch size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F1007-8812-F265-23A3-E5B456FB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Neural Networks. , v.250510a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D9574-6BA4-F10F-3D1E-B26B478D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04839-9058-486D-8AE7-0BA827BF3E85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5616D1-4DA2-8925-B899-342777D5FD72}"/>
                  </a:ext>
                </a:extLst>
              </p:cNvPr>
              <p:cNvSpPr txBox="1"/>
              <p:nvPr/>
            </p:nvSpPr>
            <p:spPr>
              <a:xfrm>
                <a:off x="3429000" y="2819400"/>
                <a:ext cx="5472701" cy="40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 -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  <a:ea typeface="+mn-ea"/>
                      </a:rPr>
                      <m:t>𝛼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+mn-ea"/>
                      </a:rPr>
                      <m:t>×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  <a:ea typeface="+mn-ea"/>
                          </a:rPr>
                          <m:t>∇</m:t>
                        </m:r>
                      </m:e>
                      <m:sub>
                        <m:r>
                          <a:rPr lang="en-US" sz="2000" dirty="0">
                            <a:latin typeface="Cambria Math" panose="02040503050406030204" pitchFamily="18" charset="0"/>
                            <a:ea typeface="+mn-ea"/>
                          </a:rPr>
                          <m:t>𝜃</m:t>
                        </m:r>
                      </m:sub>
                    </m:sSub>
                    <m:r>
                      <a:rPr lang="en-US" sz="2000" dirty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+mn-ea"/>
                      </a:rPr>
                      <m:t>𝐽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000">
                        <a:latin typeface="Cambria Math" panose="02040503050406030204" pitchFamily="18" charset="0"/>
                        <a:ea typeface="+mn-ea"/>
                      </a:rPr>
                      <m:t>𝜃</m:t>
                    </m:r>
                    <m:r>
                      <a:rPr lang="en-US" sz="2000"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𝑗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+mn-ea"/>
                          </a:rPr>
                          <m:t>𝑗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5616D1-4DA2-8925-B899-342777D5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819400"/>
                <a:ext cx="5472701" cy="404085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65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27063</TotalTime>
  <Words>24019</Words>
  <Application>Microsoft Office PowerPoint</Application>
  <PresentationFormat>On-screen Show (4:3)</PresentationFormat>
  <Paragraphs>3029</Paragraphs>
  <Slides>124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43" baseType="lpstr">
      <vt:lpstr>charter</vt:lpstr>
      <vt:lpstr>Helvetica Neue</vt:lpstr>
      <vt:lpstr>Inter</vt:lpstr>
      <vt:lpstr>PMingLiU</vt:lpstr>
      <vt:lpstr>source-serif-pro</vt:lpstr>
      <vt:lpstr>Arial</vt:lpstr>
      <vt:lpstr>Arial</vt:lpstr>
      <vt:lpstr>Bell MT</vt:lpstr>
      <vt:lpstr>Bodoni MT</vt:lpstr>
      <vt:lpstr>Calibri</vt:lpstr>
      <vt:lpstr>Cambria Math</vt:lpstr>
      <vt:lpstr>Courier New</vt:lpstr>
      <vt:lpstr>Nunito</vt:lpstr>
      <vt:lpstr>Roboto</vt:lpstr>
      <vt:lpstr>Symbol</vt:lpstr>
      <vt:lpstr>Wingdings</vt:lpstr>
      <vt:lpstr>Office Theme</vt:lpstr>
      <vt:lpstr>公式</vt:lpstr>
      <vt:lpstr>Equation</vt:lpstr>
      <vt:lpstr> Artificial Neural networks </vt:lpstr>
      <vt:lpstr>Introduction</vt:lpstr>
      <vt:lpstr>Motivation</vt:lpstr>
      <vt:lpstr>Applications</vt:lpstr>
      <vt:lpstr>Different types of artificial neural networks</vt:lpstr>
      <vt:lpstr>Theory of  Back Propagation Neural Net (BPNN)</vt:lpstr>
      <vt:lpstr>Back propagation is an essential step in many artificial network designs</vt:lpstr>
      <vt:lpstr>Example :Optical character recognition OCR </vt:lpstr>
      <vt:lpstr>Overview of what we will learn</vt:lpstr>
      <vt:lpstr>Part 1 (classification in action /or the Recognition process) </vt:lpstr>
      <vt:lpstr>Recognition: assume weight (W) bias (b) are found earlier</vt:lpstr>
      <vt:lpstr>A neural network</vt:lpstr>
      <vt:lpstr>Exercise 1a,b,c,d</vt:lpstr>
      <vt:lpstr>ANSWER: Exercise 1a,b,c,d</vt:lpstr>
      <vt:lpstr>Multi-layer structure of a BP neural network</vt:lpstr>
      <vt:lpstr>Inside each neuron there is a bias (b)</vt:lpstr>
      <vt:lpstr>Inside each neuron x=input, y=output</vt:lpstr>
      <vt:lpstr>Some good math videos on the web</vt:lpstr>
      <vt:lpstr>Essential result you must remember</vt:lpstr>
      <vt:lpstr>MATH STUFF: Sigmoid function f(u)= logsig(u) and its derivative f’(u)=dlogsig(u)  </vt:lpstr>
      <vt:lpstr>Why use sigmoid function</vt:lpstr>
      <vt:lpstr>Back Propagation Neural Net (BPNN) Forward pass</vt:lpstr>
      <vt:lpstr>Our simple demo program</vt:lpstr>
      <vt:lpstr>Numerical Example : Architecture of our example (see code in appendix)</vt:lpstr>
      <vt:lpstr>The input x </vt:lpstr>
      <vt:lpstr>Exercise 2: Feed forward Input =P1,..P9, output =Y1,Y2,Y3 teacher(target) =T1,T2,T3</vt:lpstr>
      <vt:lpstr>Answer: Exercise 2: Feed forward Input =P1,..P9, output =Y1,Y2,Y3 teacher(target) =T1,T2,T3</vt:lpstr>
      <vt:lpstr>Architecture : Example, write the formula for A1(j=1) </vt:lpstr>
      <vt:lpstr>Architecture : Example (continue, left hand side first) write the formula for A1(j=1) </vt:lpstr>
      <vt:lpstr>"Answer: Architecture : Example (continue, left hand side )" Note ":" y=f(u)=1/(1+e^(-(∑_(i=1)^(i=I)▒〖[ω(i)x(i)]+b〗) ) ), where  u=(∑_(i=1)^(i=I)▒〖[ω(i)x(i)]+b〗) </vt:lpstr>
      <vt:lpstr>Architecture : write the formula for A2(k=1) </vt:lpstr>
      <vt:lpstr>Answer: write the formula for A2(k=1)  </vt:lpstr>
      <vt:lpstr>Exercise 3a,b</vt:lpstr>
      <vt:lpstr>Answer: Exercise 3a,b</vt:lpstr>
      <vt:lpstr>Exercise3c: write formula for A1 (j=4) </vt:lpstr>
      <vt:lpstr>Exercise 3c: Find A1 (j=4), the output of the 4th neuron in the hidden layer. write output value for  A1(j=4)</vt:lpstr>
      <vt:lpstr>Exercise 4: find Y1</vt:lpstr>
      <vt:lpstr>Answer 4</vt:lpstr>
      <vt:lpstr>Part 2: Back propagation processing (Training the network) </vt:lpstr>
      <vt:lpstr>Back propagation stage</vt:lpstr>
      <vt:lpstr>The criteria to train a network </vt:lpstr>
      <vt:lpstr>Before we back propagate data , we have to find the feed forward error signals e(n)– regression loss function first for the training sample x(n). Recall: Feed forward processing, Input =P1,..P9, output =Y1,Y2,Y3, teacher =T1,T2,T3</vt:lpstr>
      <vt:lpstr>Exercise 5a,b : The training idea</vt:lpstr>
      <vt:lpstr>Answer 5a,b : The training idea</vt:lpstr>
      <vt:lpstr>How to back propagate?</vt:lpstr>
      <vt:lpstr>Because: E/  wi,j tells you how to change w to minimize eE  The method is called Learning by gradient descent </vt:lpstr>
      <vt:lpstr>ANS for : We need to find      , why?</vt:lpstr>
      <vt:lpstr>Back propagation idea Input =P1,..P9, output =Y(k=1),Y(k=2),Y3(k=3) teachers =T(k=1),T(k=3),T(k=3)</vt:lpstr>
      <vt:lpstr>The training algorithm </vt:lpstr>
      <vt:lpstr>How to calculate w, b of all neurons during training </vt:lpstr>
      <vt:lpstr>Now use this  indexing scheme (k,j,i) now</vt:lpstr>
      <vt:lpstr>Case 1 of weight updating</vt:lpstr>
      <vt:lpstr>Case 1 of weight updating (i): if the neuron in between the hidden layer and the output layer </vt:lpstr>
      <vt:lpstr> Case 1 of weight updating : (ii) if the neuron in between the hidden layer and the output layer More Explanation for term1 </vt:lpstr>
      <vt:lpstr>Case 1 of weight updating(iii): if the neuron in between the output and the hidden layer </vt:lpstr>
      <vt:lpstr>Case 1(iv): if the neuron in between the output and the hidden layer </vt:lpstr>
      <vt:lpstr>Case 1(v): if the neuron in between the output and the hidden layer </vt:lpstr>
      <vt:lpstr>Case2 of weight updating</vt:lpstr>
      <vt:lpstr>Case2 of weight updating (i) : if neuron in between a hidden and hidden  layer. We want to find</vt:lpstr>
      <vt:lpstr>Case2 of weight updating (ii) : if neuron in between a hidden and hidden  layer. We want to find</vt:lpstr>
      <vt:lpstr>Case2(iii) : if neuron in between a hidden and hidden  layer. We want to find</vt:lpstr>
      <vt:lpstr>Case2(iv) : if neuron in between a hidden and hidden  layer. We want to find</vt:lpstr>
      <vt:lpstr> </vt:lpstr>
      <vt:lpstr>Essential MATLAB code in bpnn(versionx).m  see appendix for source listing</vt:lpstr>
      <vt:lpstr>Exercise 6: question on output layer see reference code in appendix </vt:lpstr>
      <vt:lpstr>Answer 6 a,b: question on output layer see reference code in appendix </vt:lpstr>
      <vt:lpstr>Answer  (6c) on output layer</vt:lpstr>
      <vt:lpstr> </vt:lpstr>
      <vt:lpstr>Answer (7a,7b) on  hidden to hidden layer Case 2</vt:lpstr>
      <vt:lpstr>Finally, all  (e/w) terms are found after you solved case1 and case2  </vt:lpstr>
      <vt:lpstr>Exercise 8: The training algorithm </vt:lpstr>
      <vt:lpstr>Answer 8: The training algorithm </vt:lpstr>
      <vt:lpstr>Answer 8: The training algorithm  Data structures used can be found in the program at appendix  </vt:lpstr>
      <vt:lpstr> </vt:lpstr>
      <vt:lpstr>Ex10. (self study question) Case 1: when the neuron in between the output and the hidden layer </vt:lpstr>
      <vt:lpstr>Ex.11 (self study question): Case2 : when  neuron in between a hidden and hidden  layer. We want to find</vt:lpstr>
      <vt:lpstr>Ex12a (self study question)  Answer can be found in appendix</vt:lpstr>
      <vt:lpstr>d</vt:lpstr>
      <vt:lpstr>Implementation issues</vt:lpstr>
      <vt:lpstr>Epoch, batch size and iterations</vt:lpstr>
      <vt:lpstr>Full batch. min-batch, SGD Stochastic Gradient Descent</vt:lpstr>
      <vt:lpstr>Full batch example </vt:lpstr>
      <vt:lpstr>Mini-batch</vt:lpstr>
      <vt:lpstr>Stochastic Gradient Decent (SGD)</vt:lpstr>
      <vt:lpstr>Comparing full batch, mini-batch and SGD</vt:lpstr>
      <vt:lpstr>Adam Optimization Algorithm (Adaptive Moment estimation)</vt:lpstr>
      <vt:lpstr>ADAM optimization algorithm/code https://towardsdatascience.com/adam-latest-trends-in-deep-learning-optimization-6be9a291375c https://www.geeksforgeeks.org/intuition-of-adam-optimizer/ </vt:lpstr>
      <vt:lpstr>ADAM: Idea of Momentum   </vt:lpstr>
      <vt:lpstr>References</vt:lpstr>
      <vt:lpstr> Summary</vt:lpstr>
      <vt:lpstr>Appendices</vt:lpstr>
      <vt:lpstr>Appendix 1a: Optimization Methods in Deep Learning Method (1) First-Order Methods  (commonly called Gradient Descent Method )</vt:lpstr>
      <vt:lpstr>Method (2) Stochastic Gradient Descent (SGD)</vt:lpstr>
      <vt:lpstr>Method (3) Newton’s Method </vt:lpstr>
      <vt:lpstr>Appendix 1b:  These 3 variants of Gradient Descent method </vt:lpstr>
      <vt:lpstr>(i) Batched Gradient descent (BGD)</vt:lpstr>
      <vt:lpstr>(ii) Stochastic Gradient Descent (SGD)</vt:lpstr>
      <vt:lpstr>https://www.datacamp.com/tutorial/stochastic-gradient-descent </vt:lpstr>
      <vt:lpstr>(iii) Mini-Batch Gradient Descent mBGD (in between BGD and SDG) </vt:lpstr>
      <vt:lpstr>Appendix 2:  BNPP example in matlab</vt:lpstr>
      <vt:lpstr>Example: a simple BPNN </vt:lpstr>
      <vt:lpstr>Display of testing patterns</vt:lpstr>
      <vt:lpstr>Architecture </vt:lpstr>
      <vt:lpstr> </vt:lpstr>
      <vt:lpstr> </vt:lpstr>
      <vt:lpstr> </vt:lpstr>
      <vt:lpstr> </vt:lpstr>
      <vt:lpstr> </vt:lpstr>
      <vt:lpstr>Result of the program mse error vs. itr (epoch iteration)</vt:lpstr>
      <vt:lpstr>Bnpp_v201004.m Can display weight (see line 118) </vt:lpstr>
      <vt:lpstr>Matlab code,bnpp2c1.m (old version)</vt:lpstr>
      <vt:lpstr>Appendix 3 Loss functions for different applications https://machinelearningmastery.com/loss-and-loss-functions-for-training-deep-learning-neural-networks/  </vt:lpstr>
      <vt:lpstr>Appendix 4: Tutorial exercise T1</vt:lpstr>
      <vt:lpstr> </vt:lpstr>
      <vt:lpstr>Answer T1 by program</vt:lpstr>
      <vt:lpstr>Calculation by hand Step1: find A1 (using equation in case(i))</vt:lpstr>
      <vt:lpstr>Step2: (forward pass)</vt:lpstr>
      <vt:lpstr>Step3:</vt:lpstr>
      <vt:lpstr>Step4 (using equation in casew(ii)): weights update for hidden-to-hidden layers</vt:lpstr>
      <vt:lpstr>Neural networks: formulas</vt:lpstr>
      <vt:lpstr>Demonstration of  Overfit</vt:lpstr>
      <vt:lpstr>Appendix 5: Sqrt(5) example</vt:lpstr>
      <vt:lpstr>How to add Adam this the example of sqrt(5)</vt:lpstr>
      <vt:lpstr>Example of using Adam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 Neural Network CNN</dc:title>
  <dc:creator>khwong</dc:creator>
  <cp:lastModifiedBy>kh wong</cp:lastModifiedBy>
  <cp:revision>978</cp:revision>
  <cp:lastPrinted>2018-10-05T04:12:07Z</cp:lastPrinted>
  <dcterms:created xsi:type="dcterms:W3CDTF">2014-07-10T02:44:41Z</dcterms:created>
  <dcterms:modified xsi:type="dcterms:W3CDTF">2025-05-10T00:56:42Z</dcterms:modified>
</cp:coreProperties>
</file>