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55"/>
  </p:notesMasterIdLst>
  <p:sldIdLst>
    <p:sldId id="256" r:id="rId2"/>
    <p:sldId id="257" r:id="rId3"/>
    <p:sldId id="308" r:id="rId4"/>
    <p:sldId id="307" r:id="rId5"/>
    <p:sldId id="309" r:id="rId6"/>
    <p:sldId id="284" r:id="rId7"/>
    <p:sldId id="290" r:id="rId8"/>
    <p:sldId id="285" r:id="rId9"/>
    <p:sldId id="286" r:id="rId10"/>
    <p:sldId id="287" r:id="rId11"/>
    <p:sldId id="288" r:id="rId12"/>
    <p:sldId id="289" r:id="rId13"/>
    <p:sldId id="310" r:id="rId14"/>
    <p:sldId id="330" r:id="rId15"/>
    <p:sldId id="311" r:id="rId16"/>
    <p:sldId id="320" r:id="rId17"/>
    <p:sldId id="312" r:id="rId18"/>
    <p:sldId id="328" r:id="rId19"/>
    <p:sldId id="329" r:id="rId20"/>
    <p:sldId id="291" r:id="rId21"/>
    <p:sldId id="292" r:id="rId22"/>
    <p:sldId id="293" r:id="rId23"/>
    <p:sldId id="294" r:id="rId24"/>
    <p:sldId id="306" r:id="rId25"/>
    <p:sldId id="296" r:id="rId26"/>
    <p:sldId id="297" r:id="rId27"/>
    <p:sldId id="298" r:id="rId28"/>
    <p:sldId id="313" r:id="rId29"/>
    <p:sldId id="314" r:id="rId30"/>
    <p:sldId id="319" r:id="rId31"/>
    <p:sldId id="315" r:id="rId32"/>
    <p:sldId id="318" r:id="rId33"/>
    <p:sldId id="305" r:id="rId34"/>
    <p:sldId id="316" r:id="rId35"/>
    <p:sldId id="317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39" r:id="rId45"/>
    <p:sldId id="340" r:id="rId46"/>
    <p:sldId id="341" r:id="rId47"/>
    <p:sldId id="342" r:id="rId48"/>
    <p:sldId id="343" r:id="rId49"/>
    <p:sldId id="344" r:id="rId50"/>
    <p:sldId id="345" r:id="rId51"/>
    <p:sldId id="346" r:id="rId52"/>
    <p:sldId id="347" r:id="rId53"/>
    <p:sldId id="348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064A2"/>
    <a:srgbClr val="4BACC6"/>
    <a:srgbClr val="C0504D"/>
    <a:srgbClr val="8C3836"/>
    <a:srgbClr val="9BBB59"/>
    <a:srgbClr val="71893F"/>
    <a:srgbClr val="F79646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 varScale="1">
        <p:scale>
          <a:sx n="68" d="100"/>
          <a:sy n="68" d="100"/>
        </p:scale>
        <p:origin x="-11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74B8ED4-976F-43D7-B496-F4207501E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02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8272F-DEB6-4591-A9EF-01E04D90AA4F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20657EA-4CCE-4732-9B3F-7EC71CF14CF6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D4806DF-64EA-4A8E-B8CE-761A40FABD80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BA40DC8-6275-42A8-843A-C60274199913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231EAC-E401-459F-89EA-85BDAB07C50A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F35C652-1F73-4D9D-A410-9F09FEA92392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11A0AD-CA90-4633-B37B-B3A7D3D3BD7C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E729C92-948F-4BBD-90DD-DA3631860AB7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7905046-9FCB-4FA9-90DA-AE17BBC6E9CB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29FD4C-99E0-48DC-96DF-6F97B2418372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AD240A6-5EDB-4987-AB65-F5D0CD2164B8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328DFEA-390F-4BF9-B5CD-76FD6B1EDE13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8CE1EE-503A-40E3-9D17-A8B207F7C11E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5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B2536-BECA-4044-A60B-8A01C714F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0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07081-00BC-4DE0-B6FD-41B9D896D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1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82FC1-193A-49BD-913F-8978B16EF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6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95847-D229-4823-89B9-35A65DE5C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6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8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ACFD8-453B-4E31-AE35-AF40B1D85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3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F498E-3F57-4C1E-BCAE-D1B07D804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8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B5B4A-8F8C-47FF-AD24-BA379FD2C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8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B2959-CEFD-4A35-BB01-97829DAC7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2E2F0-E3F8-4605-B86F-9B6B776DC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78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78E15-B4FB-4D0D-8561-9385FA834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2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7E87E-1B4A-4D5E-848F-99AF8E7AD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8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7044E09-2146-4931-91EC-E8A6733F6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 baseline="0">
          <a:solidFill>
            <a:schemeClr val="accent2">
              <a:lumMod val="75000"/>
            </a:schemeClr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Arm board tutorial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1</a:t>
            </a:r>
          </a:p>
          <a:p>
            <a:r>
              <a:rPr lang="en-US" dirty="0" smtClean="0"/>
              <a:t>Using the ARM board</a:t>
            </a:r>
          </a:p>
          <a:p>
            <a:r>
              <a:rPr lang="en-US" dirty="0" smtClean="0"/>
              <a:t>And start working with C</a:t>
            </a:r>
          </a:p>
          <a:p>
            <a:r>
              <a:rPr lang="en-US" smtClean="0"/>
              <a:t>Tutorial </a:t>
            </a:r>
            <a:r>
              <a:rPr lang="en-US" dirty="0" smtClean="0"/>
              <a:t>5 and 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B2536-BECA-4044-A60B-8A01C714F47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Start working with C	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ym typeface="Wingdings" pitchFamily="2" charset="2"/>
              </a:rPr>
              <a:t>Paste the following template to your code:</a:t>
            </a:r>
          </a:p>
          <a:p>
            <a:endParaRPr lang="en-US" altLang="zh-TW" dirty="0" smtClean="0">
              <a:sym typeface="Wingdings" pitchFamily="2" charset="2"/>
            </a:endParaRPr>
          </a:p>
          <a:p>
            <a:endParaRPr lang="en-US" altLang="zh-TW" dirty="0" smtClean="0">
              <a:sym typeface="Wingdings" pitchFamily="2" charset="2"/>
            </a:endParaRPr>
          </a:p>
          <a:p>
            <a:endParaRPr lang="en-US" altLang="zh-TW" dirty="0" smtClean="0">
              <a:sym typeface="Wingdings" pitchFamily="2" charset="2"/>
            </a:endParaRPr>
          </a:p>
          <a:p>
            <a:endParaRPr lang="en-US" altLang="zh-TW" dirty="0" smtClean="0">
              <a:sym typeface="Wingdings" pitchFamily="2" charset="2"/>
            </a:endParaRPr>
          </a:p>
          <a:p>
            <a:endParaRPr lang="en-US" altLang="zh-TW" dirty="0" smtClean="0">
              <a:sym typeface="Wingdings" pitchFamily="2" charset="2"/>
            </a:endParaRPr>
          </a:p>
          <a:p>
            <a:pPr lvl="1"/>
            <a:endParaRPr lang="en-US" altLang="zh-TW" dirty="0" smtClean="0">
              <a:sym typeface="Wingdings" pitchFamily="2" charset="2"/>
            </a:endParaRPr>
          </a:p>
          <a:p>
            <a:endParaRPr lang="en-US" altLang="zh-TW" dirty="0" smtClean="0">
              <a:sym typeface="Wingdings" pitchFamily="2" charset="2"/>
            </a:endParaRP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1A66-BB71-48C6-8314-F1A4E25FD9D1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691680" y="2564904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Consolas" pitchFamily="49" charset="0"/>
                <a:cs typeface="Consolas" pitchFamily="49" charset="0"/>
              </a:rPr>
              <a:t>#include &lt;lpc213x.h&gt;</a:t>
            </a:r>
          </a:p>
          <a:p>
            <a:endParaRPr lang="en-US" altLang="zh-TW" sz="2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altLang="zh-TW" sz="24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zh-TW" sz="2400" dirty="0" smtClean="0">
                <a:latin typeface="Consolas" pitchFamily="49" charset="0"/>
                <a:cs typeface="Consolas" pitchFamily="49" charset="0"/>
              </a:rPr>
              <a:t> main(){</a:t>
            </a:r>
          </a:p>
          <a:p>
            <a:r>
              <a:rPr lang="en-US" altLang="zh-TW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2400" dirty="0" smtClean="0">
                <a:latin typeface="Consolas" pitchFamily="49" charset="0"/>
                <a:cs typeface="Consolas" pitchFamily="49" charset="0"/>
              </a:rPr>
              <a:t>   while(1);</a:t>
            </a:r>
          </a:p>
          <a:p>
            <a:r>
              <a:rPr lang="en-US" altLang="zh-TW" sz="2400" dirty="0" smtClean="0">
                <a:latin typeface="Consolas" pitchFamily="49" charset="0"/>
                <a:cs typeface="Consolas" pitchFamily="49" charset="0"/>
              </a:rPr>
              <a:t>    return 0;</a:t>
            </a:r>
          </a:p>
          <a:p>
            <a:r>
              <a:rPr lang="en-US" altLang="zh-TW" sz="2400" dirty="0" smtClean="0">
                <a:latin typeface="Consolas" pitchFamily="49" charset="0"/>
                <a:cs typeface="Consolas" pitchFamily="49" charset="0"/>
              </a:rPr>
              <a:t>}</a:t>
            </a:r>
            <a:endParaRPr lang="zh-TW" alt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9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Start working with C 	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#include &lt;lpc213x.h&gt; </a:t>
            </a:r>
          </a:p>
          <a:p>
            <a:pPr lvl="1"/>
            <a:r>
              <a:rPr lang="en-US" altLang="zh-TW" dirty="0" smtClean="0">
                <a:sym typeface="Wingdings" pitchFamily="2" charset="2"/>
              </a:rPr>
              <a:t>tell the compiler to use the header file "</a:t>
            </a:r>
            <a:r>
              <a:rPr lang="en-US" altLang="zh-TW" i="1" dirty="0" smtClean="0">
                <a:sym typeface="Wingdings" pitchFamily="2" charset="2"/>
              </a:rPr>
              <a:t>lpc213x.h</a:t>
            </a:r>
            <a:r>
              <a:rPr lang="en-US" altLang="zh-TW" dirty="0" smtClean="0">
                <a:sym typeface="Wingdings" pitchFamily="2" charset="2"/>
              </a:rPr>
              <a:t>"</a:t>
            </a:r>
          </a:p>
          <a:p>
            <a:pPr lvl="1"/>
            <a:r>
              <a:rPr lang="en-US" altLang="zh-TW" i="1" dirty="0" smtClean="0">
                <a:sym typeface="Wingdings" pitchFamily="2" charset="2"/>
              </a:rPr>
              <a:t>lpc213x.h</a:t>
            </a:r>
            <a:r>
              <a:rPr lang="en-US" altLang="zh-TW" dirty="0" smtClean="0">
                <a:sym typeface="Wingdings" pitchFamily="2" charset="2"/>
              </a:rPr>
              <a:t> defines all the register address for the devices in LPC213x family</a:t>
            </a:r>
          </a:p>
          <a:p>
            <a:pPr lvl="2"/>
            <a:r>
              <a:rPr lang="en-US" altLang="zh-TW" dirty="0" smtClean="0">
                <a:sym typeface="Wingdings" pitchFamily="2" charset="2"/>
              </a:rPr>
              <a:t>IOPIN0 for GPIO0, U0THR for UART0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1A66-BB71-48C6-8314-F1A4E25FD9D1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Start working with 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 main(){</a:t>
            </a:r>
            <a:br>
              <a:rPr lang="en-US" altLang="zh-TW" dirty="0" smtClean="0">
                <a:latin typeface="Consolas" pitchFamily="49" charset="0"/>
                <a:cs typeface="Consolas" pitchFamily="49" charset="0"/>
              </a:rPr>
            </a:b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    while(1);</a:t>
            </a:r>
            <a:br>
              <a:rPr lang="en-US" altLang="zh-TW" dirty="0" smtClean="0">
                <a:latin typeface="Consolas" pitchFamily="49" charset="0"/>
                <a:cs typeface="Consolas" pitchFamily="49" charset="0"/>
              </a:rPr>
            </a:b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    return 0;</a:t>
            </a:r>
            <a:br>
              <a:rPr lang="en-US" altLang="zh-TW" dirty="0" smtClean="0">
                <a:latin typeface="Consolas" pitchFamily="49" charset="0"/>
                <a:cs typeface="Consolas" pitchFamily="49" charset="0"/>
              </a:rPr>
            </a:b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1"/>
            <a:r>
              <a:rPr lang="en-US" altLang="zh-TW" dirty="0" smtClean="0"/>
              <a:t>the function "</a:t>
            </a:r>
            <a:r>
              <a:rPr lang="en-US" altLang="zh-TW" i="1" dirty="0" smtClean="0"/>
              <a:t>main</a:t>
            </a:r>
            <a:r>
              <a:rPr lang="en-US" altLang="zh-TW" dirty="0" smtClean="0"/>
              <a:t>" is the entry point of your program after the running the instructions in "</a:t>
            </a:r>
            <a:r>
              <a:rPr lang="en-US" altLang="zh-TW" i="1" dirty="0" err="1" smtClean="0"/>
              <a:t>Startup.s</a:t>
            </a:r>
            <a:r>
              <a:rPr lang="en-US" altLang="zh-TW" dirty="0" smtClean="0"/>
              <a:t>"</a:t>
            </a:r>
          </a:p>
          <a:p>
            <a:pPr lvl="1"/>
            <a:r>
              <a:rPr lang="en-US" altLang="zh-TW" dirty="0" smtClean="0"/>
              <a:t>"</a:t>
            </a: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while(1);</a:t>
            </a:r>
            <a:r>
              <a:rPr lang="en-US" altLang="zh-TW" dirty="0" smtClean="0"/>
              <a:t>" is an infinite loop which keeps the processor busy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1A66-BB71-48C6-8314-F1A4E25FD9D1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to the CUHK ARM7 board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9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CUHK ARM Board 2012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latest version of the board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31E2-B27E-44C8-9116-CBD770DD2AF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8" t="7733" r="12213" b="12200"/>
          <a:stretch/>
        </p:blipFill>
        <p:spPr>
          <a:xfrm>
            <a:off x="1763688" y="2187024"/>
            <a:ext cx="5256584" cy="438294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CUHK ARM7 board 2012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0" t="1323" r="11426" b="5113"/>
          <a:stretch/>
        </p:blipFill>
        <p:spPr>
          <a:xfrm>
            <a:off x="2079348" y="1196752"/>
            <a:ext cx="5733012" cy="553339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79748" y="1340768"/>
            <a:ext cx="2016224" cy="5328592"/>
          </a:xfrm>
          <a:prstGeom prst="rect">
            <a:avLst/>
          </a:prstGeom>
          <a:solidFill>
            <a:srgbClr val="4F81BD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simple prototype board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19508" y="1239409"/>
            <a:ext cx="1872208" cy="1253487"/>
          </a:xfrm>
          <a:prstGeom prst="rect">
            <a:avLst/>
          </a:prstGeom>
          <a:solidFill>
            <a:srgbClr val="F79646">
              <a:alpha val="69804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Serial </a:t>
            </a:r>
            <a:r>
              <a:rPr lang="en-US" dirty="0"/>
              <a:t>↔</a:t>
            </a:r>
            <a:r>
              <a:rPr lang="en-US" dirty="0" smtClean="0"/>
              <a:t> USB IC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19508" y="2996952"/>
            <a:ext cx="1728192" cy="1728192"/>
          </a:xfrm>
          <a:prstGeom prst="rect">
            <a:avLst/>
          </a:prstGeom>
          <a:solidFill>
            <a:srgbClr val="9BBB59">
              <a:alpha val="69804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NXP LPC2131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flipH="1">
            <a:off x="1287260" y="1866152"/>
            <a:ext cx="1584176" cy="842768"/>
          </a:xfrm>
          <a:prstGeom prst="rightArrow">
            <a:avLst>
              <a:gd name="adj1" fmla="val 50000"/>
              <a:gd name="adj2" fmla="val 64747"/>
            </a:avLst>
          </a:prstGeom>
          <a:solidFill>
            <a:srgbClr val="C0504D">
              <a:alpha val="69804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Connect to computer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2079348" y="2708920"/>
            <a:ext cx="1124500" cy="1584176"/>
          </a:xfrm>
          <a:prstGeom prst="rect">
            <a:avLst/>
          </a:prstGeom>
          <a:solidFill>
            <a:srgbClr val="4BACC6">
              <a:alpha val="69804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758611" y="6210263"/>
            <a:ext cx="760897" cy="360040"/>
          </a:xfrm>
          <a:prstGeom prst="rect">
            <a:avLst/>
          </a:prstGeom>
          <a:solidFill>
            <a:srgbClr val="8064A2">
              <a:alpha val="69804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4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CUHK ARM7 board 2012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0" t="1323" r="11426" b="5113"/>
          <a:stretch/>
        </p:blipFill>
        <p:spPr>
          <a:xfrm>
            <a:off x="2079348" y="1196752"/>
            <a:ext cx="5733012" cy="553339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79748" y="1340768"/>
            <a:ext cx="2016224" cy="5328592"/>
          </a:xfrm>
          <a:prstGeom prst="rect">
            <a:avLst/>
          </a:prstGeom>
          <a:solidFill>
            <a:srgbClr val="4F81BD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simple prototype board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19508" y="1239409"/>
            <a:ext cx="1872208" cy="1253487"/>
          </a:xfrm>
          <a:prstGeom prst="rect">
            <a:avLst/>
          </a:prstGeom>
          <a:solidFill>
            <a:srgbClr val="F79646">
              <a:alpha val="69804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Serial ↔ USB IC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19508" y="2996952"/>
            <a:ext cx="1728192" cy="1728192"/>
          </a:xfrm>
          <a:prstGeom prst="rect">
            <a:avLst/>
          </a:prstGeom>
          <a:solidFill>
            <a:srgbClr val="9BBB59">
              <a:alpha val="69804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NXP LPC2131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590437"/>
            <a:ext cx="1872208" cy="64633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Always light up with power 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6263880"/>
            <a:ext cx="1647808" cy="36933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Press to reset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flipH="1">
            <a:off x="1287260" y="1866152"/>
            <a:ext cx="1584176" cy="842768"/>
          </a:xfrm>
          <a:prstGeom prst="rightArrow">
            <a:avLst>
              <a:gd name="adj1" fmla="val 50000"/>
              <a:gd name="adj2" fmla="val 64747"/>
            </a:avLst>
          </a:prstGeom>
          <a:solidFill>
            <a:srgbClr val="C0504D">
              <a:alpha val="69804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Connect to computer</a:t>
            </a:r>
            <a:endParaRPr lang="en-US" sz="1600" dirty="0"/>
          </a:p>
        </p:txBody>
      </p:sp>
      <p:cxnSp>
        <p:nvCxnSpPr>
          <p:cNvPr id="12" name="Straight Arrow Connector 5"/>
          <p:cNvCxnSpPr>
            <a:stCxn id="9" idx="3"/>
          </p:cNvCxnSpPr>
          <p:nvPr/>
        </p:nvCxnSpPr>
        <p:spPr>
          <a:xfrm>
            <a:off x="2195736" y="5913603"/>
            <a:ext cx="432048" cy="972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5"/>
          <p:cNvCxnSpPr>
            <a:stCxn id="10" idx="3"/>
          </p:cNvCxnSpPr>
          <p:nvPr/>
        </p:nvCxnSpPr>
        <p:spPr>
          <a:xfrm>
            <a:off x="2043344" y="6448546"/>
            <a:ext cx="972108" cy="37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9552" y="2743760"/>
            <a:ext cx="1512168" cy="147732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Use Power Supply (</a:t>
            </a:r>
            <a:r>
              <a:rPr lang="en-US" dirty="0" smtClean="0">
                <a:solidFill>
                  <a:srgbClr val="FF0000"/>
                </a:solidFill>
              </a:rPr>
              <a:t>9V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OR</a:t>
            </a:r>
          </a:p>
          <a:p>
            <a:r>
              <a:rPr lang="en-US" dirty="0" smtClean="0"/>
              <a:t>Use power adapter</a:t>
            </a:r>
            <a:endParaRPr lang="en-US" dirty="0"/>
          </a:p>
        </p:txBody>
      </p:sp>
      <p:cxnSp>
        <p:nvCxnSpPr>
          <p:cNvPr id="17" name="Straight Arrow Connector 5"/>
          <p:cNvCxnSpPr/>
          <p:nvPr/>
        </p:nvCxnSpPr>
        <p:spPr>
          <a:xfrm flipV="1">
            <a:off x="1709690" y="3789040"/>
            <a:ext cx="558054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5"/>
          <p:cNvCxnSpPr/>
          <p:nvPr/>
        </p:nvCxnSpPr>
        <p:spPr>
          <a:xfrm>
            <a:off x="1899328" y="3068960"/>
            <a:ext cx="512432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95736" y="4113109"/>
            <a:ext cx="2264552" cy="1477328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 Slide switch</a:t>
            </a:r>
            <a:br>
              <a:rPr lang="en-US" dirty="0" smtClean="0"/>
            </a:br>
            <a:r>
              <a:rPr lang="en-US" dirty="0" smtClean="0"/>
              <a:t>(Pull </a:t>
            </a:r>
            <a:r>
              <a:rPr lang="en-US" b="1" dirty="0" smtClean="0"/>
              <a:t>right</a:t>
            </a:r>
            <a:r>
              <a:rPr lang="en-US" dirty="0" smtClean="0"/>
              <a:t> is the programming mode; Pull </a:t>
            </a:r>
            <a:r>
              <a:rPr lang="en-US" b="1" dirty="0" smtClean="0"/>
              <a:t>left</a:t>
            </a:r>
            <a:r>
              <a:rPr lang="en-US" dirty="0" smtClean="0"/>
              <a:t> is the normal mode)</a:t>
            </a:r>
            <a:endParaRPr lang="en-US" dirty="0"/>
          </a:p>
        </p:txBody>
      </p:sp>
      <p:cxnSp>
        <p:nvCxnSpPr>
          <p:cNvPr id="21" name="Straight Arrow Connector 5"/>
          <p:cNvCxnSpPr/>
          <p:nvPr/>
        </p:nvCxnSpPr>
        <p:spPr>
          <a:xfrm>
            <a:off x="3275856" y="5582291"/>
            <a:ext cx="0" cy="4222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0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US" dirty="0" smtClean="0"/>
              <a:t>Install the Serial </a:t>
            </a:r>
            <a:r>
              <a:rPr lang="en-US" dirty="0" smtClean="0">
                <a:latin typeface="+mj-lt"/>
              </a:rPr>
              <a:t>↔ </a:t>
            </a:r>
            <a:r>
              <a:rPr lang="en-US" dirty="0" smtClean="0"/>
              <a:t>USB driver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After you power on and connect the board to computer, you may need to install the driver for the Serial </a:t>
            </a:r>
            <a:r>
              <a:rPr lang="en-US" sz="2400" dirty="0" smtClean="0">
                <a:latin typeface="+mn-lt"/>
              </a:rPr>
              <a:t>↔ </a:t>
            </a:r>
            <a:r>
              <a:rPr lang="en-US" sz="2400" dirty="0" smtClean="0"/>
              <a:t>USB chip</a:t>
            </a:r>
          </a:p>
          <a:p>
            <a:endParaRPr lang="en-US" sz="2400" dirty="0" smtClean="0"/>
          </a:p>
          <a:p>
            <a:r>
              <a:rPr lang="en-US" sz="2400" dirty="0" smtClean="0"/>
              <a:t>Please download the driver from </a:t>
            </a:r>
            <a:r>
              <a:rPr lang="en-US" sz="2400" dirty="0" err="1" smtClean="0"/>
              <a:t>BlackBoard</a:t>
            </a:r>
            <a:r>
              <a:rPr lang="en-US" sz="2400" dirty="0" smtClean="0"/>
              <a:t>, </a:t>
            </a:r>
            <a:r>
              <a:rPr lang="en-US" sz="2400" dirty="0"/>
              <a:t>named “</a:t>
            </a:r>
            <a:r>
              <a:rPr lang="en-US" sz="2400" i="1" dirty="0"/>
              <a:t>CDM20828_Setup.exe</a:t>
            </a:r>
            <a:r>
              <a:rPr lang="en-US" sz="2400" dirty="0" smtClean="0"/>
              <a:t>”</a:t>
            </a:r>
          </a:p>
          <a:p>
            <a:pPr lvl="1"/>
            <a:r>
              <a:rPr lang="en-US" sz="2000" dirty="0" smtClean="0"/>
              <a:t>You can also download the driver from </a:t>
            </a:r>
            <a:r>
              <a:rPr lang="en-US" sz="2000" dirty="0"/>
              <a:t>this link</a:t>
            </a:r>
            <a:br>
              <a:rPr lang="en-US" sz="2000" dirty="0"/>
            </a:br>
            <a:r>
              <a:rPr lang="en-US" sz="2000" dirty="0"/>
              <a:t>http://www.ftdichip.com/Drivers/VCP.htm</a:t>
            </a:r>
          </a:p>
          <a:p>
            <a:r>
              <a:rPr lang="en-US" sz="2400" dirty="0" smtClean="0"/>
              <a:t>Please install it, then, re-connect the board to computer</a:t>
            </a:r>
          </a:p>
          <a:p>
            <a:r>
              <a:rPr lang="en-US" sz="2400" dirty="0" smtClean="0"/>
              <a:t>Now, go to Device </a:t>
            </a:r>
            <a:r>
              <a:rPr lang="en-US" sz="2400" dirty="0"/>
              <a:t>M</a:t>
            </a:r>
            <a:r>
              <a:rPr lang="en-US" sz="2400" dirty="0" smtClean="0"/>
              <a:t>anager to check the board can be recognize by the computer or not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the Serial </a:t>
            </a:r>
            <a:r>
              <a:rPr lang="en-US" dirty="0">
                <a:latin typeface="+mj-lt"/>
              </a:rPr>
              <a:t>↔</a:t>
            </a:r>
            <a:r>
              <a:rPr lang="en-US" dirty="0"/>
              <a:t> USB driver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607695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5"/>
          <p:cNvCxnSpPr>
            <a:stCxn id="6" idx="1"/>
          </p:cNvCxnSpPr>
          <p:nvPr/>
        </p:nvCxnSpPr>
        <p:spPr>
          <a:xfrm flipH="1" flipV="1">
            <a:off x="4789103" y="4746566"/>
            <a:ext cx="720080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09183" y="4423401"/>
            <a:ext cx="2264552" cy="646331"/>
          </a:xfrm>
          <a:prstGeom prst="rect">
            <a:avLst/>
          </a:prstGeom>
          <a:solidFill>
            <a:srgbClr val="FFFFFF">
              <a:alpha val="80000"/>
            </a:srgb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Your board is ready to use if this appear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the program to the board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Software</a:t>
            </a:r>
          </a:p>
          <a:p>
            <a:r>
              <a:rPr lang="en-US" sz="2800" dirty="0" smtClean="0"/>
              <a:t>Hardware</a:t>
            </a:r>
            <a:endParaRPr lang="en-US" sz="2800" dirty="0"/>
          </a:p>
          <a:p>
            <a:r>
              <a:rPr lang="en-US" sz="2800" dirty="0" smtClean="0"/>
              <a:t>Download the program to the board</a:t>
            </a:r>
          </a:p>
          <a:p>
            <a:r>
              <a:rPr lang="en-US" sz="2800" dirty="0" smtClean="0"/>
              <a:t>The ARM7 board test program</a:t>
            </a: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Download to the Board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HEX file</a:t>
            </a:r>
          </a:p>
          <a:p>
            <a:r>
              <a:rPr lang="en-US" dirty="0" smtClean="0"/>
              <a:t>Use the Flash Tools by Philips(LPC21XX)</a:t>
            </a:r>
            <a:endParaRPr lang="en-US" dirty="0"/>
          </a:p>
          <a:p>
            <a:pPr lvl="1"/>
            <a:r>
              <a:rPr lang="en-US" dirty="0" smtClean="0"/>
              <a:t>You can install it in your own computer</a:t>
            </a:r>
          </a:p>
          <a:p>
            <a:pPr lvl="1"/>
            <a:r>
              <a:rPr lang="en-US" dirty="0" smtClean="0"/>
              <a:t>Please </a:t>
            </a:r>
            <a:r>
              <a:rPr lang="en-US" dirty="0"/>
              <a:t>download “</a:t>
            </a:r>
            <a:r>
              <a:rPr lang="en-US" i="1" dirty="0"/>
              <a:t>Philips Flash Utility Installation.exe</a:t>
            </a:r>
            <a:r>
              <a:rPr lang="en-US" dirty="0" smtClean="0"/>
              <a:t>” and install it if you needed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Check the project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Choose </a:t>
            </a:r>
            <a:r>
              <a:rPr lang="en-US" altLang="zh-TW" dirty="0" smtClean="0"/>
              <a:t>“Option </a:t>
            </a:r>
            <a:r>
              <a:rPr lang="en-US" altLang="zh-TW" dirty="0"/>
              <a:t>for Target</a:t>
            </a:r>
            <a:r>
              <a:rPr lang="en-US" altLang="zh-TW" dirty="0" smtClean="0"/>
              <a:t>…”</a:t>
            </a:r>
            <a:endParaRPr lang="en-US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76872"/>
            <a:ext cx="7620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5"/>
          <p:cNvCxnSpPr/>
          <p:nvPr/>
        </p:nvCxnSpPr>
        <p:spPr>
          <a:xfrm flipH="1">
            <a:off x="3275856" y="2132858"/>
            <a:ext cx="576064" cy="6480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Check the project setting</a:t>
            </a:r>
            <a:endParaRPr lang="en-US" altLang="zh-TW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Make sure “Create </a:t>
            </a:r>
            <a:r>
              <a:rPr lang="en-US" altLang="zh-TW" dirty="0"/>
              <a:t>Hex </a:t>
            </a:r>
            <a:r>
              <a:rPr lang="en-US" altLang="zh-TW" dirty="0" smtClean="0"/>
              <a:t>File” </a:t>
            </a:r>
            <a:r>
              <a:rPr lang="en-US" altLang="zh-TW" dirty="0"/>
              <a:t>in Output </a:t>
            </a:r>
            <a:r>
              <a:rPr lang="en-US" altLang="zh-TW" dirty="0" smtClean="0"/>
              <a:t>tab is selected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5554410" cy="406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5"/>
          <p:cNvCxnSpPr/>
          <p:nvPr/>
        </p:nvCxnSpPr>
        <p:spPr>
          <a:xfrm flipH="1">
            <a:off x="3203848" y="2204864"/>
            <a:ext cx="1224136" cy="194421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Configure the Flash </a:t>
            </a:r>
            <a:r>
              <a:rPr lang="en-US" altLang="zh-TW" dirty="0"/>
              <a:t>T</a:t>
            </a:r>
            <a:r>
              <a:rPr lang="en-US" altLang="zh-TW" dirty="0" smtClean="0"/>
              <a:t>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“Flash”, select “Configure Flash Tools…”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7" b="81639"/>
          <a:stretch/>
        </p:blipFill>
        <p:spPr bwMode="auto">
          <a:xfrm>
            <a:off x="1475656" y="2924944"/>
            <a:ext cx="624640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5"/>
          <p:cNvCxnSpPr/>
          <p:nvPr/>
        </p:nvCxnSpPr>
        <p:spPr>
          <a:xfrm>
            <a:off x="5149143" y="2132856"/>
            <a:ext cx="0" cy="20545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5"/>
          <p:cNvCxnSpPr/>
          <p:nvPr/>
        </p:nvCxnSpPr>
        <p:spPr>
          <a:xfrm>
            <a:off x="2771800" y="2132856"/>
            <a:ext cx="1106976" cy="10801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4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Configure the Flash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67" y="1556792"/>
            <a:ext cx="6819917" cy="499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476192" y="4131078"/>
            <a:ext cx="375728" cy="3704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99592" y="4329100"/>
            <a:ext cx="2648608" cy="203132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Make sure it is correspond to the COM device of the board (Mostly it is COM4)</a:t>
            </a:r>
          </a:p>
          <a:p>
            <a:r>
              <a:rPr lang="en-US" dirty="0" smtClean="0"/>
              <a:t>You may need to check the Device Manager to confirm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059832" y="4131078"/>
            <a:ext cx="0" cy="1980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97737" y="4501501"/>
            <a:ext cx="1954381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Change to 57600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28867" y="2215180"/>
            <a:ext cx="3960443" cy="1477328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Make sure this part is same as follow</a:t>
            </a:r>
          </a:p>
          <a:p>
            <a:r>
              <a:rPr lang="en-US" dirty="0" smtClean="0"/>
              <a:t>(If you install the tool in your own computer, the path will be different. Please find it from your installed directory)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53892" y="3705295"/>
            <a:ext cx="4910395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4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the Hardware connection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 the USB cable</a:t>
            </a:r>
          </a:p>
          <a:p>
            <a:r>
              <a:rPr lang="en-US" dirty="0" smtClean="0"/>
              <a:t>Set the slide switch (SW2) to programming mode </a:t>
            </a:r>
            <a:r>
              <a:rPr lang="en-US" smtClean="0"/>
              <a:t>(Right)</a:t>
            </a:r>
            <a:endParaRPr lang="en-US" dirty="0" smtClean="0"/>
          </a:p>
          <a:p>
            <a:r>
              <a:rPr lang="en-US" dirty="0" smtClean="0"/>
              <a:t>Press the reset button</a:t>
            </a: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8" t="75208" r="60851" b="6193"/>
          <a:stretch/>
        </p:blipFill>
        <p:spPr bwMode="auto">
          <a:xfrm>
            <a:off x="5076056" y="3933055"/>
            <a:ext cx="2808312" cy="248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5811824" y="2935328"/>
            <a:ext cx="488368" cy="164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23928" y="3874624"/>
            <a:ext cx="1944216" cy="17146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724128" y="4653136"/>
            <a:ext cx="1296144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56176" y="3212976"/>
            <a:ext cx="1584176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Please pull to Right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5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Download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 b="70313"/>
          <a:stretch>
            <a:fillRect/>
          </a:stretch>
        </p:blipFill>
        <p:spPr bwMode="auto">
          <a:xfrm>
            <a:off x="457200" y="1752600"/>
            <a:ext cx="83010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95736" y="2276872"/>
            <a:ext cx="201622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0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Upload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“Upload to Flash” if not start automatically</a:t>
            </a:r>
          </a:p>
          <a:p>
            <a:r>
              <a:rPr lang="en-US" smtClean="0"/>
              <a:t>On error, please check:</a:t>
            </a:r>
          </a:p>
          <a:p>
            <a:pPr lvl="1"/>
            <a:r>
              <a:rPr lang="en-US" smtClean="0"/>
              <a:t>Any other program using the serial port?</a:t>
            </a:r>
          </a:p>
          <a:p>
            <a:pPr lvl="1"/>
            <a:r>
              <a:rPr lang="en-US" smtClean="0"/>
              <a:t>Make sure the switch is connected</a:t>
            </a:r>
          </a:p>
          <a:p>
            <a:pPr lvl="1"/>
            <a:r>
              <a:rPr lang="en-US" smtClean="0"/>
              <a:t>Push the reset button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07444"/>
            <a:ext cx="4249930" cy="23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8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Lab Exercise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800" dirty="0" smtClean="0"/>
              <a:t>Create a new project</a:t>
            </a:r>
          </a:p>
          <a:p>
            <a:pPr lvl="1"/>
            <a:r>
              <a:rPr lang="en-US" altLang="zh-HK" sz="2400" dirty="0" smtClean="0"/>
              <a:t>Please mark sure all the settings are correct</a:t>
            </a:r>
          </a:p>
          <a:p>
            <a:r>
              <a:rPr lang="en-US" altLang="zh-HK" sz="2800" dirty="0" smtClean="0"/>
              <a:t>Download the “</a:t>
            </a:r>
            <a:r>
              <a:rPr lang="en-US" altLang="zh-HK" sz="2800" dirty="0" err="1" smtClean="0"/>
              <a:t>gpio.s</a:t>
            </a:r>
            <a:r>
              <a:rPr lang="en-US" altLang="zh-HK" sz="2800" dirty="0" smtClean="0"/>
              <a:t>” form </a:t>
            </a:r>
            <a:r>
              <a:rPr lang="en-US" altLang="zh-HK" sz="2800" dirty="0" err="1" smtClean="0"/>
              <a:t>BlackBoard</a:t>
            </a:r>
            <a:endParaRPr lang="en-US" altLang="zh-HK" sz="2800" dirty="0" smtClean="0"/>
          </a:p>
          <a:p>
            <a:r>
              <a:rPr lang="en-US" altLang="zh-HK" sz="2800" dirty="0" smtClean="0"/>
              <a:t>Add it to the project</a:t>
            </a:r>
          </a:p>
          <a:p>
            <a:r>
              <a:rPr lang="en-US" altLang="zh-HK" sz="2800" dirty="0" smtClean="0"/>
              <a:t>Compile and download it to the board</a:t>
            </a:r>
          </a:p>
          <a:p>
            <a:r>
              <a:rPr lang="en-US" altLang="zh-HK" sz="2800" dirty="0" smtClean="0"/>
              <a:t>Observe and test the result</a:t>
            </a:r>
          </a:p>
          <a:p>
            <a:r>
              <a:rPr lang="en-US" altLang="zh-HK" sz="2800" dirty="0" smtClean="0"/>
              <a:t>Now, change the “BEQ” in line 23 to “BNE”</a:t>
            </a:r>
          </a:p>
          <a:p>
            <a:r>
              <a:rPr lang="en-US" altLang="zh-HK" sz="2800" dirty="0" smtClean="0"/>
              <a:t>Compile and download to the board again</a:t>
            </a:r>
          </a:p>
          <a:p>
            <a:r>
              <a:rPr lang="en-US" altLang="zh-HK" sz="2800" dirty="0" smtClean="0"/>
              <a:t>Observe the result, state the differences between the previous 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8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Lab Exercise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Remove the “</a:t>
            </a:r>
            <a:r>
              <a:rPr lang="en-US" altLang="zh-HK" dirty="0" err="1" smtClean="0"/>
              <a:t>gpio.s</a:t>
            </a:r>
            <a:r>
              <a:rPr lang="en-US" altLang="zh-HK" dirty="0" smtClean="0"/>
              <a:t>” in the project </a:t>
            </a:r>
          </a:p>
          <a:p>
            <a:r>
              <a:rPr lang="en-US" altLang="zh-HK" dirty="0"/>
              <a:t>C</a:t>
            </a:r>
            <a:r>
              <a:rPr lang="en-US" altLang="zh-HK" dirty="0" smtClean="0"/>
              <a:t>reate a new file, called “</a:t>
            </a:r>
            <a:r>
              <a:rPr lang="en-US" altLang="zh-HK" dirty="0" err="1" smtClean="0"/>
              <a:t>gpio.c</a:t>
            </a:r>
            <a:r>
              <a:rPr lang="en-US" altLang="zh-HK" dirty="0" smtClean="0"/>
              <a:t>” and add it to the project</a:t>
            </a:r>
          </a:p>
          <a:p>
            <a:r>
              <a:rPr lang="en-US" altLang="zh-HK" dirty="0" smtClean="0"/>
              <a:t>Re-write the previous two “</a:t>
            </a:r>
            <a:r>
              <a:rPr lang="en-US" altLang="zh-HK" dirty="0" err="1" smtClean="0"/>
              <a:t>gpio.s</a:t>
            </a:r>
            <a:r>
              <a:rPr lang="en-US" altLang="zh-HK" dirty="0" smtClean="0"/>
              <a:t>” in C</a:t>
            </a:r>
          </a:p>
          <a:p>
            <a:pPr lvl="1"/>
            <a:r>
              <a:rPr lang="en-US" altLang="zh-HK" dirty="0" smtClean="0"/>
              <a:t>The original one and the modified one</a:t>
            </a:r>
          </a:p>
          <a:p>
            <a:r>
              <a:rPr lang="en-US" altLang="zh-HK" dirty="0" smtClean="0"/>
              <a:t>Compile and download to the board</a:t>
            </a:r>
          </a:p>
          <a:p>
            <a:r>
              <a:rPr lang="en-US" altLang="zh-HK" dirty="0" smtClean="0"/>
              <a:t>Can you re-produce the previous two results? </a:t>
            </a:r>
            <a:endParaRPr lang="en-US" altLang="zh-HK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1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distributed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Materials </a:t>
            </a:r>
            <a:r>
              <a:rPr lang="en-US" sz="2800" dirty="0"/>
              <a:t>will be distributed:</a:t>
            </a:r>
          </a:p>
          <a:p>
            <a:pPr lvl="1"/>
            <a:r>
              <a:rPr lang="en-US" sz="2400" dirty="0" smtClean="0"/>
              <a:t>NXP LPC2131 </a:t>
            </a:r>
            <a:r>
              <a:rPr lang="en-US" sz="2400" dirty="0"/>
              <a:t>x </a:t>
            </a:r>
            <a:r>
              <a:rPr lang="en-US" sz="2400" dirty="0" smtClean="0"/>
              <a:t>1</a:t>
            </a:r>
          </a:p>
          <a:p>
            <a:pPr lvl="1"/>
            <a:r>
              <a:rPr lang="en-US" sz="2400" dirty="0" smtClean="0"/>
              <a:t>FT232BL x 1</a:t>
            </a:r>
          </a:p>
          <a:p>
            <a:pPr lvl="1"/>
            <a:r>
              <a:rPr lang="en-US" sz="2400" dirty="0" smtClean="0"/>
              <a:t>Power adapter x 1</a:t>
            </a:r>
          </a:p>
          <a:p>
            <a:pPr lvl="1"/>
            <a:r>
              <a:rPr lang="en-US" sz="2400" dirty="0" smtClean="0"/>
              <a:t>USB cable x 1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Please use them </a:t>
            </a:r>
            <a:r>
              <a:rPr lang="en-US" sz="2800" dirty="0" smtClean="0">
                <a:solidFill>
                  <a:srgbClr val="FF0000"/>
                </a:solidFill>
              </a:rPr>
              <a:t>CAREFULLY</a:t>
            </a:r>
          </a:p>
          <a:p>
            <a:r>
              <a:rPr lang="en-US" sz="2800" dirty="0" smtClean="0"/>
              <a:t>You </a:t>
            </a:r>
            <a:r>
              <a:rPr lang="en-US" sz="2800" dirty="0" smtClean="0">
                <a:solidFill>
                  <a:srgbClr val="FF0000"/>
                </a:solidFill>
              </a:rPr>
              <a:t>MUST</a:t>
            </a:r>
            <a:r>
              <a:rPr lang="en-US" sz="2800" dirty="0" smtClean="0"/>
              <a:t> return all the materials at the end of this semester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30 marks</a:t>
            </a:r>
            <a:r>
              <a:rPr lang="en-US" sz="2400" dirty="0" smtClean="0"/>
              <a:t> will be deduced if you lose or don’t return anyone of them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The ARM7 board Test program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You may use it to test out the board you make …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ACFD8-453B-4E31-AE35-AF40B1D857E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12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Test program of the board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You can download a test program, named “</a:t>
            </a:r>
            <a:r>
              <a:rPr lang="en-US" altLang="zh-HK" dirty="0" err="1" smtClean="0"/>
              <a:t>TestProg.hex</a:t>
            </a:r>
            <a:r>
              <a:rPr lang="en-US" altLang="zh-HK" dirty="0" smtClean="0"/>
              <a:t>” from </a:t>
            </a:r>
            <a:r>
              <a:rPr lang="en-US" altLang="zh-HK" dirty="0" err="1" smtClean="0"/>
              <a:t>BlackBoard</a:t>
            </a:r>
            <a:r>
              <a:rPr lang="en-US" altLang="zh-HK" dirty="0" smtClean="0"/>
              <a:t> to test out your board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0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To use this test </a:t>
            </a:r>
            <a:r>
              <a:rPr lang="en-US" altLang="zh-HK" dirty="0" smtClean="0"/>
              <a:t>program …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Connect the board to the computer</a:t>
            </a:r>
          </a:p>
          <a:p>
            <a:r>
              <a:rPr lang="en-US" altLang="zh-HK" dirty="0" smtClean="0"/>
              <a:t>Pull the slide switch to the programming mode</a:t>
            </a:r>
          </a:p>
          <a:p>
            <a:r>
              <a:rPr lang="en-US" altLang="zh-HK" dirty="0"/>
              <a:t>Press the Reset </a:t>
            </a:r>
            <a:r>
              <a:rPr lang="en-US" altLang="zh-HK" dirty="0" smtClean="0"/>
              <a:t>button</a:t>
            </a:r>
            <a:endParaRPr lang="en-US" altLang="zh-HK" dirty="0"/>
          </a:p>
          <a:p>
            <a:r>
              <a:rPr lang="en-US" altLang="zh-HK" dirty="0" smtClean="0"/>
              <a:t>Please go </a:t>
            </a:r>
            <a:r>
              <a:rPr lang="en-US" altLang="zh-HK" dirty="0"/>
              <a:t>to “Start” -&gt; “All Programs” -&gt; “Philips Semiconductors” -&gt; “Flash Utility” -&gt; “Launch LPC210x_ISP.exe”</a:t>
            </a:r>
          </a:p>
          <a:p>
            <a:r>
              <a:rPr lang="en-US" altLang="zh-HK" dirty="0"/>
              <a:t>Click “Launch LPC210x_ISP.exe” to start the Flash Tool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66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53" r="47578"/>
          <a:stretch/>
        </p:blipFill>
        <p:spPr bwMode="auto">
          <a:xfrm>
            <a:off x="1485925" y="197517"/>
            <a:ext cx="6192688" cy="650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6516216" y="1196752"/>
            <a:ext cx="0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881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Setting the Flash Tool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59086"/>
            <a:ext cx="8260059" cy="447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8"/>
          <p:cNvSpPr txBox="1"/>
          <p:nvPr/>
        </p:nvSpPr>
        <p:spPr>
          <a:xfrm>
            <a:off x="2394522" y="1976900"/>
            <a:ext cx="2391143" cy="92333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Click this. Select the “</a:t>
            </a:r>
            <a:r>
              <a:rPr lang="en-US" dirty="0" err="1" smtClean="0"/>
              <a:t>TestProg.hex</a:t>
            </a:r>
            <a:r>
              <a:rPr lang="en-US" dirty="0" smtClean="0"/>
              <a:t>” file you downloaded</a:t>
            </a:r>
            <a:endParaRPr lang="en-US" dirty="0"/>
          </a:p>
        </p:txBody>
      </p:sp>
      <p:cxnSp>
        <p:nvCxnSpPr>
          <p:cNvPr id="7" name="Straight Arrow Connector 5"/>
          <p:cNvCxnSpPr/>
          <p:nvPr/>
        </p:nvCxnSpPr>
        <p:spPr>
          <a:xfrm>
            <a:off x="3590094" y="2893359"/>
            <a:ext cx="0" cy="31961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5"/>
          <p:cNvCxnSpPr/>
          <p:nvPr/>
        </p:nvCxnSpPr>
        <p:spPr>
          <a:xfrm flipV="1">
            <a:off x="7740352" y="3919282"/>
            <a:ext cx="0" cy="3704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8"/>
          <p:cNvSpPr txBox="1"/>
          <p:nvPr/>
        </p:nvSpPr>
        <p:spPr>
          <a:xfrm>
            <a:off x="6974758" y="4293158"/>
            <a:ext cx="1531188" cy="369332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Select 57600</a:t>
            </a:r>
            <a:endParaRPr 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6135409" y="1699901"/>
            <a:ext cx="2779190" cy="1477328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Select the corresponding the COM port (Mostly is COM4). You may need to check it for Device Manager</a:t>
            </a:r>
            <a:endParaRPr lang="en-US" dirty="0"/>
          </a:p>
        </p:txBody>
      </p:sp>
      <p:cxnSp>
        <p:nvCxnSpPr>
          <p:cNvPr id="13" name="Straight Arrow Connector 5"/>
          <p:cNvCxnSpPr/>
          <p:nvPr/>
        </p:nvCxnSpPr>
        <p:spPr>
          <a:xfrm flipH="1">
            <a:off x="7527370" y="2900230"/>
            <a:ext cx="1" cy="3127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8"/>
          <p:cNvSpPr txBox="1"/>
          <p:nvPr/>
        </p:nvSpPr>
        <p:spPr>
          <a:xfrm>
            <a:off x="2391910" y="3898693"/>
            <a:ext cx="3260210" cy="92333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After the settings are finished, Click this to download the program to the board</a:t>
            </a:r>
            <a:endParaRPr lang="en-US" dirty="0"/>
          </a:p>
        </p:txBody>
      </p:sp>
      <p:cxnSp>
        <p:nvCxnSpPr>
          <p:cNvPr id="18" name="Straight Arrow Connector 5"/>
          <p:cNvCxnSpPr/>
          <p:nvPr/>
        </p:nvCxnSpPr>
        <p:spPr>
          <a:xfrm flipH="1" flipV="1">
            <a:off x="1979712" y="3886471"/>
            <a:ext cx="417175" cy="1852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287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To use this test program …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Wait the download process is finished</a:t>
            </a:r>
          </a:p>
          <a:p>
            <a:pPr lvl="1"/>
            <a:r>
              <a:rPr lang="en-US" altLang="zh-HK" dirty="0" smtClean="0"/>
              <a:t>If it is not success, please redo the pervious steps again</a:t>
            </a:r>
          </a:p>
          <a:p>
            <a:r>
              <a:rPr lang="en-US" altLang="zh-HK" dirty="0" smtClean="0"/>
              <a:t>Pull </a:t>
            </a:r>
            <a:r>
              <a:rPr lang="en-US" altLang="zh-HK" dirty="0"/>
              <a:t>the switch </a:t>
            </a:r>
            <a:r>
              <a:rPr lang="en-US" altLang="zh-HK" dirty="0" smtClean="0"/>
              <a:t>back to </a:t>
            </a:r>
            <a:r>
              <a:rPr lang="en-US" altLang="zh-HK" dirty="0"/>
              <a:t>the </a:t>
            </a:r>
            <a:r>
              <a:rPr lang="en-US" altLang="zh-HK" dirty="0" smtClean="0"/>
              <a:t>normal mode</a:t>
            </a:r>
          </a:p>
          <a:p>
            <a:r>
              <a:rPr lang="en-US" altLang="zh-HK" dirty="0" smtClean="0"/>
              <a:t>Press the Reset button</a:t>
            </a:r>
          </a:p>
          <a:p>
            <a:r>
              <a:rPr lang="en-US" altLang="zh-HK" dirty="0" smtClean="0"/>
              <a:t>Now, the test program is running. You may observe the LEDs are blink. Also, you can turn on/off those LEDs using the push buttons</a:t>
            </a:r>
            <a:endParaRPr lang="en-US" altLang="zh-HK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888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473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Building LDR module</a:t>
            </a:r>
            <a:br>
              <a:rPr lang="en-US" dirty="0"/>
            </a:b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Building LDR module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B2536-BECA-4044-A60B-8A01C714F47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1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Supplementary…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95847-D229-4823-89B9-35A65DE5C52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18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the COM Port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" t="6808" r="30172" b="26816"/>
          <a:stretch/>
        </p:blipFill>
        <p:spPr bwMode="auto">
          <a:xfrm>
            <a:off x="1259632" y="1484783"/>
            <a:ext cx="6576291" cy="513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5" y="5877272"/>
            <a:ext cx="2100255" cy="36933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Select “Properties”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5220072" y="6061938"/>
            <a:ext cx="216023" cy="1846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396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Hints for the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The </a:t>
            </a:r>
            <a:r>
              <a:rPr lang="en-US" altLang="zh-HK" dirty="0"/>
              <a:t>U</a:t>
            </a:r>
            <a:r>
              <a:rPr lang="en-US" altLang="zh-HK" dirty="0" smtClean="0"/>
              <a:t>ser manual (UM10120.pdf) and the Schematic of the board are VERY usefully</a:t>
            </a:r>
          </a:p>
          <a:p>
            <a:endParaRPr lang="en-US" dirty="0"/>
          </a:p>
          <a:p>
            <a:r>
              <a:rPr lang="en-US" dirty="0" smtClean="0"/>
              <a:t>You may need to check the lecture 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the COM Port 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1682080"/>
            <a:ext cx="39243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79912" y="4598476"/>
            <a:ext cx="2159566" cy="36933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Click “Advanced…”</a:t>
            </a:r>
            <a:endParaRPr lang="en-US" dirty="0"/>
          </a:p>
        </p:txBody>
      </p:sp>
      <p:cxnSp>
        <p:nvCxnSpPr>
          <p:cNvPr id="7" name="Straight Arrow Connector 6"/>
          <p:cNvCxnSpPr>
            <a:stCxn id="6" idx="0"/>
          </p:cNvCxnSpPr>
          <p:nvPr/>
        </p:nvCxnSpPr>
        <p:spPr>
          <a:xfrm flipV="1">
            <a:off x="4859695" y="4391744"/>
            <a:ext cx="0" cy="2067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2043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the COM Port 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52" y="1960550"/>
            <a:ext cx="610552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11277" y="3356992"/>
            <a:ext cx="2869035" cy="92333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Select the COM Port Number which between COM2-COM5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995936" y="3284984"/>
            <a:ext cx="515342" cy="5336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7901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the COM Port 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610552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39784"/>
            <a:ext cx="74485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19872" y="4941168"/>
            <a:ext cx="1279196" cy="36933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Click “Yes”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flipV="1">
            <a:off x="4059470" y="4673687"/>
            <a:ext cx="0" cy="26748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255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the COM Port 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1556792"/>
            <a:ext cx="39243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82640" y="4939144"/>
            <a:ext cx="1236236" cy="36933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Click “OK”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>
            <a:off x="5300758" y="5308476"/>
            <a:ext cx="0" cy="2087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5171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the COM Port 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786" y="1645902"/>
            <a:ext cx="60960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52579" y="4284555"/>
            <a:ext cx="2207653" cy="64633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Now, the COM Port Number is changed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419873" y="4725144"/>
            <a:ext cx="103270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4241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Using Hyper Terminal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ACFD8-453B-4E31-AE35-AF40B1D857E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05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Using Hyper Terminal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6" r="37649"/>
          <a:stretch/>
        </p:blipFill>
        <p:spPr bwMode="auto">
          <a:xfrm>
            <a:off x="2051720" y="1329271"/>
            <a:ext cx="4824536" cy="539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6793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Using Hyper Terminal</a:t>
            </a:r>
            <a:endParaRPr lang="en-US" altLang="zh-TW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6" t="19203" r="17411" b="25548"/>
          <a:stretch/>
        </p:blipFill>
        <p:spPr bwMode="auto">
          <a:xfrm>
            <a:off x="1043608" y="1700808"/>
            <a:ext cx="7016559" cy="461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30577" y="2062589"/>
            <a:ext cx="2869035" cy="64633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Choose a name for your connection</a:t>
            </a:r>
            <a:endParaRPr lang="en-US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551887" y="2696146"/>
            <a:ext cx="751479" cy="10928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2440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Using Hyper Terminal</a:t>
            </a:r>
            <a:endParaRPr lang="en-US" altLang="zh-TW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3418969" cy="338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6825" y="2671105"/>
            <a:ext cx="2869035" cy="64633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Choose the com port connected to the device</a:t>
            </a:r>
            <a:endParaRPr lang="en-US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568135" y="3304662"/>
            <a:ext cx="751479" cy="10928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0054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COM Properties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Choose a setting that match the board</a:t>
            </a:r>
          </a:p>
          <a:p>
            <a:pPr lvl="1"/>
            <a:r>
              <a:rPr lang="en-US" altLang="zh-TW" dirty="0" err="1" smtClean="0"/>
              <a:t>Baudrate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Data Bit</a:t>
            </a:r>
          </a:p>
          <a:p>
            <a:pPr lvl="2"/>
            <a:r>
              <a:rPr lang="en-US" altLang="zh-TW" dirty="0" smtClean="0"/>
              <a:t>8</a:t>
            </a:r>
          </a:p>
          <a:p>
            <a:pPr lvl="1"/>
            <a:r>
              <a:rPr lang="en-US" altLang="zh-TW" dirty="0" smtClean="0"/>
              <a:t>Flow control</a:t>
            </a:r>
          </a:p>
          <a:p>
            <a:pPr lvl="2"/>
            <a:r>
              <a:rPr lang="en-US" altLang="zh-TW" dirty="0" smtClean="0"/>
              <a:t>None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04864"/>
            <a:ext cx="3744416" cy="435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024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Setup the </a:t>
            </a:r>
            <a:r>
              <a:rPr lang="en-US" dirty="0" err="1" smtClean="0"/>
              <a:t>uVision</a:t>
            </a:r>
            <a:r>
              <a:rPr lang="en-US" dirty="0" smtClean="0"/>
              <a:t> project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0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Communicate with ARM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412776"/>
            <a:ext cx="819150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36" b="78003"/>
          <a:stretch/>
        </p:blipFill>
        <p:spPr bwMode="auto">
          <a:xfrm>
            <a:off x="3635895" y="4315640"/>
            <a:ext cx="4195303" cy="204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29984" y="3861048"/>
            <a:ext cx="1080120" cy="36933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Connect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770043" y="4194273"/>
            <a:ext cx="1" cy="82336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58112" y="5778449"/>
            <a:ext cx="1444076" cy="36933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Disconnect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180150" y="5510222"/>
            <a:ext cx="1" cy="4390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583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Other way to open Hyper Terminal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Double click the shortcut in Desktop, named by </a:t>
            </a:r>
            <a:r>
              <a:rPr lang="en-US" dirty="0" err="1" smtClean="0"/>
              <a:t>baudrate</a:t>
            </a:r>
            <a:r>
              <a:rPr lang="en-US" dirty="0" smtClean="0"/>
              <a:t> value</a:t>
            </a:r>
          </a:p>
          <a:p>
            <a:pPr lvl="1"/>
            <a:r>
              <a:rPr lang="en-US" dirty="0" err="1" smtClean="0"/>
              <a:t>E.g</a:t>
            </a:r>
            <a:r>
              <a:rPr lang="en-US" dirty="0" smtClean="0"/>
              <a:t> 57600.ht, 115200.ht</a:t>
            </a:r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781300"/>
            <a:ext cx="2376487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9348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LDR Module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337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LDR Module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9"/>
          <a:stretch/>
        </p:blipFill>
        <p:spPr bwMode="auto">
          <a:xfrm>
            <a:off x="2476158" y="3556334"/>
            <a:ext cx="5184576" cy="282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52422" y="3556334"/>
            <a:ext cx="2808312" cy="28249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93666" y="6011996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LDR module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7670" y="5013176"/>
            <a:ext cx="543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Vout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127828" y="5805264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Vcc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511829" y="5861891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GND</a:t>
            </a:r>
            <a:endParaRPr lang="en-US" sz="1400" dirty="0"/>
          </a:p>
        </p:txBody>
      </p:sp>
      <p:cxnSp>
        <p:nvCxnSpPr>
          <p:cNvPr id="11" name="Straight Arrow Connector 10"/>
          <p:cNvCxnSpPr>
            <a:stCxn id="7" idx="2"/>
          </p:cNvCxnSpPr>
          <p:nvPr/>
        </p:nvCxnSpPr>
        <p:spPr>
          <a:xfrm>
            <a:off x="5469411" y="5320953"/>
            <a:ext cx="103091" cy="15900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0"/>
          </p:cNvCxnSpPr>
          <p:nvPr/>
        </p:nvCxnSpPr>
        <p:spPr>
          <a:xfrm flipH="1" flipV="1">
            <a:off x="5572502" y="5697252"/>
            <a:ext cx="231234" cy="16463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0"/>
          </p:cNvCxnSpPr>
          <p:nvPr/>
        </p:nvCxnSpPr>
        <p:spPr>
          <a:xfrm flipH="1" flipV="1">
            <a:off x="5932542" y="5589240"/>
            <a:ext cx="437500" cy="21602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476158" y="3556334"/>
            <a:ext cx="2160240" cy="28249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476158" y="3556334"/>
            <a:ext cx="209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On the ARM board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0014" y="4334719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Please don’t forget this resistor</a:t>
            </a:r>
            <a:endParaRPr lang="en-US" sz="14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404150" y="4704051"/>
            <a:ext cx="648072" cy="69640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3" t="25621" r="21449" b="18970"/>
          <a:stretch/>
        </p:blipFill>
        <p:spPr>
          <a:xfrm>
            <a:off x="6256578" y="1453426"/>
            <a:ext cx="1957363" cy="1783518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8" t="56898" r="38119" b="11419"/>
          <a:stretch/>
        </p:blipFill>
        <p:spPr>
          <a:xfrm>
            <a:off x="799167" y="1481758"/>
            <a:ext cx="1821007" cy="1755186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1828086" y="3236944"/>
            <a:ext cx="648072" cy="6964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095643" y="3236944"/>
            <a:ext cx="412963" cy="3193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927200" y="3140968"/>
            <a:ext cx="543482" cy="30777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Vout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785531" y="2833191"/>
            <a:ext cx="484428" cy="30777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Vcc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759480" y="2359350"/>
            <a:ext cx="583814" cy="30777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GND</a:t>
            </a:r>
            <a:endParaRPr lang="en-US" sz="14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343294" y="2513238"/>
            <a:ext cx="268962" cy="15388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269959" y="2924944"/>
            <a:ext cx="342297" cy="6213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6868646" y="2987079"/>
            <a:ext cx="159146" cy="15240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607441" y="2621789"/>
            <a:ext cx="780983" cy="30777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47 ohm</a:t>
            </a:r>
            <a:endParaRPr lang="en-US" sz="14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7607441" y="2359350"/>
            <a:ext cx="178453" cy="25633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8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Start working with 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New Project</a:t>
            </a:r>
          </a:p>
          <a:p>
            <a:pPr lvl="1"/>
            <a:r>
              <a:rPr lang="en-US" altLang="zh-TW" dirty="0" smtClean="0"/>
              <a:t>Project </a:t>
            </a:r>
            <a:r>
              <a:rPr lang="en-US" altLang="zh-TW" dirty="0">
                <a:sym typeface="Wingdings" pitchFamily="2" charset="2"/>
              </a:rPr>
              <a:t></a:t>
            </a:r>
            <a:r>
              <a:rPr lang="en-US" altLang="zh-TW" dirty="0" smtClean="0"/>
              <a:t> New </a:t>
            </a:r>
            <a:r>
              <a:rPr lang="el-GR" altLang="zh-TW" dirty="0" smtClean="0"/>
              <a:t>μ</a:t>
            </a:r>
            <a:r>
              <a:rPr lang="en-US" altLang="zh-TW" dirty="0" smtClean="0"/>
              <a:t>Vision Project…</a:t>
            </a:r>
          </a:p>
          <a:p>
            <a:pPr lvl="1"/>
            <a:r>
              <a:rPr lang="en-US" altLang="zh-TW" dirty="0" smtClean="0"/>
              <a:t>Find somewhere to save you project</a:t>
            </a:r>
          </a:p>
          <a:p>
            <a:pPr lvl="1"/>
            <a:r>
              <a:rPr lang="en-US" altLang="zh-TW" dirty="0" smtClean="0"/>
              <a:t>choose NXP</a:t>
            </a:r>
            <a:r>
              <a:rPr lang="en-US" altLang="zh-TW" dirty="0">
                <a:sym typeface="Wingdings" pitchFamily="2" charset="2"/>
              </a:rPr>
              <a:t>  </a:t>
            </a:r>
            <a:r>
              <a:rPr lang="en-US" altLang="zh-TW" dirty="0" smtClean="0">
                <a:sym typeface="Wingdings" pitchFamily="2" charset="2"/>
              </a:rPr>
              <a:t>LPC2131</a:t>
            </a:r>
          </a:p>
          <a:p>
            <a:pPr lvl="1"/>
            <a:r>
              <a:rPr lang="en-US" altLang="zh-TW" dirty="0" smtClean="0">
                <a:sym typeface="Wingdings" pitchFamily="2" charset="2"/>
              </a:rPr>
              <a:t>with </a:t>
            </a:r>
            <a:r>
              <a:rPr lang="en-US" altLang="zh-TW" dirty="0" err="1" smtClean="0">
                <a:sym typeface="Wingdings" pitchFamily="2" charset="2"/>
              </a:rPr>
              <a:t>Startup.s</a:t>
            </a:r>
            <a:endParaRPr lang="en-US" altLang="zh-TW" dirty="0" smtClean="0">
              <a:sym typeface="Wingdings" pitchFamily="2" charset="2"/>
            </a:endParaRPr>
          </a:p>
          <a:p>
            <a:pPr lvl="1"/>
            <a:r>
              <a:rPr lang="en-US" altLang="zh-TW" dirty="0" smtClean="0">
                <a:sym typeface="Wingdings" pitchFamily="2" charset="2"/>
              </a:rPr>
              <a:t>Edit </a:t>
            </a:r>
            <a:r>
              <a:rPr lang="en-US" altLang="zh-TW" dirty="0" err="1" smtClean="0">
                <a:sym typeface="Wingdings" pitchFamily="2" charset="2"/>
              </a:rPr>
              <a:t>Startup.s</a:t>
            </a:r>
            <a:endParaRPr lang="en-US" altLang="zh-TW" dirty="0" smtClean="0">
              <a:sym typeface="Wingdings" pitchFamily="2" charset="2"/>
            </a:endParaRPr>
          </a:p>
          <a:p>
            <a:pPr lvl="2"/>
            <a:r>
              <a:rPr lang="en-US" altLang="zh-TW" dirty="0" smtClean="0">
                <a:sym typeface="Wingdings" pitchFamily="2" charset="2"/>
              </a:rPr>
              <a:t>comment the line 430</a:t>
            </a:r>
          </a:p>
          <a:p>
            <a:pPr lvl="2"/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1A66-BB71-48C6-8314-F1A4E25FD9D1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5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working with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altLang="zh-TW" dirty="0">
                <a:sym typeface="Wingdings" pitchFamily="2" charset="2"/>
              </a:rPr>
              <a:t></a:t>
            </a:r>
            <a:r>
              <a:rPr lang="en-US" dirty="0" smtClean="0"/>
              <a:t> Options </a:t>
            </a:r>
            <a:r>
              <a:rPr lang="en-US" dirty="0"/>
              <a:t>for target1 </a:t>
            </a:r>
          </a:p>
          <a:p>
            <a:pPr lvl="1"/>
            <a:r>
              <a:rPr lang="en-US" dirty="0" smtClean="0"/>
              <a:t>At "Linker</a:t>
            </a:r>
            <a:r>
              <a:rPr lang="en-US" dirty="0"/>
              <a:t>" </a:t>
            </a:r>
            <a:r>
              <a:rPr lang="en-US" dirty="0" smtClean="0"/>
              <a:t>tab</a:t>
            </a:r>
          </a:p>
          <a:p>
            <a:pPr lvl="2"/>
            <a:r>
              <a:rPr lang="en-US" dirty="0" smtClean="0"/>
              <a:t>select “Use </a:t>
            </a:r>
            <a:r>
              <a:rPr lang="en-US" dirty="0"/>
              <a:t>Memory </a:t>
            </a:r>
            <a:r>
              <a:rPr lang="en-US" dirty="0" smtClean="0"/>
              <a:t>Layout from </a:t>
            </a:r>
            <a:r>
              <a:rPr lang="en-US" dirty="0"/>
              <a:t>Target </a:t>
            </a:r>
            <a:r>
              <a:rPr lang="en-US" dirty="0" smtClean="0"/>
              <a:t>Dialog”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At "Output" tab</a:t>
            </a:r>
          </a:p>
          <a:p>
            <a:pPr lvl="2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select “Create HEX File” 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5847-D229-4823-89B9-35A65DE5C52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57"/>
          <a:stretch/>
        </p:blipFill>
        <p:spPr bwMode="auto">
          <a:xfrm>
            <a:off x="1763688" y="4092629"/>
            <a:ext cx="574321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699792" y="4005064"/>
            <a:ext cx="0" cy="15841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8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Start working with C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Create a C file</a:t>
            </a:r>
          </a:p>
          <a:p>
            <a:pPr lvl="1"/>
            <a:r>
              <a:rPr lang="en-US" altLang="zh-TW" dirty="0" smtClean="0"/>
              <a:t>File </a:t>
            </a:r>
            <a:r>
              <a:rPr lang="en-US" altLang="zh-TW" dirty="0" smtClean="0">
                <a:sym typeface="Wingdings" pitchFamily="2" charset="2"/>
              </a:rPr>
              <a:t> New…</a:t>
            </a:r>
          </a:p>
          <a:p>
            <a:pPr lvl="1"/>
            <a:r>
              <a:rPr lang="en-US" altLang="zh-TW" dirty="0" smtClean="0">
                <a:sym typeface="Wingdings" pitchFamily="2" charset="2"/>
              </a:rPr>
              <a:t>File  Save</a:t>
            </a:r>
          </a:p>
          <a:p>
            <a:pPr lvl="1"/>
            <a:r>
              <a:rPr lang="en-US" altLang="zh-TW" dirty="0" smtClean="0">
                <a:sym typeface="Wingdings" pitchFamily="2" charset="2"/>
              </a:rPr>
              <a:t>Find a good place to save your code</a:t>
            </a:r>
          </a:p>
          <a:p>
            <a:pPr lvl="2"/>
            <a:r>
              <a:rPr lang="en-US" altLang="zh-TW" dirty="0" smtClean="0">
                <a:sym typeface="Wingdings" pitchFamily="2" charset="2"/>
              </a:rPr>
              <a:t>e.g. same folder as the project file</a:t>
            </a:r>
          </a:p>
          <a:p>
            <a:pPr lvl="1"/>
            <a:r>
              <a:rPr lang="en-US" altLang="zh-TW" dirty="0" smtClean="0">
                <a:sym typeface="Wingdings" pitchFamily="2" charset="2"/>
              </a:rPr>
              <a:t>End the file name with ".c"</a:t>
            </a:r>
          </a:p>
          <a:p>
            <a:pPr lvl="2"/>
            <a:r>
              <a:rPr lang="en-US" altLang="zh-TW" dirty="0" smtClean="0">
                <a:sym typeface="Wingdings" pitchFamily="2" charset="2"/>
              </a:rPr>
              <a:t>Some examples : </a:t>
            </a:r>
            <a:r>
              <a:rPr lang="en-US" altLang="zh-TW" dirty="0" err="1" smtClean="0">
                <a:sym typeface="Wingdings" pitchFamily="2" charset="2"/>
              </a:rPr>
              <a:t>main.c</a:t>
            </a:r>
            <a:r>
              <a:rPr lang="en-US" altLang="zh-TW" dirty="0" smtClean="0">
                <a:sym typeface="Wingdings" pitchFamily="2" charset="2"/>
              </a:rPr>
              <a:t>, </a:t>
            </a:r>
            <a:r>
              <a:rPr lang="en-US" altLang="zh-TW" dirty="0" err="1" smtClean="0">
                <a:sym typeface="Wingdings" pitchFamily="2" charset="2"/>
              </a:rPr>
              <a:t>test_c.c</a:t>
            </a:r>
            <a:r>
              <a:rPr lang="en-US" altLang="zh-TW" dirty="0" smtClean="0">
                <a:sym typeface="Wingdings" pitchFamily="2" charset="2"/>
              </a:rPr>
              <a:t> </a:t>
            </a:r>
          </a:p>
          <a:p>
            <a:pPr lvl="2"/>
            <a:r>
              <a:rPr lang="en-US" altLang="zh-TW" dirty="0" smtClean="0">
                <a:sym typeface="Wingdings" pitchFamily="2" charset="2"/>
              </a:rPr>
              <a:t>Bad examples: </a:t>
            </a:r>
            <a:r>
              <a:rPr lang="en-US" altLang="zh-TW" dirty="0" err="1" smtClean="0">
                <a:sym typeface="Wingdings" pitchFamily="2" charset="2"/>
              </a:rPr>
              <a:t>a.c</a:t>
            </a:r>
            <a:r>
              <a:rPr lang="en-US" altLang="zh-TW" dirty="0" smtClean="0">
                <a:sym typeface="Wingdings" pitchFamily="2" charset="2"/>
              </a:rPr>
              <a:t>, </a:t>
            </a:r>
            <a:r>
              <a:rPr lang="en-US" altLang="zh-TW" dirty="0" err="1" smtClean="0">
                <a:sym typeface="Wingdings" pitchFamily="2" charset="2"/>
              </a:rPr>
              <a:t>asd.c</a:t>
            </a:r>
            <a:endParaRPr lang="en-US" altLang="zh-TW" dirty="0" smtClean="0">
              <a:sym typeface="Wingdings" pitchFamily="2" charset="2"/>
            </a:endParaRPr>
          </a:p>
          <a:p>
            <a:pPr lvl="2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1A66-BB71-48C6-8314-F1A4E25FD9D1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Start working with C	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ym typeface="Wingdings" pitchFamily="2" charset="2"/>
              </a:rPr>
              <a:t>Add the code into your project</a:t>
            </a:r>
          </a:p>
          <a:p>
            <a:pPr lvl="1"/>
            <a:r>
              <a:rPr lang="en-US" altLang="zh-TW" dirty="0" smtClean="0">
                <a:sym typeface="Wingdings" pitchFamily="2" charset="2"/>
              </a:rPr>
              <a:t>Project  Manage  Components, Environment and Books  Add files</a:t>
            </a:r>
          </a:p>
          <a:p>
            <a:pPr lvl="1"/>
            <a:r>
              <a:rPr lang="en-US" altLang="zh-TW" dirty="0" smtClean="0">
                <a:sym typeface="Wingdings" pitchFamily="2" charset="2"/>
              </a:rPr>
              <a:t>Locate the C file you just saved</a:t>
            </a:r>
          </a:p>
          <a:p>
            <a:pPr lvl="1"/>
            <a:r>
              <a:rPr lang="en-US" altLang="zh-TW" dirty="0" smtClean="0">
                <a:sym typeface="Wingdings" pitchFamily="2" charset="2"/>
              </a:rPr>
              <a:t>Your project should look like this:</a:t>
            </a:r>
          </a:p>
          <a:p>
            <a:endParaRPr lang="en-US" altLang="zh-TW" dirty="0" smtClean="0">
              <a:sym typeface="Wingdings" pitchFamily="2" charset="2"/>
            </a:endParaRP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1A66-BB71-48C6-8314-F1A4E25FD9D1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3074" name="Picture 2" descr="E:\CUHK\teaching\CENG2400_2010_SPRING\tutorial\week8\note\fi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221088"/>
            <a:ext cx="2886692" cy="216024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CES arm board v.14.7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527713</TotalTime>
  <Words>1408</Words>
  <Application>Microsoft Office PowerPoint</Application>
  <PresentationFormat>On-screen Show (4:3)</PresentationFormat>
  <Paragraphs>319</Paragraphs>
  <Slides>53</Slides>
  <Notes>13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Arm board tutorial </vt:lpstr>
      <vt:lpstr>Outline</vt:lpstr>
      <vt:lpstr>Materials distributed</vt:lpstr>
      <vt:lpstr>Hints for the exercises</vt:lpstr>
      <vt:lpstr>Software</vt:lpstr>
      <vt:lpstr>Start working with C</vt:lpstr>
      <vt:lpstr>Start working with C</vt:lpstr>
      <vt:lpstr>Start working with C </vt:lpstr>
      <vt:lpstr>Start working with C  </vt:lpstr>
      <vt:lpstr>Start working with C  </vt:lpstr>
      <vt:lpstr>Start working with C   </vt:lpstr>
      <vt:lpstr>Start working with C</vt:lpstr>
      <vt:lpstr>Hardware</vt:lpstr>
      <vt:lpstr>CUHK ARM Board 2012</vt:lpstr>
      <vt:lpstr>CUHK ARM7 board 2012</vt:lpstr>
      <vt:lpstr>CUHK ARM7 board 2012</vt:lpstr>
      <vt:lpstr>Install the Serial ↔ USB driver</vt:lpstr>
      <vt:lpstr>Install the Serial ↔ USB driver</vt:lpstr>
      <vt:lpstr>Flash the program to the board</vt:lpstr>
      <vt:lpstr>Download to the Board</vt:lpstr>
      <vt:lpstr>Check the project setting</vt:lpstr>
      <vt:lpstr>Check the project setting</vt:lpstr>
      <vt:lpstr>Configure the Flash Tool</vt:lpstr>
      <vt:lpstr>Configure the Flash Tool</vt:lpstr>
      <vt:lpstr>Check the Hardware connection</vt:lpstr>
      <vt:lpstr>Download</vt:lpstr>
      <vt:lpstr>Upload</vt:lpstr>
      <vt:lpstr>Lab Exercise</vt:lpstr>
      <vt:lpstr>Lab Exercise</vt:lpstr>
      <vt:lpstr>The ARM7 board Test program</vt:lpstr>
      <vt:lpstr>Test program of the board</vt:lpstr>
      <vt:lpstr>To use this test program …</vt:lpstr>
      <vt:lpstr>PowerPoint Presentation</vt:lpstr>
      <vt:lpstr>Setting the Flash Tool</vt:lpstr>
      <vt:lpstr>To use this test program …</vt:lpstr>
      <vt:lpstr>part 2</vt:lpstr>
      <vt:lpstr>Building LDR module </vt:lpstr>
      <vt:lpstr>Supplementary…</vt:lpstr>
      <vt:lpstr>Change the COM Port Number</vt:lpstr>
      <vt:lpstr>Change the COM Port Number</vt:lpstr>
      <vt:lpstr>Change the COM Port Number</vt:lpstr>
      <vt:lpstr>Change the COM Port Number</vt:lpstr>
      <vt:lpstr>Change the COM Port Number</vt:lpstr>
      <vt:lpstr>Change the COM Port Number</vt:lpstr>
      <vt:lpstr>Using Hyper Terminal</vt:lpstr>
      <vt:lpstr>Using Hyper Terminal</vt:lpstr>
      <vt:lpstr>Using Hyper Terminal</vt:lpstr>
      <vt:lpstr>Using Hyper Terminal</vt:lpstr>
      <vt:lpstr>COM Properties</vt:lpstr>
      <vt:lpstr>Communicate with ARM board</vt:lpstr>
      <vt:lpstr>Other way to open Hyper Terminal</vt:lpstr>
      <vt:lpstr>LDR Module</vt:lpstr>
      <vt:lpstr>LDR Module</vt:lpstr>
    </vt:vector>
  </TitlesOfParts>
  <Company>CUHK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 for  ARM 7 board</dc:title>
  <dc:creator>hfko</dc:creator>
  <cp:lastModifiedBy>khwong</cp:lastModifiedBy>
  <cp:revision>150</cp:revision>
  <dcterms:created xsi:type="dcterms:W3CDTF">2010-01-21T13:35:08Z</dcterms:created>
  <dcterms:modified xsi:type="dcterms:W3CDTF">2014-07-28T06:15:58Z</dcterms:modified>
</cp:coreProperties>
</file>