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8"/>
  </p:notesMasterIdLst>
  <p:sldIdLst>
    <p:sldId id="279" r:id="rId2"/>
    <p:sldId id="257" r:id="rId3"/>
    <p:sldId id="258" r:id="rId4"/>
    <p:sldId id="259" r:id="rId5"/>
    <p:sldId id="280" r:id="rId6"/>
    <p:sldId id="281" r:id="rId7"/>
    <p:sldId id="262" r:id="rId8"/>
    <p:sldId id="286" r:id="rId9"/>
    <p:sldId id="263" r:id="rId10"/>
    <p:sldId id="264" r:id="rId11"/>
    <p:sldId id="265" r:id="rId12"/>
    <p:sldId id="282" r:id="rId13"/>
    <p:sldId id="266" r:id="rId14"/>
    <p:sldId id="267" r:id="rId15"/>
    <p:sldId id="268" r:id="rId16"/>
    <p:sldId id="269" r:id="rId17"/>
    <p:sldId id="285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2154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033BDB3-DB4D-49A3-8D4D-EC575FA3F1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403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 smtClean="0"/>
              <a:t>CEG2400 Ch11 Multiple Interrupts V7a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2CF32-E59C-4718-95E6-879A93AF1F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09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 smtClean="0"/>
              <a:t>CEG2400 Ch11 Multiple Interrupts V7a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6126F-130F-48D5-8E5B-42A4EDF6F5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005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 smtClean="0"/>
              <a:t>CEG2400 Ch11 Multiple Interrupts V7a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22C9C-1E20-4D93-8556-32FE5CF86E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271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FR" altLang="en-US" smtClean="0"/>
              <a:t>CEG2400 Ch11 Multiple Interrupts V7a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011BD23-66B0-4B96-8357-7DD93473FC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994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 smtClean="0"/>
              <a:t>CEG2400 Ch11 Multiple Interrupts V7a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3F00C-1DD9-4759-A344-FCAA4802DB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27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 smtClean="0"/>
              <a:t>CEG2400 Ch11 Multiple Interrupts V7a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85EB9-44AE-461A-8A7B-D3D2873471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07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 smtClean="0"/>
              <a:t>CEG2400 Ch11 Multiple Interrupts V7a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29FB4-A074-46FE-BA55-8C3877445F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583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 smtClean="0"/>
              <a:t>CEG2400 Ch11 Multiple Interrupts V7a</a:t>
            </a: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9665B-2E89-4E16-BDEA-6C75CA1285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716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 smtClean="0"/>
              <a:t>CEG2400 Ch11 Multiple Interrupts V7a</a:t>
            </a: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2B264-6789-4BEA-86C5-1F7DDB3F50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0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 smtClean="0"/>
              <a:t>CEG2400 Ch11 Multiple Interrupts V7a</a:t>
            </a: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D094A-8947-4ADA-81A8-D29EEFC97F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32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 smtClean="0"/>
              <a:t>CEG2400 Ch11 Multiple Interrupts V7a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8B4E4-AFB8-4AF7-94A0-8C670CB15B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1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 smtClean="0"/>
              <a:t>CEG2400 Ch11 Multiple Interrupts V7a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9FF14-660F-470B-9AA4-5B947A8E60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0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r>
              <a:rPr lang="fr-FR" altLang="en-US" smtClean="0"/>
              <a:t>CEG2400 Ch11 Multiple Interrupts V7a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84261AE-DE48-44CC-AA2A-C4B564E4C7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xp.com/acrobat_download/usermanuals/UM10120_1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hyperlink" Target="http://www.youtube.com/watch?v=GbnMxZgEgDA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5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xp.com/acrobat_download/applicationnotes/AN10254_2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TW" sz="3600" smtClean="0"/>
              <a:t/>
            </a:r>
            <a:br>
              <a:rPr lang="en-US" altLang="zh-TW" sz="3600" smtClean="0"/>
            </a:br>
            <a:r>
              <a:rPr lang="en-US" altLang="zh-TW" sz="3600" smtClean="0"/>
              <a:t>Chapter 11 </a:t>
            </a:r>
            <a:br>
              <a:rPr lang="en-US" altLang="zh-TW" sz="3600" smtClean="0"/>
            </a:br>
            <a:r>
              <a:rPr lang="en-US" altLang="zh-TW" sz="3600" smtClean="0"/>
              <a:t>Multiple interrupts</a:t>
            </a:r>
            <a:endParaRPr lang="en-US" altLang="en-US" sz="3600" smtClean="0">
              <a:ea typeface="新細明體" pitchFamily="18" charset="-12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n-US" altLang="zh-TW" sz="2400" smtClean="0">
              <a:solidFill>
                <a:srgbClr val="89898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solidFill>
                  <a:srgbClr val="898989"/>
                </a:solidFill>
              </a:rPr>
              <a:t>CEG2400 - Microcomputer Systems</a:t>
            </a:r>
            <a:endParaRPr lang="en-US" altLang="zh-TW" sz="2400" smtClean="0">
              <a:solidFill>
                <a:srgbClr val="898989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600" i="1" smtClean="0">
              <a:solidFill>
                <a:srgbClr val="898989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zh-TW" sz="2400" smtClean="0">
              <a:solidFill>
                <a:srgbClr val="89898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z="2400" smtClean="0">
                <a:solidFill>
                  <a:srgbClr val="898989"/>
                </a:solidFill>
              </a:rPr>
              <a:t> </a:t>
            </a:r>
            <a:endParaRPr lang="en-US" altLang="en-US" sz="2400" smtClean="0">
              <a:solidFill>
                <a:srgbClr val="898989"/>
              </a:solidFill>
              <a:ea typeface="新細明體" pitchFamily="18" charset="-120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en-US" smtClean="0">
                <a:solidFill>
                  <a:srgbClr val="898989"/>
                </a:solidFill>
              </a:rPr>
              <a:t>CEG2400 Ch11 Multiple Interrupts V7a</a:t>
            </a:r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735013" y="5032375"/>
            <a:ext cx="82375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hlinkClick r:id="rId2"/>
              </a:rPr>
              <a:t>http://www.nxp.com/acrobat_download/usermanuals/UM10120_1.pdf</a:t>
            </a:r>
            <a:r>
              <a:rPr lang="en-US" altLang="zh-TW" sz="1800">
                <a:latin typeface="Arial" charset="0"/>
              </a:rPr>
              <a:t> (software)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CF49953-5690-4682-B285-6FD5E5AD4106}" type="slidenum">
              <a:rPr lang="en-US" altLang="en-US">
                <a:solidFill>
                  <a:srgbClr val="898989"/>
                </a:solidFill>
              </a:rPr>
              <a:pPr/>
              <a:t>1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smtClean="0"/>
              <a:t>The theory for External interrupt3 (EINT3)</a:t>
            </a:r>
            <a:r>
              <a:rPr lang="en-US" altLang="en-US" sz="2200" smtClean="0"/>
              <a:t/>
            </a:r>
            <a:br>
              <a:rPr lang="en-US" altLang="en-US" sz="2200" smtClean="0"/>
            </a:br>
            <a:r>
              <a:rPr lang="en-US" altLang="en-US" sz="2200" smtClean="0"/>
              <a:t>ISR  Interrupt service routine for /EINT3 is _irq </a:t>
            </a:r>
            <a:r>
              <a:rPr lang="en-US" altLang="en-US" sz="2200" smtClean="0">
                <a:solidFill>
                  <a:srgbClr val="FF5050"/>
                </a:solidFill>
              </a:rPr>
              <a:t>isr_Eint3</a:t>
            </a:r>
            <a:r>
              <a:rPr lang="en-US" altLang="en-US" sz="2200" smtClean="0"/>
              <a:t>()</a:t>
            </a:r>
            <a:r>
              <a:rPr lang="en-US" altLang="en-US" sz="3400" smtClean="0"/>
              <a:t> 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43668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mtClean="0"/>
              <a:t>Not only the timer can generate interrupts, an external signal through EINT3 can also initiate an interrupt.</a:t>
            </a:r>
          </a:p>
          <a:p>
            <a:pPr eaLnBrk="1" hangingPunct="1"/>
            <a:r>
              <a:rPr lang="en-US" altLang="en-US" smtClean="0"/>
              <a:t>An falling edge at EINT3 will trigger the execution of ISR void __irq </a:t>
            </a:r>
            <a:r>
              <a:rPr lang="en-US" altLang="en-US" smtClean="0">
                <a:solidFill>
                  <a:srgbClr val="FF5050"/>
                </a:solidFill>
              </a:rPr>
              <a:t>isr_Eint3</a:t>
            </a:r>
            <a:r>
              <a:rPr lang="en-US" altLang="en-US" smtClean="0"/>
              <a:t>() 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en-US" smtClean="0">
                <a:solidFill>
                  <a:srgbClr val="898989"/>
                </a:solidFill>
              </a:rPr>
              <a:t>CEG2400 Ch11 Multiple Interrupts V7a</a:t>
            </a:r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12293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38600"/>
            <a:ext cx="1898650" cy="214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6229350" y="4579938"/>
            <a:ext cx="2520950" cy="2162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6732588" y="4941888"/>
            <a:ext cx="125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LPC2213x</a:t>
            </a:r>
          </a:p>
        </p:txBody>
      </p:sp>
      <p:sp>
        <p:nvSpPr>
          <p:cNvPr id="12296" name="Text Box 7"/>
          <p:cNvSpPr txBox="1">
            <a:spLocks noChangeArrowheads="1"/>
          </p:cNvSpPr>
          <p:nvPr/>
        </p:nvSpPr>
        <p:spPr bwMode="auto">
          <a:xfrm>
            <a:off x="3203575" y="4437063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External signal</a:t>
            </a:r>
          </a:p>
        </p:txBody>
      </p:sp>
      <p:sp>
        <p:nvSpPr>
          <p:cNvPr id="12297" name="Text Box 8"/>
          <p:cNvSpPr txBox="1">
            <a:spLocks noChangeArrowheads="1"/>
          </p:cNvSpPr>
          <p:nvPr/>
        </p:nvSpPr>
        <p:spPr bwMode="auto">
          <a:xfrm>
            <a:off x="6227763" y="4652963"/>
            <a:ext cx="2459037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/EINT3 (p0.20, pin65)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When /ENT3 is pulled down</a:t>
            </a:r>
          </a:p>
          <a:p>
            <a:pPr eaLnBrk="1" hangingPunct="1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en-US" sz="1800">
                <a:latin typeface="Arial" charset="0"/>
              </a:rPr>
              <a:t>__irq </a:t>
            </a:r>
            <a:r>
              <a:rPr lang="en-US" altLang="en-US" sz="1800">
                <a:solidFill>
                  <a:srgbClr val="FF5050"/>
                </a:solidFill>
                <a:latin typeface="Arial" charset="0"/>
              </a:rPr>
              <a:t>isr_Eint3</a:t>
            </a:r>
            <a:r>
              <a:rPr lang="en-US" altLang="en-US" sz="1800">
                <a:latin typeface="Arial" charset="0"/>
              </a:rPr>
              <a:t>()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Will be executed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1229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013325"/>
            <a:ext cx="121920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5318125"/>
            <a:ext cx="6953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00" name="Line 11"/>
          <p:cNvSpPr>
            <a:spLocks noChangeShapeType="1"/>
          </p:cNvSpPr>
          <p:nvPr/>
        </p:nvSpPr>
        <p:spPr bwMode="auto">
          <a:xfrm>
            <a:off x="4356100" y="4941888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Freeform 12"/>
          <p:cNvSpPr>
            <a:spLocks/>
          </p:cNvSpPr>
          <p:nvPr/>
        </p:nvSpPr>
        <p:spPr bwMode="auto">
          <a:xfrm>
            <a:off x="5003800" y="4581525"/>
            <a:ext cx="1008063" cy="215900"/>
          </a:xfrm>
          <a:custGeom>
            <a:avLst/>
            <a:gdLst>
              <a:gd name="T0" fmla="*/ 0 w 363"/>
              <a:gd name="T1" fmla="*/ 0 h 136"/>
              <a:gd name="T2" fmla="*/ 2147483647 w 363"/>
              <a:gd name="T3" fmla="*/ 0 h 136"/>
              <a:gd name="T4" fmla="*/ 2147483647 w 363"/>
              <a:gd name="T5" fmla="*/ 2147483647 h 136"/>
              <a:gd name="T6" fmla="*/ 2147483647 w 363"/>
              <a:gd name="T7" fmla="*/ 2147483647 h 13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3" h="136">
                <a:moveTo>
                  <a:pt x="0" y="0"/>
                </a:moveTo>
                <a:lnTo>
                  <a:pt x="182" y="0"/>
                </a:lnTo>
                <a:lnTo>
                  <a:pt x="182" y="136"/>
                </a:lnTo>
                <a:lnTo>
                  <a:pt x="363" y="1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Line 13"/>
          <p:cNvSpPr>
            <a:spLocks noChangeShapeType="1"/>
          </p:cNvSpPr>
          <p:nvPr/>
        </p:nvSpPr>
        <p:spPr bwMode="auto">
          <a:xfrm>
            <a:off x="5508625" y="45815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83D0972-8CB8-4FF0-A5D2-B5646D945373}" type="slidenum">
              <a:rPr lang="en-US" altLang="en-US">
                <a:solidFill>
                  <a:srgbClr val="898989"/>
                </a:solidFill>
              </a:rPr>
              <a:pPr/>
              <a:t>10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500" smtClean="0"/>
              <a:t>2i) /* Setup timer 0*/</a:t>
            </a:r>
            <a:br>
              <a:rPr lang="en-US" altLang="en-US" sz="2500" smtClean="0"/>
            </a:br>
            <a:r>
              <a:rPr lang="en-US" altLang="zh-TW" sz="2400" smtClean="0"/>
              <a:t>Important 3 lines for timer (priority is 0 </a:t>
            </a:r>
            <a:r>
              <a:rPr lang="en-US" altLang="zh-TW" sz="2400" smtClean="0">
                <a:sym typeface="Wingdings" pitchFamily="2" charset="2"/>
              </a:rPr>
              <a:t></a:t>
            </a:r>
            <a:r>
              <a:rPr lang="en-US" altLang="zh-TW" sz="2400" smtClean="0"/>
              <a:t>highest priority)</a:t>
            </a:r>
            <a:endParaRPr lang="en-US" altLang="en-US" sz="24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84313"/>
            <a:ext cx="8229600" cy="46085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1600" smtClean="0">
                <a:solidFill>
                  <a:schemeClr val="accent1"/>
                </a:solidFill>
              </a:rPr>
              <a:t>144)/* Setup the Timer Counter 0 Interrupt */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smtClean="0">
                <a:solidFill>
                  <a:schemeClr val="accent1"/>
                </a:solidFill>
              </a:rPr>
              <a:t>145)void init_timer_Eint (void)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smtClean="0">
                <a:solidFill>
                  <a:schemeClr val="accent1"/>
                </a:solidFill>
              </a:rPr>
              <a:t>146)    T0PR = 0;		// set prescaler to 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smtClean="0">
                <a:solidFill>
                  <a:schemeClr val="accent1"/>
                </a:solidFill>
              </a:rPr>
              <a:t>147)    T0MR0 =1382400;	// set interrupt rate 10Hz, (interval=100mS)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smtClean="0">
                <a:solidFill>
                  <a:schemeClr val="accent1"/>
                </a:solidFill>
              </a:rPr>
              <a:t>148)			// Pclk/10Hz = (11059200 x 5/4)/ 10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smtClean="0">
                <a:solidFill>
                  <a:schemeClr val="accent1"/>
                </a:solidFill>
              </a:rPr>
              <a:t>149)    T0MCR = 3;                   // Interrupt and Reset on MR0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smtClean="0">
                <a:solidFill>
                  <a:schemeClr val="accent1"/>
                </a:solidFill>
              </a:rPr>
              <a:t>150)    T0TCR = 1;                    // Timer0 Enable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smtClean="0">
                <a:solidFill>
                  <a:srgbClr val="FF0000"/>
                </a:solidFill>
              </a:rPr>
              <a:t>151)    VICVectAddr0 = (unsigned long) </a:t>
            </a:r>
            <a:r>
              <a:rPr lang="en-US" altLang="en-US" sz="1600" smtClean="0">
                <a:solidFill>
                  <a:srgbClr val="FF0000"/>
                </a:solidFill>
                <a:latin typeface="Arial" charset="0"/>
              </a:rPr>
              <a:t>isr_Timer0</a:t>
            </a:r>
            <a:r>
              <a:rPr lang="en-US" altLang="zh-TW" sz="1600" smtClean="0">
                <a:solidFill>
                  <a:srgbClr val="FF0000"/>
                </a:solidFill>
              </a:rPr>
              <a:t>; 	// set interrupt vector in 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smtClean="0">
                <a:solidFill>
                  <a:srgbClr val="FF0000"/>
                </a:solidFill>
              </a:rPr>
              <a:t>152)    VICVectCntl0 = 0x20 | 4;               </a:t>
            </a:r>
            <a:r>
              <a:rPr lang="en-US" altLang="zh-TW" sz="1600" smtClean="0">
                <a:solidFill>
                  <a:srgbClr val="FF5050"/>
                </a:solidFill>
              </a:rPr>
              <a:t>	// use it for Timer 0 Interrupt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smtClean="0">
                <a:solidFill>
                  <a:srgbClr val="FF0000"/>
                </a:solidFill>
              </a:rPr>
              <a:t>153)    VICIntEnable=0x1&lt;&lt;4;” // Enable Timer0 Interrupt, or “VICIntEnable = 0x00000010;”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smtClean="0">
                <a:solidFill>
                  <a:srgbClr val="99CCFF"/>
                </a:solidFill>
              </a:rPr>
              <a:t>154) 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smtClean="0">
                <a:solidFill>
                  <a:srgbClr val="99CCFF"/>
                </a:solidFill>
              </a:rPr>
              <a:t>155)    EXTMODE=0x08;			// set EINT3 as edge trigger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smtClean="0">
                <a:solidFill>
                  <a:srgbClr val="99CCFF"/>
                </a:solidFill>
              </a:rPr>
              <a:t>156)    VICVectAddr1 = (unsigned long)isr_Eint3;  // set interrupt vector in 1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smtClean="0">
                <a:solidFill>
                  <a:srgbClr val="99CCFF"/>
                </a:solidFill>
              </a:rPr>
              <a:t>157)    VICVectCntl1 = 0x20 | 17;                   	// use it for EINT3 Interrupt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smtClean="0">
                <a:solidFill>
                  <a:srgbClr val="99CCFF"/>
                </a:solidFill>
              </a:rPr>
              <a:t>158)    VICIntEnable |=  0x1&lt;&lt;17; // Enable EINT3 interrupt,or “VICIntEnable |= 0x00020000; ”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smtClean="0">
                <a:solidFill>
                  <a:srgbClr val="99CCFF"/>
                </a:solidFill>
              </a:rPr>
              <a:t>159)    EXTINT = 0x08;			// Clear EINT3 flag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smtClean="0">
                <a:solidFill>
                  <a:srgbClr val="99CCFF"/>
                </a:solidFill>
              </a:rPr>
              <a:t>160)  }</a:t>
            </a:r>
          </a:p>
          <a:p>
            <a:pPr eaLnBrk="1" hangingPunct="1">
              <a:lnSpc>
                <a:spcPct val="80000"/>
              </a:lnSpc>
            </a:pPr>
            <a:endParaRPr lang="en-US" altLang="zh-TW" sz="1200" smtClean="0">
              <a:solidFill>
                <a:srgbClr val="99CCFF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zh-TW" sz="400" smtClean="0">
              <a:solidFill>
                <a:srgbClr val="99CCFF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zh-TW" sz="20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en-US" smtClean="0">
                <a:solidFill>
                  <a:srgbClr val="898989"/>
                </a:solidFill>
              </a:rPr>
              <a:t>CEG2400 Ch11 Multiple Interrupts V7a</a:t>
            </a:r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0" y="3200400"/>
            <a:ext cx="8497888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3318" name="Line 5"/>
          <p:cNvSpPr>
            <a:spLocks noChangeShapeType="1"/>
          </p:cNvSpPr>
          <p:nvPr/>
        </p:nvSpPr>
        <p:spPr bwMode="auto">
          <a:xfrm>
            <a:off x="3581400" y="609600"/>
            <a:ext cx="45720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0B2F238-11FC-4DFA-8D7D-173983DD11C0}" type="slidenum">
              <a:rPr lang="en-US" altLang="en-US">
                <a:solidFill>
                  <a:srgbClr val="898989"/>
                </a:solidFill>
              </a:rPr>
              <a:pPr/>
              <a:t>11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500" smtClean="0"/>
              <a:t>2ii) /* Setup external interrupt EINT3*/</a:t>
            </a:r>
            <a:br>
              <a:rPr lang="en-US" altLang="en-US" sz="2500" smtClean="0"/>
            </a:br>
            <a:r>
              <a:rPr lang="en-US" altLang="zh-TW" sz="2400" smtClean="0"/>
              <a:t>Important 3 lines for Eint3 (external interrupt3) (priority is 1 </a:t>
            </a:r>
            <a:r>
              <a:rPr lang="en-US" altLang="zh-TW" sz="2400" smtClean="0">
                <a:sym typeface="Wingdings" pitchFamily="2" charset="2"/>
              </a:rPr>
              <a:t>2</a:t>
            </a:r>
            <a:r>
              <a:rPr lang="en-US" altLang="zh-TW" sz="2400" baseline="30000" smtClean="0">
                <a:sym typeface="Wingdings" pitchFamily="2" charset="2"/>
              </a:rPr>
              <a:t>nd</a:t>
            </a:r>
            <a:r>
              <a:rPr lang="en-US" altLang="zh-TW" sz="2400" smtClean="0">
                <a:sym typeface="Wingdings" pitchFamily="2" charset="2"/>
              </a:rPr>
              <a:t> </a:t>
            </a:r>
            <a:r>
              <a:rPr lang="en-US" altLang="zh-TW" sz="2400" smtClean="0"/>
              <a:t>highest priority)</a:t>
            </a:r>
            <a:endParaRPr lang="en-US" altLang="en-US" sz="24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84313"/>
            <a:ext cx="8229600" cy="46085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1600" smtClean="0">
                <a:solidFill>
                  <a:schemeClr val="accent1"/>
                </a:solidFill>
              </a:rPr>
              <a:t>144)/* Setup the Timer Counter 0 Interrupt */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smtClean="0">
                <a:solidFill>
                  <a:schemeClr val="accent1"/>
                </a:solidFill>
              </a:rPr>
              <a:t>145)void init_timer_Eint (void)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smtClean="0">
                <a:solidFill>
                  <a:schemeClr val="accent1"/>
                </a:solidFill>
              </a:rPr>
              <a:t>146)    T0PR = 0;		// set prescaler to 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smtClean="0">
                <a:solidFill>
                  <a:schemeClr val="accent1"/>
                </a:solidFill>
              </a:rPr>
              <a:t>147)    T0MR0 =1382400;	// set interrupt rate 10Hz, (interval=100mS)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smtClean="0">
                <a:solidFill>
                  <a:schemeClr val="accent1"/>
                </a:solidFill>
              </a:rPr>
              <a:t>148)			// Pclk/10Hz = (11059200 x 5/4)/ 10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smtClean="0">
                <a:solidFill>
                  <a:schemeClr val="accent1"/>
                </a:solidFill>
              </a:rPr>
              <a:t>149)    T0MCR = 3;                   // Interrupt and Reset on MR0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smtClean="0">
                <a:solidFill>
                  <a:schemeClr val="accent1"/>
                </a:solidFill>
              </a:rPr>
              <a:t>150)    T0TCR = 1;                    // Timer0 Enable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smtClean="0">
                <a:solidFill>
                  <a:schemeClr val="accent1"/>
                </a:solidFill>
              </a:rPr>
              <a:t>151)    VICVectAddr0 = (unsigned long)</a:t>
            </a:r>
            <a:r>
              <a:rPr lang="en-US" altLang="en-US" sz="1600" smtClean="0">
                <a:latin typeface="Arial" charset="0"/>
              </a:rPr>
              <a:t> </a:t>
            </a:r>
            <a:r>
              <a:rPr lang="en-US" altLang="en-US" sz="1600" smtClean="0">
                <a:solidFill>
                  <a:schemeClr val="accent1"/>
                </a:solidFill>
              </a:rPr>
              <a:t>isr_Timer0</a:t>
            </a:r>
            <a:r>
              <a:rPr lang="en-US" altLang="zh-TW" sz="1600" smtClean="0">
                <a:solidFill>
                  <a:schemeClr val="accent1"/>
                </a:solidFill>
              </a:rPr>
              <a:t>; 	// set interrupt vector in 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smtClean="0">
                <a:solidFill>
                  <a:schemeClr val="accent1"/>
                </a:solidFill>
              </a:rPr>
              <a:t>152)    VICVectCntl0 = 0x20 | 4;               		// use it for Timer 0 Interrupt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smtClean="0">
                <a:solidFill>
                  <a:schemeClr val="accent1"/>
                </a:solidFill>
              </a:rPr>
              <a:t>153)    VICIntEnable=0x1&lt;&lt;4;” // Enable Timer0 Interrupt, or “VICIntEnable = 0x00000010;”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smtClean="0">
                <a:solidFill>
                  <a:srgbClr val="FF5050"/>
                </a:solidFill>
              </a:rPr>
              <a:t>154) 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smtClean="0">
                <a:solidFill>
                  <a:srgbClr val="FF5050"/>
                </a:solidFill>
              </a:rPr>
              <a:t>155)    EXTMODE=0x08;			// set EINT3 as edge trigger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smtClean="0">
                <a:solidFill>
                  <a:srgbClr val="FF5050"/>
                </a:solidFill>
              </a:rPr>
              <a:t>156)    VICVectAddr1 = (unsigned long)isr_Eint3;  // set interrupt vector in 1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smtClean="0">
                <a:solidFill>
                  <a:srgbClr val="FF5050"/>
                </a:solidFill>
              </a:rPr>
              <a:t>157)    VICVectCntl1 = 0x20 | 17;                   	// use it for EINT3 Interrupt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smtClean="0">
                <a:solidFill>
                  <a:srgbClr val="FF5050"/>
                </a:solidFill>
              </a:rPr>
              <a:t>158)    VICIntEnable |=  0x1&lt;&lt;17; // Enable EINT3 interrupt,or “VICIntEnable |= 0x00020000; ”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smtClean="0">
                <a:solidFill>
                  <a:srgbClr val="FF5050"/>
                </a:solidFill>
              </a:rPr>
              <a:t>159)    EXTINT = 0x08;			// Clear EINT3 flag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smtClean="0">
                <a:solidFill>
                  <a:srgbClr val="FF5050"/>
                </a:solidFill>
              </a:rPr>
              <a:t>160)  }</a:t>
            </a:r>
          </a:p>
          <a:p>
            <a:pPr eaLnBrk="1" hangingPunct="1">
              <a:lnSpc>
                <a:spcPct val="80000"/>
              </a:lnSpc>
            </a:pPr>
            <a:endParaRPr lang="en-US" altLang="zh-TW" sz="1200" smtClean="0">
              <a:solidFill>
                <a:srgbClr val="FF505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zh-TW" sz="400" smtClean="0"/>
          </a:p>
          <a:p>
            <a:pPr eaLnBrk="1" hangingPunct="1">
              <a:lnSpc>
                <a:spcPct val="80000"/>
              </a:lnSpc>
            </a:pPr>
            <a:endParaRPr lang="en-US" altLang="zh-TW" sz="20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en-US" smtClean="0">
                <a:solidFill>
                  <a:srgbClr val="898989"/>
                </a:solidFill>
              </a:rPr>
              <a:t>CEG2400 Ch11 Multiple Interrupts V7a</a:t>
            </a:r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228600" y="4419600"/>
            <a:ext cx="8448675" cy="728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4342" name="Line 5"/>
          <p:cNvSpPr>
            <a:spLocks noChangeShapeType="1"/>
          </p:cNvSpPr>
          <p:nvPr/>
        </p:nvSpPr>
        <p:spPr bwMode="auto">
          <a:xfrm>
            <a:off x="5410200" y="1143000"/>
            <a:ext cx="312420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C16FB8B-B60E-4BC0-BB3C-E68F506DA759}" type="slidenum">
              <a:rPr lang="en-US" altLang="en-US">
                <a:solidFill>
                  <a:srgbClr val="898989"/>
                </a:solidFill>
              </a:rPr>
              <a:pPr/>
              <a:t>12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smtClean="0"/>
              <a:t>setup external interrupt</a:t>
            </a:r>
            <a:br>
              <a:rPr lang="en-US" altLang="en-US" sz="3400" smtClean="0"/>
            </a:br>
            <a:r>
              <a:rPr lang="en-US" altLang="en-US" sz="3400" smtClean="0"/>
              <a:t>line 155 (Eint3 is edge triggered)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1800" smtClean="0"/>
              <a:t> 155) EXTMODE=0x08;	// set EINT3 as edge trigger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1800" smtClean="0">
                <a:solidFill>
                  <a:schemeClr val="accent1"/>
                </a:solidFill>
              </a:rPr>
              <a:t> 156)   VICVectAddr1 = (unsigned long)isr_Eint3; // set interrupt vector in 1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1800" smtClean="0">
                <a:solidFill>
                  <a:schemeClr val="accent1"/>
                </a:solidFill>
              </a:rPr>
              <a:t> 157   VICVectCntl1 = 0x20 | 17;              	// use it for EINT3 Interrupt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1800" smtClean="0">
                <a:solidFill>
                  <a:schemeClr val="accent1"/>
                </a:solidFill>
              </a:rPr>
              <a:t>158)    VICIntEnable |= 0x1&lt;&lt;7;// Enable EINT3 intrp.or “VICIntEnable |= 0x20000;”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1800" smtClean="0">
                <a:solidFill>
                  <a:schemeClr val="accent1"/>
                </a:solidFill>
              </a:rPr>
              <a:t>159)    EXTINT = 0x08;		</a:t>
            </a:r>
            <a:r>
              <a:rPr lang="en-US" altLang="zh-TW" sz="1800" smtClean="0"/>
              <a:t>	// 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en-US" smtClean="0">
                <a:solidFill>
                  <a:srgbClr val="898989"/>
                </a:solidFill>
              </a:rPr>
              <a:t>CEG2400 Ch11 Multiple Interrupts V7a</a:t>
            </a:r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149600"/>
            <a:ext cx="7489825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6" name="Oval 5"/>
          <p:cNvSpPr>
            <a:spLocks noChangeArrowheads="1"/>
          </p:cNvSpPr>
          <p:nvPr/>
        </p:nvSpPr>
        <p:spPr bwMode="auto">
          <a:xfrm>
            <a:off x="2133600" y="6003925"/>
            <a:ext cx="431800" cy="3603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5367" name="Freeform 6"/>
          <p:cNvSpPr>
            <a:spLocks/>
          </p:cNvSpPr>
          <p:nvPr/>
        </p:nvSpPr>
        <p:spPr bwMode="auto">
          <a:xfrm>
            <a:off x="358775" y="1773238"/>
            <a:ext cx="1333500" cy="4703762"/>
          </a:xfrm>
          <a:custGeom>
            <a:avLst/>
            <a:gdLst>
              <a:gd name="T0" fmla="*/ 2147483647 w 840"/>
              <a:gd name="T1" fmla="*/ 0 h 2146"/>
              <a:gd name="T2" fmla="*/ 2147483647 w 840"/>
              <a:gd name="T3" fmla="*/ 2147483647 h 2146"/>
              <a:gd name="T4" fmla="*/ 2147483647 w 840"/>
              <a:gd name="T5" fmla="*/ 2147483647 h 2146"/>
              <a:gd name="T6" fmla="*/ 2147483647 w 840"/>
              <a:gd name="T7" fmla="*/ 2147483647 h 2146"/>
              <a:gd name="T8" fmla="*/ 2147483647 w 840"/>
              <a:gd name="T9" fmla="*/ 2147483647 h 2146"/>
              <a:gd name="T10" fmla="*/ 2147483647 w 840"/>
              <a:gd name="T11" fmla="*/ 2147483647 h 21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40" h="2146">
                <a:moveTo>
                  <a:pt x="159" y="0"/>
                </a:moveTo>
                <a:cubicBezTo>
                  <a:pt x="102" y="68"/>
                  <a:pt x="46" y="136"/>
                  <a:pt x="23" y="317"/>
                </a:cubicBezTo>
                <a:cubicBezTo>
                  <a:pt x="0" y="498"/>
                  <a:pt x="8" y="854"/>
                  <a:pt x="23" y="1088"/>
                </a:cubicBezTo>
                <a:cubicBezTo>
                  <a:pt x="38" y="1322"/>
                  <a:pt x="61" y="1557"/>
                  <a:pt x="114" y="1723"/>
                </a:cubicBezTo>
                <a:cubicBezTo>
                  <a:pt x="167" y="1889"/>
                  <a:pt x="220" y="2026"/>
                  <a:pt x="341" y="2086"/>
                </a:cubicBezTo>
                <a:cubicBezTo>
                  <a:pt x="462" y="2146"/>
                  <a:pt x="651" y="2116"/>
                  <a:pt x="840" y="208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Oval 7"/>
          <p:cNvSpPr>
            <a:spLocks noChangeArrowheads="1"/>
          </p:cNvSpPr>
          <p:nvPr/>
        </p:nvSpPr>
        <p:spPr bwMode="auto">
          <a:xfrm>
            <a:off x="1905000" y="6003925"/>
            <a:ext cx="3240088" cy="3603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7A08540-608A-4037-A3DB-4232B6260ED9}" type="slidenum">
              <a:rPr lang="en-US" altLang="en-US">
                <a:solidFill>
                  <a:srgbClr val="898989"/>
                </a:solidFill>
              </a:rPr>
              <a:pPr/>
              <a:t>13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smtClean="0"/>
              <a:t>setup external interrupt</a:t>
            </a:r>
            <a:br>
              <a:rPr lang="en-US" altLang="en-US" sz="3400" smtClean="0"/>
            </a:br>
            <a:r>
              <a:rPr lang="en-US" altLang="en-US" sz="3400" smtClean="0"/>
              <a:t>line 156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1800" smtClean="0">
                <a:solidFill>
                  <a:schemeClr val="accent1"/>
                </a:solidFill>
              </a:rPr>
              <a:t> 155) EXTMODE=0x08;	// set EINT3 as edge trigger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1800" smtClean="0"/>
              <a:t> 156)   VICVectAddr1 = (unsigned long)</a:t>
            </a:r>
            <a:r>
              <a:rPr lang="en-US" altLang="zh-TW" sz="1800" smtClean="0">
                <a:solidFill>
                  <a:srgbClr val="FF5050"/>
                </a:solidFill>
              </a:rPr>
              <a:t>isr_Eint3</a:t>
            </a:r>
            <a:r>
              <a:rPr lang="en-US" altLang="zh-TW" sz="1800" smtClean="0"/>
              <a:t>; // set interrupt vector in 1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1800" smtClean="0">
                <a:solidFill>
                  <a:schemeClr val="accent1"/>
                </a:solidFill>
              </a:rPr>
              <a:t> 157   VICVectCntl1 = 0x20 | 17;              	// use it for EINT3 Interrupt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smtClean="0">
                <a:solidFill>
                  <a:srgbClr val="99CCFF"/>
                </a:solidFill>
              </a:rPr>
              <a:t>158)    VICIntEnable |=  0x1&lt;&lt;17; // Enable EINT3 intp,or“VICIntEnable |= 0x20000; 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1800" smtClean="0">
                <a:solidFill>
                  <a:schemeClr val="accent1"/>
                </a:solidFill>
              </a:rPr>
              <a:t>159)    EXTINT = 0x08;			// 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 smtClean="0">
              <a:solidFill>
                <a:schemeClr val="accent1"/>
              </a:solidFill>
              <a:ea typeface="新細明體" pitchFamily="18" charset="-12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en-US" smtClean="0">
                <a:solidFill>
                  <a:srgbClr val="898989"/>
                </a:solidFill>
              </a:rPr>
              <a:t>CEG2400 Ch11 Multiple Interrupts V7a</a:t>
            </a:r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860800"/>
            <a:ext cx="9001125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950913" y="5006975"/>
            <a:ext cx="515937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Point to which interrupt service program will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run when EINT1 is pulled low</a:t>
            </a:r>
          </a:p>
        </p:txBody>
      </p:sp>
      <p:sp>
        <p:nvSpPr>
          <p:cNvPr id="16391" name="Line 6"/>
          <p:cNvSpPr>
            <a:spLocks noChangeShapeType="1"/>
          </p:cNvSpPr>
          <p:nvPr/>
        </p:nvSpPr>
        <p:spPr bwMode="auto">
          <a:xfrm flipV="1">
            <a:off x="4643438" y="2205038"/>
            <a:ext cx="360362" cy="280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B75F77F-31D9-40AB-B736-8C66B1A88483}" type="slidenum">
              <a:rPr lang="en-US" altLang="en-US">
                <a:solidFill>
                  <a:srgbClr val="898989"/>
                </a:solidFill>
              </a:rPr>
              <a:pPr/>
              <a:t>14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346075"/>
          </a:xfrm>
        </p:spPr>
        <p:txBody>
          <a:bodyPr/>
          <a:lstStyle/>
          <a:p>
            <a:pPr algn="l" eaLnBrk="1" hangingPunct="1"/>
            <a:r>
              <a:rPr lang="en-US" altLang="zh-TW" sz="2300" smtClean="0"/>
              <a:t/>
            </a:r>
            <a:br>
              <a:rPr lang="en-US" altLang="zh-TW" sz="2300" smtClean="0"/>
            </a:br>
            <a:r>
              <a:rPr lang="en-US" altLang="zh-TW" sz="2300" smtClean="0"/>
              <a:t>line 157) VICVectCntl1 = 0x20 | 17; </a:t>
            </a:r>
            <a:br>
              <a:rPr lang="en-US" altLang="zh-TW" sz="2300" smtClean="0"/>
            </a:br>
            <a:r>
              <a:rPr lang="en-US" altLang="zh-TW" sz="2300" smtClean="0"/>
              <a:t>// use it for EINT3 Interrupt, because </a:t>
            </a:r>
            <a:r>
              <a:rPr lang="en-US" altLang="zh-TW" sz="2100" smtClean="0"/>
              <a:t>0x20=&gt;bit 5=1 , is the IRQslot_en</a:t>
            </a:r>
            <a:br>
              <a:rPr lang="en-US" altLang="zh-TW" sz="2100" smtClean="0"/>
            </a:br>
            <a:r>
              <a:rPr lang="en-US" altLang="zh-TW" sz="2100" smtClean="0"/>
              <a:t>‘17’ is the source mask of external interrupt1 </a:t>
            </a:r>
            <a:r>
              <a:rPr lang="en-US" altLang="zh-TW" sz="2100" smtClean="0">
                <a:solidFill>
                  <a:schemeClr val="folHlink"/>
                </a:solidFill>
              </a:rPr>
              <a:t>(EINT3),(see next slide)</a:t>
            </a:r>
            <a:r>
              <a:rPr lang="en-US" altLang="zh-TW" sz="2100" smtClean="0"/>
              <a:t> </a:t>
            </a:r>
            <a:br>
              <a:rPr lang="en-US" altLang="zh-TW" sz="2100" smtClean="0"/>
            </a:br>
            <a:endParaRPr lang="en-US" altLang="en-US" sz="2100" smtClean="0">
              <a:ea typeface="新細明體" pitchFamily="18" charset="-120"/>
            </a:endParaRP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597025"/>
            <a:ext cx="6200775" cy="3171825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en-US" smtClean="0">
                <a:solidFill>
                  <a:srgbClr val="898989"/>
                </a:solidFill>
              </a:rPr>
              <a:t>CEG2400 Ch11 Multiple Interrupts V7a</a:t>
            </a:r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17413" name="Oval 4"/>
          <p:cNvSpPr>
            <a:spLocks noChangeArrowheads="1"/>
          </p:cNvSpPr>
          <p:nvPr/>
        </p:nvSpPr>
        <p:spPr bwMode="auto">
          <a:xfrm>
            <a:off x="77788" y="3886200"/>
            <a:ext cx="7618412" cy="419100"/>
          </a:xfrm>
          <a:prstGeom prst="ellips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0" y="3886200"/>
            <a:ext cx="19050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0x020 </a:t>
            </a:r>
            <a:r>
              <a:rPr lang="en-US" altLang="en-US" sz="1800">
                <a:latin typeface="Arial" charset="0"/>
                <a:sym typeface="Wingdings" pitchFamily="2" charset="2"/>
              </a:rPr>
              <a:t></a:t>
            </a:r>
            <a:r>
              <a:rPr lang="en-US" altLang="en-US" sz="1800">
                <a:latin typeface="Arial" charset="0"/>
              </a:rPr>
              <a:t> bit5=1</a:t>
            </a:r>
          </a:p>
        </p:txBody>
      </p:sp>
      <p:sp>
        <p:nvSpPr>
          <p:cNvPr id="17415" name="Oval 6"/>
          <p:cNvSpPr>
            <a:spLocks noChangeArrowheads="1"/>
          </p:cNvSpPr>
          <p:nvPr/>
        </p:nvSpPr>
        <p:spPr bwMode="auto">
          <a:xfrm>
            <a:off x="3238500" y="382588"/>
            <a:ext cx="990600" cy="301625"/>
          </a:xfrm>
          <a:prstGeom prst="ellips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 flipH="1">
            <a:off x="1066800" y="561975"/>
            <a:ext cx="2236788" cy="34194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8"/>
          <p:cNvSpPr>
            <a:spLocks noChangeShapeType="1"/>
          </p:cNvSpPr>
          <p:nvPr/>
        </p:nvSpPr>
        <p:spPr bwMode="auto">
          <a:xfrm>
            <a:off x="4471988" y="684213"/>
            <a:ext cx="1395412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Oval 9"/>
          <p:cNvSpPr>
            <a:spLocks noChangeArrowheads="1"/>
          </p:cNvSpPr>
          <p:nvPr/>
        </p:nvSpPr>
        <p:spPr bwMode="auto">
          <a:xfrm>
            <a:off x="4229100" y="330200"/>
            <a:ext cx="649288" cy="404813"/>
          </a:xfrm>
          <a:prstGeom prst="ellipse">
            <a:avLst/>
          </a:prstGeom>
          <a:noFill/>
          <a:ln w="38100">
            <a:solidFill>
              <a:srgbClr val="8987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1741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724400"/>
            <a:ext cx="6200775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905000" y="3276600"/>
            <a:ext cx="7620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1" name="Oval 9"/>
          <p:cNvSpPr>
            <a:spLocks noChangeArrowheads="1"/>
          </p:cNvSpPr>
          <p:nvPr/>
        </p:nvSpPr>
        <p:spPr bwMode="auto">
          <a:xfrm>
            <a:off x="6705600" y="5137150"/>
            <a:ext cx="762000" cy="615950"/>
          </a:xfrm>
          <a:prstGeom prst="ellipse">
            <a:avLst/>
          </a:prstGeom>
          <a:noFill/>
          <a:ln w="38100">
            <a:solidFill>
              <a:srgbClr val="8987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7422" name="Line 8"/>
          <p:cNvSpPr>
            <a:spLocks noChangeShapeType="1"/>
          </p:cNvSpPr>
          <p:nvPr/>
        </p:nvSpPr>
        <p:spPr bwMode="auto">
          <a:xfrm>
            <a:off x="4471988" y="684213"/>
            <a:ext cx="2386012" cy="4497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TextBox 8"/>
          <p:cNvSpPr txBox="1">
            <a:spLocks noChangeArrowheads="1"/>
          </p:cNvSpPr>
          <p:nvPr/>
        </p:nvSpPr>
        <p:spPr bwMode="auto">
          <a:xfrm>
            <a:off x="2743200" y="4768850"/>
            <a:ext cx="416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Each bit represents an interrupt source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34F7EC5-9042-4BCC-AE51-2E174EEA40E1}" type="slidenum">
              <a:rPr lang="en-US" altLang="en-US">
                <a:solidFill>
                  <a:srgbClr val="898989"/>
                </a:solidFill>
              </a:rPr>
              <a:pPr/>
              <a:t>15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124200" cy="1143000"/>
          </a:xfrm>
        </p:spPr>
        <p:txBody>
          <a:bodyPr/>
          <a:lstStyle/>
          <a:p>
            <a:pPr algn="l" eaLnBrk="1" hangingPunct="1"/>
            <a:r>
              <a:rPr lang="en-US" altLang="zh-TW" sz="2000" smtClean="0"/>
              <a:t>Source mask</a:t>
            </a:r>
            <a:br>
              <a:rPr lang="en-US" altLang="zh-TW" sz="2000" smtClean="0"/>
            </a:br>
            <a:r>
              <a:rPr lang="en-US" altLang="zh-TW" sz="2000" smtClean="0"/>
              <a:t>(same as the table in the last slide)</a:t>
            </a:r>
            <a:r>
              <a:rPr lang="en-US" altLang="zh-TW" sz="3400" smtClean="0"/>
              <a:t/>
            </a:r>
            <a:br>
              <a:rPr lang="en-US" altLang="zh-TW" sz="3400" smtClean="0"/>
            </a:br>
            <a:endParaRPr lang="en-US" altLang="en-US" sz="34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2746375" cy="4530725"/>
          </a:xfrm>
        </p:spPr>
        <p:txBody>
          <a:bodyPr/>
          <a:lstStyle/>
          <a:p>
            <a:pPr eaLnBrk="1" hangingPunct="1"/>
            <a:r>
              <a:rPr lang="en-US" altLang="zh-TW" smtClean="0"/>
              <a:t>E.g.</a:t>
            </a:r>
          </a:p>
          <a:p>
            <a:pPr eaLnBrk="1" hangingPunct="1"/>
            <a:r>
              <a:rPr lang="en-US" altLang="zh-TW" smtClean="0"/>
              <a:t>timer0=4</a:t>
            </a:r>
          </a:p>
          <a:p>
            <a:pPr eaLnBrk="1" hangingPunct="1"/>
            <a:r>
              <a:rPr lang="en-US" altLang="zh-TW" smtClean="0"/>
              <a:t>external interrupt=15</a:t>
            </a:r>
            <a:endParaRPr lang="en-US" altLang="en-US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en-US" smtClean="0">
                <a:solidFill>
                  <a:srgbClr val="898989"/>
                </a:solidFill>
              </a:rPr>
              <a:t>CEG2400 Ch11 Multiple Interrupts V7a</a:t>
            </a:r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15888"/>
            <a:ext cx="5472113" cy="639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9" name="Oval 6"/>
          <p:cNvSpPr>
            <a:spLocks noChangeArrowheads="1"/>
          </p:cNvSpPr>
          <p:nvPr/>
        </p:nvSpPr>
        <p:spPr bwMode="auto">
          <a:xfrm>
            <a:off x="3924300" y="6337300"/>
            <a:ext cx="52197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8440" name="Oval 7"/>
          <p:cNvSpPr>
            <a:spLocks noChangeArrowheads="1"/>
          </p:cNvSpPr>
          <p:nvPr/>
        </p:nvSpPr>
        <p:spPr bwMode="auto">
          <a:xfrm>
            <a:off x="3203575" y="1412875"/>
            <a:ext cx="5689600" cy="4333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8441" name="Oval 8"/>
          <p:cNvSpPr>
            <a:spLocks noChangeArrowheads="1"/>
          </p:cNvSpPr>
          <p:nvPr/>
        </p:nvSpPr>
        <p:spPr bwMode="auto">
          <a:xfrm>
            <a:off x="7667625" y="1412875"/>
            <a:ext cx="288925" cy="2159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8442" name="Oval 9"/>
          <p:cNvSpPr>
            <a:spLocks noChangeArrowheads="1"/>
          </p:cNvSpPr>
          <p:nvPr/>
        </p:nvSpPr>
        <p:spPr bwMode="auto">
          <a:xfrm>
            <a:off x="7524750" y="333375"/>
            <a:ext cx="576263" cy="13668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8443" name="Line 10"/>
          <p:cNvSpPr>
            <a:spLocks noChangeShapeType="1"/>
          </p:cNvSpPr>
          <p:nvPr/>
        </p:nvSpPr>
        <p:spPr bwMode="auto">
          <a:xfrm>
            <a:off x="2843213" y="3429000"/>
            <a:ext cx="1152525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Line 11"/>
          <p:cNvSpPr>
            <a:spLocks noChangeShapeType="1"/>
          </p:cNvSpPr>
          <p:nvPr/>
        </p:nvSpPr>
        <p:spPr bwMode="auto">
          <a:xfrm flipV="1">
            <a:off x="2411413" y="1628775"/>
            <a:ext cx="7921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Oval 12"/>
          <p:cNvSpPr>
            <a:spLocks noChangeArrowheads="1"/>
          </p:cNvSpPr>
          <p:nvPr/>
        </p:nvSpPr>
        <p:spPr bwMode="auto">
          <a:xfrm>
            <a:off x="7596188" y="6269038"/>
            <a:ext cx="431800" cy="3603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74E6B9E-7EDC-4B2E-8DB6-1413F0B45A8F}" type="slidenum">
              <a:rPr lang="en-US" altLang="en-US">
                <a:solidFill>
                  <a:srgbClr val="898989"/>
                </a:solidFill>
              </a:rPr>
              <a:pPr/>
              <a:t>16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mtClean="0"/>
              <a:t>Exercise 11.1</a:t>
            </a:r>
          </a:p>
        </p:txBody>
      </p:sp>
      <p:sp>
        <p:nvSpPr>
          <p:cNvPr id="1945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What is the interrupt source mask for UART 1?</a:t>
            </a:r>
          </a:p>
          <a:p>
            <a:r>
              <a:rPr lang="en-US" altLang="en-US" smtClean="0"/>
              <a:t>Answer: ?_____________________</a:t>
            </a:r>
          </a:p>
          <a:p>
            <a:endParaRPr lang="en-US" altLang="en-US" smtClean="0"/>
          </a:p>
          <a:p>
            <a:r>
              <a:rPr lang="en-US" altLang="en-US" smtClean="0"/>
              <a:t>How do you setup the pirorty of different interrupts?</a:t>
            </a:r>
          </a:p>
          <a:p>
            <a:r>
              <a:rPr lang="en-US" altLang="en-US" smtClean="0"/>
              <a:t>Answer: </a:t>
            </a:r>
          </a:p>
          <a:p>
            <a:r>
              <a:rPr lang="en-US" altLang="en-US" smtClean="0"/>
              <a:t>?____________________________</a:t>
            </a:r>
          </a:p>
          <a:p>
            <a:endParaRPr lang="en-US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en-US" smtClean="0">
                <a:solidFill>
                  <a:srgbClr val="898989"/>
                </a:solidFill>
              </a:rPr>
              <a:t>CEG2400 Ch11 Multiple Interrupts V7a</a:t>
            </a:r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19461" name="Title 1"/>
          <p:cNvSpPr txBox="1">
            <a:spLocks/>
          </p:cNvSpPr>
          <p:nvPr/>
        </p:nvSpPr>
        <p:spPr bwMode="auto">
          <a:xfrm>
            <a:off x="3276600" y="685800"/>
            <a:ext cx="5715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chemeClr val="tx2"/>
                </a:solidFill>
                <a:ea typeface="新細明體" pitchFamily="18" charset="-120"/>
              </a:rPr>
              <a:t>Student ID: ___________,Date:_____________</a:t>
            </a:r>
            <a:br>
              <a:rPr lang="en-US" altLang="zh-CN" sz="2000" b="1">
                <a:solidFill>
                  <a:schemeClr val="tx2"/>
                </a:solidFill>
                <a:ea typeface="新細明體" pitchFamily="18" charset="-120"/>
              </a:rPr>
            </a:br>
            <a:r>
              <a:rPr lang="en-US" altLang="zh-CN" sz="2000" b="1">
                <a:solidFill>
                  <a:schemeClr val="tx2"/>
                </a:solidFill>
                <a:ea typeface="新細明體" pitchFamily="18" charset="-120"/>
              </a:rPr>
              <a:t>Name: __________________________________</a:t>
            </a:r>
            <a:endParaRPr lang="en-US" altLang="en-US" sz="2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BCF1493-777F-45B6-B1CE-5B35D32A2673}" type="slidenum">
              <a:rPr lang="en-US" altLang="en-US">
                <a:solidFill>
                  <a:srgbClr val="898989"/>
                </a:solidFill>
              </a:rPr>
              <a:pPr/>
              <a:t>17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Exercise: 11.2</a:t>
            </a:r>
            <a:br>
              <a:rPr lang="en-US" altLang="en-US" sz="3200" smtClean="0"/>
            </a:br>
            <a:r>
              <a:rPr lang="en-US" altLang="en-US" sz="3200" smtClean="0"/>
              <a:t>Examples of other interrupt sources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If you want to use Eint3(source mask=17)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/>
              <a:t>VICVectCntl1 = 0x20 | 17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/>
              <a:t>VicIntEnable=?: Answer: VICIntEnable |= 0x00020000 (why?)</a:t>
            </a:r>
          </a:p>
          <a:p>
            <a:pPr eaLnBrk="1" hangingPunct="1">
              <a:lnSpc>
                <a:spcPct val="90000"/>
              </a:lnSpc>
            </a:pPr>
            <a:endParaRPr lang="en-US" altLang="zh-TW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If you want to use Eint0(source mask=14)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/>
              <a:t>VICVectCntl1 = 0x20 | 14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/>
              <a:t>VicIntEnable=? Answer:?_________________________</a:t>
            </a:r>
          </a:p>
          <a:p>
            <a:pPr eaLnBrk="1" hangingPunct="1">
              <a:lnSpc>
                <a:spcPct val="90000"/>
              </a:lnSpc>
            </a:pPr>
            <a:endParaRPr lang="en-US" altLang="zh-TW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If you want to use Uart0(source mask=6)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/>
              <a:t>VICVectCntl1 = 0x20 | 6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/>
              <a:t>VicIntEnable=? Answer:?____________________________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en-US" smtClean="0">
                <a:solidFill>
                  <a:srgbClr val="898989"/>
                </a:solidFill>
              </a:rPr>
              <a:t>CEG2400 Ch11 Multiple Interrupts V7a</a:t>
            </a:r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B17C0D8-7B48-49FD-ADD3-865D62FEDEF3}" type="slidenum">
              <a:rPr lang="en-US" altLang="en-US">
                <a:solidFill>
                  <a:srgbClr val="898989"/>
                </a:solidFill>
              </a:rPr>
              <a:pPr/>
              <a:t>18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smtClean="0"/>
              <a:t>setup external interrupt3 (EINT3)</a:t>
            </a:r>
            <a:br>
              <a:rPr lang="en-US" altLang="en-US" sz="3400" smtClean="0"/>
            </a:br>
            <a:r>
              <a:rPr lang="en-US" altLang="en-US" sz="3400" smtClean="0"/>
              <a:t>line 158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04975"/>
            <a:ext cx="8610600" cy="45196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1800" smtClean="0"/>
              <a:t>158)    VICIntEnable |=  0x1&lt;&lt;17; // Enable EINT3 intp,or“VICIntEnable |= 0x20000; </a:t>
            </a:r>
            <a:r>
              <a:rPr lang="en-US" altLang="zh-TW" sz="1800" smtClean="0">
                <a:solidFill>
                  <a:srgbClr val="99CCFF"/>
                </a:solidFill>
              </a:rPr>
              <a:t>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1800" smtClean="0">
                <a:solidFill>
                  <a:schemeClr val="accent1"/>
                </a:solidFill>
              </a:rPr>
              <a:t>159)    EXTINT = 0x08;			//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/>
              <a:t>Enable external interrupt 3 (EINT3)</a:t>
            </a:r>
            <a:endParaRPr lang="en-US" altLang="en-US" sz="1600" smtClean="0">
              <a:ea typeface="新細明體" pitchFamily="18" charset="-12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en-US" smtClean="0">
                <a:solidFill>
                  <a:srgbClr val="898989"/>
                </a:solidFill>
              </a:rPr>
              <a:t>CEG2400 Ch11 Multiple Interrupts V7a</a:t>
            </a:r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81300"/>
            <a:ext cx="8424863" cy="355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0" name="Oval 5"/>
          <p:cNvSpPr>
            <a:spLocks noChangeArrowheads="1"/>
          </p:cNvSpPr>
          <p:nvPr/>
        </p:nvSpPr>
        <p:spPr bwMode="auto">
          <a:xfrm>
            <a:off x="6629400" y="3886200"/>
            <a:ext cx="792163" cy="86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1511" name="Line 6"/>
          <p:cNvSpPr>
            <a:spLocks noChangeShapeType="1"/>
          </p:cNvSpPr>
          <p:nvPr/>
        </p:nvSpPr>
        <p:spPr bwMode="auto">
          <a:xfrm>
            <a:off x="3924300" y="1916113"/>
            <a:ext cx="2628900" cy="204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2819400" y="1328738"/>
            <a:ext cx="1311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Bit17 is set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D7FDFED-CE77-408C-8576-2C0C30DB8C85}" type="slidenum">
              <a:rPr lang="en-US" altLang="en-US">
                <a:solidFill>
                  <a:srgbClr val="898989"/>
                </a:solidFill>
              </a:rPr>
              <a:pPr/>
              <a:t>19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Overview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solidFill>
                  <a:srgbClr val="898989"/>
                </a:solidFill>
              </a:rPr>
              <a:t>To demonstrate </a:t>
            </a:r>
            <a:r>
              <a:rPr lang="en-US" altLang="zh-TW" sz="2800" u="sng" smtClean="0">
                <a:solidFill>
                  <a:srgbClr val="898989"/>
                </a:solidFill>
              </a:rPr>
              <a:t>multiple interrupts</a:t>
            </a:r>
            <a:r>
              <a:rPr lang="en-US" altLang="zh-TW" sz="2800" smtClean="0">
                <a:solidFill>
                  <a:srgbClr val="898989"/>
                </a:solidFill>
              </a:rPr>
              <a:t/>
            </a:r>
            <a:br>
              <a:rPr lang="en-US" altLang="zh-TW" sz="2800" smtClean="0">
                <a:solidFill>
                  <a:srgbClr val="898989"/>
                </a:solidFill>
              </a:rPr>
            </a:br>
            <a:r>
              <a:rPr lang="en-US" altLang="zh-TW" sz="2800" smtClean="0">
                <a:solidFill>
                  <a:srgbClr val="898989"/>
                </a:solidFill>
              </a:rPr>
              <a:t>timer_int_demo1.c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solidFill>
                  <a:srgbClr val="898989"/>
                </a:solidFill>
              </a:rPr>
              <a:t>Control the on/off of the green LED by a switch</a:t>
            </a:r>
            <a:endParaRPr lang="en-US" altLang="en-US" sz="2800" smtClean="0">
              <a:solidFill>
                <a:srgbClr val="898989"/>
              </a:solidFill>
              <a:ea typeface="新細明體" pitchFamily="18" charset="-120"/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en-US" smtClean="0">
                <a:solidFill>
                  <a:srgbClr val="898989"/>
                </a:solidFill>
              </a:rPr>
              <a:t>CEG2400 Ch11 Multiple Interrupts V7a</a:t>
            </a:r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0DA51CE-2D90-4113-B065-C0734389012B}" type="slidenum">
              <a:rPr lang="en-US" altLang="en-US">
                <a:solidFill>
                  <a:srgbClr val="898989"/>
                </a:solidFill>
              </a:rPr>
              <a:pPr/>
              <a:t>2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smtClean="0"/>
              <a:t>setup external interrupt</a:t>
            </a:r>
            <a:br>
              <a:rPr lang="en-US" altLang="en-US" sz="3400" smtClean="0"/>
            </a:br>
            <a:r>
              <a:rPr lang="en-US" altLang="en-US" sz="3400" smtClean="0"/>
              <a:t>line 159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idx="1"/>
          </p:nvPr>
        </p:nvSpPr>
        <p:spPr>
          <a:xfrm>
            <a:off x="447675" y="159702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1800" smtClean="0"/>
              <a:t> </a:t>
            </a:r>
            <a:r>
              <a:rPr lang="en-US" altLang="zh-TW" sz="1800" smtClean="0">
                <a:solidFill>
                  <a:schemeClr val="accent1"/>
                </a:solidFill>
              </a:rPr>
              <a:t>155) EXTMODE=0x08;	// set EINT3 as edge trigger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1800" smtClean="0">
                <a:solidFill>
                  <a:schemeClr val="accent1"/>
                </a:solidFill>
              </a:rPr>
              <a:t> 156)   VICVectAddr1 = (unsigned long)isr_Eint3; // set interrupt vector in 1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1800" smtClean="0">
                <a:solidFill>
                  <a:schemeClr val="accent1"/>
                </a:solidFill>
              </a:rPr>
              <a:t> 157   VICVectCntl1 = 0x20 | 17;              	// use it for EINT3 Interrupt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1800" smtClean="0">
                <a:solidFill>
                  <a:schemeClr val="accent1"/>
                </a:solidFill>
              </a:rPr>
              <a:t>158)    VICIntEnable |= 0x00020000;	// Enable EINT3 interrupt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1800" smtClean="0"/>
              <a:t>159)    EXTINT = 0x08;			// </a:t>
            </a:r>
          </a:p>
          <a:p>
            <a:pPr eaLnBrk="1" hangingPunct="1">
              <a:lnSpc>
                <a:spcPct val="90000"/>
              </a:lnSpc>
            </a:pPr>
            <a:endParaRPr lang="en-US" altLang="zh-TW" sz="1800" smtClean="0"/>
          </a:p>
          <a:p>
            <a:pPr eaLnBrk="1" hangingPunct="1">
              <a:lnSpc>
                <a:spcPct val="90000"/>
              </a:lnSpc>
            </a:pPr>
            <a:endParaRPr lang="en-US" altLang="zh-TW" sz="180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1800" smtClean="0"/>
              <a:t>External Interrupt Flag register (EXTINT - address 0xE01F C140)</a:t>
            </a:r>
            <a:endParaRPr lang="en-US" altLang="en-US" sz="1800" smtClean="0">
              <a:ea typeface="新細明體" pitchFamily="18" charset="-12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en-US" smtClean="0">
                <a:solidFill>
                  <a:srgbClr val="898989"/>
                </a:solidFill>
              </a:rPr>
              <a:t>CEG2400 Ch11 Multiple Interrupts V7a</a:t>
            </a:r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H="1">
            <a:off x="1116013" y="3141663"/>
            <a:ext cx="1800225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79388" y="3860800"/>
            <a:ext cx="42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bit</a:t>
            </a:r>
          </a:p>
        </p:txBody>
      </p:sp>
      <p:sp>
        <p:nvSpPr>
          <p:cNvPr id="22535" name="Picture 7"/>
          <p:cNvSpPr>
            <a:spLocks noChangeAspect="1" noChangeArrowheads="1"/>
          </p:cNvSpPr>
          <p:nvPr/>
        </p:nvSpPr>
        <p:spPr bwMode="auto">
          <a:xfrm>
            <a:off x="304800" y="4191000"/>
            <a:ext cx="8351838" cy="188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1D38E23-13E4-489A-87C8-53456ED1107F}" type="slidenum">
              <a:rPr lang="en-US" altLang="en-US">
                <a:solidFill>
                  <a:srgbClr val="898989"/>
                </a:solidFill>
              </a:rPr>
              <a:pPr/>
              <a:t>20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smtClean="0"/>
              <a:t>4) External interrupt3 (EINT3) </a:t>
            </a:r>
            <a:br>
              <a:rPr lang="en-US" altLang="en-US" sz="3400" smtClean="0"/>
            </a:br>
            <a:r>
              <a:rPr lang="en-US" altLang="en-US" sz="3400" smtClean="0"/>
              <a:t>Green-led changes state every time you press the interrupt switch SW1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700213"/>
            <a:ext cx="8229600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130) //external interrupt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131) void __irq </a:t>
            </a:r>
            <a:r>
              <a:rPr lang="en-US" altLang="en-US" sz="2400" smtClean="0">
                <a:solidFill>
                  <a:srgbClr val="FF5050"/>
                </a:solidFill>
              </a:rPr>
              <a:t>isr_Eint3</a:t>
            </a:r>
            <a:r>
              <a:rPr lang="en-US" altLang="en-US" sz="2400" smtClean="0"/>
              <a:t>() //runs when key depressed. 132  {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133)  exint++;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134)  //turn on /off  the Green LED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135)  if((exint%2)==0)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136)      IO0SET|=GREEN_LED;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137) else IO0CLR|=GREEN_LED;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138)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139) EXTINT = 0x08;		// Clear EINT3 flag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140) VICVectAddr = 0;             // Acknowledge Interrupt 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141) }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en-US" smtClean="0">
                <a:solidFill>
                  <a:srgbClr val="898989"/>
                </a:solidFill>
              </a:rPr>
              <a:t>CEG2400 Ch11 Multiple Interrupts V7a</a:t>
            </a:r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12E18F4-A775-4E74-AE3E-E06A66EEC8C8}" type="slidenum">
              <a:rPr lang="en-US" altLang="en-US">
                <a:solidFill>
                  <a:srgbClr val="898989"/>
                </a:solidFill>
              </a:rPr>
              <a:pPr/>
              <a:t>21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Programming Exercise: study the following programs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GPIO.c is a polling software program and a switch (SW1) to change the state of the Green LED </a:t>
            </a:r>
          </a:p>
          <a:p>
            <a:pPr eaLnBrk="1" hangingPunct="1"/>
            <a:r>
              <a:rPr lang="en-US" altLang="en-US" sz="2800" smtClean="0"/>
              <a:t>timer_int_demo1.c is a program uses hardware external interrupt3 (EINT3) and a switch (SW1) to change the state of the Green LED.</a:t>
            </a:r>
          </a:p>
          <a:p>
            <a:pPr eaLnBrk="1" hangingPunct="1"/>
            <a:r>
              <a:rPr lang="en-US" altLang="en-US" sz="2800" smtClean="0"/>
              <a:t>Compare the difference between timer_int_demo1.c and GPIO.c in terms of technology and performance</a:t>
            </a:r>
          </a:p>
          <a:p>
            <a:pPr eaLnBrk="1" hangingPunct="1"/>
            <a:endParaRPr lang="en-US" altLang="en-US" sz="28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en-US" smtClean="0">
                <a:solidFill>
                  <a:srgbClr val="898989"/>
                </a:solidFill>
              </a:rPr>
              <a:t>CEG2400 Ch11 Multiple Interrupts V7a</a:t>
            </a:r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293B2F8-D8E0-49A8-AD7B-FD1179F49233}" type="slidenum">
              <a:rPr lang="en-US" altLang="en-US">
                <a:solidFill>
                  <a:srgbClr val="898989"/>
                </a:solidFill>
              </a:rPr>
              <a:pPr/>
              <a:t>22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Summary</a:t>
            </a:r>
            <a:endParaRPr lang="en-US" alt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Learned how to initialize an ARM system</a:t>
            </a:r>
          </a:p>
          <a:p>
            <a:pPr eaLnBrk="1" hangingPunct="1"/>
            <a:r>
              <a:rPr lang="en-US" altLang="zh-TW" smtClean="0"/>
              <a:t>Learned how to use timer interrupt</a:t>
            </a:r>
          </a:p>
          <a:p>
            <a:pPr eaLnBrk="1" hangingPunct="1"/>
            <a:r>
              <a:rPr lang="en-US" altLang="zh-TW" smtClean="0"/>
              <a:t>timer_int_demo1.c can be used as a template for building interrupt driven programs.</a:t>
            </a:r>
            <a:endParaRPr lang="en-US" altLang="en-US" smtClean="0">
              <a:ea typeface="新細明體" pitchFamily="18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en-US" smtClean="0">
                <a:solidFill>
                  <a:srgbClr val="898989"/>
                </a:solidFill>
              </a:rPr>
              <a:t>CEG2400 Ch11 Multiple Interrupts V7a</a:t>
            </a:r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F712DAF-C09B-4A27-957C-D63BB649FE8A}" type="slidenum">
              <a:rPr lang="en-US" altLang="en-US">
                <a:solidFill>
                  <a:srgbClr val="898989"/>
                </a:solidFill>
              </a:rPr>
              <a:pPr/>
              <a:t>23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Appendix</a:t>
            </a:r>
            <a:br>
              <a:rPr lang="en-US" altLang="en-US" smtClean="0"/>
            </a:br>
            <a:r>
              <a:rPr lang="en-US" altLang="zh-TW" smtClean="0"/>
              <a:t>(</a:t>
            </a:r>
            <a:r>
              <a:rPr lang="en-US" altLang="en-US" smtClean="0"/>
              <a:t>ESTR2100 students should study this)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altLang="en-US" smtClean="0">
              <a:solidFill>
                <a:srgbClr val="898989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en-US" smtClean="0">
                <a:solidFill>
                  <a:srgbClr val="898989"/>
                </a:solidFill>
              </a:rPr>
              <a:t>CEG2400 Ch11 Multiple Interrupts V7a</a:t>
            </a:r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64D7523-129E-4BB0-861C-CE26BF69E2DE}" type="slidenum">
              <a:rPr lang="en-US" altLang="en-US">
                <a:solidFill>
                  <a:srgbClr val="898989"/>
                </a:solidFill>
              </a:rPr>
              <a:pPr/>
              <a:t>24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TW" sz="2500" smtClean="0"/>
              <a:t>Interrupt details : chapter5 of </a:t>
            </a:r>
            <a:r>
              <a:rPr lang="en-US" altLang="zh-TW" sz="2300" smtClean="0"/>
              <a:t>[1] from  http://www.nxp.com/acrobat_download/usermanuals/UM10120_1.pdf</a:t>
            </a:r>
            <a:r>
              <a:rPr lang="en-US" altLang="zh-TW" sz="2500" smtClean="0"/>
              <a:t> Example UART generates an interrupt request and has the highest priory</a:t>
            </a:r>
            <a:endParaRPr lang="en-US" altLang="en-US" sz="2500" smtClean="0">
              <a:ea typeface="新細明體" pitchFamily="18" charset="-12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smtClean="0"/>
              <a:t>Interrupt service routine ISR_UART (software to handle UART) starting address is at </a:t>
            </a:r>
            <a:r>
              <a:rPr lang="en-US" altLang="en-US" sz="2400" b="1" u="sng" smtClean="0"/>
              <a:t>VICVectAddr </a:t>
            </a:r>
            <a:r>
              <a:rPr lang="en-US" altLang="en-US" sz="2400" b="1" smtClean="0"/>
              <a:t>address </a:t>
            </a:r>
            <a:r>
              <a:rPr lang="en-US" altLang="zh-TW" sz="2400" b="1" smtClean="0"/>
              <a:t>reg </a:t>
            </a:r>
            <a:r>
              <a:rPr lang="en-US" altLang="en-US" sz="2400" b="1" smtClean="0"/>
              <a:t>0xFFFF F030</a:t>
            </a:r>
            <a:endParaRPr lang="en-US" altLang="zh-TW" sz="2400" b="1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/>
              <a:t>At 0x18,the instruction is </a:t>
            </a:r>
            <a:r>
              <a:rPr lang="en-GB" altLang="en-US" sz="2400" b="1" smtClean="0"/>
              <a:t>LDR pc, [pc,#-0xFF0]</a:t>
            </a:r>
            <a:r>
              <a:rPr lang="en-GB" altLang="en-US" sz="2400" smtClean="0"/>
              <a:t> </a:t>
            </a:r>
            <a:r>
              <a:rPr lang="en-GB" altLang="zh-TW" sz="2400" smtClean="0"/>
              <a:t>which will redirect Arm to executed ISR_UART() when UART interrupt request is received</a:t>
            </a:r>
            <a:endParaRPr lang="en-US" altLang="en-US" sz="2400" smtClean="0"/>
          </a:p>
        </p:txBody>
      </p:sp>
      <p:graphicFrame>
        <p:nvGraphicFramePr>
          <p:cNvPr id="23568" name="Group 16"/>
          <p:cNvGraphicFramePr>
            <a:graphicFrameLocks noGrp="1"/>
          </p:cNvGraphicFramePr>
          <p:nvPr>
            <p:ph sz="half" idx="2"/>
          </p:nvPr>
        </p:nvGraphicFramePr>
        <p:xfrm>
          <a:off x="4267200" y="1447800"/>
          <a:ext cx="4648200" cy="2170113"/>
        </p:xfrm>
        <a:graphic>
          <a:graphicData uri="http://schemas.openxmlformats.org/drawingml/2006/table">
            <a:tbl>
              <a:tblPr/>
              <a:tblGrid>
                <a:gridCol w="1557338"/>
                <a:gridCol w="3090862"/>
              </a:tblGrid>
              <a:tr h="822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0xffff f030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" charset="0"/>
                        </a:rPr>
                        <a:t>VICVectAddr </a:t>
                      </a: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reg contans, starting address of ISR_UART()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: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: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0x0000 0018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LDR pc, [pc,#-0xFF0]</a:t>
                      </a:r>
                      <a:endParaRPr kumimoji="0" lang="en-GB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Machine code:0xE51F FFF0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en-US" smtClean="0">
                <a:solidFill>
                  <a:srgbClr val="898989"/>
                </a:solidFill>
              </a:rPr>
              <a:t>CEG2400 Ch11 Multiple Interrupts V7a</a:t>
            </a:r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7667" name="Rectangle 4"/>
          <p:cNvSpPr>
            <a:spLocks noChangeArrowheads="1"/>
          </p:cNvSpPr>
          <p:nvPr/>
        </p:nvSpPr>
        <p:spPr bwMode="auto">
          <a:xfrm>
            <a:off x="7620000" y="4267200"/>
            <a:ext cx="1273175" cy="2590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2225" tIns="0" rIns="22225" bIns="0"/>
          <a:lstStyle>
            <a:lvl1pPr defTabSz="7620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620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620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62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62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Tx/>
              <a:buNone/>
            </a:pPr>
            <a:endParaRPr lang="en-US" altLang="en-US" sz="1600" b="1">
              <a:latin typeface="Arial" charset="0"/>
            </a:endParaRPr>
          </a:p>
          <a:p>
            <a:pPr algn="ctr">
              <a:buFontTx/>
              <a:buNone/>
            </a:pPr>
            <a:endParaRPr lang="en-US" altLang="en-US" sz="1600" b="1">
              <a:latin typeface="Arial" charset="0"/>
            </a:endParaRPr>
          </a:p>
          <a:p>
            <a:pPr algn="ctr">
              <a:buFontTx/>
              <a:buNone/>
            </a:pPr>
            <a:r>
              <a:rPr lang="en-US" altLang="zh-TW" sz="1600" b="1">
                <a:latin typeface="Arial" charset="0"/>
              </a:rPr>
              <a:t>IRQ_vector=0x18</a:t>
            </a:r>
          </a:p>
          <a:p>
            <a:pPr algn="ctr">
              <a:buFontTx/>
              <a:buNone/>
            </a:pPr>
            <a:endParaRPr lang="en-US" altLang="zh-TW" sz="1600" b="1">
              <a:latin typeface="Arial" charset="0"/>
            </a:endParaRPr>
          </a:p>
          <a:p>
            <a:pPr algn="ctr">
              <a:buFontTx/>
              <a:buNone/>
            </a:pPr>
            <a:r>
              <a:rPr lang="en-US" altLang="en-US" sz="1600" b="1">
                <a:latin typeface="Arial" charset="0"/>
              </a:rPr>
              <a:t>ARM7TDMI Processor</a:t>
            </a:r>
          </a:p>
        </p:txBody>
      </p:sp>
      <p:sp>
        <p:nvSpPr>
          <p:cNvPr id="27668" name="Line 5"/>
          <p:cNvSpPr>
            <a:spLocks noChangeShapeType="1"/>
          </p:cNvSpPr>
          <p:nvPr/>
        </p:nvSpPr>
        <p:spPr bwMode="auto">
          <a:xfrm>
            <a:off x="7102475" y="5226050"/>
            <a:ext cx="512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9" name="Rectangle 6"/>
          <p:cNvSpPr>
            <a:spLocks noChangeArrowheads="1"/>
          </p:cNvSpPr>
          <p:nvPr/>
        </p:nvSpPr>
        <p:spPr bwMode="auto">
          <a:xfrm>
            <a:off x="7010400" y="4648200"/>
            <a:ext cx="6318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defTabSz="7620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620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620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62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62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600" b="1">
                <a:latin typeface="Arial" charset="0"/>
              </a:rPr>
              <a:t>IRQ</a:t>
            </a:r>
          </a:p>
        </p:txBody>
      </p:sp>
      <p:sp>
        <p:nvSpPr>
          <p:cNvPr id="27670" name="Rectangle 7"/>
          <p:cNvSpPr>
            <a:spLocks noChangeArrowheads="1"/>
          </p:cNvSpPr>
          <p:nvPr/>
        </p:nvSpPr>
        <p:spPr bwMode="auto">
          <a:xfrm>
            <a:off x="2622550" y="5840413"/>
            <a:ext cx="1295400" cy="8651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7671" name="Text Box 8"/>
          <p:cNvSpPr txBox="1">
            <a:spLocks noChangeArrowheads="1"/>
          </p:cNvSpPr>
          <p:nvPr/>
        </p:nvSpPr>
        <p:spPr bwMode="auto">
          <a:xfrm>
            <a:off x="2514600" y="5867400"/>
            <a:ext cx="13477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50" tIns="41275" rIns="82550" bIns="41275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n-GB" altLang="en-US" sz="1400">
                <a:latin typeface="Arial" charset="0"/>
              </a:rPr>
              <a:t>UART</a:t>
            </a:r>
            <a:endParaRPr lang="en-GB" altLang="zh-TW" sz="1400">
              <a:latin typeface="Arial" charset="0"/>
            </a:endParaRP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n-GB" altLang="zh-TW" sz="1400">
                <a:latin typeface="Arial" charset="0"/>
              </a:rPr>
              <a:t>Serial interface</a:t>
            </a:r>
            <a:endParaRPr lang="en-GB" altLang="en-US" sz="1400">
              <a:latin typeface="Arial" charset="0"/>
            </a:endParaRPr>
          </a:p>
        </p:txBody>
      </p:sp>
      <p:sp>
        <p:nvSpPr>
          <p:cNvPr id="27672" name="Line 9"/>
          <p:cNvSpPr>
            <a:spLocks noChangeShapeType="1"/>
          </p:cNvSpPr>
          <p:nvPr/>
        </p:nvSpPr>
        <p:spPr bwMode="auto">
          <a:xfrm flipV="1">
            <a:off x="3917950" y="6099175"/>
            <a:ext cx="1844675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 anchor="ctr">
            <a:spAutoFit/>
          </a:bodyPr>
          <a:lstStyle/>
          <a:p>
            <a:endParaRPr lang="en-US"/>
          </a:p>
        </p:txBody>
      </p:sp>
      <p:sp>
        <p:nvSpPr>
          <p:cNvPr id="27673" name="Text Box 10"/>
          <p:cNvSpPr txBox="1">
            <a:spLocks noChangeArrowheads="1"/>
          </p:cNvSpPr>
          <p:nvPr/>
        </p:nvSpPr>
        <p:spPr bwMode="auto">
          <a:xfrm>
            <a:off x="3886200" y="5867400"/>
            <a:ext cx="16319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50" tIns="41275" rIns="82550" bIns="41275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n-GB" altLang="en-US" sz="1200" b="1">
                <a:latin typeface="Arial" charset="0"/>
              </a:rPr>
              <a:t>End of transmission</a:t>
            </a:r>
          </a:p>
        </p:txBody>
      </p:sp>
      <p:sp>
        <p:nvSpPr>
          <p:cNvPr id="27674" name="Rectangle 11"/>
          <p:cNvSpPr>
            <a:spLocks noChangeArrowheads="1"/>
          </p:cNvSpPr>
          <p:nvPr/>
        </p:nvSpPr>
        <p:spPr bwMode="auto">
          <a:xfrm>
            <a:off x="5486400" y="4191000"/>
            <a:ext cx="16002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7675" name="Text Box 12"/>
          <p:cNvSpPr txBox="1">
            <a:spLocks noChangeArrowheads="1"/>
          </p:cNvSpPr>
          <p:nvPr/>
        </p:nvSpPr>
        <p:spPr bwMode="auto">
          <a:xfrm>
            <a:off x="6400800" y="4267200"/>
            <a:ext cx="522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 b="1">
                <a:latin typeface="Arial" charset="0"/>
              </a:rPr>
              <a:t>VIC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200">
              <a:latin typeface="Arial" charset="0"/>
            </a:endParaRPr>
          </a:p>
        </p:txBody>
      </p:sp>
      <p:sp>
        <p:nvSpPr>
          <p:cNvPr id="27676" name="Text Box 13"/>
          <p:cNvSpPr txBox="1">
            <a:spLocks noChangeArrowheads="1"/>
          </p:cNvSpPr>
          <p:nvPr/>
        </p:nvSpPr>
        <p:spPr bwMode="auto">
          <a:xfrm>
            <a:off x="5486400" y="6216650"/>
            <a:ext cx="1352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Logic_or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all requests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27677" name="Text Box 31"/>
          <p:cNvSpPr txBox="1">
            <a:spLocks noChangeArrowheads="1"/>
          </p:cNvSpPr>
          <p:nvPr/>
        </p:nvSpPr>
        <p:spPr bwMode="auto">
          <a:xfrm>
            <a:off x="4575175" y="3770313"/>
            <a:ext cx="452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VIC places the address there automatically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27678" name="Text Box 32"/>
          <p:cNvSpPr txBox="1">
            <a:spLocks noChangeArrowheads="1"/>
          </p:cNvSpPr>
          <p:nvPr/>
        </p:nvSpPr>
        <p:spPr bwMode="auto">
          <a:xfrm>
            <a:off x="5976938" y="4724400"/>
            <a:ext cx="984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function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9BE841B-166B-4753-B0ED-1C88DE451DC4}" type="slidenum">
              <a:rPr lang="en-US" altLang="en-US">
                <a:solidFill>
                  <a:srgbClr val="898989"/>
                </a:solidFill>
              </a:rPr>
              <a:pPr/>
              <a:t>25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7680" name="Line 9"/>
          <p:cNvSpPr>
            <a:spLocks noChangeShapeType="1"/>
          </p:cNvSpPr>
          <p:nvPr/>
        </p:nvSpPr>
        <p:spPr bwMode="auto">
          <a:xfrm>
            <a:off x="5091113" y="5505450"/>
            <a:ext cx="9286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 anchor="ctr">
            <a:spAutoFit/>
          </a:bodyPr>
          <a:lstStyle/>
          <a:p>
            <a:endParaRPr lang="en-US"/>
          </a:p>
        </p:txBody>
      </p:sp>
      <p:sp>
        <p:nvSpPr>
          <p:cNvPr id="27681" name="TextBox 2"/>
          <p:cNvSpPr txBox="1">
            <a:spLocks noChangeArrowheads="1"/>
          </p:cNvSpPr>
          <p:nvPr/>
        </p:nvSpPr>
        <p:spPr bwMode="auto">
          <a:xfrm>
            <a:off x="3297238" y="5049838"/>
            <a:ext cx="17510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Other interrupt sources</a:t>
            </a:r>
          </a:p>
        </p:txBody>
      </p:sp>
      <p:sp>
        <p:nvSpPr>
          <p:cNvPr id="27682" name="Line 9"/>
          <p:cNvSpPr>
            <a:spLocks noChangeShapeType="1"/>
          </p:cNvSpPr>
          <p:nvPr/>
        </p:nvSpPr>
        <p:spPr bwMode="auto">
          <a:xfrm>
            <a:off x="5091113" y="5365750"/>
            <a:ext cx="9286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 anchor="ctr">
            <a:spAutoFit/>
          </a:bodyPr>
          <a:lstStyle/>
          <a:p>
            <a:endParaRPr lang="en-US"/>
          </a:p>
        </p:txBody>
      </p:sp>
      <p:sp>
        <p:nvSpPr>
          <p:cNvPr id="27683" name="Line 9"/>
          <p:cNvSpPr>
            <a:spLocks noChangeShapeType="1"/>
          </p:cNvSpPr>
          <p:nvPr/>
        </p:nvSpPr>
        <p:spPr bwMode="auto">
          <a:xfrm>
            <a:off x="5091113" y="5237163"/>
            <a:ext cx="9286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 anchor="ctr">
            <a:spAutoFit/>
          </a:bodyPr>
          <a:lstStyle/>
          <a:p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4672013" y="1687513"/>
            <a:ext cx="3446462" cy="2519362"/>
          </a:xfrm>
          <a:custGeom>
            <a:avLst/>
            <a:gdLst>
              <a:gd name="connsiteX0" fmla="*/ 3445735 w 3445735"/>
              <a:gd name="connsiteY0" fmla="*/ 2519333 h 2519333"/>
              <a:gd name="connsiteX1" fmla="*/ 2586994 w 3445735"/>
              <a:gd name="connsiteY1" fmla="*/ 2074060 h 2519333"/>
              <a:gd name="connsiteX2" fmla="*/ 153895 w 3445735"/>
              <a:gd name="connsiteY2" fmla="*/ 1565176 h 2519333"/>
              <a:gd name="connsiteX3" fmla="*/ 344726 w 3445735"/>
              <a:gd name="connsiteY3" fmla="*/ 237309 h 2519333"/>
              <a:gd name="connsiteX4" fmla="*/ 1116003 w 3445735"/>
              <a:gd name="connsiteY4" fmla="*/ 6721 h 251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5735" h="2519333">
                <a:moveTo>
                  <a:pt x="3445735" y="2519333"/>
                </a:moveTo>
                <a:cubicBezTo>
                  <a:pt x="3290684" y="2376209"/>
                  <a:pt x="3135634" y="2233086"/>
                  <a:pt x="2586994" y="2074060"/>
                </a:cubicBezTo>
                <a:cubicBezTo>
                  <a:pt x="2038354" y="1915034"/>
                  <a:pt x="527606" y="1871301"/>
                  <a:pt x="153895" y="1565176"/>
                </a:cubicBezTo>
                <a:cubicBezTo>
                  <a:pt x="-219816" y="1259051"/>
                  <a:pt x="184375" y="497051"/>
                  <a:pt x="344726" y="237309"/>
                </a:cubicBezTo>
                <a:cubicBezTo>
                  <a:pt x="505077" y="-22434"/>
                  <a:pt x="810540" y="-7857"/>
                  <a:pt x="1116003" y="6721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708650" y="4310063"/>
            <a:ext cx="311150" cy="1911350"/>
          </a:xfrm>
          <a:custGeom>
            <a:avLst/>
            <a:gdLst>
              <a:gd name="connsiteX0" fmla="*/ 0 w 310484"/>
              <a:gd name="connsiteY0" fmla="*/ 0 h 1910443"/>
              <a:gd name="connsiteX1" fmla="*/ 310243 w 310484"/>
              <a:gd name="connsiteY1" fmla="*/ 889907 h 1910443"/>
              <a:gd name="connsiteX2" fmla="*/ 40822 w 310484"/>
              <a:gd name="connsiteY2" fmla="*/ 1910443 h 191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484" h="1910443">
                <a:moveTo>
                  <a:pt x="0" y="0"/>
                </a:moveTo>
                <a:cubicBezTo>
                  <a:pt x="151719" y="285750"/>
                  <a:pt x="303439" y="571500"/>
                  <a:pt x="310243" y="889907"/>
                </a:cubicBezTo>
                <a:cubicBezTo>
                  <a:pt x="317047" y="1208314"/>
                  <a:pt x="178934" y="1559378"/>
                  <a:pt x="40822" y="191044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726113" y="4337050"/>
            <a:ext cx="1360487" cy="889000"/>
          </a:xfrm>
          <a:custGeom>
            <a:avLst/>
            <a:gdLst>
              <a:gd name="connsiteX0" fmla="*/ 0 w 1338943"/>
              <a:gd name="connsiteY0" fmla="*/ 0 h 857250"/>
              <a:gd name="connsiteX1" fmla="*/ 808264 w 1338943"/>
              <a:gd name="connsiteY1" fmla="*/ 326572 h 857250"/>
              <a:gd name="connsiteX2" fmla="*/ 1338943 w 1338943"/>
              <a:gd name="connsiteY2" fmla="*/ 85725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943" h="857250">
                <a:moveTo>
                  <a:pt x="0" y="0"/>
                </a:moveTo>
                <a:cubicBezTo>
                  <a:pt x="292553" y="91848"/>
                  <a:pt x="585107" y="183697"/>
                  <a:pt x="808264" y="326572"/>
                </a:cubicBezTo>
                <a:cubicBezTo>
                  <a:pt x="1031421" y="469447"/>
                  <a:pt x="1185182" y="663348"/>
                  <a:pt x="1338943" y="8572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Freeform 27"/>
          <p:cNvSpPr/>
          <p:nvPr/>
        </p:nvSpPr>
        <p:spPr>
          <a:xfrm flipV="1">
            <a:off x="5762625" y="5219700"/>
            <a:ext cx="1339850" cy="996950"/>
          </a:xfrm>
          <a:custGeom>
            <a:avLst/>
            <a:gdLst>
              <a:gd name="connsiteX0" fmla="*/ 0 w 1338943"/>
              <a:gd name="connsiteY0" fmla="*/ 0 h 857250"/>
              <a:gd name="connsiteX1" fmla="*/ 808264 w 1338943"/>
              <a:gd name="connsiteY1" fmla="*/ 326572 h 857250"/>
              <a:gd name="connsiteX2" fmla="*/ 1338943 w 1338943"/>
              <a:gd name="connsiteY2" fmla="*/ 85725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943" h="857250">
                <a:moveTo>
                  <a:pt x="0" y="0"/>
                </a:moveTo>
                <a:cubicBezTo>
                  <a:pt x="292553" y="91848"/>
                  <a:pt x="585107" y="183697"/>
                  <a:pt x="808264" y="326572"/>
                </a:cubicBezTo>
                <a:cubicBezTo>
                  <a:pt x="1031421" y="469447"/>
                  <a:pt x="1185182" y="663348"/>
                  <a:pt x="1338943" y="8572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98500"/>
          </a:xfrm>
        </p:spPr>
        <p:txBody>
          <a:bodyPr/>
          <a:lstStyle/>
          <a:p>
            <a:pPr eaLnBrk="1" hangingPunct="1"/>
            <a:r>
              <a:rPr lang="en-US" altLang="zh-TW" smtClean="0"/>
              <a:t>IRQ execution vector</a:t>
            </a:r>
            <a:endParaRPr lang="en-GB" altLang="en-US" smtClean="0">
              <a:ea typeface="新細明體" pitchFamily="18" charset="-12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7924800" cy="4525963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After initialization, any IRQ on </a:t>
            </a:r>
            <a:r>
              <a:rPr lang="en-GB" altLang="en-US" sz="2000" smtClean="0"/>
              <a:t>UART0, SPI0, UART1 or I2C</a:t>
            </a:r>
            <a:r>
              <a:rPr lang="en-US" altLang="en-US" sz="2000" smtClean="0"/>
              <a:t> will cause jump to IRQ vector (0x18)</a:t>
            </a:r>
          </a:p>
          <a:p>
            <a:pPr lvl="1" eaLnBrk="1" hangingPunct="1"/>
            <a:r>
              <a:rPr lang="en-GB" altLang="en-US" sz="2100" smtClean="0"/>
              <a:t>Could put </a:t>
            </a:r>
            <a:r>
              <a:rPr lang="en-GB" altLang="en-US" sz="2100" b="1" smtClean="0"/>
              <a:t>LDR pc, [pc,#-0xFF0]</a:t>
            </a:r>
            <a:r>
              <a:rPr lang="en-GB" altLang="en-US" sz="2100" smtClean="0"/>
              <a:t> instruction there</a:t>
            </a:r>
          </a:p>
          <a:p>
            <a:pPr lvl="1" eaLnBrk="1" hangingPunct="1"/>
            <a:r>
              <a:rPr lang="en-GB" altLang="en-US" sz="2100" smtClean="0"/>
              <a:t>This instruction loads PC with the address that is present in VICVectAddr (</a:t>
            </a:r>
            <a:r>
              <a:rPr lang="en-GB" altLang="en-US" sz="2100" b="1" smtClean="0"/>
              <a:t>0xFFFFF030)</a:t>
            </a:r>
            <a:r>
              <a:rPr lang="en-GB" altLang="en-US" sz="2100" smtClean="0"/>
              <a:t> register!</a:t>
            </a:r>
            <a:r>
              <a:rPr lang="en-GB" altLang="zh-TW" sz="2100" smtClean="0"/>
              <a:t> (meaning </a:t>
            </a:r>
            <a:r>
              <a:rPr lang="en-US" altLang="zh-TW" sz="2100" smtClean="0"/>
              <a:t>goto the address in </a:t>
            </a:r>
            <a:r>
              <a:rPr lang="en-US" altLang="en-US" sz="2100" smtClean="0"/>
              <a:t>VICVectAddr</a:t>
            </a:r>
            <a:r>
              <a:rPr lang="en-US" altLang="zh-TW" sz="2100" smtClean="0"/>
              <a:t>=0xFFFF F030</a:t>
            </a:r>
            <a:r>
              <a:rPr lang="en-GB" altLang="zh-TW" sz="2100" smtClean="0"/>
              <a:t>)</a:t>
            </a:r>
            <a:endParaRPr lang="en-GB" altLang="en-US" sz="2100" smtClean="0"/>
          </a:p>
          <a:p>
            <a:pPr eaLnBrk="1" hangingPunct="1"/>
            <a:r>
              <a:rPr lang="en-GB" altLang="en-US" sz="2000" smtClean="0"/>
              <a:t>LDR pc, [</a:t>
            </a:r>
            <a:r>
              <a:rPr lang="en-GB" altLang="zh-TW" sz="2000" smtClean="0"/>
              <a:t>addr</a:t>
            </a:r>
            <a:r>
              <a:rPr lang="en-GB" altLang="en-US" sz="2000" smtClean="0"/>
              <a:t>]</a:t>
            </a:r>
            <a:r>
              <a:rPr lang="en-GB" altLang="zh-TW" sz="2000" smtClean="0"/>
              <a:t> </a:t>
            </a:r>
            <a:r>
              <a:rPr lang="en-GB" altLang="zh-TW" sz="2000" smtClean="0">
                <a:sym typeface="Wingdings" pitchFamily="2" charset="2"/>
              </a:rPr>
              <a:t> goes to PC+8+addr</a:t>
            </a:r>
            <a:r>
              <a:rPr lang="en-GB" altLang="zh-TW" sz="2000" smtClean="0"/>
              <a:t> </a:t>
            </a:r>
          </a:p>
          <a:p>
            <a:pPr lvl="1" eaLnBrk="1" hangingPunct="1"/>
            <a:r>
              <a:rPr lang="en-GB" altLang="zh-TW" sz="2100" smtClean="0"/>
              <a:t>Since “-0x0000 0ff0”=</a:t>
            </a:r>
            <a:r>
              <a:rPr lang="en-GB" altLang="en-US" sz="2100" smtClean="0"/>
              <a:t>0xFFFFF00F+1=0xFFFFF010</a:t>
            </a:r>
            <a:r>
              <a:rPr lang="en-GB" altLang="zh-TW" sz="2100" smtClean="0"/>
              <a:t> </a:t>
            </a:r>
          </a:p>
          <a:p>
            <a:pPr lvl="1" eaLnBrk="1" hangingPunct="1"/>
            <a:r>
              <a:rPr lang="en-GB" altLang="zh-TW" sz="2100" smtClean="0"/>
              <a:t>PC</a:t>
            </a:r>
            <a:r>
              <a:rPr lang="en-GB" altLang="en-US" sz="2100" smtClean="0"/>
              <a:t>=0x18+8</a:t>
            </a:r>
            <a:r>
              <a:rPr lang="en-GB" altLang="zh-TW" sz="2100" smtClean="0"/>
              <a:t>+-0x0ff0</a:t>
            </a:r>
            <a:r>
              <a:rPr lang="en-GB" altLang="en-US" sz="2100" smtClean="0"/>
              <a:t>=0x20 </a:t>
            </a:r>
            <a:r>
              <a:rPr lang="en-GB" altLang="zh-TW" sz="2100" smtClean="0"/>
              <a:t>+</a:t>
            </a:r>
            <a:r>
              <a:rPr lang="en-GB" altLang="en-US" sz="2100" smtClean="0"/>
              <a:t>0xFFFFF010= </a:t>
            </a:r>
            <a:r>
              <a:rPr lang="en-GB" altLang="en-US" sz="2100" b="1" smtClean="0"/>
              <a:t>0xFFFFF030</a:t>
            </a:r>
            <a:r>
              <a:rPr lang="en-GB" altLang="en-US" sz="2100" smtClean="0"/>
              <a:t> </a:t>
            </a:r>
            <a:endParaRPr lang="en-GB" altLang="zh-TW" sz="2100" smtClean="0"/>
          </a:p>
          <a:p>
            <a:pPr lvl="1" eaLnBrk="1" hangingPunct="1"/>
            <a:r>
              <a:rPr lang="en-GB" altLang="zh-TW" sz="2100" smtClean="0"/>
              <a:t>so </a:t>
            </a:r>
            <a:r>
              <a:rPr lang="en-GB" altLang="en-US" sz="2100" b="1" smtClean="0"/>
              <a:t>LDR pc, [pc,#-0xFF0]</a:t>
            </a:r>
            <a:r>
              <a:rPr lang="en-GB" altLang="zh-TW" sz="2100" b="1" smtClean="0"/>
              <a:t> will branch to </a:t>
            </a:r>
            <a:r>
              <a:rPr lang="en-GB" altLang="en-US" sz="2100" b="1" smtClean="0"/>
              <a:t>0xFFFFF030</a:t>
            </a:r>
            <a:r>
              <a:rPr lang="en-GB" altLang="zh-TW" sz="2300" b="1" smtClean="0"/>
              <a:t> </a:t>
            </a:r>
            <a:endParaRPr lang="en-US" altLang="zh-TW" sz="2300" smtClean="0"/>
          </a:p>
          <a:p>
            <a:pPr eaLnBrk="1" hangingPunct="1"/>
            <a:r>
              <a:rPr lang="en-US" altLang="en-US" sz="2400" smtClean="0"/>
              <a:t>This instruction handles all 32  hardware interrupt sources</a:t>
            </a:r>
            <a:endParaRPr lang="en-GB" altLang="en-US" sz="2400" smtClean="0"/>
          </a:p>
        </p:txBody>
      </p:sp>
      <p:graphicFrame>
        <p:nvGraphicFramePr>
          <p:cNvPr id="24580" name="Group 4"/>
          <p:cNvGraphicFramePr>
            <a:graphicFrameLocks noGrp="1"/>
          </p:cNvGraphicFramePr>
          <p:nvPr>
            <p:ph sz="half" idx="2"/>
          </p:nvPr>
        </p:nvGraphicFramePr>
        <p:xfrm>
          <a:off x="1219200" y="5410200"/>
          <a:ext cx="6781800" cy="738188"/>
        </p:xfrm>
        <a:graphic>
          <a:graphicData uri="http://schemas.openxmlformats.org/drawingml/2006/table">
            <a:tbl>
              <a:tblPr/>
              <a:tblGrid>
                <a:gridCol w="2271713"/>
                <a:gridCol w="4510087"/>
              </a:tblGrid>
              <a:tr h="738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0x0000 0018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LDR pc, [pc,#-0xFF0]</a:t>
                      </a:r>
                      <a:endParaRPr kumimoji="0" lang="en-GB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Machine code:0xE51F FFF0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en-US" smtClean="0">
                <a:solidFill>
                  <a:srgbClr val="898989"/>
                </a:solidFill>
              </a:rPr>
              <a:t>CEG2400 Ch11 Multiple Interrupts V7a</a:t>
            </a:r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8685" name="Text Box 12"/>
          <p:cNvSpPr txBox="1">
            <a:spLocks noChangeArrowheads="1"/>
          </p:cNvSpPr>
          <p:nvPr/>
        </p:nvSpPr>
        <p:spPr bwMode="auto">
          <a:xfrm>
            <a:off x="7315200" y="3200400"/>
            <a:ext cx="1752600" cy="1477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“-” : a negative number can be represented in 2’s compliment format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8C5DD02-052D-4545-90FB-219B07178390}" type="slidenum">
              <a:rPr lang="en-US" altLang="en-US">
                <a:solidFill>
                  <a:srgbClr val="898989"/>
                </a:solidFill>
              </a:rPr>
              <a:pPr/>
              <a:t>26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TW" sz="3600" smtClean="0"/>
              <a:t/>
            </a:r>
            <a:br>
              <a:rPr lang="en-US" altLang="zh-TW" sz="3600" smtClean="0"/>
            </a:br>
            <a:r>
              <a:rPr lang="en-US" altLang="zh-TW" sz="3600" smtClean="0"/>
              <a:t>To demonstrate </a:t>
            </a:r>
            <a:r>
              <a:rPr lang="en-US" altLang="zh-TW" sz="3600" u="sng" smtClean="0"/>
              <a:t>multiple interrupts</a:t>
            </a:r>
            <a:r>
              <a:rPr lang="en-US" altLang="zh-TW" sz="3600" smtClean="0"/>
              <a:t/>
            </a:r>
            <a:br>
              <a:rPr lang="en-US" altLang="zh-TW" sz="3600" smtClean="0"/>
            </a:br>
            <a:r>
              <a:rPr lang="en-US" altLang="zh-TW" sz="3600" smtClean="0"/>
              <a:t>timer_int_demo1.c</a:t>
            </a:r>
            <a:br>
              <a:rPr lang="en-US" altLang="zh-TW" sz="3600" smtClean="0"/>
            </a:br>
            <a:endParaRPr lang="en-US" altLang="en-US" sz="3600" smtClean="0">
              <a:ea typeface="新細明體" pitchFamily="18" charset="-12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962400"/>
            <a:ext cx="7086600" cy="1752600"/>
          </a:xfrm>
        </p:spPr>
        <p:txBody>
          <a:bodyPr rtlCol="0">
            <a:normAutofit/>
          </a:bodyPr>
          <a:lstStyle/>
          <a:p>
            <a:pPr marL="533400" indent="-533400"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000" smtClean="0"/>
              <a:t>Important parts</a:t>
            </a:r>
          </a:p>
          <a:p>
            <a:pPr marL="533400" indent="-533400" algn="l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Tx/>
              <a:buAutoNum type="arabicParenR"/>
              <a:defRPr/>
            </a:pPr>
            <a:r>
              <a:rPr lang="en-US" altLang="zh-TW" sz="2000" smtClean="0"/>
              <a:t>main(), </a:t>
            </a:r>
          </a:p>
          <a:p>
            <a:pPr marL="533400" indent="-533400" algn="l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Tx/>
              <a:buAutoNum type="arabicParenR"/>
              <a:defRPr/>
            </a:pPr>
            <a:r>
              <a:rPr lang="en-US" altLang="zh-TW" sz="2000" smtClean="0"/>
              <a:t>init_timer_Eint ()      //init timer</a:t>
            </a:r>
          </a:p>
          <a:p>
            <a:pPr marL="533400" indent="-533400" algn="l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Tx/>
              <a:buAutoNum type="arabicParenR"/>
              <a:defRPr/>
            </a:pPr>
            <a:r>
              <a:rPr lang="en-US" sz="2000" smtClean="0"/>
              <a:t>__irq isr_Eint3() //external interrupt, blink green-led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en-US" smtClean="0">
                <a:solidFill>
                  <a:srgbClr val="898989"/>
                </a:solidFill>
              </a:rPr>
              <a:t>CEG2400 Ch11 Multiple Interrupts V7a</a:t>
            </a:r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5125" name="Picture 4" descr="MCj03968460000[1]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1447800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A9A7B54-D731-4E6A-B8A7-2CA8DA0BB7A3}" type="slidenum">
              <a:rPr lang="en-US" altLang="en-US">
                <a:solidFill>
                  <a:srgbClr val="898989"/>
                </a:solidFill>
              </a:rPr>
              <a:pPr/>
              <a:t>3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300" smtClean="0"/>
              <a:t>In part B, we will show how to change the state of the Green LED by pressing SW1</a:t>
            </a:r>
            <a:br>
              <a:rPr lang="en-US" altLang="en-US" sz="2300" smtClean="0"/>
            </a:br>
            <a:r>
              <a:rPr lang="en-US" altLang="en-US" sz="2300" smtClean="0"/>
              <a:t>-- after pressing the switch SW1, the LED will change state once ( from on-to-off, or from off-to-on)</a:t>
            </a:r>
            <a:br>
              <a:rPr lang="en-US" altLang="en-US" sz="2300" smtClean="0"/>
            </a:br>
            <a:endParaRPr lang="en-US" altLang="en-US" sz="23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en-US" smtClean="0">
                <a:solidFill>
                  <a:srgbClr val="898989"/>
                </a:solidFill>
              </a:rPr>
              <a:t>CEG2400 Ch11 Multiple Interrupts V7a</a:t>
            </a:r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6149" name="Picture 16" descr="IMAG01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1995488"/>
            <a:ext cx="6499225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7" name="Text Box 6"/>
          <p:cNvSpPr txBox="1">
            <a:spLocks noChangeArrowheads="1"/>
          </p:cNvSpPr>
          <p:nvPr/>
        </p:nvSpPr>
        <p:spPr bwMode="auto">
          <a:xfrm>
            <a:off x="2339975" y="6491288"/>
            <a:ext cx="895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switch</a:t>
            </a:r>
          </a:p>
        </p:txBody>
      </p:sp>
      <p:sp>
        <p:nvSpPr>
          <p:cNvPr id="5138" name="Text Box 8"/>
          <p:cNvSpPr txBox="1">
            <a:spLocks noChangeArrowheads="1"/>
          </p:cNvSpPr>
          <p:nvPr/>
        </p:nvSpPr>
        <p:spPr bwMode="auto">
          <a:xfrm>
            <a:off x="3787775" y="6338888"/>
            <a:ext cx="16287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2200" b="1" smtClean="0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green led</a:t>
            </a:r>
          </a:p>
        </p:txBody>
      </p:sp>
      <p:sp>
        <p:nvSpPr>
          <p:cNvPr id="5139" name="Text Box 9"/>
          <p:cNvSpPr txBox="1">
            <a:spLocks noChangeArrowheads="1"/>
          </p:cNvSpPr>
          <p:nvPr/>
        </p:nvSpPr>
        <p:spPr bwMode="auto">
          <a:xfrm>
            <a:off x="1349375" y="5957888"/>
            <a:ext cx="1101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red led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2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53" name="Line 10"/>
          <p:cNvSpPr>
            <a:spLocks noChangeShapeType="1"/>
          </p:cNvSpPr>
          <p:nvPr/>
        </p:nvSpPr>
        <p:spPr bwMode="auto">
          <a:xfrm flipH="1" flipV="1">
            <a:off x="3635375" y="4738688"/>
            <a:ext cx="3810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Text Box 12"/>
          <p:cNvSpPr txBox="1">
            <a:spLocks noChangeArrowheads="1"/>
          </p:cNvSpPr>
          <p:nvPr/>
        </p:nvSpPr>
        <p:spPr bwMode="auto">
          <a:xfrm>
            <a:off x="1181100" y="2336800"/>
            <a:ext cx="1250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Arm board</a:t>
            </a:r>
          </a:p>
        </p:txBody>
      </p:sp>
      <p:sp>
        <p:nvSpPr>
          <p:cNvPr id="6155" name="Line 13"/>
          <p:cNvSpPr>
            <a:spLocks noChangeShapeType="1"/>
          </p:cNvSpPr>
          <p:nvPr/>
        </p:nvSpPr>
        <p:spPr bwMode="auto">
          <a:xfrm>
            <a:off x="4397375" y="4052888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Line 10"/>
          <p:cNvSpPr>
            <a:spLocks noChangeShapeType="1"/>
          </p:cNvSpPr>
          <p:nvPr/>
        </p:nvSpPr>
        <p:spPr bwMode="auto">
          <a:xfrm flipV="1">
            <a:off x="1958975" y="4738688"/>
            <a:ext cx="12954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Line 10"/>
          <p:cNvSpPr>
            <a:spLocks noChangeShapeType="1"/>
          </p:cNvSpPr>
          <p:nvPr/>
        </p:nvSpPr>
        <p:spPr bwMode="auto">
          <a:xfrm flipV="1">
            <a:off x="3025775" y="5348288"/>
            <a:ext cx="3048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49B88C0-E6B8-4877-A2A8-013DAF89A398}" type="slidenum">
              <a:rPr lang="en-US" altLang="en-US">
                <a:solidFill>
                  <a:srgbClr val="898989"/>
                </a:solidFill>
              </a:rPr>
              <a:pPr/>
              <a:t>4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en-US" smtClean="0">
                <a:solidFill>
                  <a:srgbClr val="898989"/>
                </a:solidFill>
              </a:rPr>
              <a:t>CEG2400 Ch11 Multiple Interrupts V7a</a:t>
            </a:r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zh-TW" smtClean="0"/>
              <a:t> 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Our testing board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95400"/>
            <a:ext cx="35052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頁尾版面配置區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latin typeface="Arial" charset="0"/>
              </a:rPr>
              <a:t>CEG2400 Ch7: Driving Parallel Loads V1a</a:t>
            </a:r>
          </a:p>
        </p:txBody>
      </p:sp>
      <p:sp>
        <p:nvSpPr>
          <p:cNvPr id="7175" name="投影片編號版面配置區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0F4C0CB-B385-44F1-A4E3-85E908ABE72A}" type="slidenum">
              <a:rPr lang="en-US" altLang="zh-TW" sz="1000"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zh-TW" sz="1000">
              <a:latin typeface="Arial" charset="0"/>
            </a:endParaRPr>
          </a:p>
        </p:txBody>
      </p:sp>
      <p:pic>
        <p:nvPicPr>
          <p:cNvPr id="71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5699125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7" name="Group 8"/>
          <p:cNvGrpSpPr>
            <a:grpSpLocks/>
          </p:cNvGrpSpPr>
          <p:nvPr/>
        </p:nvGrpSpPr>
        <p:grpSpPr bwMode="auto">
          <a:xfrm>
            <a:off x="762000" y="762000"/>
            <a:ext cx="5105400" cy="1905000"/>
            <a:chOff x="480" y="480"/>
            <a:chExt cx="3216" cy="1200"/>
          </a:xfrm>
        </p:grpSpPr>
        <p:sp>
          <p:nvSpPr>
            <p:cNvPr id="7194" name="Line 9"/>
            <p:cNvSpPr>
              <a:spLocks noChangeShapeType="1"/>
            </p:cNvSpPr>
            <p:nvPr/>
          </p:nvSpPr>
          <p:spPr bwMode="auto">
            <a:xfrm flipH="1">
              <a:off x="3600" y="168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Line 10"/>
            <p:cNvSpPr>
              <a:spLocks noChangeShapeType="1"/>
            </p:cNvSpPr>
            <p:nvPr/>
          </p:nvSpPr>
          <p:spPr bwMode="auto">
            <a:xfrm flipV="1">
              <a:off x="3600" y="480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Line 11"/>
            <p:cNvSpPr>
              <a:spLocks noChangeShapeType="1"/>
            </p:cNvSpPr>
            <p:nvPr/>
          </p:nvSpPr>
          <p:spPr bwMode="auto">
            <a:xfrm flipH="1">
              <a:off x="480" y="480"/>
              <a:ext cx="3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Line 12"/>
            <p:cNvSpPr>
              <a:spLocks noChangeShapeType="1"/>
            </p:cNvSpPr>
            <p:nvPr/>
          </p:nvSpPr>
          <p:spPr bwMode="auto">
            <a:xfrm flipV="1">
              <a:off x="480" y="480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8" name="Line 13"/>
            <p:cNvSpPr>
              <a:spLocks noChangeShapeType="1"/>
            </p:cNvSpPr>
            <p:nvPr/>
          </p:nvSpPr>
          <p:spPr bwMode="auto">
            <a:xfrm flipH="1">
              <a:off x="480" y="168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78" name="Group 14"/>
          <p:cNvGrpSpPr>
            <a:grpSpLocks/>
          </p:cNvGrpSpPr>
          <p:nvPr/>
        </p:nvGrpSpPr>
        <p:grpSpPr bwMode="auto">
          <a:xfrm>
            <a:off x="2667000" y="914400"/>
            <a:ext cx="4800600" cy="2590800"/>
            <a:chOff x="1680" y="576"/>
            <a:chExt cx="3024" cy="1632"/>
          </a:xfrm>
        </p:grpSpPr>
        <p:sp>
          <p:nvSpPr>
            <p:cNvPr id="7188" name="Line 15"/>
            <p:cNvSpPr>
              <a:spLocks noChangeShapeType="1"/>
            </p:cNvSpPr>
            <p:nvPr/>
          </p:nvSpPr>
          <p:spPr bwMode="auto">
            <a:xfrm flipH="1">
              <a:off x="4608" y="168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Line 16"/>
            <p:cNvSpPr>
              <a:spLocks noChangeShapeType="1"/>
            </p:cNvSpPr>
            <p:nvPr/>
          </p:nvSpPr>
          <p:spPr bwMode="auto">
            <a:xfrm flipV="1">
              <a:off x="1680" y="57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Line 17"/>
            <p:cNvSpPr>
              <a:spLocks noChangeShapeType="1"/>
            </p:cNvSpPr>
            <p:nvPr/>
          </p:nvSpPr>
          <p:spPr bwMode="auto">
            <a:xfrm>
              <a:off x="1680" y="576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1" name="Line 18"/>
            <p:cNvSpPr>
              <a:spLocks noChangeShapeType="1"/>
            </p:cNvSpPr>
            <p:nvPr/>
          </p:nvSpPr>
          <p:spPr bwMode="auto">
            <a:xfrm>
              <a:off x="3456" y="576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2" name="Line 19"/>
            <p:cNvSpPr>
              <a:spLocks noChangeShapeType="1"/>
            </p:cNvSpPr>
            <p:nvPr/>
          </p:nvSpPr>
          <p:spPr bwMode="auto">
            <a:xfrm>
              <a:off x="3456" y="2208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3" name="Line 20"/>
            <p:cNvSpPr>
              <a:spLocks noChangeShapeType="1"/>
            </p:cNvSpPr>
            <p:nvPr/>
          </p:nvSpPr>
          <p:spPr bwMode="auto">
            <a:xfrm>
              <a:off x="4608" y="168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179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91000"/>
            <a:ext cx="1898650" cy="214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80" name="Group 22"/>
          <p:cNvGrpSpPr>
            <a:grpSpLocks/>
          </p:cNvGrpSpPr>
          <p:nvPr/>
        </p:nvGrpSpPr>
        <p:grpSpPr bwMode="auto">
          <a:xfrm>
            <a:off x="3124200" y="990600"/>
            <a:ext cx="5334000" cy="4114800"/>
            <a:chOff x="1968" y="624"/>
            <a:chExt cx="3360" cy="2592"/>
          </a:xfrm>
        </p:grpSpPr>
        <p:sp>
          <p:nvSpPr>
            <p:cNvPr id="7182" name="Line 23"/>
            <p:cNvSpPr>
              <a:spLocks noChangeShapeType="1"/>
            </p:cNvSpPr>
            <p:nvPr/>
          </p:nvSpPr>
          <p:spPr bwMode="auto">
            <a:xfrm flipV="1">
              <a:off x="1968" y="62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24"/>
            <p:cNvSpPr>
              <a:spLocks noChangeShapeType="1"/>
            </p:cNvSpPr>
            <p:nvPr/>
          </p:nvSpPr>
          <p:spPr bwMode="auto">
            <a:xfrm>
              <a:off x="1968" y="624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Line 25"/>
            <p:cNvSpPr>
              <a:spLocks noChangeShapeType="1"/>
            </p:cNvSpPr>
            <p:nvPr/>
          </p:nvSpPr>
          <p:spPr bwMode="auto">
            <a:xfrm>
              <a:off x="3360" y="624"/>
              <a:ext cx="0" cy="17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Line 26"/>
            <p:cNvSpPr>
              <a:spLocks noChangeShapeType="1"/>
            </p:cNvSpPr>
            <p:nvPr/>
          </p:nvSpPr>
          <p:spPr bwMode="auto">
            <a:xfrm>
              <a:off x="3360" y="2400"/>
              <a:ext cx="19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Line 27"/>
            <p:cNvSpPr>
              <a:spLocks noChangeShapeType="1"/>
            </p:cNvSpPr>
            <p:nvPr/>
          </p:nvSpPr>
          <p:spPr bwMode="auto">
            <a:xfrm>
              <a:off x="5328" y="2400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Line 28"/>
            <p:cNvSpPr>
              <a:spLocks noChangeShapeType="1"/>
            </p:cNvSpPr>
            <p:nvPr/>
          </p:nvSpPr>
          <p:spPr bwMode="auto">
            <a:xfrm>
              <a:off x="4992" y="321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4D3B1A2-AB07-4F2E-80E2-77C0E257D0F4}" type="slidenum">
              <a:rPr lang="en-US" altLang="en-US">
                <a:solidFill>
                  <a:srgbClr val="898989"/>
                </a:solidFill>
              </a:rPr>
              <a:pPr/>
              <a:t>5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en-US" smtClean="0">
                <a:solidFill>
                  <a:srgbClr val="898989"/>
                </a:solidFill>
              </a:rPr>
              <a:t>CEG2400 Ch11 Multiple Interrupts V7a</a:t>
            </a:r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z="3400" smtClean="0"/>
              <a:t>For 3.3V driving LEDs from a 3.3V system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19200"/>
            <a:ext cx="563880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頁尾版面配置區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latin typeface="Arial" charset="0"/>
              </a:rPr>
              <a:t>CEG2400 Ch7: Driving Parallel Loads V1a</a:t>
            </a:r>
          </a:p>
        </p:txBody>
      </p:sp>
      <p:sp>
        <p:nvSpPr>
          <p:cNvPr id="8198" name="投影片編號版面配置區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A2400C3-33EA-4B29-A5DC-AE6572FA3F57}" type="slidenum">
              <a:rPr lang="en-US" altLang="zh-TW" sz="1000"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zh-TW" sz="1000">
              <a:latin typeface="Arial" charset="0"/>
            </a:endParaRPr>
          </a:p>
        </p:txBody>
      </p:sp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86400"/>
            <a:ext cx="1219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438400"/>
            <a:ext cx="7620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38400"/>
            <a:ext cx="56832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791200"/>
            <a:ext cx="6953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1898650" cy="214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1" descr="IMAG018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9" t="31557" r="29652" b="12344"/>
          <a:stretch>
            <a:fillRect/>
          </a:stretch>
        </p:blipFill>
        <p:spPr bwMode="auto">
          <a:xfrm>
            <a:off x="5943600" y="4495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402BB57-DB7C-497D-B272-68788BD5E988}" type="slidenum">
              <a:rPr lang="en-US" altLang="en-US">
                <a:solidFill>
                  <a:srgbClr val="898989"/>
                </a:solidFill>
              </a:rPr>
              <a:pPr/>
              <a:t>6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Advanced topic</a:t>
            </a:r>
            <a:endParaRPr lang="en-US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mtClean="0"/>
              <a:t>Nested interrupt using timer_int_demo1.c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Multiple interrupt occurrences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/>
              <a:t>Timer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/>
              <a:t>External (a switch)</a:t>
            </a:r>
          </a:p>
          <a:p>
            <a:pPr eaLnBrk="1" hangingPunct="1">
              <a:lnSpc>
                <a:spcPct val="90000"/>
              </a:lnSpc>
            </a:pPr>
            <a:r>
              <a:rPr lang="en-GB" altLang="zh-TW" smtClean="0"/>
              <a:t>Further references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mtClean="0">
                <a:hlinkClick r:id="rId2"/>
              </a:rPr>
              <a:t>http://www.nxp.com/acrobat_download/applicationnotes/AN10254_2.pdf</a:t>
            </a:r>
            <a:endParaRPr lang="en-GB" altLang="zh-TW" smtClean="0"/>
          </a:p>
          <a:p>
            <a:pPr lvl="1" eaLnBrk="1" hangingPunct="1">
              <a:lnSpc>
                <a:spcPct val="90000"/>
              </a:lnSpc>
            </a:pPr>
            <a:r>
              <a:rPr lang="en-GB" altLang="en-US" smtClean="0"/>
              <a:t>http://www.nxp.com/acrobat_download/applicationnotes/AN10381_1.pdf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en-US" smtClean="0">
                <a:solidFill>
                  <a:srgbClr val="898989"/>
                </a:solidFill>
              </a:rPr>
              <a:t>CEG2400 Ch11 Multiple Interrupts V7a</a:t>
            </a:r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A0A8329-DB71-4B6C-8A57-D332FBF4A7F8}" type="slidenum">
              <a:rPr lang="en-US" altLang="en-US">
                <a:solidFill>
                  <a:srgbClr val="898989"/>
                </a:solidFill>
              </a:rPr>
              <a:pPr/>
              <a:t>7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Multiple Interrupt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 Vectored interrupt concept</a:t>
            </a:r>
            <a:endParaRPr lang="en-US" altLang="en-US" i="1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en-US" smtClean="0">
                <a:solidFill>
                  <a:srgbClr val="898989"/>
                </a:solidFill>
              </a:rPr>
              <a:t>CEG2400 Ch11 Multiple Interrupts V7a</a:t>
            </a:r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C541A82-6FEC-422F-978E-565257D02AAA}" type="slidenum">
              <a:rPr lang="en-US" altLang="en-US">
                <a:solidFill>
                  <a:srgbClr val="898989"/>
                </a:solidFill>
              </a:rPr>
              <a:pPr/>
              <a:t>8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981200" y="2362200"/>
            <a:ext cx="2133600" cy="2209800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5791200" y="2514600"/>
            <a:ext cx="1724025" cy="1200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Highest priority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Slot0: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Source: timer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0248" name="TextBox 7"/>
          <p:cNvSpPr txBox="1">
            <a:spLocks noChangeArrowheads="1"/>
          </p:cNvSpPr>
          <p:nvPr/>
        </p:nvSpPr>
        <p:spPr bwMode="auto">
          <a:xfrm>
            <a:off x="5827713" y="3648075"/>
            <a:ext cx="2774950" cy="1200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2</a:t>
            </a:r>
            <a:r>
              <a:rPr lang="en-US" altLang="en-US" sz="1800" baseline="30000">
                <a:latin typeface="Arial" charset="0"/>
              </a:rPr>
              <a:t>nd</a:t>
            </a:r>
            <a:r>
              <a:rPr lang="en-US" altLang="en-US" sz="1800">
                <a:latin typeface="Arial" charset="0"/>
              </a:rPr>
              <a:t> highest priority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Slot1: external interrupt3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Source: EINt3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0249" name="TextBox 8"/>
          <p:cNvSpPr txBox="1">
            <a:spLocks noChangeArrowheads="1"/>
          </p:cNvSpPr>
          <p:nvPr/>
        </p:nvSpPr>
        <p:spPr bwMode="auto">
          <a:xfrm>
            <a:off x="5867400" y="5105400"/>
            <a:ext cx="2143125" cy="1200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30000">
                <a:latin typeface="Arial" charset="0"/>
              </a:rPr>
              <a:t>3nd</a:t>
            </a:r>
            <a:r>
              <a:rPr lang="en-US" altLang="en-US" sz="1800">
                <a:latin typeface="Arial" charset="0"/>
              </a:rPr>
              <a:t> highest priority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Slot2: Others etc..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Source :E,g, UART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0250" name="TextBox 9"/>
          <p:cNvSpPr txBox="1">
            <a:spLocks noChangeArrowheads="1"/>
          </p:cNvSpPr>
          <p:nvPr/>
        </p:nvSpPr>
        <p:spPr bwMode="auto">
          <a:xfrm>
            <a:off x="2185988" y="2949575"/>
            <a:ext cx="1928812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MCU with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Interrupt module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LPC2131</a:t>
            </a:r>
          </a:p>
        </p:txBody>
      </p:sp>
      <p:cxnSp>
        <p:nvCxnSpPr>
          <p:cNvPr id="12" name="Straight Arrow Connector 11"/>
          <p:cNvCxnSpPr>
            <a:endCxn id="6" idx="6"/>
          </p:cNvCxnSpPr>
          <p:nvPr/>
        </p:nvCxnSpPr>
        <p:spPr>
          <a:xfrm flipH="1">
            <a:off x="4114800" y="2743200"/>
            <a:ext cx="1676400" cy="72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248" idx="1"/>
          </p:cNvCxnSpPr>
          <p:nvPr/>
        </p:nvCxnSpPr>
        <p:spPr>
          <a:xfrm flipH="1" flipV="1">
            <a:off x="4114800" y="3848100"/>
            <a:ext cx="1712913" cy="400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021138" y="4110038"/>
            <a:ext cx="1806575" cy="1376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z="3400" smtClean="0"/>
              <a:t>Multiple interrupt example</a:t>
            </a:r>
            <a:br>
              <a:rPr lang="en-US" altLang="zh-TW" sz="3400" smtClean="0"/>
            </a:br>
            <a:r>
              <a:rPr lang="en-US" altLang="zh-TW" sz="2100" smtClean="0"/>
              <a:t>Nested interrupts can occur</a:t>
            </a:r>
            <a:endParaRPr lang="en-US" altLang="en-US" sz="2100" smtClean="0"/>
          </a:p>
        </p:txBody>
      </p:sp>
      <p:sp>
        <p:nvSpPr>
          <p:cNvPr id="1126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 </a:t>
            </a:r>
            <a:endParaRPr lang="en-US" altLang="en-US" smtClean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en-US" smtClean="0">
                <a:solidFill>
                  <a:srgbClr val="898989"/>
                </a:solidFill>
              </a:rPr>
              <a:t>CEG2400 Ch11 Multiple Interrupts V7a</a:t>
            </a:r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229100"/>
            <a:ext cx="1582737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1116013" y="1268413"/>
            <a:ext cx="2735262" cy="4679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1116013" y="1412875"/>
            <a:ext cx="2525712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Main()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{</a:t>
            </a:r>
            <a:r>
              <a:rPr lang="en-US" altLang="en-US" sz="1000">
                <a:latin typeface="Arial" charset="0"/>
              </a:rPr>
              <a:t>PINSEL1 = 0x00000300;//</a:t>
            </a:r>
            <a:r>
              <a:rPr lang="en-US" altLang="zh-TW" sz="1200">
                <a:latin typeface="Arial" charset="0"/>
              </a:rPr>
              <a:t>pin65=Eint3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void init_timer_Eint</a:t>
            </a:r>
            <a:r>
              <a:rPr lang="en-US" altLang="zh-TW" sz="1800">
                <a:latin typeface="Arial" charset="0"/>
              </a:rPr>
              <a:t>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:Do something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:}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5127625" y="1720850"/>
            <a:ext cx="2060575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//Timer0 interrupt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__irq  isr_Timer0()</a:t>
            </a:r>
            <a:endParaRPr lang="en-US" altLang="zh-TW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}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5219700" y="4508500"/>
            <a:ext cx="2200275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//external interrupt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Arial" charset="0"/>
              </a:rPr>
              <a:t> __irq isr_Eint3()</a:t>
            </a:r>
            <a:endParaRPr lang="en-US" altLang="zh-TW" sz="180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TW" sz="1800">
                <a:latin typeface="Arial" charset="0"/>
              </a:rPr>
              <a:t>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TW" sz="1800">
                <a:latin typeface="Arial" charset="0"/>
              </a:rPr>
              <a:t>:   blinks </a:t>
            </a:r>
            <a:r>
              <a:rPr lang="en-US" altLang="zh-TW" sz="1800">
                <a:solidFill>
                  <a:srgbClr val="096710"/>
                </a:solidFill>
                <a:latin typeface="Arial" charset="0"/>
              </a:rPr>
              <a:t>green-LED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TW" sz="1800">
                <a:latin typeface="Arial" charset="0"/>
              </a:rPr>
              <a:t>}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11274" name="Line 9"/>
          <p:cNvSpPr>
            <a:spLocks noChangeShapeType="1"/>
          </p:cNvSpPr>
          <p:nvPr/>
        </p:nvSpPr>
        <p:spPr bwMode="auto">
          <a:xfrm flipV="1">
            <a:off x="1403350" y="2276475"/>
            <a:ext cx="3673475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10"/>
          <p:cNvSpPr>
            <a:spLocks noChangeShapeType="1"/>
          </p:cNvSpPr>
          <p:nvPr/>
        </p:nvSpPr>
        <p:spPr bwMode="auto">
          <a:xfrm flipH="1">
            <a:off x="1403350" y="3141663"/>
            <a:ext cx="360045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Line 11"/>
          <p:cNvSpPr>
            <a:spLocks noChangeShapeType="1"/>
          </p:cNvSpPr>
          <p:nvPr/>
        </p:nvSpPr>
        <p:spPr bwMode="auto">
          <a:xfrm>
            <a:off x="1331913" y="4292600"/>
            <a:ext cx="38877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Line 12"/>
          <p:cNvSpPr>
            <a:spLocks noChangeShapeType="1"/>
          </p:cNvSpPr>
          <p:nvPr/>
        </p:nvSpPr>
        <p:spPr bwMode="auto">
          <a:xfrm flipH="1" flipV="1">
            <a:off x="1331913" y="4437063"/>
            <a:ext cx="3887787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Freeform 13"/>
          <p:cNvSpPr>
            <a:spLocks/>
          </p:cNvSpPr>
          <p:nvPr/>
        </p:nvSpPr>
        <p:spPr bwMode="auto">
          <a:xfrm flipV="1">
            <a:off x="2555875" y="3644900"/>
            <a:ext cx="863600" cy="144463"/>
          </a:xfrm>
          <a:custGeom>
            <a:avLst/>
            <a:gdLst>
              <a:gd name="T0" fmla="*/ 0 w 862"/>
              <a:gd name="T1" fmla="*/ 2147483647 h 273"/>
              <a:gd name="T2" fmla="*/ 2147483647 w 862"/>
              <a:gd name="T3" fmla="*/ 2147483647 h 273"/>
              <a:gd name="T4" fmla="*/ 2147483647 w 862"/>
              <a:gd name="T5" fmla="*/ 0 h 273"/>
              <a:gd name="T6" fmla="*/ 2147483647 w 862"/>
              <a:gd name="T7" fmla="*/ 0 h 273"/>
              <a:gd name="T8" fmla="*/ 2147483647 w 862"/>
              <a:gd name="T9" fmla="*/ 2147483647 h 273"/>
              <a:gd name="T10" fmla="*/ 2147483647 w 862"/>
              <a:gd name="T11" fmla="*/ 2147483647 h 273"/>
              <a:gd name="T12" fmla="*/ 2147483647 w 862"/>
              <a:gd name="T13" fmla="*/ 0 h 273"/>
              <a:gd name="T14" fmla="*/ 2147483647 w 862"/>
              <a:gd name="T15" fmla="*/ 0 h 273"/>
              <a:gd name="T16" fmla="*/ 2147483647 w 862"/>
              <a:gd name="T17" fmla="*/ 2147483647 h 273"/>
              <a:gd name="T18" fmla="*/ 2147483647 w 862"/>
              <a:gd name="T19" fmla="*/ 2147483647 h 273"/>
              <a:gd name="T20" fmla="*/ 2147483647 w 862"/>
              <a:gd name="T21" fmla="*/ 0 h 273"/>
              <a:gd name="T22" fmla="*/ 2147483647 w 862"/>
              <a:gd name="T23" fmla="*/ 0 h 273"/>
              <a:gd name="T24" fmla="*/ 2147483647 w 862"/>
              <a:gd name="T25" fmla="*/ 2147483647 h 273"/>
              <a:gd name="T26" fmla="*/ 2147483647 w 862"/>
              <a:gd name="T27" fmla="*/ 2147483647 h 273"/>
              <a:gd name="T28" fmla="*/ 2147483647 w 862"/>
              <a:gd name="T29" fmla="*/ 0 h 273"/>
              <a:gd name="T30" fmla="*/ 2147483647 w 862"/>
              <a:gd name="T31" fmla="*/ 0 h 273"/>
              <a:gd name="T32" fmla="*/ 2147483647 w 862"/>
              <a:gd name="T33" fmla="*/ 2147483647 h 273"/>
              <a:gd name="T34" fmla="*/ 2147483647 w 862"/>
              <a:gd name="T35" fmla="*/ 2147483647 h 2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862" h="273">
                <a:moveTo>
                  <a:pt x="0" y="273"/>
                </a:moveTo>
                <a:lnTo>
                  <a:pt x="136" y="273"/>
                </a:lnTo>
                <a:lnTo>
                  <a:pt x="136" y="0"/>
                </a:lnTo>
                <a:lnTo>
                  <a:pt x="227" y="0"/>
                </a:lnTo>
                <a:lnTo>
                  <a:pt x="227" y="273"/>
                </a:lnTo>
                <a:lnTo>
                  <a:pt x="317" y="273"/>
                </a:lnTo>
                <a:lnTo>
                  <a:pt x="317" y="0"/>
                </a:lnTo>
                <a:lnTo>
                  <a:pt x="408" y="0"/>
                </a:lnTo>
                <a:lnTo>
                  <a:pt x="408" y="273"/>
                </a:lnTo>
                <a:lnTo>
                  <a:pt x="499" y="273"/>
                </a:lnTo>
                <a:lnTo>
                  <a:pt x="499" y="0"/>
                </a:lnTo>
                <a:lnTo>
                  <a:pt x="590" y="0"/>
                </a:lnTo>
                <a:lnTo>
                  <a:pt x="590" y="273"/>
                </a:lnTo>
                <a:lnTo>
                  <a:pt x="680" y="273"/>
                </a:lnTo>
                <a:lnTo>
                  <a:pt x="680" y="0"/>
                </a:lnTo>
                <a:lnTo>
                  <a:pt x="771" y="0"/>
                </a:lnTo>
                <a:lnTo>
                  <a:pt x="771" y="273"/>
                </a:lnTo>
                <a:lnTo>
                  <a:pt x="862" y="27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Text Box 14"/>
          <p:cNvSpPr txBox="1">
            <a:spLocks noChangeArrowheads="1"/>
          </p:cNvSpPr>
          <p:nvPr/>
        </p:nvSpPr>
        <p:spPr bwMode="auto">
          <a:xfrm>
            <a:off x="5148263" y="1341438"/>
            <a:ext cx="1390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Timer1 set  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11280" name="Text Box 15"/>
          <p:cNvSpPr txBox="1">
            <a:spLocks noChangeArrowheads="1"/>
          </p:cNvSpPr>
          <p:nvPr/>
        </p:nvSpPr>
        <p:spPr bwMode="auto">
          <a:xfrm>
            <a:off x="5076825" y="5949950"/>
            <a:ext cx="361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Occurs when Eint3 is pulled down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11281" name="Text Box 16"/>
          <p:cNvSpPr txBox="1">
            <a:spLocks noChangeArrowheads="1"/>
          </p:cNvSpPr>
          <p:nvPr/>
        </p:nvSpPr>
        <p:spPr bwMode="auto">
          <a:xfrm>
            <a:off x="2700338" y="3810000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timer0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11282" name="Line 17"/>
          <p:cNvSpPr>
            <a:spLocks noChangeShapeType="1"/>
          </p:cNvSpPr>
          <p:nvPr/>
        </p:nvSpPr>
        <p:spPr bwMode="auto">
          <a:xfrm>
            <a:off x="3851275" y="3573463"/>
            <a:ext cx="5040313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83" name="Picture 18" descr="MCj0432635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4923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4" name="Text Box 19"/>
          <p:cNvSpPr txBox="1">
            <a:spLocks noChangeArrowheads="1"/>
          </p:cNvSpPr>
          <p:nvPr/>
        </p:nvSpPr>
        <p:spPr bwMode="auto">
          <a:xfrm>
            <a:off x="5516563" y="2541588"/>
            <a:ext cx="170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5050"/>
                </a:solidFill>
                <a:latin typeface="Arial" charset="0"/>
              </a:rPr>
              <a:t>Blinks red-LED</a:t>
            </a:r>
          </a:p>
        </p:txBody>
      </p:sp>
      <p:sp>
        <p:nvSpPr>
          <p:cNvPr id="11285" name="Text Box 20"/>
          <p:cNvSpPr txBox="1">
            <a:spLocks noChangeArrowheads="1"/>
          </p:cNvSpPr>
          <p:nvPr/>
        </p:nvSpPr>
        <p:spPr bwMode="auto">
          <a:xfrm>
            <a:off x="2484438" y="5589588"/>
            <a:ext cx="895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Eint3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(pin65)</a:t>
            </a:r>
            <a:endParaRPr lang="en-US" altLang="en-US" sz="1800">
              <a:latin typeface="Arial" charset="0"/>
            </a:endParaRPr>
          </a:p>
        </p:txBody>
      </p:sp>
      <p:pic>
        <p:nvPicPr>
          <p:cNvPr id="11286" name="Picture 21" descr="MCj0437575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2988" y="5924550"/>
            <a:ext cx="108108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7" name="Freeform 22"/>
          <p:cNvSpPr>
            <a:spLocks/>
          </p:cNvSpPr>
          <p:nvPr/>
        </p:nvSpPr>
        <p:spPr bwMode="auto">
          <a:xfrm>
            <a:off x="2195513" y="6169025"/>
            <a:ext cx="579437" cy="212725"/>
          </a:xfrm>
          <a:custGeom>
            <a:avLst/>
            <a:gdLst>
              <a:gd name="T0" fmla="*/ 0 w 365"/>
              <a:gd name="T1" fmla="*/ 2147483647 h 134"/>
              <a:gd name="T2" fmla="*/ 2147483647 w 365"/>
              <a:gd name="T3" fmla="*/ 2147483647 h 134"/>
              <a:gd name="T4" fmla="*/ 2147483647 w 365"/>
              <a:gd name="T5" fmla="*/ 0 h 1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5" h="134">
                <a:moveTo>
                  <a:pt x="0" y="134"/>
                </a:moveTo>
                <a:lnTo>
                  <a:pt x="363" y="134"/>
                </a:lnTo>
                <a:cubicBezTo>
                  <a:pt x="364" y="89"/>
                  <a:pt x="364" y="45"/>
                  <a:pt x="365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92C4738-9025-4357-8457-E042E7EE038C}" type="slidenum">
              <a:rPr lang="en-US" altLang="en-US">
                <a:solidFill>
                  <a:srgbClr val="898989"/>
                </a:solidFill>
              </a:rPr>
              <a:pPr/>
              <a:t>9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1094</Words>
  <Application>Microsoft Office PowerPoint</Application>
  <PresentationFormat>On-screen Show (4:3)</PresentationFormat>
  <Paragraphs>301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 Chapter 11  Multiple interrupts</vt:lpstr>
      <vt:lpstr>Overview</vt:lpstr>
      <vt:lpstr> To demonstrate multiple interrupts timer_int_demo1.c </vt:lpstr>
      <vt:lpstr>In part B, we will show how to change the state of the Green LED by pressing SW1 -- after pressing the switch SW1, the LED will change state once ( from on-to-off, or from off-to-on) </vt:lpstr>
      <vt:lpstr>Our testing board</vt:lpstr>
      <vt:lpstr>For 3.3V driving LEDs from a 3.3V system</vt:lpstr>
      <vt:lpstr>Advanced topic</vt:lpstr>
      <vt:lpstr>Multiple Interrupt</vt:lpstr>
      <vt:lpstr>Multiple interrupt example Nested interrupts can occur</vt:lpstr>
      <vt:lpstr>The theory for External interrupt3 (EINT3) ISR  Interrupt service routine for /EINT3 is _irq isr_Eint3() </vt:lpstr>
      <vt:lpstr>2i) /* Setup timer 0*/ Important 3 lines for timer (priority is 0 highest priority)</vt:lpstr>
      <vt:lpstr>2ii) /* Setup external interrupt EINT3*/ Important 3 lines for Eint3 (external interrupt3) (priority is 1 2nd highest priority)</vt:lpstr>
      <vt:lpstr>setup external interrupt line 155 (Eint3 is edge triggered)</vt:lpstr>
      <vt:lpstr>setup external interrupt line 156</vt:lpstr>
      <vt:lpstr> line 157) VICVectCntl1 = 0x20 | 17;  // use it for EINT3 Interrupt, because 0x20=&gt;bit 5=1 , is the IRQslot_en ‘17’ is the source mask of external interrupt1 (EINT3),(see next slide)  </vt:lpstr>
      <vt:lpstr>Source mask (same as the table in the last slide) </vt:lpstr>
      <vt:lpstr>Exercise 11.1</vt:lpstr>
      <vt:lpstr>Exercise: 11.2 Examples of other interrupt sources</vt:lpstr>
      <vt:lpstr>setup external interrupt3 (EINT3) line 158</vt:lpstr>
      <vt:lpstr>setup external interrupt line 159</vt:lpstr>
      <vt:lpstr>4) External interrupt3 (EINT3)  Green-led changes state every time you press the interrupt switch SW1</vt:lpstr>
      <vt:lpstr>Programming Exercise: study the following programs</vt:lpstr>
      <vt:lpstr>Summary</vt:lpstr>
      <vt:lpstr>Appendix (ESTR2100 students should study this)</vt:lpstr>
      <vt:lpstr>Interrupt details : chapter5 of [1] from  http://www.nxp.com/acrobat_download/usermanuals/UM10120_1.pdf Example UART generates an interrupt request and has the highest priory</vt:lpstr>
      <vt:lpstr>IRQ execution vector</vt:lpstr>
    </vt:vector>
  </TitlesOfParts>
  <Company>CUHK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B</dc:title>
  <dc:creator>khwong</dc:creator>
  <cp:lastModifiedBy>khwong</cp:lastModifiedBy>
  <cp:revision>48</cp:revision>
  <dcterms:created xsi:type="dcterms:W3CDTF">2010-01-05T08:08:35Z</dcterms:created>
  <dcterms:modified xsi:type="dcterms:W3CDTF">2017-10-16T07:13:08Z</dcterms:modified>
</cp:coreProperties>
</file>