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3"/>
  </p:notesMasterIdLst>
  <p:handoutMasterIdLst>
    <p:handoutMasterId r:id="rId54"/>
  </p:handoutMasterIdLst>
  <p:sldIdLst>
    <p:sldId id="256" r:id="rId2"/>
    <p:sldId id="429" r:id="rId3"/>
    <p:sldId id="430" r:id="rId4"/>
    <p:sldId id="431" r:id="rId5"/>
    <p:sldId id="432" r:id="rId6"/>
    <p:sldId id="433" r:id="rId7"/>
    <p:sldId id="434" r:id="rId8"/>
    <p:sldId id="275" r:id="rId9"/>
    <p:sldId id="482" r:id="rId10"/>
    <p:sldId id="305" r:id="rId11"/>
    <p:sldId id="411" r:id="rId12"/>
    <p:sldId id="479" r:id="rId13"/>
    <p:sldId id="416" r:id="rId14"/>
    <p:sldId id="417" r:id="rId15"/>
    <p:sldId id="470" r:id="rId16"/>
    <p:sldId id="472" r:id="rId17"/>
    <p:sldId id="471" r:id="rId18"/>
    <p:sldId id="474" r:id="rId19"/>
    <p:sldId id="473" r:id="rId20"/>
    <p:sldId id="475" r:id="rId21"/>
    <p:sldId id="476" r:id="rId22"/>
    <p:sldId id="457" r:id="rId23"/>
    <p:sldId id="478" r:id="rId24"/>
    <p:sldId id="458" r:id="rId25"/>
    <p:sldId id="459" r:id="rId26"/>
    <p:sldId id="461" r:id="rId27"/>
    <p:sldId id="463" r:id="rId28"/>
    <p:sldId id="462" r:id="rId29"/>
    <p:sldId id="464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80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81" r:id="rId47"/>
    <p:sldId id="453" r:id="rId48"/>
    <p:sldId id="454" r:id="rId49"/>
    <p:sldId id="442" r:id="rId50"/>
    <p:sldId id="443" r:id="rId51"/>
    <p:sldId id="444" r:id="rId52"/>
  </p:sldIdLst>
  <p:sldSz cx="9144000" cy="6858000" type="screen4x3"/>
  <p:notesSz cx="6799263" cy="9904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99"/>
    <a:srgbClr val="CC0000"/>
    <a:srgbClr val="DDDDDD"/>
    <a:srgbClr val="0000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22" y="990"/>
      </p:cViewPr>
      <p:guideLst>
        <p:guide orient="horz" pos="312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09BB9-8494-49D3-8528-81C10504AE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A278C09-3733-4694-B8FB-5CCFF43F4273}">
      <dgm:prSet/>
      <dgm:spPr>
        <a:solidFill>
          <a:schemeClr val="bg2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Interrupts</a:t>
          </a:r>
        </a:p>
      </dgm:t>
    </dgm:pt>
    <dgm:pt modelId="{E0DF5616-81C2-40B7-886D-55F25CC12B59}" type="parTrans" cxnId="{F2014959-7676-4593-9B5E-B0D56B7C5DB8}">
      <dgm:prSet/>
      <dgm:spPr/>
      <dgm:t>
        <a:bodyPr/>
        <a:lstStyle/>
        <a:p>
          <a:endParaRPr lang="en-US"/>
        </a:p>
      </dgm:t>
    </dgm:pt>
    <dgm:pt modelId="{15D10062-2052-48B6-87FB-741C97FC2FDC}" type="sibTrans" cxnId="{F2014959-7676-4593-9B5E-B0D56B7C5DB8}">
      <dgm:prSet/>
      <dgm:spPr/>
      <dgm:t>
        <a:bodyPr/>
        <a:lstStyle/>
        <a:p>
          <a:endParaRPr lang="en-US"/>
        </a:p>
      </dgm:t>
    </dgm:pt>
    <dgm:pt modelId="{3395E904-AA7C-41B7-8795-0920F72961B0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Reset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(or power up)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altLang="en-US" dirty="0" smtClean="0">
              <a:solidFill>
                <a:schemeClr val="tx1"/>
              </a:solidFill>
              <a:latin typeface="Arial" charset="0"/>
            </a:rPr>
            <a:t>Triggered by </a:t>
          </a:r>
          <a:r>
            <a:rPr lang="en-US" altLang="en-US" dirty="0" err="1" smtClean="0">
              <a:solidFill>
                <a:schemeClr val="tx1"/>
              </a:solidFill>
              <a:latin typeface="Arial" charset="0"/>
            </a:rPr>
            <a:t>power_up</a:t>
          </a:r>
          <a:r>
            <a:rPr lang="en-US" altLang="en-US" dirty="0" smtClean="0">
              <a:solidFill>
                <a:schemeClr val="tx1"/>
              </a:solidFill>
              <a:latin typeface="Arial" charset="0"/>
            </a:rPr>
            <a:t>/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altLang="en-US" dirty="0" err="1" smtClean="0">
              <a:solidFill>
                <a:schemeClr val="tx1"/>
              </a:solidFill>
              <a:latin typeface="Arial" charset="0"/>
            </a:rPr>
            <a:t>reset_key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900DA5E6-093B-4F51-9B0E-6349453453F8}" type="parTrans" cxnId="{7AD11B3D-9DB4-4782-B9FB-D9E1961082CE}">
      <dgm:prSet/>
      <dgm:spPr/>
      <dgm:t>
        <a:bodyPr/>
        <a:lstStyle/>
        <a:p>
          <a:endParaRPr lang="en-US"/>
        </a:p>
      </dgm:t>
    </dgm:pt>
    <dgm:pt modelId="{757D67C1-3961-4EA8-90DF-9110E600B0E8}" type="sibTrans" cxnId="{7AD11B3D-9DB4-4782-B9FB-D9E1961082CE}">
      <dgm:prSet/>
      <dgm:spPr/>
      <dgm:t>
        <a:bodyPr/>
        <a:lstStyle/>
        <a:p>
          <a:endParaRPr lang="en-US"/>
        </a:p>
      </dgm:t>
    </dgm:pt>
    <dgm:pt modelId="{E50CFB27-CD8D-44A4-B3D6-D31D841BB714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Software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Interrupt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SWI-XX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altLang="en-US" dirty="0" smtClean="0">
              <a:solidFill>
                <a:schemeClr val="tx1"/>
              </a:solidFill>
              <a:latin typeface="Arial" charset="0"/>
            </a:rPr>
            <a:t>Triggered by </a:t>
          </a:r>
          <a:r>
            <a:rPr lang="en-US" altLang="en-US" dirty="0" err="1" smtClean="0">
              <a:solidFill>
                <a:schemeClr val="tx1"/>
              </a:solidFill>
              <a:latin typeface="Arial" charset="0"/>
            </a:rPr>
            <a:t>swi</a:t>
          </a:r>
          <a:r>
            <a:rPr lang="en-US" altLang="en-US" dirty="0" smtClean="0">
              <a:solidFill>
                <a:schemeClr val="tx1"/>
              </a:solidFill>
              <a:latin typeface="Arial" charset="0"/>
            </a:rPr>
            <a:t> command in software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36DD936D-CDE6-4BFD-9C8E-11FF905B129F}" type="parTrans" cxnId="{F0AEB967-4DC9-40A4-A771-F57F131206C8}">
      <dgm:prSet/>
      <dgm:spPr/>
      <dgm:t>
        <a:bodyPr/>
        <a:lstStyle/>
        <a:p>
          <a:endParaRPr lang="en-US"/>
        </a:p>
      </dgm:t>
    </dgm:pt>
    <dgm:pt modelId="{415E6F49-EC88-4BBA-8850-01BB4BD2D862}" type="sibTrans" cxnId="{F0AEB967-4DC9-40A4-A771-F57F131206C8}">
      <dgm:prSet/>
      <dgm:spPr/>
      <dgm:t>
        <a:bodyPr/>
        <a:lstStyle/>
        <a:p>
          <a:endParaRPr lang="en-US"/>
        </a:p>
      </dgm:t>
    </dgm:pt>
    <dgm:pt modelId="{CD7EE2EA-FDD0-4A86-979E-C12B2D522985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Hardware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Interrupt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FIQ,IRQ</a:t>
          </a:r>
        </a:p>
      </dgm:t>
    </dgm:pt>
    <dgm:pt modelId="{BE0E20D7-5D45-4DBF-B8CC-589AB00083E1}" type="parTrans" cxnId="{11ECB2E5-8B49-4793-923D-5F88D088A47D}">
      <dgm:prSet/>
      <dgm:spPr/>
      <dgm:t>
        <a:bodyPr/>
        <a:lstStyle/>
        <a:p>
          <a:endParaRPr lang="en-US"/>
        </a:p>
      </dgm:t>
    </dgm:pt>
    <dgm:pt modelId="{8EF3C643-6781-472E-80A7-10377D4B6A1A}" type="sibTrans" cxnId="{11ECB2E5-8B49-4793-923D-5F88D088A47D}">
      <dgm:prSet/>
      <dgm:spPr/>
      <dgm:t>
        <a:bodyPr/>
        <a:lstStyle/>
        <a:p>
          <a:endParaRPr lang="en-US"/>
        </a:p>
      </dgm:t>
    </dgm:pt>
    <dgm:pt modelId="{6BD2C25B-1197-4633-A8FC-B197ED4C88BE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Timer</a:t>
          </a:r>
        </a:p>
      </dgm:t>
    </dgm:pt>
    <dgm:pt modelId="{8F09D998-135D-4DD1-A322-24C62FC9E662}" type="parTrans" cxnId="{D8C33CDE-075B-4BA4-BFD8-32F9D6C50C12}">
      <dgm:prSet/>
      <dgm:spPr/>
      <dgm:t>
        <a:bodyPr/>
        <a:lstStyle/>
        <a:p>
          <a:endParaRPr lang="en-US"/>
        </a:p>
      </dgm:t>
    </dgm:pt>
    <dgm:pt modelId="{20BB1B50-1B31-408F-88C8-1525F623DB49}" type="sibTrans" cxnId="{D8C33CDE-075B-4BA4-BFD8-32F9D6C50C12}">
      <dgm:prSet/>
      <dgm:spPr/>
      <dgm:t>
        <a:bodyPr/>
        <a:lstStyle/>
        <a:p>
          <a:endParaRPr lang="en-US"/>
        </a:p>
      </dgm:t>
    </dgm:pt>
    <dgm:pt modelId="{0FB96EB8-9870-4CB4-A443-FB57A540CBA0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ADC</a:t>
          </a:r>
        </a:p>
      </dgm:t>
    </dgm:pt>
    <dgm:pt modelId="{7B12D19F-26B1-4CBA-909B-CAD809A1FA4B}" type="parTrans" cxnId="{345D1EEC-5F7C-4A9A-A826-63D9316AEEED}">
      <dgm:prSet/>
      <dgm:spPr/>
      <dgm:t>
        <a:bodyPr/>
        <a:lstStyle/>
        <a:p>
          <a:endParaRPr lang="en-US"/>
        </a:p>
      </dgm:t>
    </dgm:pt>
    <dgm:pt modelId="{1A129CC8-DC81-4154-B815-87A272F979CA}" type="sibTrans" cxnId="{345D1EEC-5F7C-4A9A-A826-63D9316AEEED}">
      <dgm:prSet/>
      <dgm:spPr/>
      <dgm:t>
        <a:bodyPr/>
        <a:lstStyle/>
        <a:p>
          <a:endParaRPr lang="en-US"/>
        </a:p>
      </dgm:t>
    </dgm:pt>
    <dgm:pt modelId="{A6A63B57-0803-4484-8A94-55CE69A1D6BD}">
      <dgm:prSet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External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Interrupt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EINT</a:t>
          </a:r>
        </a:p>
      </dgm:t>
    </dgm:pt>
    <dgm:pt modelId="{933EC354-5A0B-4AE4-B3B8-F6943247E90B}" type="parTrans" cxnId="{6E453933-9E22-424C-9E62-42C2433E5D1F}">
      <dgm:prSet/>
      <dgm:spPr/>
      <dgm:t>
        <a:bodyPr/>
        <a:lstStyle/>
        <a:p>
          <a:endParaRPr lang="en-US"/>
        </a:p>
      </dgm:t>
    </dgm:pt>
    <dgm:pt modelId="{1EC5C5D6-A041-404C-952E-A2FB280B4F5F}" type="sibTrans" cxnId="{6E453933-9E22-424C-9E62-42C2433E5D1F}">
      <dgm:prSet/>
      <dgm:spPr/>
      <dgm:t>
        <a:bodyPr/>
        <a:lstStyle/>
        <a:p>
          <a:endParaRPr lang="en-US"/>
        </a:p>
      </dgm:t>
    </dgm:pt>
    <dgm:pt modelId="{DB5B62F1-4B90-4844-8F2E-A2D2DB6638AF}" type="pres">
      <dgm:prSet presAssocID="{6DB09BB9-8494-49D3-8528-81C10504AE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DE17E3-4918-4734-8130-C947642C674A}" type="pres">
      <dgm:prSet presAssocID="{4A278C09-3733-4694-B8FB-5CCFF43F4273}" presName="hierRoot1" presStyleCnt="0">
        <dgm:presLayoutVars>
          <dgm:hierBranch/>
        </dgm:presLayoutVars>
      </dgm:prSet>
      <dgm:spPr/>
    </dgm:pt>
    <dgm:pt modelId="{60F93CEE-B869-4338-B178-8F73758C4609}" type="pres">
      <dgm:prSet presAssocID="{4A278C09-3733-4694-B8FB-5CCFF43F4273}" presName="rootComposite1" presStyleCnt="0"/>
      <dgm:spPr/>
    </dgm:pt>
    <dgm:pt modelId="{923D9D8B-E3B9-41EB-9825-9151D4ECE20B}" type="pres">
      <dgm:prSet presAssocID="{4A278C09-3733-4694-B8FB-5CCFF43F4273}" presName="rootText1" presStyleLbl="node0" presStyleIdx="0" presStyleCnt="1" custLinFactNeighborX="45" custLinFactNeighborY="5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E300A3-8332-4030-ADCB-3DEDA92CEDAE}" type="pres">
      <dgm:prSet presAssocID="{4A278C09-3733-4694-B8FB-5CCFF43F427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DF98F9-0C79-42BF-80E8-36763268ACA8}" type="pres">
      <dgm:prSet presAssocID="{4A278C09-3733-4694-B8FB-5CCFF43F4273}" presName="hierChild2" presStyleCnt="0"/>
      <dgm:spPr/>
    </dgm:pt>
    <dgm:pt modelId="{3E4B727B-46CB-4035-AFF4-9F481F982142}" type="pres">
      <dgm:prSet presAssocID="{900DA5E6-093B-4F51-9B0E-6349453453F8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0A6448D-AC14-48CD-A8BE-278FD5FC1F61}" type="pres">
      <dgm:prSet presAssocID="{3395E904-AA7C-41B7-8795-0920F72961B0}" presName="hierRoot2" presStyleCnt="0">
        <dgm:presLayoutVars>
          <dgm:hierBranch/>
        </dgm:presLayoutVars>
      </dgm:prSet>
      <dgm:spPr/>
    </dgm:pt>
    <dgm:pt modelId="{45063DA0-5996-49B0-9B31-E7EFCA6CCC1E}" type="pres">
      <dgm:prSet presAssocID="{3395E904-AA7C-41B7-8795-0920F72961B0}" presName="rootComposite" presStyleCnt="0"/>
      <dgm:spPr/>
    </dgm:pt>
    <dgm:pt modelId="{28FDB3A9-224B-4816-9C75-B4E09BC4A5A6}" type="pres">
      <dgm:prSet presAssocID="{3395E904-AA7C-41B7-8795-0920F72961B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A484C-CB0B-4A98-A537-1FCC99D855B2}" type="pres">
      <dgm:prSet presAssocID="{3395E904-AA7C-41B7-8795-0920F72961B0}" presName="rootConnector" presStyleLbl="node2" presStyleIdx="0" presStyleCnt="3"/>
      <dgm:spPr/>
      <dgm:t>
        <a:bodyPr/>
        <a:lstStyle/>
        <a:p>
          <a:endParaRPr lang="en-US"/>
        </a:p>
      </dgm:t>
    </dgm:pt>
    <dgm:pt modelId="{3F22FBFE-DED3-4693-A79F-5C264F505316}" type="pres">
      <dgm:prSet presAssocID="{3395E904-AA7C-41B7-8795-0920F72961B0}" presName="hierChild4" presStyleCnt="0"/>
      <dgm:spPr/>
    </dgm:pt>
    <dgm:pt modelId="{62C28F75-7F22-4720-BF35-696F14EA3B3B}" type="pres">
      <dgm:prSet presAssocID="{3395E904-AA7C-41B7-8795-0920F72961B0}" presName="hierChild5" presStyleCnt="0"/>
      <dgm:spPr/>
    </dgm:pt>
    <dgm:pt modelId="{EBFE56DA-6258-41C0-99C7-A9E78455EB14}" type="pres">
      <dgm:prSet presAssocID="{36DD936D-CDE6-4BFD-9C8E-11FF905B129F}" presName="Name35" presStyleLbl="parChTrans1D2" presStyleIdx="1" presStyleCnt="3"/>
      <dgm:spPr/>
      <dgm:t>
        <a:bodyPr/>
        <a:lstStyle/>
        <a:p>
          <a:endParaRPr lang="en-US"/>
        </a:p>
      </dgm:t>
    </dgm:pt>
    <dgm:pt modelId="{CF861646-702E-4F2B-9584-244A3EA69F95}" type="pres">
      <dgm:prSet presAssocID="{E50CFB27-CD8D-44A4-B3D6-D31D841BB714}" presName="hierRoot2" presStyleCnt="0">
        <dgm:presLayoutVars>
          <dgm:hierBranch/>
        </dgm:presLayoutVars>
      </dgm:prSet>
      <dgm:spPr/>
    </dgm:pt>
    <dgm:pt modelId="{727D179E-7C10-4227-A0DB-0503DB06EAE7}" type="pres">
      <dgm:prSet presAssocID="{E50CFB27-CD8D-44A4-B3D6-D31D841BB714}" presName="rootComposite" presStyleCnt="0"/>
      <dgm:spPr/>
    </dgm:pt>
    <dgm:pt modelId="{AA0781C4-E4EE-45E8-90D5-4CDDC2E1FE29}" type="pres">
      <dgm:prSet presAssocID="{E50CFB27-CD8D-44A4-B3D6-D31D841BB71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18827E-2053-480B-A753-3E157CCE62ED}" type="pres">
      <dgm:prSet presAssocID="{E50CFB27-CD8D-44A4-B3D6-D31D841BB714}" presName="rootConnector" presStyleLbl="node2" presStyleIdx="1" presStyleCnt="3"/>
      <dgm:spPr/>
      <dgm:t>
        <a:bodyPr/>
        <a:lstStyle/>
        <a:p>
          <a:endParaRPr lang="en-US"/>
        </a:p>
      </dgm:t>
    </dgm:pt>
    <dgm:pt modelId="{331CAF12-D136-4291-BD0A-E53FC7B5625D}" type="pres">
      <dgm:prSet presAssocID="{E50CFB27-CD8D-44A4-B3D6-D31D841BB714}" presName="hierChild4" presStyleCnt="0"/>
      <dgm:spPr/>
    </dgm:pt>
    <dgm:pt modelId="{0B58C181-840A-4AB4-B169-CA1C15CC4F07}" type="pres">
      <dgm:prSet presAssocID="{E50CFB27-CD8D-44A4-B3D6-D31D841BB714}" presName="hierChild5" presStyleCnt="0"/>
      <dgm:spPr/>
    </dgm:pt>
    <dgm:pt modelId="{929A9D4C-9DEE-42D1-BBEE-FC527C1DEC5C}" type="pres">
      <dgm:prSet presAssocID="{BE0E20D7-5D45-4DBF-B8CC-589AB00083E1}" presName="Name35" presStyleLbl="parChTrans1D2" presStyleIdx="2" presStyleCnt="3"/>
      <dgm:spPr/>
      <dgm:t>
        <a:bodyPr/>
        <a:lstStyle/>
        <a:p>
          <a:endParaRPr lang="en-US"/>
        </a:p>
      </dgm:t>
    </dgm:pt>
    <dgm:pt modelId="{75F470CE-78FB-4CA3-AA78-5B2F7E044032}" type="pres">
      <dgm:prSet presAssocID="{CD7EE2EA-FDD0-4A86-979E-C12B2D522985}" presName="hierRoot2" presStyleCnt="0">
        <dgm:presLayoutVars>
          <dgm:hierBranch/>
        </dgm:presLayoutVars>
      </dgm:prSet>
      <dgm:spPr/>
    </dgm:pt>
    <dgm:pt modelId="{B253D8F8-5DA9-4C4E-B903-D9C9ED293BBC}" type="pres">
      <dgm:prSet presAssocID="{CD7EE2EA-FDD0-4A86-979E-C12B2D522985}" presName="rootComposite" presStyleCnt="0"/>
      <dgm:spPr/>
    </dgm:pt>
    <dgm:pt modelId="{D1065604-BE39-4F0A-84F6-1A7589D13154}" type="pres">
      <dgm:prSet presAssocID="{CD7EE2EA-FDD0-4A86-979E-C12B2D5229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02061-D5DE-4638-93FF-23D12319BEB2}" type="pres">
      <dgm:prSet presAssocID="{CD7EE2EA-FDD0-4A86-979E-C12B2D522985}" presName="rootConnector" presStyleLbl="node2" presStyleIdx="2" presStyleCnt="3"/>
      <dgm:spPr/>
      <dgm:t>
        <a:bodyPr/>
        <a:lstStyle/>
        <a:p>
          <a:endParaRPr lang="en-US"/>
        </a:p>
      </dgm:t>
    </dgm:pt>
    <dgm:pt modelId="{F75672B6-DA67-4B81-9A7B-A2A0E8E96AAE}" type="pres">
      <dgm:prSet presAssocID="{CD7EE2EA-FDD0-4A86-979E-C12B2D522985}" presName="hierChild4" presStyleCnt="0"/>
      <dgm:spPr/>
    </dgm:pt>
    <dgm:pt modelId="{D9BA5521-E675-42B5-9CF3-36D523A76CCC}" type="pres">
      <dgm:prSet presAssocID="{8F09D998-135D-4DD1-A322-24C62FC9E662}" presName="Name35" presStyleLbl="parChTrans1D3" presStyleIdx="0" presStyleCnt="3"/>
      <dgm:spPr/>
      <dgm:t>
        <a:bodyPr/>
        <a:lstStyle/>
        <a:p>
          <a:endParaRPr lang="en-US"/>
        </a:p>
      </dgm:t>
    </dgm:pt>
    <dgm:pt modelId="{E626DD7D-5C0A-42FC-B8A0-F7560C55E186}" type="pres">
      <dgm:prSet presAssocID="{6BD2C25B-1197-4633-A8FC-B197ED4C88BE}" presName="hierRoot2" presStyleCnt="0">
        <dgm:presLayoutVars>
          <dgm:hierBranch val="r"/>
        </dgm:presLayoutVars>
      </dgm:prSet>
      <dgm:spPr/>
    </dgm:pt>
    <dgm:pt modelId="{76CC7202-0539-4A05-80AD-BB03033F1E64}" type="pres">
      <dgm:prSet presAssocID="{6BD2C25B-1197-4633-A8FC-B197ED4C88BE}" presName="rootComposite" presStyleCnt="0"/>
      <dgm:spPr/>
    </dgm:pt>
    <dgm:pt modelId="{8F668320-C8F2-46D1-9BE8-E801B86A1B33}" type="pres">
      <dgm:prSet presAssocID="{6BD2C25B-1197-4633-A8FC-B197ED4C88BE}" presName="rootText" presStyleLbl="node3" presStyleIdx="0" presStyleCnt="3" custLinFactNeighborX="45" custLinFactNeighborY="91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F1614-BFFC-44E5-B03F-BEA244BD4872}" type="pres">
      <dgm:prSet presAssocID="{6BD2C25B-1197-4633-A8FC-B197ED4C88BE}" presName="rootConnector" presStyleLbl="node3" presStyleIdx="0" presStyleCnt="3"/>
      <dgm:spPr/>
      <dgm:t>
        <a:bodyPr/>
        <a:lstStyle/>
        <a:p>
          <a:endParaRPr lang="en-US"/>
        </a:p>
      </dgm:t>
    </dgm:pt>
    <dgm:pt modelId="{42170BA6-AF94-4676-AA7F-C3FFD507754B}" type="pres">
      <dgm:prSet presAssocID="{6BD2C25B-1197-4633-A8FC-B197ED4C88BE}" presName="hierChild4" presStyleCnt="0"/>
      <dgm:spPr/>
    </dgm:pt>
    <dgm:pt modelId="{998A66E0-E60B-4FC8-B088-79229C211956}" type="pres">
      <dgm:prSet presAssocID="{6BD2C25B-1197-4633-A8FC-B197ED4C88BE}" presName="hierChild5" presStyleCnt="0"/>
      <dgm:spPr/>
    </dgm:pt>
    <dgm:pt modelId="{5E847616-DC94-4397-A870-F636966AEF3E}" type="pres">
      <dgm:prSet presAssocID="{7B12D19F-26B1-4CBA-909B-CAD809A1FA4B}" presName="Name35" presStyleLbl="parChTrans1D3" presStyleIdx="1" presStyleCnt="3"/>
      <dgm:spPr/>
      <dgm:t>
        <a:bodyPr/>
        <a:lstStyle/>
        <a:p>
          <a:endParaRPr lang="en-US"/>
        </a:p>
      </dgm:t>
    </dgm:pt>
    <dgm:pt modelId="{29F78F91-9739-449B-86A8-7C73985E27C1}" type="pres">
      <dgm:prSet presAssocID="{0FB96EB8-9870-4CB4-A443-FB57A540CBA0}" presName="hierRoot2" presStyleCnt="0">
        <dgm:presLayoutVars>
          <dgm:hierBranch val="r"/>
        </dgm:presLayoutVars>
      </dgm:prSet>
      <dgm:spPr/>
    </dgm:pt>
    <dgm:pt modelId="{F5AAAAF3-F1AD-43CE-8DF1-03BBA2325E8E}" type="pres">
      <dgm:prSet presAssocID="{0FB96EB8-9870-4CB4-A443-FB57A540CBA0}" presName="rootComposite" presStyleCnt="0"/>
      <dgm:spPr/>
    </dgm:pt>
    <dgm:pt modelId="{D176F4CC-B197-4939-A77D-28078E69041E}" type="pres">
      <dgm:prSet presAssocID="{0FB96EB8-9870-4CB4-A443-FB57A540CBA0}" presName="rootText" presStyleLbl="node3" presStyleIdx="1" presStyleCnt="3" custLinFactNeighborX="671" custLinFactNeighborY="91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4A85C-D0D8-4A4C-AF81-62B664DE3D61}" type="pres">
      <dgm:prSet presAssocID="{0FB96EB8-9870-4CB4-A443-FB57A540CBA0}" presName="rootConnector" presStyleLbl="node3" presStyleIdx="1" presStyleCnt="3"/>
      <dgm:spPr/>
      <dgm:t>
        <a:bodyPr/>
        <a:lstStyle/>
        <a:p>
          <a:endParaRPr lang="en-US"/>
        </a:p>
      </dgm:t>
    </dgm:pt>
    <dgm:pt modelId="{F3214CE9-47D8-4292-8772-AD863A24FF34}" type="pres">
      <dgm:prSet presAssocID="{0FB96EB8-9870-4CB4-A443-FB57A540CBA0}" presName="hierChild4" presStyleCnt="0"/>
      <dgm:spPr/>
    </dgm:pt>
    <dgm:pt modelId="{95698F19-8BEB-4BE1-A2BA-20612FD34F1E}" type="pres">
      <dgm:prSet presAssocID="{0FB96EB8-9870-4CB4-A443-FB57A540CBA0}" presName="hierChild5" presStyleCnt="0"/>
      <dgm:spPr/>
    </dgm:pt>
    <dgm:pt modelId="{5F5079DF-63AD-41DD-8C69-9D6BDEAE1E8F}" type="pres">
      <dgm:prSet presAssocID="{933EC354-5A0B-4AE4-B3B8-F6943247E90B}" presName="Name35" presStyleLbl="parChTrans1D3" presStyleIdx="2" presStyleCnt="3"/>
      <dgm:spPr/>
      <dgm:t>
        <a:bodyPr/>
        <a:lstStyle/>
        <a:p>
          <a:endParaRPr lang="en-US"/>
        </a:p>
      </dgm:t>
    </dgm:pt>
    <dgm:pt modelId="{F49E6905-8108-48CC-952E-E6EE41FEA7DB}" type="pres">
      <dgm:prSet presAssocID="{A6A63B57-0803-4484-8A94-55CE69A1D6BD}" presName="hierRoot2" presStyleCnt="0">
        <dgm:presLayoutVars>
          <dgm:hierBranch val="r"/>
        </dgm:presLayoutVars>
      </dgm:prSet>
      <dgm:spPr/>
    </dgm:pt>
    <dgm:pt modelId="{6697A38A-4916-4EE6-938C-316478670031}" type="pres">
      <dgm:prSet presAssocID="{A6A63B57-0803-4484-8A94-55CE69A1D6BD}" presName="rootComposite" presStyleCnt="0"/>
      <dgm:spPr/>
    </dgm:pt>
    <dgm:pt modelId="{C068A566-4D21-41FD-BD5F-A9100C328E1D}" type="pres">
      <dgm:prSet presAssocID="{A6A63B57-0803-4484-8A94-55CE69A1D6BD}" presName="rootText" presStyleLbl="node3" presStyleIdx="2" presStyleCnt="3" custLinFactNeighborX="613" custLinFactNeighborY="92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102AA-DB21-4682-882E-52AD23962863}" type="pres">
      <dgm:prSet presAssocID="{A6A63B57-0803-4484-8A94-55CE69A1D6BD}" presName="rootConnector" presStyleLbl="node3" presStyleIdx="2" presStyleCnt="3"/>
      <dgm:spPr/>
      <dgm:t>
        <a:bodyPr/>
        <a:lstStyle/>
        <a:p>
          <a:endParaRPr lang="en-US"/>
        </a:p>
      </dgm:t>
    </dgm:pt>
    <dgm:pt modelId="{6C2BE014-8C1C-4D93-A654-9C00E3FE7026}" type="pres">
      <dgm:prSet presAssocID="{A6A63B57-0803-4484-8A94-55CE69A1D6BD}" presName="hierChild4" presStyleCnt="0"/>
      <dgm:spPr/>
    </dgm:pt>
    <dgm:pt modelId="{CAAF6387-615F-4B07-A819-8109CDD4B6AF}" type="pres">
      <dgm:prSet presAssocID="{A6A63B57-0803-4484-8A94-55CE69A1D6BD}" presName="hierChild5" presStyleCnt="0"/>
      <dgm:spPr/>
    </dgm:pt>
    <dgm:pt modelId="{153401F1-A840-4959-89F4-AF503ABD7913}" type="pres">
      <dgm:prSet presAssocID="{CD7EE2EA-FDD0-4A86-979E-C12B2D522985}" presName="hierChild5" presStyleCnt="0"/>
      <dgm:spPr/>
    </dgm:pt>
    <dgm:pt modelId="{176136D6-8904-491C-8433-9B148D9D3DF5}" type="pres">
      <dgm:prSet presAssocID="{4A278C09-3733-4694-B8FB-5CCFF43F4273}" presName="hierChild3" presStyleCnt="0"/>
      <dgm:spPr/>
    </dgm:pt>
  </dgm:ptLst>
  <dgm:cxnLst>
    <dgm:cxn modelId="{9504D86C-B098-4335-9EC6-9744C46A96D1}" type="presOf" srcId="{BE0E20D7-5D45-4DBF-B8CC-589AB00083E1}" destId="{929A9D4C-9DEE-42D1-BBEE-FC527C1DEC5C}" srcOrd="0" destOrd="0" presId="urn:microsoft.com/office/officeart/2005/8/layout/orgChart1"/>
    <dgm:cxn modelId="{BB9E57EB-E42E-4E02-A276-535C04943719}" type="presOf" srcId="{6BD2C25B-1197-4633-A8FC-B197ED4C88BE}" destId="{8F668320-C8F2-46D1-9BE8-E801B86A1B33}" srcOrd="0" destOrd="0" presId="urn:microsoft.com/office/officeart/2005/8/layout/orgChart1"/>
    <dgm:cxn modelId="{D64CDD27-EFE0-4D92-B239-4C195C9EA7B3}" type="presOf" srcId="{36DD936D-CDE6-4BFD-9C8E-11FF905B129F}" destId="{EBFE56DA-6258-41C0-99C7-A9E78455EB14}" srcOrd="0" destOrd="0" presId="urn:microsoft.com/office/officeart/2005/8/layout/orgChart1"/>
    <dgm:cxn modelId="{8B4CD165-4E9A-4EB7-800E-61F056FF7AD4}" type="presOf" srcId="{4A278C09-3733-4694-B8FB-5CCFF43F4273}" destId="{BAE300A3-8332-4030-ADCB-3DEDA92CEDAE}" srcOrd="1" destOrd="0" presId="urn:microsoft.com/office/officeart/2005/8/layout/orgChart1"/>
    <dgm:cxn modelId="{70517EEF-EF4F-4D25-A15B-313BF9395C04}" type="presOf" srcId="{E50CFB27-CD8D-44A4-B3D6-D31D841BB714}" destId="{AA0781C4-E4EE-45E8-90D5-4CDDC2E1FE29}" srcOrd="0" destOrd="0" presId="urn:microsoft.com/office/officeart/2005/8/layout/orgChart1"/>
    <dgm:cxn modelId="{CA961AD7-C91D-46C5-9533-CA695B619F51}" type="presOf" srcId="{900DA5E6-093B-4F51-9B0E-6349453453F8}" destId="{3E4B727B-46CB-4035-AFF4-9F481F982142}" srcOrd="0" destOrd="0" presId="urn:microsoft.com/office/officeart/2005/8/layout/orgChart1"/>
    <dgm:cxn modelId="{D8C33CDE-075B-4BA4-BFD8-32F9D6C50C12}" srcId="{CD7EE2EA-FDD0-4A86-979E-C12B2D522985}" destId="{6BD2C25B-1197-4633-A8FC-B197ED4C88BE}" srcOrd="0" destOrd="0" parTransId="{8F09D998-135D-4DD1-A322-24C62FC9E662}" sibTransId="{20BB1B50-1B31-408F-88C8-1525F623DB49}"/>
    <dgm:cxn modelId="{C17B379F-666C-4265-80B6-8AAB8C16A198}" type="presOf" srcId="{3395E904-AA7C-41B7-8795-0920F72961B0}" destId="{28FDB3A9-224B-4816-9C75-B4E09BC4A5A6}" srcOrd="0" destOrd="0" presId="urn:microsoft.com/office/officeart/2005/8/layout/orgChart1"/>
    <dgm:cxn modelId="{D36B7E6C-F05B-4AE3-ABB7-76771B7E2059}" type="presOf" srcId="{3395E904-AA7C-41B7-8795-0920F72961B0}" destId="{37FA484C-CB0B-4A98-A537-1FCC99D855B2}" srcOrd="1" destOrd="0" presId="urn:microsoft.com/office/officeart/2005/8/layout/orgChart1"/>
    <dgm:cxn modelId="{FCBC4D6E-3B4A-45EC-94B9-38E067E4A45B}" type="presOf" srcId="{6DB09BB9-8494-49D3-8528-81C10504AE36}" destId="{DB5B62F1-4B90-4844-8F2E-A2D2DB6638AF}" srcOrd="0" destOrd="0" presId="urn:microsoft.com/office/officeart/2005/8/layout/orgChart1"/>
    <dgm:cxn modelId="{5C05539F-3FF1-4214-9944-D92FC84A6D05}" type="presOf" srcId="{933EC354-5A0B-4AE4-B3B8-F6943247E90B}" destId="{5F5079DF-63AD-41DD-8C69-9D6BDEAE1E8F}" srcOrd="0" destOrd="0" presId="urn:microsoft.com/office/officeart/2005/8/layout/orgChart1"/>
    <dgm:cxn modelId="{878C7209-8A7A-43E0-B6D9-9FB37CCA96E2}" type="presOf" srcId="{CD7EE2EA-FDD0-4A86-979E-C12B2D522985}" destId="{D1065604-BE39-4F0A-84F6-1A7589D13154}" srcOrd="0" destOrd="0" presId="urn:microsoft.com/office/officeart/2005/8/layout/orgChart1"/>
    <dgm:cxn modelId="{F2014959-7676-4593-9B5E-B0D56B7C5DB8}" srcId="{6DB09BB9-8494-49D3-8528-81C10504AE36}" destId="{4A278C09-3733-4694-B8FB-5CCFF43F4273}" srcOrd="0" destOrd="0" parTransId="{E0DF5616-81C2-40B7-886D-55F25CC12B59}" sibTransId="{15D10062-2052-48B6-87FB-741C97FC2FDC}"/>
    <dgm:cxn modelId="{4250EE71-3A59-4D60-AE8D-5054B344A879}" type="presOf" srcId="{6BD2C25B-1197-4633-A8FC-B197ED4C88BE}" destId="{BC9F1614-BFFC-44E5-B03F-BEA244BD4872}" srcOrd="1" destOrd="0" presId="urn:microsoft.com/office/officeart/2005/8/layout/orgChart1"/>
    <dgm:cxn modelId="{65848FB5-958A-42C4-A26E-C93CBA762590}" type="presOf" srcId="{CD7EE2EA-FDD0-4A86-979E-C12B2D522985}" destId="{6BF02061-D5DE-4638-93FF-23D12319BEB2}" srcOrd="1" destOrd="0" presId="urn:microsoft.com/office/officeart/2005/8/layout/orgChart1"/>
    <dgm:cxn modelId="{F3F32AD7-2456-4C6E-AF4D-AFB6023A6A6E}" type="presOf" srcId="{4A278C09-3733-4694-B8FB-5CCFF43F4273}" destId="{923D9D8B-E3B9-41EB-9825-9151D4ECE20B}" srcOrd="0" destOrd="0" presId="urn:microsoft.com/office/officeart/2005/8/layout/orgChart1"/>
    <dgm:cxn modelId="{EEC5AF85-648A-4BB4-9858-F1186ABDB85F}" type="presOf" srcId="{0FB96EB8-9870-4CB4-A443-FB57A540CBA0}" destId="{D176F4CC-B197-4939-A77D-28078E69041E}" srcOrd="0" destOrd="0" presId="urn:microsoft.com/office/officeart/2005/8/layout/orgChart1"/>
    <dgm:cxn modelId="{345D1EEC-5F7C-4A9A-A826-63D9316AEEED}" srcId="{CD7EE2EA-FDD0-4A86-979E-C12B2D522985}" destId="{0FB96EB8-9870-4CB4-A443-FB57A540CBA0}" srcOrd="1" destOrd="0" parTransId="{7B12D19F-26B1-4CBA-909B-CAD809A1FA4B}" sibTransId="{1A129CC8-DC81-4154-B815-87A272F979CA}"/>
    <dgm:cxn modelId="{947FF486-DFD5-46F0-9DC5-0A3B42F07062}" type="presOf" srcId="{8F09D998-135D-4DD1-A322-24C62FC9E662}" destId="{D9BA5521-E675-42B5-9CF3-36D523A76CCC}" srcOrd="0" destOrd="0" presId="urn:microsoft.com/office/officeart/2005/8/layout/orgChart1"/>
    <dgm:cxn modelId="{6E453933-9E22-424C-9E62-42C2433E5D1F}" srcId="{CD7EE2EA-FDD0-4A86-979E-C12B2D522985}" destId="{A6A63B57-0803-4484-8A94-55CE69A1D6BD}" srcOrd="2" destOrd="0" parTransId="{933EC354-5A0B-4AE4-B3B8-F6943247E90B}" sibTransId="{1EC5C5D6-A041-404C-952E-A2FB280B4F5F}"/>
    <dgm:cxn modelId="{69211AEF-8EF5-4255-862F-1ABA22EED1C3}" type="presOf" srcId="{A6A63B57-0803-4484-8A94-55CE69A1D6BD}" destId="{681102AA-DB21-4682-882E-52AD23962863}" srcOrd="1" destOrd="0" presId="urn:microsoft.com/office/officeart/2005/8/layout/orgChart1"/>
    <dgm:cxn modelId="{11ECB2E5-8B49-4793-923D-5F88D088A47D}" srcId="{4A278C09-3733-4694-B8FB-5CCFF43F4273}" destId="{CD7EE2EA-FDD0-4A86-979E-C12B2D522985}" srcOrd="2" destOrd="0" parTransId="{BE0E20D7-5D45-4DBF-B8CC-589AB00083E1}" sibTransId="{8EF3C643-6781-472E-80A7-10377D4B6A1A}"/>
    <dgm:cxn modelId="{1E72FDB1-107D-4457-8BF2-3D1BA17C99E1}" type="presOf" srcId="{7B12D19F-26B1-4CBA-909B-CAD809A1FA4B}" destId="{5E847616-DC94-4397-A870-F636966AEF3E}" srcOrd="0" destOrd="0" presId="urn:microsoft.com/office/officeart/2005/8/layout/orgChart1"/>
    <dgm:cxn modelId="{F117AB94-EC0B-4842-9C9C-ECF1E2DBCACD}" type="presOf" srcId="{0FB96EB8-9870-4CB4-A443-FB57A540CBA0}" destId="{9404A85C-D0D8-4A4C-AF81-62B664DE3D61}" srcOrd="1" destOrd="0" presId="urn:microsoft.com/office/officeart/2005/8/layout/orgChart1"/>
    <dgm:cxn modelId="{F0AEB967-4DC9-40A4-A771-F57F131206C8}" srcId="{4A278C09-3733-4694-B8FB-5CCFF43F4273}" destId="{E50CFB27-CD8D-44A4-B3D6-D31D841BB714}" srcOrd="1" destOrd="0" parTransId="{36DD936D-CDE6-4BFD-9C8E-11FF905B129F}" sibTransId="{415E6F49-EC88-4BBA-8850-01BB4BD2D862}"/>
    <dgm:cxn modelId="{52A9D741-61DC-485B-8A58-078A8A4B947B}" type="presOf" srcId="{A6A63B57-0803-4484-8A94-55CE69A1D6BD}" destId="{C068A566-4D21-41FD-BD5F-A9100C328E1D}" srcOrd="0" destOrd="0" presId="urn:microsoft.com/office/officeart/2005/8/layout/orgChart1"/>
    <dgm:cxn modelId="{7AD11B3D-9DB4-4782-B9FB-D9E1961082CE}" srcId="{4A278C09-3733-4694-B8FB-5CCFF43F4273}" destId="{3395E904-AA7C-41B7-8795-0920F72961B0}" srcOrd="0" destOrd="0" parTransId="{900DA5E6-093B-4F51-9B0E-6349453453F8}" sibTransId="{757D67C1-3961-4EA8-90DF-9110E600B0E8}"/>
    <dgm:cxn modelId="{4ECED9AD-7ED7-40F0-82FC-59EF4F9B885E}" type="presOf" srcId="{E50CFB27-CD8D-44A4-B3D6-D31D841BB714}" destId="{3318827E-2053-480B-A753-3E157CCE62ED}" srcOrd="1" destOrd="0" presId="urn:microsoft.com/office/officeart/2005/8/layout/orgChart1"/>
    <dgm:cxn modelId="{3D0C6147-8C56-4162-B691-412EF7ECD54F}" type="presParOf" srcId="{DB5B62F1-4B90-4844-8F2E-A2D2DB6638AF}" destId="{1CDE17E3-4918-4734-8130-C947642C674A}" srcOrd="0" destOrd="0" presId="urn:microsoft.com/office/officeart/2005/8/layout/orgChart1"/>
    <dgm:cxn modelId="{A5C700B1-5E17-48F5-BB58-E5FCD743018B}" type="presParOf" srcId="{1CDE17E3-4918-4734-8130-C947642C674A}" destId="{60F93CEE-B869-4338-B178-8F73758C4609}" srcOrd="0" destOrd="0" presId="urn:microsoft.com/office/officeart/2005/8/layout/orgChart1"/>
    <dgm:cxn modelId="{36E799C1-0212-4C91-904E-D306790ED791}" type="presParOf" srcId="{60F93CEE-B869-4338-B178-8F73758C4609}" destId="{923D9D8B-E3B9-41EB-9825-9151D4ECE20B}" srcOrd="0" destOrd="0" presId="urn:microsoft.com/office/officeart/2005/8/layout/orgChart1"/>
    <dgm:cxn modelId="{9AACDD10-F291-4F7C-8F64-721F68E8BF17}" type="presParOf" srcId="{60F93CEE-B869-4338-B178-8F73758C4609}" destId="{BAE300A3-8332-4030-ADCB-3DEDA92CEDAE}" srcOrd="1" destOrd="0" presId="urn:microsoft.com/office/officeart/2005/8/layout/orgChart1"/>
    <dgm:cxn modelId="{05AEC029-E668-4EB2-B7DB-837F5C2D411C}" type="presParOf" srcId="{1CDE17E3-4918-4734-8130-C947642C674A}" destId="{61DF98F9-0C79-42BF-80E8-36763268ACA8}" srcOrd="1" destOrd="0" presId="urn:microsoft.com/office/officeart/2005/8/layout/orgChart1"/>
    <dgm:cxn modelId="{072E9BE5-231B-4FE7-A8D0-CA9420EBAD0F}" type="presParOf" srcId="{61DF98F9-0C79-42BF-80E8-36763268ACA8}" destId="{3E4B727B-46CB-4035-AFF4-9F481F982142}" srcOrd="0" destOrd="0" presId="urn:microsoft.com/office/officeart/2005/8/layout/orgChart1"/>
    <dgm:cxn modelId="{60A685F0-CED2-4BAD-881D-43024E153682}" type="presParOf" srcId="{61DF98F9-0C79-42BF-80E8-36763268ACA8}" destId="{70A6448D-AC14-48CD-A8BE-278FD5FC1F61}" srcOrd="1" destOrd="0" presId="urn:microsoft.com/office/officeart/2005/8/layout/orgChart1"/>
    <dgm:cxn modelId="{3AE2960B-EE6D-4359-A2A0-9845E4A96862}" type="presParOf" srcId="{70A6448D-AC14-48CD-A8BE-278FD5FC1F61}" destId="{45063DA0-5996-49B0-9B31-E7EFCA6CCC1E}" srcOrd="0" destOrd="0" presId="urn:microsoft.com/office/officeart/2005/8/layout/orgChart1"/>
    <dgm:cxn modelId="{35983C96-01A3-40E6-81D7-DBA6A88A78C7}" type="presParOf" srcId="{45063DA0-5996-49B0-9B31-E7EFCA6CCC1E}" destId="{28FDB3A9-224B-4816-9C75-B4E09BC4A5A6}" srcOrd="0" destOrd="0" presId="urn:microsoft.com/office/officeart/2005/8/layout/orgChart1"/>
    <dgm:cxn modelId="{99B2ECA2-9F12-428C-9825-FC8F98CB1AF8}" type="presParOf" srcId="{45063DA0-5996-49B0-9B31-E7EFCA6CCC1E}" destId="{37FA484C-CB0B-4A98-A537-1FCC99D855B2}" srcOrd="1" destOrd="0" presId="urn:microsoft.com/office/officeart/2005/8/layout/orgChart1"/>
    <dgm:cxn modelId="{DAC14B1E-FAB7-41C6-85A2-D606B8A50A94}" type="presParOf" srcId="{70A6448D-AC14-48CD-A8BE-278FD5FC1F61}" destId="{3F22FBFE-DED3-4693-A79F-5C264F505316}" srcOrd="1" destOrd="0" presId="urn:microsoft.com/office/officeart/2005/8/layout/orgChart1"/>
    <dgm:cxn modelId="{8B70094F-F53E-4B76-AA49-92C45C10CC81}" type="presParOf" srcId="{70A6448D-AC14-48CD-A8BE-278FD5FC1F61}" destId="{62C28F75-7F22-4720-BF35-696F14EA3B3B}" srcOrd="2" destOrd="0" presId="urn:microsoft.com/office/officeart/2005/8/layout/orgChart1"/>
    <dgm:cxn modelId="{88FECA7B-B168-4E83-B663-9E4B59E07983}" type="presParOf" srcId="{61DF98F9-0C79-42BF-80E8-36763268ACA8}" destId="{EBFE56DA-6258-41C0-99C7-A9E78455EB14}" srcOrd="2" destOrd="0" presId="urn:microsoft.com/office/officeart/2005/8/layout/orgChart1"/>
    <dgm:cxn modelId="{AA2F43BA-9CC7-4B21-8249-8203B9557B9D}" type="presParOf" srcId="{61DF98F9-0C79-42BF-80E8-36763268ACA8}" destId="{CF861646-702E-4F2B-9584-244A3EA69F95}" srcOrd="3" destOrd="0" presId="urn:microsoft.com/office/officeart/2005/8/layout/orgChart1"/>
    <dgm:cxn modelId="{02CC873A-EE97-4D80-A21D-E43F88A525DC}" type="presParOf" srcId="{CF861646-702E-4F2B-9584-244A3EA69F95}" destId="{727D179E-7C10-4227-A0DB-0503DB06EAE7}" srcOrd="0" destOrd="0" presId="urn:microsoft.com/office/officeart/2005/8/layout/orgChart1"/>
    <dgm:cxn modelId="{9A07B620-F4FA-47F4-8D38-AE38FD6D3934}" type="presParOf" srcId="{727D179E-7C10-4227-A0DB-0503DB06EAE7}" destId="{AA0781C4-E4EE-45E8-90D5-4CDDC2E1FE29}" srcOrd="0" destOrd="0" presId="urn:microsoft.com/office/officeart/2005/8/layout/orgChart1"/>
    <dgm:cxn modelId="{4E81E7CA-A508-4820-9027-85335C006D27}" type="presParOf" srcId="{727D179E-7C10-4227-A0DB-0503DB06EAE7}" destId="{3318827E-2053-480B-A753-3E157CCE62ED}" srcOrd="1" destOrd="0" presId="urn:microsoft.com/office/officeart/2005/8/layout/orgChart1"/>
    <dgm:cxn modelId="{5DCD9378-5B5F-453B-A552-20AF4F9B4770}" type="presParOf" srcId="{CF861646-702E-4F2B-9584-244A3EA69F95}" destId="{331CAF12-D136-4291-BD0A-E53FC7B5625D}" srcOrd="1" destOrd="0" presId="urn:microsoft.com/office/officeart/2005/8/layout/orgChart1"/>
    <dgm:cxn modelId="{97F56BB9-73FA-4958-96D5-060F6BC127DB}" type="presParOf" srcId="{CF861646-702E-4F2B-9584-244A3EA69F95}" destId="{0B58C181-840A-4AB4-B169-CA1C15CC4F07}" srcOrd="2" destOrd="0" presId="urn:microsoft.com/office/officeart/2005/8/layout/orgChart1"/>
    <dgm:cxn modelId="{7471E097-59A5-41F9-8FE9-EEC9A5D53E75}" type="presParOf" srcId="{61DF98F9-0C79-42BF-80E8-36763268ACA8}" destId="{929A9D4C-9DEE-42D1-BBEE-FC527C1DEC5C}" srcOrd="4" destOrd="0" presId="urn:microsoft.com/office/officeart/2005/8/layout/orgChart1"/>
    <dgm:cxn modelId="{C2285DE4-0BC9-4C45-9758-D18150546A03}" type="presParOf" srcId="{61DF98F9-0C79-42BF-80E8-36763268ACA8}" destId="{75F470CE-78FB-4CA3-AA78-5B2F7E044032}" srcOrd="5" destOrd="0" presId="urn:microsoft.com/office/officeart/2005/8/layout/orgChart1"/>
    <dgm:cxn modelId="{3CF4CEB6-518B-49AB-8407-A678BD3B733D}" type="presParOf" srcId="{75F470CE-78FB-4CA3-AA78-5B2F7E044032}" destId="{B253D8F8-5DA9-4C4E-B903-D9C9ED293BBC}" srcOrd="0" destOrd="0" presId="urn:microsoft.com/office/officeart/2005/8/layout/orgChart1"/>
    <dgm:cxn modelId="{8B654BB0-03A7-49A1-9364-2905297DBB7D}" type="presParOf" srcId="{B253D8F8-5DA9-4C4E-B903-D9C9ED293BBC}" destId="{D1065604-BE39-4F0A-84F6-1A7589D13154}" srcOrd="0" destOrd="0" presId="urn:microsoft.com/office/officeart/2005/8/layout/orgChart1"/>
    <dgm:cxn modelId="{3CBFD736-EEBE-430B-BD63-49BC30B2F60B}" type="presParOf" srcId="{B253D8F8-5DA9-4C4E-B903-D9C9ED293BBC}" destId="{6BF02061-D5DE-4638-93FF-23D12319BEB2}" srcOrd="1" destOrd="0" presId="urn:microsoft.com/office/officeart/2005/8/layout/orgChart1"/>
    <dgm:cxn modelId="{570B262C-4DAC-4DB8-B149-EE19803F790F}" type="presParOf" srcId="{75F470CE-78FB-4CA3-AA78-5B2F7E044032}" destId="{F75672B6-DA67-4B81-9A7B-A2A0E8E96AAE}" srcOrd="1" destOrd="0" presId="urn:microsoft.com/office/officeart/2005/8/layout/orgChart1"/>
    <dgm:cxn modelId="{6C71486F-4BEF-488C-ACA7-452A03520B33}" type="presParOf" srcId="{F75672B6-DA67-4B81-9A7B-A2A0E8E96AAE}" destId="{D9BA5521-E675-42B5-9CF3-36D523A76CCC}" srcOrd="0" destOrd="0" presId="urn:microsoft.com/office/officeart/2005/8/layout/orgChart1"/>
    <dgm:cxn modelId="{C05E0E78-D699-40A4-955D-45224D2D8D5D}" type="presParOf" srcId="{F75672B6-DA67-4B81-9A7B-A2A0E8E96AAE}" destId="{E626DD7D-5C0A-42FC-B8A0-F7560C55E186}" srcOrd="1" destOrd="0" presId="urn:microsoft.com/office/officeart/2005/8/layout/orgChart1"/>
    <dgm:cxn modelId="{164006A3-C266-4EBC-807E-3280FE7FB70D}" type="presParOf" srcId="{E626DD7D-5C0A-42FC-B8A0-F7560C55E186}" destId="{76CC7202-0539-4A05-80AD-BB03033F1E64}" srcOrd="0" destOrd="0" presId="urn:microsoft.com/office/officeart/2005/8/layout/orgChart1"/>
    <dgm:cxn modelId="{38F0934A-3DFE-4BF1-B2D1-389821699C91}" type="presParOf" srcId="{76CC7202-0539-4A05-80AD-BB03033F1E64}" destId="{8F668320-C8F2-46D1-9BE8-E801B86A1B33}" srcOrd="0" destOrd="0" presId="urn:microsoft.com/office/officeart/2005/8/layout/orgChart1"/>
    <dgm:cxn modelId="{322A83F3-47AB-4207-92C0-E5997E4D57FA}" type="presParOf" srcId="{76CC7202-0539-4A05-80AD-BB03033F1E64}" destId="{BC9F1614-BFFC-44E5-B03F-BEA244BD4872}" srcOrd="1" destOrd="0" presId="urn:microsoft.com/office/officeart/2005/8/layout/orgChart1"/>
    <dgm:cxn modelId="{47C76AB1-B8C9-4DCC-8793-1C3E64E14E55}" type="presParOf" srcId="{E626DD7D-5C0A-42FC-B8A0-F7560C55E186}" destId="{42170BA6-AF94-4676-AA7F-C3FFD507754B}" srcOrd="1" destOrd="0" presId="urn:microsoft.com/office/officeart/2005/8/layout/orgChart1"/>
    <dgm:cxn modelId="{09CF46EA-D83B-48FB-BC99-A7A0993541E8}" type="presParOf" srcId="{E626DD7D-5C0A-42FC-B8A0-F7560C55E186}" destId="{998A66E0-E60B-4FC8-B088-79229C211956}" srcOrd="2" destOrd="0" presId="urn:microsoft.com/office/officeart/2005/8/layout/orgChart1"/>
    <dgm:cxn modelId="{F374BE3F-2DAF-4899-AE0A-DD441196E45B}" type="presParOf" srcId="{F75672B6-DA67-4B81-9A7B-A2A0E8E96AAE}" destId="{5E847616-DC94-4397-A870-F636966AEF3E}" srcOrd="2" destOrd="0" presId="urn:microsoft.com/office/officeart/2005/8/layout/orgChart1"/>
    <dgm:cxn modelId="{E2B5BCD9-7A87-45A1-9F6C-86D2746EAA85}" type="presParOf" srcId="{F75672B6-DA67-4B81-9A7B-A2A0E8E96AAE}" destId="{29F78F91-9739-449B-86A8-7C73985E27C1}" srcOrd="3" destOrd="0" presId="urn:microsoft.com/office/officeart/2005/8/layout/orgChart1"/>
    <dgm:cxn modelId="{E6D6C919-7EF6-4A14-8063-6656A9D9D39C}" type="presParOf" srcId="{29F78F91-9739-449B-86A8-7C73985E27C1}" destId="{F5AAAAF3-F1AD-43CE-8DF1-03BBA2325E8E}" srcOrd="0" destOrd="0" presId="urn:microsoft.com/office/officeart/2005/8/layout/orgChart1"/>
    <dgm:cxn modelId="{FF38DCCA-6FD1-4881-9481-B81EE04E4E21}" type="presParOf" srcId="{F5AAAAF3-F1AD-43CE-8DF1-03BBA2325E8E}" destId="{D176F4CC-B197-4939-A77D-28078E69041E}" srcOrd="0" destOrd="0" presId="urn:microsoft.com/office/officeart/2005/8/layout/orgChart1"/>
    <dgm:cxn modelId="{F84B270E-3048-46D4-9EEE-B1D53A43D808}" type="presParOf" srcId="{F5AAAAF3-F1AD-43CE-8DF1-03BBA2325E8E}" destId="{9404A85C-D0D8-4A4C-AF81-62B664DE3D61}" srcOrd="1" destOrd="0" presId="urn:microsoft.com/office/officeart/2005/8/layout/orgChart1"/>
    <dgm:cxn modelId="{8C7A83D2-11CE-4225-AA22-F74532D23D08}" type="presParOf" srcId="{29F78F91-9739-449B-86A8-7C73985E27C1}" destId="{F3214CE9-47D8-4292-8772-AD863A24FF34}" srcOrd="1" destOrd="0" presId="urn:microsoft.com/office/officeart/2005/8/layout/orgChart1"/>
    <dgm:cxn modelId="{0E179954-EDF8-498C-A97D-6B87CFCB72F5}" type="presParOf" srcId="{29F78F91-9739-449B-86A8-7C73985E27C1}" destId="{95698F19-8BEB-4BE1-A2BA-20612FD34F1E}" srcOrd="2" destOrd="0" presId="urn:microsoft.com/office/officeart/2005/8/layout/orgChart1"/>
    <dgm:cxn modelId="{BCD4BD8E-6D7E-4FEF-B300-C08CBC1FE570}" type="presParOf" srcId="{F75672B6-DA67-4B81-9A7B-A2A0E8E96AAE}" destId="{5F5079DF-63AD-41DD-8C69-9D6BDEAE1E8F}" srcOrd="4" destOrd="0" presId="urn:microsoft.com/office/officeart/2005/8/layout/orgChart1"/>
    <dgm:cxn modelId="{EF97739F-D3D4-4D49-9596-CA8DA8A3C3E0}" type="presParOf" srcId="{F75672B6-DA67-4B81-9A7B-A2A0E8E96AAE}" destId="{F49E6905-8108-48CC-952E-E6EE41FEA7DB}" srcOrd="5" destOrd="0" presId="urn:microsoft.com/office/officeart/2005/8/layout/orgChart1"/>
    <dgm:cxn modelId="{D65079D7-6289-47D5-AE0E-40C9960E2C76}" type="presParOf" srcId="{F49E6905-8108-48CC-952E-E6EE41FEA7DB}" destId="{6697A38A-4916-4EE6-938C-316478670031}" srcOrd="0" destOrd="0" presId="urn:microsoft.com/office/officeart/2005/8/layout/orgChart1"/>
    <dgm:cxn modelId="{75AAE8CC-6C56-48E0-813C-66C17F1D593F}" type="presParOf" srcId="{6697A38A-4916-4EE6-938C-316478670031}" destId="{C068A566-4D21-41FD-BD5F-A9100C328E1D}" srcOrd="0" destOrd="0" presId="urn:microsoft.com/office/officeart/2005/8/layout/orgChart1"/>
    <dgm:cxn modelId="{8BEFFBA4-5926-4B5A-B95F-FBDD0F713762}" type="presParOf" srcId="{6697A38A-4916-4EE6-938C-316478670031}" destId="{681102AA-DB21-4682-882E-52AD23962863}" srcOrd="1" destOrd="0" presId="urn:microsoft.com/office/officeart/2005/8/layout/orgChart1"/>
    <dgm:cxn modelId="{BBB8A434-1EFD-4799-BC57-981FDC808201}" type="presParOf" srcId="{F49E6905-8108-48CC-952E-E6EE41FEA7DB}" destId="{6C2BE014-8C1C-4D93-A654-9C00E3FE7026}" srcOrd="1" destOrd="0" presId="urn:microsoft.com/office/officeart/2005/8/layout/orgChart1"/>
    <dgm:cxn modelId="{753318FF-20B7-4A35-AD01-739C2C69A787}" type="presParOf" srcId="{F49E6905-8108-48CC-952E-E6EE41FEA7DB}" destId="{CAAF6387-615F-4B07-A819-8109CDD4B6AF}" srcOrd="2" destOrd="0" presId="urn:microsoft.com/office/officeart/2005/8/layout/orgChart1"/>
    <dgm:cxn modelId="{BBDE20D9-643D-4B7C-8F83-E976FB8B9A30}" type="presParOf" srcId="{75F470CE-78FB-4CA3-AA78-5B2F7E044032}" destId="{153401F1-A840-4959-89F4-AF503ABD7913}" srcOrd="2" destOrd="0" presId="urn:microsoft.com/office/officeart/2005/8/layout/orgChart1"/>
    <dgm:cxn modelId="{274FC348-7D0A-43FA-B7F1-2795CC9C937C}" type="presParOf" srcId="{1CDE17E3-4918-4734-8130-C947642C674A}" destId="{176136D6-8904-491C-8433-9B148D9D3D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79DF-63AD-41DD-8C69-9D6BDEAE1E8F}">
      <dsp:nvSpPr>
        <dsp:cNvPr id="0" name=""/>
        <dsp:cNvSpPr/>
      </dsp:nvSpPr>
      <dsp:spPr>
        <a:xfrm>
          <a:off x="5044905" y="3068409"/>
          <a:ext cx="2092949" cy="1159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926"/>
              </a:lnTo>
              <a:lnTo>
                <a:pt x="2092949" y="977926"/>
              </a:lnTo>
              <a:lnTo>
                <a:pt x="2092949" y="11591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47616-DC94-4397-A870-F636966AEF3E}">
      <dsp:nvSpPr>
        <dsp:cNvPr id="0" name=""/>
        <dsp:cNvSpPr/>
      </dsp:nvSpPr>
      <dsp:spPr>
        <a:xfrm>
          <a:off x="4999185" y="3068409"/>
          <a:ext cx="91440" cy="1148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6800"/>
              </a:lnTo>
              <a:lnTo>
                <a:pt x="57303" y="966800"/>
              </a:lnTo>
              <a:lnTo>
                <a:pt x="57303" y="11480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A5521-E675-42B5-9CF3-36D523A76CCC}">
      <dsp:nvSpPr>
        <dsp:cNvPr id="0" name=""/>
        <dsp:cNvSpPr/>
      </dsp:nvSpPr>
      <dsp:spPr>
        <a:xfrm>
          <a:off x="2956871" y="3068409"/>
          <a:ext cx="2088034" cy="1154033"/>
        </a:xfrm>
        <a:custGeom>
          <a:avLst/>
          <a:gdLst/>
          <a:ahLst/>
          <a:cxnLst/>
          <a:rect l="0" t="0" r="0" b="0"/>
          <a:pathLst>
            <a:path>
              <a:moveTo>
                <a:pt x="2088034" y="0"/>
              </a:moveTo>
              <a:lnTo>
                <a:pt x="2088034" y="972773"/>
              </a:lnTo>
              <a:lnTo>
                <a:pt x="0" y="972773"/>
              </a:lnTo>
              <a:lnTo>
                <a:pt x="0" y="1154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A9D4C-9DEE-42D1-BBEE-FC527C1DEC5C}">
      <dsp:nvSpPr>
        <dsp:cNvPr id="0" name=""/>
        <dsp:cNvSpPr/>
      </dsp:nvSpPr>
      <dsp:spPr>
        <a:xfrm>
          <a:off x="2956871" y="1889077"/>
          <a:ext cx="2088034" cy="316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26"/>
              </a:lnTo>
              <a:lnTo>
                <a:pt x="2088034" y="134926"/>
              </a:lnTo>
              <a:lnTo>
                <a:pt x="2088034" y="316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E56DA-6258-41C0-99C7-A9E78455EB14}">
      <dsp:nvSpPr>
        <dsp:cNvPr id="0" name=""/>
        <dsp:cNvSpPr/>
      </dsp:nvSpPr>
      <dsp:spPr>
        <a:xfrm>
          <a:off x="2910374" y="1889077"/>
          <a:ext cx="91440" cy="316187"/>
        </a:xfrm>
        <a:custGeom>
          <a:avLst/>
          <a:gdLst/>
          <a:ahLst/>
          <a:cxnLst/>
          <a:rect l="0" t="0" r="0" b="0"/>
          <a:pathLst>
            <a:path>
              <a:moveTo>
                <a:pt x="46496" y="0"/>
              </a:moveTo>
              <a:lnTo>
                <a:pt x="46496" y="134926"/>
              </a:lnTo>
              <a:lnTo>
                <a:pt x="45720" y="134926"/>
              </a:lnTo>
              <a:lnTo>
                <a:pt x="45720" y="316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B727B-46CB-4035-AFF4-9F481F982142}">
      <dsp:nvSpPr>
        <dsp:cNvPr id="0" name=""/>
        <dsp:cNvSpPr/>
      </dsp:nvSpPr>
      <dsp:spPr>
        <a:xfrm>
          <a:off x="867283" y="1889077"/>
          <a:ext cx="2089587" cy="316187"/>
        </a:xfrm>
        <a:custGeom>
          <a:avLst/>
          <a:gdLst/>
          <a:ahLst/>
          <a:cxnLst/>
          <a:rect l="0" t="0" r="0" b="0"/>
          <a:pathLst>
            <a:path>
              <a:moveTo>
                <a:pt x="2089587" y="0"/>
              </a:moveTo>
              <a:lnTo>
                <a:pt x="2089587" y="134926"/>
              </a:lnTo>
              <a:lnTo>
                <a:pt x="0" y="134926"/>
              </a:lnTo>
              <a:lnTo>
                <a:pt x="0" y="316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D9D8B-E3B9-41EB-9825-9151D4ECE20B}">
      <dsp:nvSpPr>
        <dsp:cNvPr id="0" name=""/>
        <dsp:cNvSpPr/>
      </dsp:nvSpPr>
      <dsp:spPr>
        <a:xfrm>
          <a:off x="2093726" y="1025932"/>
          <a:ext cx="1726289" cy="86314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Interrupts</a:t>
          </a:r>
        </a:p>
      </dsp:txBody>
      <dsp:txXfrm>
        <a:off x="2093726" y="1025932"/>
        <a:ext cx="1726289" cy="863144"/>
      </dsp:txXfrm>
    </dsp:sp>
    <dsp:sp modelId="{28FDB3A9-224B-4816-9C75-B4E09BC4A5A6}">
      <dsp:nvSpPr>
        <dsp:cNvPr id="0" name=""/>
        <dsp:cNvSpPr/>
      </dsp:nvSpPr>
      <dsp:spPr>
        <a:xfrm>
          <a:off x="4138" y="2205264"/>
          <a:ext cx="1726289" cy="86314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Reset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(or power up)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altLang="en-US" sz="1100" kern="1200" dirty="0" smtClean="0">
              <a:solidFill>
                <a:schemeClr val="tx1"/>
              </a:solidFill>
              <a:latin typeface="Arial" charset="0"/>
            </a:rPr>
            <a:t>Triggered by </a:t>
          </a:r>
          <a:r>
            <a:rPr lang="en-US" altLang="en-US" sz="1100" kern="1200" dirty="0" err="1" smtClean="0">
              <a:solidFill>
                <a:schemeClr val="tx1"/>
              </a:solidFill>
              <a:latin typeface="Arial" charset="0"/>
            </a:rPr>
            <a:t>power_up</a:t>
          </a:r>
          <a:r>
            <a:rPr lang="en-US" altLang="en-US" sz="1100" kern="1200" dirty="0" smtClean="0">
              <a:solidFill>
                <a:schemeClr val="tx1"/>
              </a:solidFill>
              <a:latin typeface="Arial" charset="0"/>
            </a:rPr>
            <a:t>/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altLang="en-US" sz="1100" kern="1200" dirty="0" err="1" smtClean="0">
              <a:solidFill>
                <a:schemeClr val="tx1"/>
              </a:solidFill>
              <a:latin typeface="Arial" charset="0"/>
            </a:rPr>
            <a:t>reset_key</a:t>
          </a:r>
          <a:endParaRPr kumimoji="0" lang="en-US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138" y="2205264"/>
        <a:ext cx="1726289" cy="863144"/>
      </dsp:txXfrm>
    </dsp:sp>
    <dsp:sp modelId="{AA0781C4-E4EE-45E8-90D5-4CDDC2E1FE29}">
      <dsp:nvSpPr>
        <dsp:cNvPr id="0" name=""/>
        <dsp:cNvSpPr/>
      </dsp:nvSpPr>
      <dsp:spPr>
        <a:xfrm>
          <a:off x="2092949" y="2205264"/>
          <a:ext cx="1726289" cy="86314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Software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Interrupt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SWI-XX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altLang="en-US" sz="1100" kern="1200" dirty="0" smtClean="0">
              <a:solidFill>
                <a:schemeClr val="tx1"/>
              </a:solidFill>
              <a:latin typeface="Arial" charset="0"/>
            </a:rPr>
            <a:t>Triggered by </a:t>
          </a:r>
          <a:r>
            <a:rPr lang="en-US" altLang="en-US" sz="1100" kern="1200" dirty="0" err="1" smtClean="0">
              <a:solidFill>
                <a:schemeClr val="tx1"/>
              </a:solidFill>
              <a:latin typeface="Arial" charset="0"/>
            </a:rPr>
            <a:t>swi</a:t>
          </a:r>
          <a:r>
            <a:rPr lang="en-US" altLang="en-US" sz="1100" kern="1200" dirty="0" smtClean="0">
              <a:solidFill>
                <a:schemeClr val="tx1"/>
              </a:solidFill>
              <a:latin typeface="Arial" charset="0"/>
            </a:rPr>
            <a:t> command in software</a:t>
          </a:r>
          <a:endParaRPr kumimoji="0" lang="en-US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2092949" y="2205264"/>
        <a:ext cx="1726289" cy="863144"/>
      </dsp:txXfrm>
    </dsp:sp>
    <dsp:sp modelId="{D1065604-BE39-4F0A-84F6-1A7589D13154}">
      <dsp:nvSpPr>
        <dsp:cNvPr id="0" name=""/>
        <dsp:cNvSpPr/>
      </dsp:nvSpPr>
      <dsp:spPr>
        <a:xfrm>
          <a:off x="4181760" y="2205264"/>
          <a:ext cx="1726289" cy="86314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Hardware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Interrupt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FIQ,IRQ</a:t>
          </a:r>
        </a:p>
      </dsp:txBody>
      <dsp:txXfrm>
        <a:off x="4181760" y="2205264"/>
        <a:ext cx="1726289" cy="863144"/>
      </dsp:txXfrm>
    </dsp:sp>
    <dsp:sp modelId="{8F668320-C8F2-46D1-9BE8-E801B86A1B33}">
      <dsp:nvSpPr>
        <dsp:cNvPr id="0" name=""/>
        <dsp:cNvSpPr/>
      </dsp:nvSpPr>
      <dsp:spPr>
        <a:xfrm>
          <a:off x="2093726" y="4222442"/>
          <a:ext cx="1726289" cy="86314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Timer</a:t>
          </a:r>
        </a:p>
      </dsp:txBody>
      <dsp:txXfrm>
        <a:off x="2093726" y="4222442"/>
        <a:ext cx="1726289" cy="863144"/>
      </dsp:txXfrm>
    </dsp:sp>
    <dsp:sp modelId="{D176F4CC-B197-4939-A77D-28078E69041E}">
      <dsp:nvSpPr>
        <dsp:cNvPr id="0" name=""/>
        <dsp:cNvSpPr/>
      </dsp:nvSpPr>
      <dsp:spPr>
        <a:xfrm>
          <a:off x="4193343" y="4216470"/>
          <a:ext cx="1726289" cy="86314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ADC</a:t>
          </a:r>
        </a:p>
      </dsp:txBody>
      <dsp:txXfrm>
        <a:off x="4193343" y="4216470"/>
        <a:ext cx="1726289" cy="863144"/>
      </dsp:txXfrm>
    </dsp:sp>
    <dsp:sp modelId="{C068A566-4D21-41FD-BD5F-A9100C328E1D}">
      <dsp:nvSpPr>
        <dsp:cNvPr id="0" name=""/>
        <dsp:cNvSpPr/>
      </dsp:nvSpPr>
      <dsp:spPr>
        <a:xfrm>
          <a:off x="6274710" y="4227595"/>
          <a:ext cx="1726289" cy="86314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External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Interrupt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EINT</a:t>
          </a:r>
        </a:p>
      </dsp:txBody>
      <dsp:txXfrm>
        <a:off x="6274710" y="4227595"/>
        <a:ext cx="1726289" cy="863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defTabSz="919163" eaLnBrk="1" hangingPunct="1">
              <a:defRPr sz="1100"/>
            </a:lvl1pPr>
          </a:lstStyle>
          <a:p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2" tIns="45922" rIns="91842" bIns="45922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100">
                <a:ea typeface="新細明體" pitchFamily="18" charset="-120"/>
              </a:defRPr>
            </a:lvl1pPr>
          </a:lstStyle>
          <a:p>
            <a:fld id="{CF0253AA-C1B5-42D4-8644-EAA2F64A4C16}" type="datetime5">
              <a:rPr lang="en-US" altLang="en-US"/>
              <a:pPr/>
              <a:t>16-Oct-17</a:t>
            </a:fld>
            <a:endParaRPr lang="en-US" altLang="zh-TW">
              <a:ea typeface="+mn-ea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defTabSz="919163" eaLnBrk="1" hangingPunct="1">
              <a:defRPr sz="1100"/>
            </a:lvl1pPr>
          </a:lstStyle>
          <a:p>
            <a:endParaRPr lang="en-US" altLang="zh-TW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05938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2" tIns="45922" rIns="91842" bIns="45922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100"/>
            </a:lvl1pPr>
          </a:lstStyle>
          <a:p>
            <a:fld id="{83DCDA30-B36A-42A5-8757-0A036102E18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120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2" tIns="45135" rIns="90272" bIns="45135" numCol="1" anchor="t" anchorCtr="0" compatLnSpc="1">
            <a:prstTxWarp prst="textNoShape">
              <a:avLst/>
            </a:prstTxWarp>
          </a:bodyPr>
          <a:lstStyle>
            <a:lvl1pPr defTabSz="901700" eaLnBrk="1" hangingPunct="1">
              <a:defRPr sz="1100"/>
            </a:lvl1pPr>
          </a:lstStyle>
          <a:p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2" tIns="45135" rIns="90272" bIns="45135" numCol="1" anchor="t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100"/>
            </a:lvl1pPr>
          </a:lstStyle>
          <a:p>
            <a:fld id="{4E583FF8-3EB1-46AD-98BD-3E8B0F3367A7}" type="datetime5">
              <a:rPr lang="en-US" altLang="en-US"/>
              <a:pPr/>
              <a:t>16-Oct-17</a:t>
            </a:fld>
            <a:endParaRPr lang="en-US" alt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4036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2" tIns="45135" rIns="90272" bIns="45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2" tIns="45135" rIns="90272" bIns="45135" numCol="1" anchor="b" anchorCtr="0" compatLnSpc="1">
            <a:prstTxWarp prst="textNoShape">
              <a:avLst/>
            </a:prstTxWarp>
          </a:bodyPr>
          <a:lstStyle>
            <a:lvl1pPr defTabSz="901700" eaLnBrk="1" hangingPunct="1">
              <a:defRPr sz="1100"/>
            </a:lvl1pPr>
          </a:lstStyle>
          <a:p>
            <a:endParaRPr lang="en-US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07525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2" tIns="45135" rIns="90272" bIns="45135" numCol="1" anchor="b" anchorCtr="0" compatLnSpc="1">
            <a:prstTxWarp prst="textNoShape">
              <a:avLst/>
            </a:prstTxWarp>
          </a:bodyPr>
          <a:lstStyle>
            <a:lvl1pPr algn="r" defTabSz="901700" eaLnBrk="1" hangingPunct="1">
              <a:defRPr sz="1100"/>
            </a:lvl1pPr>
          </a:lstStyle>
          <a:p>
            <a:fld id="{90EBAA9A-F0FE-4C35-B6DE-99CD53CB5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2089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1A725-8C79-405F-8CCA-EA3E8E1B2999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7375C-39D7-44DF-AC13-10B38C21E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56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CC4D3-BB35-42E0-81D3-89A2D854440D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1D3DE-F459-44CE-A589-026F019A1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89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1E2BF-B455-4C78-B90D-1B6E66827B5F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27E31-CAD7-403E-BC29-E28A9BC11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7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1E9B2B-24B2-48CB-A3FD-78B5300E1269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2881E2-D20B-4B47-9B77-3E2A00A1A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49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A4DBE-7C4D-4F28-BD0A-1A7DDB120080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1ABF6-6613-49F6-A4C5-4F0A5663A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3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C0DAA9-3F6A-41A5-A041-31D9E0F01CA8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D397-181E-4B95-AAC9-0D759FC01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67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CBA19-82E6-4F52-9A0E-6BCDEB9CD4E6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BA86-9BC9-4631-A7C4-3123DBDED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54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8F256-EB53-4827-90BC-512D7EDCD52E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1486-4103-4645-9115-841FC6200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09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1D1DED-1D1A-4C79-B229-958AA364F8DD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52B4-35F4-4CEA-AA6A-8A5B2E465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81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CCEC03-BA4B-45D1-A84E-247D020C8979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53E5E-9713-4663-BD01-A7F3939EC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2C982-ECFC-4A50-8A1F-BD94207D6221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DBC0E-D3FD-4775-B439-FF65099A5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2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71C4C-0464-4A0F-81F9-59B8D043EEBB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B9477-5BAB-4B4E-A317-802AA1CD3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08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393DB14-F9DF-4EEC-837A-F7996DEA6E2A}" type="datetime5">
              <a:rPr lang="en-US" altLang="en-US" smtClean="0"/>
              <a:t>16-Oct-17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1138CDD-6FAA-486F-9E37-4FC3C3DE7C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cuhk.edu.hk/~khwong/www2/ceng2400/ext3_interrupt_demo1.zip" TargetMode="External"/><Relationship Id="rId2" Type="http://schemas.openxmlformats.org/officeDocument/2006/relationships/hyperlink" Target="http://www.keil.com/dd/docs/datashts/philips/lpc2131_32_34_36_38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MBn_UASS-E" TargetMode="External"/><Relationship Id="rId2" Type="http://schemas.openxmlformats.org/officeDocument/2006/relationships/hyperlink" Target="http://www.cse.cuhk.edu.hk/~khwong/www2/ceng2400/ext3_interrupt_demo1.zi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hyperlink" Target="http://www.youtube.com/watch?v=nAT2FhYwPx0&amp;feature=youtu.be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xp.com/documents/user_manual/UM10120.pdf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xp.com/documents/user_manual/UM10120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cuhk.edu.hk/~khwong/www2/ceng2400/ext3_interrupt_demo1.zi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Chapter 9: Hardware Interrupts  </a:t>
            </a:r>
            <a:br>
              <a:rPr lang="en-US" altLang="zh-TW" dirty="0" smtClean="0"/>
            </a:br>
            <a:r>
              <a:rPr lang="en-US" altLang="zh-TW" dirty="0" smtClean="0"/>
              <a:t>-- </a:t>
            </a:r>
            <a:r>
              <a:rPr lang="en-US" altLang="zh-TW" sz="3600" dirty="0" smtClean="0"/>
              <a:t>IRQ=External </a:t>
            </a:r>
            <a:r>
              <a:rPr lang="en-US" altLang="zh-TW" sz="3600" u="sng" dirty="0" smtClean="0">
                <a:solidFill>
                  <a:srgbClr val="CC0000"/>
                </a:solidFill>
              </a:rPr>
              <a:t>I</a:t>
            </a:r>
            <a:r>
              <a:rPr lang="en-US" altLang="zh-TW" sz="3600" dirty="0" smtClean="0"/>
              <a:t>nte</a:t>
            </a:r>
            <a:r>
              <a:rPr lang="en-US" altLang="zh-TW" sz="3600" u="sng" dirty="0" smtClean="0">
                <a:solidFill>
                  <a:srgbClr val="CC0000"/>
                </a:solidFill>
              </a:rPr>
              <a:t>r</a:t>
            </a:r>
            <a:r>
              <a:rPr lang="en-US" altLang="zh-TW" sz="3600" dirty="0" smtClean="0"/>
              <a:t>rupt </a:t>
            </a:r>
            <a:r>
              <a:rPr lang="en-US" altLang="zh-TW" sz="3600" u="sng" dirty="0" smtClean="0">
                <a:solidFill>
                  <a:srgbClr val="CC0000"/>
                </a:solidFill>
              </a:rPr>
              <a:t>R</a:t>
            </a:r>
            <a:r>
              <a:rPr lang="en-US" altLang="zh-TW" sz="3600" dirty="0" smtClean="0"/>
              <a:t>equest</a:t>
            </a:r>
            <a:endParaRPr lang="en-US" altLang="en-US" sz="3600" dirty="0" smtClean="0">
              <a:ea typeface="新細明體" pitchFamily="18" charset="-120"/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>
                <a:solidFill>
                  <a:srgbClr val="898989"/>
                </a:solidFill>
              </a:rPr>
              <a:t>CEG2400 - Microcomputer Systems</a:t>
            </a:r>
            <a:endParaRPr lang="en-GB" altLang="zh-TW" sz="3600" smtClean="0">
              <a:solidFill>
                <a:srgbClr val="89898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B83E4C-0C87-4676-A4FB-69A04B8558D7}" type="slidenum">
              <a:rPr lang="en-US" altLang="en-US">
                <a:solidFill>
                  <a:srgbClr val="898989"/>
                </a:solidFill>
              </a:rPr>
              <a:pPr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5105400"/>
            <a:ext cx="74818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[1] </a:t>
            </a:r>
            <a:r>
              <a:rPr lang="en-US" altLang="en-US" sz="1800">
                <a:latin typeface="Arial" charset="0"/>
              </a:rPr>
              <a:t>ARM7TDMI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en-US" sz="1800" b="1">
                <a:latin typeface="Arial" charset="0"/>
              </a:rPr>
              <a:t>Revision: r4p1</a:t>
            </a:r>
            <a:r>
              <a:rPr lang="en-US" altLang="zh-TW" sz="1800" b="1">
                <a:latin typeface="Arial" charset="0"/>
              </a:rPr>
              <a:t>, </a:t>
            </a:r>
            <a:r>
              <a:rPr lang="en-US" altLang="en-US" sz="1800" b="1">
                <a:latin typeface="Arial" charset="0"/>
              </a:rPr>
              <a:t>Technical Reference Manual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hlinkClick r:id="rId2"/>
              </a:rPr>
              <a:t>http://www.keil.com/dd/docs/datashts/philips/lpc2131_32_34_36_38.pdf</a:t>
            </a: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hlinkClick r:id="rId3"/>
              </a:rPr>
              <a:t>Demo program: ext3_interrupt_demo1.c</a:t>
            </a: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Example of u</a:t>
            </a:r>
            <a:r>
              <a:rPr lang="en-US" altLang="en-US" sz="3400" smtClean="0"/>
              <a:t>sing interrupt</a:t>
            </a:r>
            <a:r>
              <a:rPr lang="en-US" altLang="zh-TW" sz="3400" smtClean="0"/>
              <a:t> for IO</a:t>
            </a:r>
            <a:br>
              <a:rPr lang="en-US" altLang="zh-TW" sz="3400" smtClean="0"/>
            </a:br>
            <a:r>
              <a:rPr lang="en-US" altLang="zh-TW" sz="3400" smtClean="0"/>
              <a:t>e.g. serial IO</a:t>
            </a:r>
            <a:endParaRPr lang="en-GB" altLang="en-US" sz="340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zh-TW" dirty="0" smtClean="0"/>
              <a:t>Send data to serial port</a:t>
            </a:r>
          </a:p>
          <a:p>
            <a:pPr lvl="1" eaLnBrk="1" hangingPunct="1"/>
            <a:r>
              <a:rPr lang="en-GB" altLang="zh-TW" dirty="0" smtClean="0"/>
              <a:t>Polling method (not efficient)</a:t>
            </a:r>
          </a:p>
          <a:p>
            <a:pPr lvl="2" eaLnBrk="1" hangingPunct="1"/>
            <a:r>
              <a:rPr lang="en-GB" altLang="zh-TW" dirty="0" smtClean="0"/>
              <a:t>The program will wait until the line is ready to send.</a:t>
            </a:r>
          </a:p>
          <a:p>
            <a:pPr lvl="1" eaLnBrk="1" hangingPunct="1"/>
            <a:r>
              <a:rPr lang="en-GB" altLang="zh-TW" dirty="0" smtClean="0"/>
              <a:t>Interrupt method (efficient)</a:t>
            </a:r>
          </a:p>
          <a:p>
            <a:pPr lvl="2" eaLnBrk="1" hangingPunct="1"/>
            <a:r>
              <a:rPr lang="en-GB" altLang="zh-TW" dirty="0" smtClean="0"/>
              <a:t>When the line is ready to send, </a:t>
            </a:r>
            <a:r>
              <a:rPr lang="en-GB" altLang="zh-TW" dirty="0" err="1" smtClean="0"/>
              <a:t>serial_IO</a:t>
            </a:r>
            <a:r>
              <a:rPr lang="en-GB" altLang="zh-TW" dirty="0" smtClean="0"/>
              <a:t> (UART) interrupt the  main( )  program, </a:t>
            </a:r>
          </a:p>
          <a:p>
            <a:pPr lvl="2" eaLnBrk="1" hangingPunct="1"/>
            <a:r>
              <a:rPr lang="en-GB" altLang="zh-TW" dirty="0" smtClean="0"/>
              <a:t>interrupt service routine (ISR) is run to send data</a:t>
            </a:r>
          </a:p>
          <a:p>
            <a:pPr lvl="2" eaLnBrk="1" hangingPunct="1"/>
            <a:r>
              <a:rPr lang="en-GB" altLang="zh-TW" dirty="0" smtClean="0"/>
              <a:t>So the main( ) program can handle other tasks, hence the system is more efficient.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998BDB-34D3-4DBB-93E4-FF5D3004AF1C}" type="slidenum">
              <a:rPr lang="en-US" altLang="en-US">
                <a:solidFill>
                  <a:srgbClr val="898989"/>
                </a:solidFill>
              </a:rPr>
              <a:pPr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en-US" altLang="zh-TW" sz="3600" smtClean="0"/>
              <a:t>Real example to demonstrate </a:t>
            </a:r>
            <a:r>
              <a:rPr lang="en-US" altLang="zh-TW" sz="3600" u="sng" smtClean="0"/>
              <a:t>interrupts</a:t>
            </a: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en-US" altLang="en-US" sz="3200" smtClean="0">
                <a:hlinkClick r:id="rId2"/>
              </a:rPr>
              <a:t>Demo program: ext3_interrupt_demo1.c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zh-TW" sz="3600" smtClean="0"/>
              <a:t/>
            </a:r>
            <a:br>
              <a:rPr lang="en-US" altLang="zh-TW" sz="3600" smtClean="0"/>
            </a:br>
            <a:endParaRPr lang="en-US" altLang="en-US" sz="3600" smtClean="0">
              <a:ea typeface="新細明體" pitchFamily="18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581400"/>
            <a:ext cx="7086600" cy="2362200"/>
          </a:xfrm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en-US" altLang="zh-TW" sz="2000" smtClean="0">
                <a:solidFill>
                  <a:schemeClr val="tx1"/>
                </a:solidFill>
              </a:rPr>
              <a:t>Hardware 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en-US" altLang="zh-TW" sz="1800" smtClean="0">
                <a:solidFill>
                  <a:schemeClr val="tx1"/>
                </a:solidFill>
              </a:rPr>
              <a:t>Interrupt source connected to the ARM processor interrupt request input (e.g. IRQ=external </a:t>
            </a:r>
            <a:r>
              <a:rPr lang="en-US" altLang="zh-TW" sz="1800" u="sng" smtClean="0">
                <a:solidFill>
                  <a:schemeClr val="tx1"/>
                </a:solidFill>
              </a:rPr>
              <a:t>i</a:t>
            </a:r>
            <a:r>
              <a:rPr lang="en-US" altLang="zh-TW" sz="1800" smtClean="0">
                <a:solidFill>
                  <a:schemeClr val="tx1"/>
                </a:solidFill>
              </a:rPr>
              <a:t>nte</a:t>
            </a:r>
            <a:r>
              <a:rPr lang="en-US" altLang="zh-TW" sz="1800" u="sng" smtClean="0">
                <a:solidFill>
                  <a:schemeClr val="tx1"/>
                </a:solidFill>
              </a:rPr>
              <a:t>r</a:t>
            </a:r>
            <a:r>
              <a:rPr lang="en-US" altLang="zh-TW" sz="1800" smtClean="0">
                <a:solidFill>
                  <a:schemeClr val="tx1"/>
                </a:solidFill>
              </a:rPr>
              <a:t>rupt re</a:t>
            </a:r>
            <a:r>
              <a:rPr lang="en-US" altLang="zh-TW" sz="1800" u="sng" smtClean="0">
                <a:solidFill>
                  <a:schemeClr val="tx1"/>
                </a:solidFill>
              </a:rPr>
              <a:t>q</a:t>
            </a:r>
            <a:r>
              <a:rPr lang="en-US" altLang="zh-TW" sz="1800" smtClean="0">
                <a:solidFill>
                  <a:schemeClr val="tx1"/>
                </a:solidFill>
              </a:rPr>
              <a:t>uest)</a:t>
            </a:r>
            <a:endParaRPr lang="en-US" altLang="zh-TW" sz="200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en-US" altLang="zh-TW" sz="2000" smtClean="0">
                <a:solidFill>
                  <a:schemeClr val="tx1"/>
                </a:solidFill>
              </a:rPr>
              <a:t>Software 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zh-TW" sz="1800" smtClean="0">
                <a:solidFill>
                  <a:schemeClr val="tx1"/>
                </a:solidFill>
              </a:rPr>
              <a:t>main( )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1800" smtClean="0">
                <a:solidFill>
                  <a:schemeClr val="tx1"/>
                </a:solidFill>
              </a:rPr>
              <a:t>Initialize the IRQ system ( init_Eint (void))</a:t>
            </a:r>
            <a:endParaRPr lang="en-US" altLang="zh-TW" sz="180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1800" smtClean="0">
                <a:solidFill>
                  <a:schemeClr val="tx1"/>
                </a:solidFill>
              </a:rPr>
              <a:t>IRQ-interrupt service routine __irq IRQ_Eint1()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1800" smtClean="0">
                <a:solidFill>
                  <a:schemeClr val="tx1"/>
                </a:solidFill>
              </a:rPr>
              <a:t>void simple_delay_loop(void)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75BEB3-DCAD-45E5-8F46-3813C174B5CC}" type="slidenum">
              <a:rPr lang="en-US" altLang="en-US">
                <a:solidFill>
                  <a:srgbClr val="898989"/>
                </a:solidFill>
              </a:rPr>
              <a:pPr/>
              <a:t>11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3318" name="Picture 4" descr="MCj03968460000[1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478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905000" y="4064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Demo youtube movie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40350" y="64103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 dirty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FF4704-46C4-4F3F-9FCC-2C9BC68946A6}" type="slidenum">
              <a:rPr lang="en-US" altLang="en-US">
                <a:solidFill>
                  <a:srgbClr val="898989"/>
                </a:solidFill>
              </a:rPr>
              <a:pPr/>
              <a:t>12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mtClean="0"/>
              <a:t> 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pPr algn="l" eaLnBrk="1" hangingPunct="1"/>
            <a:r>
              <a:rPr lang="en-US" altLang="zh-CN" sz="1800" b="1" smtClean="0">
                <a:solidFill>
                  <a:schemeClr val="tx2"/>
                </a:solidFill>
                <a:ea typeface="新細明體" pitchFamily="18" charset="-120"/>
              </a:rPr>
              <a:t>Student ID: ________________,Date:_____________,Name: ______________________</a:t>
            </a:r>
            <a:r>
              <a:rPr lang="en-US" altLang="zh-TW" sz="1800" b="1" smtClean="0">
                <a:solidFill>
                  <a:schemeClr val="tx2"/>
                </a:solidFill>
              </a:rPr>
              <a:t/>
            </a:r>
            <a:br>
              <a:rPr lang="en-US" altLang="zh-TW" sz="1800" b="1" smtClean="0">
                <a:solidFill>
                  <a:schemeClr val="tx2"/>
                </a:solidFill>
              </a:rPr>
            </a:br>
            <a:r>
              <a:rPr lang="en-US" altLang="zh-TW" sz="1800" b="1" smtClean="0">
                <a:solidFill>
                  <a:schemeClr val="tx2"/>
                </a:solidFill>
              </a:rPr>
              <a:t>CENG2400 , Chapter 9: Interrupt, </a:t>
            </a:r>
            <a:r>
              <a:rPr lang="en-US" altLang="zh-TW" sz="1800" smtClean="0"/>
              <a:t>Exercise 1: Hardware interrupt for our testing board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244600"/>
            <a:ext cx="35052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6991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057650"/>
            <a:ext cx="1898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5" name="Group 22"/>
          <p:cNvGrpSpPr>
            <a:grpSpLocks/>
          </p:cNvGrpSpPr>
          <p:nvPr/>
        </p:nvGrpSpPr>
        <p:grpSpPr bwMode="auto">
          <a:xfrm>
            <a:off x="3114675" y="914400"/>
            <a:ext cx="5310188" cy="4038600"/>
            <a:chOff x="1968" y="624"/>
            <a:chExt cx="3360" cy="2592"/>
          </a:xfrm>
        </p:grpSpPr>
        <p:sp>
          <p:nvSpPr>
            <p:cNvPr id="14352" name="Line 23"/>
            <p:cNvSpPr>
              <a:spLocks noChangeShapeType="1"/>
            </p:cNvSpPr>
            <p:nvPr/>
          </p:nvSpPr>
          <p:spPr bwMode="auto">
            <a:xfrm flipV="1">
              <a:off x="1968" y="6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24"/>
            <p:cNvSpPr>
              <a:spLocks noChangeShapeType="1"/>
            </p:cNvSpPr>
            <p:nvPr/>
          </p:nvSpPr>
          <p:spPr bwMode="auto">
            <a:xfrm>
              <a:off x="1968" y="624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25"/>
            <p:cNvSpPr>
              <a:spLocks noChangeShapeType="1"/>
            </p:cNvSpPr>
            <p:nvPr/>
          </p:nvSpPr>
          <p:spPr bwMode="auto">
            <a:xfrm>
              <a:off x="3360" y="624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26"/>
            <p:cNvSpPr>
              <a:spLocks noChangeShapeType="1"/>
            </p:cNvSpPr>
            <p:nvPr/>
          </p:nvSpPr>
          <p:spPr bwMode="auto">
            <a:xfrm>
              <a:off x="3360" y="2400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5328" y="240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4992" y="32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7924800" y="5181600"/>
            <a:ext cx="863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EINT3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P0.20</a:t>
            </a:r>
          </a:p>
        </p:txBody>
      </p:sp>
      <p:sp>
        <p:nvSpPr>
          <p:cNvPr id="14347" name="Text Box 31"/>
          <p:cNvSpPr txBox="1">
            <a:spLocks noChangeArrowheads="1"/>
          </p:cNvSpPr>
          <p:nvPr/>
        </p:nvSpPr>
        <p:spPr bwMode="auto">
          <a:xfrm>
            <a:off x="8159750" y="1830388"/>
            <a:ext cx="88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00"/>
                </a:solidFill>
                <a:latin typeface="Arial" charset="0"/>
              </a:rPr>
              <a:t>Green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00"/>
                </a:solidFill>
                <a:latin typeface="Arial" charset="0"/>
              </a:rPr>
              <a:t>LED</a:t>
            </a:r>
          </a:p>
        </p:txBody>
      </p:sp>
      <p:sp>
        <p:nvSpPr>
          <p:cNvPr id="14348" name="Text Box 33"/>
          <p:cNvSpPr txBox="1">
            <a:spLocks noChangeArrowheads="1"/>
          </p:cNvSpPr>
          <p:nvPr/>
        </p:nvSpPr>
        <p:spPr bwMode="auto">
          <a:xfrm>
            <a:off x="6629400" y="1839913"/>
            <a:ext cx="73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RED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LED</a:t>
            </a:r>
          </a:p>
        </p:txBody>
      </p:sp>
      <p:sp>
        <p:nvSpPr>
          <p:cNvPr id="14349" name="Text Box 34"/>
          <p:cNvSpPr txBox="1">
            <a:spLocks noChangeArrowheads="1"/>
          </p:cNvSpPr>
          <p:nvPr/>
        </p:nvSpPr>
        <p:spPr bwMode="auto">
          <a:xfrm>
            <a:off x="5521325" y="1646238"/>
            <a:ext cx="7874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P0.10</a:t>
            </a:r>
          </a:p>
        </p:txBody>
      </p:sp>
      <p:sp>
        <p:nvSpPr>
          <p:cNvPr id="14350" name="TextBox 1"/>
          <p:cNvSpPr txBox="1">
            <a:spLocks noChangeArrowheads="1"/>
          </p:cNvSpPr>
          <p:nvPr/>
        </p:nvSpPr>
        <p:spPr bwMode="auto">
          <a:xfrm>
            <a:off x="165100" y="5181600"/>
            <a:ext cx="5534025" cy="135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Exercise 9.1a : How do you initialize the pins for this circuit in a “C-program”?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Answer:?______</a:t>
            </a:r>
            <a:endParaRPr lang="en-US" altLang="en-US" sz="160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Exercise 9.1b : What will happen when SW2 is depressed?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Answer?________</a:t>
            </a:r>
            <a:endParaRPr lang="en-US" altLang="en-U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6965950" y="2743200"/>
            <a:ext cx="7699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P0.11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2600" smtClean="0"/>
              <a:t>Software : IRQ interrupt example (ext3_interrupt_demo1.c)</a:t>
            </a:r>
            <a:br>
              <a:rPr lang="en-US" altLang="zh-TW" sz="2600" smtClean="0"/>
            </a:br>
            <a:endParaRPr lang="en-US" altLang="en-US" sz="1700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 </a:t>
            </a:r>
            <a:endParaRPr lang="en-US" altLang="en-US" smtClean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36ED00-A904-48BD-A2CA-5277EBE87ABD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536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1582738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116013" y="762000"/>
            <a:ext cx="2735262" cy="518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1116013" y="838200"/>
            <a:ext cx="22367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Main() //part 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{//</a:t>
            </a:r>
            <a:r>
              <a:rPr lang="en-US" altLang="en-US" sz="1800">
                <a:latin typeface="Arial" charset="0"/>
              </a:rPr>
              <a:t>Initialize-interrupt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init_Eint</a:t>
            </a:r>
            <a:r>
              <a:rPr lang="en-US" altLang="zh-TW" sz="1800">
                <a:latin typeface="Arial" charset="0"/>
              </a:rPr>
              <a:t>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5219700" y="2667000"/>
            <a:ext cx="2200275" cy="236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//external interrupt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Arial" charset="0"/>
              </a:rPr>
              <a:t> __irq isr_EINT3()</a:t>
            </a:r>
            <a:endParaRPr lang="en-US" altLang="zh-TW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>
                <a:latin typeface="Arial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>
                <a:latin typeface="Arial" charset="0"/>
              </a:rPr>
              <a:t>   </a:t>
            </a:r>
            <a:r>
              <a:rPr lang="en-US" altLang="zh-TW" sz="1800">
                <a:solidFill>
                  <a:srgbClr val="096710"/>
                </a:solidFill>
                <a:latin typeface="Arial" charset="0"/>
              </a:rPr>
              <a:t>Green-LED</a:t>
            </a:r>
            <a:r>
              <a:rPr lang="en-US" altLang="zh-TW" sz="1800">
                <a:latin typeface="Arial" charset="0"/>
              </a:rPr>
              <a:t> LED toggles (change state) when  the switch is depressed once.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800">
                <a:latin typeface="Arial" charset="0"/>
              </a:rPr>
              <a:t>}</a:t>
            </a:r>
            <a:endParaRPr lang="en-US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 flipV="1">
            <a:off x="3200400" y="2667000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H="1" flipV="1">
            <a:off x="3200400" y="3505200"/>
            <a:ext cx="1981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3962400" y="1981200"/>
            <a:ext cx="363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Occurs any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when Eint3 (P0.20) is pulled down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2484438" y="5589588"/>
            <a:ext cx="2928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Eint3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(P0.20 of ARM7-LPC2131)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15374" name="Freeform 22"/>
          <p:cNvSpPr>
            <a:spLocks/>
          </p:cNvSpPr>
          <p:nvPr/>
        </p:nvSpPr>
        <p:spPr bwMode="auto">
          <a:xfrm>
            <a:off x="2195513" y="6169025"/>
            <a:ext cx="579437" cy="212725"/>
          </a:xfrm>
          <a:custGeom>
            <a:avLst/>
            <a:gdLst>
              <a:gd name="T0" fmla="*/ 0 w 365"/>
              <a:gd name="T1" fmla="*/ 2147483647 h 134"/>
              <a:gd name="T2" fmla="*/ 2147483647 w 365"/>
              <a:gd name="T3" fmla="*/ 2147483647 h 134"/>
              <a:gd name="T4" fmla="*/ 2147483647 w 365"/>
              <a:gd name="T5" fmla="*/ 0 h 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5" h="134">
                <a:moveTo>
                  <a:pt x="0" y="134"/>
                </a:moveTo>
                <a:lnTo>
                  <a:pt x="363" y="134"/>
                </a:lnTo>
                <a:cubicBezTo>
                  <a:pt x="364" y="89"/>
                  <a:pt x="364" y="45"/>
                  <a:pt x="365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23"/>
          <p:cNvSpPr txBox="1">
            <a:spLocks noChangeArrowheads="1"/>
          </p:cNvSpPr>
          <p:nvPr/>
        </p:nvSpPr>
        <p:spPr bwMode="auto">
          <a:xfrm>
            <a:off x="1219200" y="2057400"/>
            <a:ext cx="24320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CC0000"/>
                </a:solidFill>
                <a:latin typeface="Arial" charset="0"/>
              </a:rPr>
              <a:t>BLINKS RED 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while(1)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{ Off Red LED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 delay_loop(0.5 sec.);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</a:t>
            </a: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On Red 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delay_loop(0.5 sec.);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537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12192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24600"/>
            <a:ext cx="6953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8" name="Rectangle 26"/>
          <p:cNvSpPr>
            <a:spLocks noChangeArrowheads="1"/>
          </p:cNvSpPr>
          <p:nvPr/>
        </p:nvSpPr>
        <p:spPr bwMode="auto">
          <a:xfrm>
            <a:off x="1143000" y="1981200"/>
            <a:ext cx="25146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5379" name="Picture 19" descr="C:\Users\khwong.PC91075\AppData\Local\Microsoft\Windows\Temporary Internet Files\Content.IE5\Q333Z2NQ\MC900097591[1].wm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3513" y="749300"/>
            <a:ext cx="9318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Box 1"/>
          <p:cNvSpPr txBox="1">
            <a:spLocks noChangeArrowheads="1"/>
          </p:cNvSpPr>
          <p:nvPr/>
        </p:nvSpPr>
        <p:spPr bwMode="auto">
          <a:xfrm>
            <a:off x="6175375" y="990600"/>
            <a:ext cx="2824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hlinkClick r:id="rId5"/>
              </a:rPr>
              <a:t>Click here to see video: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  <a:hlinkClick r:id="rId5"/>
              </a:rPr>
              <a:t>https://www.youtube.com/watch?v=GbnMxZgEgDA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The theory for External interrupt (EINT3)</a:t>
            </a:r>
            <a:r>
              <a:rPr lang="en-US" altLang="en-US" sz="2200" smtClean="0"/>
              <a:t/>
            </a:r>
            <a:br>
              <a:rPr lang="en-US" altLang="en-US" sz="2200" smtClean="0"/>
            </a:br>
            <a:r>
              <a:rPr lang="en-US" altLang="en-US" sz="2200" smtClean="0"/>
              <a:t>ISR  Interrupt service routine for /EINT3 is </a:t>
            </a:r>
            <a:r>
              <a:rPr lang="en-US" altLang="en-US" sz="2200" smtClean="0">
                <a:solidFill>
                  <a:srgbClr val="CC0000"/>
                </a:solidFill>
              </a:rPr>
              <a:t>_irq isr_EINT3()</a:t>
            </a:r>
            <a:r>
              <a:rPr lang="en-US" altLang="en-US" sz="3400" smtClean="0"/>
              <a:t> 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Hardware action </a:t>
            </a:r>
            <a:r>
              <a:rPr lang="en-US" altLang="en-US" sz="2800" smtClean="0">
                <a:sym typeface="Wingdings" pitchFamily="2" charset="2"/>
              </a:rPr>
              <a:t> triggers execution of a software routine</a:t>
            </a:r>
          </a:p>
          <a:p>
            <a:pPr eaLnBrk="1" hangingPunct="1"/>
            <a:r>
              <a:rPr lang="en-US" altLang="en-US" sz="2800" smtClean="0"/>
              <a:t>A falling edge at an interrupt input pin (e.g. EINT3 -P0.20) will trigger the execution of an interrupt service routine  ISR void __irq isr_Eint3()</a:t>
            </a:r>
            <a:endParaRPr lang="en-US" altLang="en-US" sz="2400" smtClean="0"/>
          </a:p>
          <a:p>
            <a:pPr eaLnBrk="1" hangingPunct="1"/>
            <a:endParaRPr lang="en-US" altLang="en-US" smtClean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3A3DD9-8DB9-4ACD-A0CC-1765311AE155}" type="slidenum">
              <a:rPr lang="en-US" altLang="en-US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4222750"/>
            <a:ext cx="19050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6229350" y="4579938"/>
            <a:ext cx="25209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6781800" y="42672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ARM7-LPC2213x</a:t>
            </a: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3203575" y="443706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External signal</a:t>
            </a: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6248400" y="4572000"/>
            <a:ext cx="289560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/EINT3 (P0.20)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When /ENT3 is pulled down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800">
                <a:solidFill>
                  <a:srgbClr val="CC0000"/>
                </a:solidFill>
                <a:latin typeface="Arial" charset="0"/>
              </a:rPr>
              <a:t>void __irq isr_Eint3()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800">
                <a:latin typeface="Arial" charset="0"/>
              </a:rPr>
              <a:t>Will be executed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63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12192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5318125"/>
            <a:ext cx="6953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7" name="Line 11"/>
          <p:cNvSpPr>
            <a:spLocks noChangeShapeType="1"/>
          </p:cNvSpPr>
          <p:nvPr/>
        </p:nvSpPr>
        <p:spPr bwMode="auto">
          <a:xfrm>
            <a:off x="4356100" y="4941888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Freeform 12"/>
          <p:cNvSpPr>
            <a:spLocks/>
          </p:cNvSpPr>
          <p:nvPr/>
        </p:nvSpPr>
        <p:spPr bwMode="auto">
          <a:xfrm>
            <a:off x="5003800" y="4581525"/>
            <a:ext cx="1008063" cy="215900"/>
          </a:xfrm>
          <a:custGeom>
            <a:avLst/>
            <a:gdLst>
              <a:gd name="T0" fmla="*/ 0 w 363"/>
              <a:gd name="T1" fmla="*/ 0 h 136"/>
              <a:gd name="T2" fmla="*/ 2147483647 w 363"/>
              <a:gd name="T3" fmla="*/ 0 h 136"/>
              <a:gd name="T4" fmla="*/ 2147483647 w 363"/>
              <a:gd name="T5" fmla="*/ 2147483647 h 136"/>
              <a:gd name="T6" fmla="*/ 2147483647 w 363"/>
              <a:gd name="T7" fmla="*/ 2147483647 h 1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3" h="136">
                <a:moveTo>
                  <a:pt x="0" y="0"/>
                </a:moveTo>
                <a:lnTo>
                  <a:pt x="182" y="0"/>
                </a:lnTo>
                <a:lnTo>
                  <a:pt x="182" y="136"/>
                </a:lnTo>
                <a:lnTo>
                  <a:pt x="363" y="1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3"/>
          <p:cNvSpPr>
            <a:spLocks noChangeShapeType="1"/>
          </p:cNvSpPr>
          <p:nvPr/>
        </p:nvSpPr>
        <p:spPr bwMode="auto">
          <a:xfrm>
            <a:off x="5508625" y="45815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52400"/>
            <a:ext cx="4114800" cy="6553200"/>
          </a:xfrm>
        </p:spPr>
        <p:txBody>
          <a:bodyPr/>
          <a:lstStyle/>
          <a:p>
            <a:r>
              <a:rPr lang="en-US" altLang="en-US" sz="1200" smtClean="0"/>
              <a:t>//ext3_interrupt_demo1.c</a:t>
            </a:r>
          </a:p>
          <a:p>
            <a:r>
              <a:rPr lang="en-US" altLang="en-US" sz="1200" smtClean="0"/>
              <a:t>//part 1:   header/////////////////////////////</a:t>
            </a:r>
          </a:p>
          <a:p>
            <a:r>
              <a:rPr lang="en-US" altLang="en-US" sz="1200" smtClean="0"/>
              <a:t>#include &lt;lpc21xx.h&gt;</a:t>
            </a:r>
          </a:p>
          <a:p>
            <a:r>
              <a:rPr lang="en-US" altLang="en-US" sz="1200" smtClean="0"/>
              <a:t>#define D1_red_led 0x400 //p0.10=D1_red_led</a:t>
            </a:r>
          </a:p>
          <a:p>
            <a:r>
              <a:rPr lang="en-US" altLang="en-US" sz="1200" smtClean="0"/>
              <a:t>#define D2_green_led 0x800 //p0.11=D2_green_led</a:t>
            </a:r>
          </a:p>
          <a:p>
            <a:r>
              <a:rPr lang="en-US" altLang="en-US" sz="1200" smtClean="0"/>
              <a:t>//define global variables</a:t>
            </a:r>
          </a:p>
          <a:p>
            <a:r>
              <a:rPr lang="en-US" altLang="en-US" sz="1200" smtClean="0"/>
              <a:t>long timeval; long excount; void init_Eint (void);</a:t>
            </a:r>
          </a:p>
          <a:p>
            <a:r>
              <a:rPr lang="en-US" altLang="en-US" sz="1200" smtClean="0"/>
              <a:t>void simple_delay_loop(void);</a:t>
            </a:r>
          </a:p>
          <a:p>
            <a:r>
              <a:rPr lang="en-US" altLang="en-US" sz="1200" smtClean="0"/>
              <a:t>//part 2 -ISR Interrupt service routine,put before main() </a:t>
            </a:r>
          </a:p>
          <a:p>
            <a:r>
              <a:rPr lang="en-US" altLang="en-US" sz="1200" smtClean="0"/>
              <a:t>void __irq isr_Eint3()</a:t>
            </a:r>
          </a:p>
          <a:p>
            <a:r>
              <a:rPr lang="en-US" altLang="en-US" sz="1200" smtClean="0"/>
              <a:t>{    excount++;</a:t>
            </a:r>
          </a:p>
          <a:p>
            <a:r>
              <a:rPr lang="en-US" altLang="en-US" sz="1200" smtClean="0"/>
              <a:t>    //Toggle the Green LED by pressing SW3</a:t>
            </a:r>
          </a:p>
          <a:p>
            <a:r>
              <a:rPr lang="en-US" altLang="en-US" sz="1200" smtClean="0"/>
              <a:t>    if((excount%2)==0) {</a:t>
            </a:r>
          </a:p>
          <a:p>
            <a:r>
              <a:rPr lang="en-US" altLang="en-US" sz="1200" smtClean="0"/>
              <a:t> 	IO0CLR|=D2_green_led; //OFF GREEN LED</a:t>
            </a:r>
          </a:p>
          <a:p>
            <a:r>
              <a:rPr lang="en-US" altLang="en-US" sz="1200" smtClean="0"/>
              <a:t>	excount = 0;</a:t>
            </a:r>
          </a:p>
          <a:p>
            <a:r>
              <a:rPr lang="en-US" altLang="en-US" sz="1200" smtClean="0"/>
              <a:t>     }</a:t>
            </a:r>
          </a:p>
          <a:p>
            <a:r>
              <a:rPr lang="en-US" altLang="en-US" sz="1200" smtClean="0"/>
              <a:t>     else IO0SET|=D2_green_led; //ON GREEN LED</a:t>
            </a:r>
          </a:p>
          <a:p>
            <a:r>
              <a:rPr lang="en-US" altLang="en-US" sz="1200" smtClean="0"/>
              <a:t>     EXTINT = 0x08;	    // Clear EINT3 flag</a:t>
            </a:r>
          </a:p>
          <a:p>
            <a:r>
              <a:rPr lang="en-US" altLang="en-US" sz="1200" smtClean="0"/>
              <a:t>     VICVectAddr = 0;     // Acknowledge Interrupt   </a:t>
            </a:r>
          </a:p>
          <a:p>
            <a:r>
              <a:rPr lang="en-US" altLang="en-US" sz="1200" smtClean="0"/>
              <a:t>}</a:t>
            </a:r>
          </a:p>
          <a:p>
            <a:r>
              <a:rPr lang="en-US" altLang="en-US" sz="1200" smtClean="0"/>
              <a:t>// part 3 ///////  initialize  interrupt ////////////</a:t>
            </a:r>
          </a:p>
          <a:p>
            <a:r>
              <a:rPr lang="en-US" altLang="en-US" sz="1200" smtClean="0"/>
              <a:t>void init_Eint (void){</a:t>
            </a:r>
          </a:p>
          <a:p>
            <a:r>
              <a:rPr lang="en-US" altLang="en-US" sz="1200" smtClean="0"/>
              <a:t>	EXTMODE=0x08; // EINT3 is edge triggered</a:t>
            </a:r>
          </a:p>
          <a:p>
            <a:r>
              <a:rPr lang="en-US" altLang="en-US" sz="1200" smtClean="0"/>
              <a:t>	VICVectAddr1 = (unsigned long)isr_Eint3;  </a:t>
            </a:r>
          </a:p>
          <a:p>
            <a:r>
              <a:rPr lang="en-US" altLang="en-US" sz="1200" smtClean="0"/>
              <a:t>	// set interrupt vector in 1</a:t>
            </a:r>
          </a:p>
          <a:p>
            <a:r>
              <a:rPr lang="en-US" altLang="en-US" sz="1200" smtClean="0"/>
              <a:t>	VICVectCntl1 = 0x20 | 17;// use EINT3 intp’</a:t>
            </a:r>
          </a:p>
          <a:p>
            <a:r>
              <a:rPr lang="en-US" altLang="en-US" sz="1200" smtClean="0"/>
              <a:t>	VICIntEnable |= 0x00020000;//Enable EINT3</a:t>
            </a:r>
          </a:p>
          <a:p>
            <a:r>
              <a:rPr lang="en-US" altLang="en-US" sz="1200" smtClean="0"/>
              <a:t>	EXTINT = 0x08;  // Clear EINT3 flag</a:t>
            </a:r>
          </a:p>
          <a:p>
            <a:r>
              <a:rPr lang="en-US" altLang="en-US" sz="1200" smtClean="0"/>
              <a:t>}</a:t>
            </a:r>
          </a:p>
          <a:p>
            <a:endParaRPr lang="en-US" altLang="en-US" sz="900" smtClean="0"/>
          </a:p>
          <a:p>
            <a:endParaRPr lang="en-US" altLang="en-US" sz="900" smtClean="0"/>
          </a:p>
          <a:p>
            <a:endParaRPr lang="en-US" altLang="en-US" sz="900" smtClean="0"/>
          </a:p>
        </p:txBody>
      </p:sp>
      <p:sp>
        <p:nvSpPr>
          <p:cNvPr id="17411" name="Content Placeholder 11"/>
          <p:cNvSpPr>
            <a:spLocks noGrp="1"/>
          </p:cNvSpPr>
          <p:nvPr>
            <p:ph sz="quarter" idx="4"/>
          </p:nvPr>
        </p:nvSpPr>
        <p:spPr>
          <a:xfrm>
            <a:off x="4495800" y="152400"/>
            <a:ext cx="4041775" cy="6629400"/>
          </a:xfrm>
        </p:spPr>
        <p:txBody>
          <a:bodyPr/>
          <a:lstStyle/>
          <a:p>
            <a:r>
              <a:rPr lang="en-US" altLang="en-US" sz="1400" smtClean="0"/>
              <a:t>// part 4/////////////////////////////</a:t>
            </a:r>
          </a:p>
          <a:p>
            <a:r>
              <a:rPr lang="en-US" altLang="en-US" sz="1400" smtClean="0"/>
              <a:t>void simple_delay_loop(void) {</a:t>
            </a:r>
          </a:p>
          <a:p>
            <a:r>
              <a:rPr lang="en-US" altLang="en-US" sz="1400" smtClean="0"/>
              <a:t>	int i,k,delay_count;</a:t>
            </a:r>
          </a:p>
          <a:p>
            <a:r>
              <a:rPr lang="en-US" altLang="en-US" sz="1400" smtClean="0"/>
              <a:t>	delay_count  = 900000;</a:t>
            </a:r>
          </a:p>
          <a:p>
            <a:r>
              <a:rPr lang="en-US" altLang="en-US" sz="1400" smtClean="0"/>
              <a:t>//exercise:change delay_count to see the effect	for (i = 0; i &lt; delay_count; i++)</a:t>
            </a:r>
          </a:p>
          <a:p>
            <a:r>
              <a:rPr lang="en-US" altLang="en-US" sz="1400" smtClean="0"/>
              <a:t>	{k++;}}</a:t>
            </a:r>
          </a:p>
          <a:p>
            <a:r>
              <a:rPr lang="en-US" altLang="en-US" sz="1400" smtClean="0"/>
              <a:t>/// part 5 /////////////// main () program //////////////////</a:t>
            </a:r>
          </a:p>
          <a:p>
            <a:r>
              <a:rPr lang="en-US" altLang="en-US" sz="1400" smtClean="0"/>
              <a:t>int  main(void) //place main() at the end of teh program</a:t>
            </a:r>
          </a:p>
          <a:p>
            <a:r>
              <a:rPr lang="en-US" altLang="en-US" sz="1400" smtClean="0"/>
              <a:t>{  PINSEL1 |= 0x00000300; </a:t>
            </a:r>
          </a:p>
          <a:p>
            <a:r>
              <a:rPr lang="en-US" altLang="en-US" sz="1400" smtClean="0"/>
              <a:t>  // set p0.20=EINT3 external </a:t>
            </a:r>
          </a:p>
          <a:p>
            <a:r>
              <a:rPr lang="en-US" altLang="en-US" sz="1400" smtClean="0"/>
              <a:t>  //interrupt input</a:t>
            </a:r>
          </a:p>
          <a:p>
            <a:r>
              <a:rPr lang="en-US" altLang="en-US" sz="1400" smtClean="0"/>
              <a:t>  init_Eint();// Init External Interrupt</a:t>
            </a:r>
          </a:p>
          <a:p>
            <a:r>
              <a:rPr lang="en-US" altLang="en-US" sz="1400" smtClean="0"/>
              <a:t>  IO0DIR|=D1_red_led;</a:t>
            </a:r>
          </a:p>
          <a:p>
            <a:r>
              <a:rPr lang="en-US" altLang="en-US" sz="1400" smtClean="0"/>
              <a:t>  IO0DIR|=D2_green_led;</a:t>
            </a:r>
          </a:p>
          <a:p>
            <a:r>
              <a:rPr lang="en-US" altLang="en-US" sz="1400" smtClean="0"/>
              <a:t>  while(1) { // Off Red LED/////////////</a:t>
            </a:r>
          </a:p>
          <a:p>
            <a:r>
              <a:rPr lang="en-US" altLang="en-US" sz="1400" smtClean="0"/>
              <a:t>	IO0CLR|=D1_red_led;	</a:t>
            </a:r>
          </a:p>
          <a:p>
            <a:r>
              <a:rPr lang="en-US" altLang="en-US" sz="1400" smtClean="0"/>
              <a:t>	simple_delay_loop();</a:t>
            </a:r>
          </a:p>
          <a:p>
            <a:endParaRPr lang="en-US" altLang="en-US" sz="1400" smtClean="0"/>
          </a:p>
          <a:p>
            <a:r>
              <a:rPr lang="en-US" altLang="en-US" sz="1400" smtClean="0"/>
              <a:t>	// On Red LED////////////</a:t>
            </a:r>
          </a:p>
          <a:p>
            <a:r>
              <a:rPr lang="en-US" altLang="en-US" sz="1400" smtClean="0"/>
              <a:t>	IO0SET|=D1_red_led;	</a:t>
            </a:r>
          </a:p>
          <a:p>
            <a:r>
              <a:rPr lang="en-US" altLang="en-US" sz="1400" smtClean="0"/>
              <a:t>	simple_delay_loop();</a:t>
            </a:r>
          </a:p>
          <a:p>
            <a:r>
              <a:rPr lang="en-US" altLang="en-US" sz="1400" smtClean="0"/>
              <a:t>      }</a:t>
            </a:r>
          </a:p>
          <a:p>
            <a:r>
              <a:rPr lang="en-US" altLang="en-US" sz="1400" smtClean="0"/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0A0C12-CA2B-40C3-BF9A-A2549E2FB29E}" type="slidenum">
              <a:rPr lang="en-US" altLang="en-US">
                <a:solidFill>
                  <a:srgbClr val="898989"/>
                </a:solidFill>
              </a:rPr>
              <a:pPr/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mtClean="0"/>
              <a:t>The External interrupt program</a:t>
            </a:r>
            <a:br>
              <a:rPr lang="en-US" altLang="en-US" smtClean="0"/>
            </a:br>
            <a:r>
              <a:rPr lang="en-US" altLang="en-US" smtClean="0"/>
              <a:t>Over view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//ext3_interrupt_demo1.c</a:t>
            </a:r>
          </a:p>
          <a:p>
            <a:r>
              <a:rPr lang="en-US" altLang="en-US" dirty="0" smtClean="0"/>
              <a:t>We will explain the modules in this order</a:t>
            </a:r>
          </a:p>
          <a:p>
            <a:pPr lvl="1"/>
            <a:r>
              <a:rPr lang="en-US" altLang="en-US" dirty="0" smtClean="0"/>
              <a:t>Part 1: //header</a:t>
            </a:r>
          </a:p>
          <a:p>
            <a:pPr lvl="1"/>
            <a:r>
              <a:rPr lang="en-US" altLang="en-US" dirty="0" smtClean="0"/>
              <a:t>Part 4://</a:t>
            </a:r>
            <a:r>
              <a:rPr lang="en-US" altLang="en-US" dirty="0" err="1" smtClean="0"/>
              <a:t>simple_delay_loop</a:t>
            </a:r>
            <a:r>
              <a:rPr lang="en-US" altLang="en-US" dirty="0"/>
              <a:t> (Blink the </a:t>
            </a:r>
            <a:r>
              <a:rPr lang="en-US" altLang="en-US" dirty="0">
                <a:solidFill>
                  <a:srgbClr val="FF0000"/>
                </a:solidFill>
              </a:rPr>
              <a:t>red LED</a:t>
            </a:r>
            <a:r>
              <a:rPr lang="en-US" altLang="en-US" dirty="0"/>
              <a:t>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Part 5: //main()</a:t>
            </a:r>
          </a:p>
          <a:p>
            <a:pPr lvl="1"/>
            <a:r>
              <a:rPr lang="en-US" altLang="en-US" dirty="0" smtClean="0"/>
              <a:t>Part 3:// part 3 , initialize  interrupt </a:t>
            </a:r>
          </a:p>
          <a:p>
            <a:pPr lvl="1"/>
            <a:r>
              <a:rPr lang="en-US" altLang="en-US" dirty="0" smtClean="0"/>
              <a:t>Part 2://part 2 -ISR Interrupt service routine:  (Toggle the </a:t>
            </a:r>
            <a:r>
              <a:rPr lang="en-US" altLang="en-US" dirty="0" smtClean="0">
                <a:solidFill>
                  <a:srgbClr val="009900"/>
                </a:solidFill>
              </a:rPr>
              <a:t>Green LED by SW3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12AF12-65B3-403B-9A23-69ABC30B77EE}" type="slidenum">
              <a:rPr lang="en-US" altLang="en-US">
                <a:solidFill>
                  <a:srgbClr val="898989"/>
                </a:solidFill>
              </a:rPr>
              <a:pPr/>
              <a:t>16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 1: header</a:t>
            </a: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Include #include &lt;lpc21xx.h&gt; file, </a:t>
            </a:r>
          </a:p>
          <a:p>
            <a:r>
              <a:rPr lang="en-US" altLang="en-US" sz="2800" smtClean="0"/>
              <a:t>Define constants</a:t>
            </a:r>
          </a:p>
          <a:p>
            <a:r>
              <a:rPr lang="en-US" altLang="en-US" sz="2800" smtClean="0"/>
              <a:t>Declare variables 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//ext3_interrupt_demo1.c</a:t>
            </a:r>
          </a:p>
          <a:p>
            <a:r>
              <a:rPr lang="en-US" altLang="en-US" sz="2000" smtClean="0"/>
              <a:t>//part 1:   header/////////////////////////////</a:t>
            </a:r>
          </a:p>
          <a:p>
            <a:r>
              <a:rPr lang="en-US" altLang="en-US" sz="2000" smtClean="0"/>
              <a:t>#include &lt;lpc21xx.h&gt;</a:t>
            </a:r>
          </a:p>
          <a:p>
            <a:r>
              <a:rPr lang="en-US" altLang="en-US" sz="2000" smtClean="0"/>
              <a:t>#define D1_red_led 0x400 //p0.10=D1_red_led</a:t>
            </a:r>
          </a:p>
          <a:p>
            <a:r>
              <a:rPr lang="en-US" altLang="en-US" sz="2000" smtClean="0"/>
              <a:t>#define D2_green_led 0x800 //p0.11=D2_green_led</a:t>
            </a:r>
          </a:p>
          <a:p>
            <a:r>
              <a:rPr lang="en-US" altLang="en-US" sz="2000" smtClean="0"/>
              <a:t>//define global variables</a:t>
            </a:r>
          </a:p>
          <a:p>
            <a:r>
              <a:rPr lang="en-US" altLang="en-US" sz="2000" smtClean="0"/>
              <a:t>long timeval; long excount; void init_Eint (void);</a:t>
            </a:r>
          </a:p>
          <a:p>
            <a:r>
              <a:rPr lang="en-US" altLang="en-US" sz="2000" smtClean="0"/>
              <a:t>void simple_delay_loop(void);</a:t>
            </a:r>
          </a:p>
          <a:p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6765C0-3966-4AC4-BB97-23223C3A98AE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352800"/>
            <a:ext cx="7162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Part 4: The delay loop (Blink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red LED</a:t>
            </a:r>
            <a:r>
              <a:rPr lang="en-US" altLang="en-US" sz="3600" dirty="0" smtClean="0"/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// part 4//////////////////////////////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void </a:t>
            </a:r>
            <a:r>
              <a:rPr lang="en-US" altLang="en-US" dirty="0" err="1" smtClean="0"/>
              <a:t>simple_delay_loop</a:t>
            </a:r>
            <a:r>
              <a:rPr lang="en-US" altLang="en-US" dirty="0" smtClean="0"/>
              <a:t>(void)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	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i,k,delay_count</a:t>
            </a:r>
            <a:r>
              <a:rPr lang="en-US" altLang="en-US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	</a:t>
            </a:r>
            <a:r>
              <a:rPr lang="en-US" altLang="en-US" dirty="0" err="1" smtClean="0"/>
              <a:t>delay_count</a:t>
            </a:r>
            <a:r>
              <a:rPr lang="en-US" altLang="en-US" dirty="0" smtClean="0"/>
              <a:t>  = 900000;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//change </a:t>
            </a:r>
            <a:r>
              <a:rPr lang="en-US" altLang="en-US" dirty="0" err="1" smtClean="0"/>
              <a:t>delay_count</a:t>
            </a:r>
            <a:r>
              <a:rPr lang="en-US" altLang="en-US" dirty="0" smtClean="0"/>
              <a:t> to see how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// it affects the delay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	for (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= 0;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&lt; </a:t>
            </a:r>
            <a:r>
              <a:rPr lang="en-US" altLang="en-US" dirty="0" err="1" smtClean="0"/>
              <a:t>delay_count</a:t>
            </a:r>
            <a:r>
              <a:rPr lang="en-US" altLang="en-US" dirty="0" smtClean="0"/>
              <a:t>;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++)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	{	k++;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	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}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E79E39-88F7-411D-8861-2451FBB41762}" type="slidenum">
              <a:rPr lang="en-US" altLang="en-US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58763"/>
          </a:xfrm>
        </p:spPr>
        <p:txBody>
          <a:bodyPr/>
          <a:lstStyle/>
          <a:p>
            <a:pPr algn="r"/>
            <a:r>
              <a:rPr lang="en-US" altLang="en-US" smtClean="0"/>
              <a:t>Part 5: </a:t>
            </a:r>
            <a:br>
              <a:rPr lang="en-US" altLang="en-US" smtClean="0"/>
            </a:br>
            <a:r>
              <a:rPr lang="en-US" altLang="en-US" smtClean="0"/>
              <a:t>main()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6629400" cy="6629400"/>
          </a:xfrm>
        </p:spPr>
        <p:txBody>
          <a:bodyPr/>
          <a:lstStyle/>
          <a:p>
            <a:r>
              <a:rPr lang="en-US" altLang="en-US" sz="2000" smtClean="0"/>
              <a:t>/// part 5 /////////////// main () program //////////////////</a:t>
            </a:r>
          </a:p>
          <a:p>
            <a:r>
              <a:rPr lang="en-US" altLang="en-US" sz="2000" smtClean="0"/>
              <a:t>int  main(void) //place main() at the end of the program</a:t>
            </a:r>
          </a:p>
          <a:p>
            <a:r>
              <a:rPr lang="en-US" altLang="en-US" sz="2000" smtClean="0"/>
              <a:t>{  PINSEL1 |= 0x00000300; </a:t>
            </a:r>
          </a:p>
          <a:p>
            <a:r>
              <a:rPr lang="en-US" altLang="en-US" sz="2000" smtClean="0"/>
              <a:t>  // set p0.20=EINT3 external </a:t>
            </a:r>
          </a:p>
          <a:p>
            <a:r>
              <a:rPr lang="en-US" altLang="en-US" sz="2000" smtClean="0"/>
              <a:t>  //interrupt input</a:t>
            </a:r>
          </a:p>
          <a:p>
            <a:r>
              <a:rPr lang="en-US" altLang="en-US" sz="2000" smtClean="0"/>
              <a:t>  init_Eint();// Init External Interrupt</a:t>
            </a:r>
          </a:p>
          <a:p>
            <a:r>
              <a:rPr lang="en-US" altLang="en-US" sz="2000" smtClean="0"/>
              <a:t>  IO0DIR|=D1_red_led;</a:t>
            </a:r>
          </a:p>
          <a:p>
            <a:r>
              <a:rPr lang="en-US" altLang="en-US" sz="2000" smtClean="0"/>
              <a:t>  IO0DIR|=D2_green_led;</a:t>
            </a:r>
          </a:p>
          <a:p>
            <a:r>
              <a:rPr lang="en-US" altLang="en-US" sz="2000" smtClean="0"/>
              <a:t>  while(1) {</a:t>
            </a:r>
          </a:p>
          <a:p>
            <a:r>
              <a:rPr lang="en-US" altLang="en-US" sz="2000" smtClean="0"/>
              <a:t>            // Off Red LED/////////////</a:t>
            </a:r>
          </a:p>
          <a:p>
            <a:r>
              <a:rPr lang="en-US" altLang="en-US" sz="2000" smtClean="0"/>
              <a:t>	IO0CLR|=D1_red_led;	</a:t>
            </a:r>
          </a:p>
          <a:p>
            <a:r>
              <a:rPr lang="en-US" altLang="en-US" sz="2000" smtClean="0"/>
              <a:t>	simple_delay_loop();</a:t>
            </a:r>
          </a:p>
          <a:p>
            <a:endParaRPr lang="en-US" altLang="en-US" sz="2000" smtClean="0"/>
          </a:p>
          <a:p>
            <a:r>
              <a:rPr lang="en-US" altLang="en-US" sz="2000" smtClean="0"/>
              <a:t>	// On Red LED////////////</a:t>
            </a:r>
          </a:p>
          <a:p>
            <a:r>
              <a:rPr lang="en-US" altLang="en-US" sz="2000" smtClean="0"/>
              <a:t>	IO0SET|=D1_red_led;	</a:t>
            </a:r>
          </a:p>
          <a:p>
            <a:r>
              <a:rPr lang="en-US" altLang="en-US" sz="2000" smtClean="0"/>
              <a:t>	simple_delay_loop();</a:t>
            </a:r>
          </a:p>
          <a:p>
            <a:r>
              <a:rPr lang="en-US" altLang="en-US" sz="2000" smtClean="0"/>
              <a:t>      }</a:t>
            </a:r>
          </a:p>
          <a:p>
            <a:r>
              <a:rPr lang="en-US" altLang="en-US" sz="2000" smtClean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30AEBE-2101-48B7-A3DF-80040CDA29F2}" type="slidenum">
              <a:rPr lang="en-US" altLang="en-US">
                <a:solidFill>
                  <a:srgbClr val="898989"/>
                </a:solidFill>
              </a:rPr>
              <a:pPr/>
              <a:t>19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interrupt?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Main ()</a:t>
            </a:r>
          </a:p>
          <a:p>
            <a:pPr eaLnBrk="1" hangingPunct="1"/>
            <a:r>
              <a:rPr lang="en-US" altLang="en-US" smtClean="0"/>
              <a:t>{</a:t>
            </a:r>
          </a:p>
          <a:p>
            <a:pPr eaLnBrk="1" hangingPunct="1"/>
            <a:r>
              <a:rPr lang="en-US" altLang="en-US" smtClean="0"/>
              <a:t>:</a:t>
            </a:r>
          </a:p>
          <a:p>
            <a:pPr eaLnBrk="1" hangingPunct="1"/>
            <a:r>
              <a:rPr lang="en-US" altLang="en-US" smtClean="0"/>
              <a:t> Doing something</a:t>
            </a:r>
          </a:p>
          <a:p>
            <a:pPr eaLnBrk="1" hangingPunct="1"/>
            <a:r>
              <a:rPr lang="en-US" altLang="en-US" sz="2400" smtClean="0"/>
              <a:t> (e.g.</a:t>
            </a:r>
          </a:p>
          <a:p>
            <a:pPr eaLnBrk="1" hangingPunct="1"/>
            <a:r>
              <a:rPr lang="en-US" altLang="en-US" sz="2400" smtClean="0"/>
              <a:t> browsing)</a:t>
            </a:r>
          </a:p>
          <a:p>
            <a:pPr eaLnBrk="1" hangingPunct="1"/>
            <a:r>
              <a:rPr lang="en-US" altLang="en-US" smtClean="0"/>
              <a:t>:</a:t>
            </a:r>
          </a:p>
          <a:p>
            <a:pPr eaLnBrk="1" hangingPunct="1"/>
            <a:r>
              <a:rPr lang="en-US" altLang="en-US" smtClean="0"/>
              <a:t>} ring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DAAFC9-09E5-4F67-8D74-286A3D25D3FD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5470525" y="1179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5562600" y="3048000"/>
            <a:ext cx="3305175" cy="257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_isr() //Interrupt service routine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 some tasks (e.g. answer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                          telephone)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}//when finished,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//goes back to main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 flipV="1">
            <a:off x="4114800" y="3124200"/>
            <a:ext cx="1447800" cy="990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 flipH="1" flipV="1">
            <a:off x="4191000" y="4648200"/>
            <a:ext cx="129540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3581400" y="2438400"/>
            <a:ext cx="329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Can happen anytime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Depends on types of interrupts</a:t>
            </a:r>
          </a:p>
        </p:txBody>
      </p:sp>
      <p:pic>
        <p:nvPicPr>
          <p:cNvPr id="4107" name="Picture 9" descr="MPj044401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381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 descr="MPj044310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9906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1" descr="MPj043832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2"/>
          <p:cNvSpPr txBox="1">
            <a:spLocks noChangeArrowheads="1"/>
          </p:cNvSpPr>
          <p:nvPr/>
        </p:nvSpPr>
        <p:spPr bwMode="auto">
          <a:xfrm>
            <a:off x="4114800" y="34290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Phone rings</a:t>
            </a:r>
          </a:p>
        </p:txBody>
      </p:sp>
      <p:sp>
        <p:nvSpPr>
          <p:cNvPr id="4111" name="Text Box 13"/>
          <p:cNvSpPr txBox="1">
            <a:spLocks noChangeArrowheads="1"/>
          </p:cNvSpPr>
          <p:nvPr/>
        </p:nvSpPr>
        <p:spPr bwMode="auto">
          <a:xfrm>
            <a:off x="6934200" y="1776413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99"/>
                </a:solidFill>
                <a:latin typeface="Arial" charset="0"/>
              </a:rPr>
              <a:t>Phone 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43900" cy="258763"/>
          </a:xfrm>
        </p:spPr>
        <p:txBody>
          <a:bodyPr/>
          <a:lstStyle/>
          <a:p>
            <a:pPr algn="l" eaLnBrk="1" hangingPunct="1"/>
            <a:r>
              <a:rPr lang="en-US" altLang="en-US" sz="1800" smtClean="0"/>
              <a:t>Exercise 9.2: Setup pin for external interrupt: (pin P0.20=Eint3) PINSEL1 |= 0x00000300;</a:t>
            </a:r>
            <a:r>
              <a:rPr lang="en-US" altLang="en-US" sz="36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685800"/>
            <a:ext cx="426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u="sng" smtClean="0"/>
              <a:t>PINSEL1 |= 0x00000300;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u="sng" smtClean="0"/>
              <a:t>=0011 0000 0000B (binary)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u="sng" smtClean="0"/>
              <a:t>  // set p0.20=EINT3 external interrupt 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Got to reference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hlinkClick r:id="rId2"/>
              </a:rPr>
              <a:t>http://www.nxp.com/documents/user_manual/UM10120.pdf</a:t>
            </a: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Find definition of “PINSEl1”.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To make p0.20 to be Eint3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Bit 8,9 are 1 and other bits are 0, the hex number is 0x0000 0300, so PINSEL1 |= 0x00000300;</a:t>
            </a:r>
            <a:endParaRPr lang="en-US" altLang="en-US" sz="1600" smtClean="0"/>
          </a:p>
          <a:p>
            <a:pPr eaLnBrk="1" hangingPunct="1">
              <a:lnSpc>
                <a:spcPct val="90000"/>
              </a:lnSpc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</a:pPr>
            <a:endParaRPr lang="en-US" altLang="en-US" sz="1600" smtClean="0"/>
          </a:p>
        </p:txBody>
      </p:sp>
      <p:sp>
        <p:nvSpPr>
          <p:cNvPr id="2253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2B6BCD-46A7-4BD9-A540-7BB1A8F3BC16}" type="slidenum">
              <a:rPr lang="en-US" altLang="en-US">
                <a:solidFill>
                  <a:srgbClr val="898989"/>
                </a:solidFill>
              </a:rPr>
              <a:pPr/>
              <a:t>20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6425"/>
            <a:ext cx="47244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006475" y="990600"/>
            <a:ext cx="3810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1293813" y="1371600"/>
            <a:ext cx="3124200" cy="2438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343400" y="3810000"/>
            <a:ext cx="381000" cy="381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378450" y="4473575"/>
            <a:ext cx="1524000" cy="152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4343400" y="3886200"/>
            <a:ext cx="3124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2541" name="TextBox 1"/>
          <p:cNvSpPr txBox="1">
            <a:spLocks noChangeArrowheads="1"/>
          </p:cNvSpPr>
          <p:nvPr/>
        </p:nvSpPr>
        <p:spPr bwMode="auto">
          <a:xfrm>
            <a:off x="0" y="4725988"/>
            <a:ext cx="8404225" cy="1920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Exercise 2a: If A=0x55, show the result of A for the ‘C’ statement : A |=0x02;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Answer:?________________________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Exercise 2b: For “PINSEL1 |= 0x00000300; “ in main.c, why “|=“ is used?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Answer:?_____________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Exercise 2c: How do you change the program if EINT0 instead of ENTI3 is used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as the external interrupt input.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Answer?______________. </a:t>
            </a: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Exercise 9.3: Setup p0.10=RED_LED, P0.11=GREEN_LED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8077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u="sng" smtClean="0"/>
              <a:t>#define D1_red_led 0x400	//bit 10 is 1,  all other bits are 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#define D2_green_led 0x800 </a:t>
            </a:r>
            <a:r>
              <a:rPr lang="en-US" altLang="en-US" sz="1800" u="sng" smtClean="0"/>
              <a:t>//bit 11, is , all other bits are 0</a:t>
            </a:r>
            <a:r>
              <a:rPr lang="en-US" altLang="en-US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u="sng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u="sng" smtClean="0"/>
              <a:t>IO0DIR|= D1_red_led;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IO0DIR|= D2_green_led;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u="sng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Bits 10,11 are set to 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So they are outputs.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for the Red and Green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LEDs.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The use of  “|=“ makes the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program easier to write/ read/modify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endParaRPr lang="en-US" altLang="en-US" sz="1800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u="sng" smtClean="0"/>
          </a:p>
        </p:txBody>
      </p:sp>
      <p:pic>
        <p:nvPicPr>
          <p:cNvPr id="2355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9825" y="3173413"/>
            <a:ext cx="5486400" cy="1511300"/>
          </a:xfrm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1B3C95-5DCF-4FBC-BC63-D1AD1FA9CEF2}" type="slidenum">
              <a:rPr lang="en-US" altLang="en-US">
                <a:solidFill>
                  <a:srgbClr val="898989"/>
                </a:solidFill>
              </a:rPr>
              <a:pPr/>
              <a:t>21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3559" name="Line 5"/>
          <p:cNvSpPr>
            <a:spLocks noChangeShapeType="1"/>
          </p:cNvSpPr>
          <p:nvPr/>
        </p:nvSpPr>
        <p:spPr bwMode="auto">
          <a:xfrm flipH="1">
            <a:off x="3429000" y="1447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3679825" y="1219200"/>
            <a:ext cx="39941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0100 0000 0000B (binary), Bit 10 is 1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3505200" y="2286000"/>
            <a:ext cx="39766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1000 0000 0000B (binary), Bit 11 is 1</a:t>
            </a:r>
          </a:p>
        </p:txBody>
      </p:sp>
      <p:sp>
        <p:nvSpPr>
          <p:cNvPr id="23562" name="Line 8"/>
          <p:cNvSpPr>
            <a:spLocks noChangeShapeType="1"/>
          </p:cNvSpPr>
          <p:nvPr/>
        </p:nvSpPr>
        <p:spPr bwMode="auto">
          <a:xfrm flipV="1">
            <a:off x="3505200" y="2209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3733800" y="2895600"/>
            <a:ext cx="4967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1400">
                <a:latin typeface="Arial" charset="0"/>
                <a:hlinkClick r:id="rId3"/>
              </a:rPr>
              <a:t>http://www.nxp.com/documents/user_manual/UM10120.pdf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4572000" y="4437063"/>
            <a:ext cx="304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3565" name="Rectangle 1"/>
          <p:cNvSpPr>
            <a:spLocks noChangeArrowheads="1"/>
          </p:cNvSpPr>
          <p:nvPr/>
        </p:nvSpPr>
        <p:spPr bwMode="auto">
          <a:xfrm>
            <a:off x="242888" y="4953000"/>
            <a:ext cx="8458200" cy="1422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Exercise3a: Rewrite the program if “|=“ cannot be used.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Answer:?________________________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Exercise3b: Rewrite the program if p0.18 is used for the RED LED output.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Answer:?________________________</a:t>
            </a: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 flipH="1">
            <a:off x="4876800" y="2514600"/>
            <a:ext cx="2514600" cy="21129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3"/>
          <p:cNvSpPr>
            <a:spLocks noChangeShapeType="1"/>
          </p:cNvSpPr>
          <p:nvPr/>
        </p:nvSpPr>
        <p:spPr bwMode="auto">
          <a:xfrm flipH="1">
            <a:off x="4876800" y="1447800"/>
            <a:ext cx="2514600" cy="31797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Part 3:  Initialize the  IRQ (EINT3) system template (see appendix 1 for details)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// part 3 //  initialize  interrupt ////////////</a:t>
            </a:r>
          </a:p>
          <a:p>
            <a:r>
              <a:rPr lang="en-US" altLang="en-US" sz="2800" smtClean="0"/>
              <a:t>void init_Eint (void){</a:t>
            </a:r>
          </a:p>
          <a:p>
            <a:r>
              <a:rPr lang="en-US" altLang="en-US" sz="2800" smtClean="0"/>
              <a:t>	EXTMODE=0x08; // EINT3 is edge triggered</a:t>
            </a:r>
          </a:p>
          <a:p>
            <a:r>
              <a:rPr lang="en-US" altLang="en-US" sz="2800" smtClean="0"/>
              <a:t>	VICVectAddr1 = (unsigned long)isr_Eint3;  </a:t>
            </a:r>
          </a:p>
          <a:p>
            <a:r>
              <a:rPr lang="en-US" altLang="en-US" sz="2800" smtClean="0"/>
              <a:t>	// set interrupt vector in 1</a:t>
            </a:r>
          </a:p>
          <a:p>
            <a:r>
              <a:rPr lang="en-US" altLang="en-US" sz="2800" smtClean="0"/>
              <a:t>	VICVectCntl1 = 0x20 | 17;// use EINT3 intp’</a:t>
            </a:r>
          </a:p>
          <a:p>
            <a:r>
              <a:rPr lang="en-US" altLang="en-US" sz="2800" smtClean="0"/>
              <a:t>	VICIntEnable |= 0x00020000;//Enable EINT3</a:t>
            </a:r>
          </a:p>
          <a:p>
            <a:r>
              <a:rPr lang="en-US" altLang="en-US" sz="2800" smtClean="0"/>
              <a:t>	EXTINT = 0x08;  // Clear EINT3 flag</a:t>
            </a:r>
          </a:p>
          <a:p>
            <a:r>
              <a:rPr lang="en-US" altLang="en-US" sz="2800" smtClean="0"/>
              <a:t>}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42A228-528B-45B8-B4A3-D343CBA60A00}" type="slidenum">
              <a:rPr lang="en-US" altLang="en-US">
                <a:solidFill>
                  <a:srgbClr val="898989"/>
                </a:solidFill>
              </a:rPr>
              <a:pPr/>
              <a:t>22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2400" smtClean="0"/>
              <a:t>Explanation: init_Eint ( ) : Initialize the interrupt system</a:t>
            </a:r>
            <a:br>
              <a:rPr lang="en-US" altLang="en-US" sz="2400" smtClean="0"/>
            </a:br>
            <a:r>
              <a:rPr lang="en-US" altLang="en-US" sz="2400" u="sng" smtClean="0">
                <a:solidFill>
                  <a:srgbClr val="FF0000"/>
                </a:solidFill>
              </a:rPr>
              <a:t>See Appendix for full explanation</a:t>
            </a:r>
            <a:r>
              <a:rPr lang="en-US" altLang="en-US" sz="2800" u="sng" smtClean="0">
                <a:solidFill>
                  <a:srgbClr val="FF0000"/>
                </a:solidFill>
              </a:rPr>
              <a:t> </a:t>
            </a:r>
            <a:r>
              <a:rPr lang="en-US" altLang="en-US" sz="3400" smtClean="0"/>
              <a:t/>
            </a:r>
            <a:br>
              <a:rPr lang="en-US" altLang="en-US" sz="3400" smtClean="0"/>
            </a:br>
            <a:endParaRPr lang="en-US" altLang="en-US" sz="34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void init_Eint (void)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</a:t>
            </a:r>
            <a:r>
              <a:rPr lang="en-US" altLang="en-US" sz="1800" u="sng" smtClean="0"/>
              <a:t>EXTMODE=0x08;</a:t>
            </a:r>
            <a:r>
              <a:rPr lang="en-US" altLang="en-US" sz="1800" smtClean="0"/>
              <a:t>	 // set EINT3 as edge trigger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VICVectAddr1 = (unsigned long) isr_Eint3;  ///give the name of the isr (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// set interrupt vector in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VICVectCntl1 = 0x20 | 17; 	      // use it for EINT3 Interrupt</a:t>
            </a:r>
            <a:r>
              <a:rPr lang="en-US" altLang="en-US" sz="1800" u="sng" smtClean="0">
                <a:solidFill>
                  <a:srgbClr val="FF0000"/>
                </a:solidFill>
              </a:rPr>
              <a:t> See Appendix </a:t>
            </a: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VICIntEnable |= 0x00020000; // Enable EINT3 interrupt</a:t>
            </a:r>
            <a:r>
              <a:rPr lang="en-US" altLang="en-US" sz="1800" u="sng" smtClean="0">
                <a:solidFill>
                  <a:srgbClr val="FF0000"/>
                </a:solidFill>
              </a:rPr>
              <a:t> See Appendix </a:t>
            </a:r>
            <a:endParaRPr lang="en-US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EXTINT = 0x08;							// Clear EINT3 flag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}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67CFD9-E9B7-44E3-B24F-532BA6116FCB}" type="slidenum">
              <a:rPr lang="en-US" altLang="en-US">
                <a:solidFill>
                  <a:srgbClr val="898989"/>
                </a:solidFill>
              </a:rPr>
              <a:pPr/>
              <a:t>23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9600"/>
            <a:ext cx="74898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Oval 5"/>
          <p:cNvSpPr>
            <a:spLocks noChangeArrowheads="1"/>
          </p:cNvSpPr>
          <p:nvPr/>
        </p:nvSpPr>
        <p:spPr bwMode="auto">
          <a:xfrm>
            <a:off x="2209800" y="5943600"/>
            <a:ext cx="4318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608" name="Freeform 6"/>
          <p:cNvSpPr>
            <a:spLocks/>
          </p:cNvSpPr>
          <p:nvPr/>
        </p:nvSpPr>
        <p:spPr bwMode="auto">
          <a:xfrm>
            <a:off x="228600" y="1143000"/>
            <a:ext cx="1463675" cy="5029200"/>
          </a:xfrm>
          <a:custGeom>
            <a:avLst/>
            <a:gdLst>
              <a:gd name="T0" fmla="*/ 2147483647 w 840"/>
              <a:gd name="T1" fmla="*/ 0 h 2146"/>
              <a:gd name="T2" fmla="*/ 2147483647 w 840"/>
              <a:gd name="T3" fmla="*/ 2147483647 h 2146"/>
              <a:gd name="T4" fmla="*/ 2147483647 w 840"/>
              <a:gd name="T5" fmla="*/ 2147483647 h 2146"/>
              <a:gd name="T6" fmla="*/ 2147483647 w 840"/>
              <a:gd name="T7" fmla="*/ 2147483647 h 2146"/>
              <a:gd name="T8" fmla="*/ 2147483647 w 840"/>
              <a:gd name="T9" fmla="*/ 2147483647 h 2146"/>
              <a:gd name="T10" fmla="*/ 2147483647 w 840"/>
              <a:gd name="T11" fmla="*/ 2147483647 h 2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0" h="2146">
                <a:moveTo>
                  <a:pt x="159" y="0"/>
                </a:moveTo>
                <a:cubicBezTo>
                  <a:pt x="102" y="68"/>
                  <a:pt x="46" y="136"/>
                  <a:pt x="23" y="317"/>
                </a:cubicBezTo>
                <a:cubicBezTo>
                  <a:pt x="0" y="498"/>
                  <a:pt x="8" y="854"/>
                  <a:pt x="23" y="1088"/>
                </a:cubicBezTo>
                <a:cubicBezTo>
                  <a:pt x="38" y="1322"/>
                  <a:pt x="61" y="1557"/>
                  <a:pt x="114" y="1723"/>
                </a:cubicBezTo>
                <a:cubicBezTo>
                  <a:pt x="167" y="1889"/>
                  <a:pt x="220" y="2026"/>
                  <a:pt x="341" y="2086"/>
                </a:cubicBezTo>
                <a:cubicBezTo>
                  <a:pt x="462" y="2146"/>
                  <a:pt x="651" y="2116"/>
                  <a:pt x="840" y="208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Oval 7"/>
          <p:cNvSpPr>
            <a:spLocks noChangeArrowheads="1"/>
          </p:cNvSpPr>
          <p:nvPr/>
        </p:nvSpPr>
        <p:spPr bwMode="auto">
          <a:xfrm>
            <a:off x="1600200" y="5943600"/>
            <a:ext cx="47244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429000" y="3352800"/>
            <a:ext cx="5715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400" b="1">
                <a:latin typeface="Arial" charset="0"/>
              </a:rPr>
              <a:t>http://www.nxp.com/documents/user_manual/UM10120.pdf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41313"/>
            <a:ext cx="8229600" cy="1143000"/>
          </a:xfrm>
        </p:spPr>
        <p:txBody>
          <a:bodyPr>
            <a:normAutofit fontScale="90000"/>
          </a:bodyPr>
          <a:lstStyle/>
          <a:p>
            <a:pPr lvl="1" algn="l" eaLnBrk="1" hangingPunct="1"/>
            <a:r>
              <a:rPr lang="en-US" altLang="en-US" sz="1800" dirty="0" smtClean="0"/>
              <a:t>Part 2: Interrupt service routine template</a:t>
            </a:r>
            <a:br>
              <a:rPr lang="en-US" altLang="en-US" sz="1800" dirty="0" smtClean="0"/>
            </a:br>
            <a:r>
              <a:rPr lang="en-US" altLang="en-US" sz="2200" kern="1200" dirty="0">
                <a:latin typeface="+mn-lt"/>
                <a:ea typeface="+mn-ea"/>
                <a:cs typeface="+mn-cs"/>
              </a:rPr>
              <a:t>void __</a:t>
            </a:r>
            <a:r>
              <a:rPr lang="en-US" altLang="en-US" sz="2200" kern="1200" dirty="0" err="1">
                <a:latin typeface="+mn-lt"/>
                <a:ea typeface="+mn-ea"/>
                <a:cs typeface="+mn-cs"/>
              </a:rPr>
              <a:t>irq</a:t>
            </a:r>
            <a:r>
              <a:rPr lang="en-US" altLang="en-US" sz="2200" kern="1200" dirty="0">
                <a:latin typeface="+mn-lt"/>
                <a:ea typeface="+mn-ea"/>
                <a:cs typeface="+mn-cs"/>
              </a:rPr>
              <a:t> isr_Eint3() </a:t>
            </a:r>
            <a:r>
              <a:rPr lang="en-US" altLang="en-US" sz="2200" kern="1200" dirty="0" smtClean="0">
                <a:latin typeface="+mn-lt"/>
                <a:ea typeface="+mn-ea"/>
                <a:cs typeface="+mn-cs"/>
              </a:rPr>
              <a:t>//(</a:t>
            </a:r>
            <a:r>
              <a:rPr lang="en-US" altLang="en-US" sz="2200" kern="1200" dirty="0">
                <a:solidFill>
                  <a:srgbClr val="009900"/>
                </a:solidFill>
                <a:latin typeface="+mn-lt"/>
                <a:ea typeface="+mn-ea"/>
                <a:cs typeface="+mn-cs"/>
              </a:rPr>
              <a:t>Toggle the Green LED by SW3</a:t>
            </a:r>
            <a:r>
              <a:rPr lang="en-US" altLang="en-US" sz="2200" kern="1200" dirty="0">
                <a:latin typeface="+mn-lt"/>
                <a:ea typeface="+mn-ea"/>
                <a:cs typeface="+mn-cs"/>
              </a:rPr>
              <a:t>)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*The same </a:t>
            </a:r>
            <a:r>
              <a:rPr lang="en-US" altLang="en-US" sz="2000" dirty="0" err="1" smtClean="0"/>
              <a:t>init_Eint</a:t>
            </a:r>
            <a:r>
              <a:rPr lang="en-US" altLang="en-US" sz="2000" dirty="0" smtClean="0"/>
              <a:t> ( ) can be written as in the previous slide in different applications, what you need to write is this </a:t>
            </a:r>
            <a:r>
              <a:rPr lang="en-US" altLang="en-US" sz="2000" dirty="0" err="1" smtClean="0"/>
              <a:t>irq</a:t>
            </a:r>
            <a:r>
              <a:rPr lang="en-US" altLang="en-US" sz="2000" dirty="0" smtClean="0"/>
              <a:t> isr_Eint3()</a:t>
            </a:r>
            <a:r>
              <a:rPr lang="en-US" altLang="en-US" sz="2900" dirty="0" smtClean="0"/>
              <a:t/>
            </a:r>
            <a:br>
              <a:rPr lang="en-US" altLang="en-US" sz="2900" dirty="0" smtClean="0"/>
            </a:br>
            <a:endParaRPr lang="en-US" altLang="en-US" sz="27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7388" cy="5143500"/>
          </a:xfrm>
        </p:spPr>
        <p:txBody>
          <a:bodyPr/>
          <a:lstStyle/>
          <a:p>
            <a:r>
              <a:rPr lang="en-US" altLang="en-US" sz="2000" dirty="0" smtClean="0"/>
              <a:t>//part 2 -ISR Interrupt service routine, put before main() </a:t>
            </a:r>
          </a:p>
          <a:p>
            <a:r>
              <a:rPr lang="en-US" altLang="en-US" sz="2000" dirty="0" smtClean="0"/>
              <a:t>void __</a:t>
            </a:r>
            <a:r>
              <a:rPr lang="en-US" altLang="en-US" sz="2000" dirty="0" err="1" smtClean="0"/>
              <a:t>irq</a:t>
            </a:r>
            <a:r>
              <a:rPr lang="en-US" altLang="en-US" sz="2000" dirty="0" smtClean="0"/>
              <a:t> isr_Eint3()</a:t>
            </a:r>
          </a:p>
          <a:p>
            <a:r>
              <a:rPr lang="en-US" altLang="en-US" sz="2000" dirty="0" smtClean="0"/>
              <a:t>{    </a:t>
            </a:r>
            <a:r>
              <a:rPr lang="en-US" altLang="en-US" sz="2000" dirty="0" err="1" smtClean="0"/>
              <a:t>excount</a:t>
            </a:r>
            <a:r>
              <a:rPr lang="en-US" altLang="en-US" sz="2000" dirty="0" smtClean="0"/>
              <a:t>++;</a:t>
            </a:r>
          </a:p>
          <a:p>
            <a:r>
              <a:rPr lang="en-US" altLang="en-US" sz="2000" dirty="0" smtClean="0"/>
              <a:t>    //Toggle the Green LED by pressing SW3</a:t>
            </a:r>
          </a:p>
          <a:p>
            <a:r>
              <a:rPr lang="en-US" altLang="en-US" sz="2000" dirty="0" smtClean="0"/>
              <a:t>    if((excount%2)==0) {</a:t>
            </a:r>
          </a:p>
          <a:p>
            <a:r>
              <a:rPr lang="en-US" altLang="en-US" sz="2000" dirty="0" smtClean="0"/>
              <a:t> 	IO0CLR|=D2_green_led; </a:t>
            </a:r>
            <a:r>
              <a:rPr lang="en-US" altLang="en-US" sz="2000" dirty="0" smtClean="0">
                <a:solidFill>
                  <a:srgbClr val="009900"/>
                </a:solidFill>
              </a:rPr>
              <a:t>//OFF GREEN LED</a:t>
            </a:r>
          </a:p>
          <a:p>
            <a:r>
              <a:rPr lang="en-US" altLang="en-US" sz="2000" dirty="0" smtClean="0"/>
              <a:t>	</a:t>
            </a:r>
            <a:r>
              <a:rPr lang="en-US" altLang="en-US" sz="2000" dirty="0" err="1" smtClean="0"/>
              <a:t>excount</a:t>
            </a:r>
            <a:r>
              <a:rPr lang="en-US" altLang="en-US" sz="2000" dirty="0" smtClean="0"/>
              <a:t> = 0;</a:t>
            </a:r>
          </a:p>
          <a:p>
            <a:r>
              <a:rPr lang="en-US" altLang="en-US" sz="2000" dirty="0" smtClean="0"/>
              <a:t>     }</a:t>
            </a:r>
          </a:p>
          <a:p>
            <a:r>
              <a:rPr lang="en-US" altLang="en-US" sz="2000" dirty="0" smtClean="0"/>
              <a:t>     else IO0SET|=D2_green_led; </a:t>
            </a:r>
            <a:r>
              <a:rPr lang="en-US" altLang="en-US" sz="2000" dirty="0" smtClean="0">
                <a:solidFill>
                  <a:srgbClr val="009900"/>
                </a:solidFill>
              </a:rPr>
              <a:t>//ON GREEN LED</a:t>
            </a:r>
          </a:p>
          <a:p>
            <a:r>
              <a:rPr lang="en-US" altLang="en-US" sz="2000" dirty="0" smtClean="0">
                <a:solidFill>
                  <a:srgbClr val="FF0000"/>
                </a:solidFill>
              </a:rPr>
              <a:t>     EXTINT = 0x08;	    // Clear EINT3 flag</a:t>
            </a:r>
          </a:p>
          <a:p>
            <a:r>
              <a:rPr lang="en-US" altLang="en-US" sz="2000" dirty="0" smtClean="0">
                <a:solidFill>
                  <a:srgbClr val="FF0000"/>
                </a:solidFill>
              </a:rPr>
              <a:t>    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VICVectAddr</a:t>
            </a:r>
            <a:r>
              <a:rPr lang="en-US" altLang="en-US" sz="2000" dirty="0" smtClean="0">
                <a:solidFill>
                  <a:srgbClr val="FF0000"/>
                </a:solidFill>
              </a:rPr>
              <a:t> = 0;     // Acknowledge Interrupt   </a:t>
            </a:r>
          </a:p>
          <a:p>
            <a:r>
              <a:rPr lang="en-US" altLang="en-US" sz="2000" dirty="0" smtClean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	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3BC577-6312-454B-856B-DC60FC2176B1}" type="slidenum">
              <a:rPr lang="en-US" altLang="en-US">
                <a:solidFill>
                  <a:srgbClr val="898989"/>
                </a:solidFill>
              </a:rPr>
              <a:pPr/>
              <a:t>24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990600" y="4953000"/>
            <a:ext cx="6324600" cy="7985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5943600" y="5751513"/>
            <a:ext cx="2787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Must include this in order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for the system to accept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the next interrupt.</a:t>
            </a: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 flipH="1" flipV="1">
            <a:off x="7337425" y="5562600"/>
            <a:ext cx="815975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990600" y="2400300"/>
            <a:ext cx="5867400" cy="25527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6711950" y="1484313"/>
            <a:ext cx="2432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Write specific actions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you want the Interrupt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Service Routine to do </a:t>
            </a:r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auto">
          <a:xfrm flipH="1">
            <a:off x="5867400" y="1752600"/>
            <a:ext cx="990600" cy="101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100" smtClean="0"/>
              <a:t>Polling vs. interrupt (serial UART example) </a:t>
            </a:r>
            <a:endParaRPr lang="en-US" altLang="en-US" sz="31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219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Polling (no interrupt)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rgbClr val="CC0000"/>
                </a:solidFill>
              </a:rPr>
              <a:t>(BAD) Idle (do nothing) most of the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Main ( 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}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30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Interrupt (IRQ)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solidFill>
                  <a:srgbClr val="009900"/>
                </a:solidFill>
              </a:rPr>
              <a:t>(Good) Efficient, the CPU is productive all the time</a:t>
            </a:r>
            <a:endParaRPr lang="en-US" altLang="en-US" sz="2400" smtClean="0">
              <a:solidFill>
                <a:srgbClr val="009900"/>
              </a:solidFill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8B9127-DEB7-427E-BA8E-8671DA8B554A}" type="slidenum">
              <a:rPr lang="en-US" altLang="en-US">
                <a:solidFill>
                  <a:srgbClr val="898989"/>
                </a:solidFill>
              </a:rPr>
              <a:pPr/>
              <a:t>25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Is serial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ready?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1676400" y="49530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Yes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4038600" y="4419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No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2590800" y="4800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 Box 9"/>
          <p:cNvSpPr txBox="1">
            <a:spLocks noChangeArrowheads="1"/>
          </p:cNvSpPr>
          <p:nvPr/>
        </p:nvSpPr>
        <p:spPr bwMode="auto">
          <a:xfrm>
            <a:off x="5867400" y="2590800"/>
            <a:ext cx="8318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Main()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}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60" name="Freeform 10"/>
          <p:cNvSpPr>
            <a:spLocks/>
          </p:cNvSpPr>
          <p:nvPr/>
        </p:nvSpPr>
        <p:spPr bwMode="auto">
          <a:xfrm>
            <a:off x="6019800" y="5410200"/>
            <a:ext cx="1828800" cy="457200"/>
          </a:xfrm>
          <a:custGeom>
            <a:avLst/>
            <a:gdLst>
              <a:gd name="T0" fmla="*/ 2147483647 w 1152"/>
              <a:gd name="T1" fmla="*/ 2147483647 h 288"/>
              <a:gd name="T2" fmla="*/ 2147483647 w 1152"/>
              <a:gd name="T3" fmla="*/ 2147483647 h 288"/>
              <a:gd name="T4" fmla="*/ 0 w 1152"/>
              <a:gd name="T5" fmla="*/ 0 h 288"/>
              <a:gd name="T6" fmla="*/ 0 w 115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288">
                <a:moveTo>
                  <a:pt x="1152" y="48"/>
                </a:moveTo>
                <a:lnTo>
                  <a:pt x="1152" y="288"/>
                </a:lnTo>
                <a:lnTo>
                  <a:pt x="0" y="0"/>
                </a:lnTo>
                <a:lnTo>
                  <a:pt x="0" y="1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7239000" y="4419600"/>
            <a:ext cx="1568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Interrupt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Service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Routine (ISR)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62" name="Text Box 12"/>
          <p:cNvSpPr txBox="1">
            <a:spLocks noChangeArrowheads="1"/>
          </p:cNvSpPr>
          <p:nvPr/>
        </p:nvSpPr>
        <p:spPr bwMode="auto">
          <a:xfrm>
            <a:off x="6096000" y="2971800"/>
            <a:ext cx="258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Serial_io generates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an interrupt when ready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7663" name="Freeform 13"/>
          <p:cNvSpPr>
            <a:spLocks/>
          </p:cNvSpPr>
          <p:nvPr/>
        </p:nvSpPr>
        <p:spPr bwMode="auto">
          <a:xfrm>
            <a:off x="6019800" y="4191000"/>
            <a:ext cx="1752600" cy="990600"/>
          </a:xfrm>
          <a:custGeom>
            <a:avLst/>
            <a:gdLst>
              <a:gd name="T0" fmla="*/ 0 w 1104"/>
              <a:gd name="T1" fmla="*/ 2147483647 h 624"/>
              <a:gd name="T2" fmla="*/ 0 w 1104"/>
              <a:gd name="T3" fmla="*/ 2147483647 h 624"/>
              <a:gd name="T4" fmla="*/ 2147483647 w 1104"/>
              <a:gd name="T5" fmla="*/ 0 h 624"/>
              <a:gd name="T6" fmla="*/ 2147483647 w 1104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4" h="624">
                <a:moveTo>
                  <a:pt x="0" y="144"/>
                </a:moveTo>
                <a:lnTo>
                  <a:pt x="0" y="624"/>
                </a:lnTo>
                <a:lnTo>
                  <a:pt x="1104" y="0"/>
                </a:lnTo>
                <a:lnTo>
                  <a:pt x="1104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Freeform 14"/>
          <p:cNvSpPr>
            <a:spLocks/>
          </p:cNvSpPr>
          <p:nvPr/>
        </p:nvSpPr>
        <p:spPr bwMode="auto">
          <a:xfrm>
            <a:off x="2667000" y="2971800"/>
            <a:ext cx="1676400" cy="1295400"/>
          </a:xfrm>
          <a:custGeom>
            <a:avLst/>
            <a:gdLst>
              <a:gd name="T0" fmla="*/ 2147483647 w 1056"/>
              <a:gd name="T1" fmla="*/ 2147483647 h 816"/>
              <a:gd name="T2" fmla="*/ 2147483647 w 1056"/>
              <a:gd name="T3" fmla="*/ 2147483647 h 816"/>
              <a:gd name="T4" fmla="*/ 2147483647 w 1056"/>
              <a:gd name="T5" fmla="*/ 0 h 816"/>
              <a:gd name="T6" fmla="*/ 0 w 1056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816">
                <a:moveTo>
                  <a:pt x="912" y="816"/>
                </a:moveTo>
                <a:lnTo>
                  <a:pt x="1056" y="816"/>
                </a:lnTo>
                <a:lnTo>
                  <a:pt x="105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Freeform 15"/>
          <p:cNvSpPr>
            <a:spLocks/>
          </p:cNvSpPr>
          <p:nvPr/>
        </p:nvSpPr>
        <p:spPr bwMode="auto">
          <a:xfrm>
            <a:off x="1371600" y="2743200"/>
            <a:ext cx="2743200" cy="2057400"/>
          </a:xfrm>
          <a:custGeom>
            <a:avLst/>
            <a:gdLst>
              <a:gd name="T0" fmla="*/ 2147483647 w 1728"/>
              <a:gd name="T1" fmla="*/ 0 h 1296"/>
              <a:gd name="T2" fmla="*/ 2147483647 w 1728"/>
              <a:gd name="T3" fmla="*/ 2147483647 h 1296"/>
              <a:gd name="T4" fmla="*/ 2147483647 w 1728"/>
              <a:gd name="T5" fmla="*/ 2147483647 h 1296"/>
              <a:gd name="T6" fmla="*/ 2147483647 w 1728"/>
              <a:gd name="T7" fmla="*/ 2147483647 h 1296"/>
              <a:gd name="T8" fmla="*/ 0 w 1728"/>
              <a:gd name="T9" fmla="*/ 2147483647 h 1296"/>
              <a:gd name="T10" fmla="*/ 2147483647 w 1728"/>
              <a:gd name="T11" fmla="*/ 2147483647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8" h="1296">
                <a:moveTo>
                  <a:pt x="816" y="0"/>
                </a:moveTo>
                <a:lnTo>
                  <a:pt x="816" y="432"/>
                </a:lnTo>
                <a:lnTo>
                  <a:pt x="1728" y="960"/>
                </a:lnTo>
                <a:lnTo>
                  <a:pt x="768" y="1296"/>
                </a:lnTo>
                <a:lnTo>
                  <a:pt x="0" y="912"/>
                </a:lnTo>
                <a:lnTo>
                  <a:pt x="816" y="4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00600"/>
            <a:ext cx="16002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interrupt</a:t>
            </a:r>
            <a:r>
              <a:rPr lang="en-US" altLang="zh-TW" smtClean="0"/>
              <a:t> method is efficient</a:t>
            </a:r>
            <a:endParaRPr lang="en-GB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More efficient scheme: jump to an </a:t>
            </a:r>
            <a:r>
              <a:rPr lang="en-US" altLang="en-US" sz="2800" smtClean="0">
                <a:solidFill>
                  <a:srgbClr val="CC0000"/>
                </a:solidFill>
              </a:rPr>
              <a:t>interrupt service routine</a:t>
            </a:r>
            <a:r>
              <a:rPr lang="en-US" altLang="en-US" sz="2800" smtClean="0">
                <a:solidFill>
                  <a:schemeClr val="folHlink"/>
                </a:solidFill>
              </a:rPr>
              <a:t> </a:t>
            </a:r>
            <a:r>
              <a:rPr lang="en-US" altLang="en-US" sz="2800" smtClean="0"/>
              <a:t>when a device requests service</a:t>
            </a:r>
          </a:p>
          <a:p>
            <a:pPr eaLnBrk="1" hangingPunct="1"/>
            <a:r>
              <a:rPr lang="en-US" altLang="en-US" sz="2800" smtClean="0"/>
              <a:t>When the device is idle, the processor can do something</a:t>
            </a:r>
            <a:r>
              <a:rPr lang="en-US" altLang="zh-TW" sz="2800" smtClean="0"/>
              <a:t> worthwhile in main()</a:t>
            </a:r>
            <a:endParaRPr lang="en-US" altLang="en-US" sz="2800" smtClean="0"/>
          </a:p>
          <a:p>
            <a:pPr eaLnBrk="1" hangingPunct="1"/>
            <a:endParaRPr lang="en-GB" altLang="en-US" sz="280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8C7A01-9C0D-4F8C-87C3-C9B7C1A8FE51}" type="slidenum">
              <a:rPr lang="en-US" altLang="en-US">
                <a:solidFill>
                  <a:srgbClr val="898989"/>
                </a:solidFill>
              </a:rPr>
              <a:pPr/>
              <a:t>26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28678" name="Group 4"/>
          <p:cNvGrpSpPr>
            <a:grpSpLocks/>
          </p:cNvGrpSpPr>
          <p:nvPr/>
        </p:nvGrpSpPr>
        <p:grpSpPr bwMode="auto">
          <a:xfrm>
            <a:off x="3048000" y="3886200"/>
            <a:ext cx="3825875" cy="2286000"/>
            <a:chOff x="1611" y="2160"/>
            <a:chExt cx="2410" cy="1440"/>
          </a:xfrm>
        </p:grpSpPr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1611" y="2160"/>
              <a:ext cx="720" cy="9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Arial" charset="0"/>
                </a:rPr>
                <a:t>Main loop :</a:t>
              </a:r>
              <a:endParaRPr lang="en-GB" altLang="en-US" sz="1400">
                <a:latin typeface="Arial" charset="0"/>
              </a:endParaRP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Instruction 1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Instruction 2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Instruction 3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Instruction 4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Instruction 5</a:t>
              </a:r>
            </a:p>
          </p:txBody>
        </p:sp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2880" y="2837"/>
              <a:ext cx="1141" cy="7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 anchor="ctr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Arial" charset="0"/>
                </a:rPr>
                <a:t>Interrupt routine :</a:t>
              </a:r>
              <a:endParaRPr lang="en-GB" altLang="en-US" sz="1400">
                <a:latin typeface="Arial" charset="0"/>
              </a:endParaRP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Instruction A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Instruction B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Instruction C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400">
                  <a:latin typeface="Arial" charset="0"/>
                </a:rPr>
                <a:t>Return from interrupt</a:t>
              </a:r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2256" y="2736"/>
              <a:ext cx="62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 anchor="ctr">
              <a:spAutoFit/>
            </a:bodyPr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H="1" flipV="1">
              <a:off x="2256" y="2736"/>
              <a:ext cx="624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2743200" y="6400800"/>
            <a:ext cx="6477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Source: </a:t>
            </a:r>
            <a:r>
              <a:rPr lang="en-GB" altLang="en-US" sz="1000">
                <a:latin typeface="Arial" charset="0"/>
              </a:rPr>
              <a:t>http://www.at91.com/selftraining/ppt%20files/ARM7TDMI-based/AT91%20Interrupt%20Handling.ppt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Summary</a:t>
            </a:r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Learned how to use hardware interrupt</a:t>
            </a:r>
          </a:p>
          <a:p>
            <a:r>
              <a:rPr lang="en-US" altLang="zh-TW" smtClean="0"/>
              <a:t>Studied a typical hardware interrupt example </a:t>
            </a:r>
            <a:r>
              <a:rPr lang="en-US" altLang="en-US" smtClean="0">
                <a:hlinkClick r:id="rId2"/>
              </a:rPr>
              <a:t>ext3_interrupt_demo1.c</a:t>
            </a:r>
            <a:endParaRPr lang="en-US" alt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D0269B-0718-4E09-B876-1CF044F21C91}" type="slidenum">
              <a:rPr lang="en-US" altLang="en-US">
                <a:solidFill>
                  <a:srgbClr val="898989"/>
                </a:solidFill>
              </a:rPr>
              <a:pPr/>
              <a:t>27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Appendix</a:t>
            </a:r>
            <a:br>
              <a:rPr lang="en-US" altLang="en-US" smtClean="0"/>
            </a:br>
            <a:r>
              <a:rPr lang="en-US" altLang="zh-TW" sz="3600" smtClean="0"/>
              <a:t>(</a:t>
            </a:r>
            <a:r>
              <a:rPr lang="en-US" altLang="en-US" sz="3600" smtClean="0"/>
              <a:t>ESTR2100 students should study this)</a:t>
            </a:r>
          </a:p>
        </p:txBody>
      </p:sp>
      <p:sp>
        <p:nvSpPr>
          <p:cNvPr id="1086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smtClean="0"/>
              <a:t>Based 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smtClean="0"/>
              <a:t>http://www.nxp.com/documents/user_manual/UM10120.pdf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77C3AE-351E-43C1-8F1D-0453C22565DA}" type="slidenum">
              <a:rPr lang="en-US" altLang="en-US">
                <a:solidFill>
                  <a:srgbClr val="898989"/>
                </a:solidFill>
              </a:rPr>
              <a:pPr/>
              <a:t>28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Appendix 1: Details of void init_Eint (void)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Initialize interrupt</a:t>
            </a:r>
          </a:p>
          <a:p>
            <a:pPr eaLnBrk="1" hangingPunct="1"/>
            <a:r>
              <a:rPr lang="en-US" altLang="en-US" smtClean="0"/>
              <a:t>Study init_Eint (void)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3F66FA-6E51-438A-BB88-BDBAE26D2DB6}" type="slidenum">
              <a:rPr lang="en-US" altLang="en-US">
                <a:solidFill>
                  <a:srgbClr val="898989"/>
                </a:solidFill>
              </a:rPr>
              <a:pPr/>
              <a:t>29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your computer is running, a key press will trigger an interrupt to input a character to your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Application example: The operating system (in the dispatcher) is implemented by timer interrupt. E.g.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Timer interrupts the CPU at a rate of 1KHz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At each interrupt the system determines which task to run next.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37227D-B5AA-4D18-B5FC-2FC9DDF47D43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init_Eint ( ) : Initialize the interrupt system</a:t>
            </a:r>
            <a:r>
              <a:rPr lang="en-US" altLang="en-US" sz="3400" smtClean="0"/>
              <a:t> </a:t>
            </a:r>
            <a:br>
              <a:rPr lang="en-US" altLang="en-US" sz="3400" smtClean="0"/>
            </a:br>
            <a:endParaRPr lang="en-US" altLang="en-US" sz="3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void init_Eint (void)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</a:t>
            </a:r>
            <a:r>
              <a:rPr lang="en-US" altLang="en-US" sz="1800" u="sng" smtClean="0"/>
              <a:t>EXTMODE=0x08;</a:t>
            </a:r>
            <a:r>
              <a:rPr lang="en-US" altLang="en-US" sz="1800" smtClean="0"/>
              <a:t>	 // set EINT3 as edge trigger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VICVectAddr1 = (unsigned long) isr_Eint3;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// set interrupt vector in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VICVectCntl1 = 0x20 | 17; 	      // use it for EINT3 Interrupt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VICIntEnable |= 0x00020000; // Enable EINT3 interrupt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	EXTINT = 0x08;							// Clear EINT3 flag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}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DF987-888B-4E68-91B1-6A57CAAC86E4}" type="slidenum">
              <a:rPr lang="en-US" altLang="en-US">
                <a:solidFill>
                  <a:srgbClr val="898989"/>
                </a:solidFill>
              </a:rPr>
              <a:pPr/>
              <a:t>30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9600"/>
            <a:ext cx="74898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Oval 5"/>
          <p:cNvSpPr>
            <a:spLocks noChangeArrowheads="1"/>
          </p:cNvSpPr>
          <p:nvPr/>
        </p:nvSpPr>
        <p:spPr bwMode="auto">
          <a:xfrm>
            <a:off x="2209800" y="5943600"/>
            <a:ext cx="4318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2776" name="Freeform 6"/>
          <p:cNvSpPr>
            <a:spLocks/>
          </p:cNvSpPr>
          <p:nvPr/>
        </p:nvSpPr>
        <p:spPr bwMode="auto">
          <a:xfrm>
            <a:off x="228600" y="1143000"/>
            <a:ext cx="1463675" cy="5029200"/>
          </a:xfrm>
          <a:custGeom>
            <a:avLst/>
            <a:gdLst>
              <a:gd name="T0" fmla="*/ 2147483647 w 840"/>
              <a:gd name="T1" fmla="*/ 0 h 2146"/>
              <a:gd name="T2" fmla="*/ 2147483647 w 840"/>
              <a:gd name="T3" fmla="*/ 2147483647 h 2146"/>
              <a:gd name="T4" fmla="*/ 2147483647 w 840"/>
              <a:gd name="T5" fmla="*/ 2147483647 h 2146"/>
              <a:gd name="T6" fmla="*/ 2147483647 w 840"/>
              <a:gd name="T7" fmla="*/ 2147483647 h 2146"/>
              <a:gd name="T8" fmla="*/ 2147483647 w 840"/>
              <a:gd name="T9" fmla="*/ 2147483647 h 2146"/>
              <a:gd name="T10" fmla="*/ 2147483647 w 840"/>
              <a:gd name="T11" fmla="*/ 2147483647 h 21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0" h="2146">
                <a:moveTo>
                  <a:pt x="159" y="0"/>
                </a:moveTo>
                <a:cubicBezTo>
                  <a:pt x="102" y="68"/>
                  <a:pt x="46" y="136"/>
                  <a:pt x="23" y="317"/>
                </a:cubicBezTo>
                <a:cubicBezTo>
                  <a:pt x="0" y="498"/>
                  <a:pt x="8" y="854"/>
                  <a:pt x="23" y="1088"/>
                </a:cubicBezTo>
                <a:cubicBezTo>
                  <a:pt x="38" y="1322"/>
                  <a:pt x="61" y="1557"/>
                  <a:pt x="114" y="1723"/>
                </a:cubicBezTo>
                <a:cubicBezTo>
                  <a:pt x="167" y="1889"/>
                  <a:pt x="220" y="2026"/>
                  <a:pt x="341" y="2086"/>
                </a:cubicBezTo>
                <a:cubicBezTo>
                  <a:pt x="462" y="2146"/>
                  <a:pt x="651" y="2116"/>
                  <a:pt x="840" y="208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Oval 7"/>
          <p:cNvSpPr>
            <a:spLocks noChangeArrowheads="1"/>
          </p:cNvSpPr>
          <p:nvPr/>
        </p:nvSpPr>
        <p:spPr bwMode="auto">
          <a:xfrm>
            <a:off x="1600200" y="5943600"/>
            <a:ext cx="47244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429000" y="3352800"/>
            <a:ext cx="571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400" b="1">
                <a:latin typeface="Arial" charset="0"/>
              </a:rPr>
              <a:t>http://www.nxp.com/documents/user_manual/UM10120.pdf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3F0910-1FD7-4EE4-9B24-12503F4C56DD}" type="slidenum">
              <a:rPr lang="en-US" altLang="en-US">
                <a:solidFill>
                  <a:srgbClr val="898989"/>
                </a:solidFill>
              </a:rPr>
              <a:pPr/>
              <a:t>31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60800"/>
            <a:ext cx="90011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50913" y="5006975"/>
            <a:ext cx="661035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Point to which interrupt service program (</a:t>
            </a:r>
            <a:r>
              <a:rPr lang="en-US" altLang="en-US" sz="1800">
                <a:latin typeface="Arial" charset="0"/>
              </a:rPr>
              <a:t>IRQ_Eint3)</a:t>
            </a:r>
            <a:r>
              <a:rPr lang="en-US" altLang="en-US" sz="2000">
                <a:latin typeface="Arial" charset="0"/>
              </a:rPr>
              <a:t> will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Run. I.e. when EINT3 is pulled low IRQ_Eint3( ) will run.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990600" y="1295400"/>
            <a:ext cx="3048000" cy="3722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1676400" y="381000"/>
            <a:ext cx="73152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1800">
                <a:latin typeface="Arial" charset="0"/>
              </a:rPr>
              <a:t>void init_Eint (void) {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1800">
                <a:latin typeface="Arial" charset="0"/>
              </a:rPr>
              <a:t>	EXTMODE=0x08;	 // set EINT3 as edge trigger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1800" u="sng">
                <a:latin typeface="Arial" charset="0"/>
              </a:rPr>
              <a:t>	VICVectAddr1 = (unsigned long) isr _Eint3;</a:t>
            </a:r>
            <a:r>
              <a:rPr lang="en-US" altLang="en-US" sz="1800">
                <a:latin typeface="Arial" charset="0"/>
              </a:rPr>
              <a:t>  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1800">
                <a:latin typeface="Arial" charset="0"/>
              </a:rPr>
              <a:t>	// set interrupt vector in 1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1800">
                <a:latin typeface="Arial" charset="0"/>
              </a:rPr>
              <a:t>	VICVectCntl1 = 0x20 | 17; 	// use it for EINT3 Interrupt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1800">
                <a:latin typeface="Arial" charset="0"/>
              </a:rPr>
              <a:t>	VICIntEnable |= 0x00020000;	// Enable EINT3 interrupt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1800">
                <a:latin typeface="Arial" charset="0"/>
              </a:rPr>
              <a:t>	EXTINT = 0x08;							// Clear EINT3 flag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1800">
                <a:latin typeface="Arial" charset="0"/>
              </a:rPr>
              <a:t>}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20638" y="387350"/>
            <a:ext cx="1198562" cy="3416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For control vector slot 1, there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16 slots from 0 (highest priory) to 15 (lowest priority))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19200" y="12192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19200" y="16002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981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TW" sz="1600" smtClean="0"/>
              <a:t/>
            </a:r>
            <a:br>
              <a:rPr lang="en-US" altLang="zh-TW" sz="1600" smtClean="0"/>
            </a:br>
            <a:r>
              <a:rPr lang="en-US" altLang="zh-TW" sz="1600" smtClean="0"/>
              <a:t>               </a:t>
            </a:r>
            <a:r>
              <a:rPr lang="en-US" altLang="en-US" sz="1600" smtClean="0"/>
              <a:t>void init_Eint (void) {</a:t>
            </a:r>
            <a:br>
              <a:rPr lang="en-US" altLang="en-US" sz="1600" smtClean="0"/>
            </a:br>
            <a:r>
              <a:rPr lang="en-US" altLang="en-US" sz="1600" smtClean="0"/>
              <a:t>	</a:t>
            </a:r>
            <a:r>
              <a:rPr lang="en-US" altLang="en-US" sz="1600" u="sng" smtClean="0"/>
              <a:t>EXTMODE=0x08;</a:t>
            </a:r>
            <a:r>
              <a:rPr lang="en-US" altLang="en-US" sz="1600" smtClean="0"/>
              <a:t>	 // set EINT3 as edge trigger</a:t>
            </a:r>
            <a:br>
              <a:rPr lang="en-US" altLang="en-US" sz="1600" smtClean="0"/>
            </a:br>
            <a:r>
              <a:rPr lang="en-US" altLang="en-US" sz="1600" smtClean="0"/>
              <a:t>	VICVectAddr1 = (unsigned long)IRQ_Eint1;  </a:t>
            </a:r>
            <a:br>
              <a:rPr lang="en-US" altLang="en-US" sz="1600" smtClean="0"/>
            </a:br>
            <a:r>
              <a:rPr lang="en-US" altLang="en-US" sz="1600" smtClean="0"/>
              <a:t>	// set interrupt vector in slot1 (16 slots from 0 (highest priory) to 15 (lowest priority))</a:t>
            </a:r>
            <a:br>
              <a:rPr lang="en-US" altLang="en-US" sz="1600" smtClean="0"/>
            </a:br>
            <a:r>
              <a:rPr lang="en-US" altLang="en-US" sz="1600" smtClean="0"/>
              <a:t>	VICVectCntl1 = 0x20 | 17; 	     // use it for EINT3 Interrupt</a:t>
            </a:r>
            <a:br>
              <a:rPr lang="en-US" altLang="en-US" sz="1600" smtClean="0"/>
            </a:br>
            <a:r>
              <a:rPr lang="en-US" altLang="en-US" sz="1600" smtClean="0"/>
              <a:t>	VICIntEnable |= 0x00020000; // Enable EINT3 interrupt</a:t>
            </a:r>
            <a:br>
              <a:rPr lang="en-US" altLang="en-US" sz="1600" smtClean="0"/>
            </a:br>
            <a:r>
              <a:rPr lang="en-US" altLang="en-US" sz="1600" smtClean="0"/>
              <a:t>	EXTINT = 0x08;							// Clear EINT3 flag}</a:t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endParaRPr lang="en-US" altLang="en-US" sz="1600" smtClean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779713"/>
            <a:ext cx="7848600" cy="3986212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1425" y="7620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76E483-E8BA-49CF-ADF3-24D98FFC21DD}" type="slidenum">
              <a:rPr lang="en-US" altLang="en-US">
                <a:solidFill>
                  <a:srgbClr val="898989"/>
                </a:solidFill>
              </a:rPr>
              <a:pPr/>
              <a:t>32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4822" name="Oval 4"/>
          <p:cNvSpPr>
            <a:spLocks noChangeArrowheads="1"/>
          </p:cNvSpPr>
          <p:nvPr/>
        </p:nvSpPr>
        <p:spPr bwMode="auto">
          <a:xfrm>
            <a:off x="0" y="5562600"/>
            <a:ext cx="9217025" cy="647700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178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0x020 </a:t>
            </a:r>
            <a:r>
              <a:rPr lang="en-US" altLang="en-US" sz="1800">
                <a:latin typeface="Arial" charset="0"/>
                <a:sym typeface="Wingdings" pitchFamily="2" charset="2"/>
              </a:rPr>
              <a:t></a:t>
            </a:r>
            <a:r>
              <a:rPr lang="en-US" altLang="en-US" sz="1800">
                <a:latin typeface="Arial" charset="0"/>
              </a:rPr>
              <a:t> bit5=1</a:t>
            </a:r>
          </a:p>
        </p:txBody>
      </p:sp>
      <p:sp>
        <p:nvSpPr>
          <p:cNvPr id="34824" name="Oval 6"/>
          <p:cNvSpPr>
            <a:spLocks noChangeArrowheads="1"/>
          </p:cNvSpPr>
          <p:nvPr/>
        </p:nvSpPr>
        <p:spPr bwMode="auto">
          <a:xfrm>
            <a:off x="2667000" y="1447800"/>
            <a:ext cx="457200" cy="331788"/>
          </a:xfrm>
          <a:prstGeom prst="ellips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4825" name="Line 7"/>
          <p:cNvSpPr>
            <a:spLocks noChangeShapeType="1"/>
          </p:cNvSpPr>
          <p:nvPr/>
        </p:nvSpPr>
        <p:spPr bwMode="auto">
          <a:xfrm flipH="1">
            <a:off x="838200" y="1752600"/>
            <a:ext cx="2209800" cy="3429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8"/>
          <p:cNvSpPr>
            <a:spLocks noChangeShapeType="1"/>
          </p:cNvSpPr>
          <p:nvPr/>
        </p:nvSpPr>
        <p:spPr bwMode="auto">
          <a:xfrm>
            <a:off x="3657600" y="1638300"/>
            <a:ext cx="17891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Oval 9"/>
          <p:cNvSpPr>
            <a:spLocks noChangeArrowheads="1"/>
          </p:cNvSpPr>
          <p:nvPr/>
        </p:nvSpPr>
        <p:spPr bwMode="auto">
          <a:xfrm>
            <a:off x="3276600" y="1447800"/>
            <a:ext cx="381000" cy="304800"/>
          </a:xfrm>
          <a:prstGeom prst="ellipse">
            <a:avLst/>
          </a:prstGeom>
          <a:noFill/>
          <a:ln w="38100">
            <a:solidFill>
              <a:srgbClr val="8987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4828" name="Text Box 10"/>
          <p:cNvSpPr txBox="1">
            <a:spLocks noChangeArrowheads="1"/>
          </p:cNvSpPr>
          <p:nvPr/>
        </p:nvSpPr>
        <p:spPr bwMode="auto">
          <a:xfrm>
            <a:off x="4114800" y="2133600"/>
            <a:ext cx="48958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Arial" charset="0"/>
              </a:rPr>
              <a:t>‘17’ is the source mask of external interrupt3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Arial" charset="0"/>
              </a:rPr>
              <a:t>(EINT3),(see next slide) </a:t>
            </a:r>
            <a:endParaRPr lang="en-US" altLang="en-US" sz="1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29" name="Line 11"/>
          <p:cNvSpPr>
            <a:spLocks noChangeShapeType="1"/>
          </p:cNvSpPr>
          <p:nvPr/>
        </p:nvSpPr>
        <p:spPr bwMode="auto">
          <a:xfrm>
            <a:off x="6934200" y="25908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Rectangle 12"/>
          <p:cNvSpPr>
            <a:spLocks noChangeArrowheads="1"/>
          </p:cNvSpPr>
          <p:nvPr/>
        </p:nvSpPr>
        <p:spPr bwMode="auto">
          <a:xfrm>
            <a:off x="1828800" y="0"/>
            <a:ext cx="6248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400" b="1">
                <a:latin typeface="Arial" charset="0"/>
              </a:rPr>
              <a:t>From http://www.nxp.com/documents/user_manual/UM10120.pdf</a:t>
            </a:r>
          </a:p>
        </p:txBody>
      </p:sp>
      <p:sp>
        <p:nvSpPr>
          <p:cNvPr id="34831" name="TextBox 1"/>
          <p:cNvSpPr txBox="1">
            <a:spLocks noChangeArrowheads="1"/>
          </p:cNvSpPr>
          <p:nvPr/>
        </p:nvSpPr>
        <p:spPr bwMode="auto">
          <a:xfrm>
            <a:off x="20638" y="387350"/>
            <a:ext cx="1198562" cy="3416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For control vector slot 1, there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16 slots from 0 (highest priory) to 15 (lowest priority))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19200" y="1143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19200" y="12954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3400" smtClean="0"/>
              <a:t>Source mask</a:t>
            </a:r>
            <a:br>
              <a:rPr lang="en-US" altLang="zh-TW" sz="3400" smtClean="0"/>
            </a:br>
            <a:endParaRPr lang="en-US" altLang="en-US" sz="34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2746375" cy="4530725"/>
          </a:xfrm>
        </p:spPr>
        <p:txBody>
          <a:bodyPr/>
          <a:lstStyle/>
          <a:p>
            <a:pPr eaLnBrk="1" hangingPunct="1"/>
            <a:r>
              <a:rPr lang="en-US" altLang="zh-TW" smtClean="0"/>
              <a:t>E.g.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external interrupt=17</a:t>
            </a:r>
            <a:endParaRPr lang="en-US" altLang="en-US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50292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85000" y="648493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4DC04C-91CB-45A7-967A-548E48574F8B}" type="slidenum">
              <a:rPr lang="en-US" altLang="en-US">
                <a:solidFill>
                  <a:srgbClr val="898989"/>
                </a:solidFill>
              </a:rPr>
              <a:pPr/>
              <a:t>33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0"/>
            <a:ext cx="5472112" cy="63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3917950" y="6234113"/>
            <a:ext cx="52197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2843213" y="3429000"/>
            <a:ext cx="1119187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Oval 12"/>
          <p:cNvSpPr>
            <a:spLocks noChangeArrowheads="1"/>
          </p:cNvSpPr>
          <p:nvPr/>
        </p:nvSpPr>
        <p:spPr bwMode="auto">
          <a:xfrm>
            <a:off x="7543800" y="6164263"/>
            <a:ext cx="431800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51" name="Rectangle 13"/>
          <p:cNvSpPr>
            <a:spLocks noChangeArrowheads="1"/>
          </p:cNvSpPr>
          <p:nvPr/>
        </p:nvSpPr>
        <p:spPr bwMode="auto">
          <a:xfrm>
            <a:off x="160338" y="6477000"/>
            <a:ext cx="6248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400" b="1">
                <a:latin typeface="Arial" charset="0"/>
              </a:rPr>
              <a:t>From http://www.nxp.com/documents/user_manual/UM10120.pdf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 of other interrupt sources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you want to use Eint1(source mask=15)</a:t>
            </a:r>
          </a:p>
          <a:p>
            <a:pPr eaLnBrk="1" hangingPunct="1"/>
            <a:r>
              <a:rPr lang="en-US" altLang="zh-TW" sz="2300" smtClean="0"/>
              <a:t>VICVectCntl1 = 0x20 | 15 ;//the 0x20 is to set bit5 to 1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you want to use Eint0(source mask=14)</a:t>
            </a:r>
          </a:p>
          <a:p>
            <a:pPr eaLnBrk="1" hangingPunct="1"/>
            <a:r>
              <a:rPr lang="en-US" altLang="zh-TW" sz="2300" smtClean="0"/>
              <a:t>VICVectCntl1 = 0x20 | 14;//the 0x20 is to set bit5 to 1</a:t>
            </a:r>
          </a:p>
          <a:p>
            <a:pPr eaLnBrk="1" hangingPunct="1">
              <a:buFont typeface="Arial" charset="0"/>
              <a:buNone/>
            </a:pPr>
            <a:endParaRPr lang="en-US" altLang="zh-TW" sz="2300" smtClean="0"/>
          </a:p>
          <a:p>
            <a:pPr eaLnBrk="1" hangingPunct="1"/>
            <a:endParaRPr lang="en-US" altLang="zh-TW" sz="2300" smtClean="0"/>
          </a:p>
          <a:p>
            <a:pPr eaLnBrk="1" hangingPunct="1"/>
            <a:r>
              <a:rPr lang="en-US" altLang="en-US" smtClean="0"/>
              <a:t>If you want to use Uart0(source mask=6)</a:t>
            </a:r>
          </a:p>
          <a:p>
            <a:pPr eaLnBrk="1" hangingPunct="1"/>
            <a:r>
              <a:rPr lang="en-US" altLang="zh-TW" sz="2300" smtClean="0"/>
              <a:t>VICVectCntl1 = 0x20 | 6; //the 0x20 is to set bit5 to 1</a:t>
            </a:r>
          </a:p>
          <a:p>
            <a:pPr eaLnBrk="1" hangingPunct="1"/>
            <a:endParaRPr lang="en-US" altLang="zh-TW" sz="2300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977C33-16B5-4ECC-9C3E-3E49FCEDC9F2}" type="slidenum">
              <a:rPr lang="en-US" altLang="en-US">
                <a:solidFill>
                  <a:srgbClr val="898989"/>
                </a:solidFill>
              </a:rPr>
              <a:pPr/>
              <a:t>34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l"/>
            </a:pPr>
            <a:r>
              <a:rPr lang="en-US" altLang="zh-TW" sz="1800" smtClean="0"/>
              <a:t>v</a:t>
            </a:r>
            <a:r>
              <a:rPr lang="en-US" altLang="en-US" sz="1800" smtClean="0"/>
              <a:t>oid init_Eint (void) {</a:t>
            </a:r>
            <a:br>
              <a:rPr lang="en-US" altLang="en-US" sz="1800" smtClean="0"/>
            </a:br>
            <a:r>
              <a:rPr lang="en-US" altLang="en-US" sz="1800" smtClean="0"/>
              <a:t>	EXTMODE=0x08;	 // set EINT3 as edge trigger</a:t>
            </a:r>
            <a:br>
              <a:rPr lang="en-US" altLang="en-US" sz="1800" smtClean="0"/>
            </a:br>
            <a:r>
              <a:rPr lang="en-US" altLang="en-US" sz="1800" smtClean="0"/>
              <a:t>	VICVectAddr1 = (unsigned long)IRQ_Eint1;  </a:t>
            </a:r>
            <a:br>
              <a:rPr lang="en-US" altLang="en-US" sz="1800" smtClean="0"/>
            </a:br>
            <a:r>
              <a:rPr lang="en-US" altLang="en-US" sz="1800" smtClean="0"/>
              <a:t>	// set interrupt vector in 1</a:t>
            </a:r>
            <a:br>
              <a:rPr lang="en-US" altLang="en-US" sz="1800" smtClean="0"/>
            </a:br>
            <a:r>
              <a:rPr lang="en-US" altLang="en-US" sz="1800" smtClean="0"/>
              <a:t>	VICVectCntl1 = 0x20 | 17; 	     // use it for EINT3 Interrupt</a:t>
            </a:r>
            <a:br>
              <a:rPr lang="en-US" altLang="en-US" sz="1800" smtClean="0"/>
            </a:br>
            <a:r>
              <a:rPr lang="en-US" altLang="en-US" sz="1800" u="sng" smtClean="0"/>
              <a:t>	VICIntEnable |= 0x00020000</a:t>
            </a:r>
            <a:r>
              <a:rPr lang="en-US" altLang="en-US" sz="1800" smtClean="0"/>
              <a:t>; // Enable EINT3 interrupt</a:t>
            </a:r>
            <a:br>
              <a:rPr lang="en-US" altLang="en-US" sz="1800" smtClean="0"/>
            </a:br>
            <a:r>
              <a:rPr lang="en-US" altLang="en-US" sz="1800" smtClean="0"/>
              <a:t>	EXTINT = 0x08;							// Clear EINT3 flag</a:t>
            </a:r>
            <a:br>
              <a:rPr lang="en-US" altLang="en-US" sz="1800" smtClean="0"/>
            </a:br>
            <a:r>
              <a:rPr lang="en-US" altLang="en-US" sz="1800" smtClean="0"/>
              <a:t>}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152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011159-23DE-4A11-962E-49AFD84F158C}" type="slidenum">
              <a:rPr lang="en-US" altLang="en-US">
                <a:solidFill>
                  <a:srgbClr val="898989"/>
                </a:solidFill>
              </a:rPr>
              <a:pPr/>
              <a:t>35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1300"/>
            <a:ext cx="8424863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Oval 5"/>
          <p:cNvSpPr>
            <a:spLocks noChangeArrowheads="1"/>
          </p:cNvSpPr>
          <p:nvPr/>
        </p:nvSpPr>
        <p:spPr bwMode="auto">
          <a:xfrm>
            <a:off x="6629400" y="3886200"/>
            <a:ext cx="792163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3505200" y="1676400"/>
            <a:ext cx="3276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4495800" y="2133600"/>
            <a:ext cx="2962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Bit17 is set for 0x00020000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85800" y="6477000"/>
            <a:ext cx="6248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400" b="1">
                <a:latin typeface="Arial" charset="0"/>
              </a:rPr>
              <a:t>From http://www.nxp.com/documents/user_manual/UM10120.pdf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524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l"/>
            </a:pPr>
            <a:r>
              <a:rPr lang="en-US" altLang="zh-TW" sz="1800" smtClean="0"/>
              <a:t>v</a:t>
            </a:r>
            <a:r>
              <a:rPr lang="en-US" altLang="en-US" sz="1800" smtClean="0"/>
              <a:t>oid init_Eint (void) {</a:t>
            </a:r>
            <a:br>
              <a:rPr lang="en-US" altLang="en-US" sz="1800" smtClean="0"/>
            </a:br>
            <a:r>
              <a:rPr lang="en-US" altLang="en-US" sz="1800" smtClean="0"/>
              <a:t>	EXTMODE=0x08;	 // set EINT3 as edge trigger</a:t>
            </a:r>
            <a:br>
              <a:rPr lang="en-US" altLang="en-US" sz="1800" smtClean="0"/>
            </a:br>
            <a:r>
              <a:rPr lang="en-US" altLang="en-US" sz="1800" smtClean="0"/>
              <a:t>	VICVectAddr1 = (unsigned long)IRQ_Eint1;  </a:t>
            </a:r>
            <a:br>
              <a:rPr lang="en-US" altLang="en-US" sz="1800" smtClean="0"/>
            </a:br>
            <a:r>
              <a:rPr lang="en-US" altLang="en-US" sz="1800" smtClean="0"/>
              <a:t>	// set interrupt vector in 1</a:t>
            </a:r>
            <a:br>
              <a:rPr lang="en-US" altLang="en-US" sz="1800" smtClean="0"/>
            </a:br>
            <a:r>
              <a:rPr lang="en-US" altLang="en-US" sz="1800" smtClean="0"/>
              <a:t>	VICVectCntl1 = 0x20 | 17; 	     // use it for EINT3 Interrupt</a:t>
            </a:r>
            <a:br>
              <a:rPr lang="en-US" altLang="en-US" sz="1800" smtClean="0"/>
            </a:br>
            <a:r>
              <a:rPr lang="en-US" altLang="en-US" sz="1800" smtClean="0"/>
              <a:t>	VICIntEnable |= 0x00020000; // Enable EINT3 interrupt</a:t>
            </a:r>
            <a:br>
              <a:rPr lang="en-US" altLang="en-US" sz="1800" smtClean="0"/>
            </a:br>
            <a:r>
              <a:rPr lang="en-US" altLang="en-US" sz="1800" smtClean="0"/>
              <a:t>	</a:t>
            </a:r>
            <a:r>
              <a:rPr lang="en-US" altLang="en-US" sz="1800" u="sng" smtClean="0"/>
              <a:t>EXTINT = 0x08;</a:t>
            </a:r>
            <a:r>
              <a:rPr lang="en-US" altLang="en-US" sz="1800" smtClean="0">
                <a:solidFill>
                  <a:srgbClr val="FF0000"/>
                </a:solidFill>
              </a:rPr>
              <a:t>	(see next page) </a:t>
            </a:r>
            <a:r>
              <a:rPr lang="en-US" altLang="en-US" sz="1800" smtClean="0"/>
              <a:t>						// Clear EINT3 flag</a:t>
            </a:r>
            <a:br>
              <a:rPr lang="en-US" altLang="en-US" sz="1800" smtClean="0"/>
            </a:br>
            <a:r>
              <a:rPr lang="en-US" altLang="en-US" sz="1800" smtClean="0"/>
              <a:t>}</a:t>
            </a:r>
            <a:endParaRPr lang="en-US" altLang="zh-TW" sz="1800" smtClean="0"/>
          </a:p>
          <a:p>
            <a:pPr eaLnBrk="1" hangingPunct="1">
              <a:lnSpc>
                <a:spcPct val="90000"/>
              </a:lnSpc>
            </a:pPr>
            <a:endParaRPr lang="en-US" altLang="zh-TW" sz="1800" smtClean="0"/>
          </a:p>
          <a:p>
            <a:pPr eaLnBrk="1" hangingPunct="1">
              <a:lnSpc>
                <a:spcPct val="90000"/>
              </a:lnSpc>
            </a:pPr>
            <a:endParaRPr lang="en-US" altLang="zh-TW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1800" smtClean="0"/>
              <a:t>External Interrupt Flag register (EXTINT - address 0xE01F C140)</a:t>
            </a:r>
            <a:r>
              <a:rPr lang="en-US" altLang="en-US" sz="1800" smtClean="0">
                <a:solidFill>
                  <a:srgbClr val="FF0000"/>
                </a:solidFill>
              </a:rPr>
              <a:t> (see next page) </a:t>
            </a:r>
            <a:endParaRPr lang="en-US" altLang="en-US" sz="1800" smtClean="0">
              <a:ea typeface="新細明體" pitchFamily="18" charset="-12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E047AD-4EAB-49F6-8C38-F3850F1201F6}" type="slidenum">
              <a:rPr lang="en-US" altLang="en-US">
                <a:solidFill>
                  <a:srgbClr val="898989"/>
                </a:solidFill>
              </a:rPr>
              <a:pPr/>
              <a:t>36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96850" y="3352800"/>
            <a:ext cx="16398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0x08=1000(B)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Bit3 set to1</a:t>
            </a:r>
          </a:p>
        </p:txBody>
      </p:sp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8351838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Line 10"/>
          <p:cNvSpPr>
            <a:spLocks noChangeShapeType="1"/>
          </p:cNvSpPr>
          <p:nvPr/>
        </p:nvSpPr>
        <p:spPr bwMode="auto">
          <a:xfrm flipH="1">
            <a:off x="1371600" y="1828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609600" y="5867400"/>
            <a:ext cx="6248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400" b="1">
                <a:latin typeface="Arial" charset="0"/>
              </a:rPr>
              <a:t>From http://www.nxp.com/documents/user_manual/UM10120.pdf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352800"/>
            <a:ext cx="1676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4AB4C2-1A61-4F60-96CC-A2707194278A}" type="slidenum">
              <a:rPr lang="en-US" altLang="en-US">
                <a:solidFill>
                  <a:srgbClr val="898989"/>
                </a:solidFill>
              </a:rPr>
              <a:pPr/>
              <a:t>37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6705600" cy="658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85800" y="4648200"/>
            <a:ext cx="1143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4000" smtClean="0"/>
              <a:t>Appendix 2</a:t>
            </a:r>
            <a:br>
              <a:rPr lang="en-US" altLang="zh-TW" sz="4000" smtClean="0"/>
            </a:b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4000" smtClean="0"/>
              <a:t>Other important interrupts</a:t>
            </a:r>
            <a:br>
              <a:rPr lang="en-US" altLang="zh-TW" sz="4000" smtClean="0"/>
            </a:br>
            <a:endParaRPr lang="en-US" altLang="en-US" sz="4000" smtClean="0">
              <a:ea typeface="新細明體" pitchFamily="18" charset="-120"/>
            </a:endParaRP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mtClean="0"/>
              <a:t>Reset, SWI, FIQ, IRQ</a:t>
            </a:r>
            <a:r>
              <a:rPr lang="en-US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We will study IRQ here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D1BEF4-3FCB-4676-8B30-C5F1930EEC9F}" type="slidenum">
              <a:rPr lang="en-US" altLang="en-US">
                <a:solidFill>
                  <a:srgbClr val="898989"/>
                </a:solidFill>
              </a:rPr>
              <a:pPr/>
              <a:t>38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Different interrupts</a:t>
            </a:r>
            <a:br>
              <a:rPr lang="en-US" altLang="en-US" sz="3400" smtClean="0"/>
            </a:br>
            <a:r>
              <a:rPr lang="en-US" altLang="en-US" sz="3400" smtClean="0"/>
              <a:t>depend on how they are triggered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smtClean="0"/>
              <a:t>Reset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Undefined Instruction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Prefetch Abort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Data Abort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smtClean="0"/>
              <a:t>Interrupt Request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smtClean="0"/>
              <a:t>Fast Interrupt Request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u="sng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Will study the underlined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A9618F-4B48-471F-8BAF-08AF36CFF967}" type="slidenum">
              <a:rPr lang="en-US" altLang="en-US">
                <a:solidFill>
                  <a:srgbClr val="898989"/>
                </a:solidFill>
              </a:rPr>
              <a:pPr/>
              <a:t>39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304800" y="3505200"/>
            <a:ext cx="4953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/>
              <a:t>Important  interrupts </a:t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5800" y="381001"/>
          <a:ext cx="8001000" cy="527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A855B9-59CF-419A-A299-7C959B08A964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151" name="Text Box 20"/>
          <p:cNvSpPr txBox="1">
            <a:spLocks noChangeArrowheads="1"/>
          </p:cNvSpPr>
          <p:nvPr/>
        </p:nvSpPr>
        <p:spPr bwMode="auto">
          <a:xfrm>
            <a:off x="4686300" y="55626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Triggered by hardware sources</a:t>
            </a:r>
          </a:p>
        </p:txBody>
      </p:sp>
      <p:sp>
        <p:nvSpPr>
          <p:cNvPr id="6152" name="Oval 21"/>
          <p:cNvSpPr>
            <a:spLocks noChangeArrowheads="1"/>
          </p:cNvSpPr>
          <p:nvPr/>
        </p:nvSpPr>
        <p:spPr bwMode="auto">
          <a:xfrm>
            <a:off x="59436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53" name="Oval 22"/>
          <p:cNvSpPr>
            <a:spLocks noChangeArrowheads="1"/>
          </p:cNvSpPr>
          <p:nvPr/>
        </p:nvSpPr>
        <p:spPr bwMode="auto">
          <a:xfrm>
            <a:off x="5791200" y="48799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154" name="Oval 26"/>
          <p:cNvSpPr>
            <a:spLocks noChangeArrowheads="1"/>
          </p:cNvSpPr>
          <p:nvPr/>
        </p:nvSpPr>
        <p:spPr bwMode="auto">
          <a:xfrm>
            <a:off x="2133600" y="4610100"/>
            <a:ext cx="6477000" cy="9525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Entry/Exit Actions</a:t>
            </a:r>
            <a:r>
              <a:rPr lang="en-US" altLang="zh-TW" sz="3400" smtClean="0"/>
              <a:t> for different interrupts</a:t>
            </a:r>
            <a:endParaRPr lang="en-GB" altLang="en-US" sz="3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Reset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When the processor’s Reset input is asserted		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smtClean="0"/>
              <a:t>CPSR </a:t>
            </a:r>
            <a:r>
              <a:rPr lang="en-US" altLang="en-US" sz="1400" smtClean="0">
                <a:sym typeface="Symbol" pitchFamily="18" charset="2"/>
              </a:rPr>
              <a:t></a:t>
            </a:r>
            <a:r>
              <a:rPr lang="en-US" altLang="en-US" sz="1400" smtClean="0"/>
              <a:t> Supervisor + I + F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smtClean="0"/>
              <a:t>PC </a:t>
            </a:r>
            <a:r>
              <a:rPr lang="en-US" altLang="en-US" sz="1400" smtClean="0">
                <a:sym typeface="Symbol" pitchFamily="18" charset="2"/>
              </a:rPr>
              <a:t></a:t>
            </a:r>
            <a:r>
              <a:rPr lang="en-US" altLang="en-US" sz="1400" smtClean="0"/>
              <a:t> 0x00000000</a:t>
            </a: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Undefined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If an attempt to execute an instruction that is undefined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smtClean="0"/>
              <a:t>LR_undef </a:t>
            </a:r>
            <a:r>
              <a:rPr lang="en-US" altLang="en-US" sz="1400" smtClean="0">
                <a:sym typeface="Symbol" pitchFamily="18" charset="2"/>
              </a:rPr>
              <a:t></a:t>
            </a:r>
            <a:r>
              <a:rPr lang="en-US" altLang="en-US" sz="1400" smtClean="0"/>
              <a:t> Undefined Instruction Address + #4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smtClean="0"/>
              <a:t>PC </a:t>
            </a:r>
            <a:r>
              <a:rPr lang="en-US" altLang="en-US" sz="1400" smtClean="0">
                <a:sym typeface="Symbol" pitchFamily="18" charset="2"/>
              </a:rPr>
              <a:t></a:t>
            </a:r>
            <a:r>
              <a:rPr lang="en-US" altLang="en-US" sz="1400" smtClean="0"/>
              <a:t> 0x00000004, CPSR </a:t>
            </a:r>
            <a:r>
              <a:rPr lang="en-US" altLang="en-US" sz="1400" smtClean="0">
                <a:sym typeface="Symbol" pitchFamily="18" charset="2"/>
              </a:rPr>
              <a:t></a:t>
            </a:r>
            <a:r>
              <a:rPr lang="en-US" altLang="en-US" sz="1400" smtClean="0"/>
              <a:t> Undefined + I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smtClean="0"/>
              <a:t>Return with : MOVS pc, lr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Prefetch Abort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Instruction fetch memory abort, invalid fetched instruction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smtClean="0"/>
              <a:t>LR_abt </a:t>
            </a:r>
            <a:r>
              <a:rPr lang="en-US" altLang="en-US" sz="1400" smtClean="0">
                <a:sym typeface="Symbol" pitchFamily="18" charset="2"/>
              </a:rPr>
              <a:t></a:t>
            </a:r>
            <a:r>
              <a:rPr lang="en-US" altLang="en-US" sz="1400" smtClean="0"/>
              <a:t> Aborted Instruction Address + #4, SPSR_abt </a:t>
            </a:r>
            <a:r>
              <a:rPr lang="en-US" altLang="en-US" sz="1400" smtClean="0">
                <a:sym typeface="Symbol" pitchFamily="18" charset="2"/>
              </a:rPr>
              <a:t></a:t>
            </a:r>
            <a:r>
              <a:rPr lang="en-US" altLang="en-US" sz="1400" smtClean="0"/>
              <a:t> CPSR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smtClean="0"/>
              <a:t>PC </a:t>
            </a:r>
            <a:r>
              <a:rPr lang="en-US" altLang="en-US" sz="1400" smtClean="0">
                <a:sym typeface="Symbol" pitchFamily="18" charset="2"/>
              </a:rPr>
              <a:t></a:t>
            </a:r>
            <a:r>
              <a:rPr lang="en-US" altLang="en-US" sz="1400" smtClean="0"/>
              <a:t> 0x0000000C, CPSR </a:t>
            </a:r>
            <a:r>
              <a:rPr lang="en-US" altLang="en-US" sz="1400" smtClean="0">
                <a:sym typeface="Symbol" pitchFamily="18" charset="2"/>
              </a:rPr>
              <a:t></a:t>
            </a:r>
            <a:r>
              <a:rPr lang="en-US" altLang="en-US" sz="1400" smtClean="0"/>
              <a:t> Abort + I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smtClean="0"/>
              <a:t>Return with : SUBS pc, lr, #4 </a:t>
            </a:r>
            <a:endParaRPr lang="en-GB" altLang="en-US" sz="1400" smtClean="0"/>
          </a:p>
          <a:p>
            <a:pPr eaLnBrk="1" hangingPunct="1">
              <a:lnSpc>
                <a:spcPct val="80000"/>
              </a:lnSpc>
            </a:pPr>
            <a:endParaRPr lang="en-GB" altLang="en-US" sz="18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54102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6DE338-24C0-41AC-9ADD-DE038861DC3B}" type="slidenum">
              <a:rPr lang="en-US" altLang="en-US">
                <a:solidFill>
                  <a:srgbClr val="898989"/>
                </a:solidFill>
              </a:rPr>
              <a:pPr/>
              <a:t>40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6019800" y="1143000"/>
            <a:ext cx="2819400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9509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09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09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09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09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latin typeface="Times New Roman" pitchFamily="18" charset="0"/>
              </a:rPr>
              <a:t>*Interrupt Disable bits.</a:t>
            </a:r>
          </a:p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latin typeface="Times New Roman" pitchFamily="18" charset="0"/>
              </a:rPr>
              <a:t>       I</a:t>
            </a:r>
            <a:r>
              <a:rPr lang="en-US" altLang="en-US" sz="1700">
                <a:latin typeface="Times New Roman" pitchFamily="18" charset="0"/>
              </a:rPr>
              <a:t>  = 1, disables the IRQ.</a:t>
            </a:r>
          </a:p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Times New Roman" pitchFamily="18" charset="0"/>
              </a:rPr>
              <a:t>       </a:t>
            </a:r>
            <a:r>
              <a:rPr lang="en-US" altLang="en-US" sz="1700" b="1">
                <a:latin typeface="Times New Roman" pitchFamily="18" charset="0"/>
              </a:rPr>
              <a:t>F</a:t>
            </a:r>
            <a:r>
              <a:rPr lang="en-US" altLang="en-US" sz="1700">
                <a:latin typeface="Times New Roman" pitchFamily="18" charset="0"/>
              </a:rPr>
              <a:t> = 1, disables the FIQ.</a:t>
            </a:r>
          </a:p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Times New Roman" pitchFamily="18" charset="0"/>
              </a:rPr>
              <a:t>when the I bit is set, IRQ     </a:t>
            </a:r>
          </a:p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Times New Roman" pitchFamily="18" charset="0"/>
              </a:rPr>
              <a:t>interrupts are disabled, etc.</a:t>
            </a:r>
          </a:p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Times New Roman" pitchFamily="18" charset="0"/>
            </a:endParaRPr>
          </a:p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Times New Roman" pitchFamily="18" charset="0"/>
              </a:rPr>
              <a:t>*</a:t>
            </a:r>
            <a:r>
              <a:rPr lang="en-US" altLang="en-US" sz="1700" b="1">
                <a:latin typeface="Times New Roman" pitchFamily="18" charset="0"/>
              </a:rPr>
              <a:t>Mode bits</a:t>
            </a:r>
          </a:p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Times New Roman" pitchFamily="18" charset="0"/>
              </a:rPr>
              <a:t>      Supervisor=M[0:4]=10011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4568825"/>
            <a:ext cx="3681413" cy="170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685800" y="6303963"/>
            <a:ext cx="768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http://infocenter.arm.com/help/topic/com.arm.doc.ddi0210c/DDI0210B.pdf</a:t>
            </a:r>
          </a:p>
        </p:txBody>
      </p:sp>
      <p:pic>
        <p:nvPicPr>
          <p:cNvPr id="430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3289300"/>
            <a:ext cx="1128712" cy="277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Entry/Exit Actions</a:t>
            </a:r>
            <a:endParaRPr lang="en-GB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Data Abort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300" smtClean="0"/>
              <a:t>Data access memory abort, invalid data 	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smtClean="0"/>
              <a:t>LR_abt </a:t>
            </a:r>
            <a:r>
              <a:rPr lang="en-US" altLang="en-US" sz="2100" smtClean="0">
                <a:sym typeface="Symbol" pitchFamily="18" charset="2"/>
              </a:rPr>
              <a:t></a:t>
            </a:r>
            <a:r>
              <a:rPr lang="en-US" altLang="en-US" sz="2100" smtClean="0"/>
              <a:t> Aborted Instruction + #8, SPSR_abt </a:t>
            </a:r>
            <a:r>
              <a:rPr lang="en-US" altLang="en-US" sz="2100" smtClean="0">
                <a:sym typeface="Symbol" pitchFamily="18" charset="2"/>
              </a:rPr>
              <a:t></a:t>
            </a:r>
            <a:r>
              <a:rPr lang="en-US" altLang="en-US" sz="2100" smtClean="0"/>
              <a:t> CPSR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smtClean="0"/>
              <a:t>PC </a:t>
            </a:r>
            <a:r>
              <a:rPr lang="en-US" altLang="en-US" sz="2100" smtClean="0">
                <a:sym typeface="Symbol" pitchFamily="18" charset="2"/>
              </a:rPr>
              <a:t></a:t>
            </a:r>
            <a:r>
              <a:rPr lang="en-US" altLang="en-US" sz="2100" smtClean="0"/>
              <a:t> 0x00000010, CPSR </a:t>
            </a:r>
            <a:r>
              <a:rPr lang="en-US" altLang="en-US" sz="2100" smtClean="0">
                <a:sym typeface="Symbol" pitchFamily="18" charset="2"/>
              </a:rPr>
              <a:t></a:t>
            </a:r>
            <a:r>
              <a:rPr lang="en-US" altLang="en-US" sz="2100" smtClean="0"/>
              <a:t> Abort + I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smtClean="0"/>
              <a:t>Return with : SUBS pc, lr, #4  or SUBS pc, lr, #8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Software Interrupt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300" smtClean="0"/>
              <a:t>Enters Supervisor mode 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smtClean="0"/>
              <a:t>LR_svc </a:t>
            </a:r>
            <a:r>
              <a:rPr lang="en-US" altLang="en-US" sz="2100" smtClean="0">
                <a:sym typeface="Symbol" pitchFamily="18" charset="2"/>
              </a:rPr>
              <a:t></a:t>
            </a:r>
            <a:r>
              <a:rPr lang="en-US" altLang="en-US" sz="2100" smtClean="0"/>
              <a:t> SWI Address + #4, SPSR_svc </a:t>
            </a:r>
            <a:r>
              <a:rPr lang="en-US" altLang="en-US" sz="2100" smtClean="0">
                <a:sym typeface="Symbol" pitchFamily="18" charset="2"/>
              </a:rPr>
              <a:t></a:t>
            </a:r>
            <a:r>
              <a:rPr lang="en-US" altLang="en-US" sz="2100" smtClean="0"/>
              <a:t> CPSR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smtClean="0"/>
              <a:t>PC </a:t>
            </a:r>
            <a:r>
              <a:rPr lang="en-US" altLang="en-US" sz="2100" smtClean="0">
                <a:sym typeface="Symbol" pitchFamily="18" charset="2"/>
              </a:rPr>
              <a:t></a:t>
            </a:r>
            <a:r>
              <a:rPr lang="en-US" altLang="en-US" sz="2100" smtClean="0"/>
              <a:t> 0x00000008, CPSR </a:t>
            </a:r>
            <a:r>
              <a:rPr lang="en-US" altLang="en-US" sz="2100" smtClean="0">
                <a:sym typeface="Symbol" pitchFamily="18" charset="2"/>
              </a:rPr>
              <a:t></a:t>
            </a:r>
            <a:r>
              <a:rPr lang="en-US" altLang="en-US" sz="2100" smtClean="0"/>
              <a:t> Supervisor + I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smtClean="0"/>
              <a:t>Return with : MOV pc, lr 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DA800A-6F8E-4FA4-BB1D-CA83BDEB2800}" type="slidenum">
              <a:rPr lang="en-US" altLang="en-US">
                <a:solidFill>
                  <a:srgbClr val="898989"/>
                </a:solidFill>
              </a:rPr>
              <a:pPr/>
              <a:t>41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Entry/Exit Actions</a:t>
            </a:r>
            <a:endParaRPr lang="en-GB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Interrupt Request (IRQ)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Externally generated by asserting the processor’s IRQ input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LR_irq </a:t>
            </a:r>
            <a:r>
              <a:rPr lang="en-US" altLang="en-US" sz="1600" smtClean="0">
                <a:sym typeface="Symbol" pitchFamily="18" charset="2"/>
              </a:rPr>
              <a:t></a:t>
            </a:r>
            <a:r>
              <a:rPr lang="en-US" altLang="en-US" sz="1600" smtClean="0"/>
              <a:t> PC - #4, SPSR_irq </a:t>
            </a:r>
            <a:r>
              <a:rPr lang="en-US" altLang="en-US" sz="1600" smtClean="0">
                <a:sym typeface="Symbol" pitchFamily="18" charset="2"/>
              </a:rPr>
              <a:t></a:t>
            </a:r>
            <a:r>
              <a:rPr lang="en-US" altLang="en-US" sz="1600" smtClean="0"/>
              <a:t> CPSR   //save next instruction after interrupt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PC </a:t>
            </a:r>
            <a:r>
              <a:rPr lang="en-US" altLang="en-US" sz="1600" smtClean="0">
                <a:sym typeface="Symbol" pitchFamily="18" charset="2"/>
              </a:rPr>
              <a:t></a:t>
            </a:r>
            <a:r>
              <a:rPr lang="en-US" altLang="en-US" sz="1600" smtClean="0"/>
              <a:t> 0x00000018, CPSR </a:t>
            </a:r>
            <a:r>
              <a:rPr lang="en-US" altLang="en-US" sz="1600" smtClean="0">
                <a:sym typeface="Symbol" pitchFamily="18" charset="2"/>
              </a:rPr>
              <a:t></a:t>
            </a:r>
            <a:r>
              <a:rPr lang="en-US" altLang="en-US" sz="1600" smtClean="0"/>
              <a:t> Interrupt + I   //stop other IRQ interrupts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Return with : SUBS pc, lr, #4    //return to the orginal program</a:t>
            </a:r>
            <a:endParaRPr lang="en-GB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Fast Interrupt Request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Externally generated by asserting the processor’s FIQ input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LR_fiq </a:t>
            </a:r>
            <a:r>
              <a:rPr lang="en-US" altLang="en-US" sz="1600" smtClean="0">
                <a:sym typeface="Symbol" pitchFamily="18" charset="2"/>
              </a:rPr>
              <a:t></a:t>
            </a:r>
            <a:r>
              <a:rPr lang="en-US" altLang="en-US" sz="1600" smtClean="0"/>
              <a:t> PC - #4, SPSR_fiq </a:t>
            </a:r>
            <a:r>
              <a:rPr lang="en-US" altLang="en-US" sz="1600" smtClean="0">
                <a:sym typeface="Symbol" pitchFamily="18" charset="2"/>
              </a:rPr>
              <a:t></a:t>
            </a:r>
            <a:r>
              <a:rPr lang="en-US" altLang="en-US" sz="1600" smtClean="0"/>
              <a:t> CPSR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PC </a:t>
            </a:r>
            <a:r>
              <a:rPr lang="en-US" altLang="en-US" sz="1600" smtClean="0">
                <a:sym typeface="Symbol" pitchFamily="18" charset="2"/>
              </a:rPr>
              <a:t></a:t>
            </a:r>
            <a:r>
              <a:rPr lang="en-US" altLang="en-US" sz="1600" smtClean="0"/>
              <a:t> 0x0000001C, CPSR </a:t>
            </a:r>
            <a:r>
              <a:rPr lang="en-US" altLang="en-US" sz="1600" smtClean="0">
                <a:sym typeface="Symbol" pitchFamily="18" charset="2"/>
              </a:rPr>
              <a:t></a:t>
            </a:r>
            <a:r>
              <a:rPr lang="en-US" altLang="en-US" sz="1600" smtClean="0"/>
              <a:t> Fast Interrupt + I + F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Return with : SUBS pc, lr, #4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Handler @0x1C speeds up the response time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A4FD18-C94E-492D-A081-AFB9D1249FDC}" type="slidenum">
              <a:rPr lang="en-US" altLang="en-US">
                <a:solidFill>
                  <a:srgbClr val="898989"/>
                </a:solidFill>
              </a:rPr>
              <a:pPr/>
              <a:t>42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152400" y="1066800"/>
            <a:ext cx="8153400" cy="213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15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Recall</a:t>
            </a:r>
            <a:br>
              <a:rPr lang="en-US" altLang="en-US" sz="3000" smtClean="0"/>
            </a:br>
            <a:r>
              <a:rPr lang="en-US" altLang="en-US" sz="3000" smtClean="0"/>
              <a:t>Mode bits M[0:4] : bit0-&gt;bit4 of CPSR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A00009-C159-4904-B672-CBE6B481AB9F}" type="slidenum">
              <a:rPr lang="en-US" altLang="en-US">
                <a:solidFill>
                  <a:srgbClr val="898989"/>
                </a:solidFill>
              </a:rPr>
              <a:pPr/>
              <a:t>43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35113"/>
            <a:ext cx="792480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517525" y="5719763"/>
            <a:ext cx="768985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zh-TW" sz="1800">
                <a:latin typeface="Arial" charset="0"/>
              </a:rPr>
              <a:t/>
            </a:r>
            <a:br>
              <a:rPr lang="en-US" altLang="zh-TW" sz="1800">
                <a:latin typeface="Arial" charset="0"/>
              </a:rPr>
            </a:br>
            <a:r>
              <a:rPr lang="en-US" altLang="zh-TW" sz="1800">
                <a:latin typeface="Arial" charset="0"/>
              </a:rPr>
              <a:t> </a:t>
            </a:r>
            <a:r>
              <a:rPr lang="en-US" altLang="en-US" sz="1800">
                <a:latin typeface="Arial" charset="0"/>
              </a:rPr>
              <a:t>http://infocenter.arm.com/help/topic/com.arm.doc.ddi0210c/DDI0210B.pdf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838200" y="2971800"/>
            <a:ext cx="1981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Important interrupt descriptions</a:t>
            </a:r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Reset</a:t>
            </a:r>
            <a:r>
              <a:rPr lang="en-US" altLang="zh-TW" smtClean="0"/>
              <a:t> (at power up , or reset button depressed)</a:t>
            </a: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Software Interrupt</a:t>
            </a:r>
            <a:r>
              <a:rPr lang="en-US" altLang="zh-TW" smtClean="0"/>
              <a:t> (SWI) : operating sys. calls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Fast hardware interrupts FIQ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zh-TW" smtClean="0"/>
              <a:t>Hardware interrupts IRQ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09DC19-B209-4ED1-8B4E-753C6C91716E}" type="slidenum">
              <a:rPr lang="en-US" altLang="en-US">
                <a:solidFill>
                  <a:srgbClr val="898989"/>
                </a:solidFill>
              </a:rPr>
              <a:pPr/>
              <a:t>44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7110" name="Oval 4"/>
          <p:cNvSpPr>
            <a:spLocks noChangeArrowheads="1"/>
          </p:cNvSpPr>
          <p:nvPr/>
        </p:nvSpPr>
        <p:spPr bwMode="auto">
          <a:xfrm>
            <a:off x="0" y="3886200"/>
            <a:ext cx="7239000" cy="685800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1) Reset</a:t>
            </a:r>
            <a:br>
              <a:rPr lang="en-US" altLang="zh-TW" smtClean="0"/>
            </a:br>
            <a:r>
              <a:rPr lang="en-US" altLang="zh-TW" sz="1700" smtClean="0"/>
              <a:t>section 2.10 [1]</a:t>
            </a:r>
            <a:endParaRPr lang="en-US" altLang="en-US" sz="1700" smtClean="0">
              <a:ea typeface="新細明體" pitchFamily="18" charset="-12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b="1" smtClean="0"/>
              <a:t>Reset </a:t>
            </a:r>
            <a:r>
              <a:rPr lang="en-US" altLang="zh-TW" sz="2000" b="1" smtClean="0"/>
              <a:t>(a summary of the </a:t>
            </a:r>
            <a:r>
              <a:rPr lang="en-US" altLang="zh-TW" sz="2000" smtClean="0"/>
              <a:t>essential procedures)</a:t>
            </a:r>
            <a:endParaRPr lang="en-US" altLang="en-US" sz="2000" b="1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000" smtClean="0"/>
              <a:t>When </a:t>
            </a:r>
            <a:r>
              <a:rPr lang="en-US" altLang="zh-TW" sz="2000" smtClean="0"/>
              <a:t>the hardware input pin </a:t>
            </a:r>
            <a:r>
              <a:rPr lang="en-US" altLang="en-US" sz="2000" b="1" smtClean="0"/>
              <a:t>nRESET</a:t>
            </a:r>
            <a:r>
              <a:rPr lang="en-US" altLang="zh-TW" sz="2000" b="1" smtClean="0"/>
              <a:t>=0 then 1 and 0 again, then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Overwrites R14_svc and SPSR_svc by copying the current values of the PC and</a:t>
            </a:r>
            <a:r>
              <a:rPr lang="en-US" altLang="zh-TW" sz="2000" smtClean="0"/>
              <a:t> </a:t>
            </a:r>
            <a:r>
              <a:rPr lang="en-US" altLang="en-US" sz="2000" smtClean="0"/>
              <a:t>CPSR into them.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Forces </a:t>
            </a:r>
            <a:r>
              <a:rPr lang="en-US" altLang="en-US" sz="2000" b="1" smtClean="0"/>
              <a:t>M[4:0] </a:t>
            </a:r>
            <a:r>
              <a:rPr lang="en-US" altLang="en-US" sz="2000" smtClean="0"/>
              <a:t>to bit:10011, Supervisor mode, sets the I and F bits, and clears the</a:t>
            </a:r>
            <a:r>
              <a:rPr lang="en-US" altLang="zh-TW" sz="2000" smtClean="0"/>
              <a:t> </a:t>
            </a:r>
            <a:r>
              <a:rPr lang="en-US" altLang="en-US" sz="2000" smtClean="0"/>
              <a:t>T-bit in the CPSR. Hence IRQ, FIQ are disabled.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Forces the PC to fetch the next instruction from address 0x0000 0000.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Reverts to ARM state if necessary and resumes execution.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smtClean="0"/>
              <a:t>After reset, all register values except the PC and CPSR are indeterminate.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08F1EF-9508-4BBA-8ACA-775D7DE742E5}" type="slidenum">
              <a:rPr lang="en-US" altLang="en-US">
                <a:solidFill>
                  <a:srgbClr val="898989"/>
                </a:solidFill>
              </a:rPr>
              <a:pPr/>
              <a:t>45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b="1" smtClean="0"/>
              <a:t>Details of entering an interrupt (exception)</a:t>
            </a:r>
            <a:endParaRPr lang="en-GB" altLang="en-US" sz="15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400" smtClean="0"/>
              <a:t>Preserves the address of the next instruction in the appropriate Link Register</a:t>
            </a:r>
            <a:r>
              <a:rPr lang="en-GB" altLang="zh-TW" sz="2400" smtClean="0"/>
              <a:t> (e.g. r14_svc </a:t>
            </a:r>
            <a:r>
              <a:rPr lang="en-GB" altLang="zh-TW" sz="2400" smtClean="0">
                <a:sym typeface="Wingdings" pitchFamily="2" charset="2"/>
              </a:rPr>
              <a:t></a:t>
            </a:r>
            <a:r>
              <a:rPr lang="en-GB" altLang="zh-TW" sz="2400" smtClean="0"/>
              <a:t> r14 of supervisor mode)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400" smtClean="0"/>
              <a:t>Copies the CPSR </a:t>
            </a:r>
            <a:r>
              <a:rPr lang="en-GB" altLang="zh-TW" sz="2400" smtClean="0"/>
              <a:t>(</a:t>
            </a:r>
            <a:r>
              <a:rPr lang="en-US" altLang="en-US" sz="2400" smtClean="0"/>
              <a:t>Current Program Status Register </a:t>
            </a:r>
            <a:r>
              <a:rPr lang="en-US" altLang="zh-TW" sz="2400" smtClean="0"/>
              <a:t>) </a:t>
            </a:r>
            <a:r>
              <a:rPr lang="en-GB" altLang="en-US" sz="2400" smtClean="0"/>
              <a:t>into the appropriate SPSR</a:t>
            </a:r>
            <a:r>
              <a:rPr lang="en-GB" altLang="zh-TW" sz="2400" smtClean="0"/>
              <a:t> (</a:t>
            </a:r>
            <a:r>
              <a:rPr lang="en-GB" altLang="en-US" sz="2400" smtClean="0"/>
              <a:t>Saved Process Status </a:t>
            </a:r>
            <a:r>
              <a:rPr lang="en-US" altLang="en-US" sz="2400" smtClean="0"/>
              <a:t>Reg</a:t>
            </a:r>
            <a:r>
              <a:rPr lang="en-US" altLang="zh-TW" sz="2400" smtClean="0"/>
              <a:t>. e.g. </a:t>
            </a:r>
            <a:r>
              <a:rPr lang="en-GB" altLang="en-US" sz="2400" smtClean="0"/>
              <a:t>SPSR</a:t>
            </a:r>
            <a:r>
              <a:rPr lang="en-GB" altLang="zh-TW" sz="2400" smtClean="0"/>
              <a:t>_svc)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400" smtClean="0"/>
              <a:t>Forces the CPSR mode bits to a value which depends on the exceptio</a:t>
            </a:r>
            <a:r>
              <a:rPr lang="en-GB" altLang="zh-TW" sz="2400" smtClean="0"/>
              <a:t>n (supervisor, interrupt etc)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400" smtClean="0"/>
              <a:t>Forces the PC </a:t>
            </a:r>
            <a:r>
              <a:rPr lang="en-GB" altLang="zh-TW" sz="2400" smtClean="0"/>
              <a:t>(program counter r15) </a:t>
            </a:r>
            <a:r>
              <a:rPr lang="en-GB" altLang="en-US" sz="2400" smtClean="0"/>
              <a:t>to fetch the next instruction from the relevant exception vector</a:t>
            </a:r>
            <a:endParaRPr lang="en-GB" altLang="zh-TW" sz="2400" smtClean="0"/>
          </a:p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400" smtClean="0"/>
              <a:t>It may also set the interrupt disable flags to prevent otherwise unmanageable nesting of exceptions.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C81AE4-37E6-47F0-8761-5764BCA9B15A}" type="slidenum">
              <a:rPr lang="en-US" altLang="en-US">
                <a:solidFill>
                  <a:srgbClr val="898989"/>
                </a:solidFill>
              </a:rPr>
              <a:pPr/>
              <a:t>46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9158" name="Picture 4" descr="MCBD04934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1143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 descr="MCBD05370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10668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365125" y="5751513"/>
            <a:ext cx="762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TW" sz="1800">
                <a:latin typeface="Arial" charset="0"/>
                <a:sym typeface="Wingdings" pitchFamily="2" charset="2"/>
              </a:rPr>
              <a:t>http://infocenter.arm.com/help/topic/com.arm.doc.ddi0210c/DDI0210B.pdf</a:t>
            </a:r>
            <a:endParaRPr lang="en-US" altLang="en-US" sz="1800"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b="1" smtClean="0"/>
              <a:t>2) </a:t>
            </a:r>
            <a:r>
              <a:rPr lang="en-US" altLang="en-US" sz="3400" b="1" smtClean="0"/>
              <a:t>Software interrupt instruction</a:t>
            </a:r>
            <a:br>
              <a:rPr lang="en-US" altLang="en-US" sz="3400" b="1" smtClean="0"/>
            </a:br>
            <a:r>
              <a:rPr lang="en-US" altLang="zh-TW" sz="3400" b="1" smtClean="0"/>
              <a:t> SWI</a:t>
            </a:r>
            <a:endParaRPr lang="en-US" altLang="en-US" sz="3400" b="1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</a:t>
            </a:r>
            <a:r>
              <a:rPr lang="en-US" altLang="en-US" sz="2400" i="1" smtClean="0"/>
              <a:t>Software Interrupt instruction </a:t>
            </a:r>
            <a:r>
              <a:rPr lang="en-US" altLang="en-US" sz="2400" smtClean="0"/>
              <a:t>(SWI) is used to enter Supervisor mode, usually to request a particular supervisor function.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SWI handler ( a software routine in the Operating system,) reads the op</a:t>
            </a:r>
            <a:r>
              <a:rPr lang="en-US" altLang="zh-TW" sz="2400" smtClean="0"/>
              <a:t>-</a:t>
            </a:r>
            <a:r>
              <a:rPr lang="en-US" altLang="en-US" sz="2400" smtClean="0"/>
              <a:t>code to extract the SWI function number (vector), e.g. print a character on screen.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Then runs the routine for that vector– print a character on screen.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SWI handler returns by executing MOVS PC, R14_svc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3CE8C2-ED00-4DE2-9004-69E56DABF020}" type="slidenum">
              <a:rPr lang="en-US" altLang="en-US">
                <a:solidFill>
                  <a:srgbClr val="898989"/>
                </a:solidFill>
              </a:rPr>
              <a:pPr/>
              <a:t>47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software interrupt (excpetion)</a:t>
            </a:r>
            <a:endParaRPr lang="en-GB" alt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>
          <a:xfrm>
            <a:off x="576263" y="3230563"/>
            <a:ext cx="8023225" cy="2901950"/>
          </a:xfrm>
        </p:spPr>
        <p:txBody>
          <a:bodyPr lIns="95250" tIns="47625" rIns="95250" bIns="47625"/>
          <a:lstStyle/>
          <a:p>
            <a:pPr eaLnBrk="1" hangingPunct="1"/>
            <a:r>
              <a:rPr lang="en-US" altLang="en-US" sz="2000" smtClean="0"/>
              <a:t>In effect, a SWI is a user-defined instruction.</a:t>
            </a:r>
          </a:p>
          <a:p>
            <a:pPr eaLnBrk="1" hangingPunct="1"/>
            <a:r>
              <a:rPr lang="en-US" altLang="en-US" sz="2000" smtClean="0"/>
              <a:t>It causes an exception trap to the SWI hardware vector (thus causing a change to supervisor mode, plus the associated state saving), thus causing the SWI exception handler to be called.</a:t>
            </a:r>
          </a:p>
          <a:p>
            <a:pPr eaLnBrk="1" hangingPunct="1"/>
            <a:r>
              <a:rPr lang="en-US" altLang="en-US" sz="2000" smtClean="0"/>
              <a:t>The handler can then examine the comment field of the instruction to decide what operation has been requested.</a:t>
            </a:r>
          </a:p>
          <a:p>
            <a:pPr eaLnBrk="1" hangingPunct="1"/>
            <a:r>
              <a:rPr lang="en-US" altLang="en-US" sz="2000" smtClean="0"/>
              <a:t>By making use of the SWI mechanism, an operating system can implement a set of privileged operations which applications running in user mode can request.</a:t>
            </a:r>
          </a:p>
          <a:p>
            <a:pPr eaLnBrk="1" hangingPunct="1"/>
            <a:r>
              <a:rPr lang="en-US" altLang="en-US" sz="2000" smtClean="0"/>
              <a:t>See Exception Handling Module for further details.</a:t>
            </a: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D09783-1124-4B84-A9C7-35D507BA9502}" type="slidenum">
              <a:rPr lang="en-US" altLang="en-US">
                <a:solidFill>
                  <a:srgbClr val="898989"/>
                </a:solidFill>
              </a:rPr>
              <a:pPr/>
              <a:t>48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51206" name="Group 4"/>
          <p:cNvGrpSpPr>
            <a:grpSpLocks/>
          </p:cNvGrpSpPr>
          <p:nvPr/>
        </p:nvGrpSpPr>
        <p:grpSpPr bwMode="auto">
          <a:xfrm>
            <a:off x="1055688" y="1581150"/>
            <a:ext cx="6748462" cy="1409700"/>
            <a:chOff x="665" y="996"/>
            <a:chExt cx="4251" cy="888"/>
          </a:xfrm>
        </p:grpSpPr>
        <p:sp>
          <p:nvSpPr>
            <p:cNvPr id="51207" name="Line 5"/>
            <p:cNvSpPr>
              <a:spLocks noChangeShapeType="1"/>
            </p:cNvSpPr>
            <p:nvPr/>
          </p:nvSpPr>
          <p:spPr bwMode="auto">
            <a:xfrm>
              <a:off x="1508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6"/>
            <p:cNvSpPr>
              <a:spLocks noChangeShapeType="1"/>
            </p:cNvSpPr>
            <p:nvPr/>
          </p:nvSpPr>
          <p:spPr bwMode="auto">
            <a:xfrm>
              <a:off x="1640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7"/>
            <p:cNvSpPr>
              <a:spLocks noChangeShapeType="1"/>
            </p:cNvSpPr>
            <p:nvPr/>
          </p:nvSpPr>
          <p:spPr bwMode="auto">
            <a:xfrm>
              <a:off x="1773" y="1150"/>
              <a:ext cx="0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8"/>
            <p:cNvSpPr>
              <a:spLocks noChangeShapeType="1"/>
            </p:cNvSpPr>
            <p:nvPr/>
          </p:nvSpPr>
          <p:spPr bwMode="auto">
            <a:xfrm>
              <a:off x="1905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9"/>
            <p:cNvSpPr>
              <a:spLocks noChangeShapeType="1"/>
            </p:cNvSpPr>
            <p:nvPr/>
          </p:nvSpPr>
          <p:spPr bwMode="auto">
            <a:xfrm>
              <a:off x="2037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0"/>
            <p:cNvSpPr>
              <a:spLocks noChangeShapeType="1"/>
            </p:cNvSpPr>
            <p:nvPr/>
          </p:nvSpPr>
          <p:spPr bwMode="auto">
            <a:xfrm>
              <a:off x="2170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1"/>
            <p:cNvSpPr>
              <a:spLocks noChangeShapeType="1"/>
            </p:cNvSpPr>
            <p:nvPr/>
          </p:nvSpPr>
          <p:spPr bwMode="auto">
            <a:xfrm>
              <a:off x="2302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2"/>
            <p:cNvSpPr>
              <a:spLocks noChangeShapeType="1"/>
            </p:cNvSpPr>
            <p:nvPr/>
          </p:nvSpPr>
          <p:spPr bwMode="auto">
            <a:xfrm>
              <a:off x="2435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3"/>
            <p:cNvSpPr>
              <a:spLocks noChangeShapeType="1"/>
            </p:cNvSpPr>
            <p:nvPr/>
          </p:nvSpPr>
          <p:spPr bwMode="auto">
            <a:xfrm>
              <a:off x="2576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4"/>
            <p:cNvSpPr>
              <a:spLocks noChangeShapeType="1"/>
            </p:cNvSpPr>
            <p:nvPr/>
          </p:nvSpPr>
          <p:spPr bwMode="auto">
            <a:xfrm>
              <a:off x="2699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5"/>
            <p:cNvSpPr>
              <a:spLocks noChangeShapeType="1"/>
            </p:cNvSpPr>
            <p:nvPr/>
          </p:nvSpPr>
          <p:spPr bwMode="auto">
            <a:xfrm>
              <a:off x="2848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Line 16"/>
            <p:cNvSpPr>
              <a:spLocks noChangeShapeType="1"/>
            </p:cNvSpPr>
            <p:nvPr/>
          </p:nvSpPr>
          <p:spPr bwMode="auto">
            <a:xfrm>
              <a:off x="2981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Line 17"/>
            <p:cNvSpPr>
              <a:spLocks noChangeShapeType="1"/>
            </p:cNvSpPr>
            <p:nvPr/>
          </p:nvSpPr>
          <p:spPr bwMode="auto">
            <a:xfrm>
              <a:off x="3113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Line 18"/>
            <p:cNvSpPr>
              <a:spLocks noChangeShapeType="1"/>
            </p:cNvSpPr>
            <p:nvPr/>
          </p:nvSpPr>
          <p:spPr bwMode="auto">
            <a:xfrm>
              <a:off x="3246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Line 19"/>
            <p:cNvSpPr>
              <a:spLocks noChangeShapeType="1"/>
            </p:cNvSpPr>
            <p:nvPr/>
          </p:nvSpPr>
          <p:spPr bwMode="auto">
            <a:xfrm>
              <a:off x="3378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Line 20"/>
            <p:cNvSpPr>
              <a:spLocks noChangeShapeType="1"/>
            </p:cNvSpPr>
            <p:nvPr/>
          </p:nvSpPr>
          <p:spPr bwMode="auto">
            <a:xfrm>
              <a:off x="3510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Line 21"/>
            <p:cNvSpPr>
              <a:spLocks noChangeShapeType="1"/>
            </p:cNvSpPr>
            <p:nvPr/>
          </p:nvSpPr>
          <p:spPr bwMode="auto">
            <a:xfrm>
              <a:off x="3643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Line 22"/>
            <p:cNvSpPr>
              <a:spLocks noChangeShapeType="1"/>
            </p:cNvSpPr>
            <p:nvPr/>
          </p:nvSpPr>
          <p:spPr bwMode="auto">
            <a:xfrm>
              <a:off x="3775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Line 23"/>
            <p:cNvSpPr>
              <a:spLocks noChangeShapeType="1"/>
            </p:cNvSpPr>
            <p:nvPr/>
          </p:nvSpPr>
          <p:spPr bwMode="auto">
            <a:xfrm>
              <a:off x="4437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Line 24"/>
            <p:cNvSpPr>
              <a:spLocks noChangeShapeType="1"/>
            </p:cNvSpPr>
            <p:nvPr/>
          </p:nvSpPr>
          <p:spPr bwMode="auto">
            <a:xfrm>
              <a:off x="4553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Line 25"/>
            <p:cNvSpPr>
              <a:spLocks noChangeShapeType="1"/>
            </p:cNvSpPr>
            <p:nvPr/>
          </p:nvSpPr>
          <p:spPr bwMode="auto">
            <a:xfrm>
              <a:off x="4678" y="1158"/>
              <a:ext cx="0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Line 26"/>
            <p:cNvSpPr>
              <a:spLocks noChangeShapeType="1"/>
            </p:cNvSpPr>
            <p:nvPr/>
          </p:nvSpPr>
          <p:spPr bwMode="auto">
            <a:xfrm>
              <a:off x="4793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Rectangle 27"/>
            <p:cNvSpPr>
              <a:spLocks noChangeArrowheads="1"/>
            </p:cNvSpPr>
            <p:nvPr/>
          </p:nvSpPr>
          <p:spPr bwMode="auto">
            <a:xfrm>
              <a:off x="1120" y="1021"/>
              <a:ext cx="16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950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509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509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509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509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51230" name="Rectangle 28"/>
            <p:cNvSpPr>
              <a:spLocks noChangeArrowheads="1"/>
            </p:cNvSpPr>
            <p:nvPr/>
          </p:nvSpPr>
          <p:spPr bwMode="auto">
            <a:xfrm>
              <a:off x="665" y="1021"/>
              <a:ext cx="16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950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509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509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509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509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51231" name="Rectangle 29"/>
            <p:cNvSpPr>
              <a:spLocks noChangeArrowheads="1"/>
            </p:cNvSpPr>
            <p:nvPr/>
          </p:nvSpPr>
          <p:spPr bwMode="auto">
            <a:xfrm>
              <a:off x="1625" y="1021"/>
              <a:ext cx="16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950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509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509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509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509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51232" name="Rectangle 30"/>
            <p:cNvSpPr>
              <a:spLocks noChangeArrowheads="1"/>
            </p:cNvSpPr>
            <p:nvPr/>
          </p:nvSpPr>
          <p:spPr bwMode="auto">
            <a:xfrm>
              <a:off x="1261" y="1021"/>
              <a:ext cx="16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950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509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509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509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509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51233" name="Rectangle 31"/>
            <p:cNvSpPr>
              <a:spLocks noChangeArrowheads="1"/>
            </p:cNvSpPr>
            <p:nvPr/>
          </p:nvSpPr>
          <p:spPr bwMode="auto">
            <a:xfrm>
              <a:off x="1766" y="1034"/>
              <a:ext cx="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51234" name="Rectangle 32"/>
            <p:cNvSpPr>
              <a:spLocks noChangeArrowheads="1"/>
            </p:cNvSpPr>
            <p:nvPr/>
          </p:nvSpPr>
          <p:spPr bwMode="auto">
            <a:xfrm>
              <a:off x="4792" y="996"/>
              <a:ext cx="12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950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509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509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509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509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1235" name="Line 33"/>
            <p:cNvSpPr>
              <a:spLocks noChangeShapeType="1"/>
            </p:cNvSpPr>
            <p:nvPr/>
          </p:nvSpPr>
          <p:spPr bwMode="auto">
            <a:xfrm>
              <a:off x="1251" y="1150"/>
              <a:ext cx="0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Line 34"/>
            <p:cNvSpPr>
              <a:spLocks noChangeShapeType="1"/>
            </p:cNvSpPr>
            <p:nvPr/>
          </p:nvSpPr>
          <p:spPr bwMode="auto">
            <a:xfrm>
              <a:off x="1375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Line 35"/>
            <p:cNvSpPr>
              <a:spLocks noChangeShapeType="1"/>
            </p:cNvSpPr>
            <p:nvPr/>
          </p:nvSpPr>
          <p:spPr bwMode="auto">
            <a:xfrm>
              <a:off x="3908" y="1158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Line 36"/>
            <p:cNvSpPr>
              <a:spLocks noChangeShapeType="1"/>
            </p:cNvSpPr>
            <p:nvPr/>
          </p:nvSpPr>
          <p:spPr bwMode="auto">
            <a:xfrm>
              <a:off x="4040" y="1158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Line 37"/>
            <p:cNvSpPr>
              <a:spLocks noChangeShapeType="1"/>
            </p:cNvSpPr>
            <p:nvPr/>
          </p:nvSpPr>
          <p:spPr bwMode="auto">
            <a:xfrm>
              <a:off x="4172" y="1158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Line 38"/>
            <p:cNvSpPr>
              <a:spLocks noChangeShapeType="1"/>
            </p:cNvSpPr>
            <p:nvPr/>
          </p:nvSpPr>
          <p:spPr bwMode="auto">
            <a:xfrm>
              <a:off x="4305" y="1158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Line 39"/>
            <p:cNvSpPr>
              <a:spLocks noChangeShapeType="1"/>
            </p:cNvSpPr>
            <p:nvPr/>
          </p:nvSpPr>
          <p:spPr bwMode="auto">
            <a:xfrm>
              <a:off x="987" y="1150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Line 40"/>
            <p:cNvSpPr>
              <a:spLocks noChangeShapeType="1"/>
            </p:cNvSpPr>
            <p:nvPr/>
          </p:nvSpPr>
          <p:spPr bwMode="auto">
            <a:xfrm>
              <a:off x="1119" y="1158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Line 41"/>
            <p:cNvSpPr>
              <a:spLocks noChangeShapeType="1"/>
            </p:cNvSpPr>
            <p:nvPr/>
          </p:nvSpPr>
          <p:spPr bwMode="auto">
            <a:xfrm>
              <a:off x="854" y="1158"/>
              <a:ext cx="0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Rectangle 42"/>
            <p:cNvSpPr>
              <a:spLocks noChangeArrowheads="1"/>
            </p:cNvSpPr>
            <p:nvPr/>
          </p:nvSpPr>
          <p:spPr bwMode="auto">
            <a:xfrm>
              <a:off x="740" y="1218"/>
              <a:ext cx="11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marL="357188" indent="-357188" defTabSz="950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509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509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509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509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4000"/>
                </a:lnSpc>
                <a:spcBef>
                  <a:spcPct val="52000"/>
                </a:spcBef>
                <a:buFontTx/>
                <a:buNone/>
              </a:pPr>
              <a:r>
                <a:rPr lang="en-US" altLang="en-US" sz="1200" b="1">
                  <a:latin typeface="Times New Roman" pitchFamily="18" charset="0"/>
                </a:rPr>
                <a:t>   Cond         1    1   1   1</a:t>
              </a:r>
            </a:p>
          </p:txBody>
        </p:sp>
        <p:sp>
          <p:nvSpPr>
            <p:cNvPr id="51245" name="Rectangle 43"/>
            <p:cNvSpPr>
              <a:spLocks noChangeArrowheads="1"/>
            </p:cNvSpPr>
            <p:nvPr/>
          </p:nvSpPr>
          <p:spPr bwMode="auto">
            <a:xfrm>
              <a:off x="1846" y="1201"/>
              <a:ext cx="30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marL="357188" indent="-357188" defTabSz="950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509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509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509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509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4000"/>
                </a:lnSpc>
                <a:spcBef>
                  <a:spcPct val="52000"/>
                </a:spcBef>
                <a:buFontTx/>
                <a:buNone/>
              </a:pPr>
              <a:r>
                <a:rPr lang="en-US" altLang="en-US" sz="1200" b="1">
                  <a:latin typeface="Times New Roman" pitchFamily="18" charset="0"/>
                </a:rPr>
                <a:t>                         Comment field (ignored by Processor)</a:t>
              </a:r>
            </a:p>
          </p:txBody>
        </p:sp>
        <p:sp>
          <p:nvSpPr>
            <p:cNvPr id="51246" name="Line 44"/>
            <p:cNvSpPr>
              <a:spLocks noChangeShapeType="1"/>
            </p:cNvSpPr>
            <p:nvPr/>
          </p:nvSpPr>
          <p:spPr bwMode="auto">
            <a:xfrm>
              <a:off x="751" y="1422"/>
              <a:ext cx="0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Line 45"/>
            <p:cNvSpPr>
              <a:spLocks noChangeShapeType="1"/>
            </p:cNvSpPr>
            <p:nvPr/>
          </p:nvSpPr>
          <p:spPr bwMode="auto">
            <a:xfrm>
              <a:off x="1251" y="1422"/>
              <a:ext cx="0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Line 46"/>
            <p:cNvSpPr>
              <a:spLocks noChangeShapeType="1"/>
            </p:cNvSpPr>
            <p:nvPr/>
          </p:nvSpPr>
          <p:spPr bwMode="auto">
            <a:xfrm flipH="1">
              <a:off x="746" y="1497"/>
              <a:ext cx="5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Line 47"/>
            <p:cNvSpPr>
              <a:spLocks noChangeShapeType="1"/>
            </p:cNvSpPr>
            <p:nvPr/>
          </p:nvSpPr>
          <p:spPr bwMode="auto">
            <a:xfrm>
              <a:off x="962" y="1497"/>
              <a:ext cx="0" cy="2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Line 48"/>
            <p:cNvSpPr>
              <a:spLocks noChangeShapeType="1"/>
            </p:cNvSpPr>
            <p:nvPr/>
          </p:nvSpPr>
          <p:spPr bwMode="auto">
            <a:xfrm>
              <a:off x="962" y="1762"/>
              <a:ext cx="4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Rectangle 49"/>
            <p:cNvSpPr>
              <a:spLocks noChangeArrowheads="1"/>
            </p:cNvSpPr>
            <p:nvPr/>
          </p:nvSpPr>
          <p:spPr bwMode="auto">
            <a:xfrm>
              <a:off x="1418" y="1664"/>
              <a:ext cx="1499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marL="357188" indent="-357188" defTabSz="950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509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509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509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509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2000"/>
                </a:lnSpc>
                <a:spcBef>
                  <a:spcPct val="51000"/>
                </a:spcBef>
                <a:buFontTx/>
                <a:buNone/>
              </a:pPr>
              <a:r>
                <a:rPr lang="en-US" altLang="en-US" sz="1900" b="1">
                  <a:latin typeface="Times New Roman" pitchFamily="18" charset="0"/>
                </a:rPr>
                <a:t>Condition Field</a:t>
              </a:r>
            </a:p>
          </p:txBody>
        </p:sp>
        <p:sp>
          <p:nvSpPr>
            <p:cNvPr id="51252" name="Rectangle 50"/>
            <p:cNvSpPr>
              <a:spLocks noChangeArrowheads="1"/>
            </p:cNvSpPr>
            <p:nvPr/>
          </p:nvSpPr>
          <p:spPr bwMode="auto">
            <a:xfrm>
              <a:off x="1758" y="1021"/>
              <a:ext cx="16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9509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509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509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509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509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50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itchFamily="18" charset="0"/>
                </a:rPr>
                <a:t>23</a:t>
              </a:r>
            </a:p>
          </p:txBody>
        </p:sp>
        <p:sp>
          <p:nvSpPr>
            <p:cNvPr id="51253" name="Rectangle 51"/>
            <p:cNvSpPr>
              <a:spLocks noChangeArrowheads="1"/>
            </p:cNvSpPr>
            <p:nvPr/>
          </p:nvSpPr>
          <p:spPr bwMode="auto">
            <a:xfrm>
              <a:off x="750" y="1154"/>
              <a:ext cx="4138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b="1" smtClean="0"/>
              <a:t>3) FIQ </a:t>
            </a:r>
            <a:r>
              <a:rPr lang="en-US" altLang="en-US" sz="3400" b="1" smtClean="0"/>
              <a:t>Fast interrupt request</a:t>
            </a:r>
            <a:br>
              <a:rPr lang="en-US" altLang="en-US" sz="3400" b="1" smtClean="0"/>
            </a:br>
            <a:endParaRPr lang="en-US" altLang="en-US" sz="3400" b="1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ARM </a:t>
            </a:r>
            <a:r>
              <a:rPr lang="en-US" altLang="zh-TW" smtClean="0"/>
              <a:t>FIQ </a:t>
            </a:r>
            <a:r>
              <a:rPr lang="en-US" altLang="en-US" smtClean="0"/>
              <a:t>mode has eight banked registers to </a:t>
            </a:r>
            <a:r>
              <a:rPr lang="en-US" altLang="zh-TW" smtClean="0"/>
              <a:t>save contents of working registers hence </a:t>
            </a:r>
            <a:r>
              <a:rPr lang="en-US" altLang="en-US" smtClean="0"/>
              <a:t>minimizes the overhead of context switching</a:t>
            </a:r>
            <a:r>
              <a:rPr lang="en-US" altLang="zh-TW" smtClean="0"/>
              <a:t>.</a:t>
            </a:r>
            <a:endParaRPr lang="en-US" altLang="en-US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DB62B8-6A4F-4418-9FFA-F2CA6D6644F4}" type="slidenum">
              <a:rPr lang="en-US" altLang="en-US">
                <a:solidFill>
                  <a:srgbClr val="898989"/>
                </a:solidFill>
              </a:rPr>
              <a:pPr/>
              <a:t>49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smtClean="0"/>
              <a:t>Important  interrupts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6868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Reset, a special interrupt to start the system– happens </a:t>
            </a:r>
            <a:r>
              <a:rPr lang="en-US" altLang="zh-TW" sz="2400" smtClean="0"/>
              <a:t>at power up , or reset button depressed)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Software interrupt SWI: similar to subroutine – happens when “SWI 0x??” Is in the program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Hardware interrupt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FIQ (fast interrupt) or IRQ (external interrupt), when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the external interrupt request pin is pulled low, 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an analogue to digital conversion is completed, 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smtClean="0"/>
              <a:t>A timer/counter has made a regular request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B6213C-1117-4E2E-91DE-18C47541FB89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1049604" name="Group 4"/>
          <p:cNvGrpSpPr>
            <a:grpSpLocks/>
          </p:cNvGrpSpPr>
          <p:nvPr/>
        </p:nvGrpSpPr>
        <p:grpSpPr bwMode="auto">
          <a:xfrm>
            <a:off x="1752600" y="3638187"/>
            <a:ext cx="6248400" cy="2895600"/>
            <a:chOff x="1104" y="2231"/>
            <a:chExt cx="4080" cy="1849"/>
          </a:xfrm>
          <a:solidFill>
            <a:schemeClr val="bg1"/>
          </a:solidFill>
        </p:grpSpPr>
        <p:sp>
          <p:nvSpPr>
            <p:cNvPr id="1049605" name="Rectangle 5"/>
            <p:cNvSpPr>
              <a:spLocks noChangeArrowheads="1"/>
            </p:cNvSpPr>
            <p:nvPr/>
          </p:nvSpPr>
          <p:spPr bwMode="auto">
            <a:xfrm>
              <a:off x="1104" y="2256"/>
              <a:ext cx="4080" cy="18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06" name="Rectangle 6"/>
            <p:cNvSpPr>
              <a:spLocks noChangeArrowheads="1"/>
            </p:cNvSpPr>
            <p:nvPr/>
          </p:nvSpPr>
          <p:spPr bwMode="auto">
            <a:xfrm>
              <a:off x="4238" y="2880"/>
              <a:ext cx="802" cy="11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2225" tIns="0" rIns="22225" bIns="0"/>
            <a:lstStyle/>
            <a:p>
              <a:pPr algn="ctr" defTabSz="762000">
                <a:spcBef>
                  <a:spcPct val="20000"/>
                </a:spcBef>
                <a:defRPr/>
              </a:pPr>
              <a:endParaRPr lang="en-US" sz="1600" b="1" dirty="0">
                <a:latin typeface="Arial" pitchFamily="34" charset="0"/>
              </a:endParaRPr>
            </a:p>
            <a:p>
              <a:pPr algn="ctr" defTabSz="762000">
                <a:spcBef>
                  <a:spcPct val="20000"/>
                </a:spcBef>
                <a:defRPr/>
              </a:pPr>
              <a:endParaRPr lang="en-US" sz="1600" b="1" dirty="0">
                <a:latin typeface="Arial" pitchFamily="34" charset="0"/>
              </a:endParaRPr>
            </a:p>
            <a:p>
              <a:pPr algn="ctr" defTabSz="762000">
                <a:spcBef>
                  <a:spcPct val="20000"/>
                </a:spcBef>
                <a:defRPr/>
              </a:pPr>
              <a:r>
                <a:rPr lang="en-US" sz="1600" b="1" dirty="0">
                  <a:latin typeface="Arial" pitchFamily="34" charset="0"/>
                </a:rPr>
                <a:t>Interrupt handling hardware</a:t>
              </a:r>
            </a:p>
          </p:txBody>
        </p:sp>
        <p:sp>
          <p:nvSpPr>
            <p:cNvPr id="1049607" name="Line 7"/>
            <p:cNvSpPr>
              <a:spLocks noChangeShapeType="1"/>
            </p:cNvSpPr>
            <p:nvPr/>
          </p:nvSpPr>
          <p:spPr bwMode="auto">
            <a:xfrm>
              <a:off x="3905" y="3226"/>
              <a:ext cx="333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08" name="Line 8"/>
            <p:cNvSpPr>
              <a:spLocks noChangeShapeType="1"/>
            </p:cNvSpPr>
            <p:nvPr/>
          </p:nvSpPr>
          <p:spPr bwMode="auto">
            <a:xfrm>
              <a:off x="3888" y="3696"/>
              <a:ext cx="336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09" name="Rectangle 9"/>
            <p:cNvSpPr>
              <a:spLocks noChangeArrowheads="1"/>
            </p:cNvSpPr>
            <p:nvPr/>
          </p:nvSpPr>
          <p:spPr bwMode="auto">
            <a:xfrm>
              <a:off x="3706" y="3034"/>
              <a:ext cx="398" cy="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 defTabSz="762000">
                <a:spcBef>
                  <a:spcPct val="20000"/>
                </a:spcBef>
                <a:defRPr/>
              </a:pPr>
              <a:r>
                <a:rPr lang="en-US" sz="1600" b="1" dirty="0">
                  <a:latin typeface="Arial" pitchFamily="34" charset="0"/>
                </a:rPr>
                <a:t>IRQ</a:t>
              </a:r>
            </a:p>
          </p:txBody>
        </p:sp>
        <p:sp>
          <p:nvSpPr>
            <p:cNvPr id="1049610" name="Rectangle 10"/>
            <p:cNvSpPr>
              <a:spLocks noChangeArrowheads="1"/>
            </p:cNvSpPr>
            <p:nvPr/>
          </p:nvSpPr>
          <p:spPr bwMode="auto">
            <a:xfrm>
              <a:off x="3706" y="3520"/>
              <a:ext cx="398" cy="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algn="ctr" defTabSz="762000">
                <a:spcBef>
                  <a:spcPct val="20000"/>
                </a:spcBef>
                <a:defRPr/>
              </a:pPr>
              <a:r>
                <a:rPr lang="en-US" sz="1600" b="1" dirty="0">
                  <a:latin typeface="Arial" pitchFamily="34" charset="0"/>
                </a:rPr>
                <a:t>FIQ</a:t>
              </a:r>
            </a:p>
          </p:txBody>
        </p:sp>
        <p:sp>
          <p:nvSpPr>
            <p:cNvPr id="1049611" name="Rectangle 11"/>
            <p:cNvSpPr>
              <a:spLocks noChangeArrowheads="1"/>
            </p:cNvSpPr>
            <p:nvPr/>
          </p:nvSpPr>
          <p:spPr bwMode="auto">
            <a:xfrm>
              <a:off x="1652" y="2623"/>
              <a:ext cx="816" cy="3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12" name="Text Box 12"/>
            <p:cNvSpPr txBox="1">
              <a:spLocks noChangeArrowheads="1"/>
            </p:cNvSpPr>
            <p:nvPr/>
          </p:nvSpPr>
          <p:spPr bwMode="auto">
            <a:xfrm>
              <a:off x="1652" y="2767"/>
              <a:ext cx="817" cy="1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GB" sz="1400">
                  <a:latin typeface="Arial" pitchFamily="34" charset="0"/>
                </a:rPr>
                <a:t>Timer/Counter</a:t>
              </a:r>
            </a:p>
          </p:txBody>
        </p:sp>
        <p:sp>
          <p:nvSpPr>
            <p:cNvPr id="1049613" name="Rectangle 13"/>
            <p:cNvSpPr>
              <a:spLocks noChangeArrowheads="1"/>
            </p:cNvSpPr>
            <p:nvPr/>
          </p:nvSpPr>
          <p:spPr bwMode="auto">
            <a:xfrm>
              <a:off x="1652" y="3151"/>
              <a:ext cx="816" cy="3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14" name="Rectangle 14"/>
            <p:cNvSpPr>
              <a:spLocks noChangeArrowheads="1"/>
            </p:cNvSpPr>
            <p:nvPr/>
          </p:nvSpPr>
          <p:spPr bwMode="auto">
            <a:xfrm>
              <a:off x="1652" y="3679"/>
              <a:ext cx="816" cy="3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15" name="Text Box 15"/>
            <p:cNvSpPr txBox="1">
              <a:spLocks noChangeArrowheads="1"/>
            </p:cNvSpPr>
            <p:nvPr/>
          </p:nvSpPr>
          <p:spPr bwMode="auto">
            <a:xfrm>
              <a:off x="1891" y="3300"/>
              <a:ext cx="341" cy="1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GB" sz="1400">
                  <a:latin typeface="Arial" pitchFamily="34" charset="0"/>
                </a:rPr>
                <a:t>ADC</a:t>
              </a:r>
            </a:p>
          </p:txBody>
        </p:sp>
        <p:sp>
          <p:nvSpPr>
            <p:cNvPr id="1049616" name="Text Box 16"/>
            <p:cNvSpPr txBox="1">
              <a:spLocks noChangeArrowheads="1"/>
            </p:cNvSpPr>
            <p:nvPr/>
          </p:nvSpPr>
          <p:spPr bwMode="auto">
            <a:xfrm>
              <a:off x="1857" y="3828"/>
              <a:ext cx="409" cy="1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GB" sz="1400">
                  <a:latin typeface="Arial" pitchFamily="34" charset="0"/>
                </a:rPr>
                <a:t>UART</a:t>
              </a:r>
            </a:p>
          </p:txBody>
        </p:sp>
        <p:sp>
          <p:nvSpPr>
            <p:cNvPr id="1049617" name="Line 17"/>
            <p:cNvSpPr>
              <a:spLocks noChangeShapeType="1"/>
            </p:cNvSpPr>
            <p:nvPr/>
          </p:nvSpPr>
          <p:spPr bwMode="auto">
            <a:xfrm>
              <a:off x="2468" y="3343"/>
              <a:ext cx="100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18" name="Text Box 18"/>
            <p:cNvSpPr txBox="1">
              <a:spLocks noChangeArrowheads="1"/>
            </p:cNvSpPr>
            <p:nvPr/>
          </p:nvSpPr>
          <p:spPr bwMode="auto">
            <a:xfrm>
              <a:off x="2437" y="3216"/>
              <a:ext cx="943" cy="1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GB" sz="1200" b="1">
                  <a:latin typeface="Arial" pitchFamily="34" charset="0"/>
                </a:rPr>
                <a:t>End of conversion</a:t>
              </a:r>
            </a:p>
          </p:txBody>
        </p:sp>
        <p:sp>
          <p:nvSpPr>
            <p:cNvPr id="1049619" name="Line 19"/>
            <p:cNvSpPr>
              <a:spLocks noChangeShapeType="1"/>
            </p:cNvSpPr>
            <p:nvPr/>
          </p:nvSpPr>
          <p:spPr bwMode="auto">
            <a:xfrm>
              <a:off x="2468" y="2815"/>
              <a:ext cx="100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20" name="Line 20"/>
            <p:cNvSpPr>
              <a:spLocks noChangeShapeType="1"/>
            </p:cNvSpPr>
            <p:nvPr/>
          </p:nvSpPr>
          <p:spPr bwMode="auto">
            <a:xfrm>
              <a:off x="2468" y="3871"/>
              <a:ext cx="1008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21" name="Text Box 21"/>
            <p:cNvSpPr txBox="1">
              <a:spLocks noChangeArrowheads="1"/>
            </p:cNvSpPr>
            <p:nvPr/>
          </p:nvSpPr>
          <p:spPr bwMode="auto">
            <a:xfrm>
              <a:off x="2438" y="2688"/>
              <a:ext cx="894" cy="1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GB" sz="1200" b="1">
                  <a:latin typeface="Arial" pitchFamily="34" charset="0"/>
                </a:rPr>
                <a:t>Counter overflow</a:t>
              </a:r>
            </a:p>
          </p:txBody>
        </p:sp>
        <p:sp>
          <p:nvSpPr>
            <p:cNvPr id="1049622" name="Text Box 22"/>
            <p:cNvSpPr txBox="1">
              <a:spLocks noChangeArrowheads="1"/>
            </p:cNvSpPr>
            <p:nvPr/>
          </p:nvSpPr>
          <p:spPr bwMode="auto">
            <a:xfrm>
              <a:off x="2448" y="3744"/>
              <a:ext cx="1028" cy="1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algn="ctr" eaLnBrk="1" hangingPunct="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GB" sz="1200" b="1">
                  <a:latin typeface="Arial" pitchFamily="34" charset="0"/>
                </a:rPr>
                <a:t>End of transmission</a:t>
              </a:r>
            </a:p>
          </p:txBody>
        </p:sp>
        <p:sp>
          <p:nvSpPr>
            <p:cNvPr id="1049623" name="Text Box 23"/>
            <p:cNvSpPr txBox="1">
              <a:spLocks noChangeArrowheads="1"/>
            </p:cNvSpPr>
            <p:nvPr/>
          </p:nvSpPr>
          <p:spPr bwMode="auto">
            <a:xfrm>
              <a:off x="2880" y="2352"/>
              <a:ext cx="1860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TW" dirty="0">
                  <a:latin typeface="Arial" pitchFamily="34" charset="0"/>
                </a:rPr>
                <a:t>Interrupt request generated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49624" name="AutoShape 24"/>
            <p:cNvSpPr>
              <a:spLocks/>
            </p:cNvSpPr>
            <p:nvPr/>
          </p:nvSpPr>
          <p:spPr bwMode="auto">
            <a:xfrm>
              <a:off x="3552" y="2736"/>
              <a:ext cx="96" cy="1200"/>
            </a:xfrm>
            <a:prstGeom prst="rightBrace">
              <a:avLst>
                <a:gd name="adj1" fmla="val 104167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49625" name="Text Box 25"/>
            <p:cNvSpPr txBox="1">
              <a:spLocks noChangeArrowheads="1"/>
            </p:cNvSpPr>
            <p:nvPr/>
          </p:nvSpPr>
          <p:spPr bwMode="auto">
            <a:xfrm>
              <a:off x="1718" y="2231"/>
              <a:ext cx="1140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>
                  <a:latin typeface="Arial" pitchFamily="34" charset="0"/>
                </a:rPr>
                <a:t>Inside LPC2131</a:t>
              </a:r>
            </a:p>
          </p:txBody>
        </p:sp>
      </p:grpSp>
      <p:sp>
        <p:nvSpPr>
          <p:cNvPr id="7175" name="Oval 26"/>
          <p:cNvSpPr>
            <a:spLocks noChangeArrowheads="1"/>
          </p:cNvSpPr>
          <p:nvPr/>
        </p:nvSpPr>
        <p:spPr bwMode="auto">
          <a:xfrm>
            <a:off x="457200" y="2209800"/>
            <a:ext cx="6477000" cy="6858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75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User to FIQ mode (fast interrupt)</a:t>
            </a:r>
            <a:endParaRPr lang="en-GB" altLang="en-US" sz="34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91600" cy="5105400"/>
          </a:xfrm>
        </p:spPr>
        <p:txBody>
          <a:bodyPr/>
          <a:lstStyle/>
          <a:p>
            <a:pPr eaLnBrk="1" hangingPunct="1"/>
            <a:r>
              <a:rPr lang="en-GB" altLang="zh-TW" smtClean="0"/>
              <a:t> </a:t>
            </a:r>
            <a:endParaRPr lang="en-GB" altLang="en-US" smtClean="0"/>
          </a:p>
        </p:txBody>
      </p:sp>
      <p:sp>
        <p:nvSpPr>
          <p:cNvPr id="1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1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99C86C-376D-47D6-878B-E6DEDFB712E5}" type="slidenum">
              <a:rPr lang="en-US" altLang="en-US">
                <a:solidFill>
                  <a:srgbClr val="898989"/>
                </a:solidFill>
              </a:rPr>
              <a:pPr/>
              <a:t>50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692150" y="62547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3130550" y="62547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pSp>
        <p:nvGrpSpPr>
          <p:cNvPr id="53256" name="Group 6"/>
          <p:cNvGrpSpPr>
            <a:grpSpLocks/>
          </p:cNvGrpSpPr>
          <p:nvPr/>
        </p:nvGrpSpPr>
        <p:grpSpPr bwMode="auto">
          <a:xfrm>
            <a:off x="1073150" y="838200"/>
            <a:ext cx="7575550" cy="5467350"/>
            <a:chOff x="676" y="1077"/>
            <a:chExt cx="3980" cy="2675"/>
          </a:xfrm>
        </p:grpSpPr>
        <p:grpSp>
          <p:nvGrpSpPr>
            <p:cNvPr id="53259" name="Group 7"/>
            <p:cNvGrpSpPr>
              <a:grpSpLocks/>
            </p:cNvGrpSpPr>
            <p:nvPr/>
          </p:nvGrpSpPr>
          <p:grpSpPr bwMode="auto">
            <a:xfrm>
              <a:off x="4158" y="3400"/>
              <a:ext cx="406" cy="113"/>
              <a:chOff x="4158" y="3400"/>
              <a:chExt cx="406" cy="113"/>
            </a:xfrm>
          </p:grpSpPr>
          <p:sp>
            <p:nvSpPr>
              <p:cNvPr id="53392" name="Rectangle 8"/>
              <p:cNvSpPr>
                <a:spLocks noChangeArrowheads="1"/>
              </p:cNvSpPr>
              <p:nvPr/>
            </p:nvSpPr>
            <p:spPr bwMode="auto">
              <a:xfrm>
                <a:off x="4158" y="3413"/>
                <a:ext cx="372" cy="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393" name="Rectangle 9"/>
              <p:cNvSpPr>
                <a:spLocks noChangeArrowheads="1"/>
              </p:cNvSpPr>
              <p:nvPr/>
            </p:nvSpPr>
            <p:spPr bwMode="auto">
              <a:xfrm>
                <a:off x="4180" y="3400"/>
                <a:ext cx="384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spsr_fiq</a:t>
                </a:r>
              </a:p>
            </p:txBody>
          </p:sp>
        </p:grpSp>
        <p:grpSp>
          <p:nvGrpSpPr>
            <p:cNvPr id="53260" name="Group 10"/>
            <p:cNvGrpSpPr>
              <a:grpSpLocks/>
            </p:cNvGrpSpPr>
            <p:nvPr/>
          </p:nvGrpSpPr>
          <p:grpSpPr bwMode="auto">
            <a:xfrm>
              <a:off x="4153" y="3291"/>
              <a:ext cx="373" cy="114"/>
              <a:chOff x="4153" y="3291"/>
              <a:chExt cx="373" cy="114"/>
            </a:xfrm>
          </p:grpSpPr>
          <p:sp>
            <p:nvSpPr>
              <p:cNvPr id="53390" name="Rectangle 11"/>
              <p:cNvSpPr>
                <a:spLocks noChangeArrowheads="1"/>
              </p:cNvSpPr>
              <p:nvPr/>
            </p:nvSpPr>
            <p:spPr bwMode="auto">
              <a:xfrm>
                <a:off x="4153" y="3303"/>
                <a:ext cx="373" cy="10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391" name="Rectangle 12"/>
              <p:cNvSpPr>
                <a:spLocks noChangeArrowheads="1"/>
              </p:cNvSpPr>
              <p:nvPr/>
            </p:nvSpPr>
            <p:spPr bwMode="auto">
              <a:xfrm>
                <a:off x="4225" y="3291"/>
                <a:ext cx="197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cpsr</a:t>
                </a:r>
              </a:p>
            </p:txBody>
          </p:sp>
        </p:grpSp>
        <p:grpSp>
          <p:nvGrpSpPr>
            <p:cNvPr id="53261" name="Group 13"/>
            <p:cNvGrpSpPr>
              <a:grpSpLocks/>
            </p:cNvGrpSpPr>
            <p:nvPr/>
          </p:nvGrpSpPr>
          <p:grpSpPr bwMode="auto">
            <a:xfrm>
              <a:off x="4157" y="1416"/>
              <a:ext cx="373" cy="1745"/>
              <a:chOff x="4157" y="1416"/>
              <a:chExt cx="373" cy="1745"/>
            </a:xfrm>
          </p:grpSpPr>
          <p:sp>
            <p:nvSpPr>
              <p:cNvPr id="53354" name="Rectangle 14"/>
              <p:cNvSpPr>
                <a:spLocks noChangeArrowheads="1"/>
              </p:cNvSpPr>
              <p:nvPr/>
            </p:nvSpPr>
            <p:spPr bwMode="auto">
              <a:xfrm>
                <a:off x="4158" y="3060"/>
                <a:ext cx="372" cy="10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grpSp>
            <p:nvGrpSpPr>
              <p:cNvPr id="53355" name="Group 15"/>
              <p:cNvGrpSpPr>
                <a:grpSpLocks/>
              </p:cNvGrpSpPr>
              <p:nvPr/>
            </p:nvGrpSpPr>
            <p:grpSpPr bwMode="auto">
              <a:xfrm>
                <a:off x="4157" y="1416"/>
                <a:ext cx="373" cy="875"/>
                <a:chOff x="4157" y="1416"/>
                <a:chExt cx="373" cy="875"/>
              </a:xfrm>
            </p:grpSpPr>
            <p:sp>
              <p:nvSpPr>
                <p:cNvPr id="53374" name="Rectangle 16"/>
                <p:cNvSpPr>
                  <a:spLocks noChangeArrowheads="1"/>
                </p:cNvSpPr>
                <p:nvPr/>
              </p:nvSpPr>
              <p:spPr bwMode="auto">
                <a:xfrm>
                  <a:off x="4157" y="2189"/>
                  <a:ext cx="373" cy="1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75" name="Rectangle 17"/>
                <p:cNvSpPr>
                  <a:spLocks noChangeArrowheads="1"/>
                </p:cNvSpPr>
                <p:nvPr/>
              </p:nvSpPr>
              <p:spPr bwMode="auto">
                <a:xfrm>
                  <a:off x="4157" y="1863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76" name="Rectangle 18"/>
                <p:cNvSpPr>
                  <a:spLocks noChangeArrowheads="1"/>
                </p:cNvSpPr>
                <p:nvPr/>
              </p:nvSpPr>
              <p:spPr bwMode="auto">
                <a:xfrm>
                  <a:off x="4259" y="2178"/>
                  <a:ext cx="147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r7</a:t>
                  </a:r>
                </a:p>
              </p:txBody>
            </p:sp>
            <p:sp>
              <p:nvSpPr>
                <p:cNvPr id="53377" name="Rectangle 19"/>
                <p:cNvSpPr>
                  <a:spLocks noChangeArrowheads="1"/>
                </p:cNvSpPr>
                <p:nvPr/>
              </p:nvSpPr>
              <p:spPr bwMode="auto">
                <a:xfrm>
                  <a:off x="4259" y="1857"/>
                  <a:ext cx="147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r4</a:t>
                  </a:r>
                </a:p>
              </p:txBody>
            </p:sp>
            <p:sp>
              <p:nvSpPr>
                <p:cNvPr id="53378" name="Rectangle 20"/>
                <p:cNvSpPr>
                  <a:spLocks noChangeArrowheads="1"/>
                </p:cNvSpPr>
                <p:nvPr/>
              </p:nvSpPr>
              <p:spPr bwMode="auto">
                <a:xfrm>
                  <a:off x="4157" y="1971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79" name="Rectangle 21"/>
                <p:cNvSpPr>
                  <a:spLocks noChangeArrowheads="1"/>
                </p:cNvSpPr>
                <p:nvPr/>
              </p:nvSpPr>
              <p:spPr bwMode="auto">
                <a:xfrm>
                  <a:off x="4259" y="1960"/>
                  <a:ext cx="147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r5</a:t>
                  </a:r>
                </a:p>
              </p:txBody>
            </p:sp>
            <p:sp>
              <p:nvSpPr>
                <p:cNvPr id="53380" name="Rectangle 22"/>
                <p:cNvSpPr>
                  <a:spLocks noChangeArrowheads="1"/>
                </p:cNvSpPr>
                <p:nvPr/>
              </p:nvSpPr>
              <p:spPr bwMode="auto">
                <a:xfrm>
                  <a:off x="4157" y="2080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81" name="Rectangle 23"/>
                <p:cNvSpPr>
                  <a:spLocks noChangeArrowheads="1"/>
                </p:cNvSpPr>
                <p:nvPr/>
              </p:nvSpPr>
              <p:spPr bwMode="auto">
                <a:xfrm>
                  <a:off x="4157" y="1645"/>
                  <a:ext cx="373" cy="1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82" name="Rectangle 24"/>
                <p:cNvSpPr>
                  <a:spLocks noChangeArrowheads="1"/>
                </p:cNvSpPr>
                <p:nvPr/>
              </p:nvSpPr>
              <p:spPr bwMode="auto">
                <a:xfrm>
                  <a:off x="4259" y="1634"/>
                  <a:ext cx="147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r2</a:t>
                  </a:r>
                </a:p>
              </p:txBody>
            </p:sp>
            <p:sp>
              <p:nvSpPr>
                <p:cNvPr id="53383" name="Rectangle 25"/>
                <p:cNvSpPr>
                  <a:spLocks noChangeArrowheads="1"/>
                </p:cNvSpPr>
                <p:nvPr/>
              </p:nvSpPr>
              <p:spPr bwMode="auto">
                <a:xfrm>
                  <a:off x="4157" y="1755"/>
                  <a:ext cx="373" cy="100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84" name="Rectangle 26"/>
                <p:cNvSpPr>
                  <a:spLocks noChangeArrowheads="1"/>
                </p:cNvSpPr>
                <p:nvPr/>
              </p:nvSpPr>
              <p:spPr bwMode="auto">
                <a:xfrm>
                  <a:off x="4157" y="1536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85" name="Rectangle 27"/>
                <p:cNvSpPr>
                  <a:spLocks noChangeArrowheads="1"/>
                </p:cNvSpPr>
                <p:nvPr/>
              </p:nvSpPr>
              <p:spPr bwMode="auto">
                <a:xfrm>
                  <a:off x="4259" y="1531"/>
                  <a:ext cx="147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</a:t>
                  </a:r>
                </a:p>
              </p:txBody>
            </p:sp>
            <p:sp>
              <p:nvSpPr>
                <p:cNvPr id="53386" name="Rectangle 28"/>
                <p:cNvSpPr>
                  <a:spLocks noChangeArrowheads="1"/>
                </p:cNvSpPr>
                <p:nvPr/>
              </p:nvSpPr>
              <p:spPr bwMode="auto">
                <a:xfrm>
                  <a:off x="4157" y="1427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87" name="Rectangle 29"/>
                <p:cNvSpPr>
                  <a:spLocks noChangeArrowheads="1"/>
                </p:cNvSpPr>
                <p:nvPr/>
              </p:nvSpPr>
              <p:spPr bwMode="auto">
                <a:xfrm>
                  <a:off x="4259" y="1416"/>
                  <a:ext cx="147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r0</a:t>
                  </a:r>
                </a:p>
              </p:txBody>
            </p:sp>
            <p:sp>
              <p:nvSpPr>
                <p:cNvPr id="53388" name="Rectangle 30"/>
                <p:cNvSpPr>
                  <a:spLocks noChangeArrowheads="1"/>
                </p:cNvSpPr>
                <p:nvPr/>
              </p:nvSpPr>
              <p:spPr bwMode="auto">
                <a:xfrm>
                  <a:off x="4259" y="1749"/>
                  <a:ext cx="147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r3</a:t>
                  </a:r>
                </a:p>
              </p:txBody>
            </p:sp>
            <p:sp>
              <p:nvSpPr>
                <p:cNvPr id="53389" name="Rectangle 31"/>
                <p:cNvSpPr>
                  <a:spLocks noChangeArrowheads="1"/>
                </p:cNvSpPr>
                <p:nvPr/>
              </p:nvSpPr>
              <p:spPr bwMode="auto">
                <a:xfrm>
                  <a:off x="4259" y="2068"/>
                  <a:ext cx="147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r6</a:t>
                  </a:r>
                </a:p>
              </p:txBody>
            </p:sp>
          </p:grpSp>
          <p:grpSp>
            <p:nvGrpSpPr>
              <p:cNvPr id="53356" name="Group 32"/>
              <p:cNvGrpSpPr>
                <a:grpSpLocks/>
              </p:cNvGrpSpPr>
              <p:nvPr/>
            </p:nvGrpSpPr>
            <p:grpSpPr bwMode="auto">
              <a:xfrm>
                <a:off x="4157" y="3048"/>
                <a:ext cx="373" cy="113"/>
                <a:chOff x="4157" y="3048"/>
                <a:chExt cx="373" cy="113"/>
              </a:xfrm>
            </p:grpSpPr>
            <p:sp>
              <p:nvSpPr>
                <p:cNvPr id="53372" name="Rectangle 33"/>
                <p:cNvSpPr>
                  <a:spLocks noChangeArrowheads="1"/>
                </p:cNvSpPr>
                <p:nvPr/>
              </p:nvSpPr>
              <p:spPr bwMode="auto">
                <a:xfrm>
                  <a:off x="4157" y="3060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73" name="Rectangle 34"/>
                <p:cNvSpPr>
                  <a:spLocks noChangeArrowheads="1"/>
                </p:cNvSpPr>
                <p:nvPr/>
              </p:nvSpPr>
              <p:spPr bwMode="auto">
                <a:xfrm>
                  <a:off x="4175" y="3048"/>
                  <a:ext cx="289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r15 (pc)</a:t>
                  </a:r>
                </a:p>
              </p:txBody>
            </p:sp>
          </p:grpSp>
          <p:grpSp>
            <p:nvGrpSpPr>
              <p:cNvPr id="53357" name="Group 35"/>
              <p:cNvGrpSpPr>
                <a:grpSpLocks/>
              </p:cNvGrpSpPr>
              <p:nvPr/>
            </p:nvGrpSpPr>
            <p:grpSpPr bwMode="auto">
              <a:xfrm>
                <a:off x="4158" y="2283"/>
                <a:ext cx="372" cy="765"/>
                <a:chOff x="4158" y="2283"/>
                <a:chExt cx="372" cy="765"/>
              </a:xfrm>
            </p:grpSpPr>
            <p:sp>
              <p:nvSpPr>
                <p:cNvPr id="53358" name="Rectangle 36"/>
                <p:cNvSpPr>
                  <a:spLocks noChangeArrowheads="1"/>
                </p:cNvSpPr>
                <p:nvPr/>
              </p:nvSpPr>
              <p:spPr bwMode="auto">
                <a:xfrm>
                  <a:off x="4158" y="2947"/>
                  <a:ext cx="372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59" name="Rectangle 37"/>
                <p:cNvSpPr>
                  <a:spLocks noChangeArrowheads="1"/>
                </p:cNvSpPr>
                <p:nvPr/>
              </p:nvSpPr>
              <p:spPr bwMode="auto">
                <a:xfrm>
                  <a:off x="4158" y="2839"/>
                  <a:ext cx="372" cy="100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60" name="Rectangle 38"/>
                <p:cNvSpPr>
                  <a:spLocks noChangeArrowheads="1"/>
                </p:cNvSpPr>
                <p:nvPr/>
              </p:nvSpPr>
              <p:spPr bwMode="auto">
                <a:xfrm>
                  <a:off x="4181" y="2935"/>
                  <a:ext cx="27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r14_fiq</a:t>
                  </a:r>
                </a:p>
              </p:txBody>
            </p:sp>
            <p:sp>
              <p:nvSpPr>
                <p:cNvPr id="53361" name="Rectangle 39"/>
                <p:cNvSpPr>
                  <a:spLocks noChangeArrowheads="1"/>
                </p:cNvSpPr>
                <p:nvPr/>
              </p:nvSpPr>
              <p:spPr bwMode="auto">
                <a:xfrm>
                  <a:off x="4158" y="2730"/>
                  <a:ext cx="372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62" name="Rectangle 40"/>
                <p:cNvSpPr>
                  <a:spLocks noChangeArrowheads="1"/>
                </p:cNvSpPr>
                <p:nvPr/>
              </p:nvSpPr>
              <p:spPr bwMode="auto">
                <a:xfrm>
                  <a:off x="4181" y="2827"/>
                  <a:ext cx="27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r13_fiq</a:t>
                  </a:r>
                </a:p>
              </p:txBody>
            </p:sp>
            <p:sp>
              <p:nvSpPr>
                <p:cNvPr id="53363" name="Rectangle 41"/>
                <p:cNvSpPr>
                  <a:spLocks noChangeArrowheads="1"/>
                </p:cNvSpPr>
                <p:nvPr/>
              </p:nvSpPr>
              <p:spPr bwMode="auto">
                <a:xfrm>
                  <a:off x="4158" y="2621"/>
                  <a:ext cx="372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64" name="Rectangle 42"/>
                <p:cNvSpPr>
                  <a:spLocks noChangeArrowheads="1"/>
                </p:cNvSpPr>
                <p:nvPr/>
              </p:nvSpPr>
              <p:spPr bwMode="auto">
                <a:xfrm>
                  <a:off x="4181" y="2718"/>
                  <a:ext cx="27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r12_fiq</a:t>
                  </a:r>
                </a:p>
              </p:txBody>
            </p:sp>
            <p:sp>
              <p:nvSpPr>
                <p:cNvPr id="53365" name="Rectangle 43"/>
                <p:cNvSpPr>
                  <a:spLocks noChangeArrowheads="1"/>
                </p:cNvSpPr>
                <p:nvPr/>
              </p:nvSpPr>
              <p:spPr bwMode="auto">
                <a:xfrm>
                  <a:off x="4158" y="2512"/>
                  <a:ext cx="372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66" name="Rectangle 44"/>
                <p:cNvSpPr>
                  <a:spLocks noChangeArrowheads="1"/>
                </p:cNvSpPr>
                <p:nvPr/>
              </p:nvSpPr>
              <p:spPr bwMode="auto">
                <a:xfrm>
                  <a:off x="4181" y="2499"/>
                  <a:ext cx="27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r10_fiq</a:t>
                  </a:r>
                </a:p>
              </p:txBody>
            </p:sp>
            <p:sp>
              <p:nvSpPr>
                <p:cNvPr id="53367" name="Rectangle 45"/>
                <p:cNvSpPr>
                  <a:spLocks noChangeArrowheads="1"/>
                </p:cNvSpPr>
                <p:nvPr/>
              </p:nvSpPr>
              <p:spPr bwMode="auto">
                <a:xfrm>
                  <a:off x="4158" y="2403"/>
                  <a:ext cx="372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68" name="Rectangle 46"/>
                <p:cNvSpPr>
                  <a:spLocks noChangeArrowheads="1"/>
                </p:cNvSpPr>
                <p:nvPr/>
              </p:nvSpPr>
              <p:spPr bwMode="auto">
                <a:xfrm>
                  <a:off x="4181" y="2608"/>
                  <a:ext cx="274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r11_fiq</a:t>
                  </a:r>
                </a:p>
              </p:txBody>
            </p:sp>
            <p:sp>
              <p:nvSpPr>
                <p:cNvPr id="53369" name="Rectangle 47"/>
                <p:cNvSpPr>
                  <a:spLocks noChangeArrowheads="1"/>
                </p:cNvSpPr>
                <p:nvPr/>
              </p:nvSpPr>
              <p:spPr bwMode="auto">
                <a:xfrm>
                  <a:off x="4158" y="2295"/>
                  <a:ext cx="372" cy="100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70" name="Rectangle 48"/>
                <p:cNvSpPr>
                  <a:spLocks noChangeArrowheads="1"/>
                </p:cNvSpPr>
                <p:nvPr/>
              </p:nvSpPr>
              <p:spPr bwMode="auto">
                <a:xfrm>
                  <a:off x="4199" y="2391"/>
                  <a:ext cx="243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r9_fiq</a:t>
                  </a:r>
                </a:p>
              </p:txBody>
            </p:sp>
            <p:sp>
              <p:nvSpPr>
                <p:cNvPr id="53371" name="Rectangle 49"/>
                <p:cNvSpPr>
                  <a:spLocks noChangeArrowheads="1"/>
                </p:cNvSpPr>
                <p:nvPr/>
              </p:nvSpPr>
              <p:spPr bwMode="auto">
                <a:xfrm>
                  <a:off x="4199" y="2283"/>
                  <a:ext cx="243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r8_fiq</a:t>
                  </a:r>
                </a:p>
              </p:txBody>
            </p:sp>
          </p:grpSp>
        </p:grpSp>
        <p:grpSp>
          <p:nvGrpSpPr>
            <p:cNvPr id="53262" name="Group 50"/>
            <p:cNvGrpSpPr>
              <a:grpSpLocks/>
            </p:cNvGrpSpPr>
            <p:nvPr/>
          </p:nvGrpSpPr>
          <p:grpSpPr bwMode="auto">
            <a:xfrm>
              <a:off x="3357" y="2295"/>
              <a:ext cx="373" cy="765"/>
              <a:chOff x="3357" y="2295"/>
              <a:chExt cx="373" cy="765"/>
            </a:xfrm>
          </p:grpSpPr>
          <p:sp>
            <p:nvSpPr>
              <p:cNvPr id="53340" name="Rectangle 51"/>
              <p:cNvSpPr>
                <a:spLocks noChangeArrowheads="1"/>
              </p:cNvSpPr>
              <p:nvPr/>
            </p:nvSpPr>
            <p:spPr bwMode="auto">
              <a:xfrm>
                <a:off x="3357" y="2959"/>
                <a:ext cx="373" cy="10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341" name="Rectangle 52"/>
              <p:cNvSpPr>
                <a:spLocks noChangeArrowheads="1"/>
              </p:cNvSpPr>
              <p:nvPr/>
            </p:nvSpPr>
            <p:spPr bwMode="auto">
              <a:xfrm>
                <a:off x="3357" y="2851"/>
                <a:ext cx="373" cy="1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342" name="Rectangle 53"/>
              <p:cNvSpPr>
                <a:spLocks noChangeArrowheads="1"/>
              </p:cNvSpPr>
              <p:nvPr/>
            </p:nvSpPr>
            <p:spPr bwMode="auto">
              <a:xfrm>
                <a:off x="3383" y="2947"/>
                <a:ext cx="269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r14 (lr)</a:t>
                </a:r>
              </a:p>
            </p:txBody>
          </p:sp>
          <p:sp>
            <p:nvSpPr>
              <p:cNvPr id="53343" name="Rectangle 54"/>
              <p:cNvSpPr>
                <a:spLocks noChangeArrowheads="1"/>
              </p:cNvSpPr>
              <p:nvPr/>
            </p:nvSpPr>
            <p:spPr bwMode="auto">
              <a:xfrm>
                <a:off x="3383" y="2839"/>
                <a:ext cx="285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r13 (sp)</a:t>
                </a:r>
              </a:p>
            </p:txBody>
          </p:sp>
          <p:sp>
            <p:nvSpPr>
              <p:cNvPr id="53344" name="Rectangle 55"/>
              <p:cNvSpPr>
                <a:spLocks noChangeArrowheads="1"/>
              </p:cNvSpPr>
              <p:nvPr/>
            </p:nvSpPr>
            <p:spPr bwMode="auto">
              <a:xfrm>
                <a:off x="3357" y="2742"/>
                <a:ext cx="373" cy="10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345" name="Rectangle 56"/>
              <p:cNvSpPr>
                <a:spLocks noChangeArrowheads="1"/>
              </p:cNvSpPr>
              <p:nvPr/>
            </p:nvSpPr>
            <p:spPr bwMode="auto">
              <a:xfrm>
                <a:off x="3357" y="2633"/>
                <a:ext cx="373" cy="10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346" name="Rectangle 57"/>
              <p:cNvSpPr>
                <a:spLocks noChangeArrowheads="1"/>
              </p:cNvSpPr>
              <p:nvPr/>
            </p:nvSpPr>
            <p:spPr bwMode="auto">
              <a:xfrm>
                <a:off x="3441" y="2730"/>
                <a:ext cx="177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r12</a:t>
                </a:r>
              </a:p>
            </p:txBody>
          </p:sp>
          <p:sp>
            <p:nvSpPr>
              <p:cNvPr id="53347" name="Rectangle 58"/>
              <p:cNvSpPr>
                <a:spLocks noChangeArrowheads="1"/>
              </p:cNvSpPr>
              <p:nvPr/>
            </p:nvSpPr>
            <p:spPr bwMode="auto">
              <a:xfrm>
                <a:off x="3357" y="2524"/>
                <a:ext cx="373" cy="10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348" name="Rectangle 59"/>
              <p:cNvSpPr>
                <a:spLocks noChangeArrowheads="1"/>
              </p:cNvSpPr>
              <p:nvPr/>
            </p:nvSpPr>
            <p:spPr bwMode="auto">
              <a:xfrm>
                <a:off x="3441" y="2511"/>
                <a:ext cx="177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r10</a:t>
                </a:r>
              </a:p>
            </p:txBody>
          </p:sp>
          <p:sp>
            <p:nvSpPr>
              <p:cNvPr id="53349" name="Rectangle 60"/>
              <p:cNvSpPr>
                <a:spLocks noChangeArrowheads="1"/>
              </p:cNvSpPr>
              <p:nvPr/>
            </p:nvSpPr>
            <p:spPr bwMode="auto">
              <a:xfrm>
                <a:off x="3357" y="2415"/>
                <a:ext cx="373" cy="10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350" name="Rectangle 61"/>
              <p:cNvSpPr>
                <a:spLocks noChangeArrowheads="1"/>
              </p:cNvSpPr>
              <p:nvPr/>
            </p:nvSpPr>
            <p:spPr bwMode="auto">
              <a:xfrm>
                <a:off x="3441" y="2620"/>
                <a:ext cx="177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r11</a:t>
                </a:r>
              </a:p>
            </p:txBody>
          </p:sp>
          <p:sp>
            <p:nvSpPr>
              <p:cNvPr id="53351" name="Rectangle 62"/>
              <p:cNvSpPr>
                <a:spLocks noChangeArrowheads="1"/>
              </p:cNvSpPr>
              <p:nvPr/>
            </p:nvSpPr>
            <p:spPr bwMode="auto">
              <a:xfrm>
                <a:off x="3357" y="2307"/>
                <a:ext cx="373" cy="1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352" name="Rectangle 63"/>
              <p:cNvSpPr>
                <a:spLocks noChangeArrowheads="1"/>
              </p:cNvSpPr>
              <p:nvPr/>
            </p:nvSpPr>
            <p:spPr bwMode="auto">
              <a:xfrm>
                <a:off x="3459" y="2403"/>
                <a:ext cx="147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r9</a:t>
                </a:r>
              </a:p>
            </p:txBody>
          </p:sp>
          <p:sp>
            <p:nvSpPr>
              <p:cNvPr id="53353" name="Rectangle 64"/>
              <p:cNvSpPr>
                <a:spLocks noChangeArrowheads="1"/>
              </p:cNvSpPr>
              <p:nvPr/>
            </p:nvSpPr>
            <p:spPr bwMode="auto">
              <a:xfrm>
                <a:off x="3459" y="2295"/>
                <a:ext cx="147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r8</a:t>
                </a:r>
              </a:p>
            </p:txBody>
          </p:sp>
        </p:grpSp>
        <p:sp>
          <p:nvSpPr>
            <p:cNvPr id="53263" name="Rectangle 65"/>
            <p:cNvSpPr>
              <a:spLocks noChangeArrowheads="1"/>
            </p:cNvSpPr>
            <p:nvPr/>
          </p:nvSpPr>
          <p:spPr bwMode="auto">
            <a:xfrm>
              <a:off x="1885" y="3626"/>
              <a:ext cx="1607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itchFamily="18" charset="0"/>
                </a:rPr>
                <a:t>User mode CPSR copied to FIQ mode SPSR</a:t>
              </a:r>
            </a:p>
          </p:txBody>
        </p:sp>
        <p:sp>
          <p:nvSpPr>
            <p:cNvPr id="53264" name="Line 66"/>
            <p:cNvSpPr>
              <a:spLocks noChangeShapeType="1"/>
            </p:cNvSpPr>
            <p:nvPr/>
          </p:nvSpPr>
          <p:spPr bwMode="auto">
            <a:xfrm>
              <a:off x="1131" y="3469"/>
              <a:ext cx="551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67"/>
            <p:cNvSpPr>
              <a:spLocks noChangeShapeType="1"/>
            </p:cNvSpPr>
            <p:nvPr/>
          </p:nvSpPr>
          <p:spPr bwMode="auto">
            <a:xfrm flipV="1">
              <a:off x="3653" y="3485"/>
              <a:ext cx="431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66" name="Group 68"/>
            <p:cNvGrpSpPr>
              <a:grpSpLocks/>
            </p:cNvGrpSpPr>
            <p:nvPr/>
          </p:nvGrpSpPr>
          <p:grpSpPr bwMode="auto">
            <a:xfrm>
              <a:off x="857" y="1416"/>
              <a:ext cx="1186" cy="1989"/>
              <a:chOff x="857" y="1416"/>
              <a:chExt cx="1186" cy="1989"/>
            </a:xfrm>
          </p:grpSpPr>
          <p:grpSp>
            <p:nvGrpSpPr>
              <p:cNvPr id="53286" name="Group 69"/>
              <p:cNvGrpSpPr>
                <a:grpSpLocks/>
              </p:cNvGrpSpPr>
              <p:nvPr/>
            </p:nvGrpSpPr>
            <p:grpSpPr bwMode="auto">
              <a:xfrm>
                <a:off x="857" y="3291"/>
                <a:ext cx="374" cy="114"/>
                <a:chOff x="857" y="3291"/>
                <a:chExt cx="374" cy="114"/>
              </a:xfrm>
            </p:grpSpPr>
            <p:sp>
              <p:nvSpPr>
                <p:cNvPr id="53338" name="Rectangle 70"/>
                <p:cNvSpPr>
                  <a:spLocks noChangeArrowheads="1"/>
                </p:cNvSpPr>
                <p:nvPr/>
              </p:nvSpPr>
              <p:spPr bwMode="auto">
                <a:xfrm>
                  <a:off x="857" y="3303"/>
                  <a:ext cx="374" cy="1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39" name="Rectangle 71"/>
                <p:cNvSpPr>
                  <a:spLocks noChangeArrowheads="1"/>
                </p:cNvSpPr>
                <p:nvPr/>
              </p:nvSpPr>
              <p:spPr bwMode="auto">
                <a:xfrm>
                  <a:off x="929" y="3291"/>
                  <a:ext cx="197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911225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911225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defTabSz="911225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defTabSz="911225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defTabSz="911225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9112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cpsr</a:t>
                  </a:r>
                </a:p>
              </p:txBody>
            </p:sp>
          </p:grpSp>
          <p:grpSp>
            <p:nvGrpSpPr>
              <p:cNvPr id="53287" name="Group 72"/>
              <p:cNvGrpSpPr>
                <a:grpSpLocks/>
              </p:cNvGrpSpPr>
              <p:nvPr/>
            </p:nvGrpSpPr>
            <p:grpSpPr bwMode="auto">
              <a:xfrm>
                <a:off x="857" y="1416"/>
                <a:ext cx="374" cy="1745"/>
                <a:chOff x="857" y="1416"/>
                <a:chExt cx="374" cy="1745"/>
              </a:xfrm>
            </p:grpSpPr>
            <p:grpSp>
              <p:nvGrpSpPr>
                <p:cNvPr id="53303" name="Group 73"/>
                <p:cNvGrpSpPr>
                  <a:grpSpLocks/>
                </p:cNvGrpSpPr>
                <p:nvPr/>
              </p:nvGrpSpPr>
              <p:grpSpPr bwMode="auto">
                <a:xfrm>
                  <a:off x="857" y="3048"/>
                  <a:ext cx="374" cy="113"/>
                  <a:chOff x="857" y="3048"/>
                  <a:chExt cx="374" cy="113"/>
                </a:xfrm>
              </p:grpSpPr>
              <p:sp>
                <p:nvSpPr>
                  <p:cNvPr id="5333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3060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37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875" y="3048"/>
                    <a:ext cx="289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r15 (pc)</a:t>
                    </a:r>
                  </a:p>
                </p:txBody>
              </p:sp>
            </p:grpSp>
            <p:grpSp>
              <p:nvGrpSpPr>
                <p:cNvPr id="53304" name="Group 76"/>
                <p:cNvGrpSpPr>
                  <a:grpSpLocks/>
                </p:cNvGrpSpPr>
                <p:nvPr/>
              </p:nvGrpSpPr>
              <p:grpSpPr bwMode="auto">
                <a:xfrm>
                  <a:off x="857" y="2287"/>
                  <a:ext cx="374" cy="765"/>
                  <a:chOff x="857" y="2287"/>
                  <a:chExt cx="374" cy="765"/>
                </a:xfrm>
              </p:grpSpPr>
              <p:sp>
                <p:nvSpPr>
                  <p:cNvPr id="5332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2951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23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2843"/>
                    <a:ext cx="374" cy="10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24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883" y="2939"/>
                    <a:ext cx="269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r14 (lr)</a:t>
                    </a:r>
                  </a:p>
                </p:txBody>
              </p:sp>
              <p:sp>
                <p:nvSpPr>
                  <p:cNvPr id="5332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883" y="2831"/>
                    <a:ext cx="285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r13 (sp)</a:t>
                    </a:r>
                  </a:p>
                </p:txBody>
              </p:sp>
              <p:sp>
                <p:nvSpPr>
                  <p:cNvPr id="53326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2734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27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2625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2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941" y="2722"/>
                    <a:ext cx="17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r12</a:t>
                    </a:r>
                  </a:p>
                </p:txBody>
              </p:sp>
              <p:sp>
                <p:nvSpPr>
                  <p:cNvPr id="5332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2516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3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941" y="2503"/>
                    <a:ext cx="17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r10</a:t>
                    </a:r>
                  </a:p>
                </p:txBody>
              </p:sp>
              <p:sp>
                <p:nvSpPr>
                  <p:cNvPr id="5333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2407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3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941" y="2612"/>
                    <a:ext cx="177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r11</a:t>
                    </a:r>
                  </a:p>
                </p:txBody>
              </p:sp>
              <p:sp>
                <p:nvSpPr>
                  <p:cNvPr id="5333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2299"/>
                    <a:ext cx="374" cy="10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3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2395"/>
                    <a:ext cx="14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r9</a:t>
                    </a:r>
                  </a:p>
                </p:txBody>
              </p:sp>
              <p:sp>
                <p:nvSpPr>
                  <p:cNvPr id="5333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2287"/>
                    <a:ext cx="14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r8</a:t>
                    </a:r>
                  </a:p>
                </p:txBody>
              </p:sp>
            </p:grpSp>
            <p:grpSp>
              <p:nvGrpSpPr>
                <p:cNvPr id="53305" name="Group 91"/>
                <p:cNvGrpSpPr>
                  <a:grpSpLocks/>
                </p:cNvGrpSpPr>
                <p:nvPr/>
              </p:nvGrpSpPr>
              <p:grpSpPr bwMode="auto">
                <a:xfrm>
                  <a:off x="857" y="1416"/>
                  <a:ext cx="374" cy="875"/>
                  <a:chOff x="857" y="1416"/>
                  <a:chExt cx="374" cy="875"/>
                </a:xfrm>
              </p:grpSpPr>
              <p:sp>
                <p:nvSpPr>
                  <p:cNvPr id="5330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2189"/>
                    <a:ext cx="374" cy="102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0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1863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0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2178"/>
                    <a:ext cx="147" cy="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r7</a:t>
                    </a:r>
                  </a:p>
                </p:txBody>
              </p:sp>
              <p:sp>
                <p:nvSpPr>
                  <p:cNvPr id="5330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1857"/>
                    <a:ext cx="14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r4</a:t>
                    </a:r>
                  </a:p>
                </p:txBody>
              </p:sp>
              <p:sp>
                <p:nvSpPr>
                  <p:cNvPr id="5331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1971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1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1960"/>
                    <a:ext cx="14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r5</a:t>
                    </a:r>
                  </a:p>
                </p:txBody>
              </p:sp>
              <p:sp>
                <p:nvSpPr>
                  <p:cNvPr id="5331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2080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1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1645"/>
                    <a:ext cx="374" cy="102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1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1634"/>
                    <a:ext cx="14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r2</a:t>
                    </a:r>
                  </a:p>
                </p:txBody>
              </p:sp>
              <p:sp>
                <p:nvSpPr>
                  <p:cNvPr id="5331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1755"/>
                    <a:ext cx="374" cy="10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1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1536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1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1531"/>
                    <a:ext cx="14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r1</a:t>
                    </a:r>
                  </a:p>
                </p:txBody>
              </p:sp>
              <p:sp>
                <p:nvSpPr>
                  <p:cNvPr id="5331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857" y="1427"/>
                    <a:ext cx="374" cy="10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charset="0"/>
                    </a:endParaRPr>
                  </a:p>
                </p:txBody>
              </p:sp>
              <p:sp>
                <p:nvSpPr>
                  <p:cNvPr id="53319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1416"/>
                    <a:ext cx="14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r0</a:t>
                    </a:r>
                  </a:p>
                </p:txBody>
              </p:sp>
              <p:sp>
                <p:nvSpPr>
                  <p:cNvPr id="5332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1749"/>
                    <a:ext cx="14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r3</a:t>
                    </a:r>
                  </a:p>
                </p:txBody>
              </p:sp>
              <p:sp>
                <p:nvSpPr>
                  <p:cNvPr id="5332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2068"/>
                    <a:ext cx="147" cy="1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 defTabSz="911225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defTabSz="911225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defTabSz="911225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defTabSz="911225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9112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>
                      <a:lnSpc>
                        <a:spcPct val="9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9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r6</a:t>
                    </a:r>
                  </a:p>
                </p:txBody>
              </p:sp>
            </p:grpSp>
          </p:grpSp>
          <p:grpSp>
            <p:nvGrpSpPr>
              <p:cNvPr id="53288" name="Group 108"/>
              <p:cNvGrpSpPr>
                <a:grpSpLocks/>
              </p:cNvGrpSpPr>
              <p:nvPr/>
            </p:nvGrpSpPr>
            <p:grpSpPr bwMode="auto">
              <a:xfrm>
                <a:off x="1670" y="2295"/>
                <a:ext cx="373" cy="765"/>
                <a:chOff x="1670" y="2295"/>
                <a:chExt cx="373" cy="765"/>
              </a:xfrm>
            </p:grpSpPr>
            <p:sp>
              <p:nvSpPr>
                <p:cNvPr id="53289" name="Rectangle 109"/>
                <p:cNvSpPr>
                  <a:spLocks noChangeArrowheads="1"/>
                </p:cNvSpPr>
                <p:nvPr/>
              </p:nvSpPr>
              <p:spPr bwMode="auto">
                <a:xfrm>
                  <a:off x="1670" y="2959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290" name="Rectangle 110"/>
                <p:cNvSpPr>
                  <a:spLocks noChangeArrowheads="1"/>
                </p:cNvSpPr>
                <p:nvPr/>
              </p:nvSpPr>
              <p:spPr bwMode="auto">
                <a:xfrm>
                  <a:off x="1670" y="2851"/>
                  <a:ext cx="373" cy="100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291" name="Rectangle 111"/>
                <p:cNvSpPr>
                  <a:spLocks noChangeArrowheads="1"/>
                </p:cNvSpPr>
                <p:nvPr/>
              </p:nvSpPr>
              <p:spPr bwMode="auto">
                <a:xfrm>
                  <a:off x="1693" y="2947"/>
                  <a:ext cx="27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r14_fiq</a:t>
                  </a:r>
                </a:p>
              </p:txBody>
            </p:sp>
            <p:sp>
              <p:nvSpPr>
                <p:cNvPr id="53292" name="Rectangle 112"/>
                <p:cNvSpPr>
                  <a:spLocks noChangeArrowheads="1"/>
                </p:cNvSpPr>
                <p:nvPr/>
              </p:nvSpPr>
              <p:spPr bwMode="auto">
                <a:xfrm>
                  <a:off x="1670" y="2742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293" name="Rectangle 113"/>
                <p:cNvSpPr>
                  <a:spLocks noChangeArrowheads="1"/>
                </p:cNvSpPr>
                <p:nvPr/>
              </p:nvSpPr>
              <p:spPr bwMode="auto">
                <a:xfrm>
                  <a:off x="1693" y="2839"/>
                  <a:ext cx="27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r13_fiq</a:t>
                  </a:r>
                </a:p>
              </p:txBody>
            </p:sp>
            <p:sp>
              <p:nvSpPr>
                <p:cNvPr id="5329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670" y="2633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295" name="Rectangle 115"/>
                <p:cNvSpPr>
                  <a:spLocks noChangeArrowheads="1"/>
                </p:cNvSpPr>
                <p:nvPr/>
              </p:nvSpPr>
              <p:spPr bwMode="auto">
                <a:xfrm>
                  <a:off x="1693" y="2730"/>
                  <a:ext cx="27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r12_fiq</a:t>
                  </a:r>
                </a:p>
              </p:txBody>
            </p:sp>
            <p:sp>
              <p:nvSpPr>
                <p:cNvPr id="53296" name="Rectangle 116"/>
                <p:cNvSpPr>
                  <a:spLocks noChangeArrowheads="1"/>
                </p:cNvSpPr>
                <p:nvPr/>
              </p:nvSpPr>
              <p:spPr bwMode="auto">
                <a:xfrm>
                  <a:off x="1670" y="2524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297" name="Rectangle 117"/>
                <p:cNvSpPr>
                  <a:spLocks noChangeArrowheads="1"/>
                </p:cNvSpPr>
                <p:nvPr/>
              </p:nvSpPr>
              <p:spPr bwMode="auto">
                <a:xfrm>
                  <a:off x="1693" y="2511"/>
                  <a:ext cx="27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r10_fiq</a:t>
                  </a:r>
                </a:p>
              </p:txBody>
            </p:sp>
            <p:sp>
              <p:nvSpPr>
                <p:cNvPr id="53298" name="Rectangle 118"/>
                <p:cNvSpPr>
                  <a:spLocks noChangeArrowheads="1"/>
                </p:cNvSpPr>
                <p:nvPr/>
              </p:nvSpPr>
              <p:spPr bwMode="auto">
                <a:xfrm>
                  <a:off x="1670" y="2415"/>
                  <a:ext cx="373" cy="10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299" name="Rectangle 119"/>
                <p:cNvSpPr>
                  <a:spLocks noChangeArrowheads="1"/>
                </p:cNvSpPr>
                <p:nvPr/>
              </p:nvSpPr>
              <p:spPr bwMode="auto">
                <a:xfrm>
                  <a:off x="1693" y="2620"/>
                  <a:ext cx="274" cy="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r11_fiq</a:t>
                  </a:r>
                </a:p>
              </p:txBody>
            </p:sp>
            <p:sp>
              <p:nvSpPr>
                <p:cNvPr id="5330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670" y="2307"/>
                  <a:ext cx="373" cy="100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5330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711" y="2403"/>
                  <a:ext cx="24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r9_fiq</a:t>
                  </a:r>
                </a:p>
              </p:txBody>
            </p:sp>
            <p:sp>
              <p:nvSpPr>
                <p:cNvPr id="5330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711" y="2295"/>
                  <a:ext cx="244" cy="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900">
                      <a:solidFill>
                        <a:srgbClr val="000000"/>
                      </a:solidFill>
                      <a:latin typeface="Times New Roman" pitchFamily="18" charset="0"/>
                    </a:rPr>
                    <a:t>r8_fiq</a:t>
                  </a:r>
                </a:p>
              </p:txBody>
            </p:sp>
          </p:grpSp>
        </p:grpSp>
        <p:sp>
          <p:nvSpPr>
            <p:cNvPr id="53267" name="Line 123"/>
            <p:cNvSpPr>
              <a:spLocks noChangeShapeType="1"/>
            </p:cNvSpPr>
            <p:nvPr/>
          </p:nvSpPr>
          <p:spPr bwMode="auto">
            <a:xfrm>
              <a:off x="1275" y="3132"/>
              <a:ext cx="534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Rectangle 124"/>
            <p:cNvSpPr>
              <a:spLocks noChangeArrowheads="1"/>
            </p:cNvSpPr>
            <p:nvPr/>
          </p:nvSpPr>
          <p:spPr bwMode="auto">
            <a:xfrm>
              <a:off x="1736" y="3127"/>
              <a:ext cx="1923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itchFamily="18" charset="0"/>
                </a:rPr>
                <a:t>Return address calculated from User mode </a:t>
              </a:r>
              <a:br>
                <a:rPr lang="en-US" altLang="en-US" sz="1200" b="1">
                  <a:latin typeface="Times New Roman" pitchFamily="18" charset="0"/>
                </a:rPr>
              </a:br>
              <a:r>
                <a:rPr lang="en-US" altLang="en-US" sz="1200" b="1">
                  <a:latin typeface="Times New Roman" pitchFamily="18" charset="0"/>
                </a:rPr>
                <a:t>PC value and stored in FIQ mode LR</a:t>
              </a:r>
            </a:p>
          </p:txBody>
        </p:sp>
        <p:sp>
          <p:nvSpPr>
            <p:cNvPr id="53269" name="Line 125"/>
            <p:cNvSpPr>
              <a:spLocks noChangeShapeType="1"/>
            </p:cNvSpPr>
            <p:nvPr/>
          </p:nvSpPr>
          <p:spPr bwMode="auto">
            <a:xfrm flipV="1">
              <a:off x="3587" y="3030"/>
              <a:ext cx="499" cy="2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70" name="Group 126"/>
            <p:cNvGrpSpPr>
              <a:grpSpLocks/>
            </p:cNvGrpSpPr>
            <p:nvPr/>
          </p:nvGrpSpPr>
          <p:grpSpPr bwMode="auto">
            <a:xfrm>
              <a:off x="676" y="1077"/>
              <a:ext cx="756" cy="312"/>
              <a:chOff x="676" y="1077"/>
              <a:chExt cx="756" cy="312"/>
            </a:xfrm>
          </p:grpSpPr>
          <p:sp>
            <p:nvSpPr>
              <p:cNvPr id="53284" name="Rectangle 127"/>
              <p:cNvSpPr>
                <a:spLocks noChangeArrowheads="1"/>
              </p:cNvSpPr>
              <p:nvPr/>
            </p:nvSpPr>
            <p:spPr bwMode="auto">
              <a:xfrm>
                <a:off x="676" y="1077"/>
                <a:ext cx="756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Times New Roman" pitchFamily="18" charset="0"/>
                  </a:rPr>
                  <a:t>Registers in use</a:t>
                </a:r>
              </a:p>
            </p:txBody>
          </p:sp>
          <p:sp>
            <p:nvSpPr>
              <p:cNvPr id="53285" name="Line 128"/>
              <p:cNvSpPr>
                <a:spLocks noChangeShapeType="1"/>
              </p:cNvSpPr>
              <p:nvPr/>
            </p:nvSpPr>
            <p:spPr bwMode="auto">
              <a:xfrm>
                <a:off x="1046" y="1196"/>
                <a:ext cx="0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71" name="Group 129"/>
            <p:cNvGrpSpPr>
              <a:grpSpLocks/>
            </p:cNvGrpSpPr>
            <p:nvPr/>
          </p:nvGrpSpPr>
          <p:grpSpPr bwMode="auto">
            <a:xfrm>
              <a:off x="4025" y="1089"/>
              <a:ext cx="631" cy="312"/>
              <a:chOff x="4025" y="1089"/>
              <a:chExt cx="631" cy="312"/>
            </a:xfrm>
          </p:grpSpPr>
          <p:sp>
            <p:nvSpPr>
              <p:cNvPr id="53282" name="Rectangle 130"/>
              <p:cNvSpPr>
                <a:spLocks noChangeArrowheads="1"/>
              </p:cNvSpPr>
              <p:nvPr/>
            </p:nvSpPr>
            <p:spPr bwMode="auto">
              <a:xfrm>
                <a:off x="4025" y="1089"/>
                <a:ext cx="631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Times New Roman" pitchFamily="18" charset="0"/>
                  </a:rPr>
                  <a:t>Registers in use</a:t>
                </a:r>
              </a:p>
            </p:txBody>
          </p:sp>
          <p:sp>
            <p:nvSpPr>
              <p:cNvPr id="53283" name="Line 131"/>
              <p:cNvSpPr>
                <a:spLocks noChangeShapeType="1"/>
              </p:cNvSpPr>
              <p:nvPr/>
            </p:nvSpPr>
            <p:spPr bwMode="auto">
              <a:xfrm>
                <a:off x="4332" y="1209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72" name="Line 132"/>
            <p:cNvSpPr>
              <a:spLocks noChangeShapeType="1"/>
            </p:cNvSpPr>
            <p:nvPr/>
          </p:nvSpPr>
          <p:spPr bwMode="auto">
            <a:xfrm>
              <a:off x="2692" y="1106"/>
              <a:ext cx="6" cy="20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73" name="Group 133"/>
            <p:cNvGrpSpPr>
              <a:grpSpLocks/>
            </p:cNvGrpSpPr>
            <p:nvPr/>
          </p:nvGrpSpPr>
          <p:grpSpPr bwMode="auto">
            <a:xfrm>
              <a:off x="2259" y="2240"/>
              <a:ext cx="913" cy="405"/>
              <a:chOff x="2259" y="2240"/>
              <a:chExt cx="913" cy="405"/>
            </a:xfrm>
          </p:grpSpPr>
          <p:sp>
            <p:nvSpPr>
              <p:cNvPr id="53279" name="Rectangle 134"/>
              <p:cNvSpPr>
                <a:spLocks noChangeArrowheads="1"/>
              </p:cNvSpPr>
              <p:nvPr/>
            </p:nvSpPr>
            <p:spPr bwMode="auto">
              <a:xfrm>
                <a:off x="2259" y="2260"/>
                <a:ext cx="913" cy="3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280" name="Rectangle 135"/>
              <p:cNvSpPr>
                <a:spLocks noChangeArrowheads="1"/>
              </p:cNvSpPr>
              <p:nvPr/>
            </p:nvSpPr>
            <p:spPr bwMode="auto">
              <a:xfrm>
                <a:off x="2444" y="2240"/>
                <a:ext cx="584" cy="1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911225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112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11225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11225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11225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12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Times New Roman" pitchFamily="18" charset="0"/>
                  </a:rPr>
                  <a:t>Interrupt</a:t>
                </a:r>
              </a:p>
            </p:txBody>
          </p:sp>
          <p:sp>
            <p:nvSpPr>
              <p:cNvPr id="53281" name="Line 136"/>
              <p:cNvSpPr>
                <a:spLocks noChangeShapeType="1"/>
              </p:cNvSpPr>
              <p:nvPr/>
            </p:nvSpPr>
            <p:spPr bwMode="auto">
              <a:xfrm>
                <a:off x="2355" y="2549"/>
                <a:ext cx="769" cy="0"/>
              </a:xfrm>
              <a:prstGeom prst="line">
                <a:avLst/>
              </a:prstGeom>
              <a:noFill/>
              <a:ln w="1270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74" name="Rectangle 137"/>
            <p:cNvSpPr>
              <a:spLocks noChangeArrowheads="1"/>
            </p:cNvSpPr>
            <p:nvPr/>
          </p:nvSpPr>
          <p:spPr bwMode="auto">
            <a:xfrm>
              <a:off x="1388" y="1231"/>
              <a:ext cx="79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917575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7575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7575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7575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7575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75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75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75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75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u="sng">
                  <a:latin typeface="Times New Roman" pitchFamily="18" charset="0"/>
                </a:rPr>
                <a:t>User Mode</a:t>
              </a:r>
            </a:p>
          </p:txBody>
        </p:sp>
        <p:sp>
          <p:nvSpPr>
            <p:cNvPr id="53275" name="Rectangle 138"/>
            <p:cNvSpPr>
              <a:spLocks noChangeArrowheads="1"/>
            </p:cNvSpPr>
            <p:nvPr/>
          </p:nvSpPr>
          <p:spPr bwMode="auto">
            <a:xfrm>
              <a:off x="3167" y="1231"/>
              <a:ext cx="6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917575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7575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7575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7575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7575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75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75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75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75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u="sng">
                  <a:latin typeface="Times New Roman" pitchFamily="18" charset="0"/>
                </a:rPr>
                <a:t>FIQ Mode</a:t>
              </a:r>
            </a:p>
          </p:txBody>
        </p:sp>
        <p:grpSp>
          <p:nvGrpSpPr>
            <p:cNvPr id="53276" name="Group 139"/>
            <p:cNvGrpSpPr>
              <a:grpSpLocks/>
            </p:cNvGrpSpPr>
            <p:nvPr/>
          </p:nvGrpSpPr>
          <p:grpSpPr bwMode="auto">
            <a:xfrm>
              <a:off x="1662" y="3400"/>
              <a:ext cx="406" cy="113"/>
              <a:chOff x="1662" y="3400"/>
              <a:chExt cx="406" cy="113"/>
            </a:xfrm>
          </p:grpSpPr>
          <p:sp>
            <p:nvSpPr>
              <p:cNvPr id="53277" name="Rectangle 140"/>
              <p:cNvSpPr>
                <a:spLocks noChangeArrowheads="1"/>
              </p:cNvSpPr>
              <p:nvPr/>
            </p:nvSpPr>
            <p:spPr bwMode="auto">
              <a:xfrm>
                <a:off x="1662" y="3413"/>
                <a:ext cx="372" cy="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53278" name="Rectangle 141"/>
              <p:cNvSpPr>
                <a:spLocks noChangeArrowheads="1"/>
              </p:cNvSpPr>
              <p:nvPr/>
            </p:nvSpPr>
            <p:spPr bwMode="auto">
              <a:xfrm>
                <a:off x="1684" y="3400"/>
                <a:ext cx="384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itchFamily="18" charset="0"/>
                  </a:rPr>
                  <a:t>spsr_fiq</a:t>
                </a:r>
              </a:p>
            </p:txBody>
          </p:sp>
        </p:grpSp>
      </p:grpSp>
      <p:sp>
        <p:nvSpPr>
          <p:cNvPr id="53257" name="TextBox 1"/>
          <p:cNvSpPr txBox="1">
            <a:spLocks noChangeArrowheads="1"/>
          </p:cNvSpPr>
          <p:nvPr/>
        </p:nvSpPr>
        <p:spPr bwMode="auto">
          <a:xfrm>
            <a:off x="1073150" y="58166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Status  reg.</a:t>
            </a:r>
          </a:p>
        </p:txBody>
      </p:sp>
      <p:sp>
        <p:nvSpPr>
          <p:cNvPr id="53258" name="TextBox 144"/>
          <p:cNvSpPr txBox="1">
            <a:spLocks noChangeArrowheads="1"/>
          </p:cNvSpPr>
          <p:nvPr/>
        </p:nvSpPr>
        <p:spPr bwMode="auto">
          <a:xfrm>
            <a:off x="3756025" y="5530850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Status  reg. for fig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FIQ vs IRQ latency</a:t>
            </a:r>
            <a:endParaRPr lang="en-GB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FIQ</a:t>
            </a:r>
          </a:p>
          <a:p>
            <a:pPr lvl="1" eaLnBrk="1" hangingPunct="1"/>
            <a:r>
              <a:rPr lang="en-US" altLang="en-US" sz="2300" smtClean="0"/>
              <a:t>Fast interrupt that has a latency of </a:t>
            </a:r>
            <a:r>
              <a:rPr lang="en-US" altLang="en-US" sz="2300" smtClean="0">
                <a:solidFill>
                  <a:srgbClr val="009900"/>
                </a:solidFill>
              </a:rPr>
              <a:t>12 cycles</a:t>
            </a:r>
          </a:p>
          <a:p>
            <a:pPr lvl="1" eaLnBrk="1" hangingPunct="1"/>
            <a:r>
              <a:rPr lang="en-US" altLang="en-US" sz="2300" smtClean="0"/>
              <a:t>Note that it is the last entry in the interrupt vector table: the interrupt handler can be directly placed at 0x1c (or a jump can be made as for the other entries)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IRQ</a:t>
            </a:r>
          </a:p>
          <a:p>
            <a:pPr lvl="1" eaLnBrk="1" hangingPunct="1"/>
            <a:r>
              <a:rPr lang="en-US" altLang="en-US" sz="2300" smtClean="0"/>
              <a:t>Latency of </a:t>
            </a:r>
            <a:r>
              <a:rPr lang="en-US" altLang="en-US" sz="2300" smtClean="0">
                <a:solidFill>
                  <a:srgbClr val="CC0000"/>
                </a:solidFill>
              </a:rPr>
              <a:t>25 cycles</a:t>
            </a:r>
            <a:endParaRPr lang="en-GB" altLang="en-US" sz="2300" smtClean="0">
              <a:solidFill>
                <a:srgbClr val="CC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76F02C-BB5B-4416-8E80-F7249E9C8F75}" type="slidenum">
              <a:rPr lang="en-US" altLang="en-US">
                <a:solidFill>
                  <a:srgbClr val="898989"/>
                </a:solidFill>
              </a:rPr>
              <a:pPr/>
              <a:t>51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to Interrupt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BCA3BF-0199-40EE-BAB9-2FBEC143DDBE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Introduction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Interrupt arises whenever the normal flow of a program has to be halted temporarily to another routine.</a:t>
            </a:r>
          </a:p>
          <a:p>
            <a:pPr lvl="1" eaLnBrk="1" hangingPunct="1"/>
            <a:r>
              <a:rPr lang="en-GB" altLang="en-US" smtClean="0"/>
              <a:t>For example to serv</a:t>
            </a:r>
            <a:r>
              <a:rPr lang="en-GB" altLang="zh-TW" smtClean="0"/>
              <a:t>e</a:t>
            </a:r>
            <a:r>
              <a:rPr lang="en-GB" altLang="en-US" smtClean="0"/>
              <a:t> an interrupt</a:t>
            </a:r>
            <a:r>
              <a:rPr lang="en-GB" altLang="zh-TW" smtClean="0"/>
              <a:t> (IRQ)</a:t>
            </a:r>
            <a:r>
              <a:rPr lang="en-GB" altLang="en-US" smtClean="0"/>
              <a:t> f</a:t>
            </a:r>
            <a:r>
              <a:rPr lang="en-GB" altLang="zh-TW" smtClean="0"/>
              <a:t>or a hardware key press input</a:t>
            </a:r>
            <a:endParaRPr lang="en-US" altLang="en-US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22A2B2-31E2-46B6-B9F0-C6BA4C055CD7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905000" y="5486400"/>
            <a:ext cx="1219200" cy="990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computer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 flipH="1">
            <a:off x="3124200" y="5562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4" name="Picture 6" descr="MPj040969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8255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smtClean="0"/>
              <a:t>Hardware interrupt m</a:t>
            </a:r>
            <a:r>
              <a:rPr lang="en-US" altLang="en-US" sz="3400" smtClean="0"/>
              <a:t>odel Summary</a:t>
            </a:r>
            <a:endParaRPr lang="en-GB" altLang="en-US" sz="3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When an Interrupt Request (e.g. IRQ-external-interrupt-request, timer overflow, UART end of transmission) is received,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processor automatically saves the PC &amp; CPSR to the appropriate LR and SPSR and jumps to the </a:t>
            </a:r>
            <a:r>
              <a:rPr lang="en-US" altLang="en-US" sz="2800" smtClean="0">
                <a:solidFill>
                  <a:srgbClr val="FF0000"/>
                </a:solidFill>
              </a:rPr>
              <a:t>I</a:t>
            </a:r>
            <a:r>
              <a:rPr lang="en-US" altLang="en-US" sz="2800" u="sng" smtClean="0"/>
              <a:t>nterrupt </a:t>
            </a:r>
            <a:r>
              <a:rPr lang="en-US" altLang="en-US" sz="2800" u="sng" smtClean="0">
                <a:solidFill>
                  <a:srgbClr val="FF0000"/>
                </a:solidFill>
              </a:rPr>
              <a:t>S</a:t>
            </a:r>
            <a:r>
              <a:rPr lang="en-US" altLang="en-US" sz="2800" u="sng" smtClean="0"/>
              <a:t>ervice </a:t>
            </a:r>
            <a:r>
              <a:rPr lang="en-US" altLang="en-US" sz="2800" u="sng" smtClean="0">
                <a:solidFill>
                  <a:srgbClr val="FF0000"/>
                </a:solidFill>
              </a:rPr>
              <a:t>R</a:t>
            </a:r>
            <a:r>
              <a:rPr lang="en-US" altLang="en-US" sz="2800" u="sng" smtClean="0"/>
              <a:t>outine </a:t>
            </a:r>
            <a:r>
              <a:rPr lang="en-US" altLang="en-US" sz="2800" smtClean="0"/>
              <a:t>_ISR()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_ISR() : The ISR processes the interrupt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smtClean="0"/>
              <a:t>Clear the interrupt source (so no interrupt of the same type may occur)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smtClean="0"/>
              <a:t>Do some work e.g. blink LEDs, update counters, save data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smtClean="0"/>
              <a:t>Return from the interrupt</a:t>
            </a:r>
            <a:endParaRPr lang="en-GB" altLang="en-US" sz="250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978BCB-C06B-46D9-B6ED-45530E3E7159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400" b="1" smtClean="0"/>
              <a:t>Details of entering an interrupt (exception)</a:t>
            </a:r>
            <a:endParaRPr lang="en-GB" altLang="en-US" sz="15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000" dirty="0" smtClean="0"/>
              <a:t>Preserves the address of the next instruction in the appropriate Link Register</a:t>
            </a:r>
            <a:r>
              <a:rPr lang="en-GB" altLang="zh-TW" sz="2000" dirty="0" smtClean="0"/>
              <a:t> (e.g. r14_svc </a:t>
            </a:r>
            <a:r>
              <a:rPr lang="en-GB" altLang="zh-TW" sz="2000" dirty="0" smtClean="0">
                <a:sym typeface="Wingdings" pitchFamily="2" charset="2"/>
              </a:rPr>
              <a:t></a:t>
            </a:r>
            <a:r>
              <a:rPr lang="en-GB" altLang="zh-TW" sz="2000" dirty="0" smtClean="0"/>
              <a:t> r14 of supervisor mode)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000" dirty="0" smtClean="0"/>
              <a:t>Copies the CPSR </a:t>
            </a:r>
            <a:r>
              <a:rPr lang="en-GB" altLang="zh-TW" sz="2000" dirty="0" smtClean="0"/>
              <a:t>(</a:t>
            </a:r>
            <a:r>
              <a:rPr lang="en-US" altLang="en-US" sz="2000" dirty="0" smtClean="0"/>
              <a:t>Current Program Status Register </a:t>
            </a:r>
            <a:r>
              <a:rPr lang="en-US" altLang="zh-TW" sz="2000" dirty="0" smtClean="0"/>
              <a:t>) </a:t>
            </a:r>
            <a:r>
              <a:rPr lang="en-GB" altLang="en-US" sz="2000" dirty="0" smtClean="0"/>
              <a:t>into the appropriate SPSR</a:t>
            </a:r>
            <a:r>
              <a:rPr lang="en-GB" altLang="zh-TW" sz="2000" dirty="0" smtClean="0"/>
              <a:t> (</a:t>
            </a:r>
            <a:r>
              <a:rPr lang="en-GB" altLang="en-US" sz="2000" dirty="0" smtClean="0"/>
              <a:t>Saved Process Status </a:t>
            </a:r>
            <a:r>
              <a:rPr lang="en-US" altLang="en-US" sz="2000" dirty="0" smtClean="0"/>
              <a:t>Reg</a:t>
            </a:r>
            <a:r>
              <a:rPr lang="en-US" altLang="zh-TW" sz="2000" dirty="0" smtClean="0"/>
              <a:t>. e.g. </a:t>
            </a:r>
            <a:r>
              <a:rPr lang="en-GB" altLang="en-US" sz="2000" dirty="0" err="1" smtClean="0"/>
              <a:t>SPSR</a:t>
            </a:r>
            <a:r>
              <a:rPr lang="en-GB" altLang="zh-TW" sz="2000" dirty="0" err="1" smtClean="0"/>
              <a:t>_svc</a:t>
            </a:r>
            <a:r>
              <a:rPr lang="en-GB" altLang="zh-TW" sz="2000" dirty="0" smtClean="0"/>
              <a:t>)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000" dirty="0" smtClean="0"/>
              <a:t>Forces the CPSR mode bits to a value which depends on the exceptio</a:t>
            </a:r>
            <a:r>
              <a:rPr lang="en-GB" altLang="zh-TW" sz="2000" dirty="0" smtClean="0"/>
              <a:t>n (supervisor, interrupt </a:t>
            </a:r>
            <a:r>
              <a:rPr lang="en-GB" altLang="zh-TW" sz="2000" dirty="0" err="1" smtClean="0"/>
              <a:t>etc</a:t>
            </a:r>
            <a:r>
              <a:rPr lang="en-GB" altLang="zh-TW" sz="2000" dirty="0" smtClean="0"/>
              <a:t>)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000" dirty="0" smtClean="0">
                <a:solidFill>
                  <a:srgbClr val="FF0000"/>
                </a:solidFill>
              </a:rPr>
              <a:t>Forces the PC </a:t>
            </a:r>
            <a:r>
              <a:rPr lang="en-GB" altLang="zh-TW" sz="2000" dirty="0" smtClean="0">
                <a:solidFill>
                  <a:srgbClr val="FF0000"/>
                </a:solidFill>
              </a:rPr>
              <a:t>(program counter r15) </a:t>
            </a:r>
            <a:r>
              <a:rPr lang="en-GB" altLang="en-US" sz="2000" dirty="0" smtClean="0">
                <a:solidFill>
                  <a:srgbClr val="FF0000"/>
                </a:solidFill>
              </a:rPr>
              <a:t>to fetch the next instruction from the relevant exception vector</a:t>
            </a:r>
            <a:endParaRPr lang="en-GB" altLang="zh-TW" sz="20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GB" altLang="en-US" sz="2000" dirty="0" smtClean="0"/>
              <a:t>It also sets the interrupt disable flags to prevent otherwise unmanageable nesting of exceptions.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CEG2400 12SWI, and 14. init V7a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BF64BF-B2F4-4A31-B3DB-60F6681143FC}" type="slidenum">
              <a:rPr lang="en-US" altLang="en-US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1270" name="Picture 4" descr="MCBD04934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1143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MCBD05370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10668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990600" y="5428347"/>
            <a:ext cx="405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TW" sz="1800" dirty="0">
                <a:latin typeface="Arial" charset="0"/>
                <a:sym typeface="Wingdings" pitchFamily="2" charset="2"/>
              </a:rPr>
              <a:t>http://infocenter.arm.com/help/topic/com.arm.doc.ddi0210c/DDI0210B.pdf</a:t>
            </a:r>
            <a:endParaRPr lang="en-US" altLang="en-US" sz="1800" dirty="0">
              <a:latin typeface="Arial" charset="0"/>
              <a:sym typeface="Wingdings" pitchFamily="2" charset="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91" y="4237916"/>
            <a:ext cx="3473721" cy="216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4414" y="64886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SPSR_SVC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705600" y="5900931"/>
            <a:ext cx="533400" cy="663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10261</TotalTime>
  <Words>3104</Words>
  <Application>Microsoft Office PowerPoint</Application>
  <PresentationFormat>On-screen Show (4:3)</PresentationFormat>
  <Paragraphs>735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Chapter 9: Hardware Interrupts   -- IRQ=External Interrupt Request</vt:lpstr>
      <vt:lpstr>What is interrupt?</vt:lpstr>
      <vt:lpstr>Examples</vt:lpstr>
      <vt:lpstr>Important  interrupts  </vt:lpstr>
      <vt:lpstr>Important  interrupts</vt:lpstr>
      <vt:lpstr>Introduction</vt:lpstr>
      <vt:lpstr>Introduction</vt:lpstr>
      <vt:lpstr>Hardware interrupt model Summary</vt:lpstr>
      <vt:lpstr>Details of entering an interrupt (exception)</vt:lpstr>
      <vt:lpstr>Example of using interrupt for IO e.g. serial IO</vt:lpstr>
      <vt:lpstr> Real example to demonstrate interrupts Demo program: ext3_interrupt_demo1.c  </vt:lpstr>
      <vt:lpstr>Student ID: ________________,Date:_____________,Name: ______________________ CENG2400 , Chapter 9: Interrupt, Exercise 1: Hardware interrupt for our testing board</vt:lpstr>
      <vt:lpstr>Software : IRQ interrupt example (ext3_interrupt_demo1.c) </vt:lpstr>
      <vt:lpstr>The theory for External interrupt (EINT3) ISR  Interrupt service routine for /EINT3 is _irq isr_EINT3() </vt:lpstr>
      <vt:lpstr>PowerPoint Presentation</vt:lpstr>
      <vt:lpstr>The External interrupt program Over view </vt:lpstr>
      <vt:lpstr>Part 1: header</vt:lpstr>
      <vt:lpstr>Part 4: The delay loop (Blink the red LED)</vt:lpstr>
      <vt:lpstr>Part 5:  main()</vt:lpstr>
      <vt:lpstr>Exercise 9.2: Setup pin for external interrupt: (pin P0.20=Eint3) PINSEL1 |= 0x00000300; </vt:lpstr>
      <vt:lpstr>Exercise 9.3: Setup p0.10=RED_LED, P0.11=GREEN_LED</vt:lpstr>
      <vt:lpstr>Part 3:  Initialize the  IRQ (EINT3) system template (see appendix 1 for details)</vt:lpstr>
      <vt:lpstr>Explanation: init_Eint ( ) : Initialize the interrupt system See Appendix for full explanation  </vt:lpstr>
      <vt:lpstr>Part 2: Interrupt service routine template void __irq isr_Eint3() //(Toggle the Green LED by SW3)  *The same init_Eint ( ) can be written as in the previous slide in different applications, what you need to write is this irq isr_Eint3() </vt:lpstr>
      <vt:lpstr>Polling vs. interrupt (serial UART example) </vt:lpstr>
      <vt:lpstr>The interrupt method is efficient</vt:lpstr>
      <vt:lpstr>Summary</vt:lpstr>
      <vt:lpstr>Appendix (ESTR2100 students should study this)</vt:lpstr>
      <vt:lpstr>Appendix 1: Details of void init_Eint (void) </vt:lpstr>
      <vt:lpstr>init_Eint ( ) : Initialize the interrupt system  </vt:lpstr>
      <vt:lpstr>PowerPoint Presentation</vt:lpstr>
      <vt:lpstr>                void init_Eint (void) {  EXTMODE=0x08;  // set EINT3 as edge trigger  VICVectAddr1 = (unsigned long)IRQ_Eint1;    // set interrupt vector in slot1 (16 slots from 0 (highest priory) to 15 (lowest priority))  VICVectCntl1 = 0x20 | 17;       // use it for EINT3 Interrupt  VICIntEnable |= 0x00020000; // Enable EINT3 interrupt  EXTINT = 0x08;       // Clear EINT3 flag}  </vt:lpstr>
      <vt:lpstr>Source mask </vt:lpstr>
      <vt:lpstr>Examples of other interrupt sources</vt:lpstr>
      <vt:lpstr>PowerPoint Presentation</vt:lpstr>
      <vt:lpstr>PowerPoint Presentation</vt:lpstr>
      <vt:lpstr>PowerPoint Presentation</vt:lpstr>
      <vt:lpstr> Appendix 2  Other important interrupts </vt:lpstr>
      <vt:lpstr>Different interrupts depend on how they are triggered</vt:lpstr>
      <vt:lpstr>Entry/Exit Actions for different interrupts</vt:lpstr>
      <vt:lpstr>Entry/Exit Actions</vt:lpstr>
      <vt:lpstr>Entry/Exit Actions</vt:lpstr>
      <vt:lpstr>Recall Mode bits M[0:4] : bit0-&gt;bit4 of CPSR</vt:lpstr>
      <vt:lpstr>Important interrupt descriptions</vt:lpstr>
      <vt:lpstr>1) Reset section 2.10 [1]</vt:lpstr>
      <vt:lpstr>Details of entering an interrupt (exception)</vt:lpstr>
      <vt:lpstr>2) Software interrupt instruction  SWI</vt:lpstr>
      <vt:lpstr>software interrupt (excpetion)</vt:lpstr>
      <vt:lpstr>3) FIQ Fast interrupt request </vt:lpstr>
      <vt:lpstr>User to FIQ mode (fast interrupt)</vt:lpstr>
      <vt:lpstr>FIQ vs IRQ latency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Technology</dc:title>
  <dc:creator>phwl</dc:creator>
  <cp:lastModifiedBy>khwong</cp:lastModifiedBy>
  <cp:revision>445</cp:revision>
  <cp:lastPrinted>2013-02-27T08:01:14Z</cp:lastPrinted>
  <dcterms:created xsi:type="dcterms:W3CDTF">2003-09-30T06:40:10Z</dcterms:created>
  <dcterms:modified xsi:type="dcterms:W3CDTF">2017-10-16T07:12:17Z</dcterms:modified>
</cp:coreProperties>
</file>