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3" r:id="rId3"/>
    <p:sldId id="304" r:id="rId4"/>
    <p:sldId id="307" r:id="rId5"/>
    <p:sldId id="301" r:id="rId6"/>
    <p:sldId id="302" r:id="rId7"/>
    <p:sldId id="259" r:id="rId8"/>
    <p:sldId id="260" r:id="rId9"/>
    <p:sldId id="261" r:id="rId10"/>
    <p:sldId id="306" r:id="rId11"/>
    <p:sldId id="266" r:id="rId12"/>
    <p:sldId id="267" r:id="rId13"/>
    <p:sldId id="268" r:id="rId14"/>
    <p:sldId id="270" r:id="rId15"/>
    <p:sldId id="269" r:id="rId16"/>
    <p:sldId id="292" r:id="rId17"/>
    <p:sldId id="293" r:id="rId18"/>
    <p:sldId id="272" r:id="rId19"/>
    <p:sldId id="276" r:id="rId20"/>
    <p:sldId id="280" r:id="rId21"/>
    <p:sldId id="277" r:id="rId22"/>
    <p:sldId id="278" r:id="rId23"/>
    <p:sldId id="281" r:id="rId24"/>
    <p:sldId id="308" r:id="rId25"/>
    <p:sldId id="309" r:id="rId26"/>
    <p:sldId id="310" r:id="rId27"/>
    <p:sldId id="282" r:id="rId28"/>
    <p:sldId id="288" r:id="rId29"/>
    <p:sldId id="283" r:id="rId30"/>
    <p:sldId id="311" r:id="rId31"/>
    <p:sldId id="312" r:id="rId32"/>
    <p:sldId id="313" r:id="rId33"/>
    <p:sldId id="314" r:id="rId34"/>
    <p:sldId id="285" r:id="rId35"/>
    <p:sldId id="289" r:id="rId36"/>
    <p:sldId id="315" r:id="rId37"/>
    <p:sldId id="316" r:id="rId38"/>
    <p:sldId id="317" r:id="rId39"/>
    <p:sldId id="318" r:id="rId40"/>
    <p:sldId id="290" r:id="rId41"/>
    <p:sldId id="291" r:id="rId42"/>
    <p:sldId id="264" r:id="rId43"/>
    <p:sldId id="294" r:id="rId44"/>
    <p:sldId id="263" r:id="rId45"/>
  </p:sldIdLst>
  <p:sldSz cx="9144000" cy="6858000" type="screen4x3"/>
  <p:notesSz cx="7010400" cy="92964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800080"/>
    <a:srgbClr val="008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26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7B10A9A-F8C4-E693-B97E-4CE290BD5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86D1079-0ECB-B791-9619-5D9D435AE5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BCF85CA-A5FC-4B35-BD48-62CFA60B88B5}" type="datetimeFigureOut">
              <a:rPr lang="en-US"/>
              <a:pPr>
                <a:defRPr/>
              </a:pPr>
              <a:t>1/5/2023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B6D35E-8365-39F5-B7C0-AD44DD0DE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8817CB0-1770-99DF-10AD-75656E5C4F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626143-FFCB-48C3-BE28-A1C00D1B5E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AB9C8E-3013-F2D4-BCC2-5EAE6EE765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9A1D30-CB83-3788-3768-9415059F79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5E02274-B8CB-B2E4-B9F3-050E345CFC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5F137C3-755B-0768-3701-BE3BF9CB99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B5EC7313-ABB7-E56A-044F-6A821183950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11DC804D-54D4-EF1A-DC0D-E65EBC83B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B05EFC-E509-4F25-8BFD-031B31724B6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5E6BD2-0762-A385-0140-98B163D201F7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FE0B87FE-8776-B8AA-E388-A5EA9FBF2C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7E6ADB92-1F3D-1560-3939-E6DC3559B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EE9F9DF8-ACFC-4876-7125-CF3BA845D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11" descr="cu_logo_4c_horizontal">
            <a:extLst>
              <a:ext uri="{FF2B5EF4-FFF2-40B4-BE49-F238E27FC236}">
                <a16:creationId xmlns:a16="http://schemas.microsoft.com/office/drawing/2014/main" id="{86177827-06B7-0C79-32D0-77418B6A80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158750"/>
            <a:ext cx="47148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3C93E-08DC-FED3-9451-F9CBC53E2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7F892-9E87-4F99-D4D0-021487BE1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D6A9A-F7BF-880D-4D05-11E55B8E6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A434A-EE33-4410-8170-882AEE0765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632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FBAE084-48FD-7876-E148-4A53C5D02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1A30F05-FFE3-6A6E-43A5-09E5A9E98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E9D85B5-EB13-A3E0-4674-12A60303FA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A2E78-9756-4429-AB57-6BC4BB9936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901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6A85638-1F76-E1AA-5592-681958F31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A9055D1-47A3-BF9F-F08D-B94C0296A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248137-0438-A9A7-4067-ED175BA3C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A70A5-F62A-4C22-AE93-5230091D6B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286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368834F-7CA5-EC2E-67E7-FE73F86F8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A235BCE-92D2-25CA-DFDD-8F7719EA4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C29BE0C-D682-98C3-43C9-61D09A36A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1F28B-F672-4398-BDCA-D0408EA97D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928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ED8ECED-A46E-450B-A05E-C5AC7F4671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CEDBC15-D170-E7E7-3EC6-4FC906DD42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5A21BBA-B26D-6618-6F94-1C22475F28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E7279-378C-4B3A-B0E5-D0EB2DB100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1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D5DEB00-776B-11A2-3B29-04991E472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994FABE-52BC-6338-5410-4B9843CC1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22E4DEC-8227-187D-F4E0-A74A6D195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36795-EE20-4DE2-968E-1FEE3D48500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57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3522A2B-3C61-FCC8-F7DD-481EE551D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E418DFE-2757-D4F4-8964-C787D017C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521618E-5E54-2D7C-8EE0-71AC0F5E4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59D15-3A4D-4DC0-92C2-D04A7508CB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367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7435623-A444-3F30-FA21-4865FD68E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50AB89B-3267-8D53-3284-5E2A7B319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7A2FECFA-E855-069A-B85D-994F11A91E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F3691-A0CA-4A0B-9440-71E743D55A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91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D3408A1E-3BDF-1113-4996-23BB95D867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26A38E8-F3CB-1540-0600-67FE9BDCB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5CDB65D-87A6-0C29-6A87-4B1E4EEC4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9F755-33DC-476C-BA27-58E978306B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721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F34D691-AA1F-D090-8B00-1B9D68A46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D4F049C-7576-F95F-8145-245F015CF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12B352A-CE25-138B-57F8-61CBFE430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DDC92-DC2B-486C-ADAF-CA1612BC6D6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638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9C492C6-2EA4-957A-4AE4-F07BB9EEA7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E480990-3E38-3283-8A63-3E2B15FED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D8CDC31-FE46-2BBB-8095-966A11B09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7DFB1-74D3-4D56-83B4-F20F60B363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76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5384786-8166-4749-41D9-C593DBC2A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8E62FEA-E3CF-52F5-A34F-925570AAF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A52DDB4-0E33-9051-EFC1-4F7C584102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2D7D5-CE28-4AD8-BE60-5C00E7E2FF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7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0AA3117-204E-EAFD-2167-AEE5EF2F6B07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E0ECE46E-8D5C-BCD4-72B0-87C820C95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24E3B2B2-E66B-9464-9F62-D1B9E1F77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B0F87B75-070E-C226-DD08-10DA158162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ADCC5D7F-6932-4205-897B-07A34FFC2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06D425B-E8AF-4EA8-2F5E-72A559774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4FF9528B-2501-714A-476B-4CE3139282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D74A8D01-5FE9-00B3-D7ED-2B233CE86B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cs typeface="+mn-cs"/>
              </a:defRPr>
            </a:lvl1pPr>
          </a:lstStyle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903F7C54-4518-C585-FEA8-DA2DE8938E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5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cs typeface="Arial" panose="020B0604020202020204" pitchFamily="34" charset="0"/>
              </a:defRPr>
            </a:lvl1pPr>
          </a:lstStyle>
          <a:p>
            <a:fld id="{925F5CA3-4DAE-4D0D-A23D-AE2CBCF0FCA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cuhk.edu.hk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ibguides.lib.cuhk.edu.hk/Howtoguid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youtu.be/RHgaOosLKu8" TargetMode="External"/><Relationship Id="rId7" Type="http://schemas.openxmlformats.org/officeDocument/2006/relationships/hyperlink" Target="https://youtu.be/GxQExkqy0r4" TargetMode="External"/><Relationship Id="rId2" Type="http://schemas.openxmlformats.org/officeDocument/2006/relationships/hyperlink" Target="http://libguides.lib.cuhk.edu.hk/Howtoguid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youtu.be/Ot8od1VL_os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lib.cuhk.edu.hk/Citation_Styl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lib.cuhk.edu.hk/refworks" TargetMode="External"/><Relationship Id="rId2" Type="http://schemas.openxmlformats.org/officeDocument/2006/relationships/hyperlink" Target="http://www.lib.cuhk.edu.hk/en/research/citation/too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libguides.lib.cuhk.edu.hk/generalstudyguid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lib.cuhk.edu.hk/?literacy" TargetMode="External"/><Relationship Id="rId2" Type="http://schemas.openxmlformats.org/officeDocument/2006/relationships/hyperlink" Target="http://smart.lib.cuhk.edu.hk/)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g6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>
            <a:extLst>
              <a:ext uri="{FF2B5EF4-FFF2-40B4-BE49-F238E27FC236}">
                <a16:creationId xmlns:a16="http://schemas.microsoft.com/office/drawing/2014/main" id="{B9B82AC2-A639-3697-BC5B-676D79537E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CA088C-0164-4D51-8515-8E1D1DF728E9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4DD52D4-AB83-FD70-C852-7E7C4DE31B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ENGG1000 IT Foundation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BEA7512-B6A8-2311-867D-D7F5000D24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Information Literacy</a:t>
            </a:r>
          </a:p>
        </p:txBody>
      </p:sp>
      <p:pic>
        <p:nvPicPr>
          <p:cNvPr id="5125" name="Picture 1">
            <a:extLst>
              <a:ext uri="{FF2B5EF4-FFF2-40B4-BE49-F238E27FC236}">
                <a16:creationId xmlns:a16="http://schemas.microsoft.com/office/drawing/2014/main" id="{2A63C04C-E51F-D37F-4A35-97577E7D9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2565400"/>
            <a:ext cx="29908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62C839-C4AA-BC1D-088C-9FF386D5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046876F-FDB3-CF62-956E-8A10B288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The Big6 Model</a:t>
            </a:r>
            <a:endParaRPr lang="en-GB" alt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84CD0AC-0C24-7BBA-51DF-B12C50DB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3200" u="sng" dirty="0">
                <a:solidFill>
                  <a:srgbClr val="FF0000"/>
                </a:solidFill>
              </a:rPr>
              <a:t>NOT</a:t>
            </a:r>
            <a:r>
              <a:rPr lang="en-US" altLang="zh-TW" sz="3200" dirty="0"/>
              <a:t> necessarily in linear order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9C116812-D131-66A8-A781-A9BAE65D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814865-97C8-4207-8CDE-1D9CD763F291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TW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F4FAFA-6533-3962-A795-6E3F07E5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275" y="1925638"/>
            <a:ext cx="3144838" cy="4778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wrap="none" lIns="88900" tIns="44450" rIns="88900" bIns="4445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9pPr>
          </a:lstStyle>
          <a:p>
            <a:pPr defTabSz="887413">
              <a:lnSpc>
                <a:spcPct val="85000"/>
              </a:lnSpc>
              <a:defRPr/>
            </a:pPr>
            <a:r>
              <a:rPr lang="en-US" sz="2400" dirty="0">
                <a:latin typeface="+mj-lt"/>
              </a:rPr>
              <a:t>1. Task Definition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5567A6-0733-813C-896C-79431FD4D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70175"/>
            <a:ext cx="3878263" cy="4508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wrap="none" lIns="88900" tIns="44450" rIns="88900" bIns="4445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9pPr>
          </a:lstStyle>
          <a:p>
            <a:pPr defTabSz="887413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400" dirty="0">
                <a:latin typeface="+mj-lt"/>
              </a:rPr>
              <a:t>2. Info Seeking Strategies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521ADA-A243-8C5B-1414-B0B2A5D8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938" y="3389313"/>
            <a:ext cx="3381375" cy="4508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wrap="none" lIns="88900" tIns="44450" rIns="88900" bIns="4445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9pPr>
          </a:lstStyle>
          <a:p>
            <a:pPr defTabSz="887413">
              <a:lnSpc>
                <a:spcPct val="85000"/>
              </a:lnSpc>
              <a:defRPr/>
            </a:pPr>
            <a:r>
              <a:rPr lang="en-US" sz="2400" dirty="0">
                <a:latin typeface="+mj-lt"/>
              </a:rPr>
              <a:t>3. Location &amp; Access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C599B4-547E-BDF8-3C2D-4D9A66C7D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063" y="4106863"/>
            <a:ext cx="3346450" cy="487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wrap="none" lIns="88900" tIns="44450" rIns="88900" bIns="4445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9pPr>
          </a:lstStyle>
          <a:p>
            <a:pPr defTabSz="887413">
              <a:lnSpc>
                <a:spcPct val="85000"/>
              </a:lnSpc>
              <a:defRPr/>
            </a:pPr>
            <a:r>
              <a:rPr lang="en-US" sz="2400" dirty="0">
                <a:latin typeface="+mj-lt"/>
              </a:rPr>
              <a:t>4. Use of Information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599CB-0F6C-F63B-100D-8457AE1F1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8" y="4860925"/>
            <a:ext cx="3159125" cy="4476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wrap="none" lIns="88900" tIns="44450" rIns="88900" bIns="4445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9pPr>
          </a:lstStyle>
          <a:p>
            <a:pPr defTabSz="887413">
              <a:lnSpc>
                <a:spcPct val="85000"/>
              </a:lnSpc>
              <a:defRPr/>
            </a:pPr>
            <a:r>
              <a:rPr lang="en-US" sz="2400">
                <a:latin typeface="+mj-lt"/>
              </a:rPr>
              <a:t>5. Synthesis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03AD4F-0AB6-5672-1CF8-F4EFB0F7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5575300"/>
            <a:ext cx="3201988" cy="4857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919191"/>
            </a:outerShdw>
          </a:effectLst>
        </p:spPr>
        <p:txBody>
          <a:bodyPr wrap="none" lIns="88900" tIns="44450" rIns="88900" bIns="4445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stellar" pitchFamily="18" charset="0"/>
                <a:ea typeface="+mn-ea"/>
                <a:cs typeface="+mn-cs"/>
              </a:defRPr>
            </a:lvl9pPr>
          </a:lstStyle>
          <a:p>
            <a:pPr defTabSz="887413">
              <a:lnSpc>
                <a:spcPct val="85000"/>
              </a:lnSpc>
              <a:defRPr/>
            </a:pPr>
            <a:r>
              <a:rPr lang="en-US" sz="2400">
                <a:latin typeface="+mj-lt"/>
              </a:rPr>
              <a:t>6. Evaluation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697A49-8087-67F9-16EA-51461F5BD848}"/>
              </a:ext>
            </a:extLst>
          </p:cNvPr>
          <p:cNvSpPr/>
          <p:nvPr/>
        </p:nvSpPr>
        <p:spPr bwMode="auto">
          <a:xfrm>
            <a:off x="1490663" y="4594225"/>
            <a:ext cx="185737" cy="3683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6F6164-3B9F-68B9-958D-6F479EA5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A3732E72-6AF2-838B-0309-CBED896D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6E433F-D887-4BF0-9521-459F25077C56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TW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CCD8090-E3A2-AD70-50D0-9CE682A98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1. Task Definition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49D83EF8-1459-23BE-D19B-3B83AA6D2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buSzTx/>
              <a:buFont typeface="Wingdings" panose="05000000000000000000" pitchFamily="2" charset="2"/>
              <a:buAutoNum type="alphaUcPeriod"/>
            </a:pPr>
            <a:r>
              <a:rPr lang="en-US" altLang="zh-TW"/>
              <a:t>Define the problem</a:t>
            </a:r>
          </a:p>
          <a:p>
            <a:pPr marL="2190750" lvl="4" indent="-361950" eaLnBrk="1" hangingPunct="1"/>
            <a:endParaRPr lang="en-US" altLang="zh-TW"/>
          </a:p>
          <a:p>
            <a:pPr marL="933450" lvl="1" indent="-476250" eaLnBrk="1" hangingPunct="1"/>
            <a:r>
              <a:rPr lang="en-US" altLang="zh-TW"/>
              <a:t>What do I have to do or find out?</a:t>
            </a:r>
          </a:p>
          <a:p>
            <a:pPr marL="2190750" lvl="4" indent="-361950" eaLnBrk="1" hangingPunct="1"/>
            <a:endParaRPr lang="en-US" altLang="zh-TW"/>
          </a:p>
          <a:p>
            <a:pPr marL="1333500" lvl="2" indent="-419100" eaLnBrk="1" hangingPunct="1"/>
            <a:r>
              <a:rPr lang="en-US" altLang="zh-TW"/>
              <a:t>What kind of final product are you expected?</a:t>
            </a:r>
          </a:p>
          <a:p>
            <a:pPr marL="2190750" lvl="4" indent="-361950" eaLnBrk="1" hangingPunct="1"/>
            <a:endParaRPr lang="en-US" altLang="zh-TW"/>
          </a:p>
          <a:p>
            <a:pPr marL="1333500" lvl="2" indent="-419100" eaLnBrk="1" hangingPunct="1"/>
            <a:r>
              <a:rPr lang="en-US" altLang="zh-TW"/>
              <a:t>Any specific requirement or limitation?</a:t>
            </a:r>
          </a:p>
          <a:p>
            <a:pPr marL="2190750" lvl="4" indent="-361950" eaLnBrk="1" hangingPunct="1"/>
            <a:endParaRPr lang="en-US" altLang="zh-TW"/>
          </a:p>
          <a:p>
            <a:pPr marL="1333500" lvl="2" indent="-419100" eaLnBrk="1" hangingPunct="1"/>
            <a:r>
              <a:rPr lang="en-US" altLang="zh-TW"/>
              <a:t>Deadline?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ED6884-CD4D-B504-93E9-3E9D9EEC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1572CE6E-9194-1F33-5CE1-4AAEEE06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FE8BFD-F2AA-4F39-B6C4-9F70BC6174A0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89A5CC9-F866-13EB-ACFB-8B85CE4B9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1. Task Definition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51C36E5-F2D7-5E25-5C15-C70CA554D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buSzTx/>
              <a:buFont typeface="Wingdings" panose="05000000000000000000" pitchFamily="2" charset="2"/>
              <a:buAutoNum type="alphaUcPeriod" startAt="2"/>
            </a:pPr>
            <a:r>
              <a:rPr lang="en-US" altLang="zh-TW"/>
              <a:t>Identify the information needed</a:t>
            </a:r>
          </a:p>
          <a:p>
            <a:pPr marL="2190750" lvl="4" indent="-361950" eaLnBrk="1" hangingPunct="1"/>
            <a:endParaRPr lang="en-US" altLang="zh-TW"/>
          </a:p>
          <a:p>
            <a:pPr marL="933450" lvl="1" indent="-476250" eaLnBrk="1" hangingPunct="1"/>
            <a:r>
              <a:rPr lang="en-US" altLang="zh-TW"/>
              <a:t>What information do I need?</a:t>
            </a:r>
          </a:p>
          <a:p>
            <a:pPr marL="2190750" lvl="4" indent="-361950" eaLnBrk="1" hangingPunct="1"/>
            <a:endParaRPr lang="en-US" altLang="zh-TW"/>
          </a:p>
          <a:p>
            <a:pPr marL="933450" lvl="1" indent="-476250" eaLnBrk="1" hangingPunct="1"/>
            <a:r>
              <a:rPr lang="en-US" altLang="zh-TW"/>
              <a:t>How much information?</a:t>
            </a:r>
          </a:p>
          <a:p>
            <a:pPr marL="2190750" lvl="4" indent="-361950" eaLnBrk="1" hangingPunct="1"/>
            <a:endParaRPr lang="en-US" altLang="zh-TW"/>
          </a:p>
          <a:p>
            <a:pPr marL="933450" lvl="1" indent="-476250" eaLnBrk="1" hangingPunct="1"/>
            <a:r>
              <a:rPr lang="en-US" altLang="zh-TW"/>
              <a:t>What type of information?</a:t>
            </a:r>
          </a:p>
          <a:p>
            <a:pPr marL="1333500" lvl="2" indent="-419100" eaLnBrk="1" hangingPunct="1"/>
            <a:r>
              <a:rPr lang="en-US" altLang="zh-TW"/>
              <a:t>Facts? Opinions? Graphics? Maps? </a:t>
            </a:r>
            <a:r>
              <a:rPr lang="en-US" altLang="zh-TW">
                <a:latin typeface="Arial" panose="020B0604020202020204" pitchFamily="34" charset="0"/>
              </a:rPr>
              <a:t>…</a:t>
            </a:r>
            <a:endParaRPr lang="en-US" altLang="zh-TW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89AF0E-57BD-FB93-8A75-A1DE6765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E8CBDB84-CCF6-A4D6-6576-0382DE5D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8C8247-134A-4DD8-BA80-5C3DB21DC7B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A24F5FF-C82E-CFEB-6335-043074ED0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2. Information Seeking Strategies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D107F42-3628-824B-626E-5F9D6075A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/>
              <a:t>Determine all possible sources</a:t>
            </a:r>
          </a:p>
          <a:p>
            <a:pPr marL="2190750" lvl="4" indent="-361950" eaLnBrk="1" hangingPunct="1">
              <a:lnSpc>
                <a:spcPct val="90000"/>
              </a:lnSpc>
            </a:pPr>
            <a:endParaRPr lang="en-US" altLang="zh-TW"/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zh-TW"/>
              <a:t>Brainstorm any possible information sources to answer your questions in (1)</a:t>
            </a:r>
          </a:p>
          <a:p>
            <a:pPr marL="1333500" lvl="2" indent="-419100" eaLnBrk="1" hangingPunct="1">
              <a:lnSpc>
                <a:spcPct val="90000"/>
              </a:lnSpc>
            </a:pPr>
            <a:r>
              <a:rPr lang="en-US" altLang="zh-TW"/>
              <a:t>Books, newspapers, TV, radio, magazines, encyclopedias, websites, human experts, e-mails, </a:t>
            </a:r>
            <a:r>
              <a:rPr lang="en-US" altLang="zh-TW">
                <a:latin typeface="Arial" panose="020B0604020202020204" pitchFamily="34" charset="0"/>
              </a:rPr>
              <a:t>…</a:t>
            </a:r>
            <a:endParaRPr lang="en-US" altLang="zh-TW"/>
          </a:p>
          <a:p>
            <a:pPr marL="2190750" lvl="4" indent="-361950" eaLnBrk="1" hangingPunct="1">
              <a:lnSpc>
                <a:spcPct val="90000"/>
              </a:lnSpc>
            </a:pPr>
            <a:endParaRPr lang="en-US" altLang="zh-TW"/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zh-TW"/>
              <a:t>Distinguish between </a:t>
            </a:r>
            <a:r>
              <a:rPr lang="en-US" altLang="zh-TW" i="1">
                <a:solidFill>
                  <a:srgbClr val="0000FF"/>
                </a:solidFill>
              </a:rPr>
              <a:t>primary and secondary sources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318F85-8684-32AB-45CA-B370412D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F679DAC1-351F-DAED-DED4-2A478D9F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30BECA-3133-4D72-9919-3FF6B709E590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B250604-4EFC-9006-561E-7FC191FDE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Primary vs Secondary Sources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3610337-EABB-94E9-56C1-7D712469F5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500" b="1">
                <a:solidFill>
                  <a:srgbClr val="FF0000"/>
                </a:solidFill>
              </a:rPr>
              <a:t>Primary source</a:t>
            </a:r>
            <a:r>
              <a:rPr lang="en-US" altLang="zh-TW" sz="2500"/>
              <a:t> is first-hand information or data on a topic</a:t>
            </a:r>
          </a:p>
          <a:p>
            <a:pPr lvl="1" eaLnBrk="1" hangingPunct="1"/>
            <a:r>
              <a:rPr lang="en-US" altLang="zh-TW" sz="2100"/>
              <a:t>Newspaper articles, diaries, autobiographies, movies, statistics and surveys, </a:t>
            </a:r>
            <a:r>
              <a:rPr lang="en-US" altLang="zh-TW" sz="2100">
                <a:latin typeface="Arial" panose="020B0604020202020204" pitchFamily="34" charset="0"/>
              </a:rPr>
              <a:t>…</a:t>
            </a:r>
            <a:endParaRPr lang="en-US" altLang="zh-TW" sz="2100"/>
          </a:p>
          <a:p>
            <a:pPr lvl="1" eaLnBrk="1" hangingPunct="1"/>
            <a:endParaRPr lang="en-US" altLang="zh-TW" sz="2100"/>
          </a:p>
          <a:p>
            <a:pPr eaLnBrk="1" hangingPunct="1"/>
            <a:r>
              <a:rPr lang="en-US" altLang="zh-TW" sz="2500" b="1">
                <a:solidFill>
                  <a:srgbClr val="FF0000"/>
                </a:solidFill>
              </a:rPr>
              <a:t>Secondary source</a:t>
            </a:r>
            <a:r>
              <a:rPr lang="en-US" altLang="zh-TW" sz="2500"/>
              <a:t> is information that reports or comments on primary sources</a:t>
            </a:r>
          </a:p>
          <a:p>
            <a:pPr lvl="1" eaLnBrk="1" hangingPunct="1"/>
            <a:r>
              <a:rPr lang="en-US" altLang="zh-TW" sz="2100"/>
              <a:t>Reviews, commentaries, magazine articles, textbooks, encyclopedias, </a:t>
            </a:r>
            <a:r>
              <a:rPr lang="en-US" altLang="zh-TW" sz="2100">
                <a:latin typeface="Arial" panose="020B0604020202020204" pitchFamily="34" charset="0"/>
              </a:rPr>
              <a:t>…</a:t>
            </a:r>
            <a:endParaRPr lang="en-US" altLang="zh-TW" sz="2100"/>
          </a:p>
        </p:txBody>
      </p:sp>
      <p:sp>
        <p:nvSpPr>
          <p:cNvPr id="18437" name="AutoShape 4">
            <a:extLst>
              <a:ext uri="{FF2B5EF4-FFF2-40B4-BE49-F238E27FC236}">
                <a16:creationId xmlns:a16="http://schemas.microsoft.com/office/drawing/2014/main" id="{AD7A3001-FDCE-2F45-A387-1576C6F5A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734050"/>
            <a:ext cx="7200900" cy="9112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cs typeface="Arial" panose="020B0604020202020204" pitchFamily="34" charset="0"/>
              </a:rPr>
              <a:t>What are the merits or demerits of primary and secondary information sources?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29ACBD-E465-A7D5-0909-6271315D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EAA4DFD4-96FB-A1B5-C5CF-71BBC791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B92D6F-9E3B-4570-ACA4-2611C25F2AF4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54EFA02-D1EC-2BF0-3C49-9CA054E3F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2. Information Seeking Strategies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CCE249B-9F50-69D7-8230-54475AEB0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buSzTx/>
              <a:buFont typeface="Wingdings" panose="05000000000000000000" pitchFamily="2" charset="2"/>
              <a:buAutoNum type="alphaUcPeriod" startAt="2"/>
            </a:pPr>
            <a:r>
              <a:rPr lang="en-US" altLang="zh-TW"/>
              <a:t>Select the best sources</a:t>
            </a:r>
          </a:p>
          <a:p>
            <a:pPr marL="933450" lvl="1" indent="-476250" eaLnBrk="1" hangingPunct="1"/>
            <a:r>
              <a:rPr lang="en-US" altLang="zh-TW"/>
              <a:t>Will you find the latest stock price in a book?</a:t>
            </a:r>
          </a:p>
          <a:p>
            <a:pPr marL="933450" lvl="1" indent="-476250" eaLnBrk="1" hangingPunct="1"/>
            <a:r>
              <a:rPr lang="en-US" altLang="zh-TW"/>
              <a:t>Timing is important!</a:t>
            </a:r>
          </a:p>
        </p:txBody>
      </p:sp>
      <p:pic>
        <p:nvPicPr>
          <p:cNvPr id="19461" name="Picture 1">
            <a:extLst>
              <a:ext uri="{FF2B5EF4-FFF2-40B4-BE49-F238E27FC236}">
                <a16:creationId xmlns:a16="http://schemas.microsoft.com/office/drawing/2014/main" id="{B2D51385-07C3-B1E2-7F86-614B710D6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6488"/>
            <a:ext cx="8470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2">
            <a:extLst>
              <a:ext uri="{FF2B5EF4-FFF2-40B4-BE49-F238E27FC236}">
                <a16:creationId xmlns:a16="http://schemas.microsoft.com/office/drawing/2014/main" id="{6A7B3FB3-CB10-55E2-739C-629900FB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75" y="6608763"/>
            <a:ext cx="2162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/>
              <a:t>Courtesy of CUHK Library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04F74A-10C6-7E2B-1233-23DAE63D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77456875-0851-C2C3-BF52-62116459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EBBB0E-06D3-423F-80A6-C43E8D9D03BB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E0423E1-7D2B-07FD-3562-F0820A129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Evaluating Information Sources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FB9ED84-8AA1-ED9C-6764-66247F58D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500">
                <a:solidFill>
                  <a:srgbClr val="FF0000"/>
                </a:solidFill>
              </a:rPr>
              <a:t>Authority</a:t>
            </a:r>
            <a:r>
              <a:rPr lang="en-US" altLang="zh-TW" sz="2500"/>
              <a:t>: is the author mentioned? Is (s)he reputable in the field?</a:t>
            </a:r>
          </a:p>
          <a:p>
            <a:pPr lvl="4" eaLnBrk="1" hangingPunct="1"/>
            <a:endParaRPr lang="en-US" altLang="zh-TW" sz="1700"/>
          </a:p>
          <a:p>
            <a:pPr eaLnBrk="1" hangingPunct="1"/>
            <a:r>
              <a:rPr lang="en-US" altLang="zh-TW" sz="2500">
                <a:solidFill>
                  <a:srgbClr val="FF0000"/>
                </a:solidFill>
              </a:rPr>
              <a:t>Currency</a:t>
            </a:r>
            <a:r>
              <a:rPr lang="en-US" altLang="zh-TW" sz="2500"/>
              <a:t>: when was the information published? Does the time frame suit your needs?</a:t>
            </a:r>
          </a:p>
          <a:p>
            <a:pPr lvl="4" eaLnBrk="1" hangingPunct="1"/>
            <a:endParaRPr lang="en-US" altLang="zh-TW" sz="1700"/>
          </a:p>
          <a:p>
            <a:pPr eaLnBrk="1" hangingPunct="1"/>
            <a:r>
              <a:rPr lang="en-US" altLang="zh-TW" sz="2500">
                <a:solidFill>
                  <a:srgbClr val="FF0000"/>
                </a:solidFill>
              </a:rPr>
              <a:t>Accuracy</a:t>
            </a:r>
            <a:r>
              <a:rPr lang="en-US" altLang="zh-TW" sz="2500"/>
              <a:t>: can you verify the information?</a:t>
            </a:r>
          </a:p>
          <a:p>
            <a:pPr lvl="4" eaLnBrk="1" hangingPunct="1"/>
            <a:endParaRPr lang="en-US" altLang="zh-TW" sz="1700"/>
          </a:p>
          <a:p>
            <a:pPr eaLnBrk="1" hangingPunct="1"/>
            <a:r>
              <a:rPr lang="en-US" altLang="zh-TW" sz="2500">
                <a:solidFill>
                  <a:srgbClr val="FF0000"/>
                </a:solidFill>
              </a:rPr>
              <a:t>Objectivity</a:t>
            </a:r>
            <a:r>
              <a:rPr lang="en-US" altLang="zh-TW" sz="2500"/>
              <a:t>: is the information biased?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ED3BC3-CA70-F712-B907-560928FC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924F1434-BD0A-78F8-51DA-9D2884D52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80E537-18EB-4F24-BB9A-62D3FCD1F882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200"/>
          </a:p>
        </p:txBody>
      </p:sp>
      <p:sp>
        <p:nvSpPr>
          <p:cNvPr id="21507" name="Rectangle 79">
            <a:extLst>
              <a:ext uri="{FF2B5EF4-FFF2-40B4-BE49-F238E27FC236}">
                <a16:creationId xmlns:a16="http://schemas.microsoft.com/office/drawing/2014/main" id="{0D0A0AD1-E747-03EB-9E53-5219312FA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Evaluating Information Sources</a:t>
            </a:r>
          </a:p>
        </p:txBody>
      </p:sp>
      <p:sp>
        <p:nvSpPr>
          <p:cNvPr id="21508" name="Rectangle 80">
            <a:extLst>
              <a:ext uri="{FF2B5EF4-FFF2-40B4-BE49-F238E27FC236}">
                <a16:creationId xmlns:a16="http://schemas.microsoft.com/office/drawing/2014/main" id="{5D676F2D-2EAD-C323-0989-05358D34E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For web resource, the URL provides some </a:t>
            </a:r>
            <a:r>
              <a:rPr lang="en-US" altLang="zh-TW" i="1">
                <a:solidFill>
                  <a:srgbClr val="0000FF"/>
                </a:solidFill>
              </a:rPr>
              <a:t>clues</a:t>
            </a:r>
            <a:r>
              <a:rPr lang="en-US" altLang="zh-TW"/>
              <a:t> (only) for its usefulness</a:t>
            </a:r>
          </a:p>
        </p:txBody>
      </p:sp>
      <p:graphicFrame>
        <p:nvGraphicFramePr>
          <p:cNvPr id="195679" name="Group 95">
            <a:extLst>
              <a:ext uri="{FF2B5EF4-FFF2-40B4-BE49-F238E27FC236}">
                <a16:creationId xmlns:a16="http://schemas.microsoft.com/office/drawing/2014/main" id="{EA27BB2A-4211-42D4-8C6B-785C9ECEB54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22288" y="2924175"/>
          <a:ext cx="8153400" cy="3687763"/>
        </p:xfrm>
        <a:graphic>
          <a:graphicData uri="http://schemas.openxmlformats.org/drawingml/2006/table">
            <a:tbl>
              <a:tblPr/>
              <a:tblGrid>
                <a:gridCol w="1547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Domain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Intended use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.com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Commercial organizations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.edu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Educational establishments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.gov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Government entities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.mil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Military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.net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Organizations involved in networking technologies (loosely enforced)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39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.org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kumimoji="1"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kumimoji="1"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新細明體" panose="02020500000000000000" pitchFamily="18" charset="-120"/>
                        </a:rPr>
                        <a:t>Non-profit or public organizations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74704F-9EE0-DEF6-0E29-61B4AFDD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3FC95E63-6829-4D61-347C-DA1EA8CE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E7E6A9-3899-4ACE-AF9C-FEC629D3CBCC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F71078C-E86D-C5FF-9F00-2C90035C1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 Location and Access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5389A00-5221-2E94-191A-9A4776BBD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/>
              <a:t>Locate sources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zh-TW"/>
              <a:t>Web URL, library, e-mail address, phone number, </a:t>
            </a:r>
            <a:r>
              <a:rPr lang="en-US" altLang="zh-TW">
                <a:latin typeface="Arial" panose="020B0604020202020204" pitchFamily="34" charset="0"/>
              </a:rPr>
              <a:t>…</a:t>
            </a:r>
            <a:endParaRPr lang="en-US" altLang="zh-TW"/>
          </a:p>
          <a:p>
            <a:pPr marL="2190750" lvl="4" indent="-361950" eaLnBrk="1" hangingPunct="1">
              <a:lnSpc>
                <a:spcPct val="90000"/>
              </a:lnSpc>
            </a:pPr>
            <a:endParaRPr lang="en-US" altLang="zh-TW"/>
          </a:p>
          <a:p>
            <a:pPr marL="552450" indent="-55245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lphaUcPeriod" startAt="2"/>
            </a:pPr>
            <a:r>
              <a:rPr lang="en-US" altLang="zh-TW"/>
              <a:t>Find information within sources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zh-TW"/>
              <a:t>E.g., find the appropriate chapter of a book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zh-TW"/>
              <a:t>If the exact location (e.g., URL) is not yet known, you need to search them using </a:t>
            </a:r>
            <a:r>
              <a:rPr lang="en-US" altLang="zh-TW" b="1">
                <a:solidFill>
                  <a:srgbClr val="FF0000"/>
                </a:solidFill>
              </a:rPr>
              <a:t>keywords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37A29D-DAA8-470E-62E4-C62C807C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C13732E4-1996-FBE5-176B-8613E98B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981F5F-3B16-4AC6-8597-92CCBD02F74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280C947-BD6A-A38A-93E4-2C581B170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Internet Search Engines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A345822D-91CE-7C4D-6A09-689D5C26A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Quickly gives you lots of Internet resources</a:t>
            </a:r>
          </a:p>
          <a:p>
            <a:pPr eaLnBrk="1" hangingPunct="1"/>
            <a:r>
              <a:rPr lang="en-US" altLang="zh-TW"/>
              <a:t>Almost all search engines use a "Boolean conjunction" model</a:t>
            </a:r>
          </a:p>
          <a:p>
            <a:pPr lvl="1" eaLnBrk="1" hangingPunct="1"/>
            <a:r>
              <a:rPr lang="en-US" altLang="zh-TW"/>
              <a:t>E.g., </a:t>
            </a: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21A43ECA-E902-ECE0-0014-7B36EB8F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860800"/>
            <a:ext cx="4176712" cy="406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cs typeface="Arial" panose="020B0604020202020204" pitchFamily="34" charset="0"/>
              </a:rPr>
              <a:t>information technology</a:t>
            </a:r>
          </a:p>
        </p:txBody>
      </p:sp>
      <p:sp>
        <p:nvSpPr>
          <p:cNvPr id="23558" name="Text Box 5">
            <a:extLst>
              <a:ext uri="{FF2B5EF4-FFF2-40B4-BE49-F238E27FC236}">
                <a16:creationId xmlns:a16="http://schemas.microsoft.com/office/drawing/2014/main" id="{C4AFA0A4-BF07-96FB-938F-123980796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860800"/>
            <a:ext cx="1069975" cy="4064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cs typeface="Arial" panose="020B0604020202020204" pitchFamily="34" charset="0"/>
              </a:rPr>
              <a:t>Search</a:t>
            </a:r>
          </a:p>
        </p:txBody>
      </p:sp>
      <p:sp>
        <p:nvSpPr>
          <p:cNvPr id="23559" name="Oval 6">
            <a:extLst>
              <a:ext uri="{FF2B5EF4-FFF2-40B4-BE49-F238E27FC236}">
                <a16:creationId xmlns:a16="http://schemas.microsoft.com/office/drawing/2014/main" id="{FF6E4935-3C31-F384-67C2-9C50C9214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652963"/>
            <a:ext cx="4391025" cy="22050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cs typeface="Arial" panose="020B0604020202020204" pitchFamily="34" charset="0"/>
              </a:rPr>
              <a:t>Pages containing "information"</a:t>
            </a:r>
          </a:p>
        </p:txBody>
      </p:sp>
      <p:sp>
        <p:nvSpPr>
          <p:cNvPr id="23560" name="Oval 7">
            <a:extLst>
              <a:ext uri="{FF2B5EF4-FFF2-40B4-BE49-F238E27FC236}">
                <a16:creationId xmlns:a16="http://schemas.microsoft.com/office/drawing/2014/main" id="{57212535-19B6-7C51-9F57-A86F93360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4652963"/>
            <a:ext cx="4391025" cy="2205037"/>
          </a:xfrm>
          <a:prstGeom prst="ellipse">
            <a:avLst/>
          </a:prstGeom>
          <a:solidFill>
            <a:srgbClr val="FF99CC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cs typeface="Arial" panose="020B0604020202020204" pitchFamily="34" charset="0"/>
              </a:rPr>
              <a:t>Pages containing "technology"</a:t>
            </a:r>
          </a:p>
        </p:txBody>
      </p:sp>
      <p:sp>
        <p:nvSpPr>
          <p:cNvPr id="161801" name="AutoShape 9">
            <a:extLst>
              <a:ext uri="{FF2B5EF4-FFF2-40B4-BE49-F238E27FC236}">
                <a16:creationId xmlns:a16="http://schemas.microsoft.com/office/drawing/2014/main" id="{152763C2-80E2-9FBB-A443-5F0FA8819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05263"/>
            <a:ext cx="1168400" cy="787400"/>
          </a:xfrm>
          <a:prstGeom prst="wedgeRoundRectCallout">
            <a:avLst>
              <a:gd name="adj1" fmla="val 338315"/>
              <a:gd name="adj2" fmla="val 134676"/>
              <a:gd name="adj3" fmla="val 16667"/>
            </a:avLst>
          </a:prstGeom>
          <a:solidFill>
            <a:srgbClr val="FFFF99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cs typeface="Arial" panose="020B0604020202020204" pitchFamily="34" charset="0"/>
              </a:rPr>
              <a:t>Search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solidFill>
                  <a:srgbClr val="FF0000"/>
                </a:solidFill>
                <a:cs typeface="Arial" panose="020B0604020202020204" pitchFamily="34" charset="0"/>
              </a:rPr>
              <a:t>result</a:t>
            </a:r>
          </a:p>
        </p:txBody>
      </p:sp>
      <p:grpSp>
        <p:nvGrpSpPr>
          <p:cNvPr id="161806" name="Group 14">
            <a:extLst>
              <a:ext uri="{FF2B5EF4-FFF2-40B4-BE49-F238E27FC236}">
                <a16:creationId xmlns:a16="http://schemas.microsoft.com/office/drawing/2014/main" id="{1F1D54B9-9DAD-986F-E426-3302F6955537}"/>
              </a:ext>
            </a:extLst>
          </p:cNvPr>
          <p:cNvGrpSpPr>
            <a:grpSpLocks/>
          </p:cNvGrpSpPr>
          <p:nvPr/>
        </p:nvGrpSpPr>
        <p:grpSpPr bwMode="auto">
          <a:xfrm>
            <a:off x="4573588" y="4972050"/>
            <a:ext cx="1293812" cy="1566863"/>
            <a:chOff x="2881" y="3132"/>
            <a:chExt cx="815" cy="987"/>
          </a:xfrm>
        </p:grpSpPr>
        <p:sp>
          <p:nvSpPr>
            <p:cNvPr id="23563" name="Freeform 11">
              <a:extLst>
                <a:ext uri="{FF2B5EF4-FFF2-40B4-BE49-F238E27FC236}">
                  <a16:creationId xmlns:a16="http://schemas.microsoft.com/office/drawing/2014/main" id="{168B06C1-7FA7-D77B-976D-534ED8524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3132"/>
              <a:ext cx="415" cy="986"/>
            </a:xfrm>
            <a:custGeom>
              <a:avLst/>
              <a:gdLst>
                <a:gd name="T0" fmla="*/ 415 w 415"/>
                <a:gd name="T1" fmla="*/ 0 h 986"/>
                <a:gd name="T2" fmla="*/ 345 w 415"/>
                <a:gd name="T3" fmla="*/ 36 h 986"/>
                <a:gd name="T4" fmla="*/ 279 w 415"/>
                <a:gd name="T5" fmla="*/ 75 h 986"/>
                <a:gd name="T6" fmla="*/ 213 w 415"/>
                <a:gd name="T7" fmla="*/ 123 h 986"/>
                <a:gd name="T8" fmla="*/ 157 w 415"/>
                <a:gd name="T9" fmla="*/ 170 h 986"/>
                <a:gd name="T10" fmla="*/ 126 w 415"/>
                <a:gd name="T11" fmla="*/ 206 h 986"/>
                <a:gd name="T12" fmla="*/ 87 w 415"/>
                <a:gd name="T13" fmla="*/ 251 h 986"/>
                <a:gd name="T14" fmla="*/ 42 w 415"/>
                <a:gd name="T15" fmla="*/ 326 h 986"/>
                <a:gd name="T16" fmla="*/ 19 w 415"/>
                <a:gd name="T17" fmla="*/ 378 h 986"/>
                <a:gd name="T18" fmla="*/ 7 w 415"/>
                <a:gd name="T19" fmla="*/ 432 h 986"/>
                <a:gd name="T20" fmla="*/ 0 w 415"/>
                <a:gd name="T21" fmla="*/ 491 h 986"/>
                <a:gd name="T22" fmla="*/ 7 w 415"/>
                <a:gd name="T23" fmla="*/ 560 h 986"/>
                <a:gd name="T24" fmla="*/ 19 w 415"/>
                <a:gd name="T25" fmla="*/ 606 h 986"/>
                <a:gd name="T26" fmla="*/ 45 w 415"/>
                <a:gd name="T27" fmla="*/ 665 h 986"/>
                <a:gd name="T28" fmla="*/ 75 w 415"/>
                <a:gd name="T29" fmla="*/ 717 h 986"/>
                <a:gd name="T30" fmla="*/ 112 w 415"/>
                <a:gd name="T31" fmla="*/ 768 h 986"/>
                <a:gd name="T32" fmla="*/ 177 w 415"/>
                <a:gd name="T33" fmla="*/ 830 h 986"/>
                <a:gd name="T34" fmla="*/ 253 w 415"/>
                <a:gd name="T35" fmla="*/ 893 h 986"/>
                <a:gd name="T36" fmla="*/ 319 w 415"/>
                <a:gd name="T37" fmla="*/ 936 h 986"/>
                <a:gd name="T38" fmla="*/ 382 w 415"/>
                <a:gd name="T39" fmla="*/ 972 h 986"/>
                <a:gd name="T40" fmla="*/ 415 w 415"/>
                <a:gd name="T41" fmla="*/ 986 h 9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5" h="986">
                  <a:moveTo>
                    <a:pt x="415" y="0"/>
                  </a:moveTo>
                  <a:lnTo>
                    <a:pt x="345" y="36"/>
                  </a:lnTo>
                  <a:lnTo>
                    <a:pt x="279" y="75"/>
                  </a:lnTo>
                  <a:lnTo>
                    <a:pt x="213" y="123"/>
                  </a:lnTo>
                  <a:lnTo>
                    <a:pt x="157" y="170"/>
                  </a:lnTo>
                  <a:lnTo>
                    <a:pt x="126" y="206"/>
                  </a:lnTo>
                  <a:lnTo>
                    <a:pt x="87" y="251"/>
                  </a:lnTo>
                  <a:lnTo>
                    <a:pt x="42" y="326"/>
                  </a:lnTo>
                  <a:lnTo>
                    <a:pt x="19" y="378"/>
                  </a:lnTo>
                  <a:lnTo>
                    <a:pt x="7" y="432"/>
                  </a:lnTo>
                  <a:lnTo>
                    <a:pt x="0" y="491"/>
                  </a:lnTo>
                  <a:lnTo>
                    <a:pt x="7" y="560"/>
                  </a:lnTo>
                  <a:lnTo>
                    <a:pt x="19" y="606"/>
                  </a:lnTo>
                  <a:lnTo>
                    <a:pt x="45" y="665"/>
                  </a:lnTo>
                  <a:lnTo>
                    <a:pt x="75" y="717"/>
                  </a:lnTo>
                  <a:lnTo>
                    <a:pt x="112" y="768"/>
                  </a:lnTo>
                  <a:lnTo>
                    <a:pt x="177" y="830"/>
                  </a:lnTo>
                  <a:lnTo>
                    <a:pt x="253" y="893"/>
                  </a:lnTo>
                  <a:lnTo>
                    <a:pt x="319" y="936"/>
                  </a:lnTo>
                  <a:lnTo>
                    <a:pt x="382" y="972"/>
                  </a:lnTo>
                  <a:lnTo>
                    <a:pt x="415" y="98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64" name="Freeform 13">
              <a:extLst>
                <a:ext uri="{FF2B5EF4-FFF2-40B4-BE49-F238E27FC236}">
                  <a16:creationId xmlns:a16="http://schemas.microsoft.com/office/drawing/2014/main" id="{D0DE14CF-4CB7-5603-3A2B-F1638E1208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81" y="3133"/>
              <a:ext cx="415" cy="986"/>
            </a:xfrm>
            <a:custGeom>
              <a:avLst/>
              <a:gdLst>
                <a:gd name="T0" fmla="*/ 415 w 415"/>
                <a:gd name="T1" fmla="*/ 0 h 986"/>
                <a:gd name="T2" fmla="*/ 345 w 415"/>
                <a:gd name="T3" fmla="*/ 36 h 986"/>
                <a:gd name="T4" fmla="*/ 279 w 415"/>
                <a:gd name="T5" fmla="*/ 75 h 986"/>
                <a:gd name="T6" fmla="*/ 213 w 415"/>
                <a:gd name="T7" fmla="*/ 123 h 986"/>
                <a:gd name="T8" fmla="*/ 157 w 415"/>
                <a:gd name="T9" fmla="*/ 170 h 986"/>
                <a:gd name="T10" fmla="*/ 126 w 415"/>
                <a:gd name="T11" fmla="*/ 206 h 986"/>
                <a:gd name="T12" fmla="*/ 87 w 415"/>
                <a:gd name="T13" fmla="*/ 251 h 986"/>
                <a:gd name="T14" fmla="*/ 42 w 415"/>
                <a:gd name="T15" fmla="*/ 326 h 986"/>
                <a:gd name="T16" fmla="*/ 19 w 415"/>
                <a:gd name="T17" fmla="*/ 378 h 986"/>
                <a:gd name="T18" fmla="*/ 7 w 415"/>
                <a:gd name="T19" fmla="*/ 432 h 986"/>
                <a:gd name="T20" fmla="*/ 0 w 415"/>
                <a:gd name="T21" fmla="*/ 491 h 986"/>
                <a:gd name="T22" fmla="*/ 7 w 415"/>
                <a:gd name="T23" fmla="*/ 560 h 986"/>
                <a:gd name="T24" fmla="*/ 19 w 415"/>
                <a:gd name="T25" fmla="*/ 606 h 986"/>
                <a:gd name="T26" fmla="*/ 45 w 415"/>
                <a:gd name="T27" fmla="*/ 665 h 986"/>
                <a:gd name="T28" fmla="*/ 75 w 415"/>
                <a:gd name="T29" fmla="*/ 717 h 986"/>
                <a:gd name="T30" fmla="*/ 112 w 415"/>
                <a:gd name="T31" fmla="*/ 768 h 986"/>
                <a:gd name="T32" fmla="*/ 177 w 415"/>
                <a:gd name="T33" fmla="*/ 830 h 986"/>
                <a:gd name="T34" fmla="*/ 253 w 415"/>
                <a:gd name="T35" fmla="*/ 893 h 986"/>
                <a:gd name="T36" fmla="*/ 319 w 415"/>
                <a:gd name="T37" fmla="*/ 936 h 986"/>
                <a:gd name="T38" fmla="*/ 382 w 415"/>
                <a:gd name="T39" fmla="*/ 972 h 986"/>
                <a:gd name="T40" fmla="*/ 415 w 415"/>
                <a:gd name="T41" fmla="*/ 986 h 9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5" h="986">
                  <a:moveTo>
                    <a:pt x="415" y="0"/>
                  </a:moveTo>
                  <a:lnTo>
                    <a:pt x="345" y="36"/>
                  </a:lnTo>
                  <a:lnTo>
                    <a:pt x="279" y="75"/>
                  </a:lnTo>
                  <a:lnTo>
                    <a:pt x="213" y="123"/>
                  </a:lnTo>
                  <a:lnTo>
                    <a:pt x="157" y="170"/>
                  </a:lnTo>
                  <a:lnTo>
                    <a:pt x="126" y="206"/>
                  </a:lnTo>
                  <a:lnTo>
                    <a:pt x="87" y="251"/>
                  </a:lnTo>
                  <a:lnTo>
                    <a:pt x="42" y="326"/>
                  </a:lnTo>
                  <a:lnTo>
                    <a:pt x="19" y="378"/>
                  </a:lnTo>
                  <a:lnTo>
                    <a:pt x="7" y="432"/>
                  </a:lnTo>
                  <a:lnTo>
                    <a:pt x="0" y="491"/>
                  </a:lnTo>
                  <a:lnTo>
                    <a:pt x="7" y="560"/>
                  </a:lnTo>
                  <a:lnTo>
                    <a:pt x="19" y="606"/>
                  </a:lnTo>
                  <a:lnTo>
                    <a:pt x="45" y="665"/>
                  </a:lnTo>
                  <a:lnTo>
                    <a:pt x="75" y="717"/>
                  </a:lnTo>
                  <a:lnTo>
                    <a:pt x="112" y="768"/>
                  </a:lnTo>
                  <a:lnTo>
                    <a:pt x="177" y="830"/>
                  </a:lnTo>
                  <a:lnTo>
                    <a:pt x="253" y="893"/>
                  </a:lnTo>
                  <a:lnTo>
                    <a:pt x="319" y="936"/>
                  </a:lnTo>
                  <a:lnTo>
                    <a:pt x="382" y="972"/>
                  </a:lnTo>
                  <a:lnTo>
                    <a:pt x="415" y="98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064030-0AFF-A1F6-BC18-21931AFD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8F0599B-49D4-ECCE-10CA-39A742C1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Literacy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85C50-F50E-FAB0-885E-3D3BD2DE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cap="all" dirty="0"/>
              <a:t>” TO PROSPER IN THE DIGITAL AGE, PEOPLE MUST BECOME MASTERS OF INFORMATION.” </a:t>
            </a:r>
          </a:p>
          <a:p>
            <a:pPr marL="0" indent="0" algn="r">
              <a:buFont typeface="Wingdings" panose="05000000000000000000" pitchFamily="2" charset="2"/>
              <a:buNone/>
              <a:defRPr/>
            </a:pPr>
            <a:r>
              <a:rPr lang="en-GB" cap="all" dirty="0"/>
              <a:t>C. STERN (2003)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Since 2009, October is the National Information Literacy Awareness Month in U.S.</a:t>
            </a:r>
            <a:endParaRPr lang="en-GB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599D2D14-BBBC-BA96-6BD9-02FB38C8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51DD5E-C192-4551-B4C0-8F914CC2EA56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A6B875-61A5-5AAC-4145-B46BED458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FBB9C6D7-9D96-D210-436E-3B451504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8F96B3-06A2-4D75-9CFC-E6AFA888A85B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9A2BBC5-67AA-777F-5C9D-78FBAA327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Properties of Search Engines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CD51090-B410-4C7B-9E6A-8BCF2C2FB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500"/>
              <a:t>Case insensitive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>
                <a:solidFill>
                  <a:srgbClr val="0000FF"/>
                </a:solidFill>
              </a:rPr>
              <a:t>[ information ]</a:t>
            </a:r>
            <a:r>
              <a:rPr lang="en-US" altLang="zh-TW" sz="2100"/>
              <a:t> is the same as </a:t>
            </a:r>
            <a:r>
              <a:rPr lang="en-US" altLang="zh-TW" sz="2100">
                <a:solidFill>
                  <a:srgbClr val="0000FF"/>
                </a:solidFill>
              </a:rPr>
              <a:t>[ InFoRmAtIoN ]</a:t>
            </a:r>
          </a:p>
          <a:p>
            <a:pPr lvl="4" eaLnBrk="1" hangingPunct="1">
              <a:lnSpc>
                <a:spcPct val="80000"/>
              </a:lnSpc>
            </a:pPr>
            <a:endParaRPr lang="en-US" altLang="zh-TW" sz="1700"/>
          </a:p>
          <a:p>
            <a:pPr eaLnBrk="1" hangingPunct="1">
              <a:lnSpc>
                <a:spcPct val="80000"/>
              </a:lnSpc>
            </a:pPr>
            <a:r>
              <a:rPr lang="en-US" altLang="zh-TW" sz="2500"/>
              <a:t>Generally, punctuation marks are not needed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>
                <a:solidFill>
                  <a:srgbClr val="0000FF"/>
                </a:solidFill>
              </a:rPr>
              <a:t>[ e.g. 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/>
              <a:t>Exception sometimes: </a:t>
            </a:r>
            <a:r>
              <a:rPr lang="en-US" altLang="zh-TW" sz="2100">
                <a:solidFill>
                  <a:srgbClr val="0000FF"/>
                </a:solidFill>
              </a:rPr>
              <a:t>[ C++ ]</a:t>
            </a:r>
          </a:p>
          <a:p>
            <a:pPr lvl="4" eaLnBrk="1" hangingPunct="1">
              <a:lnSpc>
                <a:spcPct val="80000"/>
              </a:lnSpc>
            </a:pPr>
            <a:endParaRPr lang="en-US" altLang="zh-TW" sz="1700"/>
          </a:p>
          <a:p>
            <a:pPr eaLnBrk="1" hangingPunct="1">
              <a:lnSpc>
                <a:spcPct val="80000"/>
              </a:lnSpc>
            </a:pPr>
            <a:r>
              <a:rPr lang="en-US" altLang="zh-TW" sz="2500"/>
              <a:t>Generally, prepositions, pronouns, etc. are not needed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>
                <a:solidFill>
                  <a:srgbClr val="0000FF"/>
                </a:solidFill>
              </a:rPr>
              <a:t>[ to ]</a:t>
            </a:r>
            <a:r>
              <a:rPr lang="en-US" altLang="zh-TW" sz="2100"/>
              <a:t>, </a:t>
            </a:r>
            <a:r>
              <a:rPr lang="en-US" altLang="zh-TW" sz="2100">
                <a:solidFill>
                  <a:srgbClr val="0000FF"/>
                </a:solidFill>
              </a:rPr>
              <a:t>[ at ]</a:t>
            </a:r>
            <a:r>
              <a:rPr lang="en-US" altLang="zh-TW" sz="2100"/>
              <a:t>, </a:t>
            </a:r>
            <a:r>
              <a:rPr lang="en-US" altLang="zh-TW" sz="2100">
                <a:solidFill>
                  <a:srgbClr val="0000FF"/>
                </a:solidFill>
              </a:rPr>
              <a:t>[ he ]</a:t>
            </a:r>
            <a:r>
              <a:rPr lang="en-US" altLang="zh-TW" sz="2100"/>
              <a:t> don</a:t>
            </a:r>
            <a:r>
              <a:rPr lang="en-US" altLang="zh-TW" sz="2100">
                <a:latin typeface="Arial" panose="020B0604020202020204" pitchFamily="34" charset="0"/>
              </a:rPr>
              <a:t>’</a:t>
            </a:r>
            <a:r>
              <a:rPr lang="en-US" altLang="zh-TW" sz="2100"/>
              <a:t>t make much sense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100"/>
              <a:t>Exception sometimes: </a:t>
            </a:r>
            <a:r>
              <a:rPr lang="en-US" altLang="zh-TW" sz="2100">
                <a:solidFill>
                  <a:srgbClr val="0000FF"/>
                </a:solidFill>
              </a:rPr>
              <a:t>[ to be or not to be 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19C241-D49D-438D-B3F8-6DC082AF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B52970D9-FB2F-3B91-FD7C-EEA8FB4A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2DAB36-120E-496D-9C2A-C1BE41170287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200"/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2F6AADC3-62EE-5C2A-2A4B-2B5B11F7F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Internet Search Engines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CD8AC3E-F306-9FB7-DB3C-1CA077FDD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Sometimes you get too many results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How can we narrow down the results?</a:t>
            </a:r>
          </a:p>
        </p:txBody>
      </p:sp>
      <p:graphicFrame>
        <p:nvGraphicFramePr>
          <p:cNvPr id="25605" name="Object 4">
            <a:extLst>
              <a:ext uri="{FF2B5EF4-FFF2-40B4-BE49-F238E27FC236}">
                <a16:creationId xmlns:a16="http://schemas.microsoft.com/office/drawing/2014/main" id="{EDD6665F-CB4A-888F-DB5A-F8933A12100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87450" y="2781300"/>
          <a:ext cx="72342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225397" imgH="939683" progId="Photoshop.Image.9">
                  <p:embed/>
                </p:oleObj>
              </mc:Choice>
              <mc:Fallback>
                <p:oleObj name="Image" r:id="rId2" imgW="7225397" imgH="939683" progId="Photoshop.Image.9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81300"/>
                        <a:ext cx="723423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8">
            <a:extLst>
              <a:ext uri="{FF2B5EF4-FFF2-40B4-BE49-F238E27FC236}">
                <a16:creationId xmlns:a16="http://schemas.microsoft.com/office/drawing/2014/main" id="{E9143130-086F-BEC9-8EB5-935A1A205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213100"/>
            <a:ext cx="1295400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C217D4-627C-95E4-19AE-C0C29A7D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CA4D5257-2E46-C1FB-FD1F-795DDDD6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7D2B3B-1937-473E-AC51-D949C7D04EDB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2524B8C-4590-51C8-5B9C-1C0BE76D0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Narrowing Down Results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7905DC7C-5836-149A-813C-474066386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solidFill>
                  <a:srgbClr val="0000FF"/>
                </a:solidFill>
              </a:rPr>
              <a:t>Phrase search</a:t>
            </a:r>
            <a:r>
              <a:rPr lang="en-US" altLang="zh-TW" dirty="0"/>
              <a:t> (</a:t>
            </a:r>
            <a:r>
              <a:rPr lang="en-US" altLang="zh-TW" dirty="0">
                <a:latin typeface="Arial" panose="020B0604020202020204" pitchFamily="34" charset="0"/>
              </a:rPr>
              <a:t>“”</a:t>
            </a:r>
            <a:r>
              <a:rPr lang="en-US" altLang="zh-TW" dirty="0"/>
              <a:t>) (exact order)</a:t>
            </a:r>
          </a:p>
          <a:p>
            <a:pPr eaLnBrk="1" hangingPunct="1"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lvl="8">
              <a:defRPr/>
            </a:pPr>
            <a:endParaRPr lang="en-US" altLang="zh-TW" dirty="0"/>
          </a:p>
          <a:p>
            <a:pPr lvl="8">
              <a:defRPr/>
            </a:pP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Exclude terms (</a:t>
            </a:r>
            <a:r>
              <a:rPr lang="en-US" altLang="zh-TW" dirty="0">
                <a:solidFill>
                  <a:srgbClr val="0000FF"/>
                </a:solidFill>
              </a:rPr>
              <a:t>-</a:t>
            </a:r>
            <a:r>
              <a:rPr lang="en-US" altLang="zh-TW" dirty="0"/>
              <a:t>)</a:t>
            </a:r>
          </a:p>
          <a:p>
            <a:pPr eaLnBrk="1" hangingPunct="1">
              <a:defRPr/>
            </a:pPr>
            <a:endParaRPr lang="en-US" altLang="zh-TW" dirty="0"/>
          </a:p>
        </p:txBody>
      </p:sp>
      <p:graphicFrame>
        <p:nvGraphicFramePr>
          <p:cNvPr id="166923" name="Object 11">
            <a:extLst>
              <a:ext uri="{FF2B5EF4-FFF2-40B4-BE49-F238E27FC236}">
                <a16:creationId xmlns:a16="http://schemas.microsoft.com/office/drawing/2014/main" id="{06B0EABF-42D0-1ED9-D61C-FFCDD998267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68488" y="2371725"/>
          <a:ext cx="6232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234921" imgH="634697" progId="Photoshop.Image.11">
                  <p:embed/>
                </p:oleObj>
              </mc:Choice>
              <mc:Fallback>
                <p:oleObj name="Image" r:id="rId2" imgW="6234921" imgH="634697" progId="Photoshop.Image.11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2371725"/>
                        <a:ext cx="623252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6" name="Rectangle 14">
            <a:extLst>
              <a:ext uri="{FF2B5EF4-FFF2-40B4-BE49-F238E27FC236}">
                <a16:creationId xmlns:a16="http://schemas.microsoft.com/office/drawing/2014/main" id="{7E24445F-BF6E-F940-4C2B-014ABF309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730500"/>
            <a:ext cx="1223962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166927" name="Oval 15">
            <a:extLst>
              <a:ext uri="{FF2B5EF4-FFF2-40B4-BE49-F238E27FC236}">
                <a16:creationId xmlns:a16="http://schemas.microsoft.com/office/drawing/2014/main" id="{4F4CD8DA-8597-AA66-AE53-7897B993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3235325"/>
            <a:ext cx="4411662" cy="769938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TW" sz="2000">
                <a:cs typeface="Arial" panose="020B0604020202020204" pitchFamily="34" charset="0"/>
              </a:rPr>
              <a:t>information technology</a:t>
            </a: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zh-TW" sz="2000">
              <a:cs typeface="Arial" panose="020B0604020202020204" pitchFamily="34" charset="0"/>
            </a:endParaRPr>
          </a:p>
        </p:txBody>
      </p:sp>
      <p:sp>
        <p:nvSpPr>
          <p:cNvPr id="166928" name="Oval 16">
            <a:extLst>
              <a:ext uri="{FF2B5EF4-FFF2-40B4-BE49-F238E27FC236}">
                <a16:creationId xmlns:a16="http://schemas.microsoft.com/office/drawing/2014/main" id="{B32944D4-28C6-D0DA-987B-5A1D9285E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3235325"/>
            <a:ext cx="3060700" cy="769938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TW" sz="2000">
                <a:cs typeface="Arial" panose="020B0604020202020204" pitchFamily="34" charset="0"/>
              </a:rPr>
              <a:t>hong kong</a:t>
            </a: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zh-TW" sz="2000">
              <a:cs typeface="Arial" panose="020B0604020202020204" pitchFamily="34" charset="0"/>
            </a:endParaRPr>
          </a:p>
        </p:txBody>
      </p:sp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FCAC3712-6D0D-8650-0E6A-1C1ABEDF41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581525"/>
          <a:ext cx="60563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57143" imgH="609524" progId="Photoshop.Image.11">
                  <p:embed/>
                </p:oleObj>
              </mc:Choice>
              <mc:Fallback>
                <p:oleObj name="Image" r:id="rId4" imgW="6057143" imgH="609524" progId="Photoshop.Image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581525"/>
                        <a:ext cx="60563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0">
            <a:extLst>
              <a:ext uri="{FF2B5EF4-FFF2-40B4-BE49-F238E27FC236}">
                <a16:creationId xmlns:a16="http://schemas.microsoft.com/office/drawing/2014/main" id="{334E850D-AE6E-21F3-5250-FB9CBDF3A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0" y="4581525"/>
            <a:ext cx="1368425" cy="503238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A00352F-A6E1-45EE-6269-28023C1EB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903788"/>
            <a:ext cx="1223962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42F9499D-B122-B56D-AE07-68BF37E99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5797550"/>
            <a:ext cx="4411662" cy="92075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TW" sz="2000">
                <a:cs typeface="Arial" panose="020B0604020202020204" pitchFamily="34" charset="0"/>
              </a:rPr>
              <a:t>information technology</a:t>
            </a: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zh-TW" sz="2000">
              <a:cs typeface="Arial" panose="020B0604020202020204" pitchFamily="34" charset="0"/>
            </a:endParaRPr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4F7E54D0-8300-BE4E-A561-22F3CEA3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5797550"/>
            <a:ext cx="3060700" cy="92075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TW" sz="2000">
                <a:cs typeface="Arial" panose="020B0604020202020204" pitchFamily="34" charset="0"/>
              </a:rPr>
              <a:t>hong kong</a:t>
            </a:r>
            <a:r>
              <a:rPr lang="en-US" altLang="zh-TW" sz="20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zh-TW" sz="2000">
              <a:cs typeface="Arial" panose="020B0604020202020204" pitchFamily="34" charset="0"/>
            </a:endParaRPr>
          </a:p>
        </p:txBody>
      </p:sp>
      <p:sp>
        <p:nvSpPr>
          <p:cNvPr id="31" name="Oval 14">
            <a:extLst>
              <a:ext uri="{FF2B5EF4-FFF2-40B4-BE49-F238E27FC236}">
                <a16:creationId xmlns:a16="http://schemas.microsoft.com/office/drawing/2014/main" id="{C663185B-DB0E-885D-74A8-5A12D398B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5300663"/>
            <a:ext cx="1971675" cy="863600"/>
          </a:xfrm>
          <a:prstGeom prst="ellipse">
            <a:avLst/>
          </a:prstGeom>
          <a:solidFill>
            <a:srgbClr val="00FF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cs typeface="Arial" panose="020B0604020202020204" pitchFamily="34" charset="0"/>
              </a:rPr>
              <a:t>government</a:t>
            </a:r>
          </a:p>
        </p:txBody>
      </p:sp>
      <p:grpSp>
        <p:nvGrpSpPr>
          <p:cNvPr id="32" name="Group 27">
            <a:extLst>
              <a:ext uri="{FF2B5EF4-FFF2-40B4-BE49-F238E27FC236}">
                <a16:creationId xmlns:a16="http://schemas.microsoft.com/office/drawing/2014/main" id="{6162FA30-24E7-2E1B-9CC0-9AD131D8D5F9}"/>
              </a:ext>
            </a:extLst>
          </p:cNvPr>
          <p:cNvGrpSpPr>
            <a:grpSpLocks/>
          </p:cNvGrpSpPr>
          <p:nvPr/>
        </p:nvGrpSpPr>
        <p:grpSpPr bwMode="auto">
          <a:xfrm>
            <a:off x="4752975" y="6145213"/>
            <a:ext cx="590550" cy="361950"/>
            <a:chOff x="2994" y="3962"/>
            <a:chExt cx="372" cy="228"/>
          </a:xfrm>
        </p:grpSpPr>
        <p:sp>
          <p:nvSpPr>
            <p:cNvPr id="26640" name="Freeform 15">
              <a:extLst>
                <a:ext uri="{FF2B5EF4-FFF2-40B4-BE49-F238E27FC236}">
                  <a16:creationId xmlns:a16="http://schemas.microsoft.com/office/drawing/2014/main" id="{9F7C28D4-5D13-E7BF-C28B-CAC3BC19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3962"/>
              <a:ext cx="372" cy="228"/>
            </a:xfrm>
            <a:custGeom>
              <a:avLst/>
              <a:gdLst>
                <a:gd name="T0" fmla="*/ 29 w 372"/>
                <a:gd name="T1" fmla="*/ 0 h 228"/>
                <a:gd name="T2" fmla="*/ 0 w 372"/>
                <a:gd name="T3" fmla="*/ 45 h 228"/>
                <a:gd name="T4" fmla="*/ 0 w 372"/>
                <a:gd name="T5" fmla="*/ 90 h 228"/>
                <a:gd name="T6" fmla="*/ 33 w 372"/>
                <a:gd name="T7" fmla="*/ 154 h 228"/>
                <a:gd name="T8" fmla="*/ 83 w 372"/>
                <a:gd name="T9" fmla="*/ 189 h 228"/>
                <a:gd name="T10" fmla="*/ 147 w 372"/>
                <a:gd name="T11" fmla="*/ 228 h 228"/>
                <a:gd name="T12" fmla="*/ 221 w 372"/>
                <a:gd name="T13" fmla="*/ 204 h 228"/>
                <a:gd name="T14" fmla="*/ 299 w 372"/>
                <a:gd name="T15" fmla="*/ 166 h 228"/>
                <a:gd name="T16" fmla="*/ 344 w 372"/>
                <a:gd name="T17" fmla="*/ 133 h 228"/>
                <a:gd name="T18" fmla="*/ 371 w 372"/>
                <a:gd name="T19" fmla="*/ 93 h 228"/>
                <a:gd name="T20" fmla="*/ 372 w 372"/>
                <a:gd name="T21" fmla="*/ 79 h 228"/>
                <a:gd name="T22" fmla="*/ 372 w 372"/>
                <a:gd name="T23" fmla="*/ 60 h 228"/>
                <a:gd name="T24" fmla="*/ 368 w 372"/>
                <a:gd name="T25" fmla="*/ 40 h 228"/>
                <a:gd name="T26" fmla="*/ 354 w 372"/>
                <a:gd name="T27" fmla="*/ 19 h 228"/>
                <a:gd name="T28" fmla="*/ 342 w 372"/>
                <a:gd name="T29" fmla="*/ 7 h 228"/>
                <a:gd name="T30" fmla="*/ 272 w 372"/>
                <a:gd name="T31" fmla="*/ 12 h 228"/>
                <a:gd name="T32" fmla="*/ 191 w 372"/>
                <a:gd name="T33" fmla="*/ 12 h 228"/>
                <a:gd name="T34" fmla="*/ 129 w 372"/>
                <a:gd name="T35" fmla="*/ 9 h 228"/>
                <a:gd name="T36" fmla="*/ 78 w 372"/>
                <a:gd name="T37" fmla="*/ 6 h 228"/>
                <a:gd name="T38" fmla="*/ 29 w 372"/>
                <a:gd name="T39" fmla="*/ 0 h 2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2" h="228">
                  <a:moveTo>
                    <a:pt x="29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33" y="154"/>
                  </a:lnTo>
                  <a:lnTo>
                    <a:pt x="83" y="189"/>
                  </a:lnTo>
                  <a:lnTo>
                    <a:pt x="147" y="228"/>
                  </a:lnTo>
                  <a:lnTo>
                    <a:pt x="221" y="204"/>
                  </a:lnTo>
                  <a:lnTo>
                    <a:pt x="299" y="166"/>
                  </a:lnTo>
                  <a:lnTo>
                    <a:pt x="344" y="133"/>
                  </a:lnTo>
                  <a:lnTo>
                    <a:pt x="371" y="93"/>
                  </a:lnTo>
                  <a:lnTo>
                    <a:pt x="372" y="79"/>
                  </a:lnTo>
                  <a:lnTo>
                    <a:pt x="372" y="60"/>
                  </a:lnTo>
                  <a:lnTo>
                    <a:pt x="368" y="40"/>
                  </a:lnTo>
                  <a:lnTo>
                    <a:pt x="354" y="19"/>
                  </a:lnTo>
                  <a:lnTo>
                    <a:pt x="342" y="7"/>
                  </a:lnTo>
                  <a:lnTo>
                    <a:pt x="272" y="12"/>
                  </a:lnTo>
                  <a:lnTo>
                    <a:pt x="191" y="12"/>
                  </a:lnTo>
                  <a:lnTo>
                    <a:pt x="129" y="9"/>
                  </a:lnTo>
                  <a:lnTo>
                    <a:pt x="78" y="6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641" name="Line 19">
              <a:extLst>
                <a:ext uri="{FF2B5EF4-FFF2-40B4-BE49-F238E27FC236}">
                  <a16:creationId xmlns:a16="http://schemas.microsoft.com/office/drawing/2014/main" id="{F972041D-EAF1-E964-E92C-F4065BB70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1" y="3967"/>
              <a:ext cx="0" cy="1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642" name="Line 20">
              <a:extLst>
                <a:ext uri="{FF2B5EF4-FFF2-40B4-BE49-F238E27FC236}">
                  <a16:creationId xmlns:a16="http://schemas.microsoft.com/office/drawing/2014/main" id="{19C77000-075B-D68D-1549-1BAA87C1A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3974"/>
              <a:ext cx="0" cy="1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643" name="Line 21">
              <a:extLst>
                <a:ext uri="{FF2B5EF4-FFF2-40B4-BE49-F238E27FC236}">
                  <a16:creationId xmlns:a16="http://schemas.microsoft.com/office/drawing/2014/main" id="{77FA48BC-33DB-5AA2-11B0-CA07AEE5D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3971"/>
              <a:ext cx="0" cy="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644" name="Line 22">
              <a:extLst>
                <a:ext uri="{FF2B5EF4-FFF2-40B4-BE49-F238E27FC236}">
                  <a16:creationId xmlns:a16="http://schemas.microsoft.com/office/drawing/2014/main" id="{580005AB-83EF-7E5A-7461-4DA353735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3974"/>
              <a:ext cx="0" cy="2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645" name="Line 23">
              <a:extLst>
                <a:ext uri="{FF2B5EF4-FFF2-40B4-BE49-F238E27FC236}">
                  <a16:creationId xmlns:a16="http://schemas.microsoft.com/office/drawing/2014/main" id="{54268374-331F-DB74-3193-4FA5087CA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3976"/>
              <a:ext cx="0" cy="1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646" name="Line 24">
              <a:extLst>
                <a:ext uri="{FF2B5EF4-FFF2-40B4-BE49-F238E27FC236}">
                  <a16:creationId xmlns:a16="http://schemas.microsoft.com/office/drawing/2014/main" id="{B4593B6D-3675-FAB9-3708-3E54DE64B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3" y="3976"/>
              <a:ext cx="0" cy="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647" name="Line 25">
              <a:extLst>
                <a:ext uri="{FF2B5EF4-FFF2-40B4-BE49-F238E27FC236}">
                  <a16:creationId xmlns:a16="http://schemas.microsoft.com/office/drawing/2014/main" id="{5C936723-3E5B-706A-C966-2E6CBA83D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3974"/>
              <a:ext cx="0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6648" name="Line 26">
              <a:extLst>
                <a:ext uri="{FF2B5EF4-FFF2-40B4-BE49-F238E27FC236}">
                  <a16:creationId xmlns:a16="http://schemas.microsoft.com/office/drawing/2014/main" id="{3B9EA0F7-7584-50A6-3480-897346566E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974"/>
              <a:ext cx="0" cy="1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B7AC04-9BDA-2F74-61FA-01ED2D26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6" grpId="0" animBg="1"/>
      <p:bldP spid="166927" grpId="0" animBg="1"/>
      <p:bldP spid="166928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EB9C5898-91A2-773F-FB2A-C5B63E13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0541F4-C918-47CA-9DF2-E4665FAB5C68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00AE20D-9D38-F808-291A-788537E5E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Broadening Results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30DBFD9-FB9D-8ED1-30FA-3C14739CC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Combining search results (OR)</a:t>
            </a:r>
          </a:p>
        </p:txBody>
      </p:sp>
      <p:graphicFrame>
        <p:nvGraphicFramePr>
          <p:cNvPr id="27653" name="Object 4">
            <a:extLst>
              <a:ext uri="{FF2B5EF4-FFF2-40B4-BE49-F238E27FC236}">
                <a16:creationId xmlns:a16="http://schemas.microsoft.com/office/drawing/2014/main" id="{75FE7288-85F4-304F-2D7B-D2DD092B0A5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8175" y="2420938"/>
          <a:ext cx="51784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180952" imgH="634697" progId="Photoshop.Image.11">
                  <p:embed/>
                </p:oleObj>
              </mc:Choice>
              <mc:Fallback>
                <p:oleObj name="Image" r:id="rId2" imgW="5180952" imgH="634697" progId="Photoshop.Image.11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20938"/>
                        <a:ext cx="517842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Oval 6">
            <a:extLst>
              <a:ext uri="{FF2B5EF4-FFF2-40B4-BE49-F238E27FC236}">
                <a16:creationId xmlns:a16="http://schemas.microsoft.com/office/drawing/2014/main" id="{41845F4B-8A0B-4C19-38D5-1999ED85D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4156075"/>
            <a:ext cx="4411662" cy="1395413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TW" sz="2400">
                <a:cs typeface="Arial" panose="020B0604020202020204" pitchFamily="34" charset="0"/>
              </a:rPr>
              <a:t>information technology</a:t>
            </a: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zh-TW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>
              <a:cs typeface="Arial" panose="020B0604020202020204" pitchFamily="34" charset="0"/>
            </a:endParaRPr>
          </a:p>
        </p:txBody>
      </p:sp>
      <p:sp>
        <p:nvSpPr>
          <p:cNvPr id="27655" name="Oval 7">
            <a:extLst>
              <a:ext uri="{FF2B5EF4-FFF2-40B4-BE49-F238E27FC236}">
                <a16:creationId xmlns:a16="http://schemas.microsoft.com/office/drawing/2014/main" id="{5AD1BA56-48DB-28BC-81D9-2E8E32482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613" y="5048250"/>
            <a:ext cx="4411662" cy="1397000"/>
          </a:xfrm>
          <a:prstGeom prst="ellipse">
            <a:avLst/>
          </a:prstGeom>
          <a:solidFill>
            <a:srgbClr val="CCFFFF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zh-TW" altLang="en-US" sz="2400">
                <a:cs typeface="Arial" panose="020B0604020202020204" pitchFamily="34" charset="0"/>
              </a:rPr>
              <a:t>資訊科技</a:t>
            </a:r>
            <a:r>
              <a:rPr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TW" altLang="en-US" sz="2400">
              <a:cs typeface="Arial" panose="020B0604020202020204" pitchFamily="34" charset="0"/>
            </a:endParaRPr>
          </a:p>
        </p:txBody>
      </p:sp>
      <p:grpSp>
        <p:nvGrpSpPr>
          <p:cNvPr id="27656" name="Group 10">
            <a:extLst>
              <a:ext uri="{FF2B5EF4-FFF2-40B4-BE49-F238E27FC236}">
                <a16:creationId xmlns:a16="http://schemas.microsoft.com/office/drawing/2014/main" id="{F3BFE43C-8A9A-91F1-1454-2569E2B25E60}"/>
              </a:ext>
            </a:extLst>
          </p:cNvPr>
          <p:cNvGrpSpPr>
            <a:grpSpLocks/>
          </p:cNvGrpSpPr>
          <p:nvPr/>
        </p:nvGrpSpPr>
        <p:grpSpPr bwMode="auto">
          <a:xfrm>
            <a:off x="2228850" y="4149725"/>
            <a:ext cx="4421188" cy="2295525"/>
            <a:chOff x="1404" y="2111"/>
            <a:chExt cx="2785" cy="1446"/>
          </a:xfrm>
        </p:grpSpPr>
        <p:sp>
          <p:nvSpPr>
            <p:cNvPr id="27663" name="Freeform 8">
              <a:extLst>
                <a:ext uri="{FF2B5EF4-FFF2-40B4-BE49-F238E27FC236}">
                  <a16:creationId xmlns:a16="http://schemas.microsoft.com/office/drawing/2014/main" id="{36EFA3E1-7EBF-69B2-A256-C9CDB1E98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2111"/>
              <a:ext cx="2785" cy="729"/>
            </a:xfrm>
            <a:custGeom>
              <a:avLst/>
              <a:gdLst>
                <a:gd name="T0" fmla="*/ 299 w 2785"/>
                <a:gd name="T1" fmla="*/ 729 h 729"/>
                <a:gd name="T2" fmla="*/ 304 w 2785"/>
                <a:gd name="T3" fmla="*/ 715 h 729"/>
                <a:gd name="T4" fmla="*/ 228 w 2785"/>
                <a:gd name="T5" fmla="*/ 683 h 729"/>
                <a:gd name="T6" fmla="*/ 154 w 2785"/>
                <a:gd name="T7" fmla="*/ 641 h 729"/>
                <a:gd name="T8" fmla="*/ 90 w 2785"/>
                <a:gd name="T9" fmla="*/ 597 h 729"/>
                <a:gd name="T10" fmla="*/ 32 w 2785"/>
                <a:gd name="T11" fmla="*/ 535 h 729"/>
                <a:gd name="T12" fmla="*/ 8 w 2785"/>
                <a:gd name="T13" fmla="*/ 477 h 729"/>
                <a:gd name="T14" fmla="*/ 0 w 2785"/>
                <a:gd name="T15" fmla="*/ 443 h 729"/>
                <a:gd name="T16" fmla="*/ 8 w 2785"/>
                <a:gd name="T17" fmla="*/ 391 h 729"/>
                <a:gd name="T18" fmla="*/ 44 w 2785"/>
                <a:gd name="T19" fmla="*/ 335 h 729"/>
                <a:gd name="T20" fmla="*/ 104 w 2785"/>
                <a:gd name="T21" fmla="*/ 275 h 729"/>
                <a:gd name="T22" fmla="*/ 162 w 2785"/>
                <a:gd name="T23" fmla="*/ 239 h 729"/>
                <a:gd name="T24" fmla="*/ 226 w 2785"/>
                <a:gd name="T25" fmla="*/ 201 h 729"/>
                <a:gd name="T26" fmla="*/ 362 w 2785"/>
                <a:gd name="T27" fmla="*/ 147 h 729"/>
                <a:gd name="T28" fmla="*/ 498 w 2785"/>
                <a:gd name="T29" fmla="*/ 105 h 729"/>
                <a:gd name="T30" fmla="*/ 642 w 2785"/>
                <a:gd name="T31" fmla="*/ 71 h 729"/>
                <a:gd name="T32" fmla="*/ 864 w 2785"/>
                <a:gd name="T33" fmla="*/ 33 h 729"/>
                <a:gd name="T34" fmla="*/ 1166 w 2785"/>
                <a:gd name="T35" fmla="*/ 7 h 729"/>
                <a:gd name="T36" fmla="*/ 1448 w 2785"/>
                <a:gd name="T37" fmla="*/ 1 h 729"/>
                <a:gd name="T38" fmla="*/ 1698 w 2785"/>
                <a:gd name="T39" fmla="*/ 13 h 729"/>
                <a:gd name="T40" fmla="*/ 1926 w 2785"/>
                <a:gd name="T41" fmla="*/ 35 h 729"/>
                <a:gd name="T42" fmla="*/ 2124 w 2785"/>
                <a:gd name="T43" fmla="*/ 67 h 729"/>
                <a:gd name="T44" fmla="*/ 2300 w 2785"/>
                <a:gd name="T45" fmla="*/ 107 h 729"/>
                <a:gd name="T46" fmla="*/ 2432 w 2785"/>
                <a:gd name="T47" fmla="*/ 149 h 729"/>
                <a:gd name="T48" fmla="*/ 2530 w 2785"/>
                <a:gd name="T49" fmla="*/ 187 h 729"/>
                <a:gd name="T50" fmla="*/ 2628 w 2785"/>
                <a:gd name="T51" fmla="*/ 239 h 729"/>
                <a:gd name="T52" fmla="*/ 2698 w 2785"/>
                <a:gd name="T53" fmla="*/ 289 h 729"/>
                <a:gd name="T54" fmla="*/ 2752 w 2785"/>
                <a:gd name="T55" fmla="*/ 345 h 729"/>
                <a:gd name="T56" fmla="*/ 2780 w 2785"/>
                <a:gd name="T57" fmla="*/ 407 h 729"/>
                <a:gd name="T58" fmla="*/ 2780 w 2785"/>
                <a:gd name="T59" fmla="*/ 463 h 729"/>
                <a:gd name="T60" fmla="*/ 2752 w 2785"/>
                <a:gd name="T61" fmla="*/ 541 h 729"/>
                <a:gd name="T62" fmla="*/ 2702 w 2785"/>
                <a:gd name="T63" fmla="*/ 591 h 729"/>
                <a:gd name="T64" fmla="*/ 2628 w 2785"/>
                <a:gd name="T65" fmla="*/ 643 h 729"/>
                <a:gd name="T66" fmla="*/ 2546 w 2785"/>
                <a:gd name="T67" fmla="*/ 687 h 729"/>
                <a:gd name="T68" fmla="*/ 2474 w 2785"/>
                <a:gd name="T69" fmla="*/ 717 h 7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85" h="729">
                  <a:moveTo>
                    <a:pt x="299" y="729"/>
                  </a:moveTo>
                  <a:lnTo>
                    <a:pt x="304" y="715"/>
                  </a:lnTo>
                  <a:cubicBezTo>
                    <a:pt x="292" y="707"/>
                    <a:pt x="253" y="695"/>
                    <a:pt x="228" y="683"/>
                  </a:cubicBezTo>
                  <a:cubicBezTo>
                    <a:pt x="203" y="671"/>
                    <a:pt x="177" y="655"/>
                    <a:pt x="154" y="641"/>
                  </a:cubicBezTo>
                  <a:cubicBezTo>
                    <a:pt x="131" y="627"/>
                    <a:pt x="110" y="615"/>
                    <a:pt x="90" y="597"/>
                  </a:cubicBezTo>
                  <a:cubicBezTo>
                    <a:pt x="70" y="579"/>
                    <a:pt x="46" y="555"/>
                    <a:pt x="32" y="535"/>
                  </a:cubicBezTo>
                  <a:cubicBezTo>
                    <a:pt x="18" y="515"/>
                    <a:pt x="13" y="492"/>
                    <a:pt x="8" y="477"/>
                  </a:cubicBezTo>
                  <a:cubicBezTo>
                    <a:pt x="3" y="462"/>
                    <a:pt x="0" y="457"/>
                    <a:pt x="0" y="443"/>
                  </a:cubicBezTo>
                  <a:cubicBezTo>
                    <a:pt x="0" y="429"/>
                    <a:pt x="1" y="409"/>
                    <a:pt x="8" y="391"/>
                  </a:cubicBezTo>
                  <a:cubicBezTo>
                    <a:pt x="15" y="373"/>
                    <a:pt x="28" y="354"/>
                    <a:pt x="44" y="335"/>
                  </a:cubicBezTo>
                  <a:cubicBezTo>
                    <a:pt x="60" y="316"/>
                    <a:pt x="84" y="291"/>
                    <a:pt x="104" y="275"/>
                  </a:cubicBezTo>
                  <a:cubicBezTo>
                    <a:pt x="124" y="259"/>
                    <a:pt x="142" y="251"/>
                    <a:pt x="162" y="239"/>
                  </a:cubicBezTo>
                  <a:cubicBezTo>
                    <a:pt x="182" y="227"/>
                    <a:pt x="193" y="216"/>
                    <a:pt x="226" y="201"/>
                  </a:cubicBezTo>
                  <a:cubicBezTo>
                    <a:pt x="259" y="186"/>
                    <a:pt x="317" y="163"/>
                    <a:pt x="362" y="147"/>
                  </a:cubicBezTo>
                  <a:cubicBezTo>
                    <a:pt x="407" y="131"/>
                    <a:pt x="451" y="118"/>
                    <a:pt x="498" y="105"/>
                  </a:cubicBezTo>
                  <a:cubicBezTo>
                    <a:pt x="545" y="92"/>
                    <a:pt x="581" y="83"/>
                    <a:pt x="642" y="71"/>
                  </a:cubicBezTo>
                  <a:cubicBezTo>
                    <a:pt x="703" y="59"/>
                    <a:pt x="777" y="44"/>
                    <a:pt x="864" y="33"/>
                  </a:cubicBezTo>
                  <a:cubicBezTo>
                    <a:pt x="951" y="22"/>
                    <a:pt x="1069" y="12"/>
                    <a:pt x="1166" y="7"/>
                  </a:cubicBezTo>
                  <a:cubicBezTo>
                    <a:pt x="1263" y="2"/>
                    <a:pt x="1359" y="0"/>
                    <a:pt x="1448" y="1"/>
                  </a:cubicBezTo>
                  <a:cubicBezTo>
                    <a:pt x="1537" y="2"/>
                    <a:pt x="1618" y="7"/>
                    <a:pt x="1698" y="13"/>
                  </a:cubicBezTo>
                  <a:cubicBezTo>
                    <a:pt x="1778" y="19"/>
                    <a:pt x="1855" y="26"/>
                    <a:pt x="1926" y="35"/>
                  </a:cubicBezTo>
                  <a:cubicBezTo>
                    <a:pt x="1997" y="44"/>
                    <a:pt x="2062" y="55"/>
                    <a:pt x="2124" y="67"/>
                  </a:cubicBezTo>
                  <a:cubicBezTo>
                    <a:pt x="2186" y="79"/>
                    <a:pt x="2249" y="93"/>
                    <a:pt x="2300" y="107"/>
                  </a:cubicBezTo>
                  <a:cubicBezTo>
                    <a:pt x="2351" y="121"/>
                    <a:pt x="2394" y="136"/>
                    <a:pt x="2432" y="149"/>
                  </a:cubicBezTo>
                  <a:cubicBezTo>
                    <a:pt x="2470" y="162"/>
                    <a:pt x="2497" y="172"/>
                    <a:pt x="2530" y="187"/>
                  </a:cubicBezTo>
                  <a:cubicBezTo>
                    <a:pt x="2563" y="202"/>
                    <a:pt x="2600" y="222"/>
                    <a:pt x="2628" y="239"/>
                  </a:cubicBezTo>
                  <a:cubicBezTo>
                    <a:pt x="2656" y="256"/>
                    <a:pt x="2677" y="271"/>
                    <a:pt x="2698" y="289"/>
                  </a:cubicBezTo>
                  <a:cubicBezTo>
                    <a:pt x="2719" y="307"/>
                    <a:pt x="2738" y="325"/>
                    <a:pt x="2752" y="345"/>
                  </a:cubicBezTo>
                  <a:cubicBezTo>
                    <a:pt x="2766" y="365"/>
                    <a:pt x="2775" y="387"/>
                    <a:pt x="2780" y="407"/>
                  </a:cubicBezTo>
                  <a:cubicBezTo>
                    <a:pt x="2785" y="427"/>
                    <a:pt x="2785" y="441"/>
                    <a:pt x="2780" y="463"/>
                  </a:cubicBezTo>
                  <a:cubicBezTo>
                    <a:pt x="2775" y="485"/>
                    <a:pt x="2765" y="520"/>
                    <a:pt x="2752" y="541"/>
                  </a:cubicBezTo>
                  <a:cubicBezTo>
                    <a:pt x="2739" y="562"/>
                    <a:pt x="2723" y="574"/>
                    <a:pt x="2702" y="591"/>
                  </a:cubicBezTo>
                  <a:cubicBezTo>
                    <a:pt x="2681" y="608"/>
                    <a:pt x="2654" y="627"/>
                    <a:pt x="2628" y="643"/>
                  </a:cubicBezTo>
                  <a:cubicBezTo>
                    <a:pt x="2602" y="659"/>
                    <a:pt x="2572" y="675"/>
                    <a:pt x="2546" y="687"/>
                  </a:cubicBezTo>
                  <a:cubicBezTo>
                    <a:pt x="2520" y="699"/>
                    <a:pt x="2497" y="708"/>
                    <a:pt x="2474" y="71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664" name="Freeform 9">
              <a:extLst>
                <a:ext uri="{FF2B5EF4-FFF2-40B4-BE49-F238E27FC236}">
                  <a16:creationId xmlns:a16="http://schemas.microsoft.com/office/drawing/2014/main" id="{79D6695F-195D-8D36-B0CA-4294C53ED58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404" y="2828"/>
              <a:ext cx="2785" cy="729"/>
            </a:xfrm>
            <a:custGeom>
              <a:avLst/>
              <a:gdLst>
                <a:gd name="T0" fmla="*/ 299 w 2785"/>
                <a:gd name="T1" fmla="*/ 729 h 729"/>
                <a:gd name="T2" fmla="*/ 304 w 2785"/>
                <a:gd name="T3" fmla="*/ 715 h 729"/>
                <a:gd name="T4" fmla="*/ 228 w 2785"/>
                <a:gd name="T5" fmla="*/ 683 h 729"/>
                <a:gd name="T6" fmla="*/ 154 w 2785"/>
                <a:gd name="T7" fmla="*/ 641 h 729"/>
                <a:gd name="T8" fmla="*/ 90 w 2785"/>
                <a:gd name="T9" fmla="*/ 597 h 729"/>
                <a:gd name="T10" fmla="*/ 32 w 2785"/>
                <a:gd name="T11" fmla="*/ 535 h 729"/>
                <a:gd name="T12" fmla="*/ 8 w 2785"/>
                <a:gd name="T13" fmla="*/ 477 h 729"/>
                <a:gd name="T14" fmla="*/ 0 w 2785"/>
                <a:gd name="T15" fmla="*/ 443 h 729"/>
                <a:gd name="T16" fmla="*/ 8 w 2785"/>
                <a:gd name="T17" fmla="*/ 391 h 729"/>
                <a:gd name="T18" fmla="*/ 44 w 2785"/>
                <a:gd name="T19" fmla="*/ 335 h 729"/>
                <a:gd name="T20" fmla="*/ 104 w 2785"/>
                <a:gd name="T21" fmla="*/ 275 h 729"/>
                <a:gd name="T22" fmla="*/ 162 w 2785"/>
                <a:gd name="T23" fmla="*/ 239 h 729"/>
                <a:gd name="T24" fmla="*/ 226 w 2785"/>
                <a:gd name="T25" fmla="*/ 201 h 729"/>
                <a:gd name="T26" fmla="*/ 362 w 2785"/>
                <a:gd name="T27" fmla="*/ 147 h 729"/>
                <a:gd name="T28" fmla="*/ 498 w 2785"/>
                <a:gd name="T29" fmla="*/ 105 h 729"/>
                <a:gd name="T30" fmla="*/ 642 w 2785"/>
                <a:gd name="T31" fmla="*/ 71 h 729"/>
                <a:gd name="T32" fmla="*/ 864 w 2785"/>
                <a:gd name="T33" fmla="*/ 33 h 729"/>
                <a:gd name="T34" fmla="*/ 1166 w 2785"/>
                <a:gd name="T35" fmla="*/ 7 h 729"/>
                <a:gd name="T36" fmla="*/ 1448 w 2785"/>
                <a:gd name="T37" fmla="*/ 1 h 729"/>
                <a:gd name="T38" fmla="*/ 1698 w 2785"/>
                <a:gd name="T39" fmla="*/ 13 h 729"/>
                <a:gd name="T40" fmla="*/ 1926 w 2785"/>
                <a:gd name="T41" fmla="*/ 35 h 729"/>
                <a:gd name="T42" fmla="*/ 2124 w 2785"/>
                <a:gd name="T43" fmla="*/ 67 h 729"/>
                <a:gd name="T44" fmla="*/ 2300 w 2785"/>
                <a:gd name="T45" fmla="*/ 107 h 729"/>
                <a:gd name="T46" fmla="*/ 2432 w 2785"/>
                <a:gd name="T47" fmla="*/ 149 h 729"/>
                <a:gd name="T48" fmla="*/ 2530 w 2785"/>
                <a:gd name="T49" fmla="*/ 187 h 729"/>
                <a:gd name="T50" fmla="*/ 2628 w 2785"/>
                <a:gd name="T51" fmla="*/ 239 h 729"/>
                <a:gd name="T52" fmla="*/ 2698 w 2785"/>
                <a:gd name="T53" fmla="*/ 289 h 729"/>
                <a:gd name="T54" fmla="*/ 2752 w 2785"/>
                <a:gd name="T55" fmla="*/ 345 h 729"/>
                <a:gd name="T56" fmla="*/ 2780 w 2785"/>
                <a:gd name="T57" fmla="*/ 407 h 729"/>
                <a:gd name="T58" fmla="*/ 2780 w 2785"/>
                <a:gd name="T59" fmla="*/ 463 h 729"/>
                <a:gd name="T60" fmla="*/ 2752 w 2785"/>
                <a:gd name="T61" fmla="*/ 541 h 729"/>
                <a:gd name="T62" fmla="*/ 2702 w 2785"/>
                <a:gd name="T63" fmla="*/ 591 h 729"/>
                <a:gd name="T64" fmla="*/ 2628 w 2785"/>
                <a:gd name="T65" fmla="*/ 643 h 729"/>
                <a:gd name="T66" fmla="*/ 2546 w 2785"/>
                <a:gd name="T67" fmla="*/ 687 h 729"/>
                <a:gd name="T68" fmla="*/ 2474 w 2785"/>
                <a:gd name="T69" fmla="*/ 717 h 7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85" h="729">
                  <a:moveTo>
                    <a:pt x="299" y="729"/>
                  </a:moveTo>
                  <a:lnTo>
                    <a:pt x="304" y="715"/>
                  </a:lnTo>
                  <a:cubicBezTo>
                    <a:pt x="292" y="707"/>
                    <a:pt x="253" y="695"/>
                    <a:pt x="228" y="683"/>
                  </a:cubicBezTo>
                  <a:cubicBezTo>
                    <a:pt x="203" y="671"/>
                    <a:pt x="177" y="655"/>
                    <a:pt x="154" y="641"/>
                  </a:cubicBezTo>
                  <a:cubicBezTo>
                    <a:pt x="131" y="627"/>
                    <a:pt x="110" y="615"/>
                    <a:pt x="90" y="597"/>
                  </a:cubicBezTo>
                  <a:cubicBezTo>
                    <a:pt x="70" y="579"/>
                    <a:pt x="46" y="555"/>
                    <a:pt x="32" y="535"/>
                  </a:cubicBezTo>
                  <a:cubicBezTo>
                    <a:pt x="18" y="515"/>
                    <a:pt x="13" y="492"/>
                    <a:pt x="8" y="477"/>
                  </a:cubicBezTo>
                  <a:cubicBezTo>
                    <a:pt x="3" y="462"/>
                    <a:pt x="0" y="457"/>
                    <a:pt x="0" y="443"/>
                  </a:cubicBezTo>
                  <a:cubicBezTo>
                    <a:pt x="0" y="429"/>
                    <a:pt x="1" y="409"/>
                    <a:pt x="8" y="391"/>
                  </a:cubicBezTo>
                  <a:cubicBezTo>
                    <a:pt x="15" y="373"/>
                    <a:pt x="28" y="354"/>
                    <a:pt x="44" y="335"/>
                  </a:cubicBezTo>
                  <a:cubicBezTo>
                    <a:pt x="60" y="316"/>
                    <a:pt x="84" y="291"/>
                    <a:pt x="104" y="275"/>
                  </a:cubicBezTo>
                  <a:cubicBezTo>
                    <a:pt x="124" y="259"/>
                    <a:pt x="142" y="251"/>
                    <a:pt x="162" y="239"/>
                  </a:cubicBezTo>
                  <a:cubicBezTo>
                    <a:pt x="182" y="227"/>
                    <a:pt x="193" y="216"/>
                    <a:pt x="226" y="201"/>
                  </a:cubicBezTo>
                  <a:cubicBezTo>
                    <a:pt x="259" y="186"/>
                    <a:pt x="317" y="163"/>
                    <a:pt x="362" y="147"/>
                  </a:cubicBezTo>
                  <a:cubicBezTo>
                    <a:pt x="407" y="131"/>
                    <a:pt x="451" y="118"/>
                    <a:pt x="498" y="105"/>
                  </a:cubicBezTo>
                  <a:cubicBezTo>
                    <a:pt x="545" y="92"/>
                    <a:pt x="581" y="83"/>
                    <a:pt x="642" y="71"/>
                  </a:cubicBezTo>
                  <a:cubicBezTo>
                    <a:pt x="703" y="59"/>
                    <a:pt x="777" y="44"/>
                    <a:pt x="864" y="33"/>
                  </a:cubicBezTo>
                  <a:cubicBezTo>
                    <a:pt x="951" y="22"/>
                    <a:pt x="1069" y="12"/>
                    <a:pt x="1166" y="7"/>
                  </a:cubicBezTo>
                  <a:cubicBezTo>
                    <a:pt x="1263" y="2"/>
                    <a:pt x="1359" y="0"/>
                    <a:pt x="1448" y="1"/>
                  </a:cubicBezTo>
                  <a:cubicBezTo>
                    <a:pt x="1537" y="2"/>
                    <a:pt x="1618" y="7"/>
                    <a:pt x="1698" y="13"/>
                  </a:cubicBezTo>
                  <a:cubicBezTo>
                    <a:pt x="1778" y="19"/>
                    <a:pt x="1855" y="26"/>
                    <a:pt x="1926" y="35"/>
                  </a:cubicBezTo>
                  <a:cubicBezTo>
                    <a:pt x="1997" y="44"/>
                    <a:pt x="2062" y="55"/>
                    <a:pt x="2124" y="67"/>
                  </a:cubicBezTo>
                  <a:cubicBezTo>
                    <a:pt x="2186" y="79"/>
                    <a:pt x="2249" y="93"/>
                    <a:pt x="2300" y="107"/>
                  </a:cubicBezTo>
                  <a:cubicBezTo>
                    <a:pt x="2351" y="121"/>
                    <a:pt x="2394" y="136"/>
                    <a:pt x="2432" y="149"/>
                  </a:cubicBezTo>
                  <a:cubicBezTo>
                    <a:pt x="2470" y="162"/>
                    <a:pt x="2497" y="172"/>
                    <a:pt x="2530" y="187"/>
                  </a:cubicBezTo>
                  <a:cubicBezTo>
                    <a:pt x="2563" y="202"/>
                    <a:pt x="2600" y="222"/>
                    <a:pt x="2628" y="239"/>
                  </a:cubicBezTo>
                  <a:cubicBezTo>
                    <a:pt x="2656" y="256"/>
                    <a:pt x="2677" y="271"/>
                    <a:pt x="2698" y="289"/>
                  </a:cubicBezTo>
                  <a:cubicBezTo>
                    <a:pt x="2719" y="307"/>
                    <a:pt x="2738" y="325"/>
                    <a:pt x="2752" y="345"/>
                  </a:cubicBezTo>
                  <a:cubicBezTo>
                    <a:pt x="2766" y="365"/>
                    <a:pt x="2775" y="387"/>
                    <a:pt x="2780" y="407"/>
                  </a:cubicBezTo>
                  <a:cubicBezTo>
                    <a:pt x="2785" y="427"/>
                    <a:pt x="2785" y="441"/>
                    <a:pt x="2780" y="463"/>
                  </a:cubicBezTo>
                  <a:cubicBezTo>
                    <a:pt x="2775" y="485"/>
                    <a:pt x="2765" y="520"/>
                    <a:pt x="2752" y="541"/>
                  </a:cubicBezTo>
                  <a:cubicBezTo>
                    <a:pt x="2739" y="562"/>
                    <a:pt x="2723" y="574"/>
                    <a:pt x="2702" y="591"/>
                  </a:cubicBezTo>
                  <a:cubicBezTo>
                    <a:pt x="2681" y="608"/>
                    <a:pt x="2654" y="627"/>
                    <a:pt x="2628" y="643"/>
                  </a:cubicBezTo>
                  <a:cubicBezTo>
                    <a:pt x="2602" y="659"/>
                    <a:pt x="2572" y="675"/>
                    <a:pt x="2546" y="687"/>
                  </a:cubicBezTo>
                  <a:cubicBezTo>
                    <a:pt x="2520" y="699"/>
                    <a:pt x="2497" y="708"/>
                    <a:pt x="2474" y="71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7657" name="Group 11">
            <a:extLst>
              <a:ext uri="{FF2B5EF4-FFF2-40B4-BE49-F238E27FC236}">
                <a16:creationId xmlns:a16="http://schemas.microsoft.com/office/drawing/2014/main" id="{EA0EBC6C-B907-7085-D66A-07895ED3E1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3050" y="4005263"/>
            <a:ext cx="1323975" cy="687387"/>
            <a:chOff x="1404" y="2111"/>
            <a:chExt cx="2785" cy="1446"/>
          </a:xfrm>
        </p:grpSpPr>
        <p:sp>
          <p:nvSpPr>
            <p:cNvPr id="27661" name="Freeform 12">
              <a:extLst>
                <a:ext uri="{FF2B5EF4-FFF2-40B4-BE49-F238E27FC236}">
                  <a16:creationId xmlns:a16="http://schemas.microsoft.com/office/drawing/2014/main" id="{E4F32E81-E4B1-68F0-235F-971B8D7486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04" y="2111"/>
              <a:ext cx="2785" cy="729"/>
            </a:xfrm>
            <a:custGeom>
              <a:avLst/>
              <a:gdLst>
                <a:gd name="T0" fmla="*/ 299 w 2785"/>
                <a:gd name="T1" fmla="*/ 729 h 729"/>
                <a:gd name="T2" fmla="*/ 304 w 2785"/>
                <a:gd name="T3" fmla="*/ 715 h 729"/>
                <a:gd name="T4" fmla="*/ 228 w 2785"/>
                <a:gd name="T5" fmla="*/ 683 h 729"/>
                <a:gd name="T6" fmla="*/ 154 w 2785"/>
                <a:gd name="T7" fmla="*/ 641 h 729"/>
                <a:gd name="T8" fmla="*/ 90 w 2785"/>
                <a:gd name="T9" fmla="*/ 597 h 729"/>
                <a:gd name="T10" fmla="*/ 32 w 2785"/>
                <a:gd name="T11" fmla="*/ 535 h 729"/>
                <a:gd name="T12" fmla="*/ 8 w 2785"/>
                <a:gd name="T13" fmla="*/ 477 h 729"/>
                <a:gd name="T14" fmla="*/ 0 w 2785"/>
                <a:gd name="T15" fmla="*/ 443 h 729"/>
                <a:gd name="T16" fmla="*/ 8 w 2785"/>
                <a:gd name="T17" fmla="*/ 391 h 729"/>
                <a:gd name="T18" fmla="*/ 44 w 2785"/>
                <a:gd name="T19" fmla="*/ 335 h 729"/>
                <a:gd name="T20" fmla="*/ 104 w 2785"/>
                <a:gd name="T21" fmla="*/ 275 h 729"/>
                <a:gd name="T22" fmla="*/ 162 w 2785"/>
                <a:gd name="T23" fmla="*/ 239 h 729"/>
                <a:gd name="T24" fmla="*/ 226 w 2785"/>
                <a:gd name="T25" fmla="*/ 201 h 729"/>
                <a:gd name="T26" fmla="*/ 362 w 2785"/>
                <a:gd name="T27" fmla="*/ 147 h 729"/>
                <a:gd name="T28" fmla="*/ 498 w 2785"/>
                <a:gd name="T29" fmla="*/ 105 h 729"/>
                <a:gd name="T30" fmla="*/ 642 w 2785"/>
                <a:gd name="T31" fmla="*/ 71 h 729"/>
                <a:gd name="T32" fmla="*/ 864 w 2785"/>
                <a:gd name="T33" fmla="*/ 33 h 729"/>
                <a:gd name="T34" fmla="*/ 1166 w 2785"/>
                <a:gd name="T35" fmla="*/ 7 h 729"/>
                <a:gd name="T36" fmla="*/ 1448 w 2785"/>
                <a:gd name="T37" fmla="*/ 1 h 729"/>
                <a:gd name="T38" fmla="*/ 1698 w 2785"/>
                <a:gd name="T39" fmla="*/ 13 h 729"/>
                <a:gd name="T40" fmla="*/ 1926 w 2785"/>
                <a:gd name="T41" fmla="*/ 35 h 729"/>
                <a:gd name="T42" fmla="*/ 2124 w 2785"/>
                <a:gd name="T43" fmla="*/ 67 h 729"/>
                <a:gd name="T44" fmla="*/ 2300 w 2785"/>
                <a:gd name="T45" fmla="*/ 107 h 729"/>
                <a:gd name="T46" fmla="*/ 2432 w 2785"/>
                <a:gd name="T47" fmla="*/ 149 h 729"/>
                <a:gd name="T48" fmla="*/ 2530 w 2785"/>
                <a:gd name="T49" fmla="*/ 187 h 729"/>
                <a:gd name="T50" fmla="*/ 2628 w 2785"/>
                <a:gd name="T51" fmla="*/ 239 h 729"/>
                <a:gd name="T52" fmla="*/ 2698 w 2785"/>
                <a:gd name="T53" fmla="*/ 289 h 729"/>
                <a:gd name="T54" fmla="*/ 2752 w 2785"/>
                <a:gd name="T55" fmla="*/ 345 h 729"/>
                <a:gd name="T56" fmla="*/ 2780 w 2785"/>
                <a:gd name="T57" fmla="*/ 407 h 729"/>
                <a:gd name="T58" fmla="*/ 2780 w 2785"/>
                <a:gd name="T59" fmla="*/ 463 h 729"/>
                <a:gd name="T60" fmla="*/ 2752 w 2785"/>
                <a:gd name="T61" fmla="*/ 541 h 729"/>
                <a:gd name="T62" fmla="*/ 2702 w 2785"/>
                <a:gd name="T63" fmla="*/ 591 h 729"/>
                <a:gd name="T64" fmla="*/ 2628 w 2785"/>
                <a:gd name="T65" fmla="*/ 643 h 729"/>
                <a:gd name="T66" fmla="*/ 2546 w 2785"/>
                <a:gd name="T67" fmla="*/ 687 h 729"/>
                <a:gd name="T68" fmla="*/ 2474 w 2785"/>
                <a:gd name="T69" fmla="*/ 717 h 7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85" h="729">
                  <a:moveTo>
                    <a:pt x="299" y="729"/>
                  </a:moveTo>
                  <a:lnTo>
                    <a:pt x="304" y="715"/>
                  </a:lnTo>
                  <a:cubicBezTo>
                    <a:pt x="292" y="707"/>
                    <a:pt x="253" y="695"/>
                    <a:pt x="228" y="683"/>
                  </a:cubicBezTo>
                  <a:cubicBezTo>
                    <a:pt x="203" y="671"/>
                    <a:pt x="177" y="655"/>
                    <a:pt x="154" y="641"/>
                  </a:cubicBezTo>
                  <a:cubicBezTo>
                    <a:pt x="131" y="627"/>
                    <a:pt x="110" y="615"/>
                    <a:pt x="90" y="597"/>
                  </a:cubicBezTo>
                  <a:cubicBezTo>
                    <a:pt x="70" y="579"/>
                    <a:pt x="46" y="555"/>
                    <a:pt x="32" y="535"/>
                  </a:cubicBezTo>
                  <a:cubicBezTo>
                    <a:pt x="18" y="515"/>
                    <a:pt x="13" y="492"/>
                    <a:pt x="8" y="477"/>
                  </a:cubicBezTo>
                  <a:cubicBezTo>
                    <a:pt x="3" y="462"/>
                    <a:pt x="0" y="457"/>
                    <a:pt x="0" y="443"/>
                  </a:cubicBezTo>
                  <a:cubicBezTo>
                    <a:pt x="0" y="429"/>
                    <a:pt x="1" y="409"/>
                    <a:pt x="8" y="391"/>
                  </a:cubicBezTo>
                  <a:cubicBezTo>
                    <a:pt x="15" y="373"/>
                    <a:pt x="28" y="354"/>
                    <a:pt x="44" y="335"/>
                  </a:cubicBezTo>
                  <a:cubicBezTo>
                    <a:pt x="60" y="316"/>
                    <a:pt x="84" y="291"/>
                    <a:pt x="104" y="275"/>
                  </a:cubicBezTo>
                  <a:cubicBezTo>
                    <a:pt x="124" y="259"/>
                    <a:pt x="142" y="251"/>
                    <a:pt x="162" y="239"/>
                  </a:cubicBezTo>
                  <a:cubicBezTo>
                    <a:pt x="182" y="227"/>
                    <a:pt x="193" y="216"/>
                    <a:pt x="226" y="201"/>
                  </a:cubicBezTo>
                  <a:cubicBezTo>
                    <a:pt x="259" y="186"/>
                    <a:pt x="317" y="163"/>
                    <a:pt x="362" y="147"/>
                  </a:cubicBezTo>
                  <a:cubicBezTo>
                    <a:pt x="407" y="131"/>
                    <a:pt x="451" y="118"/>
                    <a:pt x="498" y="105"/>
                  </a:cubicBezTo>
                  <a:cubicBezTo>
                    <a:pt x="545" y="92"/>
                    <a:pt x="581" y="83"/>
                    <a:pt x="642" y="71"/>
                  </a:cubicBezTo>
                  <a:cubicBezTo>
                    <a:pt x="703" y="59"/>
                    <a:pt x="777" y="44"/>
                    <a:pt x="864" y="33"/>
                  </a:cubicBezTo>
                  <a:cubicBezTo>
                    <a:pt x="951" y="22"/>
                    <a:pt x="1069" y="12"/>
                    <a:pt x="1166" y="7"/>
                  </a:cubicBezTo>
                  <a:cubicBezTo>
                    <a:pt x="1263" y="2"/>
                    <a:pt x="1359" y="0"/>
                    <a:pt x="1448" y="1"/>
                  </a:cubicBezTo>
                  <a:cubicBezTo>
                    <a:pt x="1537" y="2"/>
                    <a:pt x="1618" y="7"/>
                    <a:pt x="1698" y="13"/>
                  </a:cubicBezTo>
                  <a:cubicBezTo>
                    <a:pt x="1778" y="19"/>
                    <a:pt x="1855" y="26"/>
                    <a:pt x="1926" y="35"/>
                  </a:cubicBezTo>
                  <a:cubicBezTo>
                    <a:pt x="1997" y="44"/>
                    <a:pt x="2062" y="55"/>
                    <a:pt x="2124" y="67"/>
                  </a:cubicBezTo>
                  <a:cubicBezTo>
                    <a:pt x="2186" y="79"/>
                    <a:pt x="2249" y="93"/>
                    <a:pt x="2300" y="107"/>
                  </a:cubicBezTo>
                  <a:cubicBezTo>
                    <a:pt x="2351" y="121"/>
                    <a:pt x="2394" y="136"/>
                    <a:pt x="2432" y="149"/>
                  </a:cubicBezTo>
                  <a:cubicBezTo>
                    <a:pt x="2470" y="162"/>
                    <a:pt x="2497" y="172"/>
                    <a:pt x="2530" y="187"/>
                  </a:cubicBezTo>
                  <a:cubicBezTo>
                    <a:pt x="2563" y="202"/>
                    <a:pt x="2600" y="222"/>
                    <a:pt x="2628" y="239"/>
                  </a:cubicBezTo>
                  <a:cubicBezTo>
                    <a:pt x="2656" y="256"/>
                    <a:pt x="2677" y="271"/>
                    <a:pt x="2698" y="289"/>
                  </a:cubicBezTo>
                  <a:cubicBezTo>
                    <a:pt x="2719" y="307"/>
                    <a:pt x="2738" y="325"/>
                    <a:pt x="2752" y="345"/>
                  </a:cubicBezTo>
                  <a:cubicBezTo>
                    <a:pt x="2766" y="365"/>
                    <a:pt x="2775" y="387"/>
                    <a:pt x="2780" y="407"/>
                  </a:cubicBezTo>
                  <a:cubicBezTo>
                    <a:pt x="2785" y="427"/>
                    <a:pt x="2785" y="441"/>
                    <a:pt x="2780" y="463"/>
                  </a:cubicBezTo>
                  <a:cubicBezTo>
                    <a:pt x="2775" y="485"/>
                    <a:pt x="2765" y="520"/>
                    <a:pt x="2752" y="541"/>
                  </a:cubicBezTo>
                  <a:cubicBezTo>
                    <a:pt x="2739" y="562"/>
                    <a:pt x="2723" y="574"/>
                    <a:pt x="2702" y="591"/>
                  </a:cubicBezTo>
                  <a:cubicBezTo>
                    <a:pt x="2681" y="608"/>
                    <a:pt x="2654" y="627"/>
                    <a:pt x="2628" y="643"/>
                  </a:cubicBezTo>
                  <a:cubicBezTo>
                    <a:pt x="2602" y="659"/>
                    <a:pt x="2572" y="675"/>
                    <a:pt x="2546" y="687"/>
                  </a:cubicBezTo>
                  <a:cubicBezTo>
                    <a:pt x="2520" y="699"/>
                    <a:pt x="2497" y="708"/>
                    <a:pt x="2474" y="71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7662" name="Freeform 13">
              <a:extLst>
                <a:ext uri="{FF2B5EF4-FFF2-40B4-BE49-F238E27FC236}">
                  <a16:creationId xmlns:a16="http://schemas.microsoft.com/office/drawing/2014/main" id="{D10FD9B1-91E8-766D-532E-960DF51AE9B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404" y="2828"/>
              <a:ext cx="2785" cy="729"/>
            </a:xfrm>
            <a:custGeom>
              <a:avLst/>
              <a:gdLst>
                <a:gd name="T0" fmla="*/ 299 w 2785"/>
                <a:gd name="T1" fmla="*/ 729 h 729"/>
                <a:gd name="T2" fmla="*/ 304 w 2785"/>
                <a:gd name="T3" fmla="*/ 715 h 729"/>
                <a:gd name="T4" fmla="*/ 228 w 2785"/>
                <a:gd name="T5" fmla="*/ 683 h 729"/>
                <a:gd name="T6" fmla="*/ 154 w 2785"/>
                <a:gd name="T7" fmla="*/ 641 h 729"/>
                <a:gd name="T8" fmla="*/ 90 w 2785"/>
                <a:gd name="T9" fmla="*/ 597 h 729"/>
                <a:gd name="T10" fmla="*/ 32 w 2785"/>
                <a:gd name="T11" fmla="*/ 535 h 729"/>
                <a:gd name="T12" fmla="*/ 8 w 2785"/>
                <a:gd name="T13" fmla="*/ 477 h 729"/>
                <a:gd name="T14" fmla="*/ 0 w 2785"/>
                <a:gd name="T15" fmla="*/ 443 h 729"/>
                <a:gd name="T16" fmla="*/ 8 w 2785"/>
                <a:gd name="T17" fmla="*/ 391 h 729"/>
                <a:gd name="T18" fmla="*/ 44 w 2785"/>
                <a:gd name="T19" fmla="*/ 335 h 729"/>
                <a:gd name="T20" fmla="*/ 104 w 2785"/>
                <a:gd name="T21" fmla="*/ 275 h 729"/>
                <a:gd name="T22" fmla="*/ 162 w 2785"/>
                <a:gd name="T23" fmla="*/ 239 h 729"/>
                <a:gd name="T24" fmla="*/ 226 w 2785"/>
                <a:gd name="T25" fmla="*/ 201 h 729"/>
                <a:gd name="T26" fmla="*/ 362 w 2785"/>
                <a:gd name="T27" fmla="*/ 147 h 729"/>
                <a:gd name="T28" fmla="*/ 498 w 2785"/>
                <a:gd name="T29" fmla="*/ 105 h 729"/>
                <a:gd name="T30" fmla="*/ 642 w 2785"/>
                <a:gd name="T31" fmla="*/ 71 h 729"/>
                <a:gd name="T32" fmla="*/ 864 w 2785"/>
                <a:gd name="T33" fmla="*/ 33 h 729"/>
                <a:gd name="T34" fmla="*/ 1166 w 2785"/>
                <a:gd name="T35" fmla="*/ 7 h 729"/>
                <a:gd name="T36" fmla="*/ 1448 w 2785"/>
                <a:gd name="T37" fmla="*/ 1 h 729"/>
                <a:gd name="T38" fmla="*/ 1698 w 2785"/>
                <a:gd name="T39" fmla="*/ 13 h 729"/>
                <a:gd name="T40" fmla="*/ 1926 w 2785"/>
                <a:gd name="T41" fmla="*/ 35 h 729"/>
                <a:gd name="T42" fmla="*/ 2124 w 2785"/>
                <a:gd name="T43" fmla="*/ 67 h 729"/>
                <a:gd name="T44" fmla="*/ 2300 w 2785"/>
                <a:gd name="T45" fmla="*/ 107 h 729"/>
                <a:gd name="T46" fmla="*/ 2432 w 2785"/>
                <a:gd name="T47" fmla="*/ 149 h 729"/>
                <a:gd name="T48" fmla="*/ 2530 w 2785"/>
                <a:gd name="T49" fmla="*/ 187 h 729"/>
                <a:gd name="T50" fmla="*/ 2628 w 2785"/>
                <a:gd name="T51" fmla="*/ 239 h 729"/>
                <a:gd name="T52" fmla="*/ 2698 w 2785"/>
                <a:gd name="T53" fmla="*/ 289 h 729"/>
                <a:gd name="T54" fmla="*/ 2752 w 2785"/>
                <a:gd name="T55" fmla="*/ 345 h 729"/>
                <a:gd name="T56" fmla="*/ 2780 w 2785"/>
                <a:gd name="T57" fmla="*/ 407 h 729"/>
                <a:gd name="T58" fmla="*/ 2780 w 2785"/>
                <a:gd name="T59" fmla="*/ 463 h 729"/>
                <a:gd name="T60" fmla="*/ 2752 w 2785"/>
                <a:gd name="T61" fmla="*/ 541 h 729"/>
                <a:gd name="T62" fmla="*/ 2702 w 2785"/>
                <a:gd name="T63" fmla="*/ 591 h 729"/>
                <a:gd name="T64" fmla="*/ 2628 w 2785"/>
                <a:gd name="T65" fmla="*/ 643 h 729"/>
                <a:gd name="T66" fmla="*/ 2546 w 2785"/>
                <a:gd name="T67" fmla="*/ 687 h 729"/>
                <a:gd name="T68" fmla="*/ 2474 w 2785"/>
                <a:gd name="T69" fmla="*/ 717 h 7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85" h="729">
                  <a:moveTo>
                    <a:pt x="299" y="729"/>
                  </a:moveTo>
                  <a:lnTo>
                    <a:pt x="304" y="715"/>
                  </a:lnTo>
                  <a:cubicBezTo>
                    <a:pt x="292" y="707"/>
                    <a:pt x="253" y="695"/>
                    <a:pt x="228" y="683"/>
                  </a:cubicBezTo>
                  <a:cubicBezTo>
                    <a:pt x="203" y="671"/>
                    <a:pt x="177" y="655"/>
                    <a:pt x="154" y="641"/>
                  </a:cubicBezTo>
                  <a:cubicBezTo>
                    <a:pt x="131" y="627"/>
                    <a:pt x="110" y="615"/>
                    <a:pt x="90" y="597"/>
                  </a:cubicBezTo>
                  <a:cubicBezTo>
                    <a:pt x="70" y="579"/>
                    <a:pt x="46" y="555"/>
                    <a:pt x="32" y="535"/>
                  </a:cubicBezTo>
                  <a:cubicBezTo>
                    <a:pt x="18" y="515"/>
                    <a:pt x="13" y="492"/>
                    <a:pt x="8" y="477"/>
                  </a:cubicBezTo>
                  <a:cubicBezTo>
                    <a:pt x="3" y="462"/>
                    <a:pt x="0" y="457"/>
                    <a:pt x="0" y="443"/>
                  </a:cubicBezTo>
                  <a:cubicBezTo>
                    <a:pt x="0" y="429"/>
                    <a:pt x="1" y="409"/>
                    <a:pt x="8" y="391"/>
                  </a:cubicBezTo>
                  <a:cubicBezTo>
                    <a:pt x="15" y="373"/>
                    <a:pt x="28" y="354"/>
                    <a:pt x="44" y="335"/>
                  </a:cubicBezTo>
                  <a:cubicBezTo>
                    <a:pt x="60" y="316"/>
                    <a:pt x="84" y="291"/>
                    <a:pt x="104" y="275"/>
                  </a:cubicBezTo>
                  <a:cubicBezTo>
                    <a:pt x="124" y="259"/>
                    <a:pt x="142" y="251"/>
                    <a:pt x="162" y="239"/>
                  </a:cubicBezTo>
                  <a:cubicBezTo>
                    <a:pt x="182" y="227"/>
                    <a:pt x="193" y="216"/>
                    <a:pt x="226" y="201"/>
                  </a:cubicBezTo>
                  <a:cubicBezTo>
                    <a:pt x="259" y="186"/>
                    <a:pt x="317" y="163"/>
                    <a:pt x="362" y="147"/>
                  </a:cubicBezTo>
                  <a:cubicBezTo>
                    <a:pt x="407" y="131"/>
                    <a:pt x="451" y="118"/>
                    <a:pt x="498" y="105"/>
                  </a:cubicBezTo>
                  <a:cubicBezTo>
                    <a:pt x="545" y="92"/>
                    <a:pt x="581" y="83"/>
                    <a:pt x="642" y="71"/>
                  </a:cubicBezTo>
                  <a:cubicBezTo>
                    <a:pt x="703" y="59"/>
                    <a:pt x="777" y="44"/>
                    <a:pt x="864" y="33"/>
                  </a:cubicBezTo>
                  <a:cubicBezTo>
                    <a:pt x="951" y="22"/>
                    <a:pt x="1069" y="12"/>
                    <a:pt x="1166" y="7"/>
                  </a:cubicBezTo>
                  <a:cubicBezTo>
                    <a:pt x="1263" y="2"/>
                    <a:pt x="1359" y="0"/>
                    <a:pt x="1448" y="1"/>
                  </a:cubicBezTo>
                  <a:cubicBezTo>
                    <a:pt x="1537" y="2"/>
                    <a:pt x="1618" y="7"/>
                    <a:pt x="1698" y="13"/>
                  </a:cubicBezTo>
                  <a:cubicBezTo>
                    <a:pt x="1778" y="19"/>
                    <a:pt x="1855" y="26"/>
                    <a:pt x="1926" y="35"/>
                  </a:cubicBezTo>
                  <a:cubicBezTo>
                    <a:pt x="1997" y="44"/>
                    <a:pt x="2062" y="55"/>
                    <a:pt x="2124" y="67"/>
                  </a:cubicBezTo>
                  <a:cubicBezTo>
                    <a:pt x="2186" y="79"/>
                    <a:pt x="2249" y="93"/>
                    <a:pt x="2300" y="107"/>
                  </a:cubicBezTo>
                  <a:cubicBezTo>
                    <a:pt x="2351" y="121"/>
                    <a:pt x="2394" y="136"/>
                    <a:pt x="2432" y="149"/>
                  </a:cubicBezTo>
                  <a:cubicBezTo>
                    <a:pt x="2470" y="162"/>
                    <a:pt x="2497" y="172"/>
                    <a:pt x="2530" y="187"/>
                  </a:cubicBezTo>
                  <a:cubicBezTo>
                    <a:pt x="2563" y="202"/>
                    <a:pt x="2600" y="222"/>
                    <a:pt x="2628" y="239"/>
                  </a:cubicBezTo>
                  <a:cubicBezTo>
                    <a:pt x="2656" y="256"/>
                    <a:pt x="2677" y="271"/>
                    <a:pt x="2698" y="289"/>
                  </a:cubicBezTo>
                  <a:cubicBezTo>
                    <a:pt x="2719" y="307"/>
                    <a:pt x="2738" y="325"/>
                    <a:pt x="2752" y="345"/>
                  </a:cubicBezTo>
                  <a:cubicBezTo>
                    <a:pt x="2766" y="365"/>
                    <a:pt x="2775" y="387"/>
                    <a:pt x="2780" y="407"/>
                  </a:cubicBezTo>
                  <a:cubicBezTo>
                    <a:pt x="2785" y="427"/>
                    <a:pt x="2785" y="441"/>
                    <a:pt x="2780" y="463"/>
                  </a:cubicBezTo>
                  <a:cubicBezTo>
                    <a:pt x="2775" y="485"/>
                    <a:pt x="2765" y="520"/>
                    <a:pt x="2752" y="541"/>
                  </a:cubicBezTo>
                  <a:cubicBezTo>
                    <a:pt x="2739" y="562"/>
                    <a:pt x="2723" y="574"/>
                    <a:pt x="2702" y="591"/>
                  </a:cubicBezTo>
                  <a:cubicBezTo>
                    <a:pt x="2681" y="608"/>
                    <a:pt x="2654" y="627"/>
                    <a:pt x="2628" y="643"/>
                  </a:cubicBezTo>
                  <a:cubicBezTo>
                    <a:pt x="2602" y="659"/>
                    <a:pt x="2572" y="675"/>
                    <a:pt x="2546" y="687"/>
                  </a:cubicBezTo>
                  <a:cubicBezTo>
                    <a:pt x="2520" y="699"/>
                    <a:pt x="2497" y="708"/>
                    <a:pt x="2474" y="71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7658" name="Text Box 14">
            <a:extLst>
              <a:ext uri="{FF2B5EF4-FFF2-40B4-BE49-F238E27FC236}">
                <a16:creationId xmlns:a16="http://schemas.microsoft.com/office/drawing/2014/main" id="{4C19E5BB-1A86-4054-9E76-A57E08F7C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92650"/>
            <a:ext cx="187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cs typeface="Arial" panose="020B0604020202020204" pitchFamily="34" charset="0"/>
              </a:rPr>
              <a:t>Search result</a:t>
            </a:r>
          </a:p>
        </p:txBody>
      </p:sp>
      <p:sp>
        <p:nvSpPr>
          <p:cNvPr id="27659" name="Rectangle 16">
            <a:extLst>
              <a:ext uri="{FF2B5EF4-FFF2-40B4-BE49-F238E27FC236}">
                <a16:creationId xmlns:a16="http://schemas.microsoft.com/office/drawing/2014/main" id="{B48053F7-5B3B-043D-E5C9-4C57680E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781300"/>
            <a:ext cx="1295400" cy="3603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cs typeface="Arial" panose="020B0604020202020204" pitchFamily="34" charset="0"/>
            </a:endParaRPr>
          </a:p>
        </p:txBody>
      </p:sp>
      <p:sp>
        <p:nvSpPr>
          <p:cNvPr id="176143" name="AutoShape 15">
            <a:extLst>
              <a:ext uri="{FF2B5EF4-FFF2-40B4-BE49-F238E27FC236}">
                <a16:creationId xmlns:a16="http://schemas.microsoft.com/office/drawing/2014/main" id="{3524D408-1B8B-366D-FC7F-3F4B4FD7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5" y="3041650"/>
            <a:ext cx="2233613" cy="1417638"/>
          </a:xfrm>
          <a:prstGeom prst="wedgeRoundRectCallout">
            <a:avLst>
              <a:gd name="adj1" fmla="val -139269"/>
              <a:gd name="adj2" fmla="val -7239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cs typeface="Arial" panose="020B0604020202020204" pitchFamily="34" charset="0"/>
              </a:rPr>
              <a:t>Note: usually, </a:t>
            </a:r>
            <a:r>
              <a:rPr lang="en-US" altLang="zh-TW" sz="2000">
                <a:solidFill>
                  <a:srgbClr val="0000FF"/>
                </a:solidFill>
                <a:cs typeface="Arial" panose="020B0604020202020204" pitchFamily="34" charset="0"/>
              </a:rPr>
              <a:t>OR</a:t>
            </a:r>
            <a:r>
              <a:rPr lang="en-US" altLang="zh-TW" sz="2000">
                <a:cs typeface="Arial" panose="020B0604020202020204" pitchFamily="34" charset="0"/>
              </a:rPr>
              <a:t> has to be in </a:t>
            </a:r>
            <a:r>
              <a:rPr lang="en-US" altLang="zh-TW" sz="2000">
                <a:solidFill>
                  <a:srgbClr val="FF0000"/>
                </a:solidFill>
                <a:cs typeface="Arial" panose="020B0604020202020204" pitchFamily="34" charset="0"/>
              </a:rPr>
              <a:t>capital letters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49C115-1D70-8DD6-DFEC-E30B2D2A1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F0509D31-CBA0-9FCC-6342-244A9AA9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Library Search</a:t>
            </a:r>
            <a:endParaRPr lang="en-US" altLang="zh-HK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42F16BB-DA44-28B1-E540-3D9E363D8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/>
              <a:t>CUHK has 7 libraries on campus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21DEA918-5FAA-B298-71A0-E0C6134E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AD6E5E-9B98-4D94-89CF-62F64423887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200"/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8F009D12-774E-1337-A321-2F23B6E45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68550"/>
            <a:ext cx="47371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F861336C-0BE7-4A0D-7175-1C9E4C14F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927350"/>
            <a:ext cx="455612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18293D-340E-B73B-ABE4-381ECB10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57B7E3DD-DEDD-B422-02CE-7168295A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89113"/>
            <a:ext cx="752475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>
            <a:extLst>
              <a:ext uri="{FF2B5EF4-FFF2-40B4-BE49-F238E27FC236}">
                <a16:creationId xmlns:a16="http://schemas.microsoft.com/office/drawing/2014/main" id="{420A8692-857C-F014-98AE-ED158878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Library Search</a:t>
            </a:r>
            <a:r>
              <a:rPr lang="en-US" altLang="zh-TW" sz="3200"/>
              <a:t> (</a:t>
            </a:r>
            <a:r>
              <a:rPr lang="en-US" altLang="zh-HK" sz="3200">
                <a:hlinkClick r:id="rId3"/>
              </a:rPr>
              <a:t>library.cuhk.edu.hk</a:t>
            </a:r>
            <a:r>
              <a:rPr lang="en-US" altLang="zh-HK" sz="3200"/>
              <a:t>)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033FA9B-725D-52C0-9F88-4595488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DC09EA-29FC-43AB-8A09-E9805A90AE0A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200"/>
          </a:p>
        </p:txBody>
      </p:sp>
      <p:sp>
        <p:nvSpPr>
          <p:cNvPr id="29701" name="TextBox 10">
            <a:extLst>
              <a:ext uri="{FF2B5EF4-FFF2-40B4-BE49-F238E27FC236}">
                <a16:creationId xmlns:a16="http://schemas.microsoft.com/office/drawing/2014/main" id="{10489D64-913F-876A-0B7B-207F8C981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098675"/>
            <a:ext cx="2052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>
                <a:solidFill>
                  <a:srgbClr val="FF0000"/>
                </a:solidFill>
              </a:rPr>
              <a:t>All search are case-insensitive</a:t>
            </a:r>
          </a:p>
        </p:txBody>
      </p:sp>
      <p:cxnSp>
        <p:nvCxnSpPr>
          <p:cNvPr id="29702" name="Straight Arrow Connector 12">
            <a:extLst>
              <a:ext uri="{FF2B5EF4-FFF2-40B4-BE49-F238E27FC236}">
                <a16:creationId xmlns:a16="http://schemas.microsoft.com/office/drawing/2014/main" id="{2D397AA0-27E8-0B7B-7040-C3F02EB889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1063" y="2289175"/>
            <a:ext cx="287337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3" name="TextBox 10">
            <a:extLst>
              <a:ext uri="{FF2B5EF4-FFF2-40B4-BE49-F238E27FC236}">
                <a16:creationId xmlns:a16="http://schemas.microsoft.com/office/drawing/2014/main" id="{243571AC-E2C0-9776-6DE6-4F5FA7666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00363"/>
            <a:ext cx="4446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>
                <a:solidFill>
                  <a:srgbClr val="FF0000"/>
                </a:solidFill>
              </a:rPr>
              <a:t>Choose whether to search only CUHK library collections or HKALL</a:t>
            </a:r>
          </a:p>
        </p:txBody>
      </p:sp>
      <p:cxnSp>
        <p:nvCxnSpPr>
          <p:cNvPr id="29704" name="Straight Arrow Connector 12">
            <a:extLst>
              <a:ext uri="{FF2B5EF4-FFF2-40B4-BE49-F238E27FC236}">
                <a16:creationId xmlns:a16="http://schemas.microsoft.com/office/drawing/2014/main" id="{ACE52B3E-DE9D-1463-9BC9-DF13CD89CD5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16463" y="2492375"/>
            <a:ext cx="1584325" cy="40481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5" name="TextBox 10">
            <a:extLst>
              <a:ext uri="{FF2B5EF4-FFF2-40B4-BE49-F238E27FC236}">
                <a16:creationId xmlns:a16="http://schemas.microsoft.com/office/drawing/2014/main" id="{C265A301-14CA-7FD1-17F2-24DAEFB7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886075"/>
            <a:ext cx="331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>
                <a:solidFill>
                  <a:srgbClr val="FF0000"/>
                </a:solidFill>
              </a:rPr>
              <a:t>Choose material types (e.g., books, articles, exam papers, etc.)</a:t>
            </a:r>
          </a:p>
        </p:txBody>
      </p:sp>
      <p:cxnSp>
        <p:nvCxnSpPr>
          <p:cNvPr id="29706" name="Straight Arrow Connector 12">
            <a:extLst>
              <a:ext uri="{FF2B5EF4-FFF2-40B4-BE49-F238E27FC236}">
                <a16:creationId xmlns:a16="http://schemas.microsoft.com/office/drawing/2014/main" id="{16C81E85-2638-7837-965E-D321C1622DF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927850" y="2473325"/>
            <a:ext cx="236538" cy="2714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707" name="Picture 10">
            <a:extLst>
              <a:ext uri="{FF2B5EF4-FFF2-40B4-BE49-F238E27FC236}">
                <a16:creationId xmlns:a16="http://schemas.microsoft.com/office/drawing/2014/main" id="{579D9127-80DA-A865-E64B-0C1D888F2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948113"/>
            <a:ext cx="6440488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C948B04-E815-0C5C-617D-12405D3687DA}"/>
              </a:ext>
            </a:extLst>
          </p:cNvPr>
          <p:cNvSpPr/>
          <p:nvPr/>
        </p:nvSpPr>
        <p:spPr bwMode="auto">
          <a:xfrm>
            <a:off x="7596188" y="2217738"/>
            <a:ext cx="863600" cy="322262"/>
          </a:xfrm>
          <a:prstGeom prst="ellips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9" name="Curved Left Arrow 12">
            <a:extLst>
              <a:ext uri="{FF2B5EF4-FFF2-40B4-BE49-F238E27FC236}">
                <a16:creationId xmlns:a16="http://schemas.microsoft.com/office/drawing/2014/main" id="{A9085C65-2401-BDB3-E4B9-26B0C9C8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888" y="2540000"/>
            <a:ext cx="593725" cy="2595563"/>
          </a:xfrm>
          <a:prstGeom prst="curvedLeftArrow">
            <a:avLst>
              <a:gd name="adj1" fmla="val 24975"/>
              <a:gd name="adj2" fmla="val 4995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9710" name="TextBox 10">
            <a:extLst>
              <a:ext uri="{FF2B5EF4-FFF2-40B4-BE49-F238E27FC236}">
                <a16:creationId xmlns:a16="http://schemas.microsoft.com/office/drawing/2014/main" id="{9DA970BD-ADA2-9134-4C45-A847FD17E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4154488"/>
            <a:ext cx="30892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800" b="1">
                <a:solidFill>
                  <a:srgbClr val="FF0000"/>
                </a:solidFill>
              </a:rPr>
              <a:t>Advanced Search</a:t>
            </a:r>
            <a:r>
              <a:rPr lang="en-US" altLang="zh-HK" sz="1800">
                <a:solidFill>
                  <a:srgbClr val="FF0000"/>
                </a:solidFill>
              </a:rPr>
              <a:t> offers additional search options. E.g.,by fields (title, subjects, etc.), by language, use of logical operators (AND, OR, NOT).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BD960D-9E38-7570-9D49-ECA7927C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5F6EDDC-A6F8-8B83-7C14-A1C3B503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Library Search</a:t>
            </a:r>
            <a:endParaRPr lang="en-US" altLang="zh-H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4F85-11D8-DEFE-6ACC-A8F13BECF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Each item in the library collection is assigned a call number</a:t>
            </a:r>
          </a:p>
          <a:p>
            <a:pPr>
              <a:defRPr/>
            </a:pPr>
            <a:r>
              <a:rPr lang="en-US" sz="2000" dirty="0"/>
              <a:t>Books are shelved by the call number assigned</a:t>
            </a:r>
          </a:p>
          <a:p>
            <a:pPr>
              <a:defRPr/>
            </a:pPr>
            <a:r>
              <a:rPr lang="en-US" sz="2000" dirty="0"/>
              <a:t>For example, the call number:</a:t>
            </a:r>
          </a:p>
          <a:p>
            <a:pPr algn="ctr">
              <a:defRPr/>
            </a:pPr>
            <a:endParaRPr lang="en-US" sz="1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QA76.A594 1996</a:t>
            </a:r>
          </a:p>
          <a:p>
            <a:pPr>
              <a:defRPr/>
            </a:pP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Please refer to the “How-to Guides” in the </a:t>
            </a:r>
            <a:r>
              <a:rPr lang="en-US" sz="2000" dirty="0" err="1"/>
              <a:t>LibraryGuides</a:t>
            </a:r>
            <a:r>
              <a:rPr lang="en-US" sz="2000" dirty="0"/>
              <a:t> page: </a:t>
            </a:r>
          </a:p>
          <a:p>
            <a:pPr>
              <a:defRPr/>
            </a:pPr>
            <a:endParaRPr lang="en-US" sz="1050" dirty="0">
              <a:hlinkClick r:id="rId2"/>
            </a:endParaRPr>
          </a:p>
          <a:p>
            <a:pPr>
              <a:defRPr/>
            </a:pPr>
            <a:r>
              <a:rPr lang="en-US" sz="2000" dirty="0">
                <a:hlinkClick r:id="rId2"/>
              </a:rPr>
              <a:t>http://libguides.lib.cuhk.edu.hk/Howtoguides</a:t>
            </a:r>
            <a:endParaRPr lang="en-US" sz="2000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693E615-BE14-6093-760A-8AFAAA9B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489ED3-993C-40E9-9B5C-2E7F6A4FA3C1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200"/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4647259B-DD94-E1E2-DFCF-BE2E6E965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625"/>
            <a:ext cx="25923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圖片 1">
            <a:extLst>
              <a:ext uri="{FF2B5EF4-FFF2-40B4-BE49-F238E27FC236}">
                <a16:creationId xmlns:a16="http://schemas.microsoft.com/office/drawing/2014/main" id="{79DF2588-0BDB-A919-4DED-8E3D18852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860800"/>
            <a:ext cx="5200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8854EF-7766-3C34-A67C-5A839DC1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FDF74078-0479-03B0-E44C-ED45CE70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FDC4B5-87F5-4D21-92A0-DF905906C70A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70786C8-2E90-EBB5-EA59-B550BBE8A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4. Use of Information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71CDE471-0603-6ED3-9087-B34AC1117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/>
              <a:t>Engage (e.g., read, hear, view, touch)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zh-TW"/>
              <a:t>If you do not understand the information, ask for help</a:t>
            </a:r>
          </a:p>
          <a:p>
            <a:pPr marL="1333500" lvl="2" indent="-419100" eaLnBrk="1" hangingPunct="1">
              <a:lnSpc>
                <a:spcPct val="90000"/>
              </a:lnSpc>
            </a:pPr>
            <a:r>
              <a:rPr lang="en-US" altLang="zh-TW" i="1">
                <a:latin typeface="Arial" panose="020B0604020202020204" pitchFamily="34" charset="0"/>
              </a:rPr>
              <a:t>“</a:t>
            </a:r>
            <a:r>
              <a:rPr lang="en-US" altLang="zh-TW" i="1"/>
              <a:t>It</a:t>
            </a:r>
            <a:r>
              <a:rPr lang="en-US" altLang="zh-TW" i="1">
                <a:latin typeface="Arial" panose="020B0604020202020204" pitchFamily="34" charset="0"/>
              </a:rPr>
              <a:t>’</a:t>
            </a:r>
            <a:r>
              <a:rPr lang="en-US" altLang="zh-TW" i="1"/>
              <a:t>s OK not to understand, but it</a:t>
            </a:r>
            <a:r>
              <a:rPr lang="en-US" altLang="zh-TW" i="1">
                <a:latin typeface="Arial" panose="020B0604020202020204" pitchFamily="34" charset="0"/>
              </a:rPr>
              <a:t>’</a:t>
            </a:r>
            <a:r>
              <a:rPr lang="en-US" altLang="zh-TW" i="1"/>
              <a:t>s not OK not to ask for help</a:t>
            </a:r>
            <a:r>
              <a:rPr lang="en-US" altLang="zh-TW" i="1">
                <a:latin typeface="Arial" panose="020B0604020202020204" pitchFamily="34" charset="0"/>
              </a:rPr>
              <a:t>”</a:t>
            </a:r>
            <a:endParaRPr lang="en-US" altLang="zh-TW" i="1"/>
          </a:p>
          <a:p>
            <a:pPr marL="2190750" lvl="4" indent="-361950" eaLnBrk="1" hangingPunct="1">
              <a:lnSpc>
                <a:spcPct val="90000"/>
              </a:lnSpc>
            </a:pPr>
            <a:endParaRPr lang="en-US" altLang="zh-TW"/>
          </a:p>
          <a:p>
            <a:pPr marL="552450" indent="-552450" eaLnBrk="1" hangingPunct="1">
              <a:lnSpc>
                <a:spcPct val="90000"/>
              </a:lnSpc>
              <a:buSzTx/>
              <a:buFont typeface="Wingdings" panose="05000000000000000000" pitchFamily="2" charset="2"/>
              <a:buAutoNum type="alphaUcPeriod" startAt="2"/>
            </a:pPr>
            <a:r>
              <a:rPr lang="en-US" altLang="zh-TW"/>
              <a:t>Extract relevant information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zh-TW"/>
              <a:t>Take notes</a:t>
            </a:r>
          </a:p>
          <a:p>
            <a:pPr marL="933450" lvl="1" indent="-476250" eaLnBrk="1" hangingPunct="1">
              <a:lnSpc>
                <a:spcPct val="90000"/>
              </a:lnSpc>
            </a:pPr>
            <a:r>
              <a:rPr lang="en-US" altLang="zh-TW" b="1">
                <a:solidFill>
                  <a:srgbClr val="FF0000"/>
                </a:solidFill>
              </a:rPr>
              <a:t>Citations</a:t>
            </a:r>
            <a:r>
              <a:rPr lang="en-US" altLang="zh-TW"/>
              <a:t> (</a:t>
            </a:r>
            <a:r>
              <a:rPr lang="zh-TW" altLang="en-US"/>
              <a:t>引用</a:t>
            </a:r>
            <a:r>
              <a:rPr lang="en-US" altLang="zh-TW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65DB1-C11F-B0FC-EA18-41BF7EA0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1604803-7F1F-4032-53FA-24339732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1A336C-88B1-4149-BC6E-69780FEDC78C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zh-TW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D81454A-F203-BBBF-F2D7-2C615219B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Citations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1064ECB-1CEE-A3A6-5ABB-CA6DAB391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628775"/>
            <a:ext cx="7313612" cy="4114800"/>
          </a:xfrm>
        </p:spPr>
        <p:txBody>
          <a:bodyPr/>
          <a:lstStyle/>
          <a:p>
            <a:pPr marL="552450" indent="-552450" eaLnBrk="1" hangingPunct="1">
              <a:defRPr/>
            </a:pPr>
            <a:r>
              <a:rPr lang="en-US" altLang="zh-TW" sz="2400" dirty="0"/>
              <a:t>Give credit to the original author(s)</a:t>
            </a:r>
          </a:p>
          <a:p>
            <a:pPr marL="552450" indent="-552450" eaLnBrk="1" hangingPunct="1">
              <a:defRPr/>
            </a:pPr>
            <a:r>
              <a:rPr lang="en-US" altLang="zh-TW" sz="2400" dirty="0"/>
              <a:t>Add credibility to your arguments or facts</a:t>
            </a:r>
          </a:p>
          <a:p>
            <a:pPr marL="552450" indent="-552450" eaLnBrk="1" hangingPunct="1">
              <a:defRPr/>
            </a:pPr>
            <a:r>
              <a:rPr lang="en-US" altLang="zh-TW" sz="2400" dirty="0"/>
              <a:t>Allow others to locate the source</a:t>
            </a:r>
          </a:p>
          <a:p>
            <a:pPr marL="552450" indent="-552450" eaLnBrk="1" hangingPunct="1">
              <a:defRPr/>
            </a:pPr>
            <a:r>
              <a:rPr lang="en-US" altLang="zh-TW" sz="2400" dirty="0"/>
              <a:t>Avoid being accused of </a:t>
            </a:r>
            <a:r>
              <a:rPr lang="en-US" altLang="zh-TW" sz="2400" b="1" dirty="0">
                <a:solidFill>
                  <a:srgbClr val="FF0000"/>
                </a:solidFill>
              </a:rPr>
              <a:t>plagiarism</a:t>
            </a:r>
            <a:r>
              <a:rPr lang="en-US" altLang="zh-TW" sz="2400" dirty="0"/>
              <a:t> (</a:t>
            </a:r>
            <a:r>
              <a:rPr lang="zh-TW" altLang="en-US" sz="2400" dirty="0"/>
              <a:t>剽竊</a:t>
            </a:r>
            <a:r>
              <a:rPr lang="en-US" altLang="zh-TW" sz="2400" dirty="0"/>
              <a:t>)</a:t>
            </a:r>
          </a:p>
          <a:p>
            <a:pPr marL="552450" indent="-552450" eaLnBrk="1" hangingPunct="1">
              <a:defRPr/>
            </a:pPr>
            <a:endParaRPr lang="en-US" sz="1000" dirty="0"/>
          </a:p>
          <a:p>
            <a:pPr marL="552450" indent="-552450" eaLnBrk="1" hangingPunct="1">
              <a:defRPr/>
            </a:pPr>
            <a:r>
              <a:rPr lang="en-US" sz="2400" dirty="0"/>
              <a:t>Find out more on the proper way to cite various kinds of materials in the Library:</a:t>
            </a:r>
          </a:p>
          <a:p>
            <a:pPr marL="534988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hlinkClick r:id="rId2"/>
              </a:rPr>
              <a:t>http://libguides.lib.cuhk.edu.hk/Howtoguides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552450" indent="-552450" eaLnBrk="1" hangingPunct="1">
              <a:defRPr/>
            </a:pPr>
            <a:endParaRPr lang="en-US" altLang="zh-TW" dirty="0"/>
          </a:p>
        </p:txBody>
      </p:sp>
      <p:pic>
        <p:nvPicPr>
          <p:cNvPr id="32773" name="Picture 7" descr="How to Cite Books">
            <a:hlinkClick r:id="rId3"/>
            <a:extLst>
              <a:ext uri="{FF2B5EF4-FFF2-40B4-BE49-F238E27FC236}">
                <a16:creationId xmlns:a16="http://schemas.microsoft.com/office/drawing/2014/main" id="{9452D9B7-D996-CDAC-5EF8-4716E853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951413"/>
            <a:ext cx="16891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How to Cite Journal Articles">
            <a:hlinkClick r:id="rId5"/>
            <a:extLst>
              <a:ext uri="{FF2B5EF4-FFF2-40B4-BE49-F238E27FC236}">
                <a16:creationId xmlns:a16="http://schemas.microsoft.com/office/drawing/2014/main" id="{4CC27637-7B14-A2CD-D839-45F8CFDD8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4973638"/>
            <a:ext cx="16732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How to Cite Social Media Materials">
            <a:hlinkClick r:id="rId7"/>
            <a:extLst>
              <a:ext uri="{FF2B5EF4-FFF2-40B4-BE49-F238E27FC236}">
                <a16:creationId xmlns:a16="http://schemas.microsoft.com/office/drawing/2014/main" id="{CAC3E2CA-C81A-B400-DF39-99F5E160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73638"/>
            <a:ext cx="16732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BD558A-E2AF-F975-FDFB-CD34D3CD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CD2502E3-6F87-020B-5360-AD537BA34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6BF1AC-EB22-4910-945B-2199E242FC44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B7E1DB4-9B01-5096-ED51-FF6E35381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Citations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135B09C-4506-E68B-7C65-F7D594C7C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52450" indent="-552450" eaLnBrk="1" hangingPunct="1">
              <a:lnSpc>
                <a:spcPct val="90000"/>
              </a:lnSpc>
              <a:defRPr/>
            </a:pPr>
            <a:r>
              <a:rPr lang="en-US" altLang="zh-TW" dirty="0"/>
              <a:t>Usually contain the </a:t>
            </a:r>
            <a:r>
              <a:rPr lang="en-US" altLang="zh-TW" u="sng" dirty="0"/>
              <a:t>author(s)</a:t>
            </a:r>
            <a:r>
              <a:rPr lang="en-US" altLang="zh-TW" dirty="0"/>
              <a:t> and </a:t>
            </a:r>
            <a:r>
              <a:rPr lang="en-US" altLang="zh-TW" u="sng" dirty="0"/>
              <a:t>title</a:t>
            </a:r>
            <a:r>
              <a:rPr lang="en-US" altLang="zh-TW" dirty="0"/>
              <a:t> of the information source</a:t>
            </a:r>
          </a:p>
          <a:p>
            <a:pPr marL="933450" lvl="1" indent="-476250" eaLnBrk="1" hangingPunct="1">
              <a:lnSpc>
                <a:spcPct val="90000"/>
              </a:lnSpc>
              <a:defRPr/>
            </a:pPr>
            <a:r>
              <a:rPr lang="en-US" altLang="zh-TW" dirty="0"/>
              <a:t>Book/journal: </a:t>
            </a:r>
            <a:r>
              <a:rPr lang="en-US" altLang="zh-TW" u="sng" dirty="0"/>
              <a:t>year</a:t>
            </a:r>
            <a:r>
              <a:rPr lang="en-US" altLang="zh-TW" dirty="0"/>
              <a:t>, </a:t>
            </a:r>
            <a:r>
              <a:rPr lang="en-US" altLang="zh-TW" u="sng" dirty="0"/>
              <a:t>page numbers</a:t>
            </a:r>
            <a:r>
              <a:rPr lang="en-US" altLang="zh-TW" dirty="0"/>
              <a:t>, </a:t>
            </a:r>
            <a:r>
              <a:rPr lang="en-US" altLang="zh-TW" u="sng" dirty="0"/>
              <a:t>publisher</a:t>
            </a:r>
          </a:p>
          <a:p>
            <a:pPr marL="933450" lvl="1" indent="-476250" eaLnBrk="1" hangingPunct="1">
              <a:lnSpc>
                <a:spcPct val="90000"/>
              </a:lnSpc>
              <a:defRPr/>
            </a:pPr>
            <a:r>
              <a:rPr lang="en-US" altLang="zh-TW" dirty="0"/>
              <a:t>Newspaper: </a:t>
            </a:r>
            <a:r>
              <a:rPr lang="en-US" altLang="zh-TW" u="sng" dirty="0"/>
              <a:t>name</a:t>
            </a:r>
            <a:r>
              <a:rPr lang="en-US" altLang="zh-TW" dirty="0"/>
              <a:t> of newspaper, </a:t>
            </a:r>
            <a:r>
              <a:rPr lang="en-US" altLang="zh-TW" u="sng" dirty="0"/>
              <a:t>section</a:t>
            </a:r>
            <a:r>
              <a:rPr lang="en-US" altLang="zh-TW" dirty="0"/>
              <a:t>, </a:t>
            </a:r>
            <a:r>
              <a:rPr lang="en-US" altLang="zh-TW" u="sng" dirty="0"/>
              <a:t>date of publication</a:t>
            </a:r>
          </a:p>
          <a:p>
            <a:pPr marL="933450" lvl="1" indent="-476250" eaLnBrk="1" hangingPunct="1">
              <a:lnSpc>
                <a:spcPct val="90000"/>
              </a:lnSpc>
              <a:defRPr/>
            </a:pPr>
            <a:r>
              <a:rPr lang="en-US" altLang="zh-TW" dirty="0"/>
              <a:t>Website: </a:t>
            </a:r>
            <a:r>
              <a:rPr lang="en-US" altLang="zh-TW" u="sng" dirty="0"/>
              <a:t>URL</a:t>
            </a:r>
            <a:r>
              <a:rPr lang="en-US" altLang="zh-TW" dirty="0"/>
              <a:t>, </a:t>
            </a:r>
            <a:r>
              <a:rPr lang="en-US" altLang="zh-TW" u="sng" dirty="0"/>
              <a:t>date of retrieval</a:t>
            </a:r>
          </a:p>
          <a:p>
            <a:pPr marL="533400" indent="-476250" eaLnBrk="1" hangingPunct="1">
              <a:lnSpc>
                <a:spcPct val="90000"/>
              </a:lnSpc>
              <a:defRPr/>
            </a:pPr>
            <a:r>
              <a:rPr lang="en-US" altLang="zh-TW" dirty="0"/>
              <a:t>Different citation style may use in different discipline</a:t>
            </a:r>
          </a:p>
          <a:p>
            <a:pPr marL="933450" lvl="1" indent="-476250" eaLnBrk="1" hangingPunct="1">
              <a:lnSpc>
                <a:spcPct val="90000"/>
              </a:lnSpc>
              <a:defRPr/>
            </a:pPr>
            <a:r>
              <a:rPr lang="en-US" altLang="zh-TW" dirty="0">
                <a:hlinkClick r:id="rId2"/>
              </a:rPr>
              <a:t>http://libguides.lib.cuhk.edu.hk/Citation_Styles</a:t>
            </a:r>
            <a:endParaRPr lang="en-US" altLang="zh-TW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01C994-997B-F083-9A25-274DC305E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9011EC01-42CF-8894-792E-AFF82A2F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406650"/>
            <a:ext cx="40306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>
            <a:extLst>
              <a:ext uri="{FF2B5EF4-FFF2-40B4-BE49-F238E27FC236}">
                <a16:creationId xmlns:a16="http://schemas.microsoft.com/office/drawing/2014/main" id="{81E05583-C1A5-ACBA-0599-AC0BFBBFA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06650"/>
            <a:ext cx="3773487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1">
            <a:extLst>
              <a:ext uri="{FF2B5EF4-FFF2-40B4-BE49-F238E27FC236}">
                <a16:creationId xmlns:a16="http://schemas.microsoft.com/office/drawing/2014/main" id="{530E79AB-BEB8-FC94-E1F8-A90D726D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Growth</a:t>
            </a:r>
            <a:endParaRPr lang="en-GB" altLang="en-US"/>
          </a:p>
        </p:txBody>
      </p:sp>
      <p:sp>
        <p:nvSpPr>
          <p:cNvPr id="7173" name="Content Placeholder 2">
            <a:extLst>
              <a:ext uri="{FF2B5EF4-FFF2-40B4-BE49-F238E27FC236}">
                <a16:creationId xmlns:a16="http://schemas.microsoft.com/office/drawing/2014/main" id="{E1B48727-8C79-D7CA-80F7-566E4328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Google “information literacy”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Assume spending 15 seconds for each result:</a:t>
            </a:r>
          </a:p>
          <a:p>
            <a:pPr lvl="1"/>
            <a:r>
              <a:rPr lang="en-US" altLang="en-US"/>
              <a:t>18,700,000 </a:t>
            </a:r>
            <a:r>
              <a:rPr lang="en-US" altLang="en-US">
                <a:sym typeface="Wingdings" panose="05000000000000000000" pitchFamily="2" charset="2"/>
              </a:rPr>
              <a:t> 8.89 Years</a:t>
            </a:r>
          </a:p>
          <a:p>
            <a:pPr lvl="1"/>
            <a:r>
              <a:rPr lang="en-US" altLang="en-US">
                <a:sym typeface="Wingdings" panose="05000000000000000000" pitchFamily="2" charset="2"/>
              </a:rPr>
              <a:t>2,570,000  1.22 Years</a:t>
            </a:r>
            <a:endParaRPr lang="en-US" altLang="en-US"/>
          </a:p>
          <a:p>
            <a:endParaRPr lang="en-GB" altLang="en-US"/>
          </a:p>
        </p:txBody>
      </p:sp>
      <p:sp>
        <p:nvSpPr>
          <p:cNvPr id="7174" name="Slide Number Placeholder 3">
            <a:extLst>
              <a:ext uri="{FF2B5EF4-FFF2-40B4-BE49-F238E27FC236}">
                <a16:creationId xmlns:a16="http://schemas.microsoft.com/office/drawing/2014/main" id="{5C95167F-3F14-EF20-3FBD-F96B192E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FA326D-5EB7-4953-BA37-F0B1AEA0A0C3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58AA43-4471-CA86-75C7-1063C6CA94E5}"/>
              </a:ext>
            </a:extLst>
          </p:cNvPr>
          <p:cNvSpPr/>
          <p:nvPr/>
        </p:nvSpPr>
        <p:spPr bwMode="auto">
          <a:xfrm>
            <a:off x="3251200" y="3884613"/>
            <a:ext cx="1008063" cy="371475"/>
          </a:xfrm>
          <a:prstGeom prst="rect">
            <a:avLst/>
          </a:prstGeom>
          <a:noFill/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7B212C-8118-4819-192D-8CDF78AA8719}"/>
              </a:ext>
            </a:extLst>
          </p:cNvPr>
          <p:cNvSpPr/>
          <p:nvPr/>
        </p:nvSpPr>
        <p:spPr bwMode="auto">
          <a:xfrm>
            <a:off x="7092950" y="3894138"/>
            <a:ext cx="909638" cy="371475"/>
          </a:xfrm>
          <a:prstGeom prst="rect">
            <a:avLst/>
          </a:prstGeom>
          <a:noFill/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EE090F-1A05-06E8-7B53-69EA5103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5C939527-7001-024D-9882-27F8E5FD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Citation Management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5CFCC-C175-D5FC-4BF8-DACC1088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77043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Create a personal library of references and documents in one place and organize them by topic, project, etc.</a:t>
            </a:r>
          </a:p>
          <a:p>
            <a:pPr>
              <a:defRPr/>
            </a:pPr>
            <a:r>
              <a:rPr lang="en-US" dirty="0"/>
              <a:t>Store abstracts, annotations, and notes with your references.</a:t>
            </a:r>
          </a:p>
          <a:p>
            <a:pPr>
              <a:defRPr/>
            </a:pPr>
            <a:r>
              <a:rPr lang="en-US" dirty="0"/>
              <a:t>Easily locate your collected research references and documents.</a:t>
            </a:r>
          </a:p>
          <a:p>
            <a:pPr>
              <a:defRPr/>
            </a:pPr>
            <a:r>
              <a:rPr lang="en-US" dirty="0"/>
              <a:t>Cite your resources and provide a bibliography while you write.</a:t>
            </a:r>
          </a:p>
          <a:p>
            <a:pPr>
              <a:defRPr/>
            </a:pPr>
            <a:r>
              <a:rPr lang="en-US" dirty="0"/>
              <a:t>Easily change your citation style to match your need or the requirement of publishers</a:t>
            </a:r>
          </a:p>
          <a:p>
            <a:pPr>
              <a:defRPr/>
            </a:pPr>
            <a:r>
              <a:rPr lang="en-US" dirty="0"/>
              <a:t>CUHK library supports different citation management tools</a:t>
            </a:r>
          </a:p>
          <a:p>
            <a:pPr lvl="1">
              <a:defRPr/>
            </a:pPr>
            <a:r>
              <a:rPr lang="en-US" dirty="0">
                <a:hlinkClick r:id="rId2"/>
              </a:rPr>
              <a:t>http://www.lib.cuhk.edu.hk/en/research/citation/tool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currently in-use cloud citation management tool is called </a:t>
            </a:r>
            <a:r>
              <a:rPr lang="en-US" dirty="0" err="1"/>
              <a:t>Refworks</a:t>
            </a:r>
            <a:r>
              <a:rPr lang="en-US" dirty="0"/>
              <a:t> Flow (or ProQuest Flow):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http://libguides.lib.cuhk.edu.hk/refworks</a:t>
            </a:r>
            <a:endParaRPr lang="en-US" dirty="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4296CB2-F0DD-796C-F788-99022D34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077053-F6DA-45F3-9EBC-E06F243D932D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09684A-FF0A-5D32-56E1-815C6590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6F87F26-47D9-B9BE-8EFC-8CE74E0A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Citation Management Tool – Flow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030B859B-6CEA-CA14-C60E-814D2F753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/>
              <a:t>Provided by ProQuest</a:t>
            </a:r>
          </a:p>
          <a:p>
            <a:r>
              <a:rPr lang="en-US" altLang="zh-HK"/>
              <a:t>A cloud-based collaboration platform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3B4DEAF-3B49-1D97-0432-1DB37C53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112F2E-4BD7-416E-A2E1-16C8959913C7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200"/>
          </a:p>
        </p:txBody>
      </p:sp>
      <p:pic>
        <p:nvPicPr>
          <p:cNvPr id="35845" name="Picture 4">
            <a:extLst>
              <a:ext uri="{FF2B5EF4-FFF2-40B4-BE49-F238E27FC236}">
                <a16:creationId xmlns:a16="http://schemas.microsoft.com/office/drawing/2014/main" id="{51F18E9C-13D0-6B2E-5880-2CC387EC4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06763"/>
            <a:ext cx="5689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5">
            <a:extLst>
              <a:ext uri="{FF2B5EF4-FFF2-40B4-BE49-F238E27FC236}">
                <a16:creationId xmlns:a16="http://schemas.microsoft.com/office/drawing/2014/main" id="{07A934BA-67E1-A8DB-A935-950D1A080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305550"/>
            <a:ext cx="431800" cy="20002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/>
          </a:p>
        </p:txBody>
      </p:sp>
      <p:cxnSp>
        <p:nvCxnSpPr>
          <p:cNvPr id="35847" name="Straight Arrow Connector 9">
            <a:extLst>
              <a:ext uri="{FF2B5EF4-FFF2-40B4-BE49-F238E27FC236}">
                <a16:creationId xmlns:a16="http://schemas.microsoft.com/office/drawing/2014/main" id="{4216BED7-E09A-F4F3-68BD-116B85119A7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27763" y="6405563"/>
            <a:ext cx="288925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8" name="TextBox 10">
            <a:extLst>
              <a:ext uri="{FF2B5EF4-FFF2-40B4-BE49-F238E27FC236}">
                <a16:creationId xmlns:a16="http://schemas.microsoft.com/office/drawing/2014/main" id="{496336E1-045E-FACE-1F2E-CEFA68E9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2400" y="6267450"/>
            <a:ext cx="212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>
                <a:solidFill>
                  <a:srgbClr val="FF0000"/>
                </a:solidFill>
              </a:rPr>
              <a:t>Click this to login/Signup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12DF60-8C01-B41D-1E63-EB06795C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88B8686A-088F-C49A-9906-FD254E90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Citation Management Tool –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9DEFE-7CD0-61DA-B1EE-601CA857C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You need to use your CUHK email to sign up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You will receive an activation email and follow the instructions to complete your sign up.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4E9567F-E93C-30FA-E4A9-FF8ED1AD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45EA8F-9970-4B49-8ECF-4050F209AFD7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200"/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D180A758-7589-5E20-66DF-FCCA3850A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9850"/>
            <a:ext cx="43656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>
            <a:extLst>
              <a:ext uri="{FF2B5EF4-FFF2-40B4-BE49-F238E27FC236}">
                <a16:creationId xmlns:a16="http://schemas.microsoft.com/office/drawing/2014/main" id="{2BF82477-E465-5143-8EA7-205B7A58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09850"/>
            <a:ext cx="38369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ight Arrow 7">
            <a:extLst>
              <a:ext uri="{FF2B5EF4-FFF2-40B4-BE49-F238E27FC236}">
                <a16:creationId xmlns:a16="http://schemas.microsoft.com/office/drawing/2014/main" id="{EAF4AEE0-FC89-9C57-5A67-5A14FE450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3330575"/>
            <a:ext cx="382587" cy="311150"/>
          </a:xfrm>
          <a:prstGeom prst="rightArrow">
            <a:avLst>
              <a:gd name="adj1" fmla="val 50000"/>
              <a:gd name="adj2" fmla="val 5004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HK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A1BD38-837E-804B-40E6-832837F6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8020DB7D-FE5E-EAD2-5CD8-F59B87B2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Citation Management Tool – Flow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118AAED-A699-034F-5F87-958FC16B3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/>
              <a:t>Using Flow, you can</a:t>
            </a:r>
          </a:p>
          <a:p>
            <a:pPr lvl="1"/>
            <a:r>
              <a:rPr lang="en-US" altLang="zh-HK"/>
              <a:t>Save references on the web</a:t>
            </a:r>
          </a:p>
          <a:p>
            <a:pPr lvl="1"/>
            <a:r>
              <a:rPr lang="en-US" altLang="zh-HK"/>
              <a:t>Cite in Microsoft Word and Google Docs</a:t>
            </a:r>
          </a:p>
          <a:p>
            <a:pPr lvl="1"/>
            <a:r>
              <a:rPr lang="en-US" altLang="zh-HK"/>
              <a:t>Create bibliographies</a:t>
            </a:r>
          </a:p>
          <a:p>
            <a:pPr lvl="1"/>
            <a:r>
              <a:rPr lang="en-US" altLang="zh-HK"/>
              <a:t>Get information automatically</a:t>
            </a:r>
          </a:p>
          <a:p>
            <a:pPr lvl="1"/>
            <a:r>
              <a:rPr lang="en-US" altLang="zh-HK"/>
              <a:t>Read and annotate documents</a:t>
            </a:r>
          </a:p>
          <a:p>
            <a:pPr lvl="1"/>
            <a:r>
              <a:rPr lang="en-US" altLang="zh-HK"/>
              <a:t>Share and collaborate with others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BCB4270-6EDC-D49F-DD66-808CACE4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F6A99D-3E81-4418-AF32-54906678F3C7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1CE936-CE0D-21C2-ADAD-4848AAC9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71D3CC41-9AD7-1A0E-3A2A-3FDDBAEA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655BCA-8FA4-47FF-8D67-4580E298FFAD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7E391B5-881B-AC49-DCAD-3ED94AEDE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5. Synthesis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CF2A5FD-0594-9AD0-71B3-E832ACD71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827213"/>
            <a:ext cx="8064500" cy="4114800"/>
          </a:xfrm>
        </p:spPr>
        <p:txBody>
          <a:bodyPr/>
          <a:lstStyle/>
          <a:p>
            <a:pPr marL="552450" indent="-552450" eaLnBrk="1" hangingPunct="1">
              <a:buSzTx/>
              <a:buFont typeface="Wingdings" panose="05000000000000000000" pitchFamily="2" charset="2"/>
              <a:buAutoNum type="alphaUcPeriod"/>
              <a:defRPr/>
            </a:pPr>
            <a:r>
              <a:rPr lang="en-US" altLang="zh-TW" sz="2400" dirty="0"/>
              <a:t>Organize information from multiple sources</a:t>
            </a:r>
          </a:p>
          <a:p>
            <a:pPr marL="1828800" lvl="4" indent="0" eaLnBrk="1" hangingPunct="1">
              <a:buFont typeface="Wingdings" panose="05000000000000000000" pitchFamily="2" charset="2"/>
              <a:buNone/>
              <a:defRPr/>
            </a:pPr>
            <a:endParaRPr lang="en-US" altLang="zh-TW" sz="1000" dirty="0"/>
          </a:p>
          <a:p>
            <a:pPr marL="933450" lvl="1" indent="-476250" eaLnBrk="1" hangingPunct="1">
              <a:defRPr/>
            </a:pPr>
            <a:r>
              <a:rPr lang="en-US" altLang="zh-TW" sz="2400" dirty="0"/>
              <a:t>Put together your notes, by:</a:t>
            </a:r>
          </a:p>
          <a:p>
            <a:pPr marL="1333500" lvl="2" indent="-419100" eaLnBrk="1" hangingPunct="1">
              <a:defRPr/>
            </a:pPr>
            <a:r>
              <a:rPr lang="en-US" altLang="zh-TW" sz="2000" dirty="0"/>
              <a:t>Create an outline</a:t>
            </a:r>
          </a:p>
          <a:p>
            <a:pPr marL="1333500" lvl="2" indent="-419100" eaLnBrk="1" hangingPunct="1">
              <a:defRPr/>
            </a:pPr>
            <a:r>
              <a:rPr lang="en-US" altLang="zh-TW" sz="2000" dirty="0"/>
              <a:t>Write a draft</a:t>
            </a:r>
          </a:p>
          <a:p>
            <a:pPr marL="1333500" lvl="2" indent="-419100" eaLnBrk="1" hangingPunct="1">
              <a:defRPr/>
            </a:pPr>
            <a:r>
              <a:rPr lang="en-US" altLang="zh-TW" sz="2000" dirty="0"/>
              <a:t>Make a storyboard</a:t>
            </a:r>
          </a:p>
          <a:p>
            <a:pPr marL="1333500" lvl="2" indent="-419100" eaLnBrk="1" hangingPunct="1">
              <a:defRPr/>
            </a:pPr>
            <a:r>
              <a:rPr lang="en-US" altLang="zh-TW" sz="2000" dirty="0"/>
              <a:t>Make a sketch</a:t>
            </a:r>
          </a:p>
          <a:p>
            <a:pPr marL="1333500" lvl="2" indent="-419100" eaLnBrk="1" hangingPunct="1">
              <a:defRPr/>
            </a:pPr>
            <a:endParaRPr lang="en-US" altLang="zh-TW" sz="1000" dirty="0"/>
          </a:p>
          <a:p>
            <a:pPr marL="933450" lvl="1" indent="-419100" eaLnBrk="1" hangingPunct="1">
              <a:defRPr/>
            </a:pPr>
            <a:r>
              <a:rPr lang="en-US" altLang="zh-TW" sz="2400" dirty="0"/>
              <a:t>You may also reference on the Library’s General Study Guide:</a:t>
            </a:r>
          </a:p>
          <a:p>
            <a:pPr marL="1333500" lvl="2" indent="-419100" eaLnBrk="1" hangingPunct="1">
              <a:defRPr/>
            </a:pPr>
            <a:r>
              <a:rPr lang="en-US" altLang="zh-TW" sz="2000" dirty="0">
                <a:hlinkClick r:id="rId2"/>
              </a:rPr>
              <a:t>http://libguides.lib.cuhk.edu.hk/generalstudyguide</a:t>
            </a:r>
            <a:endParaRPr lang="en-US" altLang="zh-TW" sz="2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C7F90-C30A-3E07-526C-61A11A7B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50FDE6D4-213C-AF20-F51F-2955A53C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CC8C7B-F63C-4E20-9410-DC3A75C72E82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3B94A02-BD4E-3CF0-BA03-BDB5443BE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5. Synthesis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4398602-94E9-CB4D-2666-150640908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 startAt="2"/>
            </a:pPr>
            <a:r>
              <a:rPr lang="en-US" altLang="zh-TW" sz="2500"/>
              <a:t>Present the information</a:t>
            </a:r>
          </a:p>
          <a:p>
            <a:pPr marL="2190750" lvl="4" indent="-361950" eaLnBrk="1" hangingPunct="1">
              <a:lnSpc>
                <a:spcPct val="80000"/>
              </a:lnSpc>
            </a:pPr>
            <a:endParaRPr lang="en-US" altLang="zh-TW" sz="1700"/>
          </a:p>
          <a:p>
            <a:pPr marL="933450" lvl="1" indent="-476250" eaLnBrk="1" hangingPunct="1">
              <a:lnSpc>
                <a:spcPct val="80000"/>
              </a:lnSpc>
            </a:pPr>
            <a:r>
              <a:rPr lang="en-US" altLang="zh-TW" sz="2100"/>
              <a:t>Prepare your paper, oral presentation, video, or audio</a:t>
            </a:r>
          </a:p>
          <a:p>
            <a:pPr marL="2190750" lvl="4" indent="-361950" eaLnBrk="1" hangingPunct="1">
              <a:lnSpc>
                <a:spcPct val="80000"/>
              </a:lnSpc>
            </a:pPr>
            <a:endParaRPr lang="en-US" altLang="zh-TW" sz="1700"/>
          </a:p>
          <a:p>
            <a:pPr marL="933450" lvl="1" indent="-476250" eaLnBrk="1" hangingPunct="1">
              <a:lnSpc>
                <a:spcPct val="80000"/>
              </a:lnSpc>
            </a:pPr>
            <a:r>
              <a:rPr lang="en-US" altLang="zh-TW" sz="2100"/>
              <a:t>Remember to include:</a:t>
            </a:r>
          </a:p>
          <a:p>
            <a:pPr marL="1333500" lvl="2" indent="-419100" eaLnBrk="1" hangingPunct="1">
              <a:lnSpc>
                <a:spcPct val="80000"/>
              </a:lnSpc>
            </a:pPr>
            <a:r>
              <a:rPr lang="en-US" altLang="zh-TW" sz="2000"/>
              <a:t>Your own comments and ideas</a:t>
            </a:r>
          </a:p>
          <a:p>
            <a:pPr marL="1333500" lvl="2" indent="-419100" eaLnBrk="1" hangingPunct="1">
              <a:lnSpc>
                <a:spcPct val="80000"/>
              </a:lnSpc>
            </a:pPr>
            <a:r>
              <a:rPr lang="en-US" altLang="zh-TW" sz="2000"/>
              <a:t>A bibliography (list of citation)</a:t>
            </a:r>
          </a:p>
          <a:p>
            <a:pPr marL="2190750" lvl="4" indent="-361950" eaLnBrk="1" hangingPunct="1">
              <a:lnSpc>
                <a:spcPct val="80000"/>
              </a:lnSpc>
            </a:pPr>
            <a:endParaRPr lang="en-US" altLang="zh-TW" sz="1700"/>
          </a:p>
          <a:p>
            <a:pPr marL="933450" lvl="1" indent="-476250" eaLnBrk="1" hangingPunct="1">
              <a:lnSpc>
                <a:spcPct val="80000"/>
              </a:lnSpc>
            </a:pPr>
            <a:r>
              <a:rPr lang="en-US" altLang="zh-TW" sz="2100"/>
              <a:t>Choose the appropriate computer tools if necessary</a:t>
            </a:r>
          </a:p>
          <a:p>
            <a:pPr marL="2190750" lvl="4" indent="-361950" eaLnBrk="1" hangingPunct="1">
              <a:lnSpc>
                <a:spcPct val="80000"/>
              </a:lnSpc>
            </a:pPr>
            <a:endParaRPr lang="en-US" altLang="zh-TW" sz="1700"/>
          </a:p>
          <a:p>
            <a:pPr marL="933450" lvl="1" indent="-476250" eaLnBrk="1" hangingPunct="1">
              <a:lnSpc>
                <a:spcPct val="80000"/>
              </a:lnSpc>
            </a:pPr>
            <a:r>
              <a:rPr lang="en-US" altLang="zh-TW" sz="2100" i="1">
                <a:solidFill>
                  <a:srgbClr val="0000FF"/>
                </a:solidFill>
              </a:rPr>
              <a:t>Always think for your audience!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6560C1-6361-A3EF-6BA7-6B949B01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>
            <a:extLst>
              <a:ext uri="{FF2B5EF4-FFF2-40B4-BE49-F238E27FC236}">
                <a16:creationId xmlns:a16="http://schemas.microsoft.com/office/drawing/2014/main" id="{DCD2BF99-A4CC-939E-ABEC-C8CEF656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Web Accessibility (</a:t>
            </a:r>
            <a:r>
              <a:rPr lang="zh-TW" altLang="en-US"/>
              <a:t>無障礙網頁</a:t>
            </a:r>
            <a:r>
              <a:rPr lang="en-US" altLang="zh-TW"/>
              <a:t>)</a:t>
            </a:r>
            <a:endParaRPr lang="en-US" altLang="zh-HK"/>
          </a:p>
        </p:txBody>
      </p:sp>
      <p:sp>
        <p:nvSpPr>
          <p:cNvPr id="40963" name="Content Placeholder 6">
            <a:extLst>
              <a:ext uri="{FF2B5EF4-FFF2-40B4-BE49-F238E27FC236}">
                <a16:creationId xmlns:a16="http://schemas.microsoft.com/office/drawing/2014/main" id="{2FA4B436-6172-FCAC-F7B2-DF1DE12E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/>
              <a:t>Web accessibility is to make sure the website content is available for all, including persons with disabilities or specific difficulties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100"/>
              <a:t>Social and legal responsibility</a:t>
            </a:r>
            <a:endParaRPr lang="en-US" altLang="zh-TW" sz="1600"/>
          </a:p>
          <a:p>
            <a:pPr lvl="1" eaLnBrk="1" hangingPunct="1">
              <a:lnSpc>
                <a:spcPct val="90000"/>
              </a:lnSpc>
            </a:pPr>
            <a:r>
              <a:rPr lang="en-US" altLang="zh-TW" sz="2100"/>
              <a:t>Open up potential markets</a:t>
            </a:r>
            <a:endParaRPr lang="en-US" altLang="zh-TW" sz="1600"/>
          </a:p>
          <a:p>
            <a:pPr lvl="1" eaLnBrk="1" hangingPunct="1">
              <a:lnSpc>
                <a:spcPct val="90000"/>
              </a:lnSpc>
            </a:pPr>
            <a:r>
              <a:rPr lang="en-US" altLang="zh-TW" sz="2100"/>
              <a:t>Better ranking by search engines</a:t>
            </a: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A83D051A-8BED-1B8B-C7D1-FBC7260E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79725E-A29B-4960-A004-9F367D9F52D3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200"/>
          </a:p>
        </p:txBody>
      </p:sp>
      <p:pic>
        <p:nvPicPr>
          <p:cNvPr id="40965" name="Picture 8">
            <a:extLst>
              <a:ext uri="{FF2B5EF4-FFF2-40B4-BE49-F238E27FC236}">
                <a16:creationId xmlns:a16="http://schemas.microsoft.com/office/drawing/2014/main" id="{4350E404-8457-F9C8-41AB-359147A65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945063"/>
            <a:ext cx="7302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47EE73-D085-ED86-3910-CC7CF8D9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A829C24-4EB4-395C-01FD-C3494955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Categories of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31C3-ED5B-A649-E0B4-FF788AFB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Visual Impairment</a:t>
            </a:r>
          </a:p>
          <a:p>
            <a:pPr lvl="1">
              <a:defRPr/>
            </a:pPr>
            <a:r>
              <a:rPr lang="en-US" dirty="0"/>
              <a:t>Completely or partially blind, have poor eye-sight, or suffer from color blindness</a:t>
            </a:r>
          </a:p>
          <a:p>
            <a:pPr>
              <a:defRPr/>
            </a:pPr>
            <a:r>
              <a:rPr lang="en-US" dirty="0"/>
              <a:t>Physical Impairment</a:t>
            </a:r>
          </a:p>
          <a:p>
            <a:pPr lvl="1">
              <a:defRPr/>
            </a:pPr>
            <a:r>
              <a:rPr lang="en-US" dirty="0"/>
              <a:t>Missing limbs, have reduced control of their limbs, or suffer from dexterity problems or epilepsy</a:t>
            </a:r>
          </a:p>
          <a:p>
            <a:pPr>
              <a:defRPr/>
            </a:pPr>
            <a:r>
              <a:rPr lang="en-US" dirty="0"/>
              <a:t>Hearing Impairment</a:t>
            </a:r>
          </a:p>
          <a:p>
            <a:pPr lvl="1">
              <a:defRPr/>
            </a:pPr>
            <a:r>
              <a:rPr lang="en-US" dirty="0"/>
              <a:t>Completely or partially deaf</a:t>
            </a:r>
          </a:p>
          <a:p>
            <a:pPr>
              <a:defRPr/>
            </a:pPr>
            <a:r>
              <a:rPr lang="en-US" dirty="0"/>
              <a:t>Cognitive Impairment</a:t>
            </a:r>
          </a:p>
          <a:p>
            <a:pPr lvl="1">
              <a:defRPr/>
            </a:pPr>
            <a:r>
              <a:rPr lang="en-US" dirty="0"/>
              <a:t>Have difficulties in learning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4B729BD-9FEB-0E24-0E1E-930C0ED0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C234A7-443F-4BEF-ACD5-DDD2EA7C1DA7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4D8DDA-3C12-937C-5BAC-E4D82272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FC898F2-2FDB-93C9-5D91-EA73B6D7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Ways to Overcome the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8225B-C32C-BF4B-4784-12C4A356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Visual Impairment</a:t>
            </a:r>
          </a:p>
          <a:p>
            <a:pPr lvl="1">
              <a:defRPr/>
            </a:pPr>
            <a:r>
              <a:rPr lang="en-US" dirty="0"/>
              <a:t>Screen readers</a:t>
            </a:r>
          </a:p>
          <a:p>
            <a:pPr lvl="1">
              <a:defRPr/>
            </a:pPr>
            <a:r>
              <a:rPr lang="en-US" dirty="0"/>
              <a:t>Screen magnifiers</a:t>
            </a:r>
          </a:p>
          <a:p>
            <a:pPr>
              <a:defRPr/>
            </a:pPr>
            <a:r>
              <a:rPr lang="en-US" dirty="0"/>
              <a:t>Physical Impairment</a:t>
            </a:r>
          </a:p>
          <a:p>
            <a:pPr lvl="1">
              <a:defRPr/>
            </a:pPr>
            <a:r>
              <a:rPr lang="en-US" dirty="0"/>
              <a:t>Voice control software</a:t>
            </a:r>
          </a:p>
          <a:p>
            <a:pPr lvl="1">
              <a:defRPr/>
            </a:pPr>
            <a:r>
              <a:rPr lang="en-US" dirty="0"/>
              <a:t>Large buttons</a:t>
            </a:r>
          </a:p>
          <a:p>
            <a:pPr lvl="1">
              <a:defRPr/>
            </a:pPr>
            <a:r>
              <a:rPr lang="en-US" dirty="0"/>
              <a:t>Special mouse and keyboard</a:t>
            </a:r>
          </a:p>
          <a:p>
            <a:pPr>
              <a:defRPr/>
            </a:pPr>
            <a:r>
              <a:rPr lang="en-US" dirty="0"/>
              <a:t>Hearing Impairment</a:t>
            </a:r>
          </a:p>
          <a:p>
            <a:pPr lvl="1">
              <a:defRPr/>
            </a:pPr>
            <a:r>
              <a:rPr lang="en-US" dirty="0"/>
              <a:t>Text transcript</a:t>
            </a:r>
          </a:p>
          <a:p>
            <a:pPr lvl="1">
              <a:defRPr/>
            </a:pPr>
            <a:r>
              <a:rPr lang="en-US" dirty="0"/>
              <a:t>Subtitles</a:t>
            </a:r>
          </a:p>
          <a:p>
            <a:pPr>
              <a:defRPr/>
            </a:pPr>
            <a:r>
              <a:rPr lang="en-US" dirty="0"/>
              <a:t>Cognitive Impairment</a:t>
            </a:r>
          </a:p>
          <a:p>
            <a:pPr lvl="1">
              <a:defRPr/>
            </a:pPr>
            <a:r>
              <a:rPr lang="en-US" dirty="0"/>
              <a:t>Easy Content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D6D3100-206B-2295-9F63-28C86C79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32C715-5B9B-472B-B606-B8EF0D4F3ADD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200"/>
          </a:p>
        </p:txBody>
      </p:sp>
      <p:grpSp>
        <p:nvGrpSpPr>
          <p:cNvPr id="43013" name="Group 6">
            <a:extLst>
              <a:ext uri="{FF2B5EF4-FFF2-40B4-BE49-F238E27FC236}">
                <a16:creationId xmlns:a16="http://schemas.microsoft.com/office/drawing/2014/main" id="{9F0CC174-683A-6660-5A05-8D4772436D20}"/>
              </a:ext>
            </a:extLst>
          </p:cNvPr>
          <p:cNvGrpSpPr>
            <a:grpSpLocks/>
          </p:cNvGrpSpPr>
          <p:nvPr/>
        </p:nvGrpSpPr>
        <p:grpSpPr bwMode="auto">
          <a:xfrm>
            <a:off x="6164263" y="1700213"/>
            <a:ext cx="2632075" cy="2136775"/>
            <a:chOff x="6164690" y="1700808"/>
            <a:chExt cx="2631259" cy="2136030"/>
          </a:xfrm>
        </p:grpSpPr>
        <p:pic>
          <p:nvPicPr>
            <p:cNvPr id="43017" name="Picture 4">
              <a:extLst>
                <a:ext uri="{FF2B5EF4-FFF2-40B4-BE49-F238E27FC236}">
                  <a16:creationId xmlns:a16="http://schemas.microsoft.com/office/drawing/2014/main" id="{C20BABC9-D34F-DF68-1DAB-323F85200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690" y="1700808"/>
              <a:ext cx="2539008" cy="19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8" name="TextBox 5">
              <a:extLst>
                <a:ext uri="{FF2B5EF4-FFF2-40B4-BE49-F238E27FC236}">
                  <a16:creationId xmlns:a16="http://schemas.microsoft.com/office/drawing/2014/main" id="{AFA864EB-36FF-D0A4-804D-349E62372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6256" y="3559839"/>
              <a:ext cx="191969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200"/>
                <a:t>Courtesy of pof.org.hk</a:t>
              </a:r>
            </a:p>
          </p:txBody>
        </p:sp>
      </p:grpSp>
      <p:grpSp>
        <p:nvGrpSpPr>
          <p:cNvPr id="43014" name="Group 9">
            <a:extLst>
              <a:ext uri="{FF2B5EF4-FFF2-40B4-BE49-F238E27FC236}">
                <a16:creationId xmlns:a16="http://schemas.microsoft.com/office/drawing/2014/main" id="{0CA3511B-EACA-9CCA-FC25-C40B91CEA62E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4022725"/>
            <a:ext cx="2640013" cy="2197100"/>
            <a:chOff x="6164689" y="3884613"/>
            <a:chExt cx="2639236" cy="2195899"/>
          </a:xfrm>
        </p:grpSpPr>
        <p:pic>
          <p:nvPicPr>
            <p:cNvPr id="43015" name="Picture 7">
              <a:extLst>
                <a:ext uri="{FF2B5EF4-FFF2-40B4-BE49-F238E27FC236}">
                  <a16:creationId xmlns:a16="http://schemas.microsoft.com/office/drawing/2014/main" id="{6C27AED0-F51A-8704-B89D-1DEF8A2A9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689" y="3884613"/>
              <a:ext cx="2560867" cy="192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TextBox 8">
              <a:extLst>
                <a:ext uri="{FF2B5EF4-FFF2-40B4-BE49-F238E27FC236}">
                  <a16:creationId xmlns:a16="http://schemas.microsoft.com/office/drawing/2014/main" id="{723BB6EF-0628-CD81-0305-32C347140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480" y="5803513"/>
              <a:ext cx="25604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HK" sz="1200"/>
                <a:t>Courtesy of independent.co.uk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4B8BBD-70E3-EC1D-18F8-02BC9179D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7B09CD47-A385-E9AA-3163-C18EBAD8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Top 10 Concerns from Persons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9F313-5AC2-3276-7F3E-844707821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Unable to skip Adobe Flash and moving objects</a:t>
            </a:r>
          </a:p>
          <a:p>
            <a:pPr>
              <a:defRPr/>
            </a:pPr>
            <a:r>
              <a:rPr lang="en-US" dirty="0"/>
              <a:t>Small Font sizes or insufficient color contrast</a:t>
            </a:r>
          </a:p>
          <a:p>
            <a:pPr>
              <a:defRPr/>
            </a:pPr>
            <a:r>
              <a:rPr lang="en-US" dirty="0"/>
              <a:t>No alternatives for non-text information</a:t>
            </a:r>
          </a:p>
          <a:p>
            <a:pPr>
              <a:defRPr/>
            </a:pPr>
            <a:r>
              <a:rPr lang="en-US" dirty="0"/>
              <a:t>Website structure is too complicated to understand and/or navigate using assistive tools</a:t>
            </a:r>
          </a:p>
          <a:p>
            <a:pPr>
              <a:defRPr/>
            </a:pPr>
            <a:r>
              <a:rPr lang="en-US" dirty="0"/>
              <a:t>Difficulties in browsing websites with background audio</a:t>
            </a:r>
          </a:p>
          <a:p>
            <a:pPr>
              <a:defRPr/>
            </a:pPr>
            <a:r>
              <a:rPr lang="en-US" dirty="0"/>
              <a:t>Websites with outdated text versions</a:t>
            </a:r>
          </a:p>
          <a:p>
            <a:pPr>
              <a:defRPr/>
            </a:pPr>
            <a:r>
              <a:rPr lang="en-US" dirty="0"/>
              <a:t>For time-limited functions, the time allowed is too short</a:t>
            </a:r>
          </a:p>
          <a:p>
            <a:pPr>
              <a:defRPr/>
            </a:pPr>
            <a:r>
              <a:rPr lang="en-US" dirty="0"/>
              <a:t>Volume bars are difficult to control</a:t>
            </a:r>
          </a:p>
          <a:p>
            <a:pPr>
              <a:defRPr/>
            </a:pPr>
            <a:r>
              <a:rPr lang="en-US" dirty="0"/>
              <a:t>Ambiguous links for screen readers</a:t>
            </a:r>
          </a:p>
          <a:p>
            <a:pPr>
              <a:defRPr/>
            </a:pPr>
            <a:r>
              <a:rPr lang="en-US" dirty="0"/>
              <a:t>Difficulties in accessing PDF</a:t>
            </a: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DAE92DA9-F829-ED1D-77B3-7215A20C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902060-8B4A-40A7-A34D-E7A6548D96E3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200"/>
          </a:p>
        </p:txBody>
      </p:sp>
      <p:sp>
        <p:nvSpPr>
          <p:cNvPr id="44037" name="TextBox 4">
            <a:extLst>
              <a:ext uri="{FF2B5EF4-FFF2-40B4-BE49-F238E27FC236}">
                <a16:creationId xmlns:a16="http://schemas.microsoft.com/office/drawing/2014/main" id="{5BB4AAAC-E3B4-721B-7A36-68131FC3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275" y="6586538"/>
            <a:ext cx="7056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/>
              <a:t>http://www.ogcio.gov.hk/en/community/web_accessibility/handbook/top_ten_concerns/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9C65D5-152E-C126-B50F-4F089ACC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6430C69-D274-173A-30FB-944C0E8A0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Growth</a:t>
            </a:r>
            <a:endParaRPr lang="en-US" altLang="zh-HK"/>
          </a:p>
        </p:txBody>
      </p:sp>
      <p:pic>
        <p:nvPicPr>
          <p:cNvPr id="8195" name="Content Placeholder 4">
            <a:extLst>
              <a:ext uri="{FF2B5EF4-FFF2-40B4-BE49-F238E27FC236}">
                <a16:creationId xmlns:a16="http://schemas.microsoft.com/office/drawing/2014/main" id="{36154083-7CCE-D7B0-3F30-8A3615677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3" y="1620838"/>
            <a:ext cx="8847137" cy="4119562"/>
          </a:xfrm>
        </p:spPr>
      </p:pic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DE14CC7-BC66-D5CF-E2E7-DCB3C1EA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D96A49-C32D-47F4-A393-1A649872D4E1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200"/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F48E564B-15C4-C0B9-E098-68C13CBC2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5734050"/>
            <a:ext cx="14192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/>
              <a:t>Courtesy of IDC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8F8E19-D110-B5D5-08E6-63ED8AB0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A5C17FA7-50EE-6A93-87CD-296CC013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19F564-33D5-48DD-B443-1C4E7EA36AE4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93A0D93-9571-BAFA-C0EF-423DF6F30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6. Evaluation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EB819FA-EF7F-A2B1-7CF6-B5858F903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76250" indent="-476250" eaLnBrk="1" hangingPunct="1">
              <a:buSzTx/>
              <a:buFont typeface="Wingdings" panose="05000000000000000000" pitchFamily="2" charset="2"/>
              <a:buAutoNum type="alphaUcPeriod"/>
            </a:pPr>
            <a:r>
              <a:rPr lang="en-US" altLang="zh-TW" sz="2500"/>
              <a:t>Judge the result (effectiveness)</a:t>
            </a:r>
          </a:p>
          <a:p>
            <a:pPr marL="2152650" lvl="4" indent="-323850" eaLnBrk="1" hangingPunct="1"/>
            <a:endParaRPr lang="en-US" altLang="zh-TW" sz="1700"/>
          </a:p>
          <a:p>
            <a:pPr marL="857250" lvl="1" indent="-400050" eaLnBrk="1" hangingPunct="1"/>
            <a:r>
              <a:rPr lang="en-US" altLang="zh-TW" sz="2100"/>
              <a:t>Did you fulfill all requirements? (Completeness)</a:t>
            </a:r>
          </a:p>
          <a:p>
            <a:pPr marL="2152650" lvl="4" indent="-323850" eaLnBrk="1" hangingPunct="1"/>
            <a:endParaRPr lang="en-US" altLang="zh-TW" sz="1700"/>
          </a:p>
          <a:p>
            <a:pPr marL="857250" lvl="1" indent="-400050" eaLnBrk="1" hangingPunct="1"/>
            <a:r>
              <a:rPr lang="en-US" altLang="zh-TW" sz="2100"/>
              <a:t>Did you give credit to all sources?</a:t>
            </a:r>
          </a:p>
          <a:p>
            <a:pPr marL="2152650" lvl="4" indent="-323850" eaLnBrk="1" hangingPunct="1"/>
            <a:endParaRPr lang="en-US" altLang="zh-TW" sz="1700"/>
          </a:p>
          <a:p>
            <a:pPr marL="857250" lvl="1" indent="-400050" eaLnBrk="1" hangingPunct="1"/>
            <a:r>
              <a:rPr lang="en-US" altLang="zh-TW" sz="2100"/>
              <a:t>Is your work neat and tidy?</a:t>
            </a:r>
          </a:p>
          <a:p>
            <a:pPr marL="2152650" lvl="4" indent="-323850" eaLnBrk="1" hangingPunct="1"/>
            <a:endParaRPr lang="en-US" altLang="zh-TW" sz="1700"/>
          </a:p>
          <a:p>
            <a:pPr marL="857250" lvl="1" indent="-400050" eaLnBrk="1" hangingPunct="1"/>
            <a:r>
              <a:rPr lang="en-US" altLang="zh-TW" sz="2100"/>
              <a:t>If you were the audience, would you think this is a good work?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7EE8EB-E9B3-8B97-FDBF-70F781DE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9ECFAAFD-9D7D-0E36-D157-DC9845E1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9530B-C714-4211-88E8-5DAF5E4A0DEC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627473E0-F871-4EB3-95EE-215B67E86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6. Evaluation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BDCF5BA-A5AA-1247-5E60-5239E42A1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buSzTx/>
              <a:buFont typeface="Wingdings" panose="05000000000000000000" pitchFamily="2" charset="2"/>
              <a:buAutoNum type="alphaUcPeriod" startAt="2"/>
            </a:pPr>
            <a:r>
              <a:rPr lang="en-US" altLang="zh-TW"/>
              <a:t>Judge the process (efficiency)</a:t>
            </a:r>
          </a:p>
          <a:p>
            <a:pPr marL="933450" lvl="1" indent="-476250" eaLnBrk="1" hangingPunct="1"/>
            <a:r>
              <a:rPr lang="en-US" altLang="zh-TW"/>
              <a:t>Reflect (</a:t>
            </a:r>
            <a:r>
              <a:rPr lang="zh-TW" altLang="en-US"/>
              <a:t>反思</a:t>
            </a:r>
            <a:r>
              <a:rPr lang="en-US" altLang="zh-TW"/>
              <a:t>) on all your actions.</a:t>
            </a:r>
          </a:p>
          <a:p>
            <a:pPr marL="933450" lvl="1" indent="-476250" eaLnBrk="1" hangingPunct="1"/>
            <a:r>
              <a:rPr lang="en-US" altLang="zh-TW"/>
              <a:t>Did you learn something reusable?</a:t>
            </a:r>
          </a:p>
          <a:p>
            <a:pPr marL="933450" lvl="1" indent="-476250" eaLnBrk="1" hangingPunct="1"/>
            <a:r>
              <a:rPr lang="en-US" altLang="zh-TW"/>
              <a:t>What did you do well this time?</a:t>
            </a:r>
          </a:p>
          <a:p>
            <a:pPr marL="933450" lvl="1" indent="-476250" eaLnBrk="1" hangingPunct="1"/>
            <a:r>
              <a:rPr lang="en-US" altLang="zh-TW"/>
              <a:t>What would you do differently next time?</a:t>
            </a:r>
          </a:p>
          <a:p>
            <a:pPr marL="933450" lvl="1" indent="-476250" eaLnBrk="1" hangingPunct="1"/>
            <a:r>
              <a:rPr lang="en-US" altLang="zh-TW"/>
              <a:t>What information source did you find useful/reliable/unreliable?</a:t>
            </a:r>
          </a:p>
          <a:p>
            <a:pPr marL="933450" lvl="1" indent="-476250" eaLnBrk="1" hangingPunct="1"/>
            <a:r>
              <a:rPr lang="en-US" altLang="zh-TW"/>
              <a:t>Any sources that you cannot locate?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C85036-430F-55D8-BB7B-8C39BA57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6">
            <a:extLst>
              <a:ext uri="{FF2B5EF4-FFF2-40B4-BE49-F238E27FC236}">
                <a16:creationId xmlns:a16="http://schemas.microsoft.com/office/drawing/2014/main" id="{73579F02-3251-CDBC-A75B-7D332308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107612-7ADF-4EF2-9885-DB333853D439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6ABAA46-581F-755F-0891-48AD5062B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The Big6 Model: Summary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CB3D91E-564B-C5F9-74F1-E387A83952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6288" y="1827213"/>
            <a:ext cx="4156075" cy="5030787"/>
          </a:xfrm>
        </p:spPr>
        <p:txBody>
          <a:bodyPr/>
          <a:lstStyle/>
          <a:p>
            <a:pPr marL="552450" indent="-5524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zh-TW" sz="2400"/>
              <a:t>Task definition</a:t>
            </a:r>
          </a:p>
          <a:p>
            <a:pPr marL="933450" lvl="1" indent="-4762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Define the problem</a:t>
            </a:r>
          </a:p>
          <a:p>
            <a:pPr marL="933450" lvl="1" indent="-4762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Identify the information needed</a:t>
            </a:r>
          </a:p>
          <a:p>
            <a:pPr marL="2190750" lvl="4" indent="-3619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endParaRPr lang="en-US" altLang="zh-TW" sz="1600"/>
          </a:p>
          <a:p>
            <a:pPr marL="552450" indent="-5524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zh-TW" sz="2400"/>
              <a:t>Information seeking strategies</a:t>
            </a:r>
          </a:p>
          <a:p>
            <a:pPr marL="933450" lvl="1" indent="-4762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Determine all possible sources</a:t>
            </a:r>
          </a:p>
          <a:p>
            <a:pPr marL="933450" lvl="1" indent="-4762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Select the best sources</a:t>
            </a:r>
          </a:p>
          <a:p>
            <a:pPr marL="2190750" lvl="4" indent="-3619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endParaRPr lang="en-US" altLang="zh-TW" sz="1600"/>
          </a:p>
          <a:p>
            <a:pPr marL="552450" indent="-5524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n-US" altLang="zh-TW" sz="2400"/>
              <a:t>Location and access</a:t>
            </a:r>
          </a:p>
          <a:p>
            <a:pPr marL="933450" lvl="1" indent="-4762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Locate sources</a:t>
            </a:r>
          </a:p>
          <a:p>
            <a:pPr marL="933450" lvl="1" indent="-4762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Find information within sources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A7DDC719-8D0E-2ECC-5E17-5F4C0CD5FE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87925" y="1827213"/>
            <a:ext cx="4156075" cy="5030787"/>
          </a:xfrm>
        </p:spPr>
        <p:txBody>
          <a:bodyPr/>
          <a:lstStyle/>
          <a:p>
            <a:pPr marL="361950" indent="-3619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rabicPeriod" startAt="4"/>
            </a:pPr>
            <a:r>
              <a:rPr lang="en-US" altLang="zh-TW" sz="2400"/>
              <a:t>Use of information</a:t>
            </a:r>
          </a:p>
          <a:p>
            <a:pPr marL="781050" lvl="1" indent="-3238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Engage (read, hear, view, touch)</a:t>
            </a:r>
          </a:p>
          <a:p>
            <a:pPr marL="781050" lvl="1" indent="-3238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Extract relevant information</a:t>
            </a:r>
          </a:p>
          <a:p>
            <a:pPr marL="2076450" lvl="4" indent="-2476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endParaRPr lang="en-US" altLang="zh-TW" sz="1600"/>
          </a:p>
          <a:p>
            <a:pPr marL="361950" indent="-3619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rabicPeriod" startAt="4"/>
            </a:pPr>
            <a:r>
              <a:rPr lang="en-US" altLang="zh-TW" sz="2400"/>
              <a:t>Synthesis</a:t>
            </a:r>
          </a:p>
          <a:p>
            <a:pPr marL="781050" lvl="1" indent="-3238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Organize information from multiple sources</a:t>
            </a:r>
          </a:p>
          <a:p>
            <a:pPr marL="781050" lvl="1" indent="-3238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Present the information</a:t>
            </a:r>
          </a:p>
          <a:p>
            <a:pPr marL="2076450" lvl="4" indent="-2476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endParaRPr lang="en-US" altLang="zh-TW" sz="1600"/>
          </a:p>
          <a:p>
            <a:pPr marL="361950" indent="-3619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rabicPeriod" startAt="4"/>
            </a:pPr>
            <a:r>
              <a:rPr lang="en-US" altLang="zh-TW" sz="2400"/>
              <a:t>Evaluation</a:t>
            </a:r>
          </a:p>
          <a:p>
            <a:pPr marL="781050" lvl="1" indent="-3238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Judge the result (effectiveness)</a:t>
            </a:r>
          </a:p>
          <a:p>
            <a:pPr marL="781050" lvl="1" indent="-323850"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UcPeriod"/>
            </a:pPr>
            <a:r>
              <a:rPr lang="en-US" altLang="zh-TW" sz="2000"/>
              <a:t>Judge the process (efficiency)</a:t>
            </a:r>
            <a:endParaRPr lang="en-US" altLang="zh-TW" sz="19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E56203-23BE-04C6-FDBC-86530178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93A80419-3A0D-0F2D-C51F-12393471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632321-BF2E-4050-8666-B15040FBD27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4234BEFE-B8ED-5D8E-1D88-153CB1535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Conclusion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13E9A40-35E6-3856-8148-8CFE3826B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628775"/>
            <a:ext cx="7313612" cy="4114800"/>
          </a:xfrm>
        </p:spPr>
        <p:txBody>
          <a:bodyPr/>
          <a:lstStyle/>
          <a:p>
            <a:pPr eaLnBrk="1" hangingPunct="1"/>
            <a:r>
              <a:rPr lang="en-US" altLang="zh-TW" sz="2000"/>
              <a:t>Information literacy is a set of life-long, basic, essential skills which are applicable:</a:t>
            </a:r>
          </a:p>
          <a:p>
            <a:pPr lvl="1" eaLnBrk="1" hangingPunct="1"/>
            <a:r>
              <a:rPr lang="en-US" altLang="zh-TW" sz="1800"/>
              <a:t>At school, personally, or at work</a:t>
            </a:r>
          </a:p>
          <a:p>
            <a:pPr lvl="1" eaLnBrk="1" hangingPunct="1"/>
            <a:r>
              <a:rPr lang="en-US" altLang="zh-TW" sz="1800"/>
              <a:t>To all subject areas</a:t>
            </a:r>
          </a:p>
          <a:p>
            <a:pPr lvl="1" eaLnBrk="1" hangingPunct="1"/>
            <a:r>
              <a:rPr lang="en-US" altLang="zh-TW" sz="1800"/>
              <a:t>To solve a problem, make a decision, or complete a task</a:t>
            </a:r>
          </a:p>
          <a:p>
            <a:pPr eaLnBrk="1" hangingPunct="1"/>
            <a:r>
              <a:rPr lang="en-US" altLang="zh-TW" sz="2200"/>
              <a:t>More information can be found in the Library’s:</a:t>
            </a:r>
          </a:p>
          <a:p>
            <a:pPr lvl="1" eaLnBrk="1" hangingPunct="1"/>
            <a:r>
              <a:rPr lang="en-US" altLang="zh-TW" sz="1800"/>
              <a:t>ResearchSmart website (</a:t>
            </a:r>
            <a:r>
              <a:rPr lang="en-US" altLang="zh-TW" sz="1800">
                <a:hlinkClick r:id="rId2"/>
              </a:rPr>
              <a:t>http://smart.lib.cuhk.edu.hk/) </a:t>
            </a:r>
            <a:endParaRPr lang="en-US" altLang="zh-TW" sz="1800"/>
          </a:p>
          <a:p>
            <a:pPr lvl="1" eaLnBrk="1" hangingPunct="1"/>
            <a:r>
              <a:rPr lang="en-US" altLang="zh-TW" sz="1800"/>
              <a:t>eLearning Resources website (</a:t>
            </a:r>
            <a:r>
              <a:rPr lang="en-US" altLang="zh-TW" sz="1800">
                <a:hlinkClick r:id="rId3"/>
              </a:rPr>
              <a:t>http://elearning.lib.cuhk.edu.hk/?literacy</a:t>
            </a:r>
            <a:r>
              <a:rPr lang="en-US" altLang="zh-TW" sz="1800"/>
              <a:t>)</a:t>
            </a:r>
          </a:p>
          <a:p>
            <a:pPr lvl="1" eaLnBrk="1" hangingPunct="1"/>
            <a:endParaRPr lang="en-US" altLang="zh-TW" sz="2100"/>
          </a:p>
          <a:p>
            <a:pPr lvl="1" eaLnBrk="1" hangingPunct="1"/>
            <a:endParaRPr lang="en-US" altLang="zh-TW" sz="2100"/>
          </a:p>
          <a:p>
            <a:pPr lvl="1" eaLnBrk="1" hangingPunct="1"/>
            <a:endParaRPr lang="en-US" altLang="zh-TW" sz="2100"/>
          </a:p>
          <a:p>
            <a:pPr lvl="1" eaLnBrk="1" hangingPunct="1"/>
            <a:r>
              <a:rPr lang="en-US" altLang="zh-TW" sz="2100"/>
              <a:t> </a:t>
            </a:r>
          </a:p>
        </p:txBody>
      </p:sp>
      <p:sp>
        <p:nvSpPr>
          <p:cNvPr id="48133" name="AutoShape 4">
            <a:extLst>
              <a:ext uri="{FF2B5EF4-FFF2-40B4-BE49-F238E27FC236}">
                <a16:creationId xmlns:a16="http://schemas.microsoft.com/office/drawing/2014/main" id="{B43D675F-2DBB-CBD5-332A-2C33AA84B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5270500"/>
            <a:ext cx="3049588" cy="984250"/>
          </a:xfrm>
          <a:prstGeom prst="cloudCallout">
            <a:avLst>
              <a:gd name="adj1" fmla="val -43755"/>
              <a:gd name="adj2" fmla="val 868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cs typeface="Arial" panose="020B0604020202020204" pitchFamily="34" charset="0"/>
              </a:rPr>
              <a:t>Write an essay on economic growth of HK in 2015</a:t>
            </a:r>
          </a:p>
        </p:txBody>
      </p:sp>
      <p:sp>
        <p:nvSpPr>
          <p:cNvPr id="48134" name="AutoShape 5">
            <a:extLst>
              <a:ext uri="{FF2B5EF4-FFF2-40B4-BE49-F238E27FC236}">
                <a16:creationId xmlns:a16="http://schemas.microsoft.com/office/drawing/2014/main" id="{EED48477-17A3-4FB4-E9FE-9915AD3B0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6413" y="5429250"/>
            <a:ext cx="3049587" cy="1312863"/>
          </a:xfrm>
          <a:prstGeom prst="cloudCallout">
            <a:avLst>
              <a:gd name="adj1" fmla="val -57755"/>
              <a:gd name="adj2" fmla="val 479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cs typeface="Arial" panose="020B0604020202020204" pitchFamily="34" charset="0"/>
              </a:rPr>
              <a:t>Choose between ISPs covered by optical fibres and copper wires?</a:t>
            </a:r>
          </a:p>
        </p:txBody>
      </p:sp>
      <p:sp>
        <p:nvSpPr>
          <p:cNvPr id="48135" name="AutoShape 6">
            <a:extLst>
              <a:ext uri="{FF2B5EF4-FFF2-40B4-BE49-F238E27FC236}">
                <a16:creationId xmlns:a16="http://schemas.microsoft.com/office/drawing/2014/main" id="{61097C85-9872-4639-AA2B-F6D689C7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5051425"/>
            <a:ext cx="3049587" cy="1311275"/>
          </a:xfrm>
          <a:prstGeom prst="cloudCallout">
            <a:avLst>
              <a:gd name="adj1" fmla="val -50884"/>
              <a:gd name="adj2" fmla="val 73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cs typeface="Arial" panose="020B0604020202020204" pitchFamily="34" charset="0"/>
              </a:rPr>
              <a:t>Choose cloud or USB storage for doing group projects with classmates?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1ADADB-BCE4-790D-8A00-CA75B494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71088307-2680-F34F-37F5-B877F816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2E106C-86F3-47C4-B2EC-1FCDC46D3A21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zh-TW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2D665E7-EE47-4DAF-E71D-79EAEA61EB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Disclaimer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F4F1DEF-1BE8-853E-3BC6-E83615DA67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zh-TW" dirty="0"/>
              <a:t>The </a:t>
            </a:r>
            <a:r>
              <a:rPr lang="en-US" altLang="zh-TW" dirty="0">
                <a:latin typeface="Arial" panose="020B0604020202020204" pitchFamily="34" charset="0"/>
              </a:rPr>
              <a:t>“</a:t>
            </a:r>
            <a:r>
              <a:rPr lang="en-US" altLang="zh-TW" dirty="0"/>
              <a:t>Big6</a:t>
            </a:r>
            <a:r>
              <a:rPr lang="en-US" altLang="zh-TW" dirty="0">
                <a:latin typeface="Arial" panose="020B0604020202020204" pitchFamily="34" charset="0"/>
              </a:rPr>
              <a:t>™”</a:t>
            </a:r>
            <a:r>
              <a:rPr lang="en-US" altLang="zh-TW" dirty="0"/>
              <a:t> is copyright </a:t>
            </a:r>
            <a:r>
              <a:rPr lang="en-US" altLang="zh-TW" dirty="0">
                <a:latin typeface="Arial" panose="020B0604020202020204" pitchFamily="34" charset="0"/>
              </a:rPr>
              <a:t>©</a:t>
            </a:r>
            <a:r>
              <a:rPr lang="en-US" altLang="zh-TW" dirty="0"/>
              <a:t> (1987) Michael B. Eisenberg and Robert E. Berkowitz.</a:t>
            </a:r>
          </a:p>
          <a:p>
            <a:pPr eaLnBrk="1" hangingPunct="1">
              <a:defRPr/>
            </a:pPr>
            <a:r>
              <a:rPr lang="en-US" altLang="zh-TW" dirty="0"/>
              <a:t>Using Big6 for educational, non-profit instruction is permitted</a:t>
            </a:r>
          </a:p>
          <a:p>
            <a:pPr lvl="1" eaLnBrk="1" hangingPunct="1">
              <a:defRPr/>
            </a:pPr>
            <a:r>
              <a:rPr lang="en-US" altLang="zh-TW" dirty="0"/>
              <a:t>For more on Big6, visit: </a:t>
            </a:r>
            <a:r>
              <a:rPr lang="en-US" altLang="zh-TW" dirty="0">
                <a:hlinkClick r:id="rId2"/>
              </a:rPr>
              <a:t>www.big6.com</a:t>
            </a:r>
            <a:endParaRPr lang="en-US" altLang="zh-TW" dirty="0"/>
          </a:p>
          <a:p>
            <a:pPr eaLnBrk="1" hangingPunct="1">
              <a:defRPr/>
            </a:pPr>
            <a:r>
              <a:rPr lang="en-US" altLang="zh-TW" dirty="0"/>
              <a:t>infolit.lib.cuhk.edu.hk</a:t>
            </a:r>
          </a:p>
          <a:p>
            <a:pPr eaLnBrk="1" hangingPunct="1">
              <a:defRPr/>
            </a:pPr>
            <a:r>
              <a:rPr lang="en-US" altLang="zh-TW" dirty="0"/>
              <a:t>smart.lib.cuhk.edu.hk</a:t>
            </a:r>
          </a:p>
          <a:p>
            <a:pPr eaLnBrk="1" hangingPunct="1">
              <a:defRPr/>
            </a:pPr>
            <a:r>
              <a:rPr lang="en-US" altLang="zh-TW" dirty="0"/>
              <a:t>Materials on web accessibility are obtained from OGCIO, HKSAR Government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5B30CE-727B-3DAD-92BB-B21720E7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2D38ED5-6178-3C5D-59BD-D371C7FE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Overload</a:t>
            </a:r>
            <a:endParaRPr lang="en-GB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1F132D6C-E807-D584-A5A4-291089DD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Information overload is when you are trying to deal with more information than you are able to process to make sensible decisions, otherwise, you will</a:t>
            </a:r>
          </a:p>
          <a:p>
            <a:pPr lvl="1"/>
            <a:r>
              <a:rPr lang="en-US" altLang="en-US"/>
              <a:t>Delay making decisions</a:t>
            </a:r>
          </a:p>
          <a:p>
            <a:pPr lvl="1"/>
            <a:r>
              <a:rPr lang="en-US" altLang="en-US"/>
              <a:t>Make the wrong decisions</a:t>
            </a:r>
            <a:endParaRPr lang="en-GB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CEFAA20-2E3E-5D9E-FA02-1BB151AB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9DCC9C-DAAD-4D84-A48D-176FF27B28CB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1200"/>
          </a:p>
        </p:txBody>
      </p:sp>
      <p:sp>
        <p:nvSpPr>
          <p:cNvPr id="9221" name="TextBox 4">
            <a:extLst>
              <a:ext uri="{FF2B5EF4-FFF2-40B4-BE49-F238E27FC236}">
                <a16:creationId xmlns:a16="http://schemas.microsoft.com/office/drawing/2014/main" id="{F30178DE-E97C-FFF5-88D5-3CA3CA565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6607175"/>
            <a:ext cx="5694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cs typeface="Arial" panose="020B0604020202020204" pitchFamily="34" charset="0"/>
              </a:rPr>
              <a:t>http://www.infogineering.net/understanding-information-overload.htm</a:t>
            </a:r>
          </a:p>
        </p:txBody>
      </p:sp>
      <p:grpSp>
        <p:nvGrpSpPr>
          <p:cNvPr id="9222" name="Group 5">
            <a:extLst>
              <a:ext uri="{FF2B5EF4-FFF2-40B4-BE49-F238E27FC236}">
                <a16:creationId xmlns:a16="http://schemas.microsoft.com/office/drawing/2014/main" id="{41B6434E-4B4B-E47C-C29D-EE5D39650DCD}"/>
              </a:ext>
            </a:extLst>
          </p:cNvPr>
          <p:cNvGrpSpPr>
            <a:grpSpLocks/>
          </p:cNvGrpSpPr>
          <p:nvPr/>
        </p:nvGrpSpPr>
        <p:grpSpPr bwMode="auto">
          <a:xfrm>
            <a:off x="1800225" y="4978400"/>
            <a:ext cx="6804025" cy="1763713"/>
            <a:chOff x="2805113" y="4508500"/>
            <a:chExt cx="6804248" cy="1764724"/>
          </a:xfrm>
        </p:grpSpPr>
        <p:sp>
          <p:nvSpPr>
            <p:cNvPr id="9224" name="Line 4">
              <a:extLst>
                <a:ext uri="{FF2B5EF4-FFF2-40B4-BE49-F238E27FC236}">
                  <a16:creationId xmlns:a16="http://schemas.microsoft.com/office/drawing/2014/main" id="{40C94753-D08C-C299-F7EA-F6F83044D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95738" y="6092825"/>
              <a:ext cx="28082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25" name="Line 5">
              <a:extLst>
                <a:ext uri="{FF2B5EF4-FFF2-40B4-BE49-F238E27FC236}">
                  <a16:creationId xmlns:a16="http://schemas.microsoft.com/office/drawing/2014/main" id="{AE540FBC-54B6-BECE-E812-E4012798F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738" y="4508500"/>
              <a:ext cx="0" cy="158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226" name="Text Box 6">
              <a:extLst>
                <a:ext uri="{FF2B5EF4-FFF2-40B4-BE49-F238E27FC236}">
                  <a16:creationId xmlns:a16="http://schemas.microsoft.com/office/drawing/2014/main" id="{55B936E6-551E-A357-BEB5-ABF7DEA1F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5113" y="4508500"/>
              <a:ext cx="11906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cs typeface="Arial" panose="020B0604020202020204" pitchFamily="34" charset="0"/>
                </a:rPr>
                <a:t>Decision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cs typeface="Arial" panose="020B0604020202020204" pitchFamily="34" charset="0"/>
                </a:rPr>
                <a:t>accuracy</a:t>
              </a:r>
            </a:p>
          </p:txBody>
        </p:sp>
        <p:sp>
          <p:nvSpPr>
            <p:cNvPr id="9227" name="Text Box 7">
              <a:extLst>
                <a:ext uri="{FF2B5EF4-FFF2-40B4-BE49-F238E27FC236}">
                  <a16:creationId xmlns:a16="http://schemas.microsoft.com/office/drawing/2014/main" id="{25F7EF46-268D-38C1-00F9-411B52756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9859" y="5903892"/>
              <a:ext cx="287950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cs typeface="Arial" panose="020B0604020202020204" pitchFamily="34" charset="0"/>
                </a:rPr>
                <a:t>Amount of information</a:t>
              </a:r>
            </a:p>
          </p:txBody>
        </p:sp>
        <p:sp>
          <p:nvSpPr>
            <p:cNvPr id="9228" name="Freeform 8">
              <a:extLst>
                <a:ext uri="{FF2B5EF4-FFF2-40B4-BE49-F238E27FC236}">
                  <a16:creationId xmlns:a16="http://schemas.microsoft.com/office/drawing/2014/main" id="{66033986-0C09-459F-F9C8-B9D7A1FC9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738" y="4640263"/>
              <a:ext cx="2520950" cy="1452562"/>
            </a:xfrm>
            <a:custGeom>
              <a:avLst/>
              <a:gdLst>
                <a:gd name="T0" fmla="*/ 0 w 1588"/>
                <a:gd name="T1" fmla="*/ 2147483646 h 915"/>
                <a:gd name="T2" fmla="*/ 2147483646 w 1588"/>
                <a:gd name="T3" fmla="*/ 2147483646 h 915"/>
                <a:gd name="T4" fmla="*/ 2147483646 w 1588"/>
                <a:gd name="T5" fmla="*/ 2147483646 h 9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915">
                  <a:moveTo>
                    <a:pt x="0" y="915"/>
                  </a:moveTo>
                  <a:cubicBezTo>
                    <a:pt x="275" y="510"/>
                    <a:pt x="551" y="106"/>
                    <a:pt x="816" y="53"/>
                  </a:cubicBezTo>
                  <a:cubicBezTo>
                    <a:pt x="1081" y="0"/>
                    <a:pt x="1334" y="298"/>
                    <a:pt x="1588" y="59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229" name="Line 11">
              <a:extLst>
                <a:ext uri="{FF2B5EF4-FFF2-40B4-BE49-F238E27FC236}">
                  <a16:creationId xmlns:a16="http://schemas.microsoft.com/office/drawing/2014/main" id="{837BDA76-18C0-DF34-3D04-A2F7E7DA8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7500" y="4714875"/>
              <a:ext cx="0" cy="1377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875BC4AC-1AEE-6300-44C8-9990EF998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7500" y="5516563"/>
              <a:ext cx="25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231" name="Text Box 15">
              <a:extLst>
                <a:ext uri="{FF2B5EF4-FFF2-40B4-BE49-F238E27FC236}">
                  <a16:creationId xmlns:a16="http://schemas.microsoft.com/office/drawing/2014/main" id="{D8308FEC-A3FB-9555-EEDE-B20BDD81E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7500" y="5575300"/>
              <a:ext cx="11715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kumimoji="1" sz="2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25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kumimoji="1" sz="22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kumimoji="1" sz="19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>
                  <a:cs typeface="Arial" panose="020B0604020202020204" pitchFamily="34" charset="0"/>
                </a:rPr>
                <a:t>overload</a:t>
              </a:r>
            </a:p>
          </p:txBody>
        </p:sp>
        <p:sp>
          <p:nvSpPr>
            <p:cNvPr id="9232" name="Line 16">
              <a:extLst>
                <a:ext uri="{FF2B5EF4-FFF2-40B4-BE49-F238E27FC236}">
                  <a16:creationId xmlns:a16="http://schemas.microsoft.com/office/drawing/2014/main" id="{B388159F-3696-AED7-E3A2-67DD12DBD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7500" y="5373688"/>
              <a:ext cx="254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9223" name="Picture 13" descr="MC900230511[1]">
            <a:extLst>
              <a:ext uri="{FF2B5EF4-FFF2-40B4-BE49-F238E27FC236}">
                <a16:creationId xmlns:a16="http://schemas.microsoft.com/office/drawing/2014/main" id="{81FE387D-A9F8-BE38-9EB4-D49617C65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3875088"/>
            <a:ext cx="1744663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C5A979-9CA3-3967-2A2A-62E68E4DD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E548480-9907-80AB-7F5C-09982031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Causes of Information Overload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0F597-A718-F12D-B44A-8178383DA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More information than we can process</a:t>
            </a:r>
          </a:p>
          <a:p>
            <a:pPr lvl="1">
              <a:defRPr/>
            </a:pPr>
            <a:r>
              <a:rPr lang="en-US" dirty="0"/>
              <a:t>Search the web for almost any topic and you will get millions of web pages as a result</a:t>
            </a:r>
          </a:p>
          <a:p>
            <a:pPr>
              <a:defRPr/>
            </a:pPr>
            <a:r>
              <a:rPr lang="en-GB" dirty="0"/>
              <a:t>Bombardment of unsolicited information</a:t>
            </a:r>
          </a:p>
          <a:p>
            <a:pPr lvl="1">
              <a:defRPr/>
            </a:pPr>
            <a:r>
              <a:rPr lang="en-US" dirty="0"/>
              <a:t>How many unsolicited emails do you receive each day?</a:t>
            </a:r>
          </a:p>
          <a:p>
            <a:pPr>
              <a:defRPr/>
            </a:pPr>
            <a:r>
              <a:rPr lang="en-US" dirty="0"/>
              <a:t>Speed of new information accelerates</a:t>
            </a:r>
          </a:p>
          <a:p>
            <a:pPr lvl="1">
              <a:defRPr/>
            </a:pPr>
            <a:r>
              <a:rPr lang="en-US" dirty="0"/>
              <a:t>Not only has the speed of delivery increased over time, but it continues to accelerate, creating an exponential effect </a:t>
            </a:r>
          </a:p>
          <a:p>
            <a:pPr>
              <a:defRPr/>
            </a:pPr>
            <a:r>
              <a:rPr lang="en-GB" dirty="0"/>
              <a:t>Value of information plummets</a:t>
            </a:r>
          </a:p>
          <a:p>
            <a:pPr lvl="1">
              <a:defRPr/>
            </a:pPr>
            <a:r>
              <a:rPr lang="en-US" dirty="0"/>
              <a:t>we have no effective mechanisms to evaluate what is truly important, what is simply redundant and what is plain junk</a:t>
            </a:r>
          </a:p>
          <a:p>
            <a:pPr>
              <a:defRPr/>
            </a:pPr>
            <a:r>
              <a:rPr lang="en-US" dirty="0"/>
              <a:t>Amount of Contradiction Increase</a:t>
            </a:r>
          </a:p>
          <a:p>
            <a:pPr lvl="1">
              <a:defRPr/>
            </a:pPr>
            <a:r>
              <a:rPr lang="en-US" dirty="0"/>
              <a:t>With a thousand voices screaming at you, who do you trust?</a:t>
            </a:r>
          </a:p>
          <a:p>
            <a:pPr>
              <a:defRPr/>
            </a:pPr>
            <a:r>
              <a:rPr lang="en-US" dirty="0"/>
              <a:t>Our Information Needs Increase</a:t>
            </a:r>
          </a:p>
          <a:p>
            <a:pPr lvl="1">
              <a:defRPr/>
            </a:pPr>
            <a:r>
              <a:rPr lang="en-US" dirty="0"/>
              <a:t>"the one with the most information wins” leads to an ever increasing appetite for more information</a:t>
            </a:r>
            <a:endParaRPr lang="en-GB" dirty="0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ACF8B10-2BA8-5CCA-3B1A-41284A17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FC7925-1FE2-45D9-8F21-A241C5AF5F1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TW" sz="1200"/>
          </a:p>
        </p:txBody>
      </p:sp>
      <p:sp>
        <p:nvSpPr>
          <p:cNvPr id="10245" name="TextBox 1">
            <a:extLst>
              <a:ext uri="{FF2B5EF4-FFF2-40B4-BE49-F238E27FC236}">
                <a16:creationId xmlns:a16="http://schemas.microsoft.com/office/drawing/2014/main" id="{4B6AEFA3-559E-D81C-7248-177C68092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6581775"/>
            <a:ext cx="91440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/>
              <a:t>http://www.streetdirectory.com/travel_guide/126101/computers/information_overload___6_primary_causes.html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15A51-89F1-6DCB-DAB8-922EBF15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B15E919D-FB41-91A1-0A30-7E72D334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500239-55AA-4EE5-8CDF-F109306FE353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B311922-21B5-6415-066A-186C4D52F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What can we do?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478CC4D-1E96-EA8C-E04C-1826B29C9D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Read faster?</a:t>
            </a:r>
          </a:p>
          <a:p>
            <a:pPr eaLnBrk="1" hangingPunct="1"/>
            <a:r>
              <a:rPr lang="en-US" altLang="zh-TW"/>
              <a:t>Work longer?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lvl="3" eaLnBrk="1" hangingPunct="1"/>
            <a:endParaRPr lang="en-US" altLang="zh-TW"/>
          </a:p>
          <a:p>
            <a:pPr eaLnBrk="1" hangingPunct="1"/>
            <a:r>
              <a:rPr lang="en-US" altLang="zh-TW"/>
              <a:t>We need a smarter solution</a:t>
            </a:r>
          </a:p>
        </p:txBody>
      </p:sp>
      <p:pic>
        <p:nvPicPr>
          <p:cNvPr id="11269" name="Picture 8" descr="MC900320624[1]">
            <a:extLst>
              <a:ext uri="{FF2B5EF4-FFF2-40B4-BE49-F238E27FC236}">
                <a16:creationId xmlns:a16="http://schemas.microsoft.com/office/drawing/2014/main" id="{659357A7-A5AC-DA31-F811-227A77F2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540125"/>
            <a:ext cx="197008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MC900432547[1]">
            <a:extLst>
              <a:ext uri="{FF2B5EF4-FFF2-40B4-BE49-F238E27FC236}">
                <a16:creationId xmlns:a16="http://schemas.microsoft.com/office/drawing/2014/main" id="{C501217D-403C-C18E-3206-378CD0E58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924175"/>
            <a:ext cx="11604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MC900200261[1]">
            <a:extLst>
              <a:ext uri="{FF2B5EF4-FFF2-40B4-BE49-F238E27FC236}">
                <a16:creationId xmlns:a16="http://schemas.microsoft.com/office/drawing/2014/main" id="{726C4375-E01F-ABD9-D3C4-E1751E38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40125"/>
            <a:ext cx="1820862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MC900304329[1]">
            <a:extLst>
              <a:ext uri="{FF2B5EF4-FFF2-40B4-BE49-F238E27FC236}">
                <a16:creationId xmlns:a16="http://schemas.microsoft.com/office/drawing/2014/main" id="{2F92AA22-A1A0-20B2-B796-99BE1477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05038"/>
            <a:ext cx="181292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D6D6B-CABF-E435-4168-D8AB7F81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57F2752A-9389-627C-6D83-9D6B34E7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13A01B-BCB5-4BBC-B4DD-72C80C7EEA2C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42BC538-7489-879C-3F15-43B9509FD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A Better Solution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FB7E17D-2842-72B0-4AB8-E369309A9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To develop the skills and understandings to:</a:t>
            </a:r>
          </a:p>
          <a:p>
            <a:pPr lvl="1" eaLnBrk="1" hangingPunct="1"/>
            <a:r>
              <a:rPr lang="en-US" altLang="zh-TW"/>
              <a:t>find information</a:t>
            </a:r>
          </a:p>
          <a:p>
            <a:pPr lvl="1" eaLnBrk="1" hangingPunct="1"/>
            <a:r>
              <a:rPr lang="en-US" altLang="zh-TW"/>
              <a:t>effectively use the information</a:t>
            </a:r>
          </a:p>
          <a:p>
            <a:pPr lvl="1" eaLnBrk="1" hangingPunct="1"/>
            <a:r>
              <a:rPr lang="en-US" altLang="zh-TW"/>
              <a:t>evaluate the information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This is called </a:t>
            </a:r>
            <a:r>
              <a:rPr lang="en-US" altLang="zh-TW" b="1">
                <a:solidFill>
                  <a:srgbClr val="FF0000"/>
                </a:solidFill>
              </a:rPr>
              <a:t>information literacy</a:t>
            </a:r>
            <a:r>
              <a:rPr lang="en-US" altLang="zh-TW"/>
              <a:t> (</a:t>
            </a:r>
            <a:r>
              <a:rPr lang="zh-TW" altLang="en-US" b="1">
                <a:solidFill>
                  <a:srgbClr val="FF0000"/>
                </a:solidFill>
              </a:rPr>
              <a:t>資訊素養</a:t>
            </a:r>
            <a:r>
              <a:rPr lang="en-US" altLang="zh-TW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C72886-DA1E-1FE9-CA94-8852A255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CC7490E9-7F00-6FB3-471B-12D862EA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kumimoji="1" sz="2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5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kumimoji="1" sz="22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91EECD-635A-4F76-A431-D32AAE039A55}" type="slidenum">
              <a:rPr kumimoji="0" lang="en-US" altLang="zh-TW" sz="12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TW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D8D7936-D39F-9D68-EAE9-C29A87EA4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The Big6 Model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D2ABE4E-781E-F826-FC03-C70B6F5E7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One approach to information literacy is the </a:t>
            </a:r>
            <a:r>
              <a:rPr lang="en-US" altLang="zh-TW" b="1">
                <a:solidFill>
                  <a:srgbClr val="FF0000"/>
                </a:solidFill>
              </a:rPr>
              <a:t>Big6</a:t>
            </a:r>
            <a:r>
              <a:rPr lang="en-US" altLang="zh-TW"/>
              <a:t> model, by </a:t>
            </a:r>
            <a:r>
              <a:rPr lang="de-DE" altLang="zh-TW"/>
              <a:t>Mike Eisenberg and Bob Berkowitz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zh-TW"/>
              <a:t>Not about particular tools or technologies</a:t>
            </a:r>
          </a:p>
          <a:p>
            <a:pPr lvl="4" eaLnBrk="1" hangingPunct="1">
              <a:lnSpc>
                <a:spcPct val="90000"/>
              </a:lnSpc>
            </a:pPr>
            <a:endParaRPr lang="de-DE" altLang="zh-TW"/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The model is applicable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people of all 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solving all problems that requires information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C835D7-AE13-7CE5-E103-C6EF8C15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ENGG1000 2022-23 Term2 KHW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10350</TotalTime>
  <Words>2416</Words>
  <Application>Microsoft Office PowerPoint</Application>
  <PresentationFormat>On-screen Show (4:3)</PresentationFormat>
  <Paragraphs>485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Verdana</vt:lpstr>
      <vt:lpstr>新細明體</vt:lpstr>
      <vt:lpstr>Arial</vt:lpstr>
      <vt:lpstr>Wingdings</vt:lpstr>
      <vt:lpstr>Eclipse</vt:lpstr>
      <vt:lpstr>Image</vt:lpstr>
      <vt:lpstr>ENGG1000 IT Foundation</vt:lpstr>
      <vt:lpstr>Information Literacy</vt:lpstr>
      <vt:lpstr>Information Growth</vt:lpstr>
      <vt:lpstr>Information Growth</vt:lpstr>
      <vt:lpstr>Information Overload</vt:lpstr>
      <vt:lpstr>Causes of Information Overload</vt:lpstr>
      <vt:lpstr>What can we do?</vt:lpstr>
      <vt:lpstr>A Better Solution</vt:lpstr>
      <vt:lpstr>The Big6 Model</vt:lpstr>
      <vt:lpstr>The Big6 Model</vt:lpstr>
      <vt:lpstr>1. Task Definition</vt:lpstr>
      <vt:lpstr>1. Task Definition</vt:lpstr>
      <vt:lpstr>2. Information Seeking Strategies</vt:lpstr>
      <vt:lpstr>Primary vs Secondary Sources</vt:lpstr>
      <vt:lpstr>2. Information Seeking Strategies</vt:lpstr>
      <vt:lpstr>Evaluating Information Sources</vt:lpstr>
      <vt:lpstr>Evaluating Information Sources</vt:lpstr>
      <vt:lpstr>3. Location and Access</vt:lpstr>
      <vt:lpstr>Internet Search Engines</vt:lpstr>
      <vt:lpstr>Properties of Search Engines</vt:lpstr>
      <vt:lpstr>Internet Search Engines</vt:lpstr>
      <vt:lpstr>Narrowing Down Results</vt:lpstr>
      <vt:lpstr>Broadening Results</vt:lpstr>
      <vt:lpstr>Library Search</vt:lpstr>
      <vt:lpstr>Library Search (library.cuhk.edu.hk)</vt:lpstr>
      <vt:lpstr>Library Search</vt:lpstr>
      <vt:lpstr>4. Use of Information</vt:lpstr>
      <vt:lpstr>Citations</vt:lpstr>
      <vt:lpstr>Citations</vt:lpstr>
      <vt:lpstr>Citation Management Tools</vt:lpstr>
      <vt:lpstr>Citation Management Tool – Flow</vt:lpstr>
      <vt:lpstr>Citation Management Tool – Flow</vt:lpstr>
      <vt:lpstr>Citation Management Tool – Flow</vt:lpstr>
      <vt:lpstr>5. Synthesis</vt:lpstr>
      <vt:lpstr>5. Synthesis</vt:lpstr>
      <vt:lpstr>Web Accessibility (無障礙網頁)</vt:lpstr>
      <vt:lpstr>Categories of Disabilities</vt:lpstr>
      <vt:lpstr>Ways to Overcome the Constraints</vt:lpstr>
      <vt:lpstr>Top 10 Concerns from Persons with Disabilities</vt:lpstr>
      <vt:lpstr>6. Evaluation</vt:lpstr>
      <vt:lpstr>6. Evaluation</vt:lpstr>
      <vt:lpstr>The Big6 Model: Summary</vt:lpstr>
      <vt:lpstr>Conclusion</vt:lpstr>
      <vt:lpstr>Disclaimer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ENGG1000 IT Foundation</dc:title>
  <dc:creator>yclaw</dc:creator>
  <cp:lastModifiedBy>Kin Hong Wong (CCO)</cp:lastModifiedBy>
  <cp:revision>582</cp:revision>
  <cp:lastPrinted>2017-07-03T01:23:30Z</cp:lastPrinted>
  <dcterms:created xsi:type="dcterms:W3CDTF">2011-08-02T09:36:05Z</dcterms:created>
  <dcterms:modified xsi:type="dcterms:W3CDTF">2023-01-05T07:49:14Z</dcterms:modified>
</cp:coreProperties>
</file>