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5"/>
  </p:notesMasterIdLst>
  <p:sldIdLst>
    <p:sldId id="341" r:id="rId2"/>
    <p:sldId id="395" r:id="rId3"/>
    <p:sldId id="257" r:id="rId4"/>
    <p:sldId id="342" r:id="rId5"/>
    <p:sldId id="343" r:id="rId6"/>
    <p:sldId id="344" r:id="rId7"/>
    <p:sldId id="345" r:id="rId8"/>
    <p:sldId id="346" r:id="rId9"/>
    <p:sldId id="347" r:id="rId10"/>
    <p:sldId id="349" r:id="rId11"/>
    <p:sldId id="350" r:id="rId12"/>
    <p:sldId id="351" r:id="rId13"/>
    <p:sldId id="352" r:id="rId14"/>
    <p:sldId id="353" r:id="rId15"/>
    <p:sldId id="354" r:id="rId16"/>
    <p:sldId id="355" r:id="rId17"/>
    <p:sldId id="356" r:id="rId18"/>
    <p:sldId id="357" r:id="rId19"/>
    <p:sldId id="358" r:id="rId20"/>
    <p:sldId id="359" r:id="rId21"/>
    <p:sldId id="361" r:id="rId22"/>
    <p:sldId id="405" r:id="rId23"/>
    <p:sldId id="406" r:id="rId24"/>
    <p:sldId id="407" r:id="rId25"/>
    <p:sldId id="424" r:id="rId26"/>
    <p:sldId id="408" r:id="rId27"/>
    <p:sldId id="409" r:id="rId28"/>
    <p:sldId id="410" r:id="rId29"/>
    <p:sldId id="411" r:id="rId30"/>
    <p:sldId id="412" r:id="rId31"/>
    <p:sldId id="413" r:id="rId32"/>
    <p:sldId id="415" r:id="rId33"/>
    <p:sldId id="416" r:id="rId34"/>
    <p:sldId id="417" r:id="rId35"/>
    <p:sldId id="418" r:id="rId36"/>
    <p:sldId id="419" r:id="rId37"/>
    <p:sldId id="421" r:id="rId38"/>
    <p:sldId id="422" r:id="rId39"/>
    <p:sldId id="383" r:id="rId40"/>
    <p:sldId id="362" r:id="rId41"/>
    <p:sldId id="365" r:id="rId42"/>
    <p:sldId id="366" r:id="rId43"/>
    <p:sldId id="393" r:id="rId44"/>
    <p:sldId id="340" r:id="rId45"/>
    <p:sldId id="336" r:id="rId46"/>
    <p:sldId id="396" r:id="rId47"/>
    <p:sldId id="397" r:id="rId48"/>
    <p:sldId id="398" r:id="rId49"/>
    <p:sldId id="399" r:id="rId50"/>
    <p:sldId id="400" r:id="rId51"/>
    <p:sldId id="401" r:id="rId52"/>
    <p:sldId id="402" r:id="rId53"/>
    <p:sldId id="403" r:id="rId54"/>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94694"/>
  </p:normalViewPr>
  <p:slideViewPr>
    <p:cSldViewPr snapToGrid="0">
      <p:cViewPr varScale="1">
        <p:scale>
          <a:sx n="123" d="100"/>
          <a:sy n="123" d="100"/>
        </p:scale>
        <p:origin x="27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CC52D-3906-415D-9C9C-E7A8EFCB881C}" type="doc">
      <dgm:prSet loTypeId="urn:microsoft.com/office/officeart/2005/8/layout/venn1" loCatId="relationship" qsTypeId="urn:microsoft.com/office/officeart/2005/8/quickstyle/simple1" qsCatId="simple" csTypeId="urn:microsoft.com/office/officeart/2005/8/colors/accent1_2" csCatId="accent1"/>
      <dgm:spPr/>
    </dgm:pt>
    <dgm:pt modelId="{9429EBF5-6830-49E3-841B-D0EE9D1FCFD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b="0" i="0" u="none" strike="noStrike" cap="none" normalizeH="0" baseline="0">
              <a:ln>
                <a:noFill/>
              </a:ln>
              <a:solidFill>
                <a:schemeClr val="tx1"/>
              </a:solidFill>
              <a:effectLst/>
              <a:latin typeface="Verdana" panose="020B0604030504040204" pitchFamily="34" charset="0"/>
              <a:ea typeface="新細明體" panose="02020500000000000000" pitchFamily="18" charset="-120"/>
            </a:rPr>
            <a:t>Natural</a:t>
          </a:r>
        </a:p>
      </dgm:t>
    </dgm:pt>
    <dgm:pt modelId="{03E15487-9726-45E3-8036-F49AEF38B14A}" type="parTrans" cxnId="{A9D8AEC2-FBEC-409A-BCBC-A3909F6EC012}">
      <dgm:prSet/>
      <dgm:spPr/>
    </dgm:pt>
    <dgm:pt modelId="{5AA3448A-2B07-4771-8599-CCF947E978C9}" type="sibTrans" cxnId="{A9D8AEC2-FBEC-409A-BCBC-A3909F6EC012}">
      <dgm:prSet/>
      <dgm:spPr/>
    </dgm:pt>
    <dgm:pt modelId="{B6B1BCF5-37D2-459A-9B10-B1C69BB946E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b="0" i="0" u="none" strike="noStrike" cap="none" normalizeH="0" baseline="0">
              <a:ln>
                <a:noFill/>
              </a:ln>
              <a:solidFill>
                <a:schemeClr val="tx1"/>
              </a:solidFill>
              <a:effectLst/>
              <a:latin typeface="Verdana" panose="020B0604030504040204" pitchFamily="34" charset="0"/>
              <a:ea typeface="新細明體" panose="02020500000000000000" pitchFamily="18" charset="-120"/>
            </a:rPr>
            <a:t>Criminal</a:t>
          </a:r>
        </a:p>
      </dgm:t>
    </dgm:pt>
    <dgm:pt modelId="{33277035-E012-410B-B695-5ACF7BF4627A}" type="parTrans" cxnId="{9D2F77DF-A253-4753-9B77-CDC0B3E95B0E}">
      <dgm:prSet/>
      <dgm:spPr/>
    </dgm:pt>
    <dgm:pt modelId="{E00E94C1-75F3-4FC3-8C59-A03345C9B161}" type="sibTrans" cxnId="{9D2F77DF-A253-4753-9B77-CDC0B3E95B0E}">
      <dgm:prSet/>
      <dgm:spPr/>
    </dgm:pt>
    <dgm:pt modelId="{2D18FC64-1BFC-4CD0-AE9B-89CFA6CDA2E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b="0" i="0" u="none" strike="noStrike" cap="none" normalizeH="0" baseline="0">
              <a:ln>
                <a:noFill/>
              </a:ln>
              <a:solidFill>
                <a:schemeClr val="tx1"/>
              </a:solidFill>
              <a:effectLst/>
              <a:latin typeface="Verdana" panose="020B0604030504040204" pitchFamily="34" charset="0"/>
              <a:ea typeface="新細明體" panose="02020500000000000000" pitchFamily="18" charset="-120"/>
            </a:rPr>
            <a:t>Organizational</a:t>
          </a:r>
        </a:p>
      </dgm:t>
    </dgm:pt>
    <dgm:pt modelId="{C4C9A44B-4C01-481A-B9DC-C31C1497D4F1}" type="parTrans" cxnId="{069455E0-3608-4636-84D8-076F9193C37E}">
      <dgm:prSet/>
      <dgm:spPr/>
    </dgm:pt>
    <dgm:pt modelId="{94A8A9CC-F29B-4C2A-B9A3-86BC3D5A6968}" type="sibTrans" cxnId="{069455E0-3608-4636-84D8-076F9193C37E}">
      <dgm:prSet/>
      <dgm:spPr/>
    </dgm:pt>
    <dgm:pt modelId="{3400599A-9808-465F-B2D5-393CC0F2A43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b="0" i="0" u="none" strike="noStrike" cap="none" normalizeH="0" baseline="0">
              <a:ln>
                <a:noFill/>
              </a:ln>
              <a:solidFill>
                <a:schemeClr val="tx1"/>
              </a:solidFill>
              <a:effectLst/>
              <a:latin typeface="Verdana" panose="020B0604030504040204" pitchFamily="34" charset="0"/>
              <a:ea typeface="新細明體" panose="02020500000000000000" pitchFamily="18" charset="-120"/>
            </a:rPr>
            <a:t>Personal</a:t>
          </a:r>
        </a:p>
      </dgm:t>
    </dgm:pt>
    <dgm:pt modelId="{B036A712-DEEA-4692-B1C1-2A4B9A6CA2DC}" type="parTrans" cxnId="{44CAE1A7-40D6-4153-A712-AD09EFA39971}">
      <dgm:prSet/>
      <dgm:spPr/>
    </dgm:pt>
    <dgm:pt modelId="{B7ECE24D-EDBC-474F-ADB9-C5B94C4EABC4}" type="sibTrans" cxnId="{44CAE1A7-40D6-4153-A712-AD09EFA39971}">
      <dgm:prSet/>
      <dgm:spPr/>
    </dgm:pt>
    <dgm:pt modelId="{C57AA069-90A2-4F4E-B75A-E7C33554B6AA}" type="pres">
      <dgm:prSet presAssocID="{BE4CC52D-3906-415D-9C9C-E7A8EFCB881C}" presName="compositeShape" presStyleCnt="0">
        <dgm:presLayoutVars>
          <dgm:chMax val="7"/>
          <dgm:dir/>
          <dgm:resizeHandles val="exact"/>
        </dgm:presLayoutVars>
      </dgm:prSet>
      <dgm:spPr/>
    </dgm:pt>
    <dgm:pt modelId="{30E791B1-7A0E-4E38-BF7B-4C3A73E2FCA3}" type="pres">
      <dgm:prSet presAssocID="{9429EBF5-6830-49E3-841B-D0EE9D1FCFD0}" presName="circ1" presStyleLbl="vennNode1" presStyleIdx="0" presStyleCnt="4"/>
      <dgm:spPr/>
    </dgm:pt>
    <dgm:pt modelId="{7BFE462C-3109-4910-B71D-8B99DF81E264}" type="pres">
      <dgm:prSet presAssocID="{9429EBF5-6830-49E3-841B-D0EE9D1FCFD0}" presName="circ1Tx" presStyleLbl="revTx" presStyleIdx="0" presStyleCnt="0">
        <dgm:presLayoutVars>
          <dgm:chMax val="0"/>
          <dgm:chPref val="0"/>
          <dgm:bulletEnabled val="1"/>
        </dgm:presLayoutVars>
      </dgm:prSet>
      <dgm:spPr/>
    </dgm:pt>
    <dgm:pt modelId="{80066A03-487E-4B43-B0A3-15A367B53CC9}" type="pres">
      <dgm:prSet presAssocID="{B6B1BCF5-37D2-459A-9B10-B1C69BB946ED}" presName="circ2" presStyleLbl="vennNode1" presStyleIdx="1" presStyleCnt="4"/>
      <dgm:spPr/>
    </dgm:pt>
    <dgm:pt modelId="{B6DCF38C-578D-4FD7-B2B1-11F8F29F0463}" type="pres">
      <dgm:prSet presAssocID="{B6B1BCF5-37D2-459A-9B10-B1C69BB946ED}" presName="circ2Tx" presStyleLbl="revTx" presStyleIdx="0" presStyleCnt="0">
        <dgm:presLayoutVars>
          <dgm:chMax val="0"/>
          <dgm:chPref val="0"/>
          <dgm:bulletEnabled val="1"/>
        </dgm:presLayoutVars>
      </dgm:prSet>
      <dgm:spPr/>
    </dgm:pt>
    <dgm:pt modelId="{B89FCE14-1775-44F1-A726-EA1D86AE80E2}" type="pres">
      <dgm:prSet presAssocID="{2D18FC64-1BFC-4CD0-AE9B-89CFA6CDA2EB}" presName="circ3" presStyleLbl="vennNode1" presStyleIdx="2" presStyleCnt="4"/>
      <dgm:spPr/>
    </dgm:pt>
    <dgm:pt modelId="{2FEA02F4-63B6-4E41-9DA9-595BC4374A68}" type="pres">
      <dgm:prSet presAssocID="{2D18FC64-1BFC-4CD0-AE9B-89CFA6CDA2EB}" presName="circ3Tx" presStyleLbl="revTx" presStyleIdx="0" presStyleCnt="0">
        <dgm:presLayoutVars>
          <dgm:chMax val="0"/>
          <dgm:chPref val="0"/>
          <dgm:bulletEnabled val="1"/>
        </dgm:presLayoutVars>
      </dgm:prSet>
      <dgm:spPr/>
    </dgm:pt>
    <dgm:pt modelId="{3F5DE202-4E68-4CEA-9337-9BB4AF362010}" type="pres">
      <dgm:prSet presAssocID="{3400599A-9808-465F-B2D5-393CC0F2A431}" presName="circ4" presStyleLbl="vennNode1" presStyleIdx="3" presStyleCnt="4"/>
      <dgm:spPr/>
    </dgm:pt>
    <dgm:pt modelId="{08A58A34-3AA3-4688-8DEC-9BA207D0C89C}" type="pres">
      <dgm:prSet presAssocID="{3400599A-9808-465F-B2D5-393CC0F2A431}" presName="circ4Tx" presStyleLbl="revTx" presStyleIdx="0" presStyleCnt="0">
        <dgm:presLayoutVars>
          <dgm:chMax val="0"/>
          <dgm:chPref val="0"/>
          <dgm:bulletEnabled val="1"/>
        </dgm:presLayoutVars>
      </dgm:prSet>
      <dgm:spPr/>
    </dgm:pt>
  </dgm:ptLst>
  <dgm:cxnLst>
    <dgm:cxn modelId="{DD423302-8FC1-490A-99D1-16C6F68C4807}" type="presOf" srcId="{B6B1BCF5-37D2-459A-9B10-B1C69BB946ED}" destId="{80066A03-487E-4B43-B0A3-15A367B53CC9}" srcOrd="0" destOrd="0" presId="urn:microsoft.com/office/officeart/2005/8/layout/venn1"/>
    <dgm:cxn modelId="{B80C8E05-93C0-4FFC-81AA-FEA6BD70A9C8}" type="presOf" srcId="{3400599A-9808-465F-B2D5-393CC0F2A431}" destId="{08A58A34-3AA3-4688-8DEC-9BA207D0C89C}" srcOrd="1" destOrd="0" presId="urn:microsoft.com/office/officeart/2005/8/layout/venn1"/>
    <dgm:cxn modelId="{46CCEE0C-3994-4C27-920D-28DCDE0B3BA7}" type="presOf" srcId="{2D18FC64-1BFC-4CD0-AE9B-89CFA6CDA2EB}" destId="{2FEA02F4-63B6-4E41-9DA9-595BC4374A68}" srcOrd="1" destOrd="0" presId="urn:microsoft.com/office/officeart/2005/8/layout/venn1"/>
    <dgm:cxn modelId="{9BE7EF49-66B2-48D8-8F52-7AC148029258}" type="presOf" srcId="{3400599A-9808-465F-B2D5-393CC0F2A431}" destId="{3F5DE202-4E68-4CEA-9337-9BB4AF362010}" srcOrd="0" destOrd="0" presId="urn:microsoft.com/office/officeart/2005/8/layout/venn1"/>
    <dgm:cxn modelId="{90ADB46E-138E-4A01-9D66-F6947CDBF4E7}" type="presOf" srcId="{9429EBF5-6830-49E3-841B-D0EE9D1FCFD0}" destId="{7BFE462C-3109-4910-B71D-8B99DF81E264}" srcOrd="1" destOrd="0" presId="urn:microsoft.com/office/officeart/2005/8/layout/venn1"/>
    <dgm:cxn modelId="{6E826079-9D40-4335-AC0F-A6D840129F93}" type="presOf" srcId="{B6B1BCF5-37D2-459A-9B10-B1C69BB946ED}" destId="{B6DCF38C-578D-4FD7-B2B1-11F8F29F0463}" srcOrd="1" destOrd="0" presId="urn:microsoft.com/office/officeart/2005/8/layout/venn1"/>
    <dgm:cxn modelId="{07B56E7D-4F73-47E0-8881-9F549B198A51}" type="presOf" srcId="{BE4CC52D-3906-415D-9C9C-E7A8EFCB881C}" destId="{C57AA069-90A2-4F4E-B75A-E7C33554B6AA}" srcOrd="0" destOrd="0" presId="urn:microsoft.com/office/officeart/2005/8/layout/venn1"/>
    <dgm:cxn modelId="{44CAE1A7-40D6-4153-A712-AD09EFA39971}" srcId="{BE4CC52D-3906-415D-9C9C-E7A8EFCB881C}" destId="{3400599A-9808-465F-B2D5-393CC0F2A431}" srcOrd="3" destOrd="0" parTransId="{B036A712-DEEA-4692-B1C1-2A4B9A6CA2DC}" sibTransId="{B7ECE24D-EDBC-474F-ADB9-C5B94C4EABC4}"/>
    <dgm:cxn modelId="{A9D8AEC2-FBEC-409A-BCBC-A3909F6EC012}" srcId="{BE4CC52D-3906-415D-9C9C-E7A8EFCB881C}" destId="{9429EBF5-6830-49E3-841B-D0EE9D1FCFD0}" srcOrd="0" destOrd="0" parTransId="{03E15487-9726-45E3-8036-F49AEF38B14A}" sibTransId="{5AA3448A-2B07-4771-8599-CCF947E978C9}"/>
    <dgm:cxn modelId="{6D99C4CF-5677-4E44-9D9E-589B6F2DD6F0}" type="presOf" srcId="{2D18FC64-1BFC-4CD0-AE9B-89CFA6CDA2EB}" destId="{B89FCE14-1775-44F1-A726-EA1D86AE80E2}" srcOrd="0" destOrd="0" presId="urn:microsoft.com/office/officeart/2005/8/layout/venn1"/>
    <dgm:cxn modelId="{9D2F77DF-A253-4753-9B77-CDC0B3E95B0E}" srcId="{BE4CC52D-3906-415D-9C9C-E7A8EFCB881C}" destId="{B6B1BCF5-37D2-459A-9B10-B1C69BB946ED}" srcOrd="1" destOrd="0" parTransId="{33277035-E012-410B-B695-5ACF7BF4627A}" sibTransId="{E00E94C1-75F3-4FC3-8C59-A03345C9B161}"/>
    <dgm:cxn modelId="{069455E0-3608-4636-84D8-076F9193C37E}" srcId="{BE4CC52D-3906-415D-9C9C-E7A8EFCB881C}" destId="{2D18FC64-1BFC-4CD0-AE9B-89CFA6CDA2EB}" srcOrd="2" destOrd="0" parTransId="{C4C9A44B-4C01-481A-B9DC-C31C1497D4F1}" sibTransId="{94A8A9CC-F29B-4C2A-B9A3-86BC3D5A6968}"/>
    <dgm:cxn modelId="{02EB9BE1-C3B4-4CD0-A35A-EFEAD8746CF5}" type="presOf" srcId="{9429EBF5-6830-49E3-841B-D0EE9D1FCFD0}" destId="{30E791B1-7A0E-4E38-BF7B-4C3A73E2FCA3}" srcOrd="0" destOrd="0" presId="urn:microsoft.com/office/officeart/2005/8/layout/venn1"/>
    <dgm:cxn modelId="{364952E1-60EB-44D1-B673-C8A5C6AD44FC}" type="presParOf" srcId="{C57AA069-90A2-4F4E-B75A-E7C33554B6AA}" destId="{30E791B1-7A0E-4E38-BF7B-4C3A73E2FCA3}" srcOrd="0" destOrd="0" presId="urn:microsoft.com/office/officeart/2005/8/layout/venn1"/>
    <dgm:cxn modelId="{851B7F55-D697-4133-A39B-CFAFEDA14A1D}" type="presParOf" srcId="{C57AA069-90A2-4F4E-B75A-E7C33554B6AA}" destId="{7BFE462C-3109-4910-B71D-8B99DF81E264}" srcOrd="1" destOrd="0" presId="urn:microsoft.com/office/officeart/2005/8/layout/venn1"/>
    <dgm:cxn modelId="{3762B087-8720-46CF-B6A9-CCA311CB64A5}" type="presParOf" srcId="{C57AA069-90A2-4F4E-B75A-E7C33554B6AA}" destId="{80066A03-487E-4B43-B0A3-15A367B53CC9}" srcOrd="2" destOrd="0" presId="urn:microsoft.com/office/officeart/2005/8/layout/venn1"/>
    <dgm:cxn modelId="{C8A2CB79-9B90-4FAA-BE7B-347CF3482937}" type="presParOf" srcId="{C57AA069-90A2-4F4E-B75A-E7C33554B6AA}" destId="{B6DCF38C-578D-4FD7-B2B1-11F8F29F0463}" srcOrd="3" destOrd="0" presId="urn:microsoft.com/office/officeart/2005/8/layout/venn1"/>
    <dgm:cxn modelId="{EEF418B9-1119-4BDE-9654-5112CF05BC6C}" type="presParOf" srcId="{C57AA069-90A2-4F4E-B75A-E7C33554B6AA}" destId="{B89FCE14-1775-44F1-A726-EA1D86AE80E2}" srcOrd="4" destOrd="0" presId="urn:microsoft.com/office/officeart/2005/8/layout/venn1"/>
    <dgm:cxn modelId="{6FD88153-9B85-4285-95B7-6BA8DBFB9C74}" type="presParOf" srcId="{C57AA069-90A2-4F4E-B75A-E7C33554B6AA}" destId="{2FEA02F4-63B6-4E41-9DA9-595BC4374A68}" srcOrd="5" destOrd="0" presId="urn:microsoft.com/office/officeart/2005/8/layout/venn1"/>
    <dgm:cxn modelId="{1D5D9F98-9D20-41A6-BB07-2C10719B883B}" type="presParOf" srcId="{C57AA069-90A2-4F4E-B75A-E7C33554B6AA}" destId="{3F5DE202-4E68-4CEA-9337-9BB4AF362010}" srcOrd="6" destOrd="0" presId="urn:microsoft.com/office/officeart/2005/8/layout/venn1"/>
    <dgm:cxn modelId="{D5A00956-53A5-4A42-8866-90FAE5BB62CF}" type="presParOf" srcId="{C57AA069-90A2-4F4E-B75A-E7C33554B6AA}" destId="{08A58A34-3AA3-4688-8DEC-9BA207D0C89C}"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791B1-7A0E-4E38-BF7B-4C3A73E2FCA3}">
      <dsp:nvSpPr>
        <dsp:cNvPr id="0" name=""/>
        <dsp:cNvSpPr/>
      </dsp:nvSpPr>
      <dsp:spPr>
        <a:xfrm>
          <a:off x="2892011" y="42481"/>
          <a:ext cx="2209038" cy="22090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kern="1200" cap="none" normalizeH="0" baseline="0">
              <a:ln>
                <a:noFill/>
              </a:ln>
              <a:solidFill>
                <a:schemeClr val="tx1"/>
              </a:solidFill>
              <a:effectLst/>
              <a:latin typeface="Verdana" panose="020B0604030504040204" pitchFamily="34" charset="0"/>
              <a:ea typeface="新細明體" panose="02020500000000000000" pitchFamily="18" charset="-120"/>
            </a:rPr>
            <a:t>Natural</a:t>
          </a:r>
        </a:p>
      </dsp:txBody>
      <dsp:txXfrm>
        <a:off x="3146901" y="339851"/>
        <a:ext cx="1699260" cy="700944"/>
      </dsp:txXfrm>
    </dsp:sp>
    <dsp:sp modelId="{80066A03-487E-4B43-B0A3-15A367B53CC9}">
      <dsp:nvSpPr>
        <dsp:cNvPr id="0" name=""/>
        <dsp:cNvSpPr/>
      </dsp:nvSpPr>
      <dsp:spPr>
        <a:xfrm>
          <a:off x="3869086" y="1019555"/>
          <a:ext cx="2209038" cy="22090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kern="1200" cap="none" normalizeH="0" baseline="0">
              <a:ln>
                <a:noFill/>
              </a:ln>
              <a:solidFill>
                <a:schemeClr val="tx1"/>
              </a:solidFill>
              <a:effectLst/>
              <a:latin typeface="Verdana" panose="020B0604030504040204" pitchFamily="34" charset="0"/>
              <a:ea typeface="新細明體" panose="02020500000000000000" pitchFamily="18" charset="-120"/>
            </a:rPr>
            <a:t>Criminal</a:t>
          </a:r>
        </a:p>
      </dsp:txBody>
      <dsp:txXfrm>
        <a:off x="5058568" y="1274445"/>
        <a:ext cx="849630" cy="1699260"/>
      </dsp:txXfrm>
    </dsp:sp>
    <dsp:sp modelId="{B89FCE14-1775-44F1-A726-EA1D86AE80E2}">
      <dsp:nvSpPr>
        <dsp:cNvPr id="0" name=""/>
        <dsp:cNvSpPr/>
      </dsp:nvSpPr>
      <dsp:spPr>
        <a:xfrm>
          <a:off x="2892011" y="1996630"/>
          <a:ext cx="2209038" cy="22090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kern="1200" cap="none" normalizeH="0" baseline="0">
              <a:ln>
                <a:noFill/>
              </a:ln>
              <a:solidFill>
                <a:schemeClr val="tx1"/>
              </a:solidFill>
              <a:effectLst/>
              <a:latin typeface="Verdana" panose="020B0604030504040204" pitchFamily="34" charset="0"/>
              <a:ea typeface="新細明體" panose="02020500000000000000" pitchFamily="18" charset="-120"/>
            </a:rPr>
            <a:t>Organizational</a:t>
          </a:r>
        </a:p>
      </dsp:txBody>
      <dsp:txXfrm>
        <a:off x="3146901" y="3207353"/>
        <a:ext cx="1699260" cy="700944"/>
      </dsp:txXfrm>
    </dsp:sp>
    <dsp:sp modelId="{3F5DE202-4E68-4CEA-9337-9BB4AF362010}">
      <dsp:nvSpPr>
        <dsp:cNvPr id="0" name=""/>
        <dsp:cNvSpPr/>
      </dsp:nvSpPr>
      <dsp:spPr>
        <a:xfrm>
          <a:off x="1914937" y="1019555"/>
          <a:ext cx="2209038" cy="22090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kern="1200" cap="none" normalizeH="0" baseline="0">
              <a:ln>
                <a:noFill/>
              </a:ln>
              <a:solidFill>
                <a:schemeClr val="tx1"/>
              </a:solidFill>
              <a:effectLst/>
              <a:latin typeface="Verdana" panose="020B0604030504040204" pitchFamily="34" charset="0"/>
              <a:ea typeface="新細明體" panose="02020500000000000000" pitchFamily="18" charset="-120"/>
            </a:rPr>
            <a:t>Personal</a:t>
          </a:r>
        </a:p>
      </dsp:txBody>
      <dsp:txXfrm>
        <a:off x="2084863" y="1274445"/>
        <a:ext cx="849630" cy="16992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en-US" altLang="zh-TW"/>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defRPr>
            </a:lvl1pPr>
          </a:lstStyle>
          <a:p>
            <a:pPr>
              <a:defRPr/>
            </a:pPr>
            <a:endParaRPr lang="en-US" altLang="zh-TW"/>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en-US" altLang="zh-TW"/>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B43307A1-BDF0-4139-B84E-C2EDBB253D7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hannelinsider.com/c/a/Security/Threat-Update-Malicious-QR-Codes-Pose-Risk-to-iPhone-Android-Devices-74154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qwiktag.com/index.php/knowledge-base/150-technology-security-risks-qr-code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thefonecast.com/News/tabid/62/ArticleID/6891/ArtMID/54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ashrouters.com/blog/2013/09/27/hackers-iphon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10E7D76B-FD1D-468E-8366-64DCA108E9B4}" type="slidenum">
              <a:rPr lang="en-US" altLang="zh-TW">
                <a:latin typeface="Arial" panose="020B0604020202020204" pitchFamily="34" charset="0"/>
              </a:rPr>
              <a:pPr/>
              <a:t>4</a:t>
            </a:fld>
            <a:endParaRPr lang="en-US" altLang="zh-TW">
              <a:latin typeface="Arial" panose="020B0604020202020204" pitchFamily="34" charset="0"/>
            </a:endParaRPr>
          </a:p>
        </p:txBody>
      </p:sp>
      <p:sp>
        <p:nvSpPr>
          <p:cNvPr id="11267" name="Slide Image Placeholder 1"/>
          <p:cNvSpPr>
            <a:spLocks noGrp="1" noRot="1" noChangeAspect="1" noTextEdit="1"/>
          </p:cNvSpPr>
          <p:nvPr>
            <p:ph type="sldImg"/>
          </p:nvPr>
        </p:nvSpPr>
        <p:spPr>
          <a:ln/>
        </p:spPr>
      </p:sp>
      <p:sp>
        <p:nvSpPr>
          <p:cNvPr id="11268" name="Notes Placeholder 2"/>
          <p:cNvSpPr>
            <a:spLocks noGrp="1"/>
          </p:cNvSpPr>
          <p:nvPr>
            <p:ph type="body" idx="1"/>
          </p:nvPr>
        </p:nvSpPr>
        <p:spPr>
          <a:noFill/>
        </p:spPr>
        <p:txBody>
          <a:bodyPr/>
          <a:lstStyle/>
          <a:p>
            <a:pPr eaLnBrk="1" hangingPunct="1">
              <a:spcBef>
                <a:spcPct val="0"/>
              </a:spcBef>
            </a:pPr>
            <a:endParaRPr lang="en-US" altLang="en-US"/>
          </a:p>
        </p:txBody>
      </p:sp>
      <p:sp>
        <p:nvSpPr>
          <p:cNvPr id="1126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r" eaLnBrk="1" hangingPunct="1"/>
            <a:fld id="{C2E9F4A7-E822-4FAE-A980-1EFCA334E8E9}" type="slidenum">
              <a:rPr lang="en-US" altLang="zh-TW" sz="1200">
                <a:latin typeface="Arial" panose="020B0604020202020204" pitchFamily="34" charset="0"/>
              </a:rPr>
              <a:pPr algn="r" eaLnBrk="1" hangingPunct="1"/>
              <a:t>4</a:t>
            </a:fld>
            <a:endParaRPr lang="en-US" altLang="zh-TW" sz="12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8600C3-4AB6-4E2C-99B2-34FE16813594}"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DD627993-7354-4F99-B531-4A3A021EA1E7}" type="slidenum">
              <a:rPr lang="en-US" altLang="zh-TW">
                <a:latin typeface="Arial" panose="020B0604020202020204" pitchFamily="34" charset="0"/>
              </a:rPr>
              <a:pPr/>
              <a:t>5</a:t>
            </a:fld>
            <a:endParaRPr lang="en-US" altLang="zh-TW">
              <a:latin typeface="Arial" panose="020B0604020202020204" pitchFamily="34" charset="0"/>
            </a:endParaRPr>
          </a:p>
        </p:txBody>
      </p:sp>
      <p:sp>
        <p:nvSpPr>
          <p:cNvPr id="12291" name="Rectangle 2"/>
          <p:cNvSpPr>
            <a:spLocks noGrp="1" noRot="1" noChangeAspect="1" noChangeArrowheads="1" noTextEdit="1"/>
          </p:cNvSpPr>
          <p:nvPr>
            <p:ph type="sldImg"/>
          </p:nvPr>
        </p:nvSpPr>
        <p:spPr>
          <a:xfrm>
            <a:off x="1144588" y="685800"/>
            <a:ext cx="4570412" cy="3427413"/>
          </a:xfrm>
          <a:ln/>
        </p:spPr>
      </p:sp>
      <p:sp>
        <p:nvSpPr>
          <p:cNvPr id="12292" name="Rectangle 3"/>
          <p:cNvSpPr>
            <a:spLocks noGrp="1" noChangeArrowheads="1"/>
          </p:cNvSpPr>
          <p:nvPr>
            <p:ph type="body" idx="1"/>
          </p:nvPr>
        </p:nvSpPr>
        <p:spPr>
          <a:xfrm>
            <a:off x="685800" y="4341813"/>
            <a:ext cx="5486400" cy="4116387"/>
          </a:xfrm>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B0998CD8-C311-449C-ACB5-72BFA503BD21}" type="slidenum">
              <a:rPr lang="en-US" altLang="zh-TW">
                <a:latin typeface="Arial" panose="020B0604020202020204" pitchFamily="34" charset="0"/>
              </a:rPr>
              <a:pPr/>
              <a:t>6</a:t>
            </a:fld>
            <a:endParaRPr lang="en-US" altLang="zh-TW">
              <a:latin typeface="Arial" panose="020B0604020202020204" pitchFamily="34" charset="0"/>
            </a:endParaRPr>
          </a:p>
        </p:txBody>
      </p:sp>
      <p:sp>
        <p:nvSpPr>
          <p:cNvPr id="14339" name="Rectangle 2"/>
          <p:cNvSpPr>
            <a:spLocks noGrp="1" noRot="1" noChangeAspect="1" noChangeArrowheads="1" noTextEdit="1"/>
          </p:cNvSpPr>
          <p:nvPr>
            <p:ph type="sldImg"/>
          </p:nvPr>
        </p:nvSpPr>
        <p:spPr>
          <a:xfrm>
            <a:off x="1144588" y="685800"/>
            <a:ext cx="4570412" cy="3427413"/>
          </a:xfrm>
          <a:ln/>
        </p:spPr>
      </p:sp>
      <p:sp>
        <p:nvSpPr>
          <p:cNvPr id="14340" name="Rectangle 3"/>
          <p:cNvSpPr>
            <a:spLocks noGrp="1" noChangeArrowheads="1"/>
          </p:cNvSpPr>
          <p:nvPr>
            <p:ph type="body" idx="1"/>
          </p:nvPr>
        </p:nvSpPr>
        <p:spPr>
          <a:xfrm>
            <a:off x="685800" y="4341813"/>
            <a:ext cx="5486400" cy="4116387"/>
          </a:xfrm>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78F9C23D-7CE1-42A5-91F3-D39172F2985E}" type="slidenum">
              <a:rPr lang="en-US" altLang="zh-TW">
                <a:latin typeface="Arial" panose="020B0604020202020204" pitchFamily="34" charset="0"/>
              </a:rPr>
              <a:pPr/>
              <a:t>7</a:t>
            </a:fld>
            <a:endParaRPr lang="en-US" altLang="zh-TW">
              <a:latin typeface="Arial" panose="020B0604020202020204" pitchFamily="34" charset="0"/>
            </a:endParaRPr>
          </a:p>
        </p:txBody>
      </p:sp>
      <p:sp>
        <p:nvSpPr>
          <p:cNvPr id="16387" name="Rectangle 2"/>
          <p:cNvSpPr>
            <a:spLocks noGrp="1" noRot="1" noChangeAspect="1" noChangeArrowheads="1" noTextEdit="1"/>
          </p:cNvSpPr>
          <p:nvPr>
            <p:ph type="sldImg"/>
          </p:nvPr>
        </p:nvSpPr>
        <p:spPr>
          <a:xfrm>
            <a:off x="1144588" y="685800"/>
            <a:ext cx="4570412" cy="3427413"/>
          </a:xfrm>
          <a:ln/>
        </p:spPr>
      </p:sp>
      <p:sp>
        <p:nvSpPr>
          <p:cNvPr id="16388" name="Rectangle 3"/>
          <p:cNvSpPr>
            <a:spLocks noGrp="1" noChangeArrowheads="1"/>
          </p:cNvSpPr>
          <p:nvPr>
            <p:ph type="body" idx="1"/>
          </p:nvPr>
        </p:nvSpPr>
        <p:spPr>
          <a:xfrm>
            <a:off x="685800" y="4341813"/>
            <a:ext cx="5486400" cy="4116387"/>
          </a:xfrm>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0C3B52CF-4F9E-4BF6-A080-360B6A0809ED}" type="slidenum">
              <a:rPr lang="en-US" altLang="zh-TW">
                <a:latin typeface="Arial" panose="020B0604020202020204" pitchFamily="34" charset="0"/>
              </a:rPr>
              <a:pPr/>
              <a:t>8</a:t>
            </a:fld>
            <a:endParaRPr lang="en-US" altLang="zh-TW">
              <a:latin typeface="Arial" panose="020B0604020202020204" pitchFamily="34" charset="0"/>
            </a:endParaRPr>
          </a:p>
        </p:txBody>
      </p:sp>
      <p:sp>
        <p:nvSpPr>
          <p:cNvPr id="18435" name="Rectangle 2"/>
          <p:cNvSpPr>
            <a:spLocks noGrp="1" noRot="1" noChangeAspect="1" noChangeArrowheads="1" noTextEdit="1"/>
          </p:cNvSpPr>
          <p:nvPr>
            <p:ph type="sldImg"/>
          </p:nvPr>
        </p:nvSpPr>
        <p:spPr>
          <a:xfrm>
            <a:off x="1144588" y="685800"/>
            <a:ext cx="4570412" cy="3427413"/>
          </a:xfrm>
          <a:ln/>
        </p:spPr>
      </p:sp>
      <p:sp>
        <p:nvSpPr>
          <p:cNvPr id="18436" name="Rectangle 3"/>
          <p:cNvSpPr>
            <a:spLocks noGrp="1" noChangeArrowheads="1"/>
          </p:cNvSpPr>
          <p:nvPr>
            <p:ph type="body" idx="1"/>
          </p:nvPr>
        </p:nvSpPr>
        <p:spPr>
          <a:xfrm>
            <a:off x="685800" y="4341813"/>
            <a:ext cx="5486400" cy="4116387"/>
          </a:xfrm>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FDDC981E-FDAD-41EA-9E4E-BD8C6771264F}" type="slidenum">
              <a:rPr lang="en-US" altLang="zh-TW">
                <a:latin typeface="Arial" panose="020B0604020202020204" pitchFamily="34" charset="0"/>
              </a:rPr>
              <a:pPr/>
              <a:t>9</a:t>
            </a:fld>
            <a:endParaRPr lang="en-US" altLang="zh-TW">
              <a:latin typeface="Arial" panose="020B0604020202020204" pitchFamily="34" charset="0"/>
            </a:endParaRPr>
          </a:p>
        </p:txBody>
      </p:sp>
      <p:sp>
        <p:nvSpPr>
          <p:cNvPr id="20483" name="Rectangle 2"/>
          <p:cNvSpPr>
            <a:spLocks noGrp="1" noRot="1" noChangeAspect="1" noChangeArrowheads="1" noTextEdit="1"/>
          </p:cNvSpPr>
          <p:nvPr>
            <p:ph type="sldImg"/>
          </p:nvPr>
        </p:nvSpPr>
        <p:spPr>
          <a:xfrm>
            <a:off x="1144588" y="685800"/>
            <a:ext cx="4570412" cy="3427413"/>
          </a:xfrm>
          <a:ln/>
        </p:spPr>
      </p:sp>
      <p:sp>
        <p:nvSpPr>
          <p:cNvPr id="20484" name="Rectangle 3"/>
          <p:cNvSpPr>
            <a:spLocks noGrp="1" noChangeArrowheads="1"/>
          </p:cNvSpPr>
          <p:nvPr>
            <p:ph type="body" idx="1"/>
          </p:nvPr>
        </p:nvSpPr>
        <p:spPr>
          <a:xfrm>
            <a:off x="685800" y="4341813"/>
            <a:ext cx="5486400" cy="4116387"/>
          </a:xfrm>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r>
              <a:rPr lang="en-US" altLang="en-US">
                <a:hlinkClick r:id="rId3"/>
              </a:rPr>
              <a:t>http://www.channelinsider.com/c/a/Security/Threat-Update-Malicious-QR-Codes-Pose-Risk-to-iPhone-Android-Devices-741543/</a:t>
            </a:r>
            <a:endParaRPr lang="en-US" altLang="en-US"/>
          </a:p>
        </p:txBody>
      </p:sp>
      <p:sp>
        <p:nvSpPr>
          <p:cNvPr id="34820" name="Slide Number Placeholder 3"/>
          <p:cNvSpPr>
            <a:spLocks noGrp="1"/>
          </p:cNvSpPr>
          <p:nvPr>
            <p:ph type="sldNum" sz="quarter" idx="5"/>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15088C73-5DB7-46B0-881D-BA2178624145}" type="slidenum">
              <a:rPr lang="en-US" altLang="zh-TW">
                <a:latin typeface="Arial" panose="020B0604020202020204" pitchFamily="34" charset="0"/>
              </a:rPr>
              <a:pPr/>
              <a:t>22</a:t>
            </a:fld>
            <a:endParaRPr lang="en-US" altLang="zh-TW">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eaLnBrk="1" hangingPunct="1"/>
            <a:r>
              <a:rPr lang="en-US" altLang="en-US">
                <a:hlinkClick r:id="rId3"/>
              </a:rPr>
              <a:t>http://www.qwiktag.com/index.php/knowledge-base/150-technology-security-risks-qr-codes</a:t>
            </a:r>
            <a:endParaRPr lang="en-US" altLang="en-US"/>
          </a:p>
          <a:p>
            <a:pPr eaLnBrk="1" hangingPunct="1"/>
            <a:endParaRPr lang="en-US" altLang="en-US"/>
          </a:p>
          <a:p>
            <a:pPr eaLnBrk="1" hangingPunct="1"/>
            <a:r>
              <a:rPr lang="en-US" altLang="en-US">
                <a:hlinkClick r:id="rId4"/>
              </a:rPr>
              <a:t>http://thefonecast.com/News/tabid/62/ArticleID/6891/ArtMID/541/</a:t>
            </a:r>
            <a:endParaRPr lang="en-US" altLang="en-US"/>
          </a:p>
        </p:txBody>
      </p:sp>
      <p:sp>
        <p:nvSpPr>
          <p:cNvPr id="36868" name="Slide Number Placeholder 3"/>
          <p:cNvSpPr>
            <a:spLocks noGrp="1"/>
          </p:cNvSpPr>
          <p:nvPr>
            <p:ph type="sldNum" sz="quarter" idx="5"/>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4E3C72D0-A543-4973-85EE-B932882A04C7}" type="slidenum">
              <a:rPr lang="en-US" altLang="zh-TW">
                <a:latin typeface="Arial" panose="020B0604020202020204" pitchFamily="34" charset="0"/>
              </a:rPr>
              <a:pPr/>
              <a:t>23</a:t>
            </a:fld>
            <a:endParaRPr lang="en-US" altLang="zh-TW">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r>
              <a:rPr lang="en-US" altLang="en-US">
                <a:hlinkClick r:id="rId3"/>
              </a:rPr>
              <a:t>https://www.flashrouters.com/blog/2013/09/27/hackers-iphone/</a:t>
            </a:r>
            <a:endParaRPr lang="en-US" altLang="en-US"/>
          </a:p>
        </p:txBody>
      </p:sp>
      <p:sp>
        <p:nvSpPr>
          <p:cNvPr id="38916" name="Slide Number Placeholder 3"/>
          <p:cNvSpPr>
            <a:spLocks noGrp="1"/>
          </p:cNvSpPr>
          <p:nvPr>
            <p:ph type="sldNum" sz="quarter" idx="5"/>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EB16D164-4ACB-4F18-B3B7-DDD79C5E4563}" type="slidenum">
              <a:rPr lang="en-US" altLang="zh-TW">
                <a:latin typeface="Arial" panose="020B0604020202020204" pitchFamily="34" charset="0"/>
              </a:rPr>
              <a:pPr/>
              <a:t>24</a:t>
            </a:fld>
            <a:endParaRPr lang="en-US" altLang="zh-TW">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AutoShape 4"/>
            <p:cNvSpPr>
              <a:spLocks noChangeArrowheads="1"/>
            </p:cNvSpPr>
            <p:nvPr/>
          </p:nvSpPr>
          <p:spPr bwMode="auto">
            <a:xfrm>
              <a:off x="-1584" y="864"/>
              <a:ext cx="2304" cy="2304"/>
            </a:xfrm>
            <a:custGeom>
              <a:avLst/>
              <a:gdLst>
                <a:gd name="T0" fmla="*/ 1587 w 64000"/>
                <a:gd name="T1" fmla="*/ -1067 h 64000"/>
                <a:gd name="T2" fmla="*/ 2304 w 64000"/>
                <a:gd name="T3" fmla="*/ 0 h 64000"/>
                <a:gd name="T4" fmla="*/ 1587 w 64000"/>
                <a:gd name="T5" fmla="*/ 1067 h 64000"/>
                <a:gd name="T6" fmla="*/ 1587 w 64000"/>
                <a:gd name="T7" fmla="*/ 1067 h 64000"/>
                <a:gd name="T8" fmla="*/ 1587 w 64000"/>
                <a:gd name="T9" fmla="*/ 1067 h 64000"/>
                <a:gd name="T10" fmla="*/ 1587 w 64000"/>
                <a:gd name="T11" fmla="*/ 1067 h 64000"/>
                <a:gd name="T12" fmla="*/ 1587 w 64000"/>
                <a:gd name="T13" fmla="*/ -1067 h 64000"/>
                <a:gd name="T14" fmla="*/ 1587 w 64000"/>
                <a:gd name="T15" fmla="*/ -1067 h 64000"/>
                <a:gd name="T16" fmla="*/ 1587 w 64000"/>
                <a:gd name="T17" fmla="*/ -106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p:cNvSpPr>
              <a:spLocks noChangeArrowheads="1"/>
            </p:cNvSpPr>
            <p:nvPr/>
          </p:nvSpPr>
          <p:spPr bwMode="auto">
            <a:xfrm>
              <a:off x="-2030" y="192"/>
              <a:ext cx="2544" cy="2544"/>
            </a:xfrm>
            <a:custGeom>
              <a:avLst/>
              <a:gdLst>
                <a:gd name="T0" fmla="*/ 2027 w 64000"/>
                <a:gd name="T1" fmla="*/ -1024 h 64000"/>
                <a:gd name="T2" fmla="*/ 2544 w 64000"/>
                <a:gd name="T3" fmla="*/ 0 h 64000"/>
                <a:gd name="T4" fmla="*/ 2027 w 64000"/>
                <a:gd name="T5" fmla="*/ 1024 h 64000"/>
                <a:gd name="T6" fmla="*/ 2027 w 64000"/>
                <a:gd name="T7" fmla="*/ 1024 h 64000"/>
                <a:gd name="T8" fmla="*/ 2027 w 64000"/>
                <a:gd name="T9" fmla="*/ 1024 h 64000"/>
                <a:gd name="T10" fmla="*/ 2027 w 64000"/>
                <a:gd name="T11" fmla="*/ 1024 h 64000"/>
                <a:gd name="T12" fmla="*/ 2027 w 64000"/>
                <a:gd name="T13" fmla="*/ -1024 h 64000"/>
                <a:gd name="T14" fmla="*/ 2027 w 64000"/>
                <a:gd name="T15" fmla="*/ -1024 h 64000"/>
                <a:gd name="T16" fmla="*/ 2027 w 64000"/>
                <a:gd name="T17" fmla="*/ -102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174" name="Rectangle 6"/>
          <p:cNvSpPr>
            <a:spLocks noGrp="1" noChangeArrowheads="1"/>
          </p:cNvSpPr>
          <p:nvPr>
            <p:ph type="ctrTitle"/>
          </p:nvPr>
        </p:nvSpPr>
        <p:spPr>
          <a:xfrm>
            <a:off x="1443038" y="985838"/>
            <a:ext cx="7239000" cy="1444625"/>
          </a:xfrm>
        </p:spPr>
        <p:txBody>
          <a:bodyPr/>
          <a:lstStyle>
            <a:lvl1pPr>
              <a:defRPr sz="4000"/>
            </a:lvl1pPr>
          </a:lstStyle>
          <a:p>
            <a:pPr lvl="0"/>
            <a:r>
              <a:rPr lang="zh-TW" altLang="en-US" noProof="0"/>
              <a:t>按一下以編輯母片標題樣式</a:t>
            </a:r>
          </a:p>
        </p:txBody>
      </p:sp>
      <p:sp>
        <p:nvSpPr>
          <p:cNvPr id="7175"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zh-TW" altLang="en-US" noProof="0"/>
              <a:t>按一下以編輯母片副標題樣式</a:t>
            </a:r>
          </a:p>
        </p:txBody>
      </p:sp>
      <p:sp>
        <p:nvSpPr>
          <p:cNvPr id="8" name="Rectangle 8"/>
          <p:cNvSpPr>
            <a:spLocks noGrp="1" noChangeArrowheads="1"/>
          </p:cNvSpPr>
          <p:nvPr>
            <p:ph type="dt" sz="half" idx="10"/>
          </p:nvPr>
        </p:nvSpPr>
        <p:spPr/>
        <p:txBody>
          <a:bodyPr/>
          <a:lstStyle>
            <a:lvl1pPr>
              <a:defRPr smtClean="0"/>
            </a:lvl1pPr>
          </a:lstStyle>
          <a:p>
            <a:pPr>
              <a:defRPr/>
            </a:pPr>
            <a:endParaRPr lang="en-US" altLang="zh-TW"/>
          </a:p>
        </p:txBody>
      </p:sp>
      <p:sp>
        <p:nvSpPr>
          <p:cNvPr id="9" name="Rectangle 9"/>
          <p:cNvSpPr>
            <a:spLocks noGrp="1" noChangeArrowheads="1"/>
          </p:cNvSpPr>
          <p:nvPr>
            <p:ph type="ftr" sz="quarter" idx="11"/>
          </p:nvPr>
        </p:nvSpPr>
        <p:spPr/>
        <p:txBody>
          <a:bodyPr/>
          <a:lstStyle>
            <a:lvl1pPr>
              <a:defRPr smtClean="0"/>
            </a:lvl1pPr>
          </a:lstStyle>
          <a:p>
            <a:pPr>
              <a:defRPr/>
            </a:pPr>
            <a:r>
              <a:rPr lang="en-US" altLang="zh-TW"/>
              <a:t>ENGG1000 2022-23 term2 KHW(d)</a:t>
            </a:r>
          </a:p>
        </p:txBody>
      </p:sp>
      <p:sp>
        <p:nvSpPr>
          <p:cNvPr id="10" name="Rectangle 10"/>
          <p:cNvSpPr>
            <a:spLocks noGrp="1" noChangeArrowheads="1"/>
          </p:cNvSpPr>
          <p:nvPr>
            <p:ph type="sldNum" sz="quarter" idx="12"/>
          </p:nvPr>
        </p:nvSpPr>
        <p:spPr/>
        <p:txBody>
          <a:bodyPr/>
          <a:lstStyle>
            <a:lvl1pPr>
              <a:defRPr smtClean="0"/>
            </a:lvl1pPr>
          </a:lstStyle>
          <a:p>
            <a:pPr>
              <a:defRPr/>
            </a:pPr>
            <a:fld id="{7D387F00-1052-40C9-AE32-74BC60E5EA07}" type="slidenum">
              <a:rPr lang="en-US" altLang="zh-TW"/>
              <a:pPr>
                <a:defRPr/>
              </a:pPr>
              <a:t>‹#›</a:t>
            </a:fld>
            <a:endParaRPr lang="en-US" altLang="zh-TW"/>
          </a:p>
        </p:txBody>
      </p:sp>
    </p:spTree>
    <p:extLst>
      <p:ext uri="{BB962C8B-B14F-4D97-AF65-F5344CB8AC3E}">
        <p14:creationId xmlns:p14="http://schemas.microsoft.com/office/powerpoint/2010/main" val="1100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TW"/>
              <a:t>ENGG1000 2022-23 term2 KHW(d)</a:t>
            </a:r>
          </a:p>
        </p:txBody>
      </p:sp>
      <p:sp>
        <p:nvSpPr>
          <p:cNvPr id="6" name="Rectangle 10"/>
          <p:cNvSpPr>
            <a:spLocks noGrp="1" noChangeArrowheads="1"/>
          </p:cNvSpPr>
          <p:nvPr>
            <p:ph type="sldNum" sz="quarter" idx="12"/>
          </p:nvPr>
        </p:nvSpPr>
        <p:spPr>
          <a:ln/>
        </p:spPr>
        <p:txBody>
          <a:bodyPr/>
          <a:lstStyle>
            <a:lvl1pPr>
              <a:defRPr/>
            </a:lvl1pPr>
          </a:lstStyle>
          <a:p>
            <a:pPr>
              <a:defRPr/>
            </a:pPr>
            <a:fld id="{905D2CB8-7468-4ADC-BC03-CA32EFA88360}" type="slidenum">
              <a:rPr lang="en-US" altLang="zh-TW"/>
              <a:pPr>
                <a:defRPr/>
              </a:pPr>
              <a:t>‹#›</a:t>
            </a:fld>
            <a:endParaRPr lang="en-US" altLang="zh-TW"/>
          </a:p>
        </p:txBody>
      </p:sp>
    </p:spTree>
    <p:extLst>
      <p:ext uri="{BB962C8B-B14F-4D97-AF65-F5344CB8AC3E}">
        <p14:creationId xmlns:p14="http://schemas.microsoft.com/office/powerpoint/2010/main" val="43072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TW"/>
              <a:t>ENGG1000 2022-23 term2 KHW(d)</a:t>
            </a:r>
          </a:p>
        </p:txBody>
      </p:sp>
      <p:sp>
        <p:nvSpPr>
          <p:cNvPr id="6" name="Rectangle 10"/>
          <p:cNvSpPr>
            <a:spLocks noGrp="1" noChangeArrowheads="1"/>
          </p:cNvSpPr>
          <p:nvPr>
            <p:ph type="sldNum" sz="quarter" idx="12"/>
          </p:nvPr>
        </p:nvSpPr>
        <p:spPr>
          <a:ln/>
        </p:spPr>
        <p:txBody>
          <a:bodyPr/>
          <a:lstStyle>
            <a:lvl1pPr>
              <a:defRPr/>
            </a:lvl1pPr>
          </a:lstStyle>
          <a:p>
            <a:pPr>
              <a:defRPr/>
            </a:pPr>
            <a:fld id="{D952A9DA-DDE8-40F9-A102-A8F5DED60741}" type="slidenum">
              <a:rPr lang="en-US" altLang="zh-TW"/>
              <a:pPr>
                <a:defRPr/>
              </a:pPr>
              <a:t>‹#›</a:t>
            </a:fld>
            <a:endParaRPr lang="en-US" altLang="zh-TW"/>
          </a:p>
        </p:txBody>
      </p:sp>
    </p:spTree>
    <p:extLst>
      <p:ext uri="{BB962C8B-B14F-4D97-AF65-F5344CB8AC3E}">
        <p14:creationId xmlns:p14="http://schemas.microsoft.com/office/powerpoint/2010/main" val="328686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TW"/>
              <a:t>ENGG1000 2022-23 term2 KHW(d)</a:t>
            </a:r>
          </a:p>
        </p:txBody>
      </p:sp>
      <p:sp>
        <p:nvSpPr>
          <p:cNvPr id="7" name="Rectangle 10"/>
          <p:cNvSpPr>
            <a:spLocks noGrp="1" noChangeArrowheads="1"/>
          </p:cNvSpPr>
          <p:nvPr>
            <p:ph type="sldNum" sz="quarter" idx="12"/>
          </p:nvPr>
        </p:nvSpPr>
        <p:spPr>
          <a:ln/>
        </p:spPr>
        <p:txBody>
          <a:bodyPr/>
          <a:lstStyle>
            <a:lvl1pPr>
              <a:defRPr/>
            </a:lvl1pPr>
          </a:lstStyle>
          <a:p>
            <a:pPr>
              <a:defRPr/>
            </a:pPr>
            <a:fld id="{EC94016E-8BF4-4B3C-BCF7-E96E8E42E693}" type="slidenum">
              <a:rPr lang="en-US" altLang="zh-TW"/>
              <a:pPr>
                <a:defRPr/>
              </a:pPr>
              <a:t>‹#›</a:t>
            </a:fld>
            <a:endParaRPr lang="en-US" altLang="zh-TW"/>
          </a:p>
        </p:txBody>
      </p:sp>
    </p:spTree>
    <p:extLst>
      <p:ext uri="{BB962C8B-B14F-4D97-AF65-F5344CB8AC3E}">
        <p14:creationId xmlns:p14="http://schemas.microsoft.com/office/powerpoint/2010/main" val="1973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TW"/>
              <a:t>ENGG1000 2022-23 term2 KHW(d)</a:t>
            </a:r>
          </a:p>
        </p:txBody>
      </p:sp>
      <p:sp>
        <p:nvSpPr>
          <p:cNvPr id="7" name="Rectangle 10"/>
          <p:cNvSpPr>
            <a:spLocks noGrp="1" noChangeArrowheads="1"/>
          </p:cNvSpPr>
          <p:nvPr>
            <p:ph type="sldNum" sz="quarter" idx="12"/>
          </p:nvPr>
        </p:nvSpPr>
        <p:spPr>
          <a:ln/>
        </p:spPr>
        <p:txBody>
          <a:bodyPr/>
          <a:lstStyle>
            <a:lvl1pPr>
              <a:defRPr/>
            </a:lvl1pPr>
          </a:lstStyle>
          <a:p>
            <a:pPr>
              <a:defRPr/>
            </a:pPr>
            <a:fld id="{7925ED4B-C9BB-4BEE-9BC8-D23922C6D734}" type="slidenum">
              <a:rPr lang="en-US" altLang="zh-TW"/>
              <a:pPr>
                <a:defRPr/>
              </a:pPr>
              <a:t>‹#›</a:t>
            </a:fld>
            <a:endParaRPr lang="en-US" altLang="zh-TW"/>
          </a:p>
        </p:txBody>
      </p:sp>
    </p:spTree>
    <p:extLst>
      <p:ext uri="{BB962C8B-B14F-4D97-AF65-F5344CB8AC3E}">
        <p14:creationId xmlns:p14="http://schemas.microsoft.com/office/powerpoint/2010/main" val="377338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TW"/>
              <a:t>ENGG1000 2022-23 term2 KHW(d)</a:t>
            </a:r>
          </a:p>
        </p:txBody>
      </p:sp>
      <p:sp>
        <p:nvSpPr>
          <p:cNvPr id="6" name="Rectangle 10"/>
          <p:cNvSpPr>
            <a:spLocks noGrp="1" noChangeArrowheads="1"/>
          </p:cNvSpPr>
          <p:nvPr>
            <p:ph type="sldNum" sz="quarter" idx="12"/>
          </p:nvPr>
        </p:nvSpPr>
        <p:spPr>
          <a:ln/>
        </p:spPr>
        <p:txBody>
          <a:bodyPr/>
          <a:lstStyle>
            <a:lvl1pPr>
              <a:defRPr/>
            </a:lvl1pPr>
          </a:lstStyle>
          <a:p>
            <a:pPr>
              <a:defRPr/>
            </a:pPr>
            <a:fld id="{5DAE6681-0FAC-4D7A-8EBF-CC33EC336C70}" type="slidenum">
              <a:rPr lang="en-US" altLang="zh-TW"/>
              <a:pPr>
                <a:defRPr/>
              </a:pPr>
              <a:t>‹#›</a:t>
            </a:fld>
            <a:endParaRPr lang="en-US" altLang="zh-TW"/>
          </a:p>
        </p:txBody>
      </p:sp>
    </p:spTree>
    <p:extLst>
      <p:ext uri="{BB962C8B-B14F-4D97-AF65-F5344CB8AC3E}">
        <p14:creationId xmlns:p14="http://schemas.microsoft.com/office/powerpoint/2010/main" val="165932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TW"/>
              <a:t>ENGG1000 2022-23 term2 KHW(d)</a:t>
            </a:r>
          </a:p>
        </p:txBody>
      </p:sp>
      <p:sp>
        <p:nvSpPr>
          <p:cNvPr id="6" name="Rectangle 10"/>
          <p:cNvSpPr>
            <a:spLocks noGrp="1" noChangeArrowheads="1"/>
          </p:cNvSpPr>
          <p:nvPr>
            <p:ph type="sldNum" sz="quarter" idx="12"/>
          </p:nvPr>
        </p:nvSpPr>
        <p:spPr>
          <a:ln/>
        </p:spPr>
        <p:txBody>
          <a:bodyPr/>
          <a:lstStyle>
            <a:lvl1pPr>
              <a:defRPr/>
            </a:lvl1pPr>
          </a:lstStyle>
          <a:p>
            <a:pPr>
              <a:defRPr/>
            </a:pPr>
            <a:fld id="{1C530A7F-8590-4E8A-9E4C-80D8DE0F6E0D}" type="slidenum">
              <a:rPr lang="en-US" altLang="zh-TW"/>
              <a:pPr>
                <a:defRPr/>
              </a:pPr>
              <a:t>‹#›</a:t>
            </a:fld>
            <a:endParaRPr lang="en-US" altLang="zh-TW"/>
          </a:p>
        </p:txBody>
      </p:sp>
    </p:spTree>
    <p:extLst>
      <p:ext uri="{BB962C8B-B14F-4D97-AF65-F5344CB8AC3E}">
        <p14:creationId xmlns:p14="http://schemas.microsoft.com/office/powerpoint/2010/main" val="152141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TW"/>
              <a:t>ENGG1000 2022-23 term2 KHW(d)</a:t>
            </a:r>
          </a:p>
        </p:txBody>
      </p:sp>
      <p:sp>
        <p:nvSpPr>
          <p:cNvPr id="7" name="Rectangle 10"/>
          <p:cNvSpPr>
            <a:spLocks noGrp="1" noChangeArrowheads="1"/>
          </p:cNvSpPr>
          <p:nvPr>
            <p:ph type="sldNum" sz="quarter" idx="12"/>
          </p:nvPr>
        </p:nvSpPr>
        <p:spPr>
          <a:ln/>
        </p:spPr>
        <p:txBody>
          <a:bodyPr/>
          <a:lstStyle>
            <a:lvl1pPr>
              <a:defRPr/>
            </a:lvl1pPr>
          </a:lstStyle>
          <a:p>
            <a:pPr>
              <a:defRPr/>
            </a:pPr>
            <a:fld id="{E828D950-66B2-4427-9DD8-7677843CA827}" type="slidenum">
              <a:rPr lang="en-US" altLang="zh-TW"/>
              <a:pPr>
                <a:defRPr/>
              </a:pPr>
              <a:t>‹#›</a:t>
            </a:fld>
            <a:endParaRPr lang="en-US" altLang="zh-TW"/>
          </a:p>
        </p:txBody>
      </p:sp>
    </p:spTree>
    <p:extLst>
      <p:ext uri="{BB962C8B-B14F-4D97-AF65-F5344CB8AC3E}">
        <p14:creationId xmlns:p14="http://schemas.microsoft.com/office/powerpoint/2010/main" val="166724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9"/>
          <p:cNvSpPr>
            <a:spLocks noGrp="1" noChangeArrowheads="1"/>
          </p:cNvSpPr>
          <p:nvPr>
            <p:ph type="ftr" sz="quarter" idx="11"/>
          </p:nvPr>
        </p:nvSpPr>
        <p:spPr>
          <a:ln/>
        </p:spPr>
        <p:txBody>
          <a:bodyPr/>
          <a:lstStyle>
            <a:lvl1pPr>
              <a:defRPr/>
            </a:lvl1pPr>
          </a:lstStyle>
          <a:p>
            <a:pPr>
              <a:defRPr/>
            </a:pPr>
            <a:r>
              <a:rPr lang="en-US" altLang="zh-TW"/>
              <a:t>ENGG1000 2022-23 term2 KHW(d)</a:t>
            </a:r>
          </a:p>
        </p:txBody>
      </p:sp>
      <p:sp>
        <p:nvSpPr>
          <p:cNvPr id="9" name="Rectangle 10"/>
          <p:cNvSpPr>
            <a:spLocks noGrp="1" noChangeArrowheads="1"/>
          </p:cNvSpPr>
          <p:nvPr>
            <p:ph type="sldNum" sz="quarter" idx="12"/>
          </p:nvPr>
        </p:nvSpPr>
        <p:spPr>
          <a:ln/>
        </p:spPr>
        <p:txBody>
          <a:bodyPr/>
          <a:lstStyle>
            <a:lvl1pPr>
              <a:defRPr/>
            </a:lvl1pPr>
          </a:lstStyle>
          <a:p>
            <a:pPr>
              <a:defRPr/>
            </a:pPr>
            <a:fld id="{AE3B0325-CED3-46E4-94AA-118CF7B69092}" type="slidenum">
              <a:rPr lang="en-US" altLang="zh-TW"/>
              <a:pPr>
                <a:defRPr/>
              </a:pPr>
              <a:t>‹#›</a:t>
            </a:fld>
            <a:endParaRPr lang="en-US" altLang="zh-TW"/>
          </a:p>
        </p:txBody>
      </p:sp>
    </p:spTree>
    <p:extLst>
      <p:ext uri="{BB962C8B-B14F-4D97-AF65-F5344CB8AC3E}">
        <p14:creationId xmlns:p14="http://schemas.microsoft.com/office/powerpoint/2010/main" val="116673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9"/>
          <p:cNvSpPr>
            <a:spLocks noGrp="1" noChangeArrowheads="1"/>
          </p:cNvSpPr>
          <p:nvPr>
            <p:ph type="ftr" sz="quarter" idx="11"/>
          </p:nvPr>
        </p:nvSpPr>
        <p:spPr>
          <a:ln/>
        </p:spPr>
        <p:txBody>
          <a:bodyPr/>
          <a:lstStyle>
            <a:lvl1pPr>
              <a:defRPr/>
            </a:lvl1pPr>
          </a:lstStyle>
          <a:p>
            <a:pPr>
              <a:defRPr/>
            </a:pPr>
            <a:r>
              <a:rPr lang="en-US" altLang="zh-TW"/>
              <a:t>ENGG1000 2022-23 term2 KHW(d)</a:t>
            </a:r>
          </a:p>
        </p:txBody>
      </p:sp>
      <p:sp>
        <p:nvSpPr>
          <p:cNvPr id="5" name="Rectangle 10"/>
          <p:cNvSpPr>
            <a:spLocks noGrp="1" noChangeArrowheads="1"/>
          </p:cNvSpPr>
          <p:nvPr>
            <p:ph type="sldNum" sz="quarter" idx="12"/>
          </p:nvPr>
        </p:nvSpPr>
        <p:spPr>
          <a:ln/>
        </p:spPr>
        <p:txBody>
          <a:bodyPr/>
          <a:lstStyle>
            <a:lvl1pPr>
              <a:defRPr/>
            </a:lvl1pPr>
          </a:lstStyle>
          <a:p>
            <a:pPr>
              <a:defRPr/>
            </a:pPr>
            <a:fld id="{CF51D1CC-6701-4E4F-BB2C-0C7F2D4952FB}" type="slidenum">
              <a:rPr lang="en-US" altLang="zh-TW"/>
              <a:pPr>
                <a:defRPr/>
              </a:pPr>
              <a:t>‹#›</a:t>
            </a:fld>
            <a:endParaRPr lang="en-US" altLang="zh-TW"/>
          </a:p>
        </p:txBody>
      </p:sp>
    </p:spTree>
    <p:extLst>
      <p:ext uri="{BB962C8B-B14F-4D97-AF65-F5344CB8AC3E}">
        <p14:creationId xmlns:p14="http://schemas.microsoft.com/office/powerpoint/2010/main" val="25032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9"/>
          <p:cNvSpPr>
            <a:spLocks noGrp="1" noChangeArrowheads="1"/>
          </p:cNvSpPr>
          <p:nvPr>
            <p:ph type="ftr" sz="quarter" idx="11"/>
          </p:nvPr>
        </p:nvSpPr>
        <p:spPr>
          <a:ln/>
        </p:spPr>
        <p:txBody>
          <a:bodyPr/>
          <a:lstStyle>
            <a:lvl1pPr>
              <a:defRPr/>
            </a:lvl1pPr>
          </a:lstStyle>
          <a:p>
            <a:pPr>
              <a:defRPr/>
            </a:pPr>
            <a:r>
              <a:rPr lang="en-US" altLang="zh-TW"/>
              <a:t>ENGG1000 2022-23 term2 KHW(d)</a:t>
            </a:r>
          </a:p>
        </p:txBody>
      </p:sp>
      <p:sp>
        <p:nvSpPr>
          <p:cNvPr id="4" name="Rectangle 10"/>
          <p:cNvSpPr>
            <a:spLocks noGrp="1" noChangeArrowheads="1"/>
          </p:cNvSpPr>
          <p:nvPr>
            <p:ph type="sldNum" sz="quarter" idx="12"/>
          </p:nvPr>
        </p:nvSpPr>
        <p:spPr>
          <a:ln/>
        </p:spPr>
        <p:txBody>
          <a:bodyPr/>
          <a:lstStyle>
            <a:lvl1pPr>
              <a:defRPr/>
            </a:lvl1pPr>
          </a:lstStyle>
          <a:p>
            <a:pPr>
              <a:defRPr/>
            </a:pPr>
            <a:fld id="{324F340F-D69A-4E1B-8AAA-C0020D7DAEC8}" type="slidenum">
              <a:rPr lang="en-US" altLang="zh-TW"/>
              <a:pPr>
                <a:defRPr/>
              </a:pPr>
              <a:t>‹#›</a:t>
            </a:fld>
            <a:endParaRPr lang="en-US" altLang="zh-TW"/>
          </a:p>
        </p:txBody>
      </p:sp>
    </p:spTree>
    <p:extLst>
      <p:ext uri="{BB962C8B-B14F-4D97-AF65-F5344CB8AC3E}">
        <p14:creationId xmlns:p14="http://schemas.microsoft.com/office/powerpoint/2010/main" val="350935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TW"/>
              <a:t>ENGG1000 2022-23 term2 KHW(d)</a:t>
            </a:r>
          </a:p>
        </p:txBody>
      </p:sp>
      <p:sp>
        <p:nvSpPr>
          <p:cNvPr id="7" name="Rectangle 10"/>
          <p:cNvSpPr>
            <a:spLocks noGrp="1" noChangeArrowheads="1"/>
          </p:cNvSpPr>
          <p:nvPr>
            <p:ph type="sldNum" sz="quarter" idx="12"/>
          </p:nvPr>
        </p:nvSpPr>
        <p:spPr>
          <a:ln/>
        </p:spPr>
        <p:txBody>
          <a:bodyPr/>
          <a:lstStyle>
            <a:lvl1pPr>
              <a:defRPr/>
            </a:lvl1pPr>
          </a:lstStyle>
          <a:p>
            <a:pPr>
              <a:defRPr/>
            </a:pPr>
            <a:fld id="{7EA897D5-B145-4BC1-9571-552FB7FF77F6}" type="slidenum">
              <a:rPr lang="en-US" altLang="zh-TW"/>
              <a:pPr>
                <a:defRPr/>
              </a:pPr>
              <a:t>‹#›</a:t>
            </a:fld>
            <a:endParaRPr lang="en-US" altLang="zh-TW"/>
          </a:p>
        </p:txBody>
      </p:sp>
    </p:spTree>
    <p:extLst>
      <p:ext uri="{BB962C8B-B14F-4D97-AF65-F5344CB8AC3E}">
        <p14:creationId xmlns:p14="http://schemas.microsoft.com/office/powerpoint/2010/main" val="269407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TW"/>
              <a:t>ENGG1000 2022-23 term2 KHW(d)</a:t>
            </a:r>
          </a:p>
        </p:txBody>
      </p:sp>
      <p:sp>
        <p:nvSpPr>
          <p:cNvPr id="7" name="Rectangle 10"/>
          <p:cNvSpPr>
            <a:spLocks noGrp="1" noChangeArrowheads="1"/>
          </p:cNvSpPr>
          <p:nvPr>
            <p:ph type="sldNum" sz="quarter" idx="12"/>
          </p:nvPr>
        </p:nvSpPr>
        <p:spPr>
          <a:ln/>
        </p:spPr>
        <p:txBody>
          <a:bodyPr/>
          <a:lstStyle>
            <a:lvl1pPr>
              <a:defRPr/>
            </a:lvl1pPr>
          </a:lstStyle>
          <a:p>
            <a:pPr>
              <a:defRPr/>
            </a:pPr>
            <a:fld id="{DFB88F1C-C0B0-4ACF-B235-33B0012539ED}" type="slidenum">
              <a:rPr lang="en-US" altLang="zh-TW"/>
              <a:pPr>
                <a:defRPr/>
              </a:pPr>
              <a:t>‹#›</a:t>
            </a:fld>
            <a:endParaRPr lang="en-US" altLang="zh-TW"/>
          </a:p>
        </p:txBody>
      </p:sp>
    </p:spTree>
    <p:extLst>
      <p:ext uri="{BB962C8B-B14F-4D97-AF65-F5344CB8AC3E}">
        <p14:creationId xmlns:p14="http://schemas.microsoft.com/office/powerpoint/2010/main" val="163887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238500" y="0"/>
            <a:ext cx="11925300" cy="3810000"/>
            <a:chOff x="-2040" y="0"/>
            <a:chExt cx="7512" cy="2400"/>
          </a:xfrm>
        </p:grpSpPr>
        <p:sp>
          <p:nvSpPr>
            <p:cNvPr id="2056" name="AutoShape 3"/>
            <p:cNvSpPr>
              <a:spLocks noChangeArrowheads="1"/>
            </p:cNvSpPr>
            <p:nvPr/>
          </p:nvSpPr>
          <p:spPr bwMode="auto">
            <a:xfrm>
              <a:off x="-2040" y="432"/>
              <a:ext cx="2592" cy="1968"/>
            </a:xfrm>
            <a:custGeom>
              <a:avLst/>
              <a:gdLst>
                <a:gd name="T0" fmla="*/ 2037 w 64000"/>
                <a:gd name="T1" fmla="*/ -807 h 64000"/>
                <a:gd name="T2" fmla="*/ 2592 w 64000"/>
                <a:gd name="T3" fmla="*/ 0 h 64000"/>
                <a:gd name="T4" fmla="*/ 2037 w 64000"/>
                <a:gd name="T5" fmla="*/ 807 h 64000"/>
                <a:gd name="T6" fmla="*/ 2037 w 64000"/>
                <a:gd name="T7" fmla="*/ 807 h 64000"/>
                <a:gd name="T8" fmla="*/ 2037 w 64000"/>
                <a:gd name="T9" fmla="*/ 807 h 64000"/>
                <a:gd name="T10" fmla="*/ 2037 w 64000"/>
                <a:gd name="T11" fmla="*/ 807 h 64000"/>
                <a:gd name="T12" fmla="*/ 2037 w 64000"/>
                <a:gd name="T13" fmla="*/ -807 h 64000"/>
                <a:gd name="T14" fmla="*/ 2037 w 64000"/>
                <a:gd name="T15" fmla="*/ -807 h 64000"/>
                <a:gd name="T16" fmla="*/ 2037 w 64000"/>
                <a:gd name="T17" fmla="*/ -80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7" name="AutoShape 4"/>
            <p:cNvSpPr>
              <a:spLocks noChangeArrowheads="1"/>
            </p:cNvSpPr>
            <p:nvPr/>
          </p:nvSpPr>
          <p:spPr bwMode="auto">
            <a:xfrm>
              <a:off x="-1528" y="0"/>
              <a:ext cx="1949" cy="1987"/>
            </a:xfrm>
            <a:custGeom>
              <a:avLst/>
              <a:gdLst>
                <a:gd name="T0" fmla="*/ 1525 w 64000"/>
                <a:gd name="T1" fmla="*/ -820 h 64000"/>
                <a:gd name="T2" fmla="*/ 1949 w 64000"/>
                <a:gd name="T3" fmla="*/ 0 h 64000"/>
                <a:gd name="T4" fmla="*/ 1525 w 64000"/>
                <a:gd name="T5" fmla="*/ 820 h 64000"/>
                <a:gd name="T6" fmla="*/ 1525 w 64000"/>
                <a:gd name="T7" fmla="*/ 820 h 64000"/>
                <a:gd name="T8" fmla="*/ 1525 w 64000"/>
                <a:gd name="T9" fmla="*/ 820 h 64000"/>
                <a:gd name="T10" fmla="*/ 1525 w 64000"/>
                <a:gd name="T11" fmla="*/ 820 h 64000"/>
                <a:gd name="T12" fmla="*/ 1525 w 64000"/>
                <a:gd name="T13" fmla="*/ -820 h 64000"/>
                <a:gd name="T14" fmla="*/ 1525 w 64000"/>
                <a:gd name="T15" fmla="*/ -820 h 64000"/>
                <a:gd name="T16" fmla="*/ 1525 w 64000"/>
                <a:gd name="T17" fmla="*/ -82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8"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1"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2052"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15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200" smtClean="0"/>
            </a:lvl1pPr>
          </a:lstStyle>
          <a:p>
            <a:pPr>
              <a:defRPr/>
            </a:pPr>
            <a:endParaRPr lang="en-US" altLang="zh-TW"/>
          </a:p>
        </p:txBody>
      </p:sp>
      <p:sp>
        <p:nvSpPr>
          <p:cNvPr id="615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kumimoji="0" sz="1200" smtClean="0"/>
            </a:lvl1pPr>
          </a:lstStyle>
          <a:p>
            <a:pPr>
              <a:defRPr/>
            </a:pPr>
            <a:r>
              <a:rPr lang="en-US" altLang="zh-TW"/>
              <a:t>ENGG1000 2022-23 term2 KHW(d)</a:t>
            </a:r>
          </a:p>
        </p:txBody>
      </p:sp>
      <p:sp>
        <p:nvSpPr>
          <p:cNvPr id="615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200" smtClean="0"/>
            </a:lvl1pPr>
          </a:lstStyle>
          <a:p>
            <a:pPr>
              <a:defRPr/>
            </a:pPr>
            <a:fld id="{DB52DECB-48BC-4287-AFC3-562B1516532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8"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dt="0"/>
  <p:txStyles>
    <p:titleStyle>
      <a:lvl1pPr algn="l" rtl="0" eaLnBrk="0" fontAlgn="base" hangingPunct="0">
        <a:spcBef>
          <a:spcPct val="0"/>
        </a:spcBef>
        <a:spcAft>
          <a:spcPct val="0"/>
        </a:spcAft>
        <a:defRPr kumimoji="1" sz="3600" kern="12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panose="020B0604020202020204" pitchFamily="34" charset="0"/>
          <a:ea typeface="新細明體" panose="02020500000000000000" pitchFamily="18" charset="-120"/>
        </a:defRPr>
      </a:lvl2pPr>
      <a:lvl3pPr algn="l" rtl="0" eaLnBrk="0" fontAlgn="base" hangingPunct="0">
        <a:spcBef>
          <a:spcPct val="0"/>
        </a:spcBef>
        <a:spcAft>
          <a:spcPct val="0"/>
        </a:spcAft>
        <a:defRPr kumimoji="1" sz="3600">
          <a:solidFill>
            <a:schemeClr val="tx2"/>
          </a:solidFill>
          <a:latin typeface="Arial" panose="020B0604020202020204" pitchFamily="34" charset="0"/>
          <a:ea typeface="新細明體" panose="02020500000000000000" pitchFamily="18" charset="-120"/>
        </a:defRPr>
      </a:lvl3pPr>
      <a:lvl4pPr algn="l" rtl="0" eaLnBrk="0" fontAlgn="base" hangingPunct="0">
        <a:spcBef>
          <a:spcPct val="0"/>
        </a:spcBef>
        <a:spcAft>
          <a:spcPct val="0"/>
        </a:spcAft>
        <a:defRPr kumimoji="1" sz="3600">
          <a:solidFill>
            <a:schemeClr val="tx2"/>
          </a:solidFill>
          <a:latin typeface="Arial" panose="020B0604020202020204" pitchFamily="34" charset="0"/>
          <a:ea typeface="新細明體" panose="02020500000000000000" pitchFamily="18" charset="-120"/>
        </a:defRPr>
      </a:lvl4pPr>
      <a:lvl5pPr algn="l" rtl="0" eaLnBrk="0" fontAlgn="base" hangingPunct="0">
        <a:spcBef>
          <a:spcPct val="0"/>
        </a:spcBef>
        <a:spcAft>
          <a:spcPct val="0"/>
        </a:spcAft>
        <a:defRPr kumimoji="1" sz="3600">
          <a:solidFill>
            <a:schemeClr val="tx2"/>
          </a:solidFill>
          <a:latin typeface="Arial" panose="020B0604020202020204" pitchFamily="34" charset="0"/>
          <a:ea typeface="新細明體" panose="02020500000000000000" pitchFamily="18" charset="-120"/>
        </a:defRPr>
      </a:lvl5pPr>
      <a:lvl6pPr marL="457200" algn="l" rtl="0" fontAlgn="base">
        <a:spcBef>
          <a:spcPct val="0"/>
        </a:spcBef>
        <a:spcAft>
          <a:spcPct val="0"/>
        </a:spcAft>
        <a:defRPr kumimoji="1" sz="3600">
          <a:solidFill>
            <a:schemeClr val="tx2"/>
          </a:solidFill>
          <a:latin typeface="Arial" panose="020B0604020202020204" pitchFamily="34" charset="0"/>
          <a:ea typeface="新細明體" panose="02020500000000000000" pitchFamily="18" charset="-120"/>
        </a:defRPr>
      </a:lvl6pPr>
      <a:lvl7pPr marL="914400" algn="l" rtl="0" fontAlgn="base">
        <a:spcBef>
          <a:spcPct val="0"/>
        </a:spcBef>
        <a:spcAft>
          <a:spcPct val="0"/>
        </a:spcAft>
        <a:defRPr kumimoji="1" sz="3600">
          <a:solidFill>
            <a:schemeClr val="tx2"/>
          </a:solidFill>
          <a:latin typeface="Arial" panose="020B0604020202020204" pitchFamily="34" charset="0"/>
          <a:ea typeface="新細明體" panose="02020500000000000000" pitchFamily="18" charset="-120"/>
        </a:defRPr>
      </a:lvl7pPr>
      <a:lvl8pPr marL="1371600" algn="l" rtl="0" fontAlgn="base">
        <a:spcBef>
          <a:spcPct val="0"/>
        </a:spcBef>
        <a:spcAft>
          <a:spcPct val="0"/>
        </a:spcAft>
        <a:defRPr kumimoji="1" sz="3600">
          <a:solidFill>
            <a:schemeClr val="tx2"/>
          </a:solidFill>
          <a:latin typeface="Arial" panose="020B0604020202020204" pitchFamily="34" charset="0"/>
          <a:ea typeface="新細明體" panose="02020500000000000000" pitchFamily="18" charset="-120"/>
        </a:defRPr>
      </a:lvl8pPr>
      <a:lvl9pPr marL="1828800" algn="l" rtl="0" fontAlgn="base">
        <a:spcBef>
          <a:spcPct val="0"/>
        </a:spcBef>
        <a:spcAft>
          <a:spcPct val="0"/>
        </a:spcAft>
        <a:defRPr kumimoji="1" sz="36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kumimoji="1"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kumimoji="1"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kumimoji="1"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kumimoji="1"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d/d2/Internet_map_1024.jpg"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tsc.cuhk.edu.hk/all-it/wifi-and-network/cuhk-vpn/"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ransparencyreport.google.com/safe-browsing/search?ur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tsc.cuhk.edu.hk/all-it/information-security/anti-virus-on-pcs/download-kaspersky-anti-virus-software/"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laughingsquid.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itsc.cuhk.edu.hk/all-it/wifi-and-network/on-campus-w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File:Firewall.pn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mail.google.com/" TargetMode="External"/><Relationship Id="rId4" Type="http://schemas.openxmlformats.org/officeDocument/2006/relationships/hyperlink" Target="http://www.hksilicon.com/kb/articles/41471/I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ecurelist.com/mobile-malware-evolution-2019/96280/" TargetMode="External"/><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3f0u-vw58A0"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benetwise.hk/tips1.php" TargetMode="External"/><Relationship Id="rId2" Type="http://schemas.openxmlformats.org/officeDocument/2006/relationships/hyperlink" Target="http://www.benetwise.hk/download/parent_edu_kit.pdf" TargetMode="External"/><Relationship Id="rId1" Type="http://schemas.openxmlformats.org/officeDocument/2006/relationships/slideLayout" Target="../slideLayouts/slideLayout2.xml"/><Relationship Id="rId4" Type="http://schemas.openxmlformats.org/officeDocument/2006/relationships/hyperlink" Target="https://www.ibm.com/developerworks/library/s-pain/"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police.gov.hk/ppp_en/04_crime_matters/tcd/smart.html" TargetMode="External"/><Relationship Id="rId2" Type="http://schemas.openxmlformats.org/officeDocument/2006/relationships/hyperlink" Target="http://www.infosec.gov.hk/" TargetMode="External"/><Relationship Id="rId1" Type="http://schemas.openxmlformats.org/officeDocument/2006/relationships/slideLayout" Target="../slideLayouts/slideLayout2.xml"/><Relationship Id="rId4" Type="http://schemas.openxmlformats.org/officeDocument/2006/relationships/hyperlink" Target="http://www.gov.hk/tc/residents/communication/mobilecomm/#/tc/residents/communication/infosec/"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wmf"/><Relationship Id="rId7" Type="http://schemas.openxmlformats.org/officeDocument/2006/relationships/image" Target="../media/image46.wmf"/><Relationship Id="rId12" Type="http://schemas.openxmlformats.org/officeDocument/2006/relationships/image" Target="../media/image50.gif"/><Relationship Id="rId2" Type="http://schemas.openxmlformats.org/officeDocument/2006/relationships/image" Target="../media/image41.wmf"/><Relationship Id="rId1" Type="http://schemas.openxmlformats.org/officeDocument/2006/relationships/slideLayout" Target="../slideLayouts/slideLayout2.xml"/><Relationship Id="rId6" Type="http://schemas.openxmlformats.org/officeDocument/2006/relationships/image" Target="../media/image45.wmf"/><Relationship Id="rId11" Type="http://schemas.openxmlformats.org/officeDocument/2006/relationships/image" Target="../media/image49.wmf"/><Relationship Id="rId5" Type="http://schemas.openxmlformats.org/officeDocument/2006/relationships/image" Target="../media/image44.jpeg"/><Relationship Id="rId10" Type="http://schemas.openxmlformats.org/officeDocument/2006/relationships/image" Target="../media/image48.png"/><Relationship Id="rId4" Type="http://schemas.openxmlformats.org/officeDocument/2006/relationships/image" Target="../media/image43.wmf"/><Relationship Id="rId9" Type="http://schemas.openxmlformats.org/officeDocument/2006/relationships/hyperlink" Target="http://www.dell.com.hk/"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hk.auctions.yaho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noChangeArrowheads="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4862A5B7-54DB-4041-AFF5-708F4DFCBBB0}" type="slidenum">
              <a:rPr kumimoji="0" lang="en-US" altLang="zh-TW"/>
              <a:pPr/>
              <a:t>1</a:t>
            </a:fld>
            <a:endParaRPr kumimoji="0" lang="en-US" altLang="zh-TW"/>
          </a:p>
        </p:txBody>
      </p:sp>
      <p:sp>
        <p:nvSpPr>
          <p:cNvPr id="5123" name="Rectangle 2"/>
          <p:cNvSpPr>
            <a:spLocks noGrp="1" noChangeArrowheads="1"/>
          </p:cNvSpPr>
          <p:nvPr>
            <p:ph type="ctrTitle"/>
          </p:nvPr>
        </p:nvSpPr>
        <p:spPr/>
        <p:txBody>
          <a:bodyPr/>
          <a:lstStyle/>
          <a:p>
            <a:pPr eaLnBrk="1" hangingPunct="1"/>
            <a:r>
              <a:rPr lang="en-US" altLang="zh-HK"/>
              <a:t>ENGG1000 IT Foundation</a:t>
            </a:r>
            <a:endParaRPr lang="en-US" altLang="zh-TW"/>
          </a:p>
        </p:txBody>
      </p:sp>
      <p:sp>
        <p:nvSpPr>
          <p:cNvPr id="5124" name="Rectangle 3"/>
          <p:cNvSpPr>
            <a:spLocks noGrp="1" noChangeArrowheads="1"/>
          </p:cNvSpPr>
          <p:nvPr>
            <p:ph type="subTitle" idx="1"/>
          </p:nvPr>
        </p:nvSpPr>
        <p:spPr/>
        <p:txBody>
          <a:bodyPr/>
          <a:lstStyle/>
          <a:p>
            <a:pPr eaLnBrk="1" hangingPunct="1"/>
            <a:r>
              <a:rPr lang="en-US" altLang="zh-HK"/>
              <a:t>Information Security</a:t>
            </a:r>
            <a:endParaRPr lang="en-US" altLang="zh-TW"/>
          </a:p>
        </p:txBody>
      </p:sp>
      <p:pic>
        <p:nvPicPr>
          <p:cNvPr id="5125" name="Picture 4" descr="CUHK-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
            <a:ext cx="4762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09D51FF-D02B-2A33-B370-D8AA76BA55F1}"/>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CBE37E20-DF0B-4C94-A931-4909717754BE}" type="slidenum">
              <a:rPr kumimoji="0" lang="en-US" altLang="zh-TW"/>
              <a:pPr/>
              <a:t>10</a:t>
            </a:fld>
            <a:endParaRPr kumimoji="0" lang="en-US" altLang="zh-TW"/>
          </a:p>
        </p:txBody>
      </p:sp>
      <p:sp>
        <p:nvSpPr>
          <p:cNvPr id="21507" name="Rectangle 2"/>
          <p:cNvSpPr>
            <a:spLocks noGrp="1" noChangeArrowheads="1"/>
          </p:cNvSpPr>
          <p:nvPr>
            <p:ph type="title"/>
          </p:nvPr>
        </p:nvSpPr>
        <p:spPr/>
        <p:txBody>
          <a:bodyPr/>
          <a:lstStyle/>
          <a:p>
            <a:pPr eaLnBrk="1" hangingPunct="1"/>
            <a:r>
              <a:rPr lang="en-US" altLang="zh-TW" sz="3200"/>
              <a:t>Using IT Services in a Secure Manner</a:t>
            </a:r>
          </a:p>
        </p:txBody>
      </p:sp>
      <p:sp>
        <p:nvSpPr>
          <p:cNvPr id="21508" name="Rectangle 3"/>
          <p:cNvSpPr>
            <a:spLocks noGrp="1" noChangeArrowheads="1"/>
          </p:cNvSpPr>
          <p:nvPr>
            <p:ph type="body" idx="1"/>
          </p:nvPr>
        </p:nvSpPr>
        <p:spPr/>
        <p:txBody>
          <a:bodyPr/>
          <a:lstStyle/>
          <a:p>
            <a:pPr eaLnBrk="1" hangingPunct="1"/>
            <a:r>
              <a:rPr lang="en-US" altLang="zh-TW"/>
              <a:t>First of all, safety and security first</a:t>
            </a:r>
          </a:p>
          <a:p>
            <a:pPr lvl="1" eaLnBrk="1" hangingPunct="1"/>
            <a:r>
              <a:rPr lang="en-US" altLang="zh-TW"/>
              <a:t>Virtual Private Network (VPN)</a:t>
            </a:r>
          </a:p>
          <a:p>
            <a:pPr lvl="1" eaLnBrk="1" hangingPunct="1"/>
            <a:r>
              <a:rPr lang="en-US" altLang="zh-TW"/>
              <a:t>Secure Browsing (HTTPS)</a:t>
            </a:r>
          </a:p>
          <a:p>
            <a:pPr lvl="1" eaLnBrk="1" hangingPunct="1"/>
            <a:r>
              <a:rPr lang="en-US" altLang="zh-TW"/>
              <a:t>Securing Wi-Fi Connections</a:t>
            </a:r>
          </a:p>
          <a:p>
            <a:pPr lvl="1" eaLnBrk="1" hangingPunct="1"/>
            <a:r>
              <a:rPr lang="en-US" altLang="zh-TW"/>
              <a:t>Using Security Suite Software</a:t>
            </a:r>
          </a:p>
          <a:p>
            <a:pPr lvl="2" eaLnBrk="1" hangingPunct="1"/>
            <a:r>
              <a:rPr lang="en-US" altLang="zh-TW"/>
              <a:t>E.g. Kaspersky (subscribed by CUHK)</a:t>
            </a:r>
          </a:p>
          <a:p>
            <a:pPr lvl="1" eaLnBrk="1" hangingPunct="1"/>
            <a:r>
              <a:rPr lang="en-US" altLang="zh-TW"/>
              <a:t>Configuring Personal Firewall</a:t>
            </a:r>
          </a:p>
          <a:p>
            <a:pPr lvl="1" eaLnBrk="1" hangingPunct="1"/>
            <a:r>
              <a:rPr lang="en-US" altLang="zh-TW"/>
              <a:t>Junk/ Spam Mail Filtering and Sorting</a:t>
            </a:r>
          </a:p>
          <a:p>
            <a:pPr lvl="1" eaLnBrk="1" hangingPunct="1"/>
            <a:r>
              <a:rPr lang="en-US" altLang="zh-TW"/>
              <a:t>Smartphones Security Risks</a:t>
            </a:r>
          </a:p>
        </p:txBody>
      </p:sp>
      <p:sp>
        <p:nvSpPr>
          <p:cNvPr id="2" name="Footer Placeholder 1">
            <a:extLst>
              <a:ext uri="{FF2B5EF4-FFF2-40B4-BE49-F238E27FC236}">
                <a16:creationId xmlns:a16="http://schemas.microsoft.com/office/drawing/2014/main" id="{26410A9D-09AD-1BAB-5034-CECE6BA84D69}"/>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CBA1CC1C-CD50-4EB5-9B7F-F789930042B2}" type="slidenum">
              <a:rPr kumimoji="0" lang="en-US" altLang="zh-TW"/>
              <a:pPr/>
              <a:t>11</a:t>
            </a:fld>
            <a:endParaRPr kumimoji="0" lang="en-US" altLang="zh-TW"/>
          </a:p>
        </p:txBody>
      </p:sp>
      <p:sp>
        <p:nvSpPr>
          <p:cNvPr id="22531" name="Rectangle 2"/>
          <p:cNvSpPr>
            <a:spLocks noGrp="1" noChangeArrowheads="1"/>
          </p:cNvSpPr>
          <p:nvPr>
            <p:ph type="title"/>
          </p:nvPr>
        </p:nvSpPr>
        <p:spPr/>
        <p:txBody>
          <a:bodyPr/>
          <a:lstStyle/>
          <a:p>
            <a:pPr eaLnBrk="1" hangingPunct="1"/>
            <a:r>
              <a:rPr lang="en-US" altLang="zh-TW" sz="3200"/>
              <a:t>Internet is Globally Connected, thus…</a:t>
            </a:r>
            <a:br>
              <a:rPr lang="en-US" altLang="zh-TW" sz="3200"/>
            </a:br>
            <a:r>
              <a:rPr lang="en-US" altLang="zh-TW" sz="3200"/>
              <a:t>Susceptible to Attacks</a:t>
            </a:r>
          </a:p>
        </p:txBody>
      </p:sp>
      <p:sp>
        <p:nvSpPr>
          <p:cNvPr id="22532" name="Rectangle 3"/>
          <p:cNvSpPr>
            <a:spLocks noGrp="1" noChangeArrowheads="1"/>
          </p:cNvSpPr>
          <p:nvPr>
            <p:ph type="body" idx="1"/>
          </p:nvPr>
        </p:nvSpPr>
        <p:spPr>
          <a:xfrm>
            <a:off x="1370013" y="1638300"/>
            <a:ext cx="7313612" cy="4114800"/>
          </a:xfrm>
        </p:spPr>
        <p:txBody>
          <a:bodyPr/>
          <a:lstStyle/>
          <a:p>
            <a:pPr eaLnBrk="1" hangingPunct="1"/>
            <a:r>
              <a:rPr lang="en-US" altLang="zh-TW" sz="2500"/>
              <a:t>Partial map of the Internet</a:t>
            </a:r>
            <a:endParaRPr lang="en-US" altLang="zh-HK" sz="2500"/>
          </a:p>
          <a:p>
            <a:pPr eaLnBrk="1" hangingPunct="1">
              <a:buFont typeface="Wingdings" panose="05000000000000000000" pitchFamily="2" charset="2"/>
              <a:buNone/>
            </a:pPr>
            <a:r>
              <a:rPr lang="en-US" altLang="zh-HK" sz="1500"/>
              <a:t>(Image source: </a:t>
            </a:r>
            <a:r>
              <a:rPr lang="en-US" altLang="zh-TW" sz="1500"/>
              <a:t>http://en.wikipedia.org/wiki/File:Internet_map_1024.jpg</a:t>
            </a:r>
            <a:r>
              <a:rPr lang="en-US" altLang="zh-HK" sz="1500"/>
              <a:t>)</a:t>
            </a:r>
            <a:endParaRPr lang="en-US" altLang="zh-TW" sz="1500"/>
          </a:p>
        </p:txBody>
      </p:sp>
      <p:pic>
        <p:nvPicPr>
          <p:cNvPr id="22533" name="Picture 7" descr="File:Internet map 102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2465388"/>
            <a:ext cx="39243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 descr="Internet_map_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9513" y="2479675"/>
            <a:ext cx="393382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4AFDAAC-572F-2703-F8C3-37330209082D}"/>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658A8F04-1E86-4E27-AA4F-2728D690C60A}" type="slidenum">
              <a:rPr kumimoji="0" lang="en-US" altLang="zh-TW"/>
              <a:pPr/>
              <a:t>12</a:t>
            </a:fld>
            <a:endParaRPr kumimoji="0" lang="en-US" altLang="zh-TW"/>
          </a:p>
        </p:txBody>
      </p:sp>
      <p:sp>
        <p:nvSpPr>
          <p:cNvPr id="23555" name="Rectangle 2"/>
          <p:cNvSpPr>
            <a:spLocks noGrp="1" noChangeArrowheads="1"/>
          </p:cNvSpPr>
          <p:nvPr>
            <p:ph type="title"/>
          </p:nvPr>
        </p:nvSpPr>
        <p:spPr/>
        <p:txBody>
          <a:bodyPr/>
          <a:lstStyle/>
          <a:p>
            <a:pPr eaLnBrk="1" hangingPunct="1"/>
            <a:r>
              <a:rPr lang="en-US" altLang="zh-TW"/>
              <a:t>Virtual </a:t>
            </a:r>
            <a:r>
              <a:rPr lang="en-US" altLang="zh-TW">
                <a:solidFill>
                  <a:srgbClr val="FF0000"/>
                </a:solidFill>
              </a:rPr>
              <a:t>Private</a:t>
            </a:r>
            <a:r>
              <a:rPr lang="en-US" altLang="zh-TW"/>
              <a:t> Network (VPN)</a:t>
            </a:r>
          </a:p>
        </p:txBody>
      </p:sp>
      <p:sp>
        <p:nvSpPr>
          <p:cNvPr id="23556" name="Rectangle 3"/>
          <p:cNvSpPr>
            <a:spLocks noGrp="1" noChangeArrowheads="1"/>
          </p:cNvSpPr>
          <p:nvPr>
            <p:ph type="body" sz="half" idx="1"/>
          </p:nvPr>
        </p:nvSpPr>
        <p:spPr>
          <a:xfrm>
            <a:off x="1370013" y="1827213"/>
            <a:ext cx="4300537" cy="4114800"/>
          </a:xfrm>
        </p:spPr>
        <p:txBody>
          <a:bodyPr/>
          <a:lstStyle/>
          <a:p>
            <a:pPr eaLnBrk="1" hangingPunct="1">
              <a:lnSpc>
                <a:spcPct val="80000"/>
              </a:lnSpc>
            </a:pPr>
            <a:r>
              <a:rPr lang="en-US" altLang="zh-TW" sz="2100"/>
              <a:t>To build a </a:t>
            </a:r>
            <a:r>
              <a:rPr lang="en-US" altLang="zh-TW" sz="2100" i="1"/>
              <a:t>Private</a:t>
            </a:r>
            <a:r>
              <a:rPr lang="en-US" altLang="zh-TW" sz="2100"/>
              <a:t> network on top of </a:t>
            </a:r>
            <a:r>
              <a:rPr lang="en-US" altLang="zh-TW" sz="2100" i="1"/>
              <a:t>Public </a:t>
            </a:r>
            <a:r>
              <a:rPr lang="en-US" altLang="zh-TW" sz="2100"/>
              <a:t>connections</a:t>
            </a:r>
          </a:p>
          <a:p>
            <a:pPr eaLnBrk="1" hangingPunct="1">
              <a:lnSpc>
                <a:spcPct val="80000"/>
              </a:lnSpc>
            </a:pPr>
            <a:endParaRPr lang="en-US" altLang="zh-TW" sz="2100"/>
          </a:p>
          <a:p>
            <a:pPr eaLnBrk="1" hangingPunct="1">
              <a:lnSpc>
                <a:spcPct val="80000"/>
              </a:lnSpc>
            </a:pPr>
            <a:r>
              <a:rPr lang="en-US" altLang="zh-TW" sz="2100"/>
              <a:t>Concept of </a:t>
            </a:r>
            <a:r>
              <a:rPr lang="en-US" altLang="zh-TW" sz="2100">
                <a:latin typeface="Arial" panose="020B0604020202020204" pitchFamily="34" charset="0"/>
              </a:rPr>
              <a:t>“</a:t>
            </a:r>
            <a:r>
              <a:rPr lang="en-US" altLang="zh-TW" sz="2100"/>
              <a:t>tunneling</a:t>
            </a:r>
            <a:r>
              <a:rPr lang="en-US" altLang="zh-TW" sz="2100">
                <a:latin typeface="Arial" panose="020B0604020202020204" pitchFamily="34" charset="0"/>
              </a:rPr>
              <a:t>”</a:t>
            </a:r>
            <a:endParaRPr lang="en-US" altLang="zh-TW" sz="2100"/>
          </a:p>
          <a:p>
            <a:pPr eaLnBrk="1" hangingPunct="1">
              <a:lnSpc>
                <a:spcPct val="80000"/>
              </a:lnSpc>
            </a:pPr>
            <a:endParaRPr lang="en-US" altLang="zh-TW" sz="2100"/>
          </a:p>
          <a:p>
            <a:pPr eaLnBrk="1" hangingPunct="1">
              <a:lnSpc>
                <a:spcPct val="80000"/>
              </a:lnSpc>
            </a:pPr>
            <a:r>
              <a:rPr lang="en-US" altLang="zh-TW" sz="2100"/>
              <a:t>By means of </a:t>
            </a:r>
            <a:r>
              <a:rPr lang="en-US" altLang="zh-TW" sz="2100">
                <a:solidFill>
                  <a:srgbClr val="000099"/>
                </a:solidFill>
              </a:rPr>
              <a:t>mutual authentication</a:t>
            </a:r>
            <a:r>
              <a:rPr lang="en-US" altLang="zh-TW" sz="2100"/>
              <a:t> and </a:t>
            </a:r>
            <a:r>
              <a:rPr lang="en-US" altLang="zh-TW" sz="2100">
                <a:solidFill>
                  <a:srgbClr val="000099"/>
                </a:solidFill>
              </a:rPr>
              <a:t>data encryption</a:t>
            </a:r>
          </a:p>
          <a:p>
            <a:pPr eaLnBrk="1" hangingPunct="1">
              <a:lnSpc>
                <a:spcPct val="80000"/>
              </a:lnSpc>
            </a:pPr>
            <a:endParaRPr lang="en-US" altLang="zh-TW" sz="2100"/>
          </a:p>
          <a:p>
            <a:pPr eaLnBrk="1" hangingPunct="1">
              <a:lnSpc>
                <a:spcPct val="80000"/>
              </a:lnSpc>
            </a:pPr>
            <a:r>
              <a:rPr lang="en-US" altLang="zh-TW" sz="2100"/>
              <a:t>For example, a student can connect back to CUHK VPN overseas or via ISP, thus be able to use most CUHK IT services as if in campus</a:t>
            </a:r>
          </a:p>
        </p:txBody>
      </p:sp>
      <p:sp>
        <p:nvSpPr>
          <p:cNvPr id="23557" name="Text Box 8"/>
          <p:cNvSpPr txBox="1">
            <a:spLocks noChangeArrowheads="1"/>
          </p:cNvSpPr>
          <p:nvPr/>
        </p:nvSpPr>
        <p:spPr bwMode="auto">
          <a:xfrm>
            <a:off x="301625" y="5967413"/>
            <a:ext cx="7777835" cy="6463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spcBef>
                <a:spcPct val="20000"/>
              </a:spcBef>
              <a:buClr>
                <a:schemeClr val="tx2"/>
              </a:buClr>
              <a:buSzPct val="70000"/>
              <a:buFont typeface="Wingdings" panose="05000000000000000000" pitchFamily="2" charset="2"/>
              <a:buNone/>
            </a:pPr>
            <a:r>
              <a:rPr lang="en-US" altLang="zh-TW" dirty="0"/>
              <a:t>How to setup and use VPN in CUHK: </a:t>
            </a:r>
            <a:br>
              <a:rPr lang="en-US" altLang="zh-TW" dirty="0"/>
            </a:br>
            <a:r>
              <a:rPr lang="en-US" altLang="zh-TW" dirty="0">
                <a:hlinkClick r:id="rId2"/>
              </a:rPr>
              <a:t>https://www.itsc.cuhk.edu.hk/all-it/wifi-and-network/cuhk-vpn/</a:t>
            </a:r>
            <a:r>
              <a:rPr lang="en-US" altLang="zh-TW" dirty="0"/>
              <a:t>  </a:t>
            </a:r>
          </a:p>
        </p:txBody>
      </p:sp>
      <p:pic>
        <p:nvPicPr>
          <p:cNvPr id="23558" name="Picture 10" descr="virtual-private-networ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9663" y="2543175"/>
            <a:ext cx="407987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11"/>
          <p:cNvSpPr txBox="1">
            <a:spLocks noChangeArrowheads="1"/>
          </p:cNvSpPr>
          <p:nvPr/>
        </p:nvSpPr>
        <p:spPr bwMode="auto">
          <a:xfrm>
            <a:off x="5845175" y="4862513"/>
            <a:ext cx="32988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HK" sz="1200"/>
              <a:t>Image source: Digital Inspiration </a:t>
            </a:r>
            <a:r>
              <a:rPr lang="en-US" altLang="zh-TW" sz="1200"/>
              <a:t>http://www.labnol.org/software/setup-virtual-private-network-vpn/12208/</a:t>
            </a:r>
          </a:p>
        </p:txBody>
      </p:sp>
      <p:sp>
        <p:nvSpPr>
          <p:cNvPr id="2" name="Footer Placeholder 1">
            <a:extLst>
              <a:ext uri="{FF2B5EF4-FFF2-40B4-BE49-F238E27FC236}">
                <a16:creationId xmlns:a16="http://schemas.microsoft.com/office/drawing/2014/main" id="{D3B0760A-4BD5-93D8-CCEF-7A8DF99DBC40}"/>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7B5CCAF1-A878-4450-BE7B-B81821A180A6}" type="slidenum">
              <a:rPr kumimoji="0" lang="en-US" altLang="zh-TW"/>
              <a:pPr/>
              <a:t>13</a:t>
            </a:fld>
            <a:endParaRPr kumimoji="0" lang="en-US" altLang="zh-TW"/>
          </a:p>
        </p:txBody>
      </p:sp>
      <p:sp>
        <p:nvSpPr>
          <p:cNvPr id="24579" name="Rectangle 2"/>
          <p:cNvSpPr>
            <a:spLocks noGrp="1" noChangeArrowheads="1"/>
          </p:cNvSpPr>
          <p:nvPr>
            <p:ph type="title"/>
          </p:nvPr>
        </p:nvSpPr>
        <p:spPr/>
        <p:txBody>
          <a:bodyPr/>
          <a:lstStyle/>
          <a:p>
            <a:pPr eaLnBrk="1" hangingPunct="1"/>
            <a:r>
              <a:rPr lang="en-US" altLang="zh-TW"/>
              <a:t>Secure Browsing</a:t>
            </a:r>
          </a:p>
        </p:txBody>
      </p:sp>
      <p:sp>
        <p:nvSpPr>
          <p:cNvPr id="24580" name="Rectangle 3"/>
          <p:cNvSpPr>
            <a:spLocks noGrp="1" noChangeArrowheads="1"/>
          </p:cNvSpPr>
          <p:nvPr>
            <p:ph type="body" idx="1"/>
          </p:nvPr>
        </p:nvSpPr>
        <p:spPr/>
        <p:txBody>
          <a:bodyPr/>
          <a:lstStyle/>
          <a:p>
            <a:pPr eaLnBrk="1" hangingPunct="1"/>
            <a:r>
              <a:rPr lang="en-US" altLang="zh-TW" dirty="0"/>
              <a:t>Secure Searching</a:t>
            </a:r>
          </a:p>
          <a:p>
            <a:pPr lvl="1" eaLnBrk="1" hangingPunct="1"/>
            <a:r>
              <a:rPr lang="en-US" altLang="zh-TW" dirty="0"/>
              <a:t>Are you sure the search results are safe links?</a:t>
            </a:r>
          </a:p>
          <a:p>
            <a:pPr lvl="1" eaLnBrk="1" hangingPunct="1"/>
            <a:endParaRPr lang="en-US" altLang="zh-TW" dirty="0"/>
          </a:p>
          <a:p>
            <a:pPr lvl="1" eaLnBrk="1" hangingPunct="1"/>
            <a:endParaRPr lang="en-US" altLang="zh-TW" dirty="0"/>
          </a:p>
          <a:p>
            <a:pPr lvl="1" eaLnBrk="1" hangingPunct="1"/>
            <a:endParaRPr lang="en-US" altLang="zh-TW" dirty="0"/>
          </a:p>
          <a:p>
            <a:pPr lvl="1" eaLnBrk="1" hangingPunct="1"/>
            <a:endParaRPr lang="en-US" altLang="zh-TW" dirty="0"/>
          </a:p>
          <a:p>
            <a:pPr lvl="1" eaLnBrk="1" hangingPunct="1"/>
            <a:endParaRPr lang="en-US" altLang="zh-TW" dirty="0"/>
          </a:p>
          <a:p>
            <a:pPr eaLnBrk="1" hangingPunct="1"/>
            <a:r>
              <a:rPr lang="en-US" dirty="0"/>
              <a:t>Google Safe Browsing</a:t>
            </a:r>
            <a:br>
              <a:rPr lang="en-US" dirty="0"/>
            </a:br>
            <a:r>
              <a:rPr lang="en-US" sz="2400" dirty="0">
                <a:hlinkClick r:id="rId2"/>
              </a:rPr>
              <a:t>https://transparencyreport.google.com/safe-browsing/search?url=</a:t>
            </a:r>
            <a:r>
              <a:rPr lang="en-US" sz="2400" dirty="0"/>
              <a:t> </a:t>
            </a:r>
            <a:endParaRPr lang="en-US" altLang="zh-TW" sz="2400" dirty="0"/>
          </a:p>
        </p:txBody>
      </p:sp>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l="16556" t="28337" r="36310" b="34511"/>
          <a:stretch>
            <a:fillRect/>
          </a:stretch>
        </p:blipFill>
        <p:spPr bwMode="auto">
          <a:xfrm>
            <a:off x="1996619" y="3143923"/>
            <a:ext cx="4900128" cy="230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10BCD73E-D279-7B75-31B0-1A7B614740B0}"/>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285D32AB-74A9-4341-A35C-65E84E722172}" type="slidenum">
              <a:rPr kumimoji="0" lang="en-US" altLang="zh-TW"/>
              <a:pPr/>
              <a:t>14</a:t>
            </a:fld>
            <a:endParaRPr kumimoji="0" lang="en-US" altLang="zh-TW"/>
          </a:p>
        </p:txBody>
      </p:sp>
      <p:sp>
        <p:nvSpPr>
          <p:cNvPr id="25603" name="Rectangle 2"/>
          <p:cNvSpPr>
            <a:spLocks noGrp="1" noChangeArrowheads="1"/>
          </p:cNvSpPr>
          <p:nvPr>
            <p:ph type="title"/>
          </p:nvPr>
        </p:nvSpPr>
        <p:spPr>
          <a:xfrm>
            <a:off x="0" y="152400"/>
            <a:ext cx="4768058" cy="2998684"/>
          </a:xfrm>
          <a:solidFill>
            <a:srgbClr val="FFFF00"/>
          </a:solidFill>
        </p:spPr>
        <p:txBody>
          <a:bodyPr/>
          <a:lstStyle/>
          <a:p>
            <a:r>
              <a:rPr lang="en-US" sz="1800" b="0" i="0" dirty="0">
                <a:solidFill>
                  <a:srgbClr val="EA4335"/>
                </a:solidFill>
                <a:effectLst/>
                <a:latin typeface="Google Sans"/>
              </a:rPr>
              <a:t>Adjust protection level in windows</a:t>
            </a:r>
            <a:br>
              <a:rPr lang="en-US" sz="1800" b="0" i="0" dirty="0">
                <a:solidFill>
                  <a:srgbClr val="202124"/>
                </a:solidFill>
                <a:effectLst/>
                <a:latin typeface="Google Sans"/>
              </a:rPr>
            </a:br>
            <a:r>
              <a:rPr lang="en-US" sz="1800" b="0" i="0" dirty="0">
                <a:solidFill>
                  <a:srgbClr val="202124"/>
                </a:solidFill>
                <a:effectLst/>
                <a:latin typeface="arial" panose="020B0604020202020204" pitchFamily="34" charset="0"/>
              </a:rPr>
              <a:t>Go to Start and open Control Panel.</a:t>
            </a:r>
            <a:br>
              <a:rPr lang="en-US" sz="1800" b="0" i="0" dirty="0">
                <a:solidFill>
                  <a:srgbClr val="202124"/>
                </a:solidFill>
                <a:effectLst/>
                <a:latin typeface="arial" panose="020B0604020202020204" pitchFamily="34" charset="0"/>
              </a:rPr>
            </a:br>
            <a:r>
              <a:rPr lang="en-US" sz="1800" b="0" i="0" dirty="0">
                <a:solidFill>
                  <a:srgbClr val="202124"/>
                </a:solidFill>
                <a:effectLst/>
                <a:latin typeface="arial" panose="020B0604020202020204" pitchFamily="34" charset="0"/>
              </a:rPr>
              <a:t>Select System and Security.</a:t>
            </a:r>
            <a:br>
              <a:rPr lang="en-US" sz="1800" b="0" i="0" dirty="0">
                <a:solidFill>
                  <a:srgbClr val="202124"/>
                </a:solidFill>
                <a:effectLst/>
                <a:latin typeface="arial" panose="020B0604020202020204" pitchFamily="34" charset="0"/>
              </a:rPr>
            </a:br>
            <a:r>
              <a:rPr lang="en-US" sz="1800" b="0" i="0" dirty="0">
                <a:solidFill>
                  <a:srgbClr val="202124"/>
                </a:solidFill>
                <a:effectLst/>
                <a:latin typeface="arial" panose="020B0604020202020204" pitchFamily="34" charset="0"/>
              </a:rPr>
              <a:t>Under Security and Maintenance, select Change User Account Control settings.</a:t>
            </a:r>
            <a:br>
              <a:rPr lang="en-US" sz="1800" b="0" i="0" dirty="0">
                <a:solidFill>
                  <a:srgbClr val="202124"/>
                </a:solidFill>
                <a:effectLst/>
                <a:latin typeface="arial" panose="020B0604020202020204" pitchFamily="34" charset="0"/>
              </a:rPr>
            </a:br>
            <a:r>
              <a:rPr lang="en-US" sz="1800" b="0" i="0" dirty="0">
                <a:solidFill>
                  <a:srgbClr val="202124"/>
                </a:solidFill>
                <a:effectLst/>
                <a:latin typeface="arial" panose="020B0604020202020204" pitchFamily="34" charset="0"/>
              </a:rPr>
              <a:t>Move the slider to one of the following levels: ...</a:t>
            </a:r>
            <a:br>
              <a:rPr lang="en-US" sz="1800" b="0" i="0" dirty="0">
                <a:solidFill>
                  <a:srgbClr val="202124"/>
                </a:solidFill>
                <a:effectLst/>
                <a:latin typeface="arial" panose="020B0604020202020204" pitchFamily="34" charset="0"/>
              </a:rPr>
            </a:br>
            <a:r>
              <a:rPr lang="en-US" sz="1800" b="0" i="0" dirty="0">
                <a:solidFill>
                  <a:srgbClr val="202124"/>
                </a:solidFill>
                <a:effectLst/>
                <a:latin typeface="arial" panose="020B0604020202020204" pitchFamily="34" charset="0"/>
              </a:rPr>
              <a:t>Select OK to save your changes.</a:t>
            </a:r>
            <a:br>
              <a:rPr lang="en-US" sz="1800" b="0" i="0" dirty="0">
                <a:solidFill>
                  <a:srgbClr val="202124"/>
                </a:solidFill>
                <a:effectLst/>
                <a:latin typeface="arial" panose="020B0604020202020204" pitchFamily="34" charset="0"/>
              </a:rPr>
            </a:br>
            <a:r>
              <a:rPr lang="en-US" sz="1800" b="0" i="0" dirty="0">
                <a:solidFill>
                  <a:srgbClr val="202124"/>
                </a:solidFill>
                <a:effectLst/>
                <a:latin typeface="arial" panose="020B0604020202020204" pitchFamily="34" charset="0"/>
              </a:rPr>
              <a:t>Select Yes when prompted to confirm the changes.</a:t>
            </a:r>
            <a:br>
              <a:rPr lang="en-US" sz="1800" b="0" i="0" dirty="0">
                <a:solidFill>
                  <a:srgbClr val="202124"/>
                </a:solidFill>
                <a:effectLst/>
                <a:latin typeface="arial" panose="020B0604020202020204" pitchFamily="34" charset="0"/>
              </a:rPr>
            </a:br>
            <a:endParaRPr lang="en-US" altLang="zh-TW" sz="1800" dirty="0"/>
          </a:p>
        </p:txBody>
      </p:sp>
      <p:sp>
        <p:nvSpPr>
          <p:cNvPr id="25604" name="Rectangle 3"/>
          <p:cNvSpPr>
            <a:spLocks noGrp="1" noChangeArrowheads="1"/>
          </p:cNvSpPr>
          <p:nvPr>
            <p:ph type="body" sz="half" idx="2"/>
          </p:nvPr>
        </p:nvSpPr>
        <p:spPr>
          <a:xfrm>
            <a:off x="4552950" y="1827213"/>
            <a:ext cx="4130675" cy="4114800"/>
          </a:xfrm>
        </p:spPr>
        <p:txBody>
          <a:bodyPr/>
          <a:lstStyle/>
          <a:p>
            <a:pPr eaLnBrk="1" hangingPunct="1">
              <a:lnSpc>
                <a:spcPct val="90000"/>
              </a:lnSpc>
            </a:pPr>
            <a:r>
              <a:rPr lang="en-US" altLang="zh-TW" sz="1900" dirty="0"/>
              <a:t>Enable Pop-up Blocker/ Defender</a:t>
            </a:r>
          </a:p>
          <a:p>
            <a:pPr eaLnBrk="1" hangingPunct="1">
              <a:lnSpc>
                <a:spcPct val="90000"/>
              </a:lnSpc>
            </a:pPr>
            <a:endParaRPr lang="en-US" altLang="zh-TW" sz="1900" dirty="0"/>
          </a:p>
          <a:p>
            <a:pPr eaLnBrk="1" hangingPunct="1">
              <a:lnSpc>
                <a:spcPct val="90000"/>
              </a:lnSpc>
            </a:pPr>
            <a:r>
              <a:rPr lang="en-US" altLang="zh-TW" sz="1900" dirty="0"/>
              <a:t>Strengthen browser security settings</a:t>
            </a:r>
          </a:p>
          <a:p>
            <a:pPr eaLnBrk="1" hangingPunct="1">
              <a:lnSpc>
                <a:spcPct val="90000"/>
              </a:lnSpc>
            </a:pPr>
            <a:endParaRPr lang="en-US" altLang="zh-TW" sz="1900" dirty="0"/>
          </a:p>
          <a:p>
            <a:pPr eaLnBrk="1" hangingPunct="1">
              <a:lnSpc>
                <a:spcPct val="90000"/>
              </a:lnSpc>
            </a:pPr>
            <a:r>
              <a:rPr lang="en-US" altLang="zh-TW" sz="1900" dirty="0"/>
              <a:t>Install Security Suite Software: e.g., Anti-Spy, Anti-Adware, etc.</a:t>
            </a:r>
          </a:p>
          <a:p>
            <a:pPr eaLnBrk="1" hangingPunct="1">
              <a:lnSpc>
                <a:spcPct val="90000"/>
              </a:lnSpc>
            </a:pPr>
            <a:endParaRPr lang="en-US" altLang="zh-TW" sz="1900" dirty="0"/>
          </a:p>
          <a:p>
            <a:pPr eaLnBrk="1" hangingPunct="1">
              <a:lnSpc>
                <a:spcPct val="90000"/>
              </a:lnSpc>
            </a:pPr>
            <a:r>
              <a:rPr lang="en-US" altLang="zh-TW" sz="1900" dirty="0"/>
              <a:t>Type </a:t>
            </a:r>
            <a:r>
              <a:rPr lang="en-US" altLang="zh-TW" sz="1900" dirty="0">
                <a:solidFill>
                  <a:srgbClr val="FF0000"/>
                </a:solidFill>
              </a:rPr>
              <a:t>HTTP</a:t>
            </a:r>
            <a:r>
              <a:rPr lang="en-US" altLang="zh-TW" sz="1900" b="1" dirty="0">
                <a:solidFill>
                  <a:srgbClr val="FF0000"/>
                </a:solidFill>
              </a:rPr>
              <a:t>S</a:t>
            </a:r>
            <a:r>
              <a:rPr lang="en-US" altLang="zh-TW" sz="1900" dirty="0">
                <a:solidFill>
                  <a:srgbClr val="FF0000"/>
                </a:solidFill>
              </a:rPr>
              <a:t>://</a:t>
            </a:r>
            <a:r>
              <a:rPr lang="en-US" altLang="zh-TW" sz="1900" dirty="0">
                <a:solidFill>
                  <a:schemeClr val="folHlink"/>
                </a:solidFill>
              </a:rPr>
              <a:t>www...</a:t>
            </a:r>
            <a:r>
              <a:rPr lang="en-US" altLang="zh-TW" sz="1900" dirty="0"/>
              <a:t> explicitly as much as possible for </a:t>
            </a:r>
            <a:r>
              <a:rPr lang="en-US" altLang="zh-TW" sz="1900" dirty="0">
                <a:solidFill>
                  <a:srgbClr val="000099"/>
                </a:solidFill>
              </a:rPr>
              <a:t>server identification</a:t>
            </a:r>
            <a:r>
              <a:rPr lang="en-US" altLang="zh-TW" sz="1900" dirty="0"/>
              <a:t> and </a:t>
            </a:r>
            <a:r>
              <a:rPr lang="en-US" altLang="zh-TW" sz="1900" dirty="0">
                <a:solidFill>
                  <a:srgbClr val="000099"/>
                </a:solidFill>
              </a:rPr>
              <a:t>encrypted communication</a:t>
            </a:r>
          </a:p>
        </p:txBody>
      </p:sp>
      <p:pic>
        <p:nvPicPr>
          <p:cNvPr id="2560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637" y="3242940"/>
            <a:ext cx="2264098" cy="269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6" name="Text Box 7"/>
          <p:cNvSpPr txBox="1">
            <a:spLocks noChangeArrowheads="1"/>
          </p:cNvSpPr>
          <p:nvPr/>
        </p:nvSpPr>
        <p:spPr bwMode="auto">
          <a:xfrm>
            <a:off x="174625" y="5967413"/>
            <a:ext cx="8806513" cy="6463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spcBef>
                <a:spcPct val="20000"/>
              </a:spcBef>
              <a:buClr>
                <a:schemeClr val="tx2"/>
              </a:buClr>
              <a:buSzPct val="70000"/>
              <a:buFont typeface="Wingdings" panose="05000000000000000000" pitchFamily="2" charset="2"/>
              <a:buNone/>
            </a:pPr>
            <a:r>
              <a:rPr lang="en-US" altLang="zh-TW" dirty="0"/>
              <a:t>Antivirus software free download: </a:t>
            </a:r>
            <a:br>
              <a:rPr lang="en-US" altLang="zh-TW" dirty="0"/>
            </a:br>
            <a:r>
              <a:rPr lang="en-US" dirty="0">
                <a:hlinkClick r:id="rId3"/>
              </a:rPr>
              <a:t>https://www.itsc.cuhk.edu.hk/all-it/information-security/anti-virus-on-pcs</a:t>
            </a:r>
            <a:endParaRPr lang="en-US" altLang="zh-TW" dirty="0"/>
          </a:p>
        </p:txBody>
      </p:sp>
      <p:sp>
        <p:nvSpPr>
          <p:cNvPr id="2" name="Footer Placeholder 1">
            <a:extLst>
              <a:ext uri="{FF2B5EF4-FFF2-40B4-BE49-F238E27FC236}">
                <a16:creationId xmlns:a16="http://schemas.microsoft.com/office/drawing/2014/main" id="{439C423F-8885-CF1E-BBE1-85FB7E34EF4A}"/>
              </a:ext>
            </a:extLst>
          </p:cNvPr>
          <p:cNvSpPr>
            <a:spLocks noGrp="1"/>
          </p:cNvSpPr>
          <p:nvPr>
            <p:ph type="ftr" sz="quarter" idx="11"/>
          </p:nvPr>
        </p:nvSpPr>
        <p:spPr/>
        <p:txBody>
          <a:bodyPr/>
          <a:lstStyle/>
          <a:p>
            <a:pPr>
              <a:defRPr/>
            </a:pPr>
            <a:r>
              <a:rPr lang="en-US" altLang="zh-TW"/>
              <a:t>ENGG1000 2022-23 term2 KHW(d)</a:t>
            </a:r>
          </a:p>
        </p:txBody>
      </p:sp>
      <p:sp>
        <p:nvSpPr>
          <p:cNvPr id="4" name="TextBox 3">
            <a:extLst>
              <a:ext uri="{FF2B5EF4-FFF2-40B4-BE49-F238E27FC236}">
                <a16:creationId xmlns:a16="http://schemas.microsoft.com/office/drawing/2014/main" id="{CF2B0654-2AE0-1E13-D0FE-6C964FD90AEA}"/>
              </a:ext>
            </a:extLst>
          </p:cNvPr>
          <p:cNvSpPr txBox="1"/>
          <p:nvPr/>
        </p:nvSpPr>
        <p:spPr>
          <a:xfrm>
            <a:off x="10376899" y="1438382"/>
            <a:ext cx="45719"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4740DDB-EFD9-5568-7554-3578FF8A5255}"/>
              </a:ext>
            </a:extLst>
          </p:cNvPr>
          <p:cNvSpPr txBox="1"/>
          <p:nvPr/>
        </p:nvSpPr>
        <p:spPr>
          <a:xfrm>
            <a:off x="4572001" y="60544"/>
            <a:ext cx="4572000" cy="2031325"/>
          </a:xfrm>
          <a:prstGeom prst="rect">
            <a:avLst/>
          </a:prstGeom>
          <a:solidFill>
            <a:schemeClr val="accent2"/>
          </a:solidFill>
        </p:spPr>
        <p:txBody>
          <a:bodyPr wrap="square" rtlCol="0">
            <a:spAutoFit/>
          </a:bodyPr>
          <a:lstStyle/>
          <a:p>
            <a:pPr algn="l">
              <a:buFont typeface="+mj-lt"/>
              <a:buAutoNum type="arabicPeriod"/>
            </a:pPr>
            <a:r>
              <a:rPr lang="en-US" b="0" i="0" dirty="0">
                <a:solidFill>
                  <a:srgbClr val="FF0000"/>
                </a:solidFill>
                <a:effectLst/>
                <a:latin typeface="arial" panose="020B0604020202020204" pitchFamily="34" charset="0"/>
              </a:rPr>
              <a:t>On your computer, e.g., open Chrome.</a:t>
            </a:r>
          </a:p>
          <a:p>
            <a:pPr algn="l">
              <a:buFont typeface="+mj-lt"/>
              <a:buAutoNum type="arabicPeriod"/>
            </a:pPr>
            <a:r>
              <a:rPr lang="en-US" b="0" i="0" dirty="0">
                <a:solidFill>
                  <a:srgbClr val="FF0000"/>
                </a:solidFill>
                <a:effectLst/>
                <a:latin typeface="arial" panose="020B0604020202020204" pitchFamily="34" charset="0"/>
              </a:rPr>
              <a:t>At the top right, click More. Settings.</a:t>
            </a:r>
          </a:p>
          <a:p>
            <a:pPr algn="l">
              <a:buFont typeface="+mj-lt"/>
              <a:buAutoNum type="arabicPeriod"/>
            </a:pPr>
            <a:r>
              <a:rPr lang="en-US" b="0" i="0" dirty="0">
                <a:solidFill>
                  <a:srgbClr val="FF0000"/>
                </a:solidFill>
                <a:effectLst/>
                <a:latin typeface="arial" panose="020B0604020202020204" pitchFamily="34" charset="0"/>
              </a:rPr>
              <a:t>Click Privacy and security Site Settings. Pop-ups and redirects.</a:t>
            </a:r>
          </a:p>
          <a:p>
            <a:pPr algn="l">
              <a:buFont typeface="+mj-lt"/>
              <a:buAutoNum type="arabicPeriod"/>
            </a:pPr>
            <a:r>
              <a:rPr lang="en-US" b="0" i="0" dirty="0">
                <a:solidFill>
                  <a:srgbClr val="FF0000"/>
                </a:solidFill>
                <a:effectLst/>
                <a:latin typeface="arial" panose="020B0604020202020204" pitchFamily="34" charset="0"/>
              </a:rPr>
              <a:t>Choose the option that you want as your default setting.</a:t>
            </a:r>
          </a:p>
          <a:p>
            <a:endParaRPr lang="en-US" dirty="0"/>
          </a:p>
        </p:txBody>
      </p:sp>
      <p:sp>
        <p:nvSpPr>
          <p:cNvPr id="3" name="TextBox 2">
            <a:extLst>
              <a:ext uri="{FF2B5EF4-FFF2-40B4-BE49-F238E27FC236}">
                <a16:creationId xmlns:a16="http://schemas.microsoft.com/office/drawing/2014/main" id="{E0E0081D-F98B-CE81-C80C-BCDCE506E1F2}"/>
              </a:ext>
            </a:extLst>
          </p:cNvPr>
          <p:cNvSpPr txBox="1"/>
          <p:nvPr/>
        </p:nvSpPr>
        <p:spPr>
          <a:xfrm>
            <a:off x="2301498" y="3463685"/>
            <a:ext cx="1510350" cy="430887"/>
          </a:xfrm>
          <a:prstGeom prst="rect">
            <a:avLst/>
          </a:prstGeom>
          <a:noFill/>
        </p:spPr>
        <p:txBody>
          <a:bodyPr wrap="none" rtlCol="0">
            <a:spAutoFit/>
          </a:bodyPr>
          <a:lstStyle/>
          <a:p>
            <a:pPr algn="l">
              <a:buFont typeface="+mj-lt"/>
              <a:buAutoNum type="arabicPeriod"/>
            </a:pPr>
            <a:r>
              <a:rPr lang="en-US" altLang="zh-TW" sz="1100" dirty="0"/>
              <a:t>Secure Browsing</a:t>
            </a:r>
            <a:endParaRPr lang="en-US" sz="1100" b="0" i="0" dirty="0">
              <a:solidFill>
                <a:srgbClr val="202124"/>
              </a:solidFill>
              <a:effectLst/>
              <a:latin typeface="arial" panose="020B0604020202020204" pitchFamily="34" charset="0"/>
            </a:endParaRPr>
          </a:p>
          <a:p>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E4086010-50D1-4DC2-8A21-5F1297410C65}" type="slidenum">
              <a:rPr kumimoji="0" lang="en-US" altLang="zh-TW"/>
              <a:pPr/>
              <a:t>15</a:t>
            </a:fld>
            <a:endParaRPr kumimoji="0" lang="en-US" altLang="zh-TW"/>
          </a:p>
        </p:txBody>
      </p:sp>
      <p:sp>
        <p:nvSpPr>
          <p:cNvPr id="26627" name="Rectangle 2"/>
          <p:cNvSpPr>
            <a:spLocks noGrp="1" noChangeArrowheads="1"/>
          </p:cNvSpPr>
          <p:nvPr>
            <p:ph type="title"/>
          </p:nvPr>
        </p:nvSpPr>
        <p:spPr>
          <a:xfrm>
            <a:off x="825483" y="377826"/>
            <a:ext cx="7313612" cy="1143000"/>
          </a:xfrm>
        </p:spPr>
        <p:txBody>
          <a:bodyPr/>
          <a:lstStyle/>
          <a:p>
            <a:pPr eaLnBrk="1" hangingPunct="1"/>
            <a:r>
              <a:rPr lang="en-US" altLang="zh-TW" dirty="0"/>
              <a:t>What is HTTPS?</a:t>
            </a:r>
          </a:p>
        </p:txBody>
      </p:sp>
      <p:sp>
        <p:nvSpPr>
          <p:cNvPr id="26628" name="Rectangle 3"/>
          <p:cNvSpPr>
            <a:spLocks noGrp="1" noChangeArrowheads="1"/>
          </p:cNvSpPr>
          <p:nvPr>
            <p:ph type="body" idx="1"/>
          </p:nvPr>
        </p:nvSpPr>
        <p:spPr/>
        <p:txBody>
          <a:bodyPr/>
          <a:lstStyle/>
          <a:p>
            <a:pPr eaLnBrk="1" hangingPunct="1"/>
            <a:r>
              <a:rPr lang="en-US" altLang="zh-TW" dirty="0" err="1">
                <a:solidFill>
                  <a:srgbClr val="000099"/>
                </a:solidFill>
              </a:rPr>
              <a:t>H</a:t>
            </a:r>
            <a:r>
              <a:rPr lang="en-US" altLang="zh-TW" dirty="0" err="1"/>
              <a:t>yper</a:t>
            </a:r>
            <a:r>
              <a:rPr lang="en-US" altLang="zh-TW" dirty="0" err="1">
                <a:solidFill>
                  <a:srgbClr val="000099"/>
                </a:solidFill>
              </a:rPr>
              <a:t>T</a:t>
            </a:r>
            <a:r>
              <a:rPr lang="en-US" altLang="zh-TW" dirty="0" err="1"/>
              <a:t>ext</a:t>
            </a:r>
            <a:r>
              <a:rPr lang="en-US" altLang="zh-TW" dirty="0"/>
              <a:t> </a:t>
            </a:r>
            <a:r>
              <a:rPr lang="en-US" altLang="zh-TW" dirty="0">
                <a:solidFill>
                  <a:srgbClr val="000099"/>
                </a:solidFill>
              </a:rPr>
              <a:t>T</a:t>
            </a:r>
            <a:r>
              <a:rPr lang="en-US" altLang="zh-TW" dirty="0"/>
              <a:t>ransfer </a:t>
            </a:r>
            <a:r>
              <a:rPr lang="en-US" altLang="zh-TW" dirty="0">
                <a:solidFill>
                  <a:srgbClr val="000099"/>
                </a:solidFill>
              </a:rPr>
              <a:t>P</a:t>
            </a:r>
            <a:r>
              <a:rPr lang="en-US" altLang="zh-TW" dirty="0"/>
              <a:t>rotocol </a:t>
            </a:r>
            <a:r>
              <a:rPr lang="en-US" altLang="zh-TW" dirty="0">
                <a:solidFill>
                  <a:srgbClr val="000099"/>
                </a:solidFill>
              </a:rPr>
              <a:t>S</a:t>
            </a:r>
            <a:r>
              <a:rPr lang="en-US" altLang="zh-TW" dirty="0"/>
              <a:t>ecure</a:t>
            </a:r>
          </a:p>
          <a:p>
            <a:pPr eaLnBrk="1" hangingPunct="1"/>
            <a:r>
              <a:rPr lang="en-US" altLang="zh-TW" dirty="0"/>
              <a:t>By trust of</a:t>
            </a:r>
          </a:p>
          <a:p>
            <a:pPr lvl="1" eaLnBrk="1" hangingPunct="1"/>
            <a:r>
              <a:rPr lang="en-US" altLang="zh-TW" dirty="0"/>
              <a:t>Good browser</a:t>
            </a:r>
          </a:p>
          <a:p>
            <a:pPr lvl="1" eaLnBrk="1" hangingPunct="1"/>
            <a:r>
              <a:rPr lang="en-US" altLang="zh-TW" dirty="0"/>
              <a:t>Faithful Certificate Authority (CA)</a:t>
            </a:r>
          </a:p>
          <a:p>
            <a:pPr lvl="1" eaLnBrk="1" hangingPunct="1"/>
            <a:r>
              <a:rPr lang="en-US" altLang="zh-TW" dirty="0"/>
              <a:t>Valid server certificate issued by CA</a:t>
            </a:r>
          </a:p>
          <a:p>
            <a:pPr eaLnBrk="1" hangingPunct="1"/>
            <a:r>
              <a:rPr lang="en-US" altLang="zh-TW" dirty="0"/>
              <a:t>To identify legitimate server</a:t>
            </a:r>
          </a:p>
        </p:txBody>
      </p:sp>
      <p:pic>
        <p:nvPicPr>
          <p:cNvPr id="26629" name="Picture 4"/>
          <p:cNvPicPr>
            <a:picLocks noChangeAspect="1" noChangeArrowheads="1"/>
          </p:cNvPicPr>
          <p:nvPr/>
        </p:nvPicPr>
        <p:blipFill>
          <a:blip r:embed="rId2">
            <a:extLst>
              <a:ext uri="{28A0092B-C50C-407E-A947-70E740481C1C}">
                <a14:useLocalDpi xmlns:a14="http://schemas.microsoft.com/office/drawing/2010/main" val="0"/>
              </a:ext>
            </a:extLst>
          </a:blip>
          <a:srcRect b="43596"/>
          <a:stretch>
            <a:fillRect/>
          </a:stretch>
        </p:blipFill>
        <p:spPr bwMode="auto">
          <a:xfrm>
            <a:off x="1841500" y="4787900"/>
            <a:ext cx="4581525"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Text Box 6"/>
          <p:cNvSpPr txBox="1">
            <a:spLocks noChangeArrowheads="1"/>
          </p:cNvSpPr>
          <p:nvPr/>
        </p:nvSpPr>
        <p:spPr bwMode="auto">
          <a:xfrm>
            <a:off x="6410325" y="5260975"/>
            <a:ext cx="26384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a:t>Widely-Trusted Root CA</a:t>
            </a:r>
            <a:r>
              <a:rPr lang="en-US" altLang="zh-TW">
                <a:latin typeface="Arial" panose="020B0604020202020204" pitchFamily="34" charset="0"/>
              </a:rPr>
              <a:t>’</a:t>
            </a:r>
            <a:r>
              <a:rPr lang="en-US" altLang="zh-TW"/>
              <a:t>s and their record on a browser</a:t>
            </a:r>
          </a:p>
        </p:txBody>
      </p:sp>
      <p:sp>
        <p:nvSpPr>
          <p:cNvPr id="2" name="Footer Placeholder 1">
            <a:extLst>
              <a:ext uri="{FF2B5EF4-FFF2-40B4-BE49-F238E27FC236}">
                <a16:creationId xmlns:a16="http://schemas.microsoft.com/office/drawing/2014/main" id="{F7294E6B-3EED-D290-2175-75C81FA6B83A}"/>
              </a:ext>
            </a:extLst>
          </p:cNvPr>
          <p:cNvSpPr>
            <a:spLocks noGrp="1"/>
          </p:cNvSpPr>
          <p:nvPr>
            <p:ph type="ftr" sz="quarter" idx="11"/>
          </p:nvPr>
        </p:nvSpPr>
        <p:spPr/>
        <p:txBody>
          <a:bodyPr/>
          <a:lstStyle/>
          <a:p>
            <a:pPr>
              <a:defRPr/>
            </a:pPr>
            <a:r>
              <a:rPr lang="en-US" altLang="zh-TW"/>
              <a:t>ENGG1000 2022-23 term2 KHW(d)</a:t>
            </a:r>
          </a:p>
        </p:txBody>
      </p:sp>
      <p:sp>
        <p:nvSpPr>
          <p:cNvPr id="3" name="TextBox 2">
            <a:extLst>
              <a:ext uri="{FF2B5EF4-FFF2-40B4-BE49-F238E27FC236}">
                <a16:creationId xmlns:a16="http://schemas.microsoft.com/office/drawing/2014/main" id="{14B94F46-62F4-7586-C0E2-7729A9B8AAA5}"/>
              </a:ext>
            </a:extLst>
          </p:cNvPr>
          <p:cNvSpPr txBox="1"/>
          <p:nvPr/>
        </p:nvSpPr>
        <p:spPr>
          <a:xfrm>
            <a:off x="4482289" y="643663"/>
            <a:ext cx="4581525" cy="1754326"/>
          </a:xfrm>
          <a:prstGeom prst="rect">
            <a:avLst/>
          </a:prstGeom>
          <a:noFill/>
        </p:spPr>
        <p:txBody>
          <a:bodyPr wrap="square" rtlCol="0">
            <a:spAutoFit/>
          </a:bodyPr>
          <a:lstStyle/>
          <a:p>
            <a:pPr algn="l">
              <a:buFont typeface="+mj-lt"/>
              <a:buAutoNum type="arabicPeriod"/>
            </a:pPr>
            <a:r>
              <a:rPr lang="en-US" b="0" i="0" dirty="0">
                <a:solidFill>
                  <a:srgbClr val="FF0000"/>
                </a:solidFill>
                <a:effectLst/>
                <a:latin typeface="arial" panose="020B0604020202020204" pitchFamily="34" charset="0"/>
              </a:rPr>
              <a:t>Click the padlock icon in the address bar for the website.</a:t>
            </a:r>
          </a:p>
          <a:p>
            <a:pPr algn="l">
              <a:buFont typeface="+mj-lt"/>
              <a:buAutoNum type="arabicPeriod"/>
            </a:pPr>
            <a:r>
              <a:rPr lang="en-US" b="0" i="0" dirty="0">
                <a:solidFill>
                  <a:srgbClr val="FF0000"/>
                </a:solidFill>
                <a:effectLst/>
                <a:latin typeface="arial" panose="020B0604020202020204" pitchFamily="34" charset="0"/>
              </a:rPr>
              <a:t>Click on Certificate (Valid) in the pop-up.</a:t>
            </a:r>
          </a:p>
          <a:p>
            <a:pPr algn="l">
              <a:buFont typeface="+mj-lt"/>
              <a:buAutoNum type="arabicPeriod"/>
            </a:pPr>
            <a:r>
              <a:rPr lang="en-US" b="0" i="0" dirty="0">
                <a:solidFill>
                  <a:srgbClr val="FF0000"/>
                </a:solidFill>
                <a:effectLst/>
                <a:latin typeface="arial" panose="020B0604020202020204" pitchFamily="34" charset="0"/>
              </a:rPr>
              <a:t>Check the Valid from dates to validate the SSL certificate is current.</a:t>
            </a:r>
          </a:p>
          <a:p>
            <a:endParaRPr lang="en-US" dirty="0">
              <a:solidFill>
                <a:srgbClr val="FF0000"/>
              </a:solidFill>
            </a:endParaRPr>
          </a:p>
        </p:txBody>
      </p:sp>
      <p:pic>
        <p:nvPicPr>
          <p:cNvPr id="5" name="Picture 4">
            <a:extLst>
              <a:ext uri="{FF2B5EF4-FFF2-40B4-BE49-F238E27FC236}">
                <a16:creationId xmlns:a16="http://schemas.microsoft.com/office/drawing/2014/main" id="{044BDCA3-DA9B-4562-55A2-4660D2FE2612}"/>
              </a:ext>
            </a:extLst>
          </p:cNvPr>
          <p:cNvPicPr>
            <a:picLocks noChangeAspect="1"/>
          </p:cNvPicPr>
          <p:nvPr/>
        </p:nvPicPr>
        <p:blipFill>
          <a:blip r:embed="rId3"/>
          <a:stretch>
            <a:fillRect/>
          </a:stretch>
        </p:blipFill>
        <p:spPr>
          <a:xfrm>
            <a:off x="419261" y="71439"/>
            <a:ext cx="7019925" cy="619125"/>
          </a:xfrm>
          <a:prstGeom prst="rect">
            <a:avLst/>
          </a:prstGeom>
        </p:spPr>
      </p:pic>
      <p:sp>
        <p:nvSpPr>
          <p:cNvPr id="6" name="Oval 5">
            <a:extLst>
              <a:ext uri="{FF2B5EF4-FFF2-40B4-BE49-F238E27FC236}">
                <a16:creationId xmlns:a16="http://schemas.microsoft.com/office/drawing/2014/main" id="{BDDEFB51-D5CD-4D11-C860-D8B874554927}"/>
              </a:ext>
            </a:extLst>
          </p:cNvPr>
          <p:cNvSpPr/>
          <p:nvPr/>
        </p:nvSpPr>
        <p:spPr bwMode="auto">
          <a:xfrm>
            <a:off x="1704814" y="377826"/>
            <a:ext cx="402955" cy="38417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Verdana" panose="020B0604030504040204" pitchFamily="34" charset="0"/>
              <a:ea typeface="新細明體" panose="02020500000000000000" pitchFamily="18" charset="-120"/>
            </a:endParaRPr>
          </a:p>
        </p:txBody>
      </p:sp>
      <p:cxnSp>
        <p:nvCxnSpPr>
          <p:cNvPr id="8" name="Straight Arrow Connector 7">
            <a:extLst>
              <a:ext uri="{FF2B5EF4-FFF2-40B4-BE49-F238E27FC236}">
                <a16:creationId xmlns:a16="http://schemas.microsoft.com/office/drawing/2014/main" id="{E42D9E59-FEC3-5180-7FEE-D73735FD1B29}"/>
              </a:ext>
            </a:extLst>
          </p:cNvPr>
          <p:cNvCxnSpPr>
            <a:stCxn id="6" idx="4"/>
          </p:cNvCxnSpPr>
          <p:nvPr/>
        </p:nvCxnSpPr>
        <p:spPr bwMode="auto">
          <a:xfrm>
            <a:off x="1906292" y="762001"/>
            <a:ext cx="3797084" cy="113653"/>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4884AD0D-EB26-4466-BE48-6E550E91256C}" type="slidenum">
              <a:rPr kumimoji="0" lang="en-US" altLang="zh-TW"/>
              <a:pPr/>
              <a:t>16</a:t>
            </a:fld>
            <a:endParaRPr kumimoji="0" lang="en-US" altLang="zh-TW"/>
          </a:p>
        </p:txBody>
      </p:sp>
      <p:sp>
        <p:nvSpPr>
          <p:cNvPr id="27651" name="Rectangle 2"/>
          <p:cNvSpPr>
            <a:spLocks noGrp="1" noChangeArrowheads="1"/>
          </p:cNvSpPr>
          <p:nvPr>
            <p:ph type="title"/>
          </p:nvPr>
        </p:nvSpPr>
        <p:spPr/>
        <p:txBody>
          <a:bodyPr/>
          <a:lstStyle/>
          <a:p>
            <a:pPr eaLnBrk="1" hangingPunct="1"/>
            <a:r>
              <a:rPr lang="en-US" altLang="zh-TW"/>
              <a:t>HTTPS Example</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r="40132"/>
          <a:stretch>
            <a:fillRect/>
          </a:stretch>
        </p:blipFill>
        <p:spPr bwMode="auto">
          <a:xfrm>
            <a:off x="1620838" y="1766888"/>
            <a:ext cx="6500812" cy="48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325" y="1698625"/>
            <a:ext cx="4206875" cy="45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5067DD35-07FF-A2FE-B9C5-45FCD16B1D25}"/>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fade">
                                      <p:cBhvr>
                                        <p:cTn id="7" dur="20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B3F05F97-2119-415B-BE56-EE83A2C12765}" type="slidenum">
              <a:rPr kumimoji="0" lang="en-US" altLang="zh-TW"/>
              <a:pPr/>
              <a:t>17</a:t>
            </a:fld>
            <a:endParaRPr kumimoji="0" lang="en-US" altLang="zh-TW"/>
          </a:p>
        </p:txBody>
      </p:sp>
      <p:sp>
        <p:nvSpPr>
          <p:cNvPr id="28675" name="Rectangle 2"/>
          <p:cNvSpPr>
            <a:spLocks noGrp="1" noChangeArrowheads="1"/>
          </p:cNvSpPr>
          <p:nvPr>
            <p:ph type="title"/>
          </p:nvPr>
        </p:nvSpPr>
        <p:spPr/>
        <p:txBody>
          <a:bodyPr/>
          <a:lstStyle/>
          <a:p>
            <a:pPr eaLnBrk="1" hangingPunct="1"/>
            <a:r>
              <a:rPr lang="en-US" altLang="zh-TW" sz="3200"/>
              <a:t>Securing Wi-Fi Connections</a:t>
            </a:r>
            <a:br>
              <a:rPr lang="en-US" altLang="zh-TW" sz="3200"/>
            </a:br>
            <a:r>
              <a:rPr lang="en-US" altLang="zh-TW" sz="3200"/>
              <a:t>Service Provider’s Perspective</a:t>
            </a:r>
          </a:p>
        </p:txBody>
      </p:sp>
      <p:sp>
        <p:nvSpPr>
          <p:cNvPr id="28676" name="Rectangle 3"/>
          <p:cNvSpPr>
            <a:spLocks noGrp="1" noChangeArrowheads="1"/>
          </p:cNvSpPr>
          <p:nvPr>
            <p:ph type="body" idx="1"/>
          </p:nvPr>
        </p:nvSpPr>
        <p:spPr>
          <a:xfrm>
            <a:off x="1268413" y="1827213"/>
            <a:ext cx="7875587" cy="4114800"/>
          </a:xfrm>
        </p:spPr>
        <p:txBody>
          <a:bodyPr/>
          <a:lstStyle/>
          <a:p>
            <a:pPr eaLnBrk="1" hangingPunct="1">
              <a:lnSpc>
                <a:spcPct val="110000"/>
              </a:lnSpc>
            </a:pPr>
            <a:r>
              <a:rPr lang="en-US" altLang="zh-TW" sz="1800" dirty="0"/>
              <a:t>Setup Wi-Fi Router/ Access Point securely</a:t>
            </a:r>
          </a:p>
          <a:p>
            <a:pPr lvl="1" eaLnBrk="1" hangingPunct="1">
              <a:lnSpc>
                <a:spcPct val="110000"/>
              </a:lnSpc>
            </a:pPr>
            <a:r>
              <a:rPr lang="en-US" altLang="zh-TW" sz="1600" dirty="0"/>
              <a:t>Check and </a:t>
            </a:r>
            <a:r>
              <a:rPr lang="en-US" altLang="zh-TW" sz="1600" i="1" dirty="0"/>
              <a:t>assess</a:t>
            </a:r>
            <a:r>
              <a:rPr lang="en-US" altLang="zh-TW" sz="1600" dirty="0"/>
              <a:t> firmware updates properly</a:t>
            </a:r>
          </a:p>
          <a:p>
            <a:pPr lvl="1" eaLnBrk="1" hangingPunct="1">
              <a:lnSpc>
                <a:spcPct val="110000"/>
              </a:lnSpc>
            </a:pPr>
            <a:r>
              <a:rPr lang="en-US" altLang="zh-TW" sz="1600" dirty="0"/>
              <a:t>Hide SSID (disable network name broadcast)</a:t>
            </a:r>
          </a:p>
          <a:p>
            <a:pPr lvl="2" eaLnBrk="1" hangingPunct="1">
              <a:lnSpc>
                <a:spcPct val="110000"/>
              </a:lnSpc>
            </a:pPr>
            <a:r>
              <a:rPr lang="en-US" altLang="zh-TW" sz="1300" dirty="0"/>
              <a:t>I.e. make the AP invisible to passers-by</a:t>
            </a:r>
          </a:p>
          <a:p>
            <a:pPr lvl="1" eaLnBrk="1" hangingPunct="1">
              <a:lnSpc>
                <a:spcPct val="110000"/>
              </a:lnSpc>
            </a:pPr>
            <a:r>
              <a:rPr lang="en-US" altLang="zh-TW" sz="1600" dirty="0"/>
              <a:t>Enable enhanced wireless security features such as WPA2</a:t>
            </a:r>
          </a:p>
          <a:p>
            <a:pPr lvl="2" eaLnBrk="1" hangingPunct="1">
              <a:lnSpc>
                <a:spcPct val="110000"/>
              </a:lnSpc>
            </a:pPr>
            <a:r>
              <a:rPr lang="en-US" altLang="zh-TW" sz="1300" dirty="0"/>
              <a:t>I.e. enable data encryption and user authentication</a:t>
            </a:r>
          </a:p>
          <a:p>
            <a:pPr lvl="1" eaLnBrk="1" hangingPunct="1">
              <a:lnSpc>
                <a:spcPct val="110000"/>
              </a:lnSpc>
            </a:pPr>
            <a:r>
              <a:rPr lang="en-US" altLang="zh-TW" sz="1600" dirty="0"/>
              <a:t>Enable MAC address filtering and hardware firewall</a:t>
            </a:r>
          </a:p>
          <a:p>
            <a:pPr lvl="1" eaLnBrk="1" hangingPunct="1">
              <a:lnSpc>
                <a:spcPct val="110000"/>
              </a:lnSpc>
            </a:pPr>
            <a:r>
              <a:rPr lang="en-US" altLang="zh-TW" sz="1600" dirty="0"/>
              <a:t>Check system status and log routinely</a:t>
            </a:r>
          </a:p>
          <a:p>
            <a:pPr eaLnBrk="1" hangingPunct="1">
              <a:lnSpc>
                <a:spcPct val="110000"/>
              </a:lnSpc>
            </a:pPr>
            <a:endParaRPr lang="en-US" altLang="zh-TW" sz="1800" dirty="0"/>
          </a:p>
          <a:p>
            <a:pPr lvl="1" eaLnBrk="1" hangingPunct="1">
              <a:lnSpc>
                <a:spcPct val="110000"/>
              </a:lnSpc>
            </a:pPr>
            <a:endParaRPr lang="en-US" altLang="zh-HK" sz="1600" dirty="0"/>
          </a:p>
          <a:p>
            <a:pPr lvl="1" eaLnBrk="1" hangingPunct="1">
              <a:lnSpc>
                <a:spcPct val="110000"/>
              </a:lnSpc>
            </a:pPr>
            <a:r>
              <a:rPr lang="en-US" altLang="zh-HK" sz="1600" dirty="0"/>
              <a:t>Image source: </a:t>
            </a:r>
            <a:r>
              <a:rPr lang="en-US" altLang="zh-TW" sz="1500" dirty="0"/>
              <a:t>"Scott Beale / Laughing Squid" </a:t>
            </a:r>
            <a:r>
              <a:rPr lang="en-US" altLang="zh-TW" sz="1500" dirty="0">
                <a:hlinkClick r:id="rId2"/>
              </a:rPr>
              <a:t>laughingsquid.com</a:t>
            </a:r>
            <a:endParaRPr lang="en-US" altLang="zh-TW" sz="1500" dirty="0"/>
          </a:p>
        </p:txBody>
      </p:sp>
      <p:sp>
        <p:nvSpPr>
          <p:cNvPr id="28677" name="AutoShape 5" descr="9k="/>
          <p:cNvSpPr>
            <a:spLocks noChangeAspect="1" noChangeArrowheads="1"/>
          </p:cNvSpPr>
          <p:nvPr/>
        </p:nvSpPr>
        <p:spPr bwMode="auto">
          <a:xfrm>
            <a:off x="3357563" y="2486025"/>
            <a:ext cx="2428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en-US" altLang="en-US"/>
          </a:p>
        </p:txBody>
      </p:sp>
      <p:pic>
        <p:nvPicPr>
          <p:cNvPr id="28678" name="Picture 9" descr="176544388_c75afe829b_o"/>
          <p:cNvPicPr>
            <a:picLocks noChangeAspect="1" noChangeArrowheads="1"/>
          </p:cNvPicPr>
          <p:nvPr/>
        </p:nvPicPr>
        <p:blipFill>
          <a:blip r:embed="rId3">
            <a:extLst>
              <a:ext uri="{28A0092B-C50C-407E-A947-70E740481C1C}">
                <a14:useLocalDpi xmlns:a14="http://schemas.microsoft.com/office/drawing/2010/main" val="0"/>
              </a:ext>
            </a:extLst>
          </a:blip>
          <a:srcRect l="8194" t="13326" r="5986" b="18852"/>
          <a:stretch>
            <a:fillRect/>
          </a:stretch>
        </p:blipFill>
        <p:spPr bwMode="auto">
          <a:xfrm>
            <a:off x="7007225" y="0"/>
            <a:ext cx="21367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4EA8AE3-3401-EC10-AE8D-5034D3BB7BD7}"/>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8123F482-9631-4A11-8FBE-304AE5F2AAE8}" type="slidenum">
              <a:rPr kumimoji="0" lang="en-US" altLang="zh-TW"/>
              <a:pPr/>
              <a:t>18</a:t>
            </a:fld>
            <a:endParaRPr kumimoji="0" lang="en-US" altLang="zh-TW"/>
          </a:p>
        </p:txBody>
      </p:sp>
      <p:sp>
        <p:nvSpPr>
          <p:cNvPr id="29699" name="Rectangle 2"/>
          <p:cNvSpPr>
            <a:spLocks noGrp="1" noChangeArrowheads="1"/>
          </p:cNvSpPr>
          <p:nvPr>
            <p:ph type="title"/>
          </p:nvPr>
        </p:nvSpPr>
        <p:spPr/>
        <p:txBody>
          <a:bodyPr/>
          <a:lstStyle/>
          <a:p>
            <a:pPr eaLnBrk="1" hangingPunct="1"/>
            <a:r>
              <a:rPr lang="en-US" altLang="zh-TW" sz="3200"/>
              <a:t>Securing Wi-Fi Connections</a:t>
            </a:r>
            <a:br>
              <a:rPr lang="en-US" altLang="zh-TW" sz="3200"/>
            </a:br>
            <a:r>
              <a:rPr lang="en-US" altLang="zh-TW" sz="3200"/>
              <a:t>User’s Perspective</a:t>
            </a:r>
          </a:p>
        </p:txBody>
      </p:sp>
      <p:sp>
        <p:nvSpPr>
          <p:cNvPr id="29700" name="Rectangle 3"/>
          <p:cNvSpPr>
            <a:spLocks noGrp="1" noChangeArrowheads="1"/>
          </p:cNvSpPr>
          <p:nvPr>
            <p:ph type="body" idx="1"/>
          </p:nvPr>
        </p:nvSpPr>
        <p:spPr>
          <a:xfrm>
            <a:off x="1370013" y="1827213"/>
            <a:ext cx="7313612" cy="4502566"/>
          </a:xfrm>
        </p:spPr>
        <p:txBody>
          <a:bodyPr/>
          <a:lstStyle/>
          <a:p>
            <a:pPr eaLnBrk="1" hangingPunct="1"/>
            <a:r>
              <a:rPr lang="en-US" altLang="zh-TW" sz="1900" dirty="0"/>
              <a:t>Only use registered and legitimate Wi-Fi services</a:t>
            </a:r>
          </a:p>
          <a:p>
            <a:pPr lvl="1" eaLnBrk="1" hangingPunct="1"/>
            <a:r>
              <a:rPr lang="en-US" altLang="zh-TW" sz="1700" dirty="0"/>
              <a:t>Create/ save profiles for trusted SSID</a:t>
            </a:r>
          </a:p>
          <a:p>
            <a:pPr lvl="1" eaLnBrk="1" hangingPunct="1"/>
            <a:r>
              <a:rPr lang="en-US" altLang="zh-TW" sz="1700" dirty="0"/>
              <a:t>Do NOT use open/ unsecured Wi-Fi AP</a:t>
            </a:r>
          </a:p>
          <a:p>
            <a:pPr lvl="1" eaLnBrk="1" hangingPunct="1"/>
            <a:r>
              <a:rPr lang="en-US" altLang="zh-TW" sz="1700" dirty="0"/>
              <a:t>Do NOT use Ad-hoc Mode (Mesh</a:t>
            </a:r>
            <a:r>
              <a:rPr lang="en-US" altLang="zh-HK" sz="1700" dirty="0"/>
              <a:t> Networking</a:t>
            </a:r>
            <a:r>
              <a:rPr lang="en-US" altLang="zh-TW" sz="1700" dirty="0"/>
              <a:t>)</a:t>
            </a:r>
          </a:p>
          <a:p>
            <a:pPr eaLnBrk="1" hangingPunct="1"/>
            <a:endParaRPr lang="en-US" altLang="zh-TW" sz="1900" dirty="0"/>
          </a:p>
          <a:p>
            <a:pPr eaLnBrk="1" hangingPunct="1"/>
            <a:r>
              <a:rPr lang="en-US" altLang="zh-TW" sz="1900" dirty="0"/>
              <a:t>Prefer using 802.1x or WPA2 to web portal login</a:t>
            </a:r>
          </a:p>
          <a:p>
            <a:pPr eaLnBrk="1" hangingPunct="1"/>
            <a:endParaRPr lang="en-US" altLang="zh-TW" sz="1900" dirty="0"/>
          </a:p>
          <a:p>
            <a:pPr eaLnBrk="1" hangingPunct="1"/>
            <a:r>
              <a:rPr lang="en-US" altLang="zh-TW" sz="1900" dirty="0"/>
              <a:t>Create a VPN connection on top of the Wi-Fi connection</a:t>
            </a:r>
          </a:p>
          <a:p>
            <a:pPr eaLnBrk="1" hangingPunct="1"/>
            <a:endParaRPr lang="en-US" altLang="zh-TW" sz="1900" dirty="0"/>
          </a:p>
          <a:p>
            <a:pPr eaLnBrk="1" hangingPunct="1"/>
            <a:r>
              <a:rPr lang="en-US" altLang="zh-TW" sz="1900" dirty="0"/>
              <a:t>Avoid doing confidential/ sensitive transactions</a:t>
            </a:r>
          </a:p>
          <a:p>
            <a:pPr eaLnBrk="1" hangingPunct="1"/>
            <a:endParaRPr lang="en-US" altLang="zh-TW" sz="1900" dirty="0"/>
          </a:p>
          <a:p>
            <a:pPr eaLnBrk="1" hangingPunct="1"/>
            <a:r>
              <a:rPr lang="en-US" altLang="zh-TW" sz="1900" dirty="0"/>
              <a:t>See: </a:t>
            </a:r>
            <a:r>
              <a:rPr lang="en-US" sz="2000" dirty="0">
                <a:hlinkClick r:id="rId2"/>
              </a:rPr>
              <a:t>https://www.itsc.cuhk.edu.hk/all-it/wifi-and-network/on-campus-wifi/</a:t>
            </a:r>
            <a:endParaRPr lang="en-US" altLang="zh-TW" sz="1900" dirty="0"/>
          </a:p>
        </p:txBody>
      </p:sp>
      <p:pic>
        <p:nvPicPr>
          <p:cNvPr id="29701" name="Picture 5" descr="wifi-hotsp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9638"/>
            <a:ext cx="173355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BB0F438-0466-4DD2-7884-017140FD5E32}"/>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6726E177-553E-47B9-9E0A-4F79561D005E}" type="slidenum">
              <a:rPr kumimoji="0" lang="en-US" altLang="zh-TW"/>
              <a:pPr/>
              <a:t>19</a:t>
            </a:fld>
            <a:endParaRPr kumimoji="0" lang="en-US" altLang="zh-TW"/>
          </a:p>
        </p:txBody>
      </p:sp>
      <p:sp>
        <p:nvSpPr>
          <p:cNvPr id="30723" name="Rectangle 2"/>
          <p:cNvSpPr>
            <a:spLocks noGrp="1" noChangeArrowheads="1"/>
          </p:cNvSpPr>
          <p:nvPr>
            <p:ph type="title"/>
          </p:nvPr>
        </p:nvSpPr>
        <p:spPr/>
        <p:txBody>
          <a:bodyPr/>
          <a:lstStyle/>
          <a:p>
            <a:pPr eaLnBrk="1" hangingPunct="1"/>
            <a:r>
              <a:rPr lang="en-US" altLang="zh-HK"/>
              <a:t>Firewall</a:t>
            </a:r>
            <a:endParaRPr lang="en-US" altLang="zh-TW"/>
          </a:p>
        </p:txBody>
      </p:sp>
      <p:sp>
        <p:nvSpPr>
          <p:cNvPr id="30724" name="Rectangle 3"/>
          <p:cNvSpPr>
            <a:spLocks noGrp="1" noChangeArrowheads="1"/>
          </p:cNvSpPr>
          <p:nvPr>
            <p:ph type="body" idx="1"/>
          </p:nvPr>
        </p:nvSpPr>
        <p:spPr/>
        <p:txBody>
          <a:bodyPr/>
          <a:lstStyle/>
          <a:p>
            <a:pPr eaLnBrk="1" hangingPunct="1"/>
            <a:r>
              <a:rPr lang="en-US" altLang="zh-HK" sz="2000" dirty="0"/>
              <a:t>A firewall is to </a:t>
            </a:r>
            <a:r>
              <a:rPr lang="en-US" altLang="zh-HK" sz="2000" dirty="0">
                <a:solidFill>
                  <a:srgbClr val="000099"/>
                </a:solidFill>
              </a:rPr>
              <a:t>deny (or allow)</a:t>
            </a:r>
            <a:r>
              <a:rPr lang="en-US" altLang="zh-HK" sz="2000" dirty="0"/>
              <a:t> certain network connections</a:t>
            </a:r>
          </a:p>
          <a:p>
            <a:pPr eaLnBrk="1" hangingPunct="1"/>
            <a:r>
              <a:rPr lang="en-US" altLang="zh-HK" sz="2000" dirty="0"/>
              <a:t>Network connections can be in-bound or out-bound where </a:t>
            </a:r>
            <a:r>
              <a:rPr lang="en-US" altLang="zh-HK" sz="2000" dirty="0">
                <a:solidFill>
                  <a:srgbClr val="000099"/>
                </a:solidFill>
              </a:rPr>
              <a:t>in-bound connections are more susceptible</a:t>
            </a:r>
          </a:p>
          <a:p>
            <a:pPr eaLnBrk="1" hangingPunct="1"/>
            <a:r>
              <a:rPr lang="en-US" altLang="zh-HK" sz="2000" dirty="0"/>
              <a:t>Example active network connections on a PC:</a:t>
            </a:r>
          </a:p>
          <a:p>
            <a:pPr eaLnBrk="1" hangingPunct="1">
              <a:lnSpc>
                <a:spcPct val="80000"/>
              </a:lnSpc>
            </a:pPr>
            <a:endParaRPr lang="en-US" altLang="zh-HK" sz="2000" dirty="0"/>
          </a:p>
          <a:p>
            <a:pPr eaLnBrk="1" hangingPunct="1">
              <a:lnSpc>
                <a:spcPct val="80000"/>
              </a:lnSpc>
              <a:buFont typeface="Wingdings" panose="05000000000000000000" pitchFamily="2" charset="2"/>
              <a:buNone/>
            </a:pPr>
            <a:r>
              <a:rPr lang="en-US" altLang="zh-TW" sz="1200" b="1" dirty="0">
                <a:latin typeface="Courier New" panose="02070309020205020404" pitchFamily="49" charset="0"/>
              </a:rPr>
              <a:t>C:\Users\</a:t>
            </a:r>
            <a:r>
              <a:rPr lang="en-US" altLang="zh-HK" sz="1200" b="1" dirty="0">
                <a:latin typeface="Courier New" panose="02070309020205020404" pitchFamily="49" charset="0"/>
              </a:rPr>
              <a:t>ENGG1000</a:t>
            </a:r>
            <a:r>
              <a:rPr lang="en-US" altLang="zh-TW" sz="1200" b="1" dirty="0">
                <a:latin typeface="Courier New" panose="02070309020205020404" pitchFamily="49" charset="0"/>
              </a:rPr>
              <a:t>&gt;</a:t>
            </a:r>
            <a:r>
              <a:rPr lang="en-US" altLang="zh-HK" sz="1200" b="1" dirty="0">
                <a:latin typeface="Courier New" panose="02070309020205020404" pitchFamily="49" charset="0"/>
              </a:rPr>
              <a:t> </a:t>
            </a:r>
            <a:r>
              <a:rPr lang="en-US" altLang="zh-TW" sz="1200" b="1" dirty="0">
                <a:solidFill>
                  <a:srgbClr val="000099"/>
                </a:solidFill>
                <a:latin typeface="Courier New" panose="02070309020205020404" pitchFamily="49" charset="0"/>
              </a:rPr>
              <a:t>netstat</a:t>
            </a:r>
            <a:r>
              <a:rPr lang="en-US" altLang="zh-HK" sz="1200" b="1" dirty="0">
                <a:solidFill>
                  <a:srgbClr val="000099"/>
                </a:solidFill>
                <a:latin typeface="Courier New" panose="02070309020205020404" pitchFamily="49" charset="0"/>
              </a:rPr>
              <a:t> -a</a:t>
            </a:r>
            <a:endParaRPr lang="en-US" altLang="zh-TW" sz="1200" b="1" dirty="0">
              <a:solidFill>
                <a:srgbClr val="000099"/>
              </a:solidFill>
              <a:latin typeface="Courier New" panose="02070309020205020404" pitchFamily="49" charset="0"/>
            </a:endParaRPr>
          </a:p>
          <a:p>
            <a:pPr eaLnBrk="1" hangingPunct="1">
              <a:lnSpc>
                <a:spcPct val="80000"/>
              </a:lnSpc>
              <a:buFont typeface="Wingdings" panose="05000000000000000000" pitchFamily="2" charset="2"/>
              <a:buNone/>
            </a:pPr>
            <a:r>
              <a:rPr lang="zh-TW" altLang="en-US" sz="1200" b="1" dirty="0">
                <a:latin typeface="Courier New" panose="02070309020205020404" pitchFamily="49" charset="0"/>
              </a:rPr>
              <a:t>使用中連線</a:t>
            </a:r>
          </a:p>
          <a:p>
            <a:pPr eaLnBrk="1" hangingPunct="1">
              <a:lnSpc>
                <a:spcPct val="80000"/>
              </a:lnSpc>
              <a:buFont typeface="Wingdings" panose="05000000000000000000" pitchFamily="2" charset="2"/>
              <a:buNone/>
            </a:pPr>
            <a:r>
              <a:rPr lang="zh-TW" altLang="en-US" sz="1200" b="1" dirty="0">
                <a:latin typeface="Courier New" panose="02070309020205020404" pitchFamily="49" charset="0"/>
              </a:rPr>
              <a:t>協定</a:t>
            </a:r>
            <a:r>
              <a:rPr lang="zh-TW" altLang="zh-HK" sz="1200" b="1" dirty="0">
                <a:latin typeface="Courier New" panose="02070309020205020404" pitchFamily="49" charset="0"/>
              </a:rPr>
              <a:t> </a:t>
            </a:r>
            <a:r>
              <a:rPr lang="zh-TW" altLang="en-US" sz="1200" b="1" dirty="0">
                <a:latin typeface="Courier New" panose="02070309020205020404" pitchFamily="49" charset="0"/>
              </a:rPr>
              <a:t>  本機位址     </a:t>
            </a:r>
            <a:r>
              <a:rPr lang="zh-TW" altLang="zh-HK" sz="1200" b="1" dirty="0">
                <a:latin typeface="Courier New" panose="02070309020205020404" pitchFamily="49" charset="0"/>
              </a:rPr>
              <a:t> </a:t>
            </a:r>
            <a:r>
              <a:rPr lang="zh-TW" altLang="en-US" sz="1200" b="1" dirty="0">
                <a:latin typeface="Courier New" panose="02070309020205020404" pitchFamily="49" charset="0"/>
              </a:rPr>
              <a:t>     </a:t>
            </a:r>
            <a:r>
              <a:rPr lang="zh-TW" altLang="zh-HK" sz="1200" b="1" dirty="0">
                <a:latin typeface="Courier New" panose="02070309020205020404" pitchFamily="49" charset="0"/>
              </a:rPr>
              <a:t> </a:t>
            </a:r>
            <a:r>
              <a:rPr lang="zh-TW" altLang="en-US" sz="1200" b="1" dirty="0">
                <a:latin typeface="Courier New" panose="02070309020205020404" pitchFamily="49" charset="0"/>
              </a:rPr>
              <a:t> </a:t>
            </a:r>
            <a:r>
              <a:rPr lang="zh-TW" altLang="zh-HK" sz="1200" b="1" dirty="0">
                <a:latin typeface="Courier New" panose="02070309020205020404" pitchFamily="49" charset="0"/>
              </a:rPr>
              <a:t> </a:t>
            </a:r>
            <a:r>
              <a:rPr lang="zh-TW" altLang="en-US" sz="1200" b="1" dirty="0">
                <a:latin typeface="Courier New" panose="02070309020205020404" pitchFamily="49" charset="0"/>
              </a:rPr>
              <a:t> </a:t>
            </a:r>
            <a:r>
              <a:rPr lang="zh-TW" altLang="zh-HK" sz="1200" b="1" dirty="0">
                <a:latin typeface="Courier New" panose="02070309020205020404" pitchFamily="49" charset="0"/>
              </a:rPr>
              <a:t> </a:t>
            </a:r>
            <a:r>
              <a:rPr lang="zh-TW" altLang="en-US" sz="1200" b="1" dirty="0">
                <a:latin typeface="Courier New" panose="02070309020205020404" pitchFamily="49" charset="0"/>
              </a:rPr>
              <a:t> </a:t>
            </a:r>
            <a:r>
              <a:rPr lang="zh-TW" altLang="zh-HK" sz="1200" b="1" dirty="0">
                <a:latin typeface="Courier New" panose="02070309020205020404" pitchFamily="49" charset="0"/>
              </a:rPr>
              <a:t> </a:t>
            </a:r>
            <a:r>
              <a:rPr lang="zh-TW" altLang="en-US" sz="1200" b="1" dirty="0">
                <a:latin typeface="Courier New" panose="02070309020205020404" pitchFamily="49" charset="0"/>
              </a:rPr>
              <a:t> </a:t>
            </a:r>
            <a:r>
              <a:rPr lang="zh-TW" altLang="zh-HK" sz="1200" b="1" dirty="0">
                <a:latin typeface="Courier New" panose="02070309020205020404" pitchFamily="49" charset="0"/>
              </a:rPr>
              <a:t> </a:t>
            </a:r>
            <a:r>
              <a:rPr lang="zh-TW" altLang="en-US" sz="1200" b="1" dirty="0">
                <a:latin typeface="Courier New" panose="02070309020205020404" pitchFamily="49" charset="0"/>
              </a:rPr>
              <a:t> </a:t>
            </a:r>
            <a:r>
              <a:rPr lang="zh-TW" altLang="zh-HK" sz="1200" b="1" dirty="0">
                <a:latin typeface="Courier New" panose="02070309020205020404" pitchFamily="49" charset="0"/>
              </a:rPr>
              <a:t> </a:t>
            </a:r>
            <a:r>
              <a:rPr lang="zh-TW" altLang="en-US" sz="1200" b="1" dirty="0">
                <a:latin typeface="Courier New" panose="02070309020205020404" pitchFamily="49" charset="0"/>
              </a:rPr>
              <a:t> </a:t>
            </a:r>
            <a:r>
              <a:rPr lang="zh-TW" altLang="zh-HK" sz="1200" b="1" dirty="0">
                <a:latin typeface="Courier New" panose="02070309020205020404" pitchFamily="49" charset="0"/>
              </a:rPr>
              <a:t> </a:t>
            </a:r>
            <a:r>
              <a:rPr lang="zh-TW" altLang="en-US" sz="1200" b="1" dirty="0">
                <a:latin typeface="Courier New" panose="02070309020205020404" pitchFamily="49" charset="0"/>
              </a:rPr>
              <a:t>      外部位址     </a:t>
            </a:r>
            <a:r>
              <a:rPr lang="zh-TW" altLang="zh-HK" sz="1200" b="1" dirty="0">
                <a:latin typeface="Courier New" panose="02070309020205020404" pitchFamily="49" charset="0"/>
              </a:rPr>
              <a:t> </a:t>
            </a:r>
            <a:r>
              <a:rPr lang="zh-TW" altLang="en-US" sz="1200" b="1" dirty="0">
                <a:latin typeface="Courier New" panose="02070309020205020404" pitchFamily="49" charset="0"/>
              </a:rPr>
              <a:t>          狀態</a:t>
            </a:r>
          </a:p>
          <a:p>
            <a:pPr eaLnBrk="1" hangingPunct="1">
              <a:lnSpc>
                <a:spcPct val="80000"/>
              </a:lnSpc>
              <a:buFont typeface="Wingdings" panose="05000000000000000000" pitchFamily="2" charset="2"/>
              <a:buNone/>
            </a:pPr>
            <a:r>
              <a:rPr lang="en-US" altLang="zh-TW" sz="1200" b="1" dirty="0">
                <a:latin typeface="Courier New" panose="02070309020205020404" pitchFamily="49" charset="0"/>
              </a:rPr>
              <a:t>TCP   127.0.0.1:1110        </a:t>
            </a:r>
            <a:r>
              <a:rPr lang="en-US" altLang="zh-HK" sz="1200" b="1" dirty="0">
                <a:latin typeface="Courier New" panose="02070309020205020404" pitchFamily="49" charset="0"/>
              </a:rPr>
              <a:t>              </a:t>
            </a:r>
            <a:r>
              <a:rPr lang="en-US" altLang="zh-TW" sz="1200" b="1" dirty="0">
                <a:latin typeface="Courier New" panose="02070309020205020404" pitchFamily="49" charset="0"/>
              </a:rPr>
              <a:t> PC91</a:t>
            </a:r>
            <a:r>
              <a:rPr lang="en-US" altLang="zh-HK" sz="1200" b="1" dirty="0">
                <a:latin typeface="Courier New" panose="02070309020205020404" pitchFamily="49" charset="0"/>
              </a:rPr>
              <a:t>123</a:t>
            </a:r>
            <a:r>
              <a:rPr lang="en-US" altLang="zh-TW" sz="1200" b="1" dirty="0">
                <a:latin typeface="Courier New" panose="02070309020205020404" pitchFamily="49" charset="0"/>
              </a:rPr>
              <a:t>:50409          ESTABLISHED</a:t>
            </a:r>
          </a:p>
          <a:p>
            <a:pPr eaLnBrk="1" hangingPunct="1">
              <a:lnSpc>
                <a:spcPct val="80000"/>
              </a:lnSpc>
              <a:buFont typeface="Wingdings" panose="05000000000000000000" pitchFamily="2" charset="2"/>
              <a:buNone/>
            </a:pPr>
            <a:r>
              <a:rPr lang="en-US" altLang="zh-TW" sz="1200" b="1" dirty="0">
                <a:latin typeface="Courier New" panose="02070309020205020404" pitchFamily="49" charset="0"/>
              </a:rPr>
              <a:t>TCP   127.0.0.1:50409      </a:t>
            </a:r>
            <a:r>
              <a:rPr lang="en-US" altLang="zh-HK" sz="1200" b="1" dirty="0">
                <a:latin typeface="Courier New" panose="02070309020205020404" pitchFamily="49" charset="0"/>
              </a:rPr>
              <a:t>              </a:t>
            </a:r>
            <a:r>
              <a:rPr lang="en-US" altLang="zh-TW" sz="1200" b="1" dirty="0">
                <a:latin typeface="Courier New" panose="02070309020205020404" pitchFamily="49" charset="0"/>
              </a:rPr>
              <a:t>  PC91</a:t>
            </a:r>
            <a:r>
              <a:rPr lang="en-US" altLang="zh-HK" sz="1200" b="1" dirty="0">
                <a:latin typeface="Courier New" panose="02070309020205020404" pitchFamily="49" charset="0"/>
              </a:rPr>
              <a:t>123</a:t>
            </a:r>
            <a:r>
              <a:rPr lang="en-US" altLang="zh-TW" sz="1200" b="1" dirty="0">
                <a:latin typeface="Courier New" panose="02070309020205020404" pitchFamily="49" charset="0"/>
              </a:rPr>
              <a:t>:nfsd-status    ESTABLISHED</a:t>
            </a:r>
          </a:p>
          <a:p>
            <a:pPr eaLnBrk="1" hangingPunct="1">
              <a:lnSpc>
                <a:spcPct val="80000"/>
              </a:lnSpc>
              <a:buFont typeface="Wingdings" panose="05000000000000000000" pitchFamily="2" charset="2"/>
              <a:buNone/>
            </a:pPr>
            <a:r>
              <a:rPr lang="en-US" altLang="zh-TW" sz="1200" b="1" dirty="0">
                <a:latin typeface="Courier New" panose="02070309020205020404" pitchFamily="49" charset="0"/>
              </a:rPr>
              <a:t>TCP   127.0.0.1:51464        </a:t>
            </a:r>
            <a:r>
              <a:rPr lang="en-US" altLang="zh-HK" sz="1200" b="1" dirty="0">
                <a:latin typeface="Courier New" panose="02070309020205020404" pitchFamily="49" charset="0"/>
              </a:rPr>
              <a:t>              </a:t>
            </a:r>
            <a:r>
              <a:rPr lang="en-US" altLang="zh-TW" sz="1200" b="1" dirty="0">
                <a:latin typeface="Courier New" panose="02070309020205020404" pitchFamily="49" charset="0"/>
              </a:rPr>
              <a:t>PC91</a:t>
            </a:r>
            <a:r>
              <a:rPr lang="en-US" altLang="zh-HK" sz="1200" b="1" dirty="0">
                <a:latin typeface="Courier New" panose="02070309020205020404" pitchFamily="49" charset="0"/>
              </a:rPr>
              <a:t>123</a:t>
            </a:r>
            <a:r>
              <a:rPr lang="en-US" altLang="zh-TW" sz="1200" b="1" dirty="0">
                <a:latin typeface="Courier New" panose="02070309020205020404" pitchFamily="49" charset="0"/>
              </a:rPr>
              <a:t>:nfsd-status    TIME_WAIT</a:t>
            </a:r>
          </a:p>
          <a:p>
            <a:pPr eaLnBrk="1" hangingPunct="1">
              <a:lnSpc>
                <a:spcPct val="80000"/>
              </a:lnSpc>
              <a:buFont typeface="Wingdings" panose="05000000000000000000" pitchFamily="2" charset="2"/>
              <a:buNone/>
            </a:pPr>
            <a:r>
              <a:rPr lang="en-US" altLang="zh-TW" sz="1200" b="1" dirty="0">
                <a:latin typeface="Courier New" panose="02070309020205020404" pitchFamily="49" charset="0"/>
              </a:rPr>
              <a:t>TCP   137.189.91.</a:t>
            </a:r>
            <a:r>
              <a:rPr lang="en-US" altLang="zh-HK" sz="1200" b="1" dirty="0">
                <a:latin typeface="Courier New" panose="02070309020205020404" pitchFamily="49" charset="0"/>
              </a:rPr>
              <a:t>123</a:t>
            </a:r>
            <a:r>
              <a:rPr lang="en-US" altLang="zh-TW" sz="1200" b="1" dirty="0">
                <a:latin typeface="Courier New" panose="02070309020205020404" pitchFamily="49" charset="0"/>
              </a:rPr>
              <a:t>:49166   </a:t>
            </a:r>
            <a:r>
              <a:rPr lang="en-US" altLang="zh-HK" sz="1200" b="1" dirty="0">
                <a:latin typeface="Courier New" panose="02070309020205020404" pitchFamily="49" charset="0"/>
              </a:rPr>
              <a:t>              </a:t>
            </a:r>
            <a:r>
              <a:rPr lang="en-US" altLang="zh-TW" sz="1200" b="1" dirty="0" err="1">
                <a:latin typeface="Courier New" panose="02070309020205020404" pitchFamily="49" charset="0"/>
              </a:rPr>
              <a:t>ocean:microsoft-ds</a:t>
            </a:r>
            <a:r>
              <a:rPr lang="en-US" altLang="zh-TW" sz="1200" b="1" dirty="0">
                <a:latin typeface="Courier New" panose="02070309020205020404" pitchFamily="49" charset="0"/>
              </a:rPr>
              <a:t>     ESTABLISHED</a:t>
            </a:r>
          </a:p>
          <a:p>
            <a:pPr eaLnBrk="1" hangingPunct="1">
              <a:lnSpc>
                <a:spcPct val="80000"/>
              </a:lnSpc>
              <a:buFont typeface="Wingdings" panose="05000000000000000000" pitchFamily="2" charset="2"/>
              <a:buNone/>
            </a:pPr>
            <a:r>
              <a:rPr lang="en-US" altLang="zh-TW" sz="1200" b="1" dirty="0">
                <a:latin typeface="Courier New" panose="02070309020205020404" pitchFamily="49" charset="0"/>
              </a:rPr>
              <a:t>TCP   137.189.91.</a:t>
            </a:r>
            <a:r>
              <a:rPr lang="en-US" altLang="zh-HK" sz="1200" b="1" dirty="0">
                <a:latin typeface="Courier New" panose="02070309020205020404" pitchFamily="49" charset="0"/>
              </a:rPr>
              <a:t>123</a:t>
            </a:r>
            <a:r>
              <a:rPr lang="en-US" altLang="zh-TW" sz="1200" b="1" dirty="0">
                <a:latin typeface="Courier New" panose="02070309020205020404" pitchFamily="49" charset="0"/>
              </a:rPr>
              <a:t>:50410   </a:t>
            </a:r>
            <a:r>
              <a:rPr lang="en-US" altLang="zh-HK" sz="1200" b="1" dirty="0">
                <a:latin typeface="Courier New" panose="02070309020205020404" pitchFamily="49" charset="0"/>
              </a:rPr>
              <a:t>              </a:t>
            </a:r>
            <a:r>
              <a:rPr lang="en-US" altLang="zh-TW" sz="1200" b="1" dirty="0" err="1">
                <a:latin typeface="Courier New" panose="02070309020205020404" pitchFamily="49" charset="0"/>
              </a:rPr>
              <a:t>stfimap:imaps</a:t>
            </a:r>
            <a:r>
              <a:rPr lang="en-US" altLang="zh-TW" sz="1200" b="1" dirty="0">
                <a:latin typeface="Courier New" panose="02070309020205020404" pitchFamily="49" charset="0"/>
              </a:rPr>
              <a:t>          ESTABLISHED</a:t>
            </a:r>
          </a:p>
          <a:p>
            <a:pPr eaLnBrk="1" hangingPunct="1">
              <a:lnSpc>
                <a:spcPct val="80000"/>
              </a:lnSpc>
              <a:buFont typeface="Wingdings" panose="05000000000000000000" pitchFamily="2" charset="2"/>
              <a:buNone/>
            </a:pPr>
            <a:r>
              <a:rPr lang="en-US" altLang="zh-TW" sz="1200" b="1" dirty="0">
                <a:latin typeface="Courier New" panose="02070309020205020404" pitchFamily="49" charset="0"/>
              </a:rPr>
              <a:t>TCP   137.189.91.</a:t>
            </a:r>
            <a:r>
              <a:rPr lang="en-US" altLang="zh-HK" sz="1200" b="1" dirty="0">
                <a:latin typeface="Courier New" panose="02070309020205020404" pitchFamily="49" charset="0"/>
              </a:rPr>
              <a:t>123</a:t>
            </a:r>
            <a:r>
              <a:rPr lang="en-US" altLang="zh-TW" sz="1200" b="1" dirty="0">
                <a:latin typeface="Courier New" panose="02070309020205020404" pitchFamily="49" charset="0"/>
              </a:rPr>
              <a:t>:51465  </a:t>
            </a:r>
            <a:r>
              <a:rPr lang="en-US" altLang="zh-HK" sz="1200" b="1" dirty="0">
                <a:latin typeface="Courier New" panose="02070309020205020404" pitchFamily="49" charset="0"/>
              </a:rPr>
              <a:t>             </a:t>
            </a:r>
            <a:r>
              <a:rPr lang="en-US" altLang="zh-TW" sz="1200" b="1" dirty="0">
                <a:latin typeface="Courier New" panose="02070309020205020404" pitchFamily="49" charset="0"/>
              </a:rPr>
              <a:t>  portia:8000            TIME_WAIT</a:t>
            </a:r>
            <a:endParaRPr lang="en-US" altLang="zh-HK" sz="1200" b="1" dirty="0">
              <a:latin typeface="Courier New" panose="02070309020205020404" pitchFamily="49" charset="0"/>
            </a:endParaRPr>
          </a:p>
          <a:p>
            <a:pPr eaLnBrk="1" hangingPunct="1">
              <a:lnSpc>
                <a:spcPct val="80000"/>
              </a:lnSpc>
              <a:buFont typeface="Wingdings" panose="05000000000000000000" pitchFamily="2" charset="2"/>
              <a:buNone/>
            </a:pPr>
            <a:r>
              <a:rPr lang="en-US" altLang="zh-TW" sz="1200" b="1" dirty="0">
                <a:latin typeface="Courier New" panose="02070309020205020404" pitchFamily="49" charset="0"/>
              </a:rPr>
              <a:t>UDP   137.189.91.</a:t>
            </a:r>
            <a:r>
              <a:rPr lang="en-US" altLang="zh-HK" sz="1200" b="1" dirty="0">
                <a:latin typeface="Courier New" panose="02070309020205020404" pitchFamily="49" charset="0"/>
              </a:rPr>
              <a:t>123</a:t>
            </a:r>
            <a:r>
              <a:rPr lang="en-US" altLang="zh-TW" sz="1200" b="1" dirty="0">
                <a:latin typeface="Courier New" panose="02070309020205020404" pitchFamily="49" charset="0"/>
              </a:rPr>
              <a:t>:138      </a:t>
            </a:r>
            <a:r>
              <a:rPr lang="en-US" altLang="zh-HK" sz="1200" b="1" dirty="0">
                <a:latin typeface="Courier New" panose="02070309020205020404" pitchFamily="49" charset="0"/>
              </a:rPr>
              <a:t>             </a:t>
            </a:r>
            <a:r>
              <a:rPr lang="en-US" altLang="zh-TW" sz="1200" b="1" dirty="0">
                <a:latin typeface="Courier New" panose="02070309020205020404" pitchFamily="49" charset="0"/>
              </a:rPr>
              <a:t>*:*</a:t>
            </a:r>
            <a:endParaRPr lang="en-US" altLang="zh-HK" sz="1200" b="1" dirty="0">
              <a:latin typeface="Courier New" panose="02070309020205020404" pitchFamily="49" charset="0"/>
            </a:endParaRPr>
          </a:p>
          <a:p>
            <a:pPr eaLnBrk="1" hangingPunct="1">
              <a:lnSpc>
                <a:spcPct val="80000"/>
              </a:lnSpc>
              <a:buFont typeface="Wingdings" panose="05000000000000000000" pitchFamily="2" charset="2"/>
              <a:buNone/>
            </a:pPr>
            <a:r>
              <a:rPr lang="en-US" altLang="zh-TW" sz="1200" b="1" dirty="0">
                <a:latin typeface="Courier New" panose="02070309020205020404" pitchFamily="49" charset="0"/>
              </a:rPr>
              <a:t>UDP   [fe80::6d3c:7d7f:b1</a:t>
            </a:r>
            <a:r>
              <a:rPr lang="en-US" altLang="zh-HK" sz="1200" b="1" dirty="0">
                <a:latin typeface="Courier New" panose="02070309020205020404" pitchFamily="49" charset="0"/>
              </a:rPr>
              <a:t>e</a:t>
            </a:r>
            <a:r>
              <a:rPr lang="en-US" altLang="zh-TW" sz="1200" b="1" dirty="0">
                <a:latin typeface="Courier New" panose="02070309020205020404" pitchFamily="49" charset="0"/>
              </a:rPr>
              <a:t>0:b</a:t>
            </a:r>
            <a:r>
              <a:rPr lang="en-US" altLang="zh-HK" sz="1200" b="1" dirty="0">
                <a:latin typeface="Courier New" panose="02070309020205020404" pitchFamily="49" charset="0"/>
              </a:rPr>
              <a:t>8</a:t>
            </a:r>
            <a:r>
              <a:rPr lang="en-US" altLang="zh-TW" sz="1200" b="1" dirty="0">
                <a:latin typeface="Courier New" panose="02070309020205020404" pitchFamily="49" charset="0"/>
              </a:rPr>
              <a:t>35%11]:1900  *:*</a:t>
            </a:r>
          </a:p>
        </p:txBody>
      </p:sp>
      <p:sp>
        <p:nvSpPr>
          <p:cNvPr id="2" name="Footer Placeholder 1">
            <a:extLst>
              <a:ext uri="{FF2B5EF4-FFF2-40B4-BE49-F238E27FC236}">
                <a16:creationId xmlns:a16="http://schemas.microsoft.com/office/drawing/2014/main" id="{07A747DA-2AA2-B84E-6C8D-2CF6C3329AA2}"/>
              </a:ext>
            </a:extLst>
          </p:cNvPr>
          <p:cNvSpPr>
            <a:spLocks noGrp="1"/>
          </p:cNvSpPr>
          <p:nvPr>
            <p:ph type="ftr" sz="quarter" idx="11"/>
          </p:nvPr>
        </p:nvSpPr>
        <p:spPr/>
        <p:txBody>
          <a:bodyPr/>
          <a:lstStyle/>
          <a:p>
            <a:pPr>
              <a:defRPr/>
            </a:pPr>
            <a:r>
              <a:rPr lang="en-US" altLang="zh-TW"/>
              <a:t>ENGG1000 2022-23 term2 KHW(d)</a:t>
            </a:r>
          </a:p>
        </p:txBody>
      </p:sp>
      <p:sp>
        <p:nvSpPr>
          <p:cNvPr id="3" name="TextBox 2">
            <a:extLst>
              <a:ext uri="{FF2B5EF4-FFF2-40B4-BE49-F238E27FC236}">
                <a16:creationId xmlns:a16="http://schemas.microsoft.com/office/drawing/2014/main" id="{272056E0-B0CE-CFA2-A13E-720743046825}"/>
              </a:ext>
            </a:extLst>
          </p:cNvPr>
          <p:cNvSpPr txBox="1"/>
          <p:nvPr/>
        </p:nvSpPr>
        <p:spPr>
          <a:xfrm>
            <a:off x="3365937" y="75891"/>
            <a:ext cx="5527298" cy="1754326"/>
          </a:xfrm>
          <a:prstGeom prst="rect">
            <a:avLst/>
          </a:prstGeom>
          <a:solidFill>
            <a:schemeClr val="accent1">
              <a:lumMod val="20000"/>
              <a:lumOff val="80000"/>
            </a:schemeClr>
          </a:solidFill>
        </p:spPr>
        <p:txBody>
          <a:bodyPr wrap="square" rtlCol="0">
            <a:spAutoFit/>
          </a:bodyPr>
          <a:lstStyle/>
          <a:p>
            <a:pPr algn="l"/>
            <a:r>
              <a:rPr lang="en-US" b="0" i="0" dirty="0">
                <a:solidFill>
                  <a:srgbClr val="1E1E1E"/>
                </a:solidFill>
                <a:effectLst/>
                <a:latin typeface="Segoe UI" panose="020B0502040204020203" pitchFamily="34" charset="0"/>
              </a:rPr>
              <a:t>Windows 10 lets you quickly check your network connection status. And if you're having trouble with your connection, you can run the Network troubleshooter to try and fix it.</a:t>
            </a:r>
          </a:p>
          <a:p>
            <a:pPr algn="l"/>
            <a:r>
              <a:rPr lang="en-US" b="0" i="0" dirty="0">
                <a:solidFill>
                  <a:srgbClr val="1E1E1E"/>
                </a:solidFill>
                <a:effectLst/>
                <a:latin typeface="Segoe UI" panose="020B0502040204020203" pitchFamily="34" charset="0"/>
              </a:rPr>
              <a:t>Select the </a:t>
            </a:r>
            <a:r>
              <a:rPr lang="en-US" b="1" i="0" dirty="0">
                <a:solidFill>
                  <a:srgbClr val="1E1E1E"/>
                </a:solidFill>
                <a:effectLst/>
                <a:latin typeface="Segoe UI" panose="020B0502040204020203" pitchFamily="34" charset="0"/>
              </a:rPr>
              <a:t>Start </a:t>
            </a:r>
            <a:r>
              <a:rPr lang="en-US" b="0" i="0" dirty="0">
                <a:solidFill>
                  <a:srgbClr val="1E1E1E"/>
                </a:solidFill>
                <a:effectLst/>
                <a:latin typeface="Segoe UI" panose="020B0502040204020203" pitchFamily="34" charset="0"/>
              </a:rPr>
              <a:t> button, then select </a:t>
            </a:r>
            <a:r>
              <a:rPr lang="en-US" b="1" i="0" dirty="0">
                <a:solidFill>
                  <a:srgbClr val="1E1E1E"/>
                </a:solidFill>
                <a:effectLst/>
                <a:latin typeface="Segoe UI" panose="020B0502040204020203" pitchFamily="34" charset="0"/>
              </a:rPr>
              <a:t>Settings </a:t>
            </a:r>
            <a:r>
              <a:rPr lang="en-US" b="0" i="0" dirty="0">
                <a:solidFill>
                  <a:srgbClr val="1E1E1E"/>
                </a:solidFill>
                <a:effectLst/>
                <a:latin typeface="Segoe UI" panose="020B0502040204020203" pitchFamily="34" charset="0"/>
              </a:rPr>
              <a:t> &gt; </a:t>
            </a:r>
            <a:r>
              <a:rPr lang="en-US" b="1" i="0" dirty="0">
                <a:solidFill>
                  <a:srgbClr val="1E1E1E"/>
                </a:solidFill>
                <a:effectLst/>
                <a:latin typeface="Segoe UI" panose="020B0502040204020203" pitchFamily="34" charset="0"/>
              </a:rPr>
              <a:t>Network &amp; Internet </a:t>
            </a:r>
            <a:r>
              <a:rPr lang="en-US" b="0" i="0" dirty="0">
                <a:solidFill>
                  <a:srgbClr val="1E1E1E"/>
                </a:solidFill>
                <a:effectLst/>
                <a:latin typeface="Segoe UI" panose="020B0502040204020203" pitchFamily="34" charset="0"/>
              </a:rPr>
              <a:t>&gt; </a:t>
            </a:r>
            <a:r>
              <a:rPr lang="en-US" b="1" i="0" dirty="0">
                <a:solidFill>
                  <a:srgbClr val="1E1E1E"/>
                </a:solidFill>
                <a:effectLst/>
                <a:latin typeface="Segoe UI" panose="020B0502040204020203" pitchFamily="34" charset="0"/>
              </a:rPr>
              <a:t>Status</a:t>
            </a:r>
            <a:r>
              <a:rPr lang="en-US" b="0" i="0" dirty="0">
                <a:solidFill>
                  <a:srgbClr val="1E1E1E"/>
                </a:solidFill>
                <a:effectLst/>
                <a:latin typeface="Segoe UI" panose="020B0502040204020203"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CCC6ACEA-8D08-4EFB-89AC-AE6038534CFC}" type="slidenum">
              <a:rPr kumimoji="0" lang="en-US" altLang="zh-TW"/>
              <a:pPr/>
              <a:t>2</a:t>
            </a:fld>
            <a:endParaRPr kumimoji="0" lang="en-US" altLang="zh-TW"/>
          </a:p>
        </p:txBody>
      </p:sp>
      <p:sp>
        <p:nvSpPr>
          <p:cNvPr id="6147" name="Rectangle 2"/>
          <p:cNvSpPr>
            <a:spLocks noGrp="1" noChangeArrowheads="1"/>
          </p:cNvSpPr>
          <p:nvPr>
            <p:ph type="title"/>
          </p:nvPr>
        </p:nvSpPr>
        <p:spPr/>
        <p:txBody>
          <a:bodyPr/>
          <a:lstStyle/>
          <a:p>
            <a:pPr eaLnBrk="1" hangingPunct="1"/>
            <a:r>
              <a:rPr lang="en-US" altLang="zh-HK" sz="3200"/>
              <a:t>Are you being protected by these?</a:t>
            </a:r>
            <a:endParaRPr lang="en-US" altLang="zh-TW" sz="3200"/>
          </a:p>
        </p:txBody>
      </p:sp>
      <p:sp>
        <p:nvSpPr>
          <p:cNvPr id="6148" name="Rectangle 3"/>
          <p:cNvSpPr>
            <a:spLocks noGrp="1" noChangeArrowheads="1"/>
          </p:cNvSpPr>
          <p:nvPr>
            <p:ph type="body" idx="1"/>
          </p:nvPr>
        </p:nvSpPr>
        <p:spPr/>
        <p:txBody>
          <a:bodyPr/>
          <a:lstStyle/>
          <a:p>
            <a:pPr eaLnBrk="1" hangingPunct="1">
              <a:lnSpc>
                <a:spcPct val="80000"/>
              </a:lnSpc>
            </a:pPr>
            <a:endParaRPr lang="en-US" altLang="en-US" sz="2500"/>
          </a:p>
          <a:p>
            <a:pPr eaLnBrk="1" hangingPunct="1">
              <a:lnSpc>
                <a:spcPct val="80000"/>
              </a:lnSpc>
            </a:pPr>
            <a:endParaRPr lang="en-US" altLang="en-US" sz="2500"/>
          </a:p>
          <a:p>
            <a:pPr eaLnBrk="1" hangingPunct="1">
              <a:lnSpc>
                <a:spcPct val="80000"/>
              </a:lnSpc>
            </a:pPr>
            <a:endParaRPr lang="en-US" altLang="en-US" sz="2500"/>
          </a:p>
          <a:p>
            <a:pPr eaLnBrk="1" hangingPunct="1">
              <a:lnSpc>
                <a:spcPct val="80000"/>
              </a:lnSpc>
            </a:pPr>
            <a:endParaRPr lang="en-US" altLang="en-US" sz="2500"/>
          </a:p>
          <a:p>
            <a:pPr eaLnBrk="1" hangingPunct="1">
              <a:lnSpc>
                <a:spcPct val="80000"/>
              </a:lnSpc>
            </a:pPr>
            <a:endParaRPr lang="en-US" altLang="en-US" sz="2500"/>
          </a:p>
          <a:p>
            <a:pPr eaLnBrk="1" hangingPunct="1">
              <a:lnSpc>
                <a:spcPct val="80000"/>
              </a:lnSpc>
            </a:pPr>
            <a:endParaRPr lang="en-US" altLang="en-US" sz="2500"/>
          </a:p>
          <a:p>
            <a:pPr eaLnBrk="1" hangingPunct="1">
              <a:lnSpc>
                <a:spcPct val="80000"/>
              </a:lnSpc>
            </a:pPr>
            <a:endParaRPr lang="en-US" altLang="en-US" sz="2500"/>
          </a:p>
          <a:p>
            <a:pPr eaLnBrk="1" hangingPunct="1">
              <a:lnSpc>
                <a:spcPct val="80000"/>
              </a:lnSpc>
            </a:pPr>
            <a:endParaRPr lang="en-US" altLang="en-US" sz="2500"/>
          </a:p>
          <a:p>
            <a:pPr eaLnBrk="1" hangingPunct="1">
              <a:lnSpc>
                <a:spcPct val="80000"/>
              </a:lnSpc>
            </a:pPr>
            <a:r>
              <a:rPr lang="en-US" altLang="en-US" sz="2500"/>
              <a:t>Do you set login password/ pin for your computers and devices?</a:t>
            </a:r>
          </a:p>
          <a:p>
            <a:pPr eaLnBrk="1" hangingPunct="1">
              <a:lnSpc>
                <a:spcPct val="80000"/>
              </a:lnSpc>
            </a:pPr>
            <a:r>
              <a:rPr lang="en-US" altLang="en-US" sz="2500"/>
              <a:t>Do you Lock your Windows desktop?</a:t>
            </a:r>
          </a:p>
          <a:p>
            <a:pPr eaLnBrk="1" hangingPunct="1">
              <a:lnSpc>
                <a:spcPct val="80000"/>
              </a:lnSpc>
              <a:buFont typeface="Wingdings" panose="05000000000000000000" pitchFamily="2" charset="2"/>
              <a:buNone/>
            </a:pPr>
            <a:r>
              <a:rPr lang="en-US" altLang="en-US" sz="2500"/>
              <a:t>			+ L	</a:t>
            </a:r>
            <a:r>
              <a:rPr lang="en-US" altLang="en-US" sz="800"/>
              <a:t>(Image source: http://en.wikipedia.org/wiki/File:Keyboard-left_keys.jpg)</a:t>
            </a:r>
          </a:p>
        </p:txBody>
      </p:sp>
      <p:pic>
        <p:nvPicPr>
          <p:cNvPr id="6149" name="Picture 4" descr="BX_NAV2012_refl_r_EN_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49500"/>
            <a:ext cx="18494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Kaspersky_Anti_Vi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276475"/>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411_P_13030763237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5613" y="2276475"/>
            <a:ext cx="143827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ANd9GcT7lg4IMmvYsBredaPI_UF869XfkrvXyWRTOq_tVMGLOxZIsusmmII4WIcJ"/>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338" y="22050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Oval 11"/>
          <p:cNvSpPr>
            <a:spLocks noChangeArrowheads="1"/>
          </p:cNvSpPr>
          <p:nvPr/>
        </p:nvSpPr>
        <p:spPr bwMode="auto">
          <a:xfrm>
            <a:off x="457200" y="1809750"/>
            <a:ext cx="2487613" cy="2813050"/>
          </a:xfrm>
          <a:prstGeom prst="ellipse">
            <a:avLst/>
          </a:prstGeom>
          <a:noFill/>
          <a:ln w="5715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57" name="Picture 13" descr="Keyboard-left_keys"/>
          <p:cNvPicPr>
            <a:picLocks noChangeAspect="1" noChangeArrowheads="1"/>
          </p:cNvPicPr>
          <p:nvPr/>
        </p:nvPicPr>
        <p:blipFill>
          <a:blip r:embed="rId6" cstate="print">
            <a:extLst>
              <a:ext uri="{28A0092B-C50C-407E-A947-70E740481C1C}">
                <a14:useLocalDpi xmlns:a14="http://schemas.microsoft.com/office/drawing/2010/main" val="0"/>
              </a:ext>
            </a:extLst>
          </a:blip>
          <a:srcRect l="36604" t="74257" r="38210"/>
          <a:stretch>
            <a:fillRect/>
          </a:stretch>
        </p:blipFill>
        <p:spPr bwMode="auto">
          <a:xfrm>
            <a:off x="2667000" y="5953125"/>
            <a:ext cx="547688" cy="54451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6BBD2221-3F11-A2C5-6784-5A8C2087CB6C}"/>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7890ED6B-FE16-480F-B59C-ACA9AEE3F3D7}" type="slidenum">
              <a:rPr kumimoji="0" lang="en-US" altLang="zh-TW"/>
              <a:pPr/>
              <a:t>20</a:t>
            </a:fld>
            <a:endParaRPr kumimoji="0" lang="en-US" altLang="zh-TW"/>
          </a:p>
        </p:txBody>
      </p:sp>
      <p:sp>
        <p:nvSpPr>
          <p:cNvPr id="31747" name="Rectangle 2"/>
          <p:cNvSpPr>
            <a:spLocks noGrp="1" noChangeArrowheads="1"/>
          </p:cNvSpPr>
          <p:nvPr>
            <p:ph type="title"/>
          </p:nvPr>
        </p:nvSpPr>
        <p:spPr/>
        <p:txBody>
          <a:bodyPr/>
          <a:lstStyle/>
          <a:p>
            <a:pPr eaLnBrk="1" hangingPunct="1"/>
            <a:r>
              <a:rPr lang="en-US" altLang="zh-HK"/>
              <a:t>Firewall</a:t>
            </a:r>
            <a:endParaRPr lang="en-US" altLang="zh-TW"/>
          </a:p>
        </p:txBody>
      </p:sp>
      <p:sp>
        <p:nvSpPr>
          <p:cNvPr id="31748" name="Rectangle 3"/>
          <p:cNvSpPr>
            <a:spLocks noGrp="1" noChangeArrowheads="1"/>
          </p:cNvSpPr>
          <p:nvPr>
            <p:ph type="body" idx="1"/>
          </p:nvPr>
        </p:nvSpPr>
        <p:spPr/>
        <p:txBody>
          <a:bodyPr/>
          <a:lstStyle/>
          <a:p>
            <a:pPr eaLnBrk="1" hangingPunct="1">
              <a:spcBef>
                <a:spcPct val="40000"/>
              </a:spcBef>
            </a:pPr>
            <a:r>
              <a:rPr lang="en-US" altLang="zh-HK" sz="1900" dirty="0"/>
              <a:t>Different types and layers:</a:t>
            </a:r>
          </a:p>
          <a:p>
            <a:pPr lvl="1" eaLnBrk="1" hangingPunct="1">
              <a:spcBef>
                <a:spcPct val="40000"/>
              </a:spcBef>
            </a:pPr>
            <a:r>
              <a:rPr lang="en-US" altLang="zh-HK" sz="1700" dirty="0"/>
              <a:t>Institutional and Personal</a:t>
            </a:r>
          </a:p>
          <a:p>
            <a:pPr lvl="1" eaLnBrk="1" hangingPunct="1">
              <a:spcBef>
                <a:spcPct val="40000"/>
              </a:spcBef>
            </a:pPr>
            <a:r>
              <a:rPr lang="en-US" altLang="zh-HK" sz="1700" dirty="0"/>
              <a:t>Hardware and Software</a:t>
            </a:r>
          </a:p>
          <a:p>
            <a:pPr eaLnBrk="1" hangingPunct="1">
              <a:spcBef>
                <a:spcPct val="40000"/>
              </a:spcBef>
            </a:pPr>
            <a:r>
              <a:rPr lang="en-US" altLang="zh-HK" sz="1900" dirty="0">
                <a:solidFill>
                  <a:srgbClr val="000099"/>
                </a:solidFill>
              </a:rPr>
              <a:t>We should always turn on firewall(s)</a:t>
            </a:r>
          </a:p>
          <a:p>
            <a:pPr eaLnBrk="1" hangingPunct="1">
              <a:spcBef>
                <a:spcPct val="40000"/>
              </a:spcBef>
            </a:pPr>
            <a:r>
              <a:rPr lang="en-US" altLang="zh-HK" sz="1900" dirty="0"/>
              <a:t>Software firewalls on the same computer usually cause </a:t>
            </a:r>
            <a:r>
              <a:rPr lang="en-US" altLang="zh-HK" sz="1900" dirty="0">
                <a:solidFill>
                  <a:srgbClr val="FF0000"/>
                </a:solidFill>
              </a:rPr>
              <a:t>compatibility issues</a:t>
            </a:r>
            <a:r>
              <a:rPr lang="en-US" altLang="zh-HK" sz="1900" dirty="0"/>
              <a:t>, e.g.</a:t>
            </a:r>
          </a:p>
          <a:p>
            <a:pPr lvl="1" eaLnBrk="1" hangingPunct="1">
              <a:spcBef>
                <a:spcPct val="40000"/>
              </a:spcBef>
            </a:pPr>
            <a:r>
              <a:rPr lang="en-US" altLang="zh-HK" sz="1700" dirty="0"/>
              <a:t>Windows Firewall</a:t>
            </a:r>
          </a:p>
          <a:p>
            <a:pPr lvl="1" eaLnBrk="1" hangingPunct="1">
              <a:spcBef>
                <a:spcPct val="40000"/>
              </a:spcBef>
            </a:pPr>
            <a:r>
              <a:rPr lang="en-US" altLang="zh-HK" sz="1700" dirty="0"/>
              <a:t>Kaspersky Firewall</a:t>
            </a:r>
          </a:p>
          <a:p>
            <a:pPr lvl="1" eaLnBrk="1" hangingPunct="1">
              <a:spcBef>
                <a:spcPct val="40000"/>
              </a:spcBef>
            </a:pPr>
            <a:r>
              <a:rPr lang="en-US" altLang="zh-HK" sz="1700" dirty="0">
                <a:solidFill>
                  <a:srgbClr val="FF0000"/>
                </a:solidFill>
              </a:rPr>
              <a:t>ONLY ONE of them should be turned on but not both!</a:t>
            </a:r>
          </a:p>
          <a:p>
            <a:pPr eaLnBrk="1" hangingPunct="1">
              <a:spcBef>
                <a:spcPct val="40000"/>
              </a:spcBef>
            </a:pPr>
            <a:r>
              <a:rPr lang="en-US" altLang="zh-HK" sz="1900" dirty="0"/>
              <a:t>Improperly configured firewalls may </a:t>
            </a:r>
            <a:r>
              <a:rPr lang="en-US" altLang="zh-HK" sz="1900" dirty="0">
                <a:solidFill>
                  <a:srgbClr val="FF0000"/>
                </a:solidFill>
              </a:rPr>
              <a:t>prevent some software and/ or network service from running</a:t>
            </a:r>
            <a:endParaRPr lang="en-US" altLang="zh-TW" sz="1900" dirty="0">
              <a:solidFill>
                <a:srgbClr val="FF0000"/>
              </a:solidFill>
            </a:endParaRPr>
          </a:p>
        </p:txBody>
      </p:sp>
      <p:pic>
        <p:nvPicPr>
          <p:cNvPr id="31749" name="Picture 5" descr="Fire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13" y="600075"/>
            <a:ext cx="38877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6"/>
          <p:cNvSpPr txBox="1">
            <a:spLocks noChangeArrowheads="1"/>
          </p:cNvSpPr>
          <p:nvPr/>
        </p:nvSpPr>
        <p:spPr bwMode="auto">
          <a:xfrm>
            <a:off x="846138" y="6037263"/>
            <a:ext cx="65177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HK" sz="1600" dirty="0"/>
              <a:t>Image source: </a:t>
            </a:r>
            <a:r>
              <a:rPr lang="en-US" altLang="zh-TW" sz="1600" dirty="0">
                <a:hlinkClick r:id="rId3"/>
              </a:rPr>
              <a:t>http://en.wikipedia.org/wiki/File:Firewall.png</a:t>
            </a:r>
            <a:r>
              <a:rPr lang="en-US" altLang="zh-TW" sz="1600" dirty="0"/>
              <a:t> </a:t>
            </a:r>
          </a:p>
        </p:txBody>
      </p:sp>
      <p:sp>
        <p:nvSpPr>
          <p:cNvPr id="2" name="Footer Placeholder 1">
            <a:extLst>
              <a:ext uri="{FF2B5EF4-FFF2-40B4-BE49-F238E27FC236}">
                <a16:creationId xmlns:a16="http://schemas.microsoft.com/office/drawing/2014/main" id="{E3D03E8F-0602-9BC8-803F-65E5F68268D3}"/>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B1ED636F-5C48-4C19-8AC5-8E93B81409B4}" type="slidenum">
              <a:rPr kumimoji="0" lang="en-US" altLang="zh-TW"/>
              <a:pPr/>
              <a:t>21</a:t>
            </a:fld>
            <a:endParaRPr kumimoji="0" lang="en-US" altLang="zh-TW"/>
          </a:p>
        </p:txBody>
      </p:sp>
      <p:sp>
        <p:nvSpPr>
          <p:cNvPr id="32771" name="Rectangle 2"/>
          <p:cNvSpPr>
            <a:spLocks noGrp="1" noChangeArrowheads="1"/>
          </p:cNvSpPr>
          <p:nvPr>
            <p:ph type="title"/>
          </p:nvPr>
        </p:nvSpPr>
        <p:spPr>
          <a:xfrm>
            <a:off x="1373188" y="1668463"/>
            <a:ext cx="7313612" cy="1143000"/>
          </a:xfrm>
        </p:spPr>
        <p:txBody>
          <a:bodyPr/>
          <a:lstStyle/>
          <a:p>
            <a:pPr eaLnBrk="1" hangingPunct="1"/>
            <a:r>
              <a:rPr lang="en-US" altLang="zh-HK" sz="3200" dirty="0"/>
              <a:t>Using Email and Messaging Services</a:t>
            </a:r>
            <a:endParaRPr lang="en-US" altLang="zh-TW" sz="3200" dirty="0"/>
          </a:p>
        </p:txBody>
      </p:sp>
      <p:sp>
        <p:nvSpPr>
          <p:cNvPr id="32772" name="Rectangle 3"/>
          <p:cNvSpPr>
            <a:spLocks noGrp="1" noChangeArrowheads="1"/>
          </p:cNvSpPr>
          <p:nvPr>
            <p:ph type="body" idx="1"/>
          </p:nvPr>
        </p:nvSpPr>
        <p:spPr>
          <a:xfrm>
            <a:off x="1620664" y="2838183"/>
            <a:ext cx="7773987" cy="3067583"/>
          </a:xfrm>
        </p:spPr>
        <p:txBody>
          <a:bodyPr/>
          <a:lstStyle/>
          <a:p>
            <a:pPr eaLnBrk="1" hangingPunct="1">
              <a:lnSpc>
                <a:spcPct val="90000"/>
              </a:lnSpc>
            </a:pPr>
            <a:r>
              <a:rPr lang="en-US" altLang="zh-HK" sz="1400" dirty="0"/>
              <a:t>Email, Private Messaging (PM), Instant Messaging (IM), SMS services and Apps-based Messaging (WhatsApp/ LINE)</a:t>
            </a:r>
          </a:p>
          <a:p>
            <a:pPr eaLnBrk="1" hangingPunct="1">
              <a:lnSpc>
                <a:spcPct val="90000"/>
              </a:lnSpc>
            </a:pPr>
            <a:endParaRPr lang="en-US" altLang="zh-HK" sz="1400" dirty="0"/>
          </a:p>
          <a:p>
            <a:pPr eaLnBrk="1" hangingPunct="1">
              <a:lnSpc>
                <a:spcPct val="90000"/>
              </a:lnSpc>
            </a:pPr>
            <a:r>
              <a:rPr lang="en-US" altLang="zh-HK" sz="1400" dirty="0"/>
              <a:t>Related security issues:</a:t>
            </a:r>
          </a:p>
          <a:p>
            <a:pPr lvl="1" eaLnBrk="1" hangingPunct="1">
              <a:lnSpc>
                <a:spcPct val="90000"/>
              </a:lnSpc>
            </a:pPr>
            <a:r>
              <a:rPr lang="en-US" altLang="zh-HK" sz="1200" dirty="0"/>
              <a:t>Spamming: unsolicited messaging</a:t>
            </a:r>
          </a:p>
          <a:p>
            <a:pPr lvl="1" eaLnBrk="1" hangingPunct="1">
              <a:lnSpc>
                <a:spcPct val="90000"/>
              </a:lnSpc>
            </a:pPr>
            <a:r>
              <a:rPr lang="en-US" altLang="zh-HK" sz="1200" dirty="0"/>
              <a:t>Phishing: message leading to fake web sites</a:t>
            </a:r>
          </a:p>
          <a:p>
            <a:pPr lvl="1" eaLnBrk="1" hangingPunct="1">
              <a:lnSpc>
                <a:spcPct val="90000"/>
              </a:lnSpc>
            </a:pPr>
            <a:r>
              <a:rPr lang="en-US" altLang="zh-HK" sz="1200" dirty="0"/>
              <a:t>Cheat: ask for password or other personal privacy data</a:t>
            </a:r>
          </a:p>
          <a:p>
            <a:pPr lvl="1" eaLnBrk="1" hangingPunct="1">
              <a:lnSpc>
                <a:spcPct val="90000"/>
              </a:lnSpc>
            </a:pPr>
            <a:r>
              <a:rPr lang="en-US" altLang="zh-HK" sz="1200" dirty="0"/>
              <a:t>Eavesdropping: un-encry</a:t>
            </a:r>
            <a:r>
              <a:rPr lang="en-US" altLang="zh-TW" sz="1200" dirty="0"/>
              <a:t>p</a:t>
            </a:r>
            <a:r>
              <a:rPr lang="en-US" altLang="zh-HK" sz="1200" dirty="0"/>
              <a:t>ted messages may be overheard</a:t>
            </a:r>
          </a:p>
          <a:p>
            <a:pPr lvl="1" eaLnBrk="1" hangingPunct="1">
              <a:lnSpc>
                <a:spcPct val="90000"/>
              </a:lnSpc>
            </a:pPr>
            <a:r>
              <a:rPr lang="en-US" altLang="zh-HK" sz="1200" dirty="0"/>
              <a:t>Spoofing: pretended message sender</a:t>
            </a:r>
          </a:p>
          <a:p>
            <a:pPr lvl="1" eaLnBrk="1" hangingPunct="1">
              <a:lnSpc>
                <a:spcPct val="90000"/>
              </a:lnSpc>
            </a:pPr>
            <a:endParaRPr lang="en-US" altLang="zh-HK" sz="1200" dirty="0"/>
          </a:p>
          <a:p>
            <a:pPr eaLnBrk="1" hangingPunct="1">
              <a:lnSpc>
                <a:spcPct val="90000"/>
              </a:lnSpc>
            </a:pPr>
            <a:r>
              <a:rPr lang="en-US" altLang="zh-HK" sz="1400" dirty="0"/>
              <a:t>Be smart!</a:t>
            </a:r>
          </a:p>
          <a:p>
            <a:pPr lvl="1" eaLnBrk="1" hangingPunct="1">
              <a:lnSpc>
                <a:spcPct val="90000"/>
              </a:lnSpc>
            </a:pPr>
            <a:r>
              <a:rPr lang="en-US" altLang="zh-HK" sz="1200" dirty="0"/>
              <a:t>Use message filtering and sorting services</a:t>
            </a:r>
          </a:p>
          <a:p>
            <a:pPr lvl="1" eaLnBrk="1" hangingPunct="1">
              <a:lnSpc>
                <a:spcPct val="90000"/>
              </a:lnSpc>
            </a:pPr>
            <a:r>
              <a:rPr lang="en-US" altLang="zh-HK" sz="1200" dirty="0"/>
              <a:t>Do NOT click on links in a message</a:t>
            </a:r>
          </a:p>
          <a:p>
            <a:pPr lvl="1" eaLnBrk="1" hangingPunct="1">
              <a:lnSpc>
                <a:spcPct val="90000"/>
              </a:lnSpc>
            </a:pPr>
            <a:r>
              <a:rPr lang="en-US" altLang="zh-HK" sz="1200" dirty="0"/>
              <a:t>Verify the identity of the message sender</a:t>
            </a:r>
            <a:endParaRPr lang="en-US" altLang="zh-TW" sz="1200" dirty="0"/>
          </a:p>
        </p:txBody>
      </p:sp>
      <p:pic>
        <p:nvPicPr>
          <p:cNvPr id="32773" name="Picture 5" descr="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638" y="177800"/>
            <a:ext cx="7159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AutoShape 7" descr="9k="/>
          <p:cNvSpPr>
            <a:spLocks noChangeAspect="1" noChangeArrowheads="1"/>
          </p:cNvSpPr>
          <p:nvPr/>
        </p:nvSpPr>
        <p:spPr bwMode="auto">
          <a:xfrm>
            <a:off x="3362325" y="2486025"/>
            <a:ext cx="24193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en-US" altLang="en-US"/>
          </a:p>
        </p:txBody>
      </p:sp>
      <p:pic>
        <p:nvPicPr>
          <p:cNvPr id="32775" name="Picture 11" descr="instant-messenger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 y="5068888"/>
            <a:ext cx="1555750"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12"/>
          <p:cNvSpPr txBox="1">
            <a:spLocks noChangeArrowheads="1"/>
          </p:cNvSpPr>
          <p:nvPr/>
        </p:nvSpPr>
        <p:spPr bwMode="auto">
          <a:xfrm>
            <a:off x="1949180" y="5942013"/>
            <a:ext cx="5895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HK" sz="1400" dirty="0"/>
              <a:t>Image source: </a:t>
            </a:r>
            <a:r>
              <a:rPr lang="en-US" altLang="zh-TW" sz="1400" dirty="0">
                <a:hlinkClick r:id="rId4"/>
              </a:rPr>
              <a:t>http://www.hksilicon.com/kb/articles/41471/IM</a:t>
            </a:r>
            <a:r>
              <a:rPr lang="en-US" altLang="zh-HK" sz="1400" dirty="0"/>
              <a:t> </a:t>
            </a:r>
          </a:p>
          <a:p>
            <a:pPr eaLnBrk="1" hangingPunct="1"/>
            <a:r>
              <a:rPr lang="en-US" altLang="zh-HK" sz="1400" dirty="0"/>
              <a:t>by </a:t>
            </a:r>
            <a:r>
              <a:rPr lang="en-US" altLang="zh-TW" sz="1400" dirty="0"/>
              <a:t>Tech2IPO</a:t>
            </a:r>
            <a:r>
              <a:rPr lang="en-US" altLang="zh-HK" sz="1400" dirty="0"/>
              <a:t> and</a:t>
            </a:r>
            <a:r>
              <a:rPr lang="en-US" altLang="zh-TW" sz="1400" dirty="0"/>
              <a:t>《</a:t>
            </a:r>
            <a:r>
              <a:rPr lang="zh-TW" altLang="en-US" sz="1400" dirty="0"/>
              <a:t>數字商業時代</a:t>
            </a:r>
            <a:r>
              <a:rPr lang="en-US" altLang="zh-TW" sz="1400" dirty="0"/>
              <a:t>》 </a:t>
            </a:r>
          </a:p>
        </p:txBody>
      </p:sp>
      <p:sp>
        <p:nvSpPr>
          <p:cNvPr id="2" name="Footer Placeholder 1">
            <a:extLst>
              <a:ext uri="{FF2B5EF4-FFF2-40B4-BE49-F238E27FC236}">
                <a16:creationId xmlns:a16="http://schemas.microsoft.com/office/drawing/2014/main" id="{22E40FD7-9FDA-0555-EE40-17A9316CE241}"/>
              </a:ext>
            </a:extLst>
          </p:cNvPr>
          <p:cNvSpPr>
            <a:spLocks noGrp="1"/>
          </p:cNvSpPr>
          <p:nvPr>
            <p:ph type="ftr" sz="quarter" idx="11"/>
          </p:nvPr>
        </p:nvSpPr>
        <p:spPr/>
        <p:txBody>
          <a:bodyPr/>
          <a:lstStyle/>
          <a:p>
            <a:pPr>
              <a:defRPr/>
            </a:pPr>
            <a:r>
              <a:rPr lang="en-US" altLang="zh-TW"/>
              <a:t>ENGG1000 2022-23 term2 KHW(d)</a:t>
            </a:r>
          </a:p>
        </p:txBody>
      </p:sp>
      <p:sp>
        <p:nvSpPr>
          <p:cNvPr id="4" name="Rectangle 1">
            <a:extLst>
              <a:ext uri="{FF2B5EF4-FFF2-40B4-BE49-F238E27FC236}">
                <a16:creationId xmlns:a16="http://schemas.microsoft.com/office/drawing/2014/main" id="{72BA416C-F138-9916-EF3A-CC4EBF4CB137}"/>
              </a:ext>
            </a:extLst>
          </p:cNvPr>
          <p:cNvSpPr>
            <a:spLocks noChangeArrowheads="1"/>
          </p:cNvSpPr>
          <p:nvPr/>
        </p:nvSpPr>
        <p:spPr bwMode="auto">
          <a:xfrm>
            <a:off x="1" y="67939"/>
            <a:ext cx="9144000" cy="2246769"/>
          </a:xfrm>
          <a:prstGeom prst="rect">
            <a:avLst/>
          </a:prstGeom>
          <a:solidFill>
            <a:schemeClr val="accent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0" i="0" u="none" strike="noStrike" cap="none" normalizeH="0" baseline="0" dirty="0">
                <a:ln>
                  <a:noFill/>
                </a:ln>
                <a:solidFill>
                  <a:srgbClr val="1F1F1F"/>
                </a:solidFill>
                <a:effectLst/>
                <a:latin typeface="Google Sans Text"/>
              </a:rPr>
              <a:t>Open </a:t>
            </a:r>
            <a:r>
              <a:rPr kumimoji="0" lang="en-US" altLang="en-US" sz="2000" b="0" i="0" u="none" strike="noStrike" cap="none" normalizeH="0" baseline="0" dirty="0">
                <a:ln>
                  <a:noFill/>
                </a:ln>
                <a:solidFill>
                  <a:srgbClr val="0B57D0"/>
                </a:solidFill>
                <a:effectLst/>
                <a:latin typeface="Google Sans Text"/>
                <a:hlinkClick r:id="rId5"/>
              </a:rPr>
              <a:t>Gmail</a:t>
            </a:r>
            <a:r>
              <a:rPr kumimoji="0" lang="en-US" altLang="en-US" sz="2000" b="0" i="0" u="none" strike="noStrike" cap="none" normalizeH="0" baseline="0" dirty="0">
                <a:ln>
                  <a:noFill/>
                </a:ln>
                <a:solidFill>
                  <a:srgbClr val="1F1F1F"/>
                </a:solidFill>
                <a:effectLst/>
                <a:latin typeface="Google Sans Text"/>
              </a:rPr>
              <a:t>.</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000" b="0" i="0" u="none" strike="noStrike" cap="none" normalizeH="0" baseline="0" dirty="0">
                <a:ln>
                  <a:noFill/>
                </a:ln>
                <a:solidFill>
                  <a:srgbClr val="1F1F1F"/>
                </a:solidFill>
                <a:effectLst/>
                <a:latin typeface="Google Sans Text"/>
              </a:rPr>
              <a:t>At the top right, click Settings   </a:t>
            </a:r>
            <a:r>
              <a:rPr kumimoji="0" lang="en-US" altLang="en-US" sz="1400" b="0" i="0" u="none" strike="noStrike" cap="none" normalizeH="0" baseline="0" dirty="0">
                <a:ln>
                  <a:noFill/>
                </a:ln>
                <a:solidFill>
                  <a:srgbClr val="1F1F1F"/>
                </a:solidFill>
                <a:effectLst/>
                <a:latin typeface="Google Sans Text"/>
              </a:rPr>
              <a:t>      </a:t>
            </a:r>
            <a:r>
              <a:rPr kumimoji="0" lang="en-US" altLang="en-US" sz="2000" b="0" i="0" u="none" strike="noStrike" cap="none" normalizeH="0" baseline="0" dirty="0">
                <a:ln>
                  <a:noFill/>
                </a:ln>
                <a:solidFill>
                  <a:srgbClr val="1F1F1F"/>
                </a:solidFill>
                <a:effectLst/>
                <a:latin typeface="Google Sans Text"/>
              </a:rPr>
              <a:t>   </a:t>
            </a:r>
            <a:r>
              <a:rPr kumimoji="0" lang="en-US" altLang="en-US" sz="1400" b="0" i="0" u="none" strike="noStrike" cap="none" normalizeH="0" baseline="0" dirty="0">
                <a:ln>
                  <a:noFill/>
                </a:ln>
                <a:solidFill>
                  <a:srgbClr val="1F1F1F"/>
                </a:solidFill>
                <a:effectLst/>
                <a:latin typeface="Google Sans Text"/>
              </a:rPr>
              <a:t>      </a:t>
            </a:r>
            <a:r>
              <a:rPr kumimoji="0" lang="en-US" altLang="en-US" sz="2000" b="0" i="0" u="none" strike="noStrike" cap="none" normalizeH="0" baseline="0" dirty="0">
                <a:ln>
                  <a:noFill/>
                </a:ln>
                <a:solidFill>
                  <a:srgbClr val="1F1F1F"/>
                </a:solidFill>
                <a:effectLst/>
                <a:latin typeface="Google Sans Text"/>
              </a:rPr>
              <a:t> </a:t>
            </a:r>
            <a:r>
              <a:rPr kumimoji="0" lang="en-US" altLang="en-US" sz="2000" b="1" i="0" u="none" strike="noStrike" cap="none" normalizeH="0" baseline="0" dirty="0">
                <a:ln>
                  <a:noFill/>
                </a:ln>
                <a:solidFill>
                  <a:srgbClr val="1F1F1F"/>
                </a:solidFill>
                <a:effectLst/>
                <a:latin typeface="Google Sans Text"/>
              </a:rPr>
              <a:t>See all settings</a:t>
            </a:r>
            <a:r>
              <a:rPr kumimoji="0" lang="en-US" altLang="en-US" sz="2000" b="0" i="0" u="none" strike="noStrike" cap="none" normalizeH="0" baseline="0" dirty="0">
                <a:ln>
                  <a:noFill/>
                </a:ln>
                <a:solidFill>
                  <a:srgbClr val="1F1F1F"/>
                </a:solidFill>
                <a:effectLst/>
                <a:latin typeface="Google Sans Text"/>
              </a:rPr>
              <a: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000" b="0" i="0" u="none" strike="noStrike" cap="none" normalizeH="0" baseline="0" dirty="0">
                <a:ln>
                  <a:noFill/>
                </a:ln>
                <a:solidFill>
                  <a:srgbClr val="1F1F1F"/>
                </a:solidFill>
                <a:effectLst/>
                <a:latin typeface="Google Sans Text"/>
              </a:rPr>
              <a:t>Click </a:t>
            </a:r>
            <a:r>
              <a:rPr kumimoji="0" lang="en-US" altLang="en-US" sz="2000" b="1" i="0" u="none" strike="noStrike" cap="none" normalizeH="0" baseline="0" dirty="0">
                <a:ln>
                  <a:noFill/>
                </a:ln>
                <a:solidFill>
                  <a:srgbClr val="1F1F1F"/>
                </a:solidFill>
                <a:effectLst/>
                <a:latin typeface="Google Sans Text"/>
              </a:rPr>
              <a:t>Filters and Blocked Addresses</a:t>
            </a:r>
            <a:r>
              <a:rPr kumimoji="0" lang="en-US" altLang="en-US" sz="2000" b="0" i="0" u="none" strike="noStrike" cap="none" normalizeH="0" baseline="0" dirty="0">
                <a:ln>
                  <a:noFill/>
                </a:ln>
                <a:solidFill>
                  <a:srgbClr val="1F1F1F"/>
                </a:solidFill>
                <a:effectLst/>
                <a:latin typeface="Google Sans Text"/>
              </a:rPr>
              <a:t>.</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2000" b="0" i="0" u="none" strike="noStrike" cap="none" normalizeH="0" baseline="0" dirty="0">
                <a:ln>
                  <a:noFill/>
                </a:ln>
                <a:solidFill>
                  <a:srgbClr val="1F1F1F"/>
                </a:solidFill>
                <a:effectLst/>
                <a:latin typeface="Google Sans Text"/>
              </a:rPr>
              <a:t>Find the filter you'd like to change.</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2000" b="0" i="0" u="none" strike="noStrike" cap="none" normalizeH="0" baseline="0" dirty="0">
                <a:ln>
                  <a:noFill/>
                </a:ln>
                <a:solidFill>
                  <a:srgbClr val="1F1F1F"/>
                </a:solidFill>
                <a:effectLst/>
                <a:latin typeface="Google Sans Text"/>
              </a:rPr>
              <a:t>Click </a:t>
            </a:r>
            <a:r>
              <a:rPr kumimoji="0" lang="en-US" altLang="en-US" sz="2000" b="1" i="0" u="none" strike="noStrike" cap="none" normalizeH="0" baseline="0" dirty="0">
                <a:ln>
                  <a:noFill/>
                </a:ln>
                <a:solidFill>
                  <a:srgbClr val="1F1F1F"/>
                </a:solidFill>
                <a:effectLst/>
                <a:latin typeface="Google Sans Text"/>
              </a:rPr>
              <a:t>Edit</a:t>
            </a:r>
            <a:r>
              <a:rPr kumimoji="0" lang="en-US" altLang="en-US" sz="2000" b="0" i="0" u="none" strike="noStrike" cap="none" normalizeH="0" baseline="0" dirty="0">
                <a:ln>
                  <a:noFill/>
                </a:ln>
                <a:solidFill>
                  <a:srgbClr val="1F1F1F"/>
                </a:solidFill>
                <a:effectLst/>
                <a:latin typeface="Google Sans Text"/>
              </a:rPr>
              <a:t> or </a:t>
            </a:r>
            <a:r>
              <a:rPr kumimoji="0" lang="en-US" altLang="en-US" sz="2000" b="1" i="0" u="none" strike="noStrike" cap="none" normalizeH="0" baseline="0" dirty="0">
                <a:ln>
                  <a:noFill/>
                </a:ln>
                <a:solidFill>
                  <a:srgbClr val="1F1F1F"/>
                </a:solidFill>
                <a:effectLst/>
                <a:latin typeface="Google Sans Text"/>
              </a:rPr>
              <a:t>Delete</a:t>
            </a:r>
            <a:r>
              <a:rPr kumimoji="0" lang="en-US" altLang="en-US" sz="2000" b="0" i="0" u="none" strike="noStrike" cap="none" normalizeH="0" baseline="0" dirty="0">
                <a:ln>
                  <a:noFill/>
                </a:ln>
                <a:solidFill>
                  <a:srgbClr val="1F1F1F"/>
                </a:solidFill>
                <a:effectLst/>
                <a:latin typeface="Google Sans Text"/>
              </a:rPr>
              <a:t> to remove the filter. If you’re editing the filter, click </a:t>
            </a:r>
            <a:r>
              <a:rPr kumimoji="0" lang="en-US" altLang="en-US" sz="2000" b="1" i="0" u="none" strike="noStrike" cap="none" normalizeH="0" baseline="0" dirty="0">
                <a:ln>
                  <a:noFill/>
                </a:ln>
                <a:solidFill>
                  <a:srgbClr val="1F1F1F"/>
                </a:solidFill>
                <a:effectLst/>
                <a:latin typeface="Google Sans Text"/>
              </a:rPr>
              <a:t>Continue</a:t>
            </a:r>
            <a:r>
              <a:rPr kumimoji="0" lang="en-US" altLang="en-US" sz="2000" b="0" i="0" u="none" strike="noStrike" cap="none" normalizeH="0" baseline="0" dirty="0">
                <a:ln>
                  <a:noFill/>
                </a:ln>
                <a:solidFill>
                  <a:srgbClr val="1F1F1F"/>
                </a:solidFill>
                <a:effectLst/>
                <a:latin typeface="Google Sans Text"/>
              </a:rPr>
              <a:t> when you’re done editing.</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2000" b="0" i="0" u="none" strike="noStrike" cap="none" normalizeH="0" baseline="0" dirty="0">
                <a:ln>
                  <a:noFill/>
                </a:ln>
                <a:solidFill>
                  <a:srgbClr val="1F1F1F"/>
                </a:solidFill>
                <a:effectLst/>
                <a:latin typeface="Google Sans Text"/>
              </a:rPr>
              <a:t>Click </a:t>
            </a:r>
            <a:r>
              <a:rPr kumimoji="0" lang="en-US" altLang="en-US" sz="2000" b="1" i="0" u="none" strike="noStrike" cap="none" normalizeH="0" baseline="0" dirty="0">
                <a:ln>
                  <a:noFill/>
                </a:ln>
                <a:solidFill>
                  <a:srgbClr val="1F1F1F"/>
                </a:solidFill>
                <a:effectLst/>
                <a:latin typeface="Google Sans Text"/>
              </a:rPr>
              <a:t>Update filter</a:t>
            </a:r>
            <a:r>
              <a:rPr kumimoji="0" lang="en-US" altLang="en-US" sz="2000" b="0" i="0" u="none" strike="noStrike" cap="none" normalizeH="0" baseline="0" dirty="0">
                <a:ln>
                  <a:noFill/>
                </a:ln>
                <a:solidFill>
                  <a:srgbClr val="1F1F1F"/>
                </a:solidFill>
                <a:effectLst/>
                <a:latin typeface="Google Sans Text"/>
              </a:rPr>
              <a:t> or </a:t>
            </a:r>
            <a:r>
              <a:rPr kumimoji="0" lang="en-US" altLang="en-US" sz="2000" b="1" i="0" u="none" strike="noStrike" cap="none" normalizeH="0" baseline="0" dirty="0">
                <a:ln>
                  <a:noFill/>
                </a:ln>
                <a:solidFill>
                  <a:srgbClr val="1F1F1F"/>
                </a:solidFill>
                <a:effectLst/>
                <a:latin typeface="Google Sans Text"/>
              </a:rPr>
              <a:t>OK</a:t>
            </a:r>
            <a:r>
              <a:rPr kumimoji="0" lang="en-US" altLang="en-US" sz="2000" b="0" i="0" u="none" strike="noStrike" cap="none" normalizeH="0" baseline="0" dirty="0">
                <a:ln>
                  <a:noFill/>
                </a:ln>
                <a:solidFill>
                  <a:srgbClr val="1F1F1F"/>
                </a:solidFill>
                <a:effectLst/>
                <a:latin typeface="Google Sans Text"/>
              </a:rPr>
              <a:t>.</a:t>
            </a:r>
          </a:p>
        </p:txBody>
      </p:sp>
      <p:pic>
        <p:nvPicPr>
          <p:cNvPr id="1026" name="Picture 2" descr="Settings">
            <a:extLst>
              <a:ext uri="{FF2B5EF4-FFF2-40B4-BE49-F238E27FC236}">
                <a16:creationId xmlns:a16="http://schemas.microsoft.com/office/drawing/2014/main" id="{719FEEDD-13BF-37CF-BE38-65D34E9C86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3113" y="-365125"/>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nd then">
            <a:extLst>
              <a:ext uri="{FF2B5EF4-FFF2-40B4-BE49-F238E27FC236}">
                <a16:creationId xmlns:a16="http://schemas.microsoft.com/office/drawing/2014/main" id="{ACF9E6D9-D753-205E-B712-BE14E1C3A7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9338" y="-365125"/>
            <a:ext cx="171450" cy="171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a:t>QR Codes</a:t>
            </a:r>
          </a:p>
        </p:txBody>
      </p:sp>
      <p:sp>
        <p:nvSpPr>
          <p:cNvPr id="3" name="Content Placeholder 2"/>
          <p:cNvSpPr>
            <a:spLocks noGrp="1"/>
          </p:cNvSpPr>
          <p:nvPr>
            <p:ph idx="1"/>
          </p:nvPr>
        </p:nvSpPr>
        <p:spPr>
          <a:xfrm>
            <a:off x="1370013" y="1827213"/>
            <a:ext cx="4144962" cy="4421187"/>
          </a:xfrm>
        </p:spPr>
        <p:txBody>
          <a:bodyPr/>
          <a:lstStyle/>
          <a:p>
            <a:pPr eaLnBrk="1" hangingPunct="1"/>
            <a:r>
              <a:rPr lang="en-US" altLang="en-US" sz="2400"/>
              <a:t>Attacker can easily fool users into scanning malicious QR codes</a:t>
            </a:r>
          </a:p>
          <a:p>
            <a:pPr lvl="1" eaLnBrk="1" hangingPunct="1"/>
            <a:endParaRPr lang="en-US" altLang="en-US" sz="2000"/>
          </a:p>
          <a:p>
            <a:pPr lvl="1" eaLnBrk="1" hangingPunct="1"/>
            <a:r>
              <a:rPr lang="en-US" altLang="en-US" sz="2000"/>
              <a:t>Put a sticker over a legitimate QR code</a:t>
            </a:r>
          </a:p>
          <a:p>
            <a:pPr lvl="1" eaLnBrk="1" hangingPunct="1"/>
            <a:endParaRPr lang="en-US" altLang="en-US" sz="2000"/>
          </a:p>
          <a:p>
            <a:pPr lvl="1" eaLnBrk="1" hangingPunct="1"/>
            <a:r>
              <a:rPr lang="en-US" altLang="en-US" sz="2000"/>
              <a:t>Distribute “fake” flyers in public places</a:t>
            </a:r>
          </a:p>
        </p:txBody>
      </p:sp>
      <p:sp>
        <p:nvSpPr>
          <p:cNvPr id="33796" name="Slide Number Placeholder 3"/>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8B1E06D5-DB6F-4970-BE25-48F868F11F6D}" type="slidenum">
              <a:rPr kumimoji="0" lang="en-US" altLang="zh-TW"/>
              <a:pPr/>
              <a:t>22</a:t>
            </a:fld>
            <a:endParaRPr kumimoji="0" lang="en-US" altLang="zh-TW"/>
          </a:p>
        </p:txBody>
      </p:sp>
      <p:pic>
        <p:nvPicPr>
          <p:cNvPr id="33797" name="Picture 2" descr="http://www.fred.org.hk/fred/img/action/poster_p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975" y="461963"/>
            <a:ext cx="3629025"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8" name="Picture 4" descr="http://chart.googleapis.com/chart?cht=qr&amp;chs=150x150&amp;choe=UTF-8&amp;chld=H&amp;chl=http://goo.gl/1Tds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1230313"/>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7115A9F-B510-A364-B425-91A17B627533}"/>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0948"/>
                                        </p:tgtEl>
                                        <p:attrNameLst>
                                          <p:attrName>style.visibility</p:attrName>
                                        </p:attrNameLst>
                                      </p:cBhvr>
                                      <p:to>
                                        <p:strVal val="visible"/>
                                      </p:to>
                                    </p:set>
                                    <p:anim calcmode="lin" valueType="num">
                                      <p:cBhvr additive="base">
                                        <p:cTn id="7" dur="500" fill="hold"/>
                                        <p:tgtEl>
                                          <p:spTgt spid="210948"/>
                                        </p:tgtEl>
                                        <p:attrNameLst>
                                          <p:attrName>ppt_x</p:attrName>
                                        </p:attrNameLst>
                                      </p:cBhvr>
                                      <p:tavLst>
                                        <p:tav tm="0">
                                          <p:val>
                                            <p:strVal val="#ppt_x"/>
                                          </p:val>
                                        </p:tav>
                                        <p:tav tm="100000">
                                          <p:val>
                                            <p:strVal val="#ppt_x"/>
                                          </p:val>
                                        </p:tav>
                                      </p:tavLst>
                                    </p:anim>
                                    <p:anim calcmode="lin" valueType="num">
                                      <p:cBhvr additive="base">
                                        <p:cTn id="8" dur="500" fill="hold"/>
                                        <p:tgtEl>
                                          <p:spTgt spid="2109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z="3200"/>
              <a:t>Near Field Comm.</a:t>
            </a:r>
            <a:br>
              <a:rPr lang="en-US" altLang="en-US" sz="3200"/>
            </a:br>
            <a:r>
              <a:rPr lang="en-US" altLang="en-US" sz="3200"/>
              <a:t>(NFC)</a:t>
            </a:r>
          </a:p>
        </p:txBody>
      </p:sp>
      <p:sp>
        <p:nvSpPr>
          <p:cNvPr id="35843" name="Content Placeholder 2"/>
          <p:cNvSpPr>
            <a:spLocks noGrp="1"/>
          </p:cNvSpPr>
          <p:nvPr>
            <p:ph idx="1"/>
          </p:nvPr>
        </p:nvSpPr>
        <p:spPr/>
        <p:txBody>
          <a:bodyPr/>
          <a:lstStyle/>
          <a:p>
            <a:pPr eaLnBrk="1" hangingPunct="1"/>
            <a:r>
              <a:rPr lang="en-US" altLang="en-US" sz="2400"/>
              <a:t>Mobile Payment </a:t>
            </a:r>
            <a:br>
              <a:rPr lang="en-US" altLang="en-US" sz="2400"/>
            </a:br>
            <a:r>
              <a:rPr lang="en-US" altLang="en-US" sz="2400"/>
              <a:t>on Smartphones</a:t>
            </a:r>
          </a:p>
          <a:p>
            <a:pPr lvl="1" eaLnBrk="1" hangingPunct="1"/>
            <a:r>
              <a:rPr lang="en-US" altLang="en-US" sz="2000"/>
              <a:t>Google wallet</a:t>
            </a:r>
          </a:p>
          <a:p>
            <a:pPr lvl="1" eaLnBrk="1" hangingPunct="1"/>
            <a:r>
              <a:rPr lang="en-US" altLang="en-US" sz="2000"/>
              <a:t>Visa payWave </a:t>
            </a:r>
          </a:p>
          <a:p>
            <a:pPr lvl="1" eaLnBrk="1" hangingPunct="1"/>
            <a:r>
              <a:rPr lang="en-US" altLang="en-US" sz="2000"/>
              <a:t>MasterCard PayPass</a:t>
            </a:r>
          </a:p>
          <a:p>
            <a:pPr lvl="1" eaLnBrk="1" hangingPunct="1"/>
            <a:r>
              <a:rPr lang="en-US" altLang="en-US" sz="2000"/>
              <a:t>Octopus Mobile SIM</a:t>
            </a:r>
          </a:p>
          <a:p>
            <a:pPr eaLnBrk="1" hangingPunct="1"/>
            <a:endParaRPr lang="en-US" altLang="en-US" sz="2400"/>
          </a:p>
          <a:p>
            <a:pPr eaLnBrk="1" hangingPunct="1"/>
            <a:r>
              <a:rPr lang="en-US" altLang="en-US" sz="2400"/>
              <a:t>NFC ads and promotions</a:t>
            </a:r>
          </a:p>
          <a:p>
            <a:pPr eaLnBrk="1" hangingPunct="1"/>
            <a:endParaRPr lang="en-US" altLang="en-US" sz="2400"/>
          </a:p>
          <a:p>
            <a:pPr eaLnBrk="1" hangingPunct="1"/>
            <a:r>
              <a:rPr lang="en-US" altLang="en-US" sz="2400"/>
              <a:t>Attackers could exploit NFC via:</a:t>
            </a:r>
          </a:p>
          <a:p>
            <a:pPr lvl="1" eaLnBrk="1" hangingPunct="1"/>
            <a:r>
              <a:rPr lang="en-US" altLang="en-US" sz="2000"/>
              <a:t>Eavesdropping to gain access for identity theft</a:t>
            </a:r>
          </a:p>
          <a:p>
            <a:pPr lvl="1" eaLnBrk="1" hangingPunct="1"/>
            <a:r>
              <a:rPr lang="en-US" altLang="en-US" sz="2000"/>
              <a:t>Insertion of spyware and other tracking codes</a:t>
            </a:r>
          </a:p>
        </p:txBody>
      </p:sp>
      <p:sp>
        <p:nvSpPr>
          <p:cNvPr id="35844" name="Slide Number Placeholder 3"/>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E86A5AC2-14F4-4293-8399-606E2C2D447D}" type="slidenum">
              <a:rPr kumimoji="0" lang="en-US" altLang="zh-TW"/>
              <a:pPr/>
              <a:t>23</a:t>
            </a:fld>
            <a:endParaRPr kumimoji="0" lang="en-US" altLang="zh-TW"/>
          </a:p>
        </p:txBody>
      </p:sp>
      <p:pic>
        <p:nvPicPr>
          <p:cNvPr id="35845" name="Content Placeholder 8"/>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884738" y="609600"/>
            <a:ext cx="4025900" cy="2663825"/>
          </a:xfrm>
        </p:spPr>
      </p:pic>
      <p:sp>
        <p:nvSpPr>
          <p:cNvPr id="2" name="Footer Placeholder 1">
            <a:extLst>
              <a:ext uri="{FF2B5EF4-FFF2-40B4-BE49-F238E27FC236}">
                <a16:creationId xmlns:a16="http://schemas.microsoft.com/office/drawing/2014/main" id="{F81618AC-8668-9717-33EA-133E5FEEBD18}"/>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a:t>Fingerprint Sensor</a:t>
            </a:r>
          </a:p>
        </p:txBody>
      </p:sp>
      <p:sp>
        <p:nvSpPr>
          <p:cNvPr id="37891" name="Content Placeholder 2"/>
          <p:cNvSpPr>
            <a:spLocks noGrp="1"/>
          </p:cNvSpPr>
          <p:nvPr>
            <p:ph idx="1"/>
          </p:nvPr>
        </p:nvSpPr>
        <p:spPr>
          <a:xfrm>
            <a:off x="1370013" y="2878138"/>
            <a:ext cx="7532687" cy="3463925"/>
          </a:xfrm>
        </p:spPr>
        <p:txBody>
          <a:bodyPr/>
          <a:lstStyle/>
          <a:p>
            <a:pPr eaLnBrk="1" hangingPunct="1"/>
            <a:r>
              <a:rPr lang="en-US" altLang="en-US" sz="1800" dirty="0"/>
              <a:t>Offers a false sense of “high” security</a:t>
            </a:r>
          </a:p>
          <a:p>
            <a:pPr lvl="1" eaLnBrk="1" hangingPunct="1"/>
            <a:r>
              <a:rPr lang="en-US" altLang="en-US" sz="1600" dirty="0"/>
              <a:t>Most consumer-level fingerprint scanners failed to differentiate a real “live” finger versus just a copy of a print</a:t>
            </a:r>
          </a:p>
          <a:p>
            <a:pPr lvl="1" eaLnBrk="1" hangingPunct="1"/>
            <a:r>
              <a:rPr lang="en-US" altLang="en-US" sz="1600" dirty="0"/>
              <a:t>Low-cost “high-quality” fakes are possible</a:t>
            </a:r>
          </a:p>
          <a:p>
            <a:pPr eaLnBrk="1" hangingPunct="1"/>
            <a:endParaRPr lang="en-US" altLang="en-US" sz="1800" dirty="0"/>
          </a:p>
          <a:p>
            <a:pPr eaLnBrk="1" hangingPunct="1"/>
            <a:r>
              <a:rPr lang="en-US" altLang="en-US" sz="1800" dirty="0"/>
              <a:t>Unconscious phone users (e.g. drunker ) may fall victim of unauthorized device access</a:t>
            </a:r>
          </a:p>
          <a:p>
            <a:pPr eaLnBrk="1" hangingPunct="1"/>
            <a:endParaRPr lang="en-US" altLang="en-US" sz="1800" dirty="0"/>
          </a:p>
          <a:p>
            <a:pPr eaLnBrk="1" hangingPunct="1"/>
            <a:r>
              <a:rPr lang="en-US" altLang="en-US" sz="1800" dirty="0"/>
              <a:t>Identity Theft</a:t>
            </a:r>
          </a:p>
          <a:p>
            <a:pPr lvl="1" eaLnBrk="1" hangingPunct="1"/>
            <a:r>
              <a:rPr lang="en-US" altLang="en-US" sz="1600" dirty="0"/>
              <a:t>Malicious Apps read user’s fingerprint and transmit to criminals</a:t>
            </a:r>
            <a:endParaRPr lang="en-US" altLang="en-US" sz="1800" dirty="0"/>
          </a:p>
          <a:p>
            <a:pPr lvl="1" eaLnBrk="1" hangingPunct="1"/>
            <a:r>
              <a:rPr lang="en-US" altLang="en-US" sz="1600" dirty="0"/>
              <a:t>Passwords can easily be reset, but fingerprints are for life</a:t>
            </a:r>
            <a:endParaRPr lang="en-US" altLang="en-US" sz="1800" dirty="0"/>
          </a:p>
        </p:txBody>
      </p:sp>
      <p:sp>
        <p:nvSpPr>
          <p:cNvPr id="37892" name="Slide Number Placeholder 3"/>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1C65938B-54DD-4E93-9A4F-24005F5FB67B}" type="slidenum">
              <a:rPr kumimoji="0" lang="en-US" altLang="zh-TW"/>
              <a:pPr/>
              <a:t>24</a:t>
            </a:fld>
            <a:endParaRPr kumimoji="0" lang="en-US" altLang="zh-TW"/>
          </a:p>
        </p:txBody>
      </p:sp>
      <p:pic>
        <p:nvPicPr>
          <p:cNvPr id="37893" name="Picture 2" descr="The New iPhone 5's Fingerprint Sc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1663" y="104775"/>
            <a:ext cx="333692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06288BD-A0CD-7A75-F5DE-BF055F67126D}"/>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Security</a:t>
            </a:r>
          </a:p>
        </p:txBody>
      </p:sp>
      <p:sp>
        <p:nvSpPr>
          <p:cNvPr id="3" name="Content Placeholder 2"/>
          <p:cNvSpPr>
            <a:spLocks noGrp="1"/>
          </p:cNvSpPr>
          <p:nvPr>
            <p:ph sz="half" idx="1"/>
          </p:nvPr>
        </p:nvSpPr>
        <p:spPr>
          <a:xfrm>
            <a:off x="650928" y="1600200"/>
            <a:ext cx="4448013" cy="4724400"/>
          </a:xfrm>
        </p:spPr>
        <p:txBody>
          <a:bodyPr>
            <a:normAutofit fontScale="85000" lnSpcReduction="10000"/>
          </a:bodyPr>
          <a:lstStyle/>
          <a:p>
            <a:r>
              <a:rPr lang="en-US" spc="-100" dirty="0"/>
              <a:t>Malware consists of primarily adware &amp; Trojan</a:t>
            </a:r>
          </a:p>
          <a:p>
            <a:endParaRPr lang="en-US" spc="-100" dirty="0"/>
          </a:p>
          <a:p>
            <a:r>
              <a:rPr lang="en-US" spc="-100" dirty="0"/>
              <a:t>Focus mostly on system security as network (port scanning, ..etc) security is not that prevalent at this moment</a:t>
            </a:r>
          </a:p>
          <a:p>
            <a:endParaRPr lang="en-US" spc="-100" dirty="0"/>
          </a:p>
          <a:p>
            <a:r>
              <a:rPr lang="en-US" spc="-100" dirty="0"/>
              <a:t>Through SMS &amp; other messaging clients, QR code etc</a:t>
            </a:r>
          </a:p>
        </p:txBody>
      </p:sp>
      <p:sp>
        <p:nvSpPr>
          <p:cNvPr id="8" name="Slide Number Placeholder 7"/>
          <p:cNvSpPr>
            <a:spLocks noGrp="1"/>
          </p:cNvSpPr>
          <p:nvPr>
            <p:ph type="sldNum" sz="quarter" idx="12"/>
          </p:nvPr>
        </p:nvSpPr>
        <p:spPr/>
        <p:txBody>
          <a:bodyPr/>
          <a:lstStyle/>
          <a:p>
            <a:fld id="{6DB76028-14FF-4550-AC0E-C96F669DF877}" type="slidenum">
              <a:rPr lang="en-US" smtClean="0"/>
              <a:pPr/>
              <a:t>25</a:t>
            </a:fld>
            <a:endParaRPr lang="en-US"/>
          </a:p>
        </p:txBody>
      </p:sp>
      <p:pic>
        <p:nvPicPr>
          <p:cNvPr id="11" name="Content Placeholder 10">
            <a:extLst>
              <a:ext uri="{FF2B5EF4-FFF2-40B4-BE49-F238E27FC236}">
                <a16:creationId xmlns:a16="http://schemas.microsoft.com/office/drawing/2014/main" id="{E2915528-0737-4FD1-BE77-576F480B5D10}"/>
              </a:ext>
            </a:extLst>
          </p:cNvPr>
          <p:cNvPicPr>
            <a:picLocks noGrp="1" noChangeAspect="1"/>
          </p:cNvPicPr>
          <p:nvPr>
            <p:ph sz="half" idx="2"/>
          </p:nvPr>
        </p:nvPicPr>
        <p:blipFill>
          <a:blip r:embed="rId2"/>
          <a:stretch>
            <a:fillRect/>
          </a:stretch>
        </p:blipFill>
        <p:spPr>
          <a:xfrm>
            <a:off x="4971722" y="1797405"/>
            <a:ext cx="4001187" cy="2325144"/>
          </a:xfrm>
        </p:spPr>
      </p:pic>
      <p:sp>
        <p:nvSpPr>
          <p:cNvPr id="12" name="Rectangle 11">
            <a:extLst>
              <a:ext uri="{FF2B5EF4-FFF2-40B4-BE49-F238E27FC236}">
                <a16:creationId xmlns:a16="http://schemas.microsoft.com/office/drawing/2014/main" id="{3ED32814-EBC4-4BC2-8D2D-01DEB829D4B8}"/>
              </a:ext>
            </a:extLst>
          </p:cNvPr>
          <p:cNvSpPr/>
          <p:nvPr/>
        </p:nvSpPr>
        <p:spPr>
          <a:xfrm>
            <a:off x="4849220" y="4390941"/>
            <a:ext cx="4572000" cy="923330"/>
          </a:xfrm>
          <a:prstGeom prst="rect">
            <a:avLst/>
          </a:prstGeom>
        </p:spPr>
        <p:txBody>
          <a:bodyPr>
            <a:spAutoFit/>
          </a:bodyPr>
          <a:lstStyle/>
          <a:p>
            <a:r>
              <a:rPr lang="en-US" dirty="0"/>
              <a:t>Mobile Malware Statistics evolution</a:t>
            </a:r>
            <a:endParaRPr lang="en-US" dirty="0">
              <a:hlinkClick r:id="rId3"/>
            </a:endParaRPr>
          </a:p>
          <a:p>
            <a:r>
              <a:rPr lang="en-US" dirty="0">
                <a:hlinkClick r:id="rId3"/>
              </a:rPr>
              <a:t>https://securelist.com/mobile-malware-evolution-2019/96280/</a:t>
            </a:r>
            <a:endParaRPr lang="en-US" dirty="0"/>
          </a:p>
        </p:txBody>
      </p:sp>
      <p:sp>
        <p:nvSpPr>
          <p:cNvPr id="4" name="Footer Placeholder 3">
            <a:extLst>
              <a:ext uri="{FF2B5EF4-FFF2-40B4-BE49-F238E27FC236}">
                <a16:creationId xmlns:a16="http://schemas.microsoft.com/office/drawing/2014/main" id="{625477FF-0791-687A-371B-136EFB05529A}"/>
              </a:ext>
            </a:extLst>
          </p:cNvPr>
          <p:cNvSpPr>
            <a:spLocks noGrp="1"/>
          </p:cNvSpPr>
          <p:nvPr>
            <p:ph type="ftr" sz="quarter" idx="11"/>
          </p:nvPr>
        </p:nvSpPr>
        <p:spPr/>
        <p:txBody>
          <a:bodyPr/>
          <a:lstStyle/>
          <a:p>
            <a:pPr>
              <a:defRPr/>
            </a:pPr>
            <a:r>
              <a:rPr lang="en-US" altLang="zh-TW"/>
              <a:t>ENGG1000 2022-23 term2 KHW(d)</a:t>
            </a:r>
          </a:p>
        </p:txBody>
      </p:sp>
    </p:spTree>
    <p:extLst>
      <p:ext uri="{BB962C8B-B14F-4D97-AF65-F5344CB8AC3E}">
        <p14:creationId xmlns:p14="http://schemas.microsoft.com/office/powerpoint/2010/main" val="3288548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on Mobile Devices</a:t>
            </a:r>
          </a:p>
        </p:txBody>
      </p:sp>
      <p:sp>
        <p:nvSpPr>
          <p:cNvPr id="3" name="Content Placeholder 2"/>
          <p:cNvSpPr>
            <a:spLocks noGrp="1"/>
          </p:cNvSpPr>
          <p:nvPr>
            <p:ph sz="half" idx="1"/>
          </p:nvPr>
        </p:nvSpPr>
        <p:spPr>
          <a:xfrm>
            <a:off x="821410" y="1600200"/>
            <a:ext cx="7865390" cy="4724400"/>
          </a:xfrm>
        </p:spPr>
        <p:txBody>
          <a:bodyPr>
            <a:normAutofit fontScale="77500" lnSpcReduction="20000"/>
          </a:bodyPr>
          <a:lstStyle/>
          <a:p>
            <a:r>
              <a:rPr lang="en-US" dirty="0"/>
              <a:t>Estimated number of Internet-connected wearables grow to 780 million by 2018 </a:t>
            </a:r>
            <a:endParaRPr lang="en-US" spc="-100" dirty="0"/>
          </a:p>
          <a:p>
            <a:endParaRPr lang="en-US" dirty="0"/>
          </a:p>
          <a:p>
            <a:r>
              <a:rPr lang="en-US" dirty="0"/>
              <a:t>Breaking into a wearable device does not necessarily provide immediate value, real value lies in the wearable’s connection to a smartphone</a:t>
            </a:r>
          </a:p>
          <a:p>
            <a:endParaRPr lang="en-US" dirty="0"/>
          </a:p>
          <a:p>
            <a:r>
              <a:rPr lang="en-US" dirty="0"/>
              <a:t>Bluetooth LE (low energy) has suffered a number of very well-documented security flaws and likely will produce more with each new version</a:t>
            </a:r>
          </a:p>
          <a:p>
            <a:endParaRPr lang="en-US" dirty="0"/>
          </a:p>
          <a:p>
            <a:r>
              <a:rPr lang="en-US" dirty="0"/>
              <a:t>It makes the connection between wearable and smartphone easier for hackers</a:t>
            </a:r>
          </a:p>
          <a:p>
            <a:endParaRPr lang="en-US" spc="-100" dirty="0"/>
          </a:p>
          <a:p>
            <a:endParaRPr lang="en-US" spc="-100" dirty="0"/>
          </a:p>
          <a:p>
            <a:endParaRPr lang="en-US" spc="-100" dirty="0"/>
          </a:p>
        </p:txBody>
      </p:sp>
      <p:sp>
        <p:nvSpPr>
          <p:cNvPr id="4" name="Slide Number Placeholder 3"/>
          <p:cNvSpPr>
            <a:spLocks noGrp="1"/>
          </p:cNvSpPr>
          <p:nvPr>
            <p:ph type="sldNum" sz="quarter" idx="12"/>
          </p:nvPr>
        </p:nvSpPr>
        <p:spPr/>
        <p:txBody>
          <a:bodyPr/>
          <a:lstStyle/>
          <a:p>
            <a:fld id="{6DB76028-14FF-4550-AC0E-C96F669DF877}" type="slidenum">
              <a:rPr lang="en-US" smtClean="0"/>
              <a:pPr/>
              <a:t>26</a:t>
            </a:fld>
            <a:endParaRPr lang="en-US"/>
          </a:p>
        </p:txBody>
      </p:sp>
      <p:sp>
        <p:nvSpPr>
          <p:cNvPr id="5" name="Footer Placeholder 4">
            <a:extLst>
              <a:ext uri="{FF2B5EF4-FFF2-40B4-BE49-F238E27FC236}">
                <a16:creationId xmlns:a16="http://schemas.microsoft.com/office/drawing/2014/main" id="{7EB142A1-E8A5-A668-7CAA-AF31CE32C332}"/>
              </a:ext>
            </a:extLst>
          </p:cNvPr>
          <p:cNvSpPr>
            <a:spLocks noGrp="1"/>
          </p:cNvSpPr>
          <p:nvPr>
            <p:ph type="ftr" sz="quarter" idx="11"/>
          </p:nvPr>
        </p:nvSpPr>
        <p:spPr/>
        <p:txBody>
          <a:bodyPr/>
          <a:lstStyle/>
          <a:p>
            <a:pPr>
              <a:defRPr/>
            </a:pPr>
            <a:r>
              <a:rPr lang="en-US" altLang="zh-TW"/>
              <a:t>ENGG1000 2022-23 term2 KHW(d)</a:t>
            </a:r>
          </a:p>
        </p:txBody>
      </p:sp>
    </p:spTree>
    <p:extLst>
      <p:ext uri="{BB962C8B-B14F-4D97-AF65-F5344CB8AC3E}">
        <p14:creationId xmlns:p14="http://schemas.microsoft.com/office/powerpoint/2010/main" val="42448277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cstate="print"/>
          <a:srcRect/>
          <a:stretch>
            <a:fillRect/>
          </a:stretch>
        </p:blipFill>
        <p:spPr bwMode="auto">
          <a:xfrm>
            <a:off x="4800095" y="1725022"/>
            <a:ext cx="4333875" cy="359619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Malware on Mobile Devices</a:t>
            </a:r>
          </a:p>
        </p:txBody>
      </p:sp>
      <p:sp>
        <p:nvSpPr>
          <p:cNvPr id="3" name="Content Placeholder 2"/>
          <p:cNvSpPr>
            <a:spLocks noGrp="1"/>
          </p:cNvSpPr>
          <p:nvPr>
            <p:ph sz="half" idx="1"/>
          </p:nvPr>
        </p:nvSpPr>
        <p:spPr>
          <a:xfrm>
            <a:off x="619931" y="1600200"/>
            <a:ext cx="4630509" cy="5105400"/>
          </a:xfrm>
        </p:spPr>
        <p:txBody>
          <a:bodyPr>
            <a:normAutofit fontScale="92500" lnSpcReduction="20000"/>
          </a:bodyPr>
          <a:lstStyle/>
          <a:p>
            <a:r>
              <a:rPr lang="en-US" spc="-100" dirty="0"/>
              <a:t>Android platform in particular is having much more malware activities</a:t>
            </a:r>
            <a:br>
              <a:rPr lang="en-US" spc="-100" dirty="0"/>
            </a:br>
            <a:endParaRPr lang="en-US" spc="-100" dirty="0"/>
          </a:p>
          <a:p>
            <a:r>
              <a:rPr lang="en-US" spc="-100" dirty="0"/>
              <a:t>Google &amp; Apple can remotely remove malware from user devices if the apps are being disseminated  through their market place platform</a:t>
            </a:r>
          </a:p>
          <a:p>
            <a:endParaRPr lang="en-US" spc="-100" dirty="0"/>
          </a:p>
          <a:p>
            <a:r>
              <a:rPr lang="en-US" spc="-100" dirty="0"/>
              <a:t>This didn’t apply to 3</a:t>
            </a:r>
            <a:r>
              <a:rPr lang="en-US" spc="-100" baseline="30000" dirty="0"/>
              <a:t>rd</a:t>
            </a:r>
            <a:r>
              <a:rPr lang="en-US" spc="-100" dirty="0"/>
              <a:t> party app stores</a:t>
            </a:r>
          </a:p>
          <a:p>
            <a:endParaRPr lang="en-US" spc="-100" dirty="0"/>
          </a:p>
        </p:txBody>
      </p:sp>
      <p:sp>
        <p:nvSpPr>
          <p:cNvPr id="6" name="TextBox 5"/>
          <p:cNvSpPr txBox="1"/>
          <p:nvPr/>
        </p:nvSpPr>
        <p:spPr>
          <a:xfrm>
            <a:off x="5250441" y="5321672"/>
            <a:ext cx="3433184" cy="646331"/>
          </a:xfrm>
          <a:prstGeom prst="rect">
            <a:avLst/>
          </a:prstGeom>
          <a:noFill/>
        </p:spPr>
        <p:txBody>
          <a:bodyPr wrap="none" rtlCol="0">
            <a:spAutoFit/>
          </a:bodyPr>
          <a:lstStyle/>
          <a:p>
            <a:r>
              <a:rPr lang="en-US" dirty="0"/>
              <a:t>Types of malware targeting </a:t>
            </a:r>
            <a:br>
              <a:rPr lang="en-US" dirty="0"/>
            </a:br>
            <a:r>
              <a:rPr lang="en-US" dirty="0"/>
              <a:t>mobile devices</a:t>
            </a:r>
          </a:p>
        </p:txBody>
      </p:sp>
      <p:sp>
        <p:nvSpPr>
          <p:cNvPr id="7" name="Slide Number Placeholder 6"/>
          <p:cNvSpPr>
            <a:spLocks noGrp="1"/>
          </p:cNvSpPr>
          <p:nvPr>
            <p:ph type="sldNum" sz="quarter" idx="12"/>
          </p:nvPr>
        </p:nvSpPr>
        <p:spPr/>
        <p:txBody>
          <a:bodyPr/>
          <a:lstStyle/>
          <a:p>
            <a:fld id="{6DB76028-14FF-4550-AC0E-C96F669DF877}" type="slidenum">
              <a:rPr lang="en-US" smtClean="0"/>
              <a:pPr/>
              <a:t>27</a:t>
            </a:fld>
            <a:endParaRPr lang="en-US"/>
          </a:p>
        </p:txBody>
      </p:sp>
      <p:sp>
        <p:nvSpPr>
          <p:cNvPr id="4" name="Footer Placeholder 3">
            <a:extLst>
              <a:ext uri="{FF2B5EF4-FFF2-40B4-BE49-F238E27FC236}">
                <a16:creationId xmlns:a16="http://schemas.microsoft.com/office/drawing/2014/main" id="{E7346830-35C3-2D60-DB62-C7614FF02AC5}"/>
              </a:ext>
            </a:extLst>
          </p:cNvPr>
          <p:cNvSpPr>
            <a:spLocks noGrp="1"/>
          </p:cNvSpPr>
          <p:nvPr>
            <p:ph type="ftr" sz="quarter" idx="11"/>
          </p:nvPr>
        </p:nvSpPr>
        <p:spPr/>
        <p:txBody>
          <a:bodyPr/>
          <a:lstStyle/>
          <a:p>
            <a:pPr>
              <a:defRPr/>
            </a:pPr>
            <a:r>
              <a:rPr lang="en-US" altLang="zh-TW"/>
              <a:t>ENGG1000 2022-23 term2 KHW(d)</a:t>
            </a:r>
          </a:p>
        </p:txBody>
      </p:sp>
    </p:spTree>
    <p:extLst>
      <p:ext uri="{BB962C8B-B14F-4D97-AF65-F5344CB8AC3E}">
        <p14:creationId xmlns:p14="http://schemas.microsoft.com/office/powerpoint/2010/main" val="3057084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on Mobile Devices</a:t>
            </a:r>
          </a:p>
        </p:txBody>
      </p:sp>
      <p:sp>
        <p:nvSpPr>
          <p:cNvPr id="6" name="TextBox 5"/>
          <p:cNvSpPr txBox="1"/>
          <p:nvPr/>
        </p:nvSpPr>
        <p:spPr>
          <a:xfrm>
            <a:off x="152400" y="6488668"/>
            <a:ext cx="2562240" cy="369332"/>
          </a:xfrm>
          <a:prstGeom prst="rect">
            <a:avLst/>
          </a:prstGeom>
          <a:noFill/>
        </p:spPr>
        <p:txBody>
          <a:bodyPr wrap="none" rtlCol="0">
            <a:spAutoFit/>
          </a:bodyPr>
          <a:lstStyle/>
          <a:p>
            <a:r>
              <a:rPr lang="en-US" dirty="0"/>
              <a:t>What mobile malware do</a:t>
            </a:r>
          </a:p>
        </p:txBody>
      </p:sp>
      <p:sp>
        <p:nvSpPr>
          <p:cNvPr id="7" name="Slide Number Placeholder 6"/>
          <p:cNvSpPr>
            <a:spLocks noGrp="1"/>
          </p:cNvSpPr>
          <p:nvPr>
            <p:ph type="sldNum" sz="quarter" idx="12"/>
          </p:nvPr>
        </p:nvSpPr>
        <p:spPr/>
        <p:txBody>
          <a:bodyPr/>
          <a:lstStyle/>
          <a:p>
            <a:fld id="{6DB76028-14FF-4550-AC0E-C96F669DF877}" type="slidenum">
              <a:rPr lang="en-US" smtClean="0"/>
              <a:pPr/>
              <a:t>28</a:t>
            </a:fld>
            <a:endParaRPr lang="en-US"/>
          </a:p>
        </p:txBody>
      </p:sp>
      <p:pic>
        <p:nvPicPr>
          <p:cNvPr id="80898" name="Picture 2" descr="http://m.c.lnkd.licdn.com/mpr/mpr/p/6/005/04c/1a6/030e4e1.jpg"/>
          <p:cNvPicPr>
            <a:picLocks noGrp="1" noChangeAspect="1" noChangeArrowheads="1"/>
          </p:cNvPicPr>
          <p:nvPr>
            <p:ph sz="half" idx="1"/>
          </p:nvPr>
        </p:nvPicPr>
        <p:blipFill>
          <a:blip r:embed="rId2" cstate="print"/>
          <a:srcRect/>
          <a:stretch>
            <a:fillRect/>
          </a:stretch>
        </p:blipFill>
        <p:spPr bwMode="auto">
          <a:xfrm>
            <a:off x="990600" y="838200"/>
            <a:ext cx="7543800" cy="5542745"/>
          </a:xfrm>
          <a:prstGeom prst="rect">
            <a:avLst/>
          </a:prstGeom>
          <a:noFill/>
        </p:spPr>
      </p:pic>
      <p:sp>
        <p:nvSpPr>
          <p:cNvPr id="3" name="Footer Placeholder 2">
            <a:extLst>
              <a:ext uri="{FF2B5EF4-FFF2-40B4-BE49-F238E27FC236}">
                <a16:creationId xmlns:a16="http://schemas.microsoft.com/office/drawing/2014/main" id="{B2EAB4DF-D6A2-C71D-6083-09B931D0D1D9}"/>
              </a:ext>
            </a:extLst>
          </p:cNvPr>
          <p:cNvSpPr>
            <a:spLocks noGrp="1"/>
          </p:cNvSpPr>
          <p:nvPr>
            <p:ph type="ftr" sz="quarter" idx="11"/>
          </p:nvPr>
        </p:nvSpPr>
        <p:spPr/>
        <p:txBody>
          <a:bodyPr/>
          <a:lstStyle/>
          <a:p>
            <a:pPr>
              <a:defRPr/>
            </a:pPr>
            <a:r>
              <a:rPr lang="en-US" altLang="zh-TW"/>
              <a:t>ENGG1000 2022-23 term2 KHW(d)</a:t>
            </a:r>
          </a:p>
        </p:txBody>
      </p:sp>
    </p:spTree>
    <p:extLst>
      <p:ext uri="{BB962C8B-B14F-4D97-AF65-F5344CB8AC3E}">
        <p14:creationId xmlns:p14="http://schemas.microsoft.com/office/powerpoint/2010/main" val="2705044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Android Malware</a:t>
            </a:r>
          </a:p>
        </p:txBody>
      </p:sp>
      <p:sp>
        <p:nvSpPr>
          <p:cNvPr id="6" name="Content Placeholder 5"/>
          <p:cNvSpPr>
            <a:spLocks noGrp="1"/>
          </p:cNvSpPr>
          <p:nvPr>
            <p:ph idx="1"/>
          </p:nvPr>
        </p:nvSpPr>
        <p:spPr/>
        <p:txBody>
          <a:bodyPr>
            <a:normAutofit fontScale="85000" lnSpcReduction="20000"/>
          </a:bodyPr>
          <a:lstStyle/>
          <a:p>
            <a:r>
              <a:rPr lang="en-US" spc="-100" dirty="0"/>
              <a:t>A clear link between market leadership &amp; attention of cybercriminals</a:t>
            </a:r>
            <a:br>
              <a:rPr lang="en-US" spc="-100" dirty="0"/>
            </a:br>
            <a:endParaRPr lang="en-US" spc="-100" dirty="0"/>
          </a:p>
          <a:p>
            <a:r>
              <a:rPr lang="en-US" spc="-100" dirty="0"/>
              <a:t>Spyware </a:t>
            </a:r>
          </a:p>
          <a:p>
            <a:pPr lvl="1"/>
            <a:r>
              <a:rPr lang="en-US" spc="-100" dirty="0"/>
              <a:t>the dominant(63%) malware affecting Android</a:t>
            </a:r>
          </a:p>
          <a:p>
            <a:pPr lvl="1"/>
            <a:r>
              <a:rPr lang="en-US" spc="-100" dirty="0"/>
              <a:t>Capture &amp; transfer data e.g. browser history, password etc. on victim’s device</a:t>
            </a:r>
          </a:p>
          <a:p>
            <a:pPr lvl="1"/>
            <a:r>
              <a:rPr lang="en-US" spc="-100" dirty="0"/>
              <a:t>Can lead to financial gain for attackers ultimately</a:t>
            </a:r>
          </a:p>
          <a:p>
            <a:r>
              <a:rPr lang="en-US" spc="-100" dirty="0"/>
              <a:t>SMS Trojans</a:t>
            </a:r>
          </a:p>
          <a:p>
            <a:pPr lvl="1"/>
            <a:r>
              <a:rPr lang="en-US" spc="-100" dirty="0"/>
              <a:t>Second major category (36%)</a:t>
            </a:r>
          </a:p>
          <a:p>
            <a:pPr lvl="1"/>
            <a:r>
              <a:rPr lang="en-US" spc="-100" dirty="0"/>
              <a:t>Run in background and send SMS messages to premium rate numbers owned by attacker</a:t>
            </a:r>
          </a:p>
        </p:txBody>
      </p:sp>
      <p:sp>
        <p:nvSpPr>
          <p:cNvPr id="4" name="Slide Number Placeholder 3"/>
          <p:cNvSpPr>
            <a:spLocks noGrp="1"/>
          </p:cNvSpPr>
          <p:nvPr>
            <p:ph type="sldNum" sz="quarter" idx="12"/>
          </p:nvPr>
        </p:nvSpPr>
        <p:spPr/>
        <p:txBody>
          <a:bodyPr/>
          <a:lstStyle/>
          <a:p>
            <a:fld id="{6DB76028-14FF-4550-AC0E-C96F669DF877}" type="slidenum">
              <a:rPr lang="en-US" smtClean="0"/>
              <a:pPr/>
              <a:t>29</a:t>
            </a:fld>
            <a:endParaRPr lang="en-US"/>
          </a:p>
        </p:txBody>
      </p:sp>
      <p:sp>
        <p:nvSpPr>
          <p:cNvPr id="2" name="Footer Placeholder 1">
            <a:extLst>
              <a:ext uri="{FF2B5EF4-FFF2-40B4-BE49-F238E27FC236}">
                <a16:creationId xmlns:a16="http://schemas.microsoft.com/office/drawing/2014/main" id="{9A5E1108-9485-9E46-E928-E80C0C64F41F}"/>
              </a:ext>
            </a:extLst>
          </p:cNvPr>
          <p:cNvSpPr>
            <a:spLocks noGrp="1"/>
          </p:cNvSpPr>
          <p:nvPr>
            <p:ph type="ftr" sz="quarter" idx="11"/>
          </p:nvPr>
        </p:nvSpPr>
        <p:spPr/>
        <p:txBody>
          <a:bodyPr/>
          <a:lstStyle/>
          <a:p>
            <a:pPr>
              <a:defRPr/>
            </a:pPr>
            <a:r>
              <a:rPr lang="en-US" altLang="zh-TW"/>
              <a:t>ENGG1000 2022-23 term2 KHW(d)</a:t>
            </a:r>
          </a:p>
        </p:txBody>
      </p:sp>
    </p:spTree>
    <p:extLst>
      <p:ext uri="{BB962C8B-B14F-4D97-AF65-F5344CB8AC3E}">
        <p14:creationId xmlns:p14="http://schemas.microsoft.com/office/powerpoint/2010/main" val="151328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BE1500DF-5ED0-4DE0-9D47-318CCB23A43C}" type="slidenum">
              <a:rPr kumimoji="0" lang="en-US" altLang="zh-TW"/>
              <a:pPr/>
              <a:t>3</a:t>
            </a:fld>
            <a:endParaRPr kumimoji="0" lang="en-US" altLang="zh-TW"/>
          </a:p>
        </p:txBody>
      </p:sp>
      <p:sp>
        <p:nvSpPr>
          <p:cNvPr id="9219" name="Rectangle 2"/>
          <p:cNvSpPr>
            <a:spLocks noGrp="1" noChangeArrowheads="1"/>
          </p:cNvSpPr>
          <p:nvPr>
            <p:ph type="title"/>
          </p:nvPr>
        </p:nvSpPr>
        <p:spPr/>
        <p:txBody>
          <a:bodyPr/>
          <a:lstStyle/>
          <a:p>
            <a:pPr eaLnBrk="1" hangingPunct="1"/>
            <a:r>
              <a:rPr lang="en-US" altLang="zh-HK" sz="3200"/>
              <a:t>Common</a:t>
            </a:r>
            <a:r>
              <a:rPr lang="en-US" altLang="zh-TW" sz="3200"/>
              <a:t> Types of </a:t>
            </a:r>
            <a:r>
              <a:rPr lang="en-US" altLang="zh-HK" sz="3200"/>
              <a:t>Cyber </a:t>
            </a:r>
            <a:r>
              <a:rPr lang="en-US" altLang="zh-TW" sz="3200"/>
              <a:t>Crime</a:t>
            </a:r>
            <a:r>
              <a:rPr lang="en-US" altLang="zh-HK" sz="3200"/>
              <a:t> Nowadays</a:t>
            </a:r>
            <a:endParaRPr lang="en-US" altLang="zh-TW" sz="3200"/>
          </a:p>
        </p:txBody>
      </p:sp>
      <p:sp>
        <p:nvSpPr>
          <p:cNvPr id="9220" name="Rectangle 3"/>
          <p:cNvSpPr>
            <a:spLocks noGrp="1" noChangeArrowheads="1"/>
          </p:cNvSpPr>
          <p:nvPr>
            <p:ph type="body" idx="1"/>
          </p:nvPr>
        </p:nvSpPr>
        <p:spPr>
          <a:xfrm>
            <a:off x="1370013" y="1827213"/>
            <a:ext cx="7634287" cy="4114800"/>
          </a:xfrm>
        </p:spPr>
        <p:txBody>
          <a:bodyPr/>
          <a:lstStyle/>
          <a:p>
            <a:pPr eaLnBrk="1" hangingPunct="1">
              <a:lnSpc>
                <a:spcPct val="90000"/>
              </a:lnSpc>
            </a:pPr>
            <a:r>
              <a:rPr lang="en-US" altLang="zh-HK" sz="2100"/>
              <a:t>Steal </a:t>
            </a:r>
            <a:r>
              <a:rPr lang="zh-TW" altLang="en-US" sz="2100"/>
              <a:t>偷 </a:t>
            </a:r>
            <a:r>
              <a:rPr lang="en-US" altLang="zh-TW" sz="2100">
                <a:latin typeface="Arial" panose="020B0604020202020204" pitchFamily="34" charset="0"/>
              </a:rPr>
              <a:t>–</a:t>
            </a:r>
            <a:r>
              <a:rPr lang="en-US" altLang="zh-TW" sz="2100"/>
              <a:t> information and money</a:t>
            </a:r>
            <a:endParaRPr lang="zh-HK" altLang="zh-TW" sz="2100"/>
          </a:p>
          <a:p>
            <a:pPr eaLnBrk="1" hangingPunct="1">
              <a:lnSpc>
                <a:spcPct val="90000"/>
              </a:lnSpc>
            </a:pPr>
            <a:r>
              <a:rPr lang="en-US" altLang="zh-HK" sz="2100"/>
              <a:t>Cheat </a:t>
            </a:r>
            <a:r>
              <a:rPr lang="zh-TW" altLang="en-US" sz="2100"/>
              <a:t>呃 </a:t>
            </a:r>
            <a:r>
              <a:rPr lang="en-US" altLang="zh-TW" sz="2100">
                <a:latin typeface="Arial" panose="020B0604020202020204" pitchFamily="34" charset="0"/>
              </a:rPr>
              <a:t>–</a:t>
            </a:r>
            <a:r>
              <a:rPr lang="en-US" altLang="zh-TW" sz="2100"/>
              <a:t> false identity and transaction</a:t>
            </a:r>
            <a:endParaRPr lang="zh-HK" altLang="zh-TW" sz="2100"/>
          </a:p>
          <a:p>
            <a:pPr eaLnBrk="1" hangingPunct="1">
              <a:lnSpc>
                <a:spcPct val="90000"/>
              </a:lnSpc>
            </a:pPr>
            <a:r>
              <a:rPr lang="en-US" altLang="zh-HK" sz="2100"/>
              <a:t>Abduct </a:t>
            </a:r>
            <a:r>
              <a:rPr lang="zh-TW" altLang="en-US" sz="2100"/>
              <a:t>拐 </a:t>
            </a:r>
            <a:r>
              <a:rPr lang="en-US" altLang="zh-TW" sz="2100">
                <a:latin typeface="Arial" panose="020B0604020202020204" pitchFamily="34" charset="0"/>
              </a:rPr>
              <a:t>–</a:t>
            </a:r>
            <a:r>
              <a:rPr lang="en-US" altLang="zh-TW" sz="2100"/>
              <a:t> hijacking web sites</a:t>
            </a:r>
            <a:endParaRPr lang="zh-HK" altLang="zh-TW" sz="2100"/>
          </a:p>
          <a:p>
            <a:pPr eaLnBrk="1" hangingPunct="1">
              <a:lnSpc>
                <a:spcPct val="90000"/>
              </a:lnSpc>
            </a:pPr>
            <a:r>
              <a:rPr lang="en-US" altLang="zh-HK" sz="2100"/>
              <a:t>Fraud </a:t>
            </a:r>
            <a:r>
              <a:rPr lang="zh-TW" altLang="en-US" sz="2100"/>
              <a:t>騙 </a:t>
            </a:r>
            <a:r>
              <a:rPr lang="en-US" altLang="zh-TW" sz="2100">
                <a:latin typeface="Arial" panose="020B0604020202020204" pitchFamily="34" charset="0"/>
              </a:rPr>
              <a:t>–</a:t>
            </a:r>
            <a:r>
              <a:rPr lang="en-US" altLang="zh-TW" sz="2100"/>
              <a:t> various kind</a:t>
            </a:r>
            <a:endParaRPr lang="zh-HK" altLang="zh-TW" sz="2100"/>
          </a:p>
          <a:p>
            <a:pPr eaLnBrk="1" hangingPunct="1">
              <a:lnSpc>
                <a:spcPct val="90000"/>
              </a:lnSpc>
            </a:pPr>
            <a:r>
              <a:rPr lang="en-US" altLang="zh-HK" sz="2100"/>
              <a:t>Rob </a:t>
            </a:r>
            <a:r>
              <a:rPr lang="zh-TW" altLang="en-US" sz="2100"/>
              <a:t>搶 </a:t>
            </a:r>
            <a:r>
              <a:rPr lang="en-US" altLang="zh-TW" sz="2100">
                <a:latin typeface="Arial" panose="020B0604020202020204" pitchFamily="34" charset="0"/>
              </a:rPr>
              <a:t>–</a:t>
            </a:r>
            <a:r>
              <a:rPr lang="en-US" altLang="zh-TW" sz="2100"/>
              <a:t> cyber asset</a:t>
            </a:r>
          </a:p>
          <a:p>
            <a:pPr eaLnBrk="1" hangingPunct="1">
              <a:lnSpc>
                <a:spcPct val="90000"/>
              </a:lnSpc>
            </a:pPr>
            <a:r>
              <a:rPr lang="zh-HK" altLang="en-US" sz="2100"/>
              <a:t>B</a:t>
            </a:r>
            <a:r>
              <a:rPr lang="zh-HK" altLang="zh-TW" sz="2100"/>
              <a:t>lackmail</a:t>
            </a:r>
            <a:r>
              <a:rPr lang="en-US" altLang="zh-TW" sz="2100"/>
              <a:t> </a:t>
            </a:r>
            <a:r>
              <a:rPr lang="zh-HK" altLang="zh-TW" sz="2100"/>
              <a:t>勒索</a:t>
            </a:r>
            <a:r>
              <a:rPr lang="zh-HK" altLang="en-US" sz="2100"/>
              <a:t> </a:t>
            </a:r>
            <a:r>
              <a:rPr lang="en-US" altLang="zh-TW" sz="2100">
                <a:latin typeface="Arial" panose="020B0604020202020204" pitchFamily="34" charset="0"/>
              </a:rPr>
              <a:t>–</a:t>
            </a:r>
            <a:r>
              <a:rPr lang="en-US" altLang="zh-TW" sz="2100"/>
              <a:t> DDoS attack revenue model</a:t>
            </a:r>
          </a:p>
          <a:p>
            <a:pPr eaLnBrk="1" hangingPunct="1">
              <a:lnSpc>
                <a:spcPct val="90000"/>
              </a:lnSpc>
            </a:pPr>
            <a:r>
              <a:rPr lang="en-US" altLang="zh-HK" sz="2100"/>
              <a:t>Libel </a:t>
            </a:r>
            <a:r>
              <a:rPr lang="zh-TW" altLang="en-US" sz="2100"/>
              <a:t>誹謗 </a:t>
            </a:r>
            <a:r>
              <a:rPr lang="en-US" altLang="zh-TW" sz="2100">
                <a:latin typeface="Arial" panose="020B0604020202020204" pitchFamily="34" charset="0"/>
              </a:rPr>
              <a:t>–</a:t>
            </a:r>
            <a:r>
              <a:rPr lang="en-US" altLang="zh-TW" sz="2100"/>
              <a:t> abuse of cyberspace </a:t>
            </a:r>
            <a:r>
              <a:rPr lang="en-US" altLang="zh-TW" sz="2100">
                <a:latin typeface="Arial" panose="020B0604020202020204" pitchFamily="34" charset="0"/>
              </a:rPr>
              <a:t>“</a:t>
            </a:r>
            <a:r>
              <a:rPr lang="en-US" altLang="zh-TW" sz="2100"/>
              <a:t>freedom of speech</a:t>
            </a:r>
            <a:r>
              <a:rPr lang="en-US" altLang="zh-TW" sz="2100">
                <a:latin typeface="Arial" panose="020B0604020202020204" pitchFamily="34" charset="0"/>
              </a:rPr>
              <a:t>”</a:t>
            </a:r>
            <a:endParaRPr lang="en-US" altLang="zh-TW" sz="2100"/>
          </a:p>
          <a:p>
            <a:pPr eaLnBrk="1" hangingPunct="1">
              <a:lnSpc>
                <a:spcPct val="90000"/>
              </a:lnSpc>
            </a:pPr>
            <a:r>
              <a:rPr lang="en-US" altLang="zh-TW" sz="2100"/>
              <a:t>Harassment </a:t>
            </a:r>
            <a:r>
              <a:rPr lang="zh-TW" altLang="zh-HK" sz="2100"/>
              <a:t>騷擾</a:t>
            </a:r>
            <a:r>
              <a:rPr lang="zh-TW" altLang="en-US" sz="2100"/>
              <a:t> </a:t>
            </a:r>
            <a:r>
              <a:rPr lang="en-US" altLang="zh-TW" sz="2100">
                <a:latin typeface="Arial" panose="020B0604020202020204" pitchFamily="34" charset="0"/>
              </a:rPr>
              <a:t>–</a:t>
            </a:r>
            <a:r>
              <a:rPr lang="en-US" altLang="zh-TW" sz="2100"/>
              <a:t> sexual or other means</a:t>
            </a:r>
            <a:endParaRPr lang="zh-HK" altLang="zh-TW" sz="2100"/>
          </a:p>
          <a:p>
            <a:pPr eaLnBrk="1" hangingPunct="1">
              <a:lnSpc>
                <a:spcPct val="90000"/>
              </a:lnSpc>
            </a:pPr>
            <a:r>
              <a:rPr lang="en-US" altLang="zh-TW" sz="2100"/>
              <a:t>Online Gambling </a:t>
            </a:r>
            <a:r>
              <a:rPr lang="zh-TW" altLang="en-US" sz="2100"/>
              <a:t>網上賭博</a:t>
            </a:r>
          </a:p>
          <a:p>
            <a:pPr eaLnBrk="1" hangingPunct="1">
              <a:lnSpc>
                <a:spcPct val="90000"/>
              </a:lnSpc>
            </a:pPr>
            <a:endParaRPr lang="zh-TW" altLang="en-US" sz="2100"/>
          </a:p>
          <a:p>
            <a:pPr eaLnBrk="1" hangingPunct="1">
              <a:lnSpc>
                <a:spcPct val="90000"/>
              </a:lnSpc>
            </a:pPr>
            <a:r>
              <a:rPr lang="en-US" altLang="zh-HK" sz="2100" i="1"/>
              <a:t>Refer to an example fraud</a:t>
            </a:r>
            <a:r>
              <a:rPr lang="en-US" altLang="zh-TW" sz="2100" i="1"/>
              <a:t> case in the Appendix </a:t>
            </a:r>
            <a:r>
              <a:rPr lang="en-US" altLang="zh-TW" sz="2100" i="1">
                <a:solidFill>
                  <a:srgbClr val="FF0000"/>
                </a:solidFill>
              </a:rPr>
              <a:t>[Self-study] </a:t>
            </a:r>
          </a:p>
        </p:txBody>
      </p:sp>
      <p:sp>
        <p:nvSpPr>
          <p:cNvPr id="2" name="Footer Placeholder 1">
            <a:extLst>
              <a:ext uri="{FF2B5EF4-FFF2-40B4-BE49-F238E27FC236}">
                <a16:creationId xmlns:a16="http://schemas.microsoft.com/office/drawing/2014/main" id="{021440D3-8762-03F2-D91C-DE3846244522}"/>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Android Malware</a:t>
            </a:r>
          </a:p>
        </p:txBody>
      </p:sp>
      <p:sp>
        <p:nvSpPr>
          <p:cNvPr id="6" name="Content Placeholder 5"/>
          <p:cNvSpPr>
            <a:spLocks noGrp="1"/>
          </p:cNvSpPr>
          <p:nvPr>
            <p:ph idx="1"/>
          </p:nvPr>
        </p:nvSpPr>
        <p:spPr>
          <a:xfrm>
            <a:off x="1115878" y="1871420"/>
            <a:ext cx="7761422" cy="5105400"/>
          </a:xfrm>
        </p:spPr>
        <p:txBody>
          <a:bodyPr>
            <a:normAutofit/>
          </a:bodyPr>
          <a:lstStyle/>
          <a:p>
            <a:r>
              <a:rPr lang="en-US" spc="-100" dirty="0"/>
              <a:t>Infection methods</a:t>
            </a:r>
          </a:p>
          <a:p>
            <a:pPr marL="914400" lvl="1" indent="-514350">
              <a:buFont typeface="+mj-lt"/>
              <a:buAutoNum type="arabicPeriod"/>
            </a:pPr>
            <a:r>
              <a:rPr lang="en-US" spc="-100" dirty="0"/>
              <a:t>Repackaging </a:t>
            </a:r>
          </a:p>
          <a:p>
            <a:pPr marL="914400" lvl="1" indent="-514350">
              <a:buFont typeface="+mj-lt"/>
              <a:buAutoNum type="arabicPeriod"/>
            </a:pPr>
            <a:r>
              <a:rPr lang="en-US" spc="-100" dirty="0"/>
              <a:t>Update attack</a:t>
            </a:r>
          </a:p>
          <a:p>
            <a:pPr marL="914400" lvl="1" indent="-514350">
              <a:buFont typeface="+mj-lt"/>
              <a:buAutoNum type="arabicPeriod"/>
            </a:pPr>
            <a:r>
              <a:rPr lang="en-US" spc="-100" dirty="0"/>
              <a:t>Drive-by Download</a:t>
            </a:r>
          </a:p>
          <a:p>
            <a:pPr marL="914400" lvl="1" indent="-514350">
              <a:buNone/>
            </a:pPr>
            <a:endParaRPr lang="en-US" spc="-100" dirty="0"/>
          </a:p>
        </p:txBody>
      </p:sp>
      <p:sp>
        <p:nvSpPr>
          <p:cNvPr id="4" name="Slide Number Placeholder 3"/>
          <p:cNvSpPr>
            <a:spLocks noGrp="1"/>
          </p:cNvSpPr>
          <p:nvPr>
            <p:ph type="sldNum" sz="quarter" idx="12"/>
          </p:nvPr>
        </p:nvSpPr>
        <p:spPr/>
        <p:txBody>
          <a:bodyPr/>
          <a:lstStyle/>
          <a:p>
            <a:fld id="{6DB76028-14FF-4550-AC0E-C96F669DF877}" type="slidenum">
              <a:rPr lang="en-US" smtClean="0"/>
              <a:pPr/>
              <a:t>30</a:t>
            </a:fld>
            <a:endParaRPr lang="en-US" dirty="0"/>
          </a:p>
        </p:txBody>
      </p:sp>
      <p:sp>
        <p:nvSpPr>
          <p:cNvPr id="2" name="Footer Placeholder 1">
            <a:extLst>
              <a:ext uri="{FF2B5EF4-FFF2-40B4-BE49-F238E27FC236}">
                <a16:creationId xmlns:a16="http://schemas.microsoft.com/office/drawing/2014/main" id="{1B164B3D-A832-3C96-A47B-CAC4FAACF4A7}"/>
              </a:ext>
            </a:extLst>
          </p:cNvPr>
          <p:cNvSpPr>
            <a:spLocks noGrp="1"/>
          </p:cNvSpPr>
          <p:nvPr>
            <p:ph type="ftr" sz="quarter" idx="11"/>
          </p:nvPr>
        </p:nvSpPr>
        <p:spPr/>
        <p:txBody>
          <a:bodyPr/>
          <a:lstStyle/>
          <a:p>
            <a:pPr>
              <a:defRPr/>
            </a:pPr>
            <a:r>
              <a:rPr lang="en-US" altLang="zh-TW"/>
              <a:t>ENGG1000 2022-23 term2 KHW(d)</a:t>
            </a:r>
          </a:p>
        </p:txBody>
      </p:sp>
    </p:spTree>
    <p:extLst>
      <p:ext uri="{BB962C8B-B14F-4D97-AF65-F5344CB8AC3E}">
        <p14:creationId xmlns:p14="http://schemas.microsoft.com/office/powerpoint/2010/main" val="2763610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Android Malware (1.</a:t>
            </a:r>
            <a:r>
              <a:rPr lang="en-US" spc="-100" dirty="0"/>
              <a:t> Repackaging)</a:t>
            </a:r>
            <a:endParaRPr lang="en-US" dirty="0"/>
          </a:p>
        </p:txBody>
      </p:sp>
      <p:sp>
        <p:nvSpPr>
          <p:cNvPr id="6" name="Content Placeholder 5"/>
          <p:cNvSpPr>
            <a:spLocks noGrp="1"/>
          </p:cNvSpPr>
          <p:nvPr>
            <p:ph idx="1"/>
          </p:nvPr>
        </p:nvSpPr>
        <p:spPr/>
        <p:txBody>
          <a:bodyPr>
            <a:normAutofit/>
          </a:bodyPr>
          <a:lstStyle/>
          <a:p>
            <a:r>
              <a:rPr lang="en-US" spc="-100" dirty="0"/>
              <a:t>Infection methods</a:t>
            </a:r>
          </a:p>
          <a:p>
            <a:pPr marL="914400" lvl="1" indent="-514350">
              <a:buFont typeface="+mj-lt"/>
              <a:buAutoNum type="arabicPeriod"/>
            </a:pPr>
            <a:r>
              <a:rPr lang="en-US" spc="-100" dirty="0"/>
              <a:t>Repackaging </a:t>
            </a:r>
          </a:p>
          <a:p>
            <a:pPr lvl="1"/>
            <a:r>
              <a:rPr lang="en-US" spc="-100" dirty="0"/>
              <a:t>Infecting legitimate apps</a:t>
            </a:r>
          </a:p>
          <a:p>
            <a:pPr lvl="2"/>
            <a:r>
              <a:rPr lang="en-US" spc="-100" dirty="0"/>
              <a:t>Mod app with malicious codes aka Trojan </a:t>
            </a:r>
          </a:p>
          <a:p>
            <a:pPr lvl="2"/>
            <a:r>
              <a:rPr lang="en-US" spc="-100" dirty="0"/>
              <a:t>Upload to Market or 3</a:t>
            </a:r>
            <a:r>
              <a:rPr lang="en-US" spc="-100" baseline="30000" dirty="0"/>
              <a:t>rd</a:t>
            </a:r>
            <a:r>
              <a:rPr lang="en-US" spc="-100" dirty="0"/>
              <a:t> party hosting</a:t>
            </a:r>
          </a:p>
          <a:p>
            <a:pPr lvl="1"/>
            <a:r>
              <a:rPr lang="en-US" spc="-100" dirty="0"/>
              <a:t>Fake apps e.g. </a:t>
            </a:r>
            <a:r>
              <a:rPr lang="en-US" spc="-100" dirty="0" err="1"/>
              <a:t>FlappyBird</a:t>
            </a:r>
            <a:r>
              <a:rPr lang="en-US" spc="-100" dirty="0"/>
              <a:t> clones.</a:t>
            </a:r>
          </a:p>
        </p:txBody>
      </p:sp>
      <p:sp>
        <p:nvSpPr>
          <p:cNvPr id="4" name="Slide Number Placeholder 3"/>
          <p:cNvSpPr>
            <a:spLocks noGrp="1"/>
          </p:cNvSpPr>
          <p:nvPr>
            <p:ph type="sldNum" sz="quarter" idx="12"/>
          </p:nvPr>
        </p:nvSpPr>
        <p:spPr/>
        <p:txBody>
          <a:bodyPr/>
          <a:lstStyle/>
          <a:p>
            <a:fld id="{6DB76028-14FF-4550-AC0E-C96F669DF877}" type="slidenum">
              <a:rPr lang="en-US" smtClean="0"/>
              <a:pPr/>
              <a:t>31</a:t>
            </a:fld>
            <a:endParaRPr lang="en-US" dirty="0"/>
          </a:p>
        </p:txBody>
      </p:sp>
      <p:sp>
        <p:nvSpPr>
          <p:cNvPr id="2" name="Footer Placeholder 1">
            <a:extLst>
              <a:ext uri="{FF2B5EF4-FFF2-40B4-BE49-F238E27FC236}">
                <a16:creationId xmlns:a16="http://schemas.microsoft.com/office/drawing/2014/main" id="{9639EE4B-0D20-741B-1A97-E3E5B7B967D0}"/>
              </a:ext>
            </a:extLst>
          </p:cNvPr>
          <p:cNvSpPr>
            <a:spLocks noGrp="1"/>
          </p:cNvSpPr>
          <p:nvPr>
            <p:ph type="ftr" sz="quarter" idx="11"/>
          </p:nvPr>
        </p:nvSpPr>
        <p:spPr/>
        <p:txBody>
          <a:bodyPr/>
          <a:lstStyle/>
          <a:p>
            <a:pPr>
              <a:defRPr/>
            </a:pPr>
            <a:r>
              <a:rPr lang="en-US" altLang="zh-TW"/>
              <a:t>ENGG1000 2022-23 term2 KHW(d)</a:t>
            </a:r>
          </a:p>
        </p:txBody>
      </p:sp>
    </p:spTree>
    <p:extLst>
      <p:ext uri="{BB962C8B-B14F-4D97-AF65-F5344CB8AC3E}">
        <p14:creationId xmlns:p14="http://schemas.microsoft.com/office/powerpoint/2010/main" val="2797790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Malware</a:t>
            </a:r>
          </a:p>
        </p:txBody>
      </p:sp>
      <p:sp>
        <p:nvSpPr>
          <p:cNvPr id="3" name="Content Placeholder 2"/>
          <p:cNvSpPr>
            <a:spLocks noGrp="1"/>
          </p:cNvSpPr>
          <p:nvPr>
            <p:ph idx="1"/>
          </p:nvPr>
        </p:nvSpPr>
        <p:spPr/>
        <p:txBody>
          <a:bodyPr>
            <a:normAutofit fontScale="92500"/>
          </a:bodyPr>
          <a:lstStyle/>
          <a:p>
            <a:r>
              <a:rPr lang="en-US" spc="-100" dirty="0"/>
              <a:t>Fake apps (App Phishing)</a:t>
            </a:r>
          </a:p>
          <a:p>
            <a:pPr lvl="1"/>
            <a:r>
              <a:rPr lang="en-US" spc="-100" dirty="0"/>
              <a:t>Rogue apps can masquerade as legitimate apps you trust, e.g. </a:t>
            </a:r>
            <a:r>
              <a:rPr lang="en-US" spc="-100" dirty="0" err="1"/>
              <a:t>Acecard</a:t>
            </a:r>
            <a:r>
              <a:rPr lang="en-US" spc="-100" dirty="0"/>
              <a:t>, a </a:t>
            </a:r>
            <a:r>
              <a:rPr lang="en-US" dirty="0"/>
              <a:t>banking </a:t>
            </a:r>
            <a:r>
              <a:rPr lang="en-US" dirty="0" err="1"/>
              <a:t>trojan</a:t>
            </a:r>
            <a:r>
              <a:rPr lang="en-US" dirty="0"/>
              <a:t> faking a “Black Jack” game app. </a:t>
            </a:r>
            <a:br>
              <a:rPr lang="en-US" dirty="0"/>
            </a:br>
            <a:endParaRPr lang="en-US" spc="-100" dirty="0"/>
          </a:p>
          <a:p>
            <a:pPr lvl="1"/>
            <a:r>
              <a:rPr lang="en-US" spc="-100" dirty="0"/>
              <a:t>App waits for activity (UI Element) of interest to spawn.</a:t>
            </a:r>
          </a:p>
          <a:p>
            <a:pPr lvl="1"/>
            <a:r>
              <a:rPr lang="en-US" spc="-100" dirty="0"/>
              <a:t>Phishing app will then overlay it’s own interface, tricking the user into entering sensitive information into the phishing app.</a:t>
            </a:r>
          </a:p>
        </p:txBody>
      </p:sp>
      <p:sp>
        <p:nvSpPr>
          <p:cNvPr id="4" name="Slide Number Placeholder 3"/>
          <p:cNvSpPr>
            <a:spLocks noGrp="1"/>
          </p:cNvSpPr>
          <p:nvPr>
            <p:ph type="sldNum" sz="quarter" idx="12"/>
          </p:nvPr>
        </p:nvSpPr>
        <p:spPr/>
        <p:txBody>
          <a:bodyPr/>
          <a:lstStyle/>
          <a:p>
            <a:fld id="{6DB76028-14FF-4550-AC0E-C96F669DF877}" type="slidenum">
              <a:rPr lang="en-US" smtClean="0"/>
              <a:pPr/>
              <a:t>32</a:t>
            </a:fld>
            <a:endParaRPr lang="en-US"/>
          </a:p>
        </p:txBody>
      </p:sp>
      <p:sp>
        <p:nvSpPr>
          <p:cNvPr id="5" name="Footer Placeholder 4">
            <a:extLst>
              <a:ext uri="{FF2B5EF4-FFF2-40B4-BE49-F238E27FC236}">
                <a16:creationId xmlns:a16="http://schemas.microsoft.com/office/drawing/2014/main" id="{BCE58E75-4D94-CA8F-0242-2CEA25EC4331}"/>
              </a:ext>
            </a:extLst>
          </p:cNvPr>
          <p:cNvSpPr>
            <a:spLocks noGrp="1"/>
          </p:cNvSpPr>
          <p:nvPr>
            <p:ph type="ftr" sz="quarter" idx="11"/>
          </p:nvPr>
        </p:nvSpPr>
        <p:spPr/>
        <p:txBody>
          <a:bodyPr/>
          <a:lstStyle/>
          <a:p>
            <a:pPr>
              <a:defRPr/>
            </a:pPr>
            <a:r>
              <a:rPr lang="en-US" altLang="zh-TW"/>
              <a:t>ENGG1000 2022-23 term2 KHW(d)</a:t>
            </a:r>
          </a:p>
        </p:txBody>
      </p:sp>
    </p:spTree>
    <p:extLst>
      <p:ext uri="{BB962C8B-B14F-4D97-AF65-F5344CB8AC3E}">
        <p14:creationId xmlns:p14="http://schemas.microsoft.com/office/powerpoint/2010/main" val="4041140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Android Malware (2. </a:t>
            </a:r>
            <a:r>
              <a:rPr lang="en-US" sz="2400" spc="-100" dirty="0"/>
              <a:t>Update attack )</a:t>
            </a:r>
            <a:endParaRPr lang="en-US" sz="2400" dirty="0"/>
          </a:p>
        </p:txBody>
      </p:sp>
      <p:sp>
        <p:nvSpPr>
          <p:cNvPr id="6" name="Content Placeholder 5"/>
          <p:cNvSpPr>
            <a:spLocks noGrp="1"/>
          </p:cNvSpPr>
          <p:nvPr>
            <p:ph sz="half" idx="1"/>
          </p:nvPr>
        </p:nvSpPr>
        <p:spPr>
          <a:xfrm>
            <a:off x="0" y="1676400"/>
            <a:ext cx="4038600" cy="4525963"/>
          </a:xfrm>
        </p:spPr>
        <p:txBody>
          <a:bodyPr>
            <a:normAutofit fontScale="92500" lnSpcReduction="20000"/>
          </a:bodyPr>
          <a:lstStyle/>
          <a:p>
            <a:r>
              <a:rPr lang="en-US" spc="-100" dirty="0"/>
              <a:t>Infection methods</a:t>
            </a:r>
          </a:p>
          <a:p>
            <a:pPr marL="914400" lvl="1" indent="-514350">
              <a:buNone/>
            </a:pPr>
            <a:r>
              <a:rPr lang="en-US" spc="-100" dirty="0"/>
              <a:t>Update attack</a:t>
            </a:r>
          </a:p>
          <a:p>
            <a:pPr lvl="1"/>
            <a:r>
              <a:rPr lang="en-US" spc="-100" dirty="0"/>
              <a:t>Repackaging piggybacks the mal-code into host, makes it easy to detect</a:t>
            </a:r>
          </a:p>
          <a:p>
            <a:pPr lvl="1"/>
            <a:r>
              <a:rPr lang="en-US" spc="-100" dirty="0"/>
              <a:t>Includes as an update component that fetch malicious payloads at runtime</a:t>
            </a:r>
          </a:p>
          <a:p>
            <a:pPr lvl="1"/>
            <a:r>
              <a:rPr lang="en-US" spc="-100" dirty="0"/>
              <a:t>Static scanning of host apps fail to capture the malware</a:t>
            </a:r>
          </a:p>
        </p:txBody>
      </p:sp>
      <p:sp>
        <p:nvSpPr>
          <p:cNvPr id="4" name="Slide Number Placeholder 3"/>
          <p:cNvSpPr>
            <a:spLocks noGrp="1"/>
          </p:cNvSpPr>
          <p:nvPr>
            <p:ph type="sldNum" sz="quarter" idx="12"/>
          </p:nvPr>
        </p:nvSpPr>
        <p:spPr/>
        <p:txBody>
          <a:bodyPr/>
          <a:lstStyle/>
          <a:p>
            <a:fld id="{6DB76028-14FF-4550-AC0E-C96F669DF877}" type="slidenum">
              <a:rPr lang="en-US" smtClean="0"/>
              <a:pPr/>
              <a:t>33</a:t>
            </a:fld>
            <a:endParaRPr lang="en-US" dirty="0"/>
          </a:p>
        </p:txBody>
      </p:sp>
      <p:pic>
        <p:nvPicPr>
          <p:cNvPr id="70658" name="Picture 2"/>
          <p:cNvPicPr>
            <a:picLocks noGrp="1" noChangeAspect="1" noChangeArrowheads="1"/>
          </p:cNvPicPr>
          <p:nvPr>
            <p:ph sz="half" idx="2"/>
          </p:nvPr>
        </p:nvPicPr>
        <p:blipFill>
          <a:blip r:embed="rId2" cstate="print"/>
          <a:srcRect/>
          <a:stretch>
            <a:fillRect/>
          </a:stretch>
        </p:blipFill>
        <p:spPr bwMode="auto">
          <a:xfrm>
            <a:off x="4141243" y="1905000"/>
            <a:ext cx="5002757" cy="3962400"/>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F1C35D7D-5E55-1456-4417-9C0142F2E7B2}"/>
              </a:ext>
            </a:extLst>
          </p:cNvPr>
          <p:cNvSpPr>
            <a:spLocks noGrp="1"/>
          </p:cNvSpPr>
          <p:nvPr>
            <p:ph type="ftr" sz="quarter" idx="11"/>
          </p:nvPr>
        </p:nvSpPr>
        <p:spPr/>
        <p:txBody>
          <a:bodyPr/>
          <a:lstStyle/>
          <a:p>
            <a:pPr>
              <a:defRPr/>
            </a:pPr>
            <a:r>
              <a:rPr lang="en-US" altLang="zh-TW"/>
              <a:t>ENGG1000 2022-23 term2 KHW(d)</a:t>
            </a:r>
          </a:p>
        </p:txBody>
      </p:sp>
    </p:spTree>
    <p:extLst>
      <p:ext uri="{BB962C8B-B14F-4D97-AF65-F5344CB8AC3E}">
        <p14:creationId xmlns:p14="http://schemas.microsoft.com/office/powerpoint/2010/main" val="3253173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Android Malware (3.</a:t>
            </a:r>
            <a:r>
              <a:rPr lang="en-US" sz="2800" spc="-100" dirty="0"/>
              <a:t> Drive-by Download)</a:t>
            </a:r>
            <a:endParaRPr lang="en-US" sz="2800" dirty="0"/>
          </a:p>
        </p:txBody>
      </p:sp>
      <p:sp>
        <p:nvSpPr>
          <p:cNvPr id="6" name="Content Placeholder 5"/>
          <p:cNvSpPr>
            <a:spLocks noGrp="1"/>
          </p:cNvSpPr>
          <p:nvPr>
            <p:ph idx="1"/>
          </p:nvPr>
        </p:nvSpPr>
        <p:spPr/>
        <p:txBody>
          <a:bodyPr>
            <a:normAutofit/>
          </a:bodyPr>
          <a:lstStyle/>
          <a:p>
            <a:r>
              <a:rPr lang="en-US" spc="-100" dirty="0"/>
              <a:t>Infection methods</a:t>
            </a:r>
          </a:p>
          <a:p>
            <a:pPr marL="914400" lvl="1" indent="-514350">
              <a:buNone/>
            </a:pPr>
            <a:r>
              <a:rPr lang="en-US" spc="-100" dirty="0"/>
              <a:t>Drive-by Download</a:t>
            </a:r>
          </a:p>
          <a:p>
            <a:pPr lvl="1"/>
            <a:r>
              <a:rPr lang="en-US" spc="-100" dirty="0"/>
              <a:t>Enticing users to download “interesting” or “feature rich” apps</a:t>
            </a:r>
          </a:p>
          <a:p>
            <a:pPr lvl="1"/>
            <a:r>
              <a:rPr lang="en-US" spc="-100" dirty="0"/>
              <a:t>Remote install, require victim’s to input credential and install app into victim’s phone remotely</a:t>
            </a:r>
          </a:p>
          <a:p>
            <a:pPr lvl="1"/>
            <a:r>
              <a:rPr lang="en-US" spc="-100" dirty="0"/>
              <a:t>Little did exploiting Android’s bug</a:t>
            </a:r>
          </a:p>
          <a:p>
            <a:pPr lvl="1"/>
            <a:endParaRPr lang="en-US" spc="-100" dirty="0"/>
          </a:p>
        </p:txBody>
      </p:sp>
      <p:sp>
        <p:nvSpPr>
          <p:cNvPr id="4" name="Slide Number Placeholder 3"/>
          <p:cNvSpPr>
            <a:spLocks noGrp="1"/>
          </p:cNvSpPr>
          <p:nvPr>
            <p:ph type="sldNum" sz="quarter" idx="12"/>
          </p:nvPr>
        </p:nvSpPr>
        <p:spPr/>
        <p:txBody>
          <a:bodyPr/>
          <a:lstStyle/>
          <a:p>
            <a:fld id="{6DB76028-14FF-4550-AC0E-C96F669DF877}" type="slidenum">
              <a:rPr lang="en-US" smtClean="0"/>
              <a:pPr/>
              <a:t>34</a:t>
            </a:fld>
            <a:endParaRPr lang="en-US" dirty="0"/>
          </a:p>
        </p:txBody>
      </p:sp>
      <p:sp>
        <p:nvSpPr>
          <p:cNvPr id="2" name="Footer Placeholder 1">
            <a:extLst>
              <a:ext uri="{FF2B5EF4-FFF2-40B4-BE49-F238E27FC236}">
                <a16:creationId xmlns:a16="http://schemas.microsoft.com/office/drawing/2014/main" id="{BD685A12-1B90-B374-67B6-ED797F798316}"/>
              </a:ext>
            </a:extLst>
          </p:cNvPr>
          <p:cNvSpPr>
            <a:spLocks noGrp="1"/>
          </p:cNvSpPr>
          <p:nvPr>
            <p:ph type="ftr" sz="quarter" idx="11"/>
          </p:nvPr>
        </p:nvSpPr>
        <p:spPr/>
        <p:txBody>
          <a:bodyPr/>
          <a:lstStyle/>
          <a:p>
            <a:pPr>
              <a:defRPr/>
            </a:pPr>
            <a:r>
              <a:rPr lang="en-US" altLang="zh-TW"/>
              <a:t>ENGG1000 2022-23 term2 KHW(d)</a:t>
            </a:r>
          </a:p>
        </p:txBody>
      </p:sp>
    </p:spTree>
    <p:extLst>
      <p:ext uri="{BB962C8B-B14F-4D97-AF65-F5344CB8AC3E}">
        <p14:creationId xmlns:p14="http://schemas.microsoft.com/office/powerpoint/2010/main" val="2792301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Security Threats</a:t>
            </a:r>
          </a:p>
        </p:txBody>
      </p:sp>
      <p:sp>
        <p:nvSpPr>
          <p:cNvPr id="3" name="Content Placeholder 2"/>
          <p:cNvSpPr>
            <a:spLocks noGrp="1"/>
          </p:cNvSpPr>
          <p:nvPr>
            <p:ph idx="1"/>
          </p:nvPr>
        </p:nvSpPr>
        <p:spPr/>
        <p:txBody>
          <a:bodyPr>
            <a:normAutofit fontScale="85000" lnSpcReduction="20000"/>
          </a:bodyPr>
          <a:lstStyle/>
          <a:p>
            <a:r>
              <a:rPr lang="en-US" spc="-100" dirty="0"/>
              <a:t>Social engineering</a:t>
            </a:r>
          </a:p>
          <a:p>
            <a:pPr lvl="1"/>
            <a:r>
              <a:rPr lang="en-US" spc="-100" dirty="0"/>
              <a:t>Tricking users to either paying for pirated or free apps.</a:t>
            </a:r>
          </a:p>
          <a:p>
            <a:pPr lvl="1"/>
            <a:r>
              <a:rPr lang="en-US" spc="-100" dirty="0"/>
              <a:t>Require much less technical skill such as understanding in vulnerabilities</a:t>
            </a:r>
          </a:p>
          <a:p>
            <a:pPr lvl="1"/>
            <a:endParaRPr lang="en-US" spc="-100" dirty="0"/>
          </a:p>
          <a:p>
            <a:r>
              <a:rPr lang="en-US" spc="-100" dirty="0"/>
              <a:t>Fake Installers</a:t>
            </a:r>
          </a:p>
          <a:p>
            <a:pPr lvl="1"/>
            <a:r>
              <a:rPr lang="en-US" spc="-100" dirty="0"/>
              <a:t>Exploited user ignorance</a:t>
            </a:r>
          </a:p>
          <a:p>
            <a:pPr lvl="1"/>
            <a:r>
              <a:rPr lang="en-US" spc="-100" dirty="0"/>
              <a:t>Operate as SMS Trojans that trick users into agreeing to automatically send premium text messages to attackers</a:t>
            </a:r>
          </a:p>
          <a:p>
            <a:pPr lvl="1"/>
            <a:r>
              <a:rPr lang="en-US" spc="-100" dirty="0"/>
              <a:t>Doing so during downloading pirated  paid apps or even free apps</a:t>
            </a:r>
          </a:p>
        </p:txBody>
      </p:sp>
      <p:sp>
        <p:nvSpPr>
          <p:cNvPr id="4" name="Slide Number Placeholder 3"/>
          <p:cNvSpPr>
            <a:spLocks noGrp="1"/>
          </p:cNvSpPr>
          <p:nvPr>
            <p:ph type="sldNum" sz="quarter" idx="12"/>
          </p:nvPr>
        </p:nvSpPr>
        <p:spPr/>
        <p:txBody>
          <a:bodyPr/>
          <a:lstStyle/>
          <a:p>
            <a:fld id="{6DB76028-14FF-4550-AC0E-C96F669DF877}" type="slidenum">
              <a:rPr lang="en-US" smtClean="0"/>
              <a:pPr/>
              <a:t>35</a:t>
            </a:fld>
            <a:endParaRPr lang="en-US"/>
          </a:p>
        </p:txBody>
      </p:sp>
      <p:sp>
        <p:nvSpPr>
          <p:cNvPr id="5" name="Footer Placeholder 4">
            <a:extLst>
              <a:ext uri="{FF2B5EF4-FFF2-40B4-BE49-F238E27FC236}">
                <a16:creationId xmlns:a16="http://schemas.microsoft.com/office/drawing/2014/main" id="{5E104F84-324F-1470-A96E-11206EE78E3E}"/>
              </a:ext>
            </a:extLst>
          </p:cNvPr>
          <p:cNvSpPr>
            <a:spLocks noGrp="1"/>
          </p:cNvSpPr>
          <p:nvPr>
            <p:ph type="ftr" sz="quarter" idx="11"/>
          </p:nvPr>
        </p:nvSpPr>
        <p:spPr/>
        <p:txBody>
          <a:bodyPr/>
          <a:lstStyle/>
          <a:p>
            <a:pPr>
              <a:defRPr/>
            </a:pPr>
            <a:r>
              <a:rPr lang="en-US" altLang="zh-TW"/>
              <a:t>ENGG1000 2022-23 term2 KHW(d)</a:t>
            </a:r>
          </a:p>
        </p:txBody>
      </p:sp>
    </p:spTree>
    <p:extLst>
      <p:ext uri="{BB962C8B-B14F-4D97-AF65-F5344CB8AC3E}">
        <p14:creationId xmlns:p14="http://schemas.microsoft.com/office/powerpoint/2010/main" val="4216984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Engineering</a:t>
            </a:r>
          </a:p>
        </p:txBody>
      </p:sp>
      <p:sp>
        <p:nvSpPr>
          <p:cNvPr id="3" name="Content Placeholder 2"/>
          <p:cNvSpPr>
            <a:spLocks noGrp="1"/>
          </p:cNvSpPr>
          <p:nvPr>
            <p:ph sz="half" idx="1"/>
          </p:nvPr>
        </p:nvSpPr>
        <p:spPr>
          <a:xfrm>
            <a:off x="960894" y="1600200"/>
            <a:ext cx="8030705" cy="4525963"/>
          </a:xfrm>
        </p:spPr>
        <p:txBody>
          <a:bodyPr>
            <a:normAutofit lnSpcReduction="10000"/>
          </a:bodyPr>
          <a:lstStyle/>
          <a:p>
            <a:pPr marL="514350" indent="-514350"/>
            <a:r>
              <a:rPr lang="en-US" sz="2400" dirty="0"/>
              <a:t>art of gaining access to buildings, systems or data by exploiting human psychology, rather than by breaking in or using technical hacking techniques</a:t>
            </a:r>
          </a:p>
          <a:p>
            <a:pPr marL="514350" indent="-514350"/>
            <a:endParaRPr lang="en-US" sz="2400" dirty="0"/>
          </a:p>
          <a:p>
            <a:pPr marL="514350" indent="-514350"/>
            <a:r>
              <a:rPr lang="en-US" sz="2400" dirty="0"/>
              <a:t>On mobile platform such as </a:t>
            </a:r>
            <a:r>
              <a:rPr lang="en-US" sz="2400" dirty="0" err="1"/>
              <a:t>smartphone</a:t>
            </a:r>
            <a:r>
              <a:rPr lang="en-US" sz="2400" dirty="0"/>
              <a:t> &amp; tablets:</a:t>
            </a:r>
          </a:p>
          <a:p>
            <a:pPr marL="914400" lvl="1" indent="-514350">
              <a:buFont typeface="+mj-lt"/>
              <a:buAutoNum type="arabicPeriod"/>
            </a:pPr>
            <a:r>
              <a:rPr lang="en-US" dirty="0"/>
              <a:t>Malicious apps that look like legitimate apps</a:t>
            </a:r>
          </a:p>
          <a:p>
            <a:pPr marL="914400" lvl="1" indent="-514350">
              <a:buFont typeface="+mj-lt"/>
              <a:buAutoNum type="arabicPeriod"/>
            </a:pPr>
            <a:r>
              <a:rPr lang="en-US" dirty="0"/>
              <a:t>Malicious mobile apps that come from ads</a:t>
            </a:r>
          </a:p>
          <a:p>
            <a:pPr marL="914400" lvl="1" indent="-514350">
              <a:buFont typeface="+mj-lt"/>
              <a:buAutoNum type="arabicPeriod"/>
            </a:pPr>
            <a:r>
              <a:rPr lang="en-US" dirty="0"/>
              <a:t>Apps that claim to be for “security”</a:t>
            </a:r>
          </a:p>
        </p:txBody>
      </p:sp>
      <p:sp>
        <p:nvSpPr>
          <p:cNvPr id="6" name="Slide Number Placeholder 5"/>
          <p:cNvSpPr>
            <a:spLocks noGrp="1"/>
          </p:cNvSpPr>
          <p:nvPr>
            <p:ph type="sldNum" sz="quarter" idx="12"/>
          </p:nvPr>
        </p:nvSpPr>
        <p:spPr/>
        <p:txBody>
          <a:bodyPr/>
          <a:lstStyle/>
          <a:p>
            <a:fld id="{6DB76028-14FF-4550-AC0E-C96F669DF877}" type="slidenum">
              <a:rPr lang="en-US" smtClean="0"/>
              <a:pPr/>
              <a:t>36</a:t>
            </a:fld>
            <a:endParaRPr lang="en-US"/>
          </a:p>
        </p:txBody>
      </p:sp>
      <p:sp>
        <p:nvSpPr>
          <p:cNvPr id="4" name="Footer Placeholder 3">
            <a:extLst>
              <a:ext uri="{FF2B5EF4-FFF2-40B4-BE49-F238E27FC236}">
                <a16:creationId xmlns:a16="http://schemas.microsoft.com/office/drawing/2014/main" id="{4A0C3D1A-ADB5-D9A4-27E4-9789A9AC6CA9}"/>
              </a:ext>
            </a:extLst>
          </p:cNvPr>
          <p:cNvSpPr>
            <a:spLocks noGrp="1"/>
          </p:cNvSpPr>
          <p:nvPr>
            <p:ph type="ftr" sz="quarter" idx="11"/>
          </p:nvPr>
        </p:nvSpPr>
        <p:spPr/>
        <p:txBody>
          <a:bodyPr/>
          <a:lstStyle/>
          <a:p>
            <a:pPr>
              <a:defRPr/>
            </a:pPr>
            <a:r>
              <a:rPr lang="en-US" altLang="zh-TW"/>
              <a:t>ENGG1000 2022-23 term2 KHW(d)</a:t>
            </a:r>
          </a:p>
        </p:txBody>
      </p:sp>
    </p:spTree>
    <p:extLst>
      <p:ext uri="{BB962C8B-B14F-4D97-AF65-F5344CB8AC3E}">
        <p14:creationId xmlns:p14="http://schemas.microsoft.com/office/powerpoint/2010/main" val="509628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Browser-based Attacks</a:t>
            </a:r>
          </a:p>
        </p:txBody>
      </p:sp>
      <p:sp>
        <p:nvSpPr>
          <p:cNvPr id="3" name="Content Placeholder 2"/>
          <p:cNvSpPr>
            <a:spLocks noGrp="1"/>
          </p:cNvSpPr>
          <p:nvPr>
            <p:ph idx="1"/>
          </p:nvPr>
        </p:nvSpPr>
        <p:spPr/>
        <p:txBody>
          <a:bodyPr/>
          <a:lstStyle/>
          <a:p>
            <a:r>
              <a:rPr lang="en-US" spc="-100" dirty="0"/>
              <a:t>Patterns in browser-based attacks</a:t>
            </a:r>
          </a:p>
          <a:p>
            <a:pPr marL="914400" lvl="1" indent="-514350">
              <a:buFont typeface="+mj-lt"/>
              <a:buAutoNum type="arabicPeriod"/>
            </a:pPr>
            <a:r>
              <a:rPr lang="en-US" spc="-100" dirty="0"/>
              <a:t>Mobile device visits a malicious page</a:t>
            </a:r>
          </a:p>
          <a:p>
            <a:pPr marL="914400" lvl="1" indent="-514350">
              <a:buFont typeface="+mj-lt"/>
              <a:buAutoNum type="arabicPeriod"/>
            </a:pPr>
            <a:r>
              <a:rPr lang="en-US" spc="-100" dirty="0"/>
              <a:t>Malicious page exploit the device, enables a connection between device &amp; attacker</a:t>
            </a:r>
          </a:p>
          <a:p>
            <a:pPr marL="914400" lvl="1" indent="-514350">
              <a:buFont typeface="+mj-lt"/>
              <a:buAutoNum type="arabicPeriod"/>
            </a:pPr>
            <a:r>
              <a:rPr lang="en-US" spc="-100" dirty="0"/>
              <a:t>Attacker send commands to obtain data from device e.g. information available via vulnerabilities in Skype application</a:t>
            </a:r>
          </a:p>
          <a:p>
            <a:pPr marL="914400" lvl="1" indent="-514350">
              <a:buFont typeface="+mj-lt"/>
              <a:buAutoNum type="arabicPeriod"/>
            </a:pPr>
            <a:r>
              <a:rPr lang="en-US" spc="-100" dirty="0"/>
              <a:t>(Skype) data stolen by attacker</a:t>
            </a:r>
          </a:p>
        </p:txBody>
      </p:sp>
      <p:sp>
        <p:nvSpPr>
          <p:cNvPr id="4" name="Slide Number Placeholder 3"/>
          <p:cNvSpPr>
            <a:spLocks noGrp="1"/>
          </p:cNvSpPr>
          <p:nvPr>
            <p:ph type="sldNum" sz="quarter" idx="12"/>
          </p:nvPr>
        </p:nvSpPr>
        <p:spPr/>
        <p:txBody>
          <a:bodyPr/>
          <a:lstStyle/>
          <a:p>
            <a:fld id="{6DB76028-14FF-4550-AC0E-C96F669DF877}" type="slidenum">
              <a:rPr lang="en-US" smtClean="0"/>
              <a:pPr/>
              <a:t>37</a:t>
            </a:fld>
            <a:endParaRPr lang="en-US"/>
          </a:p>
        </p:txBody>
      </p:sp>
      <p:sp>
        <p:nvSpPr>
          <p:cNvPr id="5" name="Footer Placeholder 4"/>
          <p:cNvSpPr>
            <a:spLocks noGrp="1"/>
          </p:cNvSpPr>
          <p:nvPr>
            <p:ph type="ftr" sz="quarter" idx="11"/>
          </p:nvPr>
        </p:nvSpPr>
        <p:spPr/>
        <p:txBody>
          <a:bodyPr/>
          <a:lstStyle/>
          <a:p>
            <a:r>
              <a:rPr lang="en-US"/>
              <a:t>ENGG1000 2022-23 term2 KHW(d)</a:t>
            </a:r>
          </a:p>
        </p:txBody>
      </p:sp>
    </p:spTree>
    <p:extLst>
      <p:ext uri="{BB962C8B-B14F-4D97-AF65-F5344CB8AC3E}">
        <p14:creationId xmlns:p14="http://schemas.microsoft.com/office/powerpoint/2010/main" val="1990046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4101" y="71034"/>
            <a:ext cx="7313612" cy="843366"/>
          </a:xfrm>
        </p:spPr>
        <p:txBody>
          <a:bodyPr/>
          <a:lstStyle/>
          <a:p>
            <a:r>
              <a:rPr lang="en-US" dirty="0"/>
              <a:t>Why Android attract Malware?</a:t>
            </a:r>
          </a:p>
        </p:txBody>
      </p:sp>
      <p:sp>
        <p:nvSpPr>
          <p:cNvPr id="6" name="Content Placeholder 5"/>
          <p:cNvSpPr>
            <a:spLocks noGrp="1"/>
          </p:cNvSpPr>
          <p:nvPr>
            <p:ph idx="1"/>
          </p:nvPr>
        </p:nvSpPr>
        <p:spPr>
          <a:xfrm>
            <a:off x="960894" y="1143000"/>
            <a:ext cx="7954505" cy="5334000"/>
          </a:xfrm>
        </p:spPr>
        <p:txBody>
          <a:bodyPr>
            <a:normAutofit fontScale="85000" lnSpcReduction="20000"/>
          </a:bodyPr>
          <a:lstStyle/>
          <a:p>
            <a:r>
              <a:rPr lang="en-US" spc="-100" dirty="0"/>
              <a:t>Great market shares</a:t>
            </a:r>
            <a:br>
              <a:rPr lang="en-US" spc="-100" dirty="0"/>
            </a:br>
            <a:endParaRPr lang="en-US" spc="-100" dirty="0"/>
          </a:p>
          <a:p>
            <a:r>
              <a:rPr lang="en-US" spc="-100" dirty="0"/>
              <a:t>Android official app store – Google Play has little vetting mechanism to block pirated/malicious apps</a:t>
            </a:r>
          </a:p>
          <a:p>
            <a:pPr lvl="1"/>
            <a:r>
              <a:rPr lang="en-US" spc="-100" dirty="0"/>
              <a:t>Apps only be removed when they are detected of malware</a:t>
            </a:r>
          </a:p>
          <a:p>
            <a:pPr lvl="1"/>
            <a:r>
              <a:rPr lang="en-US" spc="-100" dirty="0"/>
              <a:t>Time window between malware upload &amp; detected that attract attackers to upload malware</a:t>
            </a:r>
            <a:br>
              <a:rPr lang="en-US" spc="-100" dirty="0"/>
            </a:br>
            <a:endParaRPr lang="en-US" spc="-100" dirty="0"/>
          </a:p>
          <a:p>
            <a:r>
              <a:rPr lang="en-US" spc="-100" dirty="0"/>
              <a:t>3</a:t>
            </a:r>
            <a:r>
              <a:rPr lang="en-US" spc="-100" baseline="30000" dirty="0"/>
              <a:t>rd</a:t>
            </a:r>
            <a:r>
              <a:rPr lang="en-US" spc="-100" dirty="0"/>
              <a:t> party stores or even direct install from any page in Android are also allowed to provide more convenient apps install choices</a:t>
            </a:r>
          </a:p>
          <a:p>
            <a:pPr lvl="1"/>
            <a:r>
              <a:rPr lang="en-US" spc="-100" dirty="0"/>
              <a:t>Most of them are having little or no efforts to remove malware even reported</a:t>
            </a:r>
            <a:br>
              <a:rPr lang="en-US" spc="-100" dirty="0"/>
            </a:br>
            <a:endParaRPr lang="en-US" spc="-100" dirty="0"/>
          </a:p>
        </p:txBody>
      </p:sp>
      <p:sp>
        <p:nvSpPr>
          <p:cNvPr id="4" name="Slide Number Placeholder 3"/>
          <p:cNvSpPr>
            <a:spLocks noGrp="1"/>
          </p:cNvSpPr>
          <p:nvPr>
            <p:ph type="sldNum" sz="quarter" idx="12"/>
          </p:nvPr>
        </p:nvSpPr>
        <p:spPr/>
        <p:txBody>
          <a:bodyPr/>
          <a:lstStyle/>
          <a:p>
            <a:fld id="{6DB76028-14FF-4550-AC0E-C96F669DF877}" type="slidenum">
              <a:rPr lang="en-US" smtClean="0"/>
              <a:pPr/>
              <a:t>38</a:t>
            </a:fld>
            <a:endParaRPr lang="en-US"/>
          </a:p>
        </p:txBody>
      </p:sp>
      <p:sp>
        <p:nvSpPr>
          <p:cNvPr id="7" name="Footer Placeholder 6"/>
          <p:cNvSpPr>
            <a:spLocks noGrp="1"/>
          </p:cNvSpPr>
          <p:nvPr>
            <p:ph type="ftr" sz="quarter" idx="11"/>
          </p:nvPr>
        </p:nvSpPr>
        <p:spPr/>
        <p:txBody>
          <a:bodyPr/>
          <a:lstStyle/>
          <a:p>
            <a:r>
              <a:rPr lang="en-US"/>
              <a:t>ENGG1000 2022-23 term2 KHW(d)</a:t>
            </a:r>
          </a:p>
        </p:txBody>
      </p:sp>
    </p:spTree>
    <p:extLst>
      <p:ext uri="{BB962C8B-B14F-4D97-AF65-F5344CB8AC3E}">
        <p14:creationId xmlns:p14="http://schemas.microsoft.com/office/powerpoint/2010/main" val="836712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E6333BA3-8383-4CFB-87B7-BCADE3EA5051}" type="slidenum">
              <a:rPr kumimoji="0" lang="en-US" altLang="zh-TW"/>
              <a:pPr/>
              <a:t>39</a:t>
            </a:fld>
            <a:endParaRPr kumimoji="0" lang="en-US" altLang="zh-TW"/>
          </a:p>
        </p:txBody>
      </p:sp>
      <p:sp>
        <p:nvSpPr>
          <p:cNvPr id="39939" name="Rectangle 2"/>
          <p:cNvSpPr>
            <a:spLocks noGrp="1" noChangeArrowheads="1"/>
          </p:cNvSpPr>
          <p:nvPr>
            <p:ph type="title"/>
          </p:nvPr>
        </p:nvSpPr>
        <p:spPr/>
        <p:txBody>
          <a:bodyPr/>
          <a:lstStyle/>
          <a:p>
            <a:pPr eaLnBrk="1" hangingPunct="1"/>
            <a:r>
              <a:rPr lang="en-US" altLang="zh-TW"/>
              <a:t>Identity Theft</a:t>
            </a:r>
          </a:p>
        </p:txBody>
      </p:sp>
      <p:sp>
        <p:nvSpPr>
          <p:cNvPr id="39940" name="Rectangle 3"/>
          <p:cNvSpPr>
            <a:spLocks noGrp="1" noChangeArrowheads="1"/>
          </p:cNvSpPr>
          <p:nvPr>
            <p:ph type="body" idx="1"/>
          </p:nvPr>
        </p:nvSpPr>
        <p:spPr>
          <a:xfrm>
            <a:off x="1370013" y="1827213"/>
            <a:ext cx="4094162" cy="4630737"/>
          </a:xfrm>
        </p:spPr>
        <p:txBody>
          <a:bodyPr/>
          <a:lstStyle/>
          <a:p>
            <a:pPr eaLnBrk="1" hangingPunct="1"/>
            <a:r>
              <a:rPr lang="en-US" altLang="zh-TW" sz="1700"/>
              <a:t>Personal Identity is a special kind of Personal Data</a:t>
            </a:r>
          </a:p>
          <a:p>
            <a:pPr eaLnBrk="1" hangingPunct="1"/>
            <a:endParaRPr lang="en-US" altLang="zh-TW" sz="1700"/>
          </a:p>
          <a:p>
            <a:pPr eaLnBrk="1" hangingPunct="1"/>
            <a:r>
              <a:rPr lang="en-US" altLang="zh-TW" sz="1700"/>
              <a:t>Prior to the Digital Age, identity theft can be done through fraudulent identity documents/ proofs</a:t>
            </a:r>
          </a:p>
          <a:p>
            <a:pPr eaLnBrk="1" hangingPunct="1"/>
            <a:endParaRPr lang="en-US" altLang="zh-TW" sz="1700"/>
          </a:p>
          <a:p>
            <a:pPr eaLnBrk="1" hangingPunct="1"/>
            <a:r>
              <a:rPr lang="en-US" altLang="zh-TW" sz="1700"/>
              <a:t>In the Digital Age, identity theft can be done inevitably and the incurred loss could be enormous </a:t>
            </a:r>
            <a:endParaRPr lang="en-US" altLang="zh-HK" sz="1700"/>
          </a:p>
          <a:p>
            <a:pPr eaLnBrk="1" hangingPunct="1"/>
            <a:endParaRPr lang="en-US" altLang="zh-HK" sz="1700"/>
          </a:p>
          <a:p>
            <a:pPr eaLnBrk="1" hangingPunct="1"/>
            <a:r>
              <a:rPr lang="en-US" altLang="zh-TW" sz="1700">
                <a:solidFill>
                  <a:srgbClr val="FF0000"/>
                </a:solidFill>
              </a:rPr>
              <a:t>18-29 year-olds</a:t>
            </a:r>
            <a:r>
              <a:rPr lang="en-US" altLang="zh-TW" sz="1700"/>
              <a:t> are the most common victims because they use the web most and are </a:t>
            </a:r>
            <a:r>
              <a:rPr lang="en-US" altLang="zh-TW" sz="1700">
                <a:solidFill>
                  <a:srgbClr val="FF0000"/>
                </a:solidFill>
              </a:rPr>
              <a:t>unaware of risks</a:t>
            </a:r>
          </a:p>
        </p:txBody>
      </p:sp>
      <p:pic>
        <p:nvPicPr>
          <p:cNvPr id="39941" name="Picture 4"/>
          <p:cNvPicPr>
            <a:picLocks noChangeAspect="1" noChangeArrowheads="1"/>
          </p:cNvPicPr>
          <p:nvPr/>
        </p:nvPicPr>
        <p:blipFill>
          <a:blip r:embed="rId2">
            <a:extLst>
              <a:ext uri="{28A0092B-C50C-407E-A947-70E740481C1C}">
                <a14:useLocalDpi xmlns:a14="http://schemas.microsoft.com/office/drawing/2010/main" val="0"/>
              </a:ext>
            </a:extLst>
          </a:blip>
          <a:srcRect l="39671" t="40663" r="8156" b="9723"/>
          <a:stretch>
            <a:fillRect/>
          </a:stretch>
        </p:blipFill>
        <p:spPr bwMode="auto">
          <a:xfrm>
            <a:off x="5464175" y="1938338"/>
            <a:ext cx="34925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E910F8D-186D-6082-829B-F3EEB043DF99}"/>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F3C1C635-C431-42D7-BAD1-94440F206630}" type="slidenum">
              <a:rPr kumimoji="0" lang="en-US" altLang="zh-TW"/>
              <a:pPr/>
              <a:t>4</a:t>
            </a:fld>
            <a:endParaRPr kumimoji="0" lang="en-US" altLang="zh-TW"/>
          </a:p>
        </p:txBody>
      </p:sp>
      <p:sp>
        <p:nvSpPr>
          <p:cNvPr id="10243" name="Content Placeholder 2"/>
          <p:cNvSpPr>
            <a:spLocks noGrp="1"/>
          </p:cNvSpPr>
          <p:nvPr>
            <p:ph type="body" idx="1"/>
          </p:nvPr>
        </p:nvSpPr>
        <p:spPr/>
        <p:txBody>
          <a:bodyPr/>
          <a:lstStyle/>
          <a:p>
            <a:pPr marL="365125" indent="-255588" eaLnBrk="1" hangingPunct="1">
              <a:spcBef>
                <a:spcPct val="50000"/>
              </a:spcBef>
            </a:pPr>
            <a:r>
              <a:rPr lang="en-US" altLang="zh-TW" sz="2500" dirty="0"/>
              <a:t>Information </a:t>
            </a:r>
            <a:r>
              <a:rPr lang="en-US" altLang="zh-TW" sz="2500" dirty="0">
                <a:solidFill>
                  <a:schemeClr val="accent1"/>
                </a:solidFill>
              </a:rPr>
              <a:t>security</a:t>
            </a:r>
          </a:p>
          <a:p>
            <a:pPr marL="620713" lvl="1" indent="-228600" eaLnBrk="1" hangingPunct="1">
              <a:spcBef>
                <a:spcPct val="50000"/>
              </a:spcBef>
            </a:pPr>
            <a:r>
              <a:rPr lang="en-US" altLang="zh-TW" sz="2100" dirty="0"/>
              <a:t>System security issues and measures</a:t>
            </a:r>
          </a:p>
          <a:p>
            <a:pPr marL="620713" lvl="1" indent="-228600" eaLnBrk="1" hangingPunct="1">
              <a:spcBef>
                <a:spcPct val="50000"/>
              </a:spcBef>
            </a:pPr>
            <a:r>
              <a:rPr lang="en-US" altLang="zh-TW" sz="2100" dirty="0"/>
              <a:t>Using IT services in a secure manner</a:t>
            </a:r>
          </a:p>
          <a:p>
            <a:pPr marL="620713" lvl="1" indent="-228600" eaLnBrk="1" hangingPunct="1">
              <a:spcBef>
                <a:spcPct val="50000"/>
              </a:spcBef>
            </a:pPr>
            <a:r>
              <a:rPr lang="en-US" altLang="zh-TW" sz="2100" dirty="0"/>
              <a:t>Mobile Security</a:t>
            </a:r>
          </a:p>
          <a:p>
            <a:pPr marL="620713" lvl="1" indent="-228600" eaLnBrk="1" hangingPunct="1">
              <a:spcBef>
                <a:spcPct val="50000"/>
              </a:spcBef>
            </a:pPr>
            <a:r>
              <a:rPr lang="en-US" altLang="zh-HK" sz="2100" dirty="0"/>
              <a:t>Protection of Personal Sensitive Data</a:t>
            </a:r>
            <a:endParaRPr lang="en-US" altLang="zh-TW" sz="2100" dirty="0"/>
          </a:p>
          <a:p>
            <a:pPr marL="620713" lvl="1" indent="-228600" eaLnBrk="1" hangingPunct="1">
              <a:spcBef>
                <a:spcPct val="50000"/>
              </a:spcBef>
            </a:pPr>
            <a:r>
              <a:rPr lang="en-US" altLang="zh-TW" sz="2100" dirty="0"/>
              <a:t>Information security policies and practices</a:t>
            </a:r>
          </a:p>
          <a:p>
            <a:pPr marL="365125" indent="-255588" eaLnBrk="1" hangingPunct="1">
              <a:spcBef>
                <a:spcPct val="50000"/>
              </a:spcBef>
            </a:pPr>
            <a:endParaRPr lang="en-US" altLang="zh-HK" sz="2500" dirty="0"/>
          </a:p>
          <a:p>
            <a:pPr marL="365125" indent="-255588" eaLnBrk="1" hangingPunct="1">
              <a:spcBef>
                <a:spcPct val="50000"/>
              </a:spcBef>
            </a:pPr>
            <a:r>
              <a:rPr lang="en-US" altLang="zh-HK" sz="2500" dirty="0"/>
              <a:t>Assignment 2</a:t>
            </a:r>
            <a:endParaRPr lang="en-US" altLang="zh-TW" sz="2500" dirty="0"/>
          </a:p>
        </p:txBody>
      </p:sp>
      <p:sp>
        <p:nvSpPr>
          <p:cNvPr id="10244" name="Rectangle 3"/>
          <p:cNvSpPr>
            <a:spLocks noGrp="1" noChangeArrowheads="1"/>
          </p:cNvSpPr>
          <p:nvPr>
            <p:ph type="title"/>
          </p:nvPr>
        </p:nvSpPr>
        <p:spPr>
          <a:noFill/>
        </p:spPr>
        <p:txBody>
          <a:bodyPr/>
          <a:lstStyle/>
          <a:p>
            <a:pPr eaLnBrk="1" hangingPunct="1"/>
            <a:r>
              <a:rPr lang="en-US" altLang="zh-HK"/>
              <a:t>Topics</a:t>
            </a:r>
            <a:endParaRPr lang="en-US" altLang="zh-TW"/>
          </a:p>
        </p:txBody>
      </p:sp>
      <p:sp>
        <p:nvSpPr>
          <p:cNvPr id="10245" name="AutoShape 4"/>
          <p:cNvSpPr>
            <a:spLocks noChangeArrowheads="1"/>
          </p:cNvSpPr>
          <p:nvPr/>
        </p:nvSpPr>
        <p:spPr bwMode="auto">
          <a:xfrm>
            <a:off x="3084513" y="0"/>
            <a:ext cx="5630862" cy="1235075"/>
          </a:xfrm>
          <a:prstGeom prst="horizontalScroll">
            <a:avLst>
              <a:gd name="adj" fmla="val 12500"/>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spcBef>
                <a:spcPct val="20000"/>
              </a:spcBef>
              <a:buClr>
                <a:schemeClr val="accent2"/>
              </a:buClr>
              <a:buSzPct val="70000"/>
              <a:buFont typeface="Wingdings" panose="05000000000000000000" pitchFamily="2" charset="2"/>
              <a:buNone/>
            </a:pPr>
            <a:r>
              <a:rPr lang="en-US" altLang="zh-HK"/>
              <a:t>This course does not cover the technical aspects of hacking and professional defense!</a:t>
            </a:r>
            <a:endParaRPr lang="en-US" altLang="zh-TW"/>
          </a:p>
        </p:txBody>
      </p:sp>
      <p:sp>
        <p:nvSpPr>
          <p:cNvPr id="2" name="Footer Placeholder 1">
            <a:extLst>
              <a:ext uri="{FF2B5EF4-FFF2-40B4-BE49-F238E27FC236}">
                <a16:creationId xmlns:a16="http://schemas.microsoft.com/office/drawing/2014/main" id="{C89A0170-2DEA-851E-44D6-D29440D55484}"/>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B79CE928-1314-417F-B5B5-D448A3ADD702}" type="slidenum">
              <a:rPr kumimoji="0" lang="en-US" altLang="zh-TW"/>
              <a:pPr/>
              <a:t>40</a:t>
            </a:fld>
            <a:endParaRPr kumimoji="0" lang="en-US" altLang="zh-TW"/>
          </a:p>
        </p:txBody>
      </p:sp>
      <p:sp>
        <p:nvSpPr>
          <p:cNvPr id="41987" name="Rectangle 2"/>
          <p:cNvSpPr>
            <a:spLocks noGrp="1" noChangeArrowheads="1"/>
          </p:cNvSpPr>
          <p:nvPr>
            <p:ph type="title"/>
          </p:nvPr>
        </p:nvSpPr>
        <p:spPr/>
        <p:txBody>
          <a:bodyPr/>
          <a:lstStyle/>
          <a:p>
            <a:pPr eaLnBrk="1" hangingPunct="1"/>
            <a:r>
              <a:rPr lang="en-US" altLang="zh-HK" sz="3200" dirty="0"/>
              <a:t>Protection of Personal Sensitive Data</a:t>
            </a:r>
            <a:endParaRPr lang="en-US" altLang="zh-TW" sz="3200" dirty="0"/>
          </a:p>
        </p:txBody>
      </p:sp>
      <p:sp>
        <p:nvSpPr>
          <p:cNvPr id="41988" name="Rectangle 3"/>
          <p:cNvSpPr>
            <a:spLocks noGrp="1" noChangeArrowheads="1"/>
          </p:cNvSpPr>
          <p:nvPr>
            <p:ph type="body" idx="1"/>
          </p:nvPr>
        </p:nvSpPr>
        <p:spPr/>
        <p:txBody>
          <a:bodyPr/>
          <a:lstStyle/>
          <a:p>
            <a:pPr eaLnBrk="1" hangingPunct="1">
              <a:lnSpc>
                <a:spcPct val="90000"/>
              </a:lnSpc>
            </a:pPr>
            <a:r>
              <a:rPr lang="en-US" altLang="zh-HK" sz="2500" dirty="0"/>
              <a:t>Password management</a:t>
            </a:r>
          </a:p>
          <a:p>
            <a:pPr eaLnBrk="1" hangingPunct="1">
              <a:lnSpc>
                <a:spcPct val="90000"/>
              </a:lnSpc>
            </a:pPr>
            <a:endParaRPr lang="en-US" altLang="zh-TW" sz="2500" dirty="0"/>
          </a:p>
          <a:p>
            <a:pPr eaLnBrk="1" hangingPunct="1">
              <a:lnSpc>
                <a:spcPct val="90000"/>
              </a:lnSpc>
            </a:pPr>
            <a:r>
              <a:rPr lang="en-US" altLang="zh-HK" sz="2500" dirty="0"/>
              <a:t>Employ data encryption</a:t>
            </a:r>
          </a:p>
          <a:p>
            <a:pPr eaLnBrk="1" hangingPunct="1">
              <a:lnSpc>
                <a:spcPct val="90000"/>
              </a:lnSpc>
            </a:pPr>
            <a:endParaRPr lang="en-US" altLang="zh-TW" sz="2500" dirty="0"/>
          </a:p>
          <a:p>
            <a:pPr eaLnBrk="1" hangingPunct="1">
              <a:lnSpc>
                <a:spcPct val="90000"/>
              </a:lnSpc>
            </a:pPr>
            <a:r>
              <a:rPr lang="en-US" altLang="zh-TW" sz="2500" dirty="0"/>
              <a:t>Perform </a:t>
            </a:r>
            <a:r>
              <a:rPr lang="en-US" altLang="zh-HK" sz="2500" dirty="0"/>
              <a:t>Authentication</a:t>
            </a:r>
          </a:p>
          <a:p>
            <a:pPr eaLnBrk="1" hangingPunct="1">
              <a:lnSpc>
                <a:spcPct val="90000"/>
              </a:lnSpc>
            </a:pPr>
            <a:endParaRPr lang="en-US" altLang="zh-TW" sz="2500" dirty="0"/>
          </a:p>
          <a:p>
            <a:pPr eaLnBrk="1" hangingPunct="1">
              <a:lnSpc>
                <a:spcPct val="90000"/>
              </a:lnSpc>
            </a:pPr>
            <a:r>
              <a:rPr lang="en-US" altLang="zh-HK" sz="2500" dirty="0"/>
              <a:t>Using mobile data storage devices</a:t>
            </a:r>
            <a:r>
              <a:rPr lang="en-US" altLang="zh-TW" sz="2500" dirty="0"/>
              <a:t> safely</a:t>
            </a:r>
            <a:endParaRPr lang="en-US" altLang="zh-HK" sz="2500" dirty="0"/>
          </a:p>
          <a:p>
            <a:pPr eaLnBrk="1" hangingPunct="1">
              <a:lnSpc>
                <a:spcPct val="90000"/>
              </a:lnSpc>
            </a:pPr>
            <a:endParaRPr lang="en-US" altLang="zh-TW" sz="2500" dirty="0"/>
          </a:p>
          <a:p>
            <a:pPr eaLnBrk="1" hangingPunct="1">
              <a:lnSpc>
                <a:spcPct val="90000"/>
              </a:lnSpc>
            </a:pPr>
            <a:r>
              <a:rPr lang="en-US" altLang="zh-HK" sz="2500" dirty="0"/>
              <a:t>Using online services</a:t>
            </a:r>
            <a:r>
              <a:rPr lang="en-US" altLang="zh-TW" sz="2500" dirty="0"/>
              <a:t> cautiously</a:t>
            </a:r>
          </a:p>
        </p:txBody>
      </p:sp>
      <p:sp>
        <p:nvSpPr>
          <p:cNvPr id="2" name="Footer Placeholder 1">
            <a:extLst>
              <a:ext uri="{FF2B5EF4-FFF2-40B4-BE49-F238E27FC236}">
                <a16:creationId xmlns:a16="http://schemas.microsoft.com/office/drawing/2014/main" id="{1155E593-F2FE-D074-1105-4DB0029E6576}"/>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60FBB5A2-2E29-434A-A0E0-BA91C901A9DA}" type="slidenum">
              <a:rPr kumimoji="0" lang="en-US" altLang="zh-TW"/>
              <a:pPr/>
              <a:t>41</a:t>
            </a:fld>
            <a:endParaRPr kumimoji="0" lang="en-US" altLang="zh-TW"/>
          </a:p>
        </p:txBody>
      </p:sp>
      <p:sp>
        <p:nvSpPr>
          <p:cNvPr id="43011" name="Rectangle 2"/>
          <p:cNvSpPr>
            <a:spLocks noGrp="1" noChangeArrowheads="1"/>
          </p:cNvSpPr>
          <p:nvPr>
            <p:ph type="title"/>
          </p:nvPr>
        </p:nvSpPr>
        <p:spPr/>
        <p:txBody>
          <a:bodyPr/>
          <a:lstStyle/>
          <a:p>
            <a:pPr eaLnBrk="1" hangingPunct="1"/>
            <a:r>
              <a:rPr lang="en-US" altLang="zh-HK"/>
              <a:t>J*fg3#7Ke199qMn</a:t>
            </a:r>
            <a:endParaRPr lang="en-US" altLang="zh-TW"/>
          </a:p>
        </p:txBody>
      </p:sp>
      <p:sp>
        <p:nvSpPr>
          <p:cNvPr id="43012" name="Rectangle 3"/>
          <p:cNvSpPr>
            <a:spLocks noGrp="1" noChangeArrowheads="1"/>
          </p:cNvSpPr>
          <p:nvPr>
            <p:ph type="body" idx="1"/>
          </p:nvPr>
        </p:nvSpPr>
        <p:spPr/>
        <p:txBody>
          <a:bodyPr/>
          <a:lstStyle/>
          <a:p>
            <a:pPr eaLnBrk="1" hangingPunct="1"/>
            <a:r>
              <a:rPr lang="en-US" altLang="zh-HK" sz="1900"/>
              <a:t>Each individual has tons of passwords and Personal Identity Numbers (PIN)</a:t>
            </a:r>
          </a:p>
          <a:p>
            <a:pPr lvl="1" eaLnBrk="1" hangingPunct="1"/>
            <a:r>
              <a:rPr lang="en-US" altLang="zh-HK" sz="1700"/>
              <a:t>They should be composed of as many characters as possible from a large pool of symbols (letters, digits, etc.)</a:t>
            </a:r>
          </a:p>
          <a:p>
            <a:pPr lvl="1" eaLnBrk="1" hangingPunct="1"/>
            <a:r>
              <a:rPr lang="en-US" altLang="zh-HK" sz="1700"/>
              <a:t>They should be unique</a:t>
            </a:r>
          </a:p>
          <a:p>
            <a:pPr lvl="1" eaLnBrk="1" hangingPunct="1"/>
            <a:r>
              <a:rPr lang="en-US" altLang="zh-HK" sz="1700"/>
              <a:t>They should be hard to guess</a:t>
            </a:r>
          </a:p>
          <a:p>
            <a:pPr lvl="1" eaLnBrk="1" hangingPunct="1"/>
            <a:r>
              <a:rPr lang="en-US" altLang="zh-HK" sz="1700"/>
              <a:t>They should be changed regularly</a:t>
            </a:r>
          </a:p>
          <a:p>
            <a:pPr lvl="1" eaLnBrk="1" hangingPunct="1"/>
            <a:r>
              <a:rPr lang="en-US" altLang="zh-HK" sz="1700"/>
              <a:t>They should NOT be written down</a:t>
            </a:r>
          </a:p>
          <a:p>
            <a:pPr lvl="1" eaLnBrk="1" hangingPunct="1"/>
            <a:r>
              <a:rPr lang="en-US" altLang="zh-HK" sz="1700"/>
              <a:t>They should be hard to remember?! </a:t>
            </a:r>
          </a:p>
          <a:p>
            <a:pPr eaLnBrk="1" hangingPunct="1"/>
            <a:endParaRPr lang="en-US" altLang="zh-HK" sz="1900"/>
          </a:p>
          <a:p>
            <a:pPr eaLnBrk="1" hangingPunct="1"/>
            <a:r>
              <a:rPr lang="en-US" altLang="zh-HK" sz="1900"/>
              <a:t>For example, a single credit card account can bear ATM PIN, phone PIN, e-banking password, Verified-by-VISA password!!!</a:t>
            </a:r>
            <a:endParaRPr lang="en-US" altLang="zh-TW" sz="1900"/>
          </a:p>
        </p:txBody>
      </p:sp>
      <p:sp>
        <p:nvSpPr>
          <p:cNvPr id="43013" name="AutoShape 4"/>
          <p:cNvSpPr>
            <a:spLocks noChangeArrowheads="1"/>
          </p:cNvSpPr>
          <p:nvPr/>
        </p:nvSpPr>
        <p:spPr bwMode="auto">
          <a:xfrm>
            <a:off x="6227763" y="3287713"/>
            <a:ext cx="2755900" cy="1066800"/>
          </a:xfrm>
          <a:prstGeom prst="wedgeRoundRectCallout">
            <a:avLst>
              <a:gd name="adj1" fmla="val -7375"/>
              <a:gd name="adj2" fmla="val -3273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a:t>Why?</a:t>
            </a:r>
          </a:p>
          <a:p>
            <a:pPr algn="ctr" eaLnBrk="1" hangingPunct="1"/>
            <a:endParaRPr lang="en-US" altLang="zh-HK"/>
          </a:p>
          <a:p>
            <a:pPr algn="ctr" eaLnBrk="1" hangingPunct="1"/>
            <a:r>
              <a:rPr lang="en-US" altLang="zh-HK"/>
              <a:t>Any good strategy?</a:t>
            </a:r>
            <a:endParaRPr lang="en-US" altLang="zh-TW"/>
          </a:p>
        </p:txBody>
      </p:sp>
      <p:sp>
        <p:nvSpPr>
          <p:cNvPr id="2" name="Footer Placeholder 1">
            <a:extLst>
              <a:ext uri="{FF2B5EF4-FFF2-40B4-BE49-F238E27FC236}">
                <a16:creationId xmlns:a16="http://schemas.microsoft.com/office/drawing/2014/main" id="{2B24495C-998C-57E5-C50B-51795F535E28}"/>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A91E6BF4-4B4C-4853-BA52-E0A30487849F}" type="slidenum">
              <a:rPr kumimoji="0" lang="en-US" altLang="zh-TW"/>
              <a:pPr/>
              <a:t>42</a:t>
            </a:fld>
            <a:endParaRPr kumimoji="0" lang="en-US" altLang="zh-TW"/>
          </a:p>
        </p:txBody>
      </p:sp>
      <p:sp>
        <p:nvSpPr>
          <p:cNvPr id="44035" name="Rectangle 2"/>
          <p:cNvSpPr>
            <a:spLocks noGrp="1" noChangeArrowheads="1"/>
          </p:cNvSpPr>
          <p:nvPr>
            <p:ph type="title"/>
          </p:nvPr>
        </p:nvSpPr>
        <p:spPr/>
        <p:txBody>
          <a:bodyPr/>
          <a:lstStyle/>
          <a:p>
            <a:pPr eaLnBrk="1" hangingPunct="1"/>
            <a:r>
              <a:rPr lang="en-US" altLang="zh-HK"/>
              <a:t>Have It Your Own Way</a:t>
            </a:r>
            <a:endParaRPr lang="en-US" altLang="zh-TW"/>
          </a:p>
        </p:txBody>
      </p:sp>
      <p:sp>
        <p:nvSpPr>
          <p:cNvPr id="44036" name="Rectangle 3"/>
          <p:cNvSpPr>
            <a:spLocks noGrp="1" noChangeArrowheads="1"/>
          </p:cNvSpPr>
          <p:nvPr>
            <p:ph type="body" idx="1"/>
          </p:nvPr>
        </p:nvSpPr>
        <p:spPr/>
        <p:txBody>
          <a:bodyPr/>
          <a:lstStyle/>
          <a:p>
            <a:pPr eaLnBrk="1" hangingPunct="1">
              <a:lnSpc>
                <a:spcPct val="90000"/>
              </a:lnSpc>
              <a:spcBef>
                <a:spcPct val="0"/>
              </a:spcBef>
            </a:pPr>
            <a:r>
              <a:rPr lang="en-US" altLang="zh-HK" sz="1800" dirty="0"/>
              <a:t>Prepare difficult passwords which you can remember</a:t>
            </a:r>
            <a:endParaRPr lang="en-US" altLang="zh-TW" sz="1800" dirty="0">
              <a:solidFill>
                <a:srgbClr val="222222"/>
              </a:solidFill>
              <a:latin typeface="Arial" panose="020B0604020202020204" pitchFamily="34" charset="0"/>
              <a:cs typeface="Arial" panose="020B0604020202020204" pitchFamily="34" charset="0"/>
            </a:endParaRPr>
          </a:p>
          <a:p>
            <a:pPr lvl="1" eaLnBrk="1" hangingPunct="1">
              <a:lnSpc>
                <a:spcPct val="90000"/>
              </a:lnSpc>
              <a:spcBef>
                <a:spcPct val="0"/>
              </a:spcBef>
            </a:pPr>
            <a:endParaRPr lang="en-US" altLang="zh-TW" sz="1600" dirty="0">
              <a:solidFill>
                <a:srgbClr val="660099"/>
              </a:solidFill>
              <a:latin typeface="Arial" panose="020B0604020202020204" pitchFamily="34" charset="0"/>
              <a:cs typeface="Arial" panose="020B0604020202020204" pitchFamily="34" charset="0"/>
            </a:endParaRPr>
          </a:p>
          <a:p>
            <a:pPr lvl="1" eaLnBrk="1" hangingPunct="1">
              <a:lnSpc>
                <a:spcPct val="90000"/>
              </a:lnSpc>
              <a:spcBef>
                <a:spcPct val="0"/>
              </a:spcBef>
            </a:pPr>
            <a:r>
              <a:rPr lang="en-US" altLang="zh-TW" sz="1600" dirty="0">
                <a:solidFill>
                  <a:srgbClr val="660099"/>
                </a:solidFill>
                <a:latin typeface="Arial" panose="020B0604020202020204" pitchFamily="34" charset="0"/>
                <a:cs typeface="Arial" panose="020B0604020202020204" pitchFamily="34" charset="0"/>
                <a:hlinkClick r:id="rId2"/>
              </a:rPr>
              <a:t>How to Create a Strong</a:t>
            </a:r>
            <a:r>
              <a:rPr lang="en-US" altLang="zh-TW" sz="1600" dirty="0">
                <a:solidFill>
                  <a:srgbClr val="660099"/>
                </a:solidFill>
                <a:cs typeface="Arial" panose="020B0604020202020204" pitchFamily="34" charset="0"/>
                <a:hlinkClick r:id="rId2"/>
              </a:rPr>
              <a:t> </a:t>
            </a:r>
            <a:r>
              <a:rPr lang="en-US" altLang="zh-TW" sz="1600" b="1" dirty="0">
                <a:solidFill>
                  <a:srgbClr val="660099"/>
                </a:solidFill>
                <a:latin typeface="Arial" panose="020B0604020202020204" pitchFamily="34" charset="0"/>
                <a:cs typeface="Arial" panose="020B0604020202020204" pitchFamily="34" charset="0"/>
                <a:hlinkClick r:id="rId2"/>
              </a:rPr>
              <a:t>Password</a:t>
            </a:r>
            <a:r>
              <a:rPr lang="en-US" altLang="zh-TW" sz="1600" dirty="0">
                <a:solidFill>
                  <a:srgbClr val="660099"/>
                </a:solidFill>
                <a:cs typeface="Arial" panose="020B0604020202020204" pitchFamily="34" charset="0"/>
                <a:hlinkClick r:id="rId2"/>
              </a:rPr>
              <a:t> </a:t>
            </a:r>
            <a:r>
              <a:rPr lang="en-US" altLang="zh-TW" sz="1600" dirty="0">
                <a:solidFill>
                  <a:srgbClr val="660099"/>
                </a:solidFill>
                <a:latin typeface="Arial" panose="020B0604020202020204" pitchFamily="34" charset="0"/>
                <a:cs typeface="Arial" panose="020B0604020202020204" pitchFamily="34" charset="0"/>
                <a:hlinkClick r:id="rId2"/>
              </a:rPr>
              <a:t>- YouTube</a:t>
            </a:r>
            <a:endParaRPr lang="en-US" altLang="zh-HK" sz="1600" dirty="0"/>
          </a:p>
          <a:p>
            <a:pPr eaLnBrk="1" hangingPunct="1">
              <a:lnSpc>
                <a:spcPct val="90000"/>
              </a:lnSpc>
              <a:spcBef>
                <a:spcPct val="0"/>
              </a:spcBef>
            </a:pPr>
            <a:endParaRPr lang="en-US" altLang="zh-HK" sz="1800" dirty="0"/>
          </a:p>
          <a:p>
            <a:pPr eaLnBrk="1" hangingPunct="1">
              <a:lnSpc>
                <a:spcPct val="90000"/>
              </a:lnSpc>
              <a:spcBef>
                <a:spcPct val="0"/>
              </a:spcBef>
            </a:pPr>
            <a:r>
              <a:rPr lang="en-US" altLang="zh-HK" sz="1800" dirty="0"/>
              <a:t>Be aware that web administrators and hackers *may* capture your password and try to login other services on your behalf</a:t>
            </a:r>
          </a:p>
          <a:p>
            <a:pPr eaLnBrk="1" hangingPunct="1">
              <a:lnSpc>
                <a:spcPct val="90000"/>
              </a:lnSpc>
              <a:spcBef>
                <a:spcPct val="0"/>
              </a:spcBef>
              <a:buFont typeface="Wingdings" panose="05000000000000000000" pitchFamily="2" charset="2"/>
              <a:buNone/>
            </a:pPr>
            <a:endParaRPr lang="en-US" altLang="zh-HK" sz="1800" dirty="0">
              <a:sym typeface="Wingdings" panose="05000000000000000000" pitchFamily="2" charset="2"/>
            </a:endParaRPr>
          </a:p>
          <a:p>
            <a:pPr eaLnBrk="1" hangingPunct="1">
              <a:lnSpc>
                <a:spcPct val="90000"/>
              </a:lnSpc>
              <a:spcBef>
                <a:spcPct val="0"/>
              </a:spcBef>
              <a:buFont typeface="Wingdings" panose="05000000000000000000" pitchFamily="2" charset="2"/>
              <a:buNone/>
            </a:pPr>
            <a:r>
              <a:rPr lang="en-US" altLang="zh-HK" sz="1800" dirty="0">
                <a:sym typeface="Wingdings" panose="05000000000000000000" pitchFamily="2" charset="2"/>
              </a:rPr>
              <a:t> do NOT use the same password for different services</a:t>
            </a:r>
            <a:endParaRPr lang="en-US" altLang="zh-TW" sz="1800" dirty="0">
              <a:sym typeface="Wingdings" panose="05000000000000000000" pitchFamily="2" charset="2"/>
            </a:endParaRPr>
          </a:p>
        </p:txBody>
      </p:sp>
      <p:sp>
        <p:nvSpPr>
          <p:cNvPr id="44037" name="Text Box 4"/>
          <p:cNvSpPr txBox="1">
            <a:spLocks noChangeArrowheads="1"/>
          </p:cNvSpPr>
          <p:nvPr/>
        </p:nvSpPr>
        <p:spPr bwMode="auto">
          <a:xfrm>
            <a:off x="6516688" y="352425"/>
            <a:ext cx="2365375" cy="931863"/>
          </a:xfrm>
          <a:prstGeom prst="rect">
            <a:avLst/>
          </a:prstGeom>
          <a:noFill/>
          <a:ln w="158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HK">
                <a:solidFill>
                  <a:schemeClr val="tx2"/>
                </a:solidFill>
              </a:rPr>
              <a:t>J*fg3#7Ke199qMn</a:t>
            </a:r>
          </a:p>
          <a:p>
            <a:pPr eaLnBrk="1" hangingPunct="1"/>
            <a:r>
              <a:rPr lang="en-US" altLang="zh-HK">
                <a:solidFill>
                  <a:schemeClr val="tx2"/>
                </a:solidFill>
              </a:rPr>
              <a:t>QwertAsdf</a:t>
            </a:r>
          </a:p>
          <a:p>
            <a:pPr eaLnBrk="1" hangingPunct="1"/>
            <a:r>
              <a:rPr lang="en-US" altLang="zh-HK">
                <a:solidFill>
                  <a:schemeClr val="tx2"/>
                </a:solidFill>
              </a:rPr>
              <a:t>9876543</a:t>
            </a:r>
            <a:endParaRPr lang="en-US" altLang="zh-TW">
              <a:solidFill>
                <a:schemeClr val="tx2"/>
              </a:solidFill>
            </a:endParaRPr>
          </a:p>
        </p:txBody>
      </p:sp>
      <p:sp>
        <p:nvSpPr>
          <p:cNvPr id="44038" name="Oval 5"/>
          <p:cNvSpPr>
            <a:spLocks noChangeArrowheads="1"/>
          </p:cNvSpPr>
          <p:nvPr/>
        </p:nvSpPr>
        <p:spPr bwMode="auto">
          <a:xfrm>
            <a:off x="660400" y="5694363"/>
            <a:ext cx="1806575" cy="4984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a:t>e-banking</a:t>
            </a:r>
            <a:endParaRPr lang="en-US" altLang="zh-TW"/>
          </a:p>
        </p:txBody>
      </p:sp>
      <p:sp>
        <p:nvSpPr>
          <p:cNvPr id="44039" name="Oval 6"/>
          <p:cNvSpPr>
            <a:spLocks noChangeArrowheads="1"/>
          </p:cNvSpPr>
          <p:nvPr/>
        </p:nvSpPr>
        <p:spPr bwMode="auto">
          <a:xfrm>
            <a:off x="2605088" y="6076950"/>
            <a:ext cx="1806575" cy="4984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a:t>School</a:t>
            </a:r>
            <a:endParaRPr lang="en-US" altLang="zh-TW"/>
          </a:p>
        </p:txBody>
      </p:sp>
      <p:sp>
        <p:nvSpPr>
          <p:cNvPr id="44041" name="Oval 8"/>
          <p:cNvSpPr>
            <a:spLocks noChangeArrowheads="1"/>
          </p:cNvSpPr>
          <p:nvPr/>
        </p:nvSpPr>
        <p:spPr bwMode="auto">
          <a:xfrm>
            <a:off x="2606675" y="336550"/>
            <a:ext cx="1806575" cy="498475"/>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a:t>Discuss</a:t>
            </a:r>
            <a:endParaRPr lang="en-US" altLang="zh-TW"/>
          </a:p>
        </p:txBody>
      </p:sp>
      <p:sp>
        <p:nvSpPr>
          <p:cNvPr id="44042" name="Oval 9"/>
          <p:cNvSpPr>
            <a:spLocks noChangeArrowheads="1"/>
          </p:cNvSpPr>
          <p:nvPr/>
        </p:nvSpPr>
        <p:spPr bwMode="auto">
          <a:xfrm>
            <a:off x="4575175" y="163513"/>
            <a:ext cx="1806575" cy="4984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a:t>Door Lock</a:t>
            </a:r>
            <a:endParaRPr lang="en-US" altLang="zh-TW"/>
          </a:p>
        </p:txBody>
      </p:sp>
      <p:sp>
        <p:nvSpPr>
          <p:cNvPr id="44043" name="Oval 10"/>
          <p:cNvSpPr>
            <a:spLocks noChangeArrowheads="1"/>
          </p:cNvSpPr>
          <p:nvPr/>
        </p:nvSpPr>
        <p:spPr bwMode="auto">
          <a:xfrm>
            <a:off x="4667250" y="5813425"/>
            <a:ext cx="1806575" cy="498475"/>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a:t>Forum</a:t>
            </a:r>
            <a:endParaRPr lang="en-US" altLang="zh-TW"/>
          </a:p>
        </p:txBody>
      </p:sp>
      <p:sp>
        <p:nvSpPr>
          <p:cNvPr id="44044" name="Oval 11"/>
          <p:cNvSpPr>
            <a:spLocks noChangeArrowheads="1"/>
          </p:cNvSpPr>
          <p:nvPr/>
        </p:nvSpPr>
        <p:spPr bwMode="auto">
          <a:xfrm>
            <a:off x="6608763" y="5614988"/>
            <a:ext cx="1806575" cy="4984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a:t>PayPal</a:t>
            </a:r>
            <a:endParaRPr lang="en-US" altLang="zh-TW"/>
          </a:p>
        </p:txBody>
      </p:sp>
      <p:sp>
        <p:nvSpPr>
          <p:cNvPr id="44045" name="Oval 12"/>
          <p:cNvSpPr>
            <a:spLocks noChangeArrowheads="1"/>
          </p:cNvSpPr>
          <p:nvPr/>
        </p:nvSpPr>
        <p:spPr bwMode="auto">
          <a:xfrm>
            <a:off x="660400" y="5694363"/>
            <a:ext cx="1806575" cy="4984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a:t>e-banking</a:t>
            </a:r>
            <a:endParaRPr lang="en-US" altLang="zh-TW"/>
          </a:p>
        </p:txBody>
      </p:sp>
      <p:sp>
        <p:nvSpPr>
          <p:cNvPr id="44046" name="Oval 13"/>
          <p:cNvSpPr>
            <a:spLocks noChangeArrowheads="1"/>
          </p:cNvSpPr>
          <p:nvPr/>
        </p:nvSpPr>
        <p:spPr bwMode="auto">
          <a:xfrm>
            <a:off x="6608763" y="5614988"/>
            <a:ext cx="1806575" cy="4984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a:t>PayPal</a:t>
            </a:r>
            <a:endParaRPr lang="en-US" altLang="zh-TW"/>
          </a:p>
        </p:txBody>
      </p:sp>
      <p:sp>
        <p:nvSpPr>
          <p:cNvPr id="44047" name="Oval 14"/>
          <p:cNvSpPr>
            <a:spLocks noChangeArrowheads="1"/>
          </p:cNvSpPr>
          <p:nvPr/>
        </p:nvSpPr>
        <p:spPr bwMode="auto">
          <a:xfrm>
            <a:off x="2605088" y="6076950"/>
            <a:ext cx="1806575" cy="49847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a:t>School</a:t>
            </a:r>
            <a:endParaRPr lang="en-US" altLang="zh-TW"/>
          </a:p>
        </p:txBody>
      </p:sp>
      <p:sp>
        <p:nvSpPr>
          <p:cNvPr id="44048" name="Oval 15"/>
          <p:cNvSpPr>
            <a:spLocks noChangeArrowheads="1"/>
          </p:cNvSpPr>
          <p:nvPr/>
        </p:nvSpPr>
        <p:spPr bwMode="auto">
          <a:xfrm>
            <a:off x="5726113" y="4502150"/>
            <a:ext cx="1806575" cy="49847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a:t>Facebook</a:t>
            </a:r>
            <a:endParaRPr lang="en-US" altLang="zh-TW"/>
          </a:p>
        </p:txBody>
      </p:sp>
      <p:sp>
        <p:nvSpPr>
          <p:cNvPr id="44051" name="Oval 8"/>
          <p:cNvSpPr>
            <a:spLocks noChangeArrowheads="1"/>
          </p:cNvSpPr>
          <p:nvPr/>
        </p:nvSpPr>
        <p:spPr bwMode="auto">
          <a:xfrm>
            <a:off x="547688" y="303213"/>
            <a:ext cx="1806575" cy="4984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a:t>CUSIS</a:t>
            </a:r>
            <a:endParaRPr lang="en-US" altLang="zh-TW"/>
          </a:p>
        </p:txBody>
      </p:sp>
      <p:sp>
        <p:nvSpPr>
          <p:cNvPr id="44052" name="Oval 8"/>
          <p:cNvSpPr>
            <a:spLocks noChangeArrowheads="1"/>
          </p:cNvSpPr>
          <p:nvPr/>
        </p:nvSpPr>
        <p:spPr bwMode="auto">
          <a:xfrm>
            <a:off x="2457450" y="4821238"/>
            <a:ext cx="1806575" cy="4984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a:t>Wi-Fi</a:t>
            </a:r>
            <a:endParaRPr lang="en-US" altLang="zh-TW"/>
          </a:p>
        </p:txBody>
      </p:sp>
      <p:sp>
        <p:nvSpPr>
          <p:cNvPr id="2" name="Footer Placeholder 1">
            <a:extLst>
              <a:ext uri="{FF2B5EF4-FFF2-40B4-BE49-F238E27FC236}">
                <a16:creationId xmlns:a16="http://schemas.microsoft.com/office/drawing/2014/main" id="{2BF68781-7FB3-72A0-EE7A-13BBE34467F8}"/>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6FD09D0F-9E69-48C4-A19D-8A5E45FBC32A}" type="slidenum">
              <a:rPr kumimoji="0" lang="en-US" altLang="zh-TW"/>
              <a:pPr/>
              <a:t>43</a:t>
            </a:fld>
            <a:endParaRPr kumimoji="0" lang="en-US" altLang="zh-TW" dirty="0"/>
          </a:p>
        </p:txBody>
      </p:sp>
      <p:sp>
        <p:nvSpPr>
          <p:cNvPr id="54275" name="Rectangle 2"/>
          <p:cNvSpPr>
            <a:spLocks noGrp="1" noChangeArrowheads="1"/>
          </p:cNvSpPr>
          <p:nvPr>
            <p:ph type="title"/>
          </p:nvPr>
        </p:nvSpPr>
        <p:spPr/>
        <p:txBody>
          <a:bodyPr/>
          <a:lstStyle/>
          <a:p>
            <a:pPr eaLnBrk="1" hangingPunct="1"/>
            <a:r>
              <a:rPr lang="en-US" altLang="zh-TW"/>
              <a:t>Reading Assignment</a:t>
            </a:r>
          </a:p>
        </p:txBody>
      </p:sp>
      <p:sp>
        <p:nvSpPr>
          <p:cNvPr id="54276" name="Rectangle 3"/>
          <p:cNvSpPr>
            <a:spLocks noGrp="1" noChangeArrowheads="1"/>
          </p:cNvSpPr>
          <p:nvPr>
            <p:ph type="body" idx="1"/>
          </p:nvPr>
        </p:nvSpPr>
        <p:spPr/>
        <p:txBody>
          <a:bodyPr/>
          <a:lstStyle/>
          <a:p>
            <a:pPr eaLnBrk="1" hangingPunct="1"/>
            <a:r>
              <a:rPr lang="en-US" altLang="zh-HK" sz="2100" dirty="0"/>
              <a:t>[</a:t>
            </a:r>
            <a:r>
              <a:rPr lang="zh-TW" altLang="en-US" sz="2100" dirty="0"/>
              <a:t>做個智</a:t>
            </a:r>
            <a:r>
              <a:rPr lang="en-US" altLang="zh-TW" sz="2100" dirty="0"/>
              <a:t>Net</a:t>
            </a:r>
            <a:r>
              <a:rPr lang="zh-TW" altLang="en-US" sz="2100" dirty="0"/>
              <a:t>的</a:t>
            </a:r>
            <a:r>
              <a:rPr lang="en-US" altLang="zh-HK" sz="2100" dirty="0"/>
              <a:t>]</a:t>
            </a:r>
            <a:r>
              <a:rPr lang="zh-TW" altLang="en-US" sz="2100" dirty="0"/>
              <a:t>網站</a:t>
            </a:r>
          </a:p>
          <a:p>
            <a:pPr lvl="1" eaLnBrk="1" hangingPunct="1"/>
            <a:r>
              <a:rPr lang="zh-TW" altLang="zh-TW" sz="1900" dirty="0">
                <a:hlinkClick r:id="rId2"/>
              </a:rPr>
              <a:t>www.benetwise.hk/download/parent_edu_kit.pdf</a:t>
            </a:r>
            <a:endParaRPr lang="en-US" altLang="zh-TW" sz="1900" dirty="0"/>
          </a:p>
          <a:p>
            <a:pPr lvl="1" eaLnBrk="1" hangingPunct="1"/>
            <a:r>
              <a:rPr lang="en-US" altLang="zh-TW" sz="1900" dirty="0">
                <a:hlinkClick r:id="rId3"/>
              </a:rPr>
              <a:t>www.benetwise.hk/tips1.php</a:t>
            </a:r>
            <a:r>
              <a:rPr lang="en-US" altLang="zh-TW" sz="1900" dirty="0"/>
              <a:t> [1-4]</a:t>
            </a:r>
          </a:p>
          <a:p>
            <a:pPr lvl="1" eaLnBrk="1" hangingPunct="1"/>
            <a:endParaRPr lang="en-US" altLang="zh-TW" sz="1700" dirty="0"/>
          </a:p>
          <a:p>
            <a:pPr eaLnBrk="1" hangingPunct="1"/>
            <a:r>
              <a:rPr lang="en-US" altLang="zh-TW" sz="1800" dirty="0"/>
              <a:t>Web Article </a:t>
            </a:r>
            <a:r>
              <a:rPr lang="en-US" altLang="zh-TW" sz="1800" dirty="0">
                <a:latin typeface="Arial" panose="020B0604020202020204" pitchFamily="34" charset="0"/>
              </a:rPr>
              <a:t>“</a:t>
            </a:r>
            <a:r>
              <a:rPr lang="en-US" altLang="zh-TW" sz="1800" dirty="0"/>
              <a:t>Easing the PAIN </a:t>
            </a:r>
            <a:r>
              <a:rPr lang="en-US" altLang="zh-TW" sz="1800" dirty="0">
                <a:latin typeface="Arial" panose="020B0604020202020204" pitchFamily="34" charset="0"/>
              </a:rPr>
              <a:t>–</a:t>
            </a:r>
            <a:r>
              <a:rPr lang="en-US" altLang="zh-TW" sz="1800" dirty="0"/>
              <a:t> How PKI can reduce the risks...</a:t>
            </a:r>
            <a:r>
              <a:rPr lang="en-US" altLang="zh-TW" sz="1800" dirty="0">
                <a:latin typeface="Arial" panose="020B0604020202020204" pitchFamily="34" charset="0"/>
              </a:rPr>
              <a:t>”</a:t>
            </a:r>
            <a:r>
              <a:rPr lang="en-US" altLang="zh-TW" sz="1800" dirty="0"/>
              <a:t> by Stacy </a:t>
            </a:r>
            <a:r>
              <a:rPr lang="en-US" altLang="zh-TW" sz="1800" dirty="0" err="1"/>
              <a:t>Cannady</a:t>
            </a:r>
            <a:r>
              <a:rPr lang="en-US" altLang="zh-TW" sz="1800" dirty="0"/>
              <a:t> and Thomas Stockton</a:t>
            </a:r>
          </a:p>
          <a:p>
            <a:pPr lvl="1" eaLnBrk="1" hangingPunct="1"/>
            <a:r>
              <a:rPr lang="en-US" altLang="zh-TW" sz="1700" dirty="0">
                <a:hlinkClick r:id="rId4"/>
              </a:rPr>
              <a:t>https://www.ibm.com/developerworks/library/s-pain/</a:t>
            </a:r>
            <a:r>
              <a:rPr lang="en-US" altLang="zh-HK" sz="1700" dirty="0"/>
              <a:t> </a:t>
            </a:r>
            <a:endParaRPr lang="en-US" altLang="zh-TW" sz="1700" dirty="0"/>
          </a:p>
        </p:txBody>
      </p:sp>
      <p:sp>
        <p:nvSpPr>
          <p:cNvPr id="2" name="Footer Placeholder 1">
            <a:extLst>
              <a:ext uri="{FF2B5EF4-FFF2-40B4-BE49-F238E27FC236}">
                <a16:creationId xmlns:a16="http://schemas.microsoft.com/office/drawing/2014/main" id="{6C625BC5-54BD-8820-B459-B7D2738C3D5D}"/>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05A475A7-7446-4C10-9C26-258C3D31707A}" type="slidenum">
              <a:rPr kumimoji="0" lang="en-US" altLang="zh-TW"/>
              <a:pPr/>
              <a:t>44</a:t>
            </a:fld>
            <a:endParaRPr kumimoji="0" lang="en-US" altLang="zh-TW"/>
          </a:p>
        </p:txBody>
      </p:sp>
      <p:sp>
        <p:nvSpPr>
          <p:cNvPr id="55299" name="Rectangle 2"/>
          <p:cNvSpPr>
            <a:spLocks noGrp="1" noChangeArrowheads="1"/>
          </p:cNvSpPr>
          <p:nvPr>
            <p:ph type="title"/>
          </p:nvPr>
        </p:nvSpPr>
        <p:spPr/>
        <p:txBody>
          <a:bodyPr/>
          <a:lstStyle/>
          <a:p>
            <a:pPr eaLnBrk="1" hangingPunct="1"/>
            <a:r>
              <a:rPr lang="en-US" altLang="zh-HK"/>
              <a:t>Further Readings</a:t>
            </a:r>
            <a:endParaRPr lang="en-US" altLang="zh-TW"/>
          </a:p>
        </p:txBody>
      </p:sp>
      <p:sp>
        <p:nvSpPr>
          <p:cNvPr id="55300" name="Rectangle 3"/>
          <p:cNvSpPr>
            <a:spLocks noGrp="1" noChangeArrowheads="1"/>
          </p:cNvSpPr>
          <p:nvPr>
            <p:ph type="body" idx="1"/>
          </p:nvPr>
        </p:nvSpPr>
        <p:spPr/>
        <p:txBody>
          <a:bodyPr/>
          <a:lstStyle/>
          <a:p>
            <a:pPr eaLnBrk="1" hangingPunct="1"/>
            <a:r>
              <a:rPr lang="en-US" altLang="zh-TW" sz="2100" dirty="0"/>
              <a:t>InfoSec </a:t>
            </a:r>
            <a:r>
              <a:rPr lang="zh-TW" altLang="en-US" sz="2100" dirty="0"/>
              <a:t>資訊安全網 </a:t>
            </a:r>
            <a:r>
              <a:rPr lang="en-US" altLang="zh-TW" sz="2100" dirty="0">
                <a:hlinkClick r:id="rId2"/>
              </a:rPr>
              <a:t>www.infosec.gov.hk</a:t>
            </a:r>
            <a:endParaRPr lang="en-US" altLang="zh-TW" sz="2100" dirty="0"/>
          </a:p>
          <a:p>
            <a:pPr eaLnBrk="1" hangingPunct="1"/>
            <a:endParaRPr lang="en-US" altLang="zh-TW" sz="2100" dirty="0"/>
          </a:p>
          <a:p>
            <a:pPr eaLnBrk="1" hangingPunct="1"/>
            <a:r>
              <a:rPr lang="en-US" altLang="zh-TW" sz="2100" dirty="0"/>
              <a:t>HK Police TCD </a:t>
            </a:r>
            <a:r>
              <a:rPr lang="en-US" altLang="zh-TW" sz="2100" dirty="0">
                <a:latin typeface="Arial" panose="020B0604020202020204" pitchFamily="34" charset="0"/>
              </a:rPr>
              <a:t>“</a:t>
            </a:r>
            <a:r>
              <a:rPr lang="en-US" altLang="zh-TW" sz="2100" dirty="0"/>
              <a:t>Be a Smart Netizen </a:t>
            </a:r>
            <a:r>
              <a:rPr lang="en-US" altLang="zh-TW" sz="2100" dirty="0">
                <a:latin typeface="Arial" panose="020B0604020202020204" pitchFamily="34" charset="0"/>
              </a:rPr>
              <a:t>–</a:t>
            </a:r>
            <a:r>
              <a:rPr lang="en-US" altLang="zh-TW" sz="2100" dirty="0"/>
              <a:t> Beware of Technology Crime</a:t>
            </a:r>
            <a:r>
              <a:rPr lang="en-US" altLang="zh-TW" sz="2100" dirty="0">
                <a:latin typeface="Arial" panose="020B0604020202020204" pitchFamily="34" charset="0"/>
              </a:rPr>
              <a:t>”</a:t>
            </a:r>
            <a:endParaRPr lang="en-US" altLang="zh-TW" sz="2100" dirty="0"/>
          </a:p>
          <a:p>
            <a:pPr lvl="1" eaLnBrk="1" hangingPunct="1"/>
            <a:r>
              <a:rPr lang="en-US" altLang="zh-TW" sz="1900" dirty="0">
                <a:hlinkClick r:id="rId3"/>
              </a:rPr>
              <a:t>www.police.gov.hk/ppp_en/04_crime_matters/tcd/smart.html</a:t>
            </a:r>
            <a:r>
              <a:rPr lang="en-US" altLang="zh-TW" sz="1900" dirty="0"/>
              <a:t> </a:t>
            </a:r>
          </a:p>
          <a:p>
            <a:pPr eaLnBrk="1" hangingPunct="1"/>
            <a:endParaRPr lang="en-US" altLang="zh-TW" sz="2100" dirty="0"/>
          </a:p>
          <a:p>
            <a:pPr eaLnBrk="1" hangingPunct="1"/>
            <a:r>
              <a:rPr lang="en-US" altLang="zh-TW" sz="2100" dirty="0" err="1"/>
              <a:t>GovHK</a:t>
            </a:r>
            <a:r>
              <a:rPr lang="en-US" altLang="zh-TW" sz="2100" dirty="0"/>
              <a:t> Information Security &amp; Anti-Spam</a:t>
            </a:r>
          </a:p>
          <a:p>
            <a:pPr lvl="1" eaLnBrk="1" hangingPunct="1"/>
            <a:r>
              <a:rPr lang="en-US" altLang="zh-TW" sz="1900" dirty="0">
                <a:hlinkClick r:id="rId4"/>
              </a:rPr>
              <a:t>www.gov.hk/tc/residents/communication/mobilecomm/#/tc/residents/communication/infosec/</a:t>
            </a:r>
            <a:endParaRPr lang="en-US" altLang="zh-TW" sz="1900" dirty="0"/>
          </a:p>
          <a:p>
            <a:pPr lvl="1" eaLnBrk="1" hangingPunct="1"/>
            <a:endParaRPr lang="en-US" altLang="zh-TW" sz="1900" dirty="0"/>
          </a:p>
          <a:p>
            <a:pPr marL="0" indent="0" eaLnBrk="1" hangingPunct="1">
              <a:buNone/>
            </a:pPr>
            <a:r>
              <a:rPr lang="en-US" altLang="zh-TW" sz="2300" dirty="0"/>
              <a:t> </a:t>
            </a:r>
          </a:p>
        </p:txBody>
      </p:sp>
      <p:sp>
        <p:nvSpPr>
          <p:cNvPr id="2" name="Footer Placeholder 1">
            <a:extLst>
              <a:ext uri="{FF2B5EF4-FFF2-40B4-BE49-F238E27FC236}">
                <a16:creationId xmlns:a16="http://schemas.microsoft.com/office/drawing/2014/main" id="{7D81871C-44C6-1C90-BD66-3EF579D39907}"/>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CA0110A6-57EA-4753-AF2C-5ED8B50E10FC}" type="slidenum">
              <a:rPr kumimoji="0" lang="en-US" altLang="zh-TW"/>
              <a:pPr/>
              <a:t>45</a:t>
            </a:fld>
            <a:endParaRPr kumimoji="0" lang="en-US" altLang="zh-TW"/>
          </a:p>
        </p:txBody>
      </p:sp>
      <p:sp>
        <p:nvSpPr>
          <p:cNvPr id="57347" name="Rectangle 2"/>
          <p:cNvSpPr>
            <a:spLocks noGrp="1" noChangeArrowheads="1"/>
          </p:cNvSpPr>
          <p:nvPr>
            <p:ph type="title"/>
          </p:nvPr>
        </p:nvSpPr>
        <p:spPr/>
        <p:txBody>
          <a:bodyPr/>
          <a:lstStyle/>
          <a:p>
            <a:pPr eaLnBrk="1" hangingPunct="1"/>
            <a:r>
              <a:rPr lang="en-US" altLang="zh-TW"/>
              <a:t>Appendix</a:t>
            </a:r>
          </a:p>
        </p:txBody>
      </p:sp>
      <p:sp>
        <p:nvSpPr>
          <p:cNvPr id="57348" name="Rectangle 3"/>
          <p:cNvSpPr>
            <a:spLocks noGrp="1" noChangeArrowheads="1"/>
          </p:cNvSpPr>
          <p:nvPr>
            <p:ph type="body" idx="1"/>
          </p:nvPr>
        </p:nvSpPr>
        <p:spPr/>
        <p:txBody>
          <a:bodyPr/>
          <a:lstStyle/>
          <a:p>
            <a:pPr eaLnBrk="1" hangingPunct="1"/>
            <a:r>
              <a:rPr lang="en-US" altLang="zh-TW"/>
              <a:t>Cheat Example</a:t>
            </a:r>
          </a:p>
          <a:p>
            <a:pPr lvl="1" eaLnBrk="1" hangingPunct="1"/>
            <a:endParaRPr lang="en-US" altLang="zh-TW"/>
          </a:p>
          <a:p>
            <a:pPr lvl="1" eaLnBrk="1" hangingPunct="1"/>
            <a:r>
              <a:rPr lang="en-US" altLang="zh-TW"/>
              <a:t>Emails saying you have won a lottery</a:t>
            </a:r>
          </a:p>
          <a:p>
            <a:pPr lvl="1" eaLnBrk="1" hangingPunct="1"/>
            <a:endParaRPr lang="en-US" altLang="zh-TW"/>
          </a:p>
          <a:p>
            <a:pPr lvl="1" eaLnBrk="1" hangingPunct="1"/>
            <a:r>
              <a:rPr lang="en-US" altLang="zh-TW"/>
              <a:t>Ask for your help to transfer a big sum of money</a:t>
            </a:r>
            <a:r>
              <a:rPr lang="en-US" altLang="zh-TW">
                <a:latin typeface="Arial" panose="020B0604020202020204" pitchFamily="34" charset="0"/>
              </a:rPr>
              <a:t>…</a:t>
            </a:r>
            <a:endParaRPr lang="en-US" altLang="zh-TW"/>
          </a:p>
          <a:p>
            <a:pPr lvl="1" eaLnBrk="1" hangingPunct="1"/>
            <a:endParaRPr lang="en-US" altLang="zh-TW"/>
          </a:p>
          <a:p>
            <a:pPr lvl="1" eaLnBrk="1" hangingPunct="1"/>
            <a:r>
              <a:rPr lang="en-US" altLang="zh-TW"/>
              <a:t>It</a:t>
            </a:r>
            <a:r>
              <a:rPr lang="en-US" altLang="zh-TW">
                <a:latin typeface="Arial" panose="020B0604020202020204" pitchFamily="34" charset="0"/>
              </a:rPr>
              <a:t>’</a:t>
            </a:r>
            <a:r>
              <a:rPr lang="en-US" altLang="zh-TW"/>
              <a:t>s just too good to be true!</a:t>
            </a:r>
          </a:p>
        </p:txBody>
      </p:sp>
      <p:sp>
        <p:nvSpPr>
          <p:cNvPr id="57349" name="Text Box 8"/>
          <p:cNvSpPr txBox="1">
            <a:spLocks noChangeArrowheads="1"/>
          </p:cNvSpPr>
          <p:nvPr/>
        </p:nvSpPr>
        <p:spPr bwMode="auto">
          <a:xfrm>
            <a:off x="149225" y="6324600"/>
            <a:ext cx="171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kumimoji="1" sz="2900">
                <a:solidFill>
                  <a:schemeClr val="tx1"/>
                </a:solidFill>
                <a:latin typeface="Verdana" panose="020B0604030504040204" pitchFamily="34" charset="0"/>
                <a:ea typeface="新細明體" panose="02020500000000000000" pitchFamily="18" charset="-120"/>
              </a:defRPr>
            </a:lvl1pPr>
            <a:lvl2pPr indent="-285750">
              <a:spcBef>
                <a:spcPct val="20000"/>
              </a:spcBef>
              <a:buClr>
                <a:schemeClr val="accent2"/>
              </a:buClr>
              <a:buSzPct val="70000"/>
              <a:buFont typeface="Wingdings" panose="05000000000000000000" pitchFamily="2" charset="2"/>
              <a:buChar char="l"/>
              <a:defRPr kumimoji="1" sz="2500">
                <a:solidFill>
                  <a:schemeClr val="tx1"/>
                </a:solidFill>
                <a:latin typeface="Verdana" panose="020B0604030504040204" pitchFamily="34" charset="0"/>
                <a:ea typeface="新細明體" panose="02020500000000000000" pitchFamily="18" charset="-120"/>
              </a:defRPr>
            </a:lvl2pPr>
            <a:lvl3pPr indent="-228600">
              <a:spcBef>
                <a:spcPct val="20000"/>
              </a:spcBef>
              <a:buClr>
                <a:schemeClr val="tx2"/>
              </a:buClr>
              <a:buSzPct val="65000"/>
              <a:buFont typeface="Wingdings" panose="05000000000000000000" pitchFamily="2" charset="2"/>
              <a:buChar char="¡"/>
              <a:defRPr kumimoji="1" sz="2200">
                <a:solidFill>
                  <a:schemeClr val="tx1"/>
                </a:solidFill>
                <a:latin typeface="Verdana" panose="020B0604030504040204" pitchFamily="34" charset="0"/>
                <a:ea typeface="新細明體" panose="02020500000000000000" pitchFamily="18" charset="-120"/>
              </a:defRPr>
            </a:lvl3pPr>
            <a:lvl4pPr indent="-228600">
              <a:spcBef>
                <a:spcPct val="20000"/>
              </a:spcBef>
              <a:buClr>
                <a:schemeClr val="accent2"/>
              </a:buClr>
              <a:buSzPct val="70000"/>
              <a:buFont typeface="Wingdings" panose="05000000000000000000" pitchFamily="2" charset="2"/>
              <a:buChar char="l"/>
              <a:defRPr kumimoji="1" sz="1900">
                <a:solidFill>
                  <a:schemeClr val="tx1"/>
                </a:solidFill>
                <a:latin typeface="Verdana" panose="020B0604030504040204" pitchFamily="34" charset="0"/>
                <a:ea typeface="新細明體" panose="02020500000000000000" pitchFamily="18" charset="-120"/>
              </a:defRPr>
            </a:lvl4pPr>
            <a:lvl5pPr indent="-228600">
              <a:spcBef>
                <a:spcPct val="20000"/>
              </a:spcBef>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5pPr>
            <a:lvl6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6pPr>
            <a:lvl7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7pPr>
            <a:lvl8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8pPr>
            <a:lvl9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TW" sz="2000">
                <a:solidFill>
                  <a:srgbClr val="FF0000"/>
                </a:solidFill>
              </a:rPr>
              <a:t>[Self-study]</a:t>
            </a:r>
          </a:p>
        </p:txBody>
      </p:sp>
      <p:sp>
        <p:nvSpPr>
          <p:cNvPr id="2" name="Footer Placeholder 1">
            <a:extLst>
              <a:ext uri="{FF2B5EF4-FFF2-40B4-BE49-F238E27FC236}">
                <a16:creationId xmlns:a16="http://schemas.microsoft.com/office/drawing/2014/main" id="{AF67F169-947F-16CE-F378-3B56E47E0869}"/>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6A6CA67A-906D-481F-A1D3-538E37EC5CBB}" type="slidenum">
              <a:rPr kumimoji="0" lang="en-US" altLang="zh-TW"/>
              <a:pPr/>
              <a:t>46</a:t>
            </a:fld>
            <a:endParaRPr kumimoji="0" lang="en-US" altLang="zh-TW"/>
          </a:p>
        </p:txBody>
      </p:sp>
      <p:sp>
        <p:nvSpPr>
          <p:cNvPr id="58371" name="Rectangle 2"/>
          <p:cNvSpPr>
            <a:spLocks noGrp="1" noChangeArrowheads="1"/>
          </p:cNvSpPr>
          <p:nvPr>
            <p:ph type="title"/>
          </p:nvPr>
        </p:nvSpPr>
        <p:spPr/>
        <p:txBody>
          <a:bodyPr/>
          <a:lstStyle/>
          <a:p>
            <a:pPr eaLnBrk="1" hangingPunct="1"/>
            <a:r>
              <a:rPr lang="en-US" altLang="zh-TW" sz="3200"/>
              <a:t>Credit Card Fraud with Money Laundry Step 1</a:t>
            </a:r>
          </a:p>
        </p:txBody>
      </p:sp>
      <p:sp>
        <p:nvSpPr>
          <p:cNvPr id="58372" name="Rectangle 3"/>
          <p:cNvSpPr>
            <a:spLocks noGrp="1" noChangeArrowheads="1"/>
          </p:cNvSpPr>
          <p:nvPr>
            <p:ph type="body" idx="1"/>
          </p:nvPr>
        </p:nvSpPr>
        <p:spPr/>
        <p:txBody>
          <a:bodyPr/>
          <a:lstStyle/>
          <a:p>
            <a:pPr eaLnBrk="1" hangingPunct="1"/>
            <a:r>
              <a:rPr lang="en-US" altLang="zh-TW" sz="2500"/>
              <a:t>Steal personal identity information:</a:t>
            </a:r>
          </a:p>
          <a:p>
            <a:pPr lvl="1" eaLnBrk="1" hangingPunct="1"/>
            <a:r>
              <a:rPr lang="en-US" altLang="zh-TW" sz="2100"/>
              <a:t>Name</a:t>
            </a:r>
          </a:p>
          <a:p>
            <a:pPr lvl="1" eaLnBrk="1" hangingPunct="1"/>
            <a:r>
              <a:rPr lang="en-US" altLang="zh-TW" sz="2100"/>
              <a:t>ID Number</a:t>
            </a:r>
          </a:p>
          <a:p>
            <a:pPr lvl="1" eaLnBrk="1" hangingPunct="1"/>
            <a:r>
              <a:rPr lang="en-US" altLang="zh-TW" sz="2100"/>
              <a:t>Date of birth</a:t>
            </a:r>
          </a:p>
          <a:p>
            <a:pPr eaLnBrk="1" hangingPunct="1"/>
            <a:endParaRPr lang="en-US" altLang="zh-TW" sz="2500"/>
          </a:p>
          <a:p>
            <a:pPr eaLnBrk="1" hangingPunct="1"/>
            <a:r>
              <a:rPr lang="en-US" altLang="zh-TW" sz="2500"/>
              <a:t>Or steal credit card credentials:</a:t>
            </a:r>
          </a:p>
          <a:p>
            <a:pPr lvl="1" eaLnBrk="1" hangingPunct="1"/>
            <a:r>
              <a:rPr lang="en-US" altLang="zh-TW" sz="2100"/>
              <a:t>Card Holder Name, Credit Card Number, </a:t>
            </a:r>
            <a:br>
              <a:rPr lang="en-US" altLang="zh-TW" sz="2100"/>
            </a:br>
            <a:r>
              <a:rPr lang="en-US" altLang="zh-TW" sz="2100"/>
              <a:t>CCV Code, Expiry Date</a:t>
            </a:r>
          </a:p>
          <a:p>
            <a:pPr lvl="1" eaLnBrk="1" hangingPunct="1"/>
            <a:endParaRPr lang="en-US" altLang="zh-TW" sz="2100"/>
          </a:p>
          <a:p>
            <a:pPr eaLnBrk="1" hangingPunct="1"/>
            <a:r>
              <a:rPr lang="en-US" altLang="zh-TW" sz="2500" b="1"/>
              <a:t>How to steal?</a:t>
            </a:r>
          </a:p>
        </p:txBody>
      </p:sp>
      <p:pic>
        <p:nvPicPr>
          <p:cNvPr id="58373" name="Picture 4" descr="MC90034484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459038"/>
            <a:ext cx="107315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 Box 5"/>
          <p:cNvSpPr txBox="1">
            <a:spLocks noChangeArrowheads="1"/>
          </p:cNvSpPr>
          <p:nvPr/>
        </p:nvSpPr>
        <p:spPr bwMode="auto">
          <a:xfrm>
            <a:off x="7145338" y="3375025"/>
            <a:ext cx="17653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b="1">
                <a:solidFill>
                  <a:srgbClr val="FFFF00"/>
                </a:solidFill>
              </a:rPr>
              <a:t>Victim</a:t>
            </a:r>
          </a:p>
          <a:p>
            <a:pPr eaLnBrk="1" hangingPunct="1"/>
            <a:r>
              <a:rPr lang="en-US" altLang="zh-TW" b="1">
                <a:solidFill>
                  <a:srgbClr val="FFFF00"/>
                </a:solidFill>
              </a:rPr>
              <a:t>Credit CHAN</a:t>
            </a:r>
          </a:p>
        </p:txBody>
      </p:sp>
      <p:sp>
        <p:nvSpPr>
          <p:cNvPr id="58375" name="Text Box 8"/>
          <p:cNvSpPr txBox="1">
            <a:spLocks noChangeArrowheads="1"/>
          </p:cNvSpPr>
          <p:nvPr/>
        </p:nvSpPr>
        <p:spPr bwMode="auto">
          <a:xfrm>
            <a:off x="149225" y="6324600"/>
            <a:ext cx="171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kumimoji="1" sz="2900">
                <a:solidFill>
                  <a:schemeClr val="tx1"/>
                </a:solidFill>
                <a:latin typeface="Verdana" panose="020B0604030504040204" pitchFamily="34" charset="0"/>
                <a:ea typeface="新細明體" panose="02020500000000000000" pitchFamily="18" charset="-120"/>
              </a:defRPr>
            </a:lvl1pPr>
            <a:lvl2pPr indent="-285750">
              <a:spcBef>
                <a:spcPct val="20000"/>
              </a:spcBef>
              <a:buClr>
                <a:schemeClr val="accent2"/>
              </a:buClr>
              <a:buSzPct val="70000"/>
              <a:buFont typeface="Wingdings" panose="05000000000000000000" pitchFamily="2" charset="2"/>
              <a:buChar char="l"/>
              <a:defRPr kumimoji="1" sz="2500">
                <a:solidFill>
                  <a:schemeClr val="tx1"/>
                </a:solidFill>
                <a:latin typeface="Verdana" panose="020B0604030504040204" pitchFamily="34" charset="0"/>
                <a:ea typeface="新細明體" panose="02020500000000000000" pitchFamily="18" charset="-120"/>
              </a:defRPr>
            </a:lvl2pPr>
            <a:lvl3pPr indent="-228600">
              <a:spcBef>
                <a:spcPct val="20000"/>
              </a:spcBef>
              <a:buClr>
                <a:schemeClr val="tx2"/>
              </a:buClr>
              <a:buSzPct val="65000"/>
              <a:buFont typeface="Wingdings" panose="05000000000000000000" pitchFamily="2" charset="2"/>
              <a:buChar char="¡"/>
              <a:defRPr kumimoji="1" sz="2200">
                <a:solidFill>
                  <a:schemeClr val="tx1"/>
                </a:solidFill>
                <a:latin typeface="Verdana" panose="020B0604030504040204" pitchFamily="34" charset="0"/>
                <a:ea typeface="新細明體" panose="02020500000000000000" pitchFamily="18" charset="-120"/>
              </a:defRPr>
            </a:lvl3pPr>
            <a:lvl4pPr indent="-228600">
              <a:spcBef>
                <a:spcPct val="20000"/>
              </a:spcBef>
              <a:buClr>
                <a:schemeClr val="accent2"/>
              </a:buClr>
              <a:buSzPct val="70000"/>
              <a:buFont typeface="Wingdings" panose="05000000000000000000" pitchFamily="2" charset="2"/>
              <a:buChar char="l"/>
              <a:defRPr kumimoji="1" sz="1900">
                <a:solidFill>
                  <a:schemeClr val="tx1"/>
                </a:solidFill>
                <a:latin typeface="Verdana" panose="020B0604030504040204" pitchFamily="34" charset="0"/>
                <a:ea typeface="新細明體" panose="02020500000000000000" pitchFamily="18" charset="-120"/>
              </a:defRPr>
            </a:lvl4pPr>
            <a:lvl5pPr indent="-228600">
              <a:spcBef>
                <a:spcPct val="20000"/>
              </a:spcBef>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5pPr>
            <a:lvl6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6pPr>
            <a:lvl7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7pPr>
            <a:lvl8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8pPr>
            <a:lvl9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TW" sz="2000">
                <a:solidFill>
                  <a:srgbClr val="FF0000"/>
                </a:solidFill>
              </a:rPr>
              <a:t>[Self-study]</a:t>
            </a:r>
          </a:p>
        </p:txBody>
      </p:sp>
      <p:sp>
        <p:nvSpPr>
          <p:cNvPr id="2" name="Footer Placeholder 1">
            <a:extLst>
              <a:ext uri="{FF2B5EF4-FFF2-40B4-BE49-F238E27FC236}">
                <a16:creationId xmlns:a16="http://schemas.microsoft.com/office/drawing/2014/main" id="{08FF9297-97D6-9C6E-E12F-9A803B795D7E}"/>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6A16CF22-F6C0-43D1-80DB-3E1F8A3F6C19}" type="slidenum">
              <a:rPr kumimoji="0" lang="en-US" altLang="zh-TW"/>
              <a:pPr/>
              <a:t>47</a:t>
            </a:fld>
            <a:endParaRPr kumimoji="0" lang="en-US" altLang="zh-TW"/>
          </a:p>
        </p:txBody>
      </p:sp>
      <p:sp>
        <p:nvSpPr>
          <p:cNvPr id="59395" name="Rectangle 2"/>
          <p:cNvSpPr>
            <a:spLocks noGrp="1" noChangeArrowheads="1"/>
          </p:cNvSpPr>
          <p:nvPr>
            <p:ph type="title"/>
          </p:nvPr>
        </p:nvSpPr>
        <p:spPr/>
        <p:txBody>
          <a:bodyPr/>
          <a:lstStyle/>
          <a:p>
            <a:pPr eaLnBrk="1" hangingPunct="1"/>
            <a:r>
              <a:rPr lang="en-US" altLang="zh-TW" sz="3200"/>
              <a:t>Credit Card Fraud with Money Laundry Step 2</a:t>
            </a:r>
          </a:p>
        </p:txBody>
      </p:sp>
      <p:sp>
        <p:nvSpPr>
          <p:cNvPr id="59396" name="Rectangle 3"/>
          <p:cNvSpPr>
            <a:spLocks noGrp="1" noChangeArrowheads="1"/>
          </p:cNvSpPr>
          <p:nvPr>
            <p:ph type="body" idx="1"/>
          </p:nvPr>
        </p:nvSpPr>
        <p:spPr/>
        <p:txBody>
          <a:bodyPr/>
          <a:lstStyle/>
          <a:p>
            <a:pPr eaLnBrk="1" hangingPunct="1"/>
            <a:r>
              <a:rPr lang="en-US" altLang="zh-TW"/>
              <a:t>Invite </a:t>
            </a:r>
            <a:r>
              <a:rPr lang="en-US" altLang="zh-HK"/>
              <a:t>bank </a:t>
            </a:r>
            <a:r>
              <a:rPr lang="en-US" altLang="zh-TW"/>
              <a:t>account holder(s) by mass emailing</a:t>
            </a:r>
          </a:p>
          <a:p>
            <a:pPr lvl="1" eaLnBrk="1" hangingPunct="1"/>
            <a:r>
              <a:rPr lang="en-US" altLang="zh-TW" sz="1900" i="1">
                <a:latin typeface="Arial" panose="020B0604020202020204" pitchFamily="34" charset="0"/>
              </a:rPr>
              <a:t>“…</a:t>
            </a:r>
            <a:r>
              <a:rPr lang="en-US" altLang="zh-TW" sz="1900" i="1"/>
              <a:t> the balance of </a:t>
            </a:r>
            <a:r>
              <a:rPr lang="en-US" altLang="zh-HK" sz="1900" i="1"/>
              <a:t>$</a:t>
            </a:r>
            <a:r>
              <a:rPr lang="en-US" altLang="zh-TW" sz="1900" i="1"/>
              <a:t>11,300,000 Million contract payment was in the Process of being transferred into [someone</a:t>
            </a:r>
            <a:r>
              <a:rPr lang="en-US" altLang="zh-TW" sz="1900" i="1">
                <a:latin typeface="Arial" panose="020B0604020202020204" pitchFamily="34" charset="0"/>
              </a:rPr>
              <a:t>’</a:t>
            </a:r>
            <a:r>
              <a:rPr lang="en-US" altLang="zh-TW" sz="1900" i="1"/>
              <a:t>s] Account </a:t>
            </a:r>
            <a:r>
              <a:rPr lang="en-US" altLang="zh-TW" sz="1900" i="1">
                <a:latin typeface="Arial" panose="020B0604020202020204" pitchFamily="34" charset="0"/>
              </a:rPr>
              <a:t>…</a:t>
            </a:r>
            <a:r>
              <a:rPr lang="en-US" altLang="zh-HK" sz="1900" i="1"/>
              <a:t> You can get a </a:t>
            </a:r>
            <a:r>
              <a:rPr lang="en-US" altLang="zh-HK" sz="1900" b="1" i="1" u="sng"/>
              <a:t>Commission</a:t>
            </a:r>
            <a:r>
              <a:rPr lang="en-US" altLang="zh-TW" sz="1900" i="1">
                <a:latin typeface="Arial" panose="020B0604020202020204" pitchFamily="34" charset="0"/>
              </a:rPr>
              <a:t>”</a:t>
            </a:r>
            <a:endParaRPr lang="en-US" altLang="zh-TW" sz="1900" i="1"/>
          </a:p>
          <a:p>
            <a:pPr lvl="1" eaLnBrk="1" hangingPunct="1"/>
            <a:r>
              <a:rPr lang="en-US" altLang="zh-TW"/>
              <a:t>Reply and give me your </a:t>
            </a:r>
            <a:r>
              <a:rPr lang="en-US" altLang="zh-HK"/>
              <a:t>bank </a:t>
            </a:r>
            <a:r>
              <a:rPr lang="en-US" altLang="zh-TW"/>
              <a:t>account number!</a:t>
            </a:r>
          </a:p>
          <a:p>
            <a:pPr lvl="1" eaLnBrk="1" hangingPunct="1"/>
            <a:r>
              <a:rPr lang="en-US" altLang="zh-TW"/>
              <a:t>Responder </a:t>
            </a:r>
            <a:r>
              <a:rPr lang="en-US" altLang="zh-HK"/>
              <a:t>AU-YEUNG </a:t>
            </a:r>
            <a:r>
              <a:rPr lang="en-US" altLang="zh-TW"/>
              <a:t>may think that there is no loss!</a:t>
            </a:r>
          </a:p>
          <a:p>
            <a:pPr eaLnBrk="1" hangingPunct="1"/>
            <a:endParaRPr lang="en-US" altLang="zh-TW"/>
          </a:p>
        </p:txBody>
      </p:sp>
      <p:pic>
        <p:nvPicPr>
          <p:cNvPr id="59397" name="Picture 4" descr="MC90034818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800" y="5407025"/>
            <a:ext cx="9191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5"/>
          <p:cNvSpPr txBox="1">
            <a:spLocks noChangeArrowheads="1"/>
          </p:cNvSpPr>
          <p:nvPr/>
        </p:nvSpPr>
        <p:spPr bwMode="auto">
          <a:xfrm>
            <a:off x="6105525" y="5513388"/>
            <a:ext cx="2660650" cy="6413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b="1">
                <a:solidFill>
                  <a:srgbClr val="FFFF00"/>
                </a:solidFill>
              </a:rPr>
              <a:t>Victim </a:t>
            </a:r>
            <a:endParaRPr lang="en-US" altLang="zh-HK" b="1">
              <a:solidFill>
                <a:srgbClr val="FFFF00"/>
              </a:solidFill>
            </a:endParaRPr>
          </a:p>
          <a:p>
            <a:pPr eaLnBrk="1" hangingPunct="1"/>
            <a:r>
              <a:rPr lang="en-US" altLang="zh-TW" b="1">
                <a:solidFill>
                  <a:srgbClr val="FFFF00"/>
                </a:solidFill>
              </a:rPr>
              <a:t>Account AU-YEUNG</a:t>
            </a:r>
          </a:p>
        </p:txBody>
      </p:sp>
      <p:sp>
        <p:nvSpPr>
          <p:cNvPr id="59399" name="Text Box 6"/>
          <p:cNvSpPr txBox="1">
            <a:spLocks noChangeArrowheads="1"/>
          </p:cNvSpPr>
          <p:nvPr/>
        </p:nvSpPr>
        <p:spPr bwMode="auto">
          <a:xfrm>
            <a:off x="125413" y="5962650"/>
            <a:ext cx="5083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b="1"/>
              <a:t>Have you read the assigned readings?</a:t>
            </a:r>
          </a:p>
        </p:txBody>
      </p:sp>
      <p:sp>
        <p:nvSpPr>
          <p:cNvPr id="59400" name="Text Box 8"/>
          <p:cNvSpPr txBox="1">
            <a:spLocks noChangeArrowheads="1"/>
          </p:cNvSpPr>
          <p:nvPr/>
        </p:nvSpPr>
        <p:spPr bwMode="auto">
          <a:xfrm>
            <a:off x="149225" y="6324600"/>
            <a:ext cx="171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kumimoji="1" sz="2900">
                <a:solidFill>
                  <a:schemeClr val="tx1"/>
                </a:solidFill>
                <a:latin typeface="Verdana" panose="020B0604030504040204" pitchFamily="34" charset="0"/>
                <a:ea typeface="新細明體" panose="02020500000000000000" pitchFamily="18" charset="-120"/>
              </a:defRPr>
            </a:lvl1pPr>
            <a:lvl2pPr indent="-285750">
              <a:spcBef>
                <a:spcPct val="20000"/>
              </a:spcBef>
              <a:buClr>
                <a:schemeClr val="accent2"/>
              </a:buClr>
              <a:buSzPct val="70000"/>
              <a:buFont typeface="Wingdings" panose="05000000000000000000" pitchFamily="2" charset="2"/>
              <a:buChar char="l"/>
              <a:defRPr kumimoji="1" sz="2500">
                <a:solidFill>
                  <a:schemeClr val="tx1"/>
                </a:solidFill>
                <a:latin typeface="Verdana" panose="020B0604030504040204" pitchFamily="34" charset="0"/>
                <a:ea typeface="新細明體" panose="02020500000000000000" pitchFamily="18" charset="-120"/>
              </a:defRPr>
            </a:lvl2pPr>
            <a:lvl3pPr indent="-228600">
              <a:spcBef>
                <a:spcPct val="20000"/>
              </a:spcBef>
              <a:buClr>
                <a:schemeClr val="tx2"/>
              </a:buClr>
              <a:buSzPct val="65000"/>
              <a:buFont typeface="Wingdings" panose="05000000000000000000" pitchFamily="2" charset="2"/>
              <a:buChar char="¡"/>
              <a:defRPr kumimoji="1" sz="2200">
                <a:solidFill>
                  <a:schemeClr val="tx1"/>
                </a:solidFill>
                <a:latin typeface="Verdana" panose="020B0604030504040204" pitchFamily="34" charset="0"/>
                <a:ea typeface="新細明體" panose="02020500000000000000" pitchFamily="18" charset="-120"/>
              </a:defRPr>
            </a:lvl3pPr>
            <a:lvl4pPr indent="-228600">
              <a:spcBef>
                <a:spcPct val="20000"/>
              </a:spcBef>
              <a:buClr>
                <a:schemeClr val="accent2"/>
              </a:buClr>
              <a:buSzPct val="70000"/>
              <a:buFont typeface="Wingdings" panose="05000000000000000000" pitchFamily="2" charset="2"/>
              <a:buChar char="l"/>
              <a:defRPr kumimoji="1" sz="1900">
                <a:solidFill>
                  <a:schemeClr val="tx1"/>
                </a:solidFill>
                <a:latin typeface="Verdana" panose="020B0604030504040204" pitchFamily="34" charset="0"/>
                <a:ea typeface="新細明體" panose="02020500000000000000" pitchFamily="18" charset="-120"/>
              </a:defRPr>
            </a:lvl4pPr>
            <a:lvl5pPr indent="-228600">
              <a:spcBef>
                <a:spcPct val="20000"/>
              </a:spcBef>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5pPr>
            <a:lvl6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6pPr>
            <a:lvl7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7pPr>
            <a:lvl8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8pPr>
            <a:lvl9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TW" sz="2000">
                <a:solidFill>
                  <a:srgbClr val="FF0000"/>
                </a:solidFill>
              </a:rPr>
              <a:t>[Self-study]</a:t>
            </a:r>
          </a:p>
        </p:txBody>
      </p:sp>
      <p:sp>
        <p:nvSpPr>
          <p:cNvPr id="2" name="Footer Placeholder 1">
            <a:extLst>
              <a:ext uri="{FF2B5EF4-FFF2-40B4-BE49-F238E27FC236}">
                <a16:creationId xmlns:a16="http://schemas.microsoft.com/office/drawing/2014/main" id="{10FFF383-7CE1-2258-AA70-0843934E857D}"/>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CB95896C-2BB5-40CC-AC0D-401DF16D9954}" type="slidenum">
              <a:rPr kumimoji="0" lang="en-US" altLang="zh-TW"/>
              <a:pPr/>
              <a:t>48</a:t>
            </a:fld>
            <a:endParaRPr kumimoji="0" lang="en-US" altLang="zh-TW"/>
          </a:p>
        </p:txBody>
      </p:sp>
      <p:sp>
        <p:nvSpPr>
          <p:cNvPr id="60419" name="Rectangle 2"/>
          <p:cNvSpPr>
            <a:spLocks noGrp="1" noChangeArrowheads="1"/>
          </p:cNvSpPr>
          <p:nvPr>
            <p:ph type="title"/>
          </p:nvPr>
        </p:nvSpPr>
        <p:spPr/>
        <p:txBody>
          <a:bodyPr/>
          <a:lstStyle/>
          <a:p>
            <a:pPr eaLnBrk="1" hangingPunct="1"/>
            <a:r>
              <a:rPr lang="en-US" altLang="zh-TW" sz="3200"/>
              <a:t>Credit Card Fraud with Money Laundry Step 3</a:t>
            </a:r>
          </a:p>
        </p:txBody>
      </p:sp>
      <p:sp>
        <p:nvSpPr>
          <p:cNvPr id="60420" name="Rectangle 3"/>
          <p:cNvSpPr>
            <a:spLocks noGrp="1" noChangeArrowheads="1"/>
          </p:cNvSpPr>
          <p:nvPr>
            <p:ph type="body" idx="1"/>
          </p:nvPr>
        </p:nvSpPr>
        <p:spPr/>
        <p:txBody>
          <a:bodyPr/>
          <a:lstStyle/>
          <a:p>
            <a:pPr eaLnBrk="1" hangingPunct="1"/>
            <a:r>
              <a:rPr lang="en-US" altLang="zh-TW"/>
              <a:t>Invite domestic goods (e.g. Dell PC) buyers through</a:t>
            </a:r>
          </a:p>
          <a:p>
            <a:pPr lvl="1" eaLnBrk="1" hangingPunct="1"/>
            <a:r>
              <a:rPr lang="en-US" altLang="zh-TW"/>
              <a:t>Mass emails</a:t>
            </a:r>
          </a:p>
          <a:p>
            <a:pPr lvl="1" eaLnBrk="1" hangingPunct="1"/>
            <a:r>
              <a:rPr lang="en-US" altLang="zh-TW"/>
              <a:t>Posts on forums</a:t>
            </a:r>
          </a:p>
          <a:p>
            <a:pPr lvl="1" eaLnBrk="1" hangingPunct="1"/>
            <a:r>
              <a:rPr lang="en-US" altLang="zh-TW"/>
              <a:t>Auction sites</a:t>
            </a:r>
            <a:endParaRPr lang="en-US" altLang="zh-HK"/>
          </a:p>
          <a:p>
            <a:pPr lvl="1" eaLnBrk="1" hangingPunct="1"/>
            <a:r>
              <a:rPr lang="en-US" altLang="zh-HK"/>
              <a:t>AT A BARGAIN!</a:t>
            </a:r>
            <a:endParaRPr lang="en-US" altLang="zh-TW"/>
          </a:p>
          <a:p>
            <a:pPr lvl="1" eaLnBrk="1" hangingPunct="1"/>
            <a:endParaRPr lang="en-US" altLang="zh-TW"/>
          </a:p>
          <a:p>
            <a:pPr eaLnBrk="1" hangingPunct="1"/>
            <a:r>
              <a:rPr lang="en-US" altLang="zh-TW"/>
              <a:t>Ask for delivery addresses</a:t>
            </a:r>
          </a:p>
        </p:txBody>
      </p:sp>
      <p:pic>
        <p:nvPicPr>
          <p:cNvPr id="60421" name="Picture 4" descr="MC90034484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038" y="2533650"/>
            <a:ext cx="176371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5"/>
          <p:cNvSpPr txBox="1">
            <a:spLocks noChangeArrowheads="1"/>
          </p:cNvSpPr>
          <p:nvPr/>
        </p:nvSpPr>
        <p:spPr bwMode="auto">
          <a:xfrm>
            <a:off x="5754688" y="3900488"/>
            <a:ext cx="2447925" cy="36671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b="1">
                <a:solidFill>
                  <a:srgbClr val="FFFF00"/>
                </a:solidFill>
              </a:rPr>
              <a:t>Victim Buyer BOB</a:t>
            </a:r>
          </a:p>
        </p:txBody>
      </p:sp>
      <p:sp>
        <p:nvSpPr>
          <p:cNvPr id="60423" name="Text Box 8"/>
          <p:cNvSpPr txBox="1">
            <a:spLocks noChangeArrowheads="1"/>
          </p:cNvSpPr>
          <p:nvPr/>
        </p:nvSpPr>
        <p:spPr bwMode="auto">
          <a:xfrm>
            <a:off x="149225" y="6324600"/>
            <a:ext cx="171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kumimoji="1" sz="2900">
                <a:solidFill>
                  <a:schemeClr val="tx1"/>
                </a:solidFill>
                <a:latin typeface="Verdana" panose="020B0604030504040204" pitchFamily="34" charset="0"/>
                <a:ea typeface="新細明體" panose="02020500000000000000" pitchFamily="18" charset="-120"/>
              </a:defRPr>
            </a:lvl1pPr>
            <a:lvl2pPr indent="-285750">
              <a:spcBef>
                <a:spcPct val="20000"/>
              </a:spcBef>
              <a:buClr>
                <a:schemeClr val="accent2"/>
              </a:buClr>
              <a:buSzPct val="70000"/>
              <a:buFont typeface="Wingdings" panose="05000000000000000000" pitchFamily="2" charset="2"/>
              <a:buChar char="l"/>
              <a:defRPr kumimoji="1" sz="2500">
                <a:solidFill>
                  <a:schemeClr val="tx1"/>
                </a:solidFill>
                <a:latin typeface="Verdana" panose="020B0604030504040204" pitchFamily="34" charset="0"/>
                <a:ea typeface="新細明體" panose="02020500000000000000" pitchFamily="18" charset="-120"/>
              </a:defRPr>
            </a:lvl2pPr>
            <a:lvl3pPr indent="-228600">
              <a:spcBef>
                <a:spcPct val="20000"/>
              </a:spcBef>
              <a:buClr>
                <a:schemeClr val="tx2"/>
              </a:buClr>
              <a:buSzPct val="65000"/>
              <a:buFont typeface="Wingdings" panose="05000000000000000000" pitchFamily="2" charset="2"/>
              <a:buChar char="¡"/>
              <a:defRPr kumimoji="1" sz="2200">
                <a:solidFill>
                  <a:schemeClr val="tx1"/>
                </a:solidFill>
                <a:latin typeface="Verdana" panose="020B0604030504040204" pitchFamily="34" charset="0"/>
                <a:ea typeface="新細明體" panose="02020500000000000000" pitchFamily="18" charset="-120"/>
              </a:defRPr>
            </a:lvl3pPr>
            <a:lvl4pPr indent="-228600">
              <a:spcBef>
                <a:spcPct val="20000"/>
              </a:spcBef>
              <a:buClr>
                <a:schemeClr val="accent2"/>
              </a:buClr>
              <a:buSzPct val="70000"/>
              <a:buFont typeface="Wingdings" panose="05000000000000000000" pitchFamily="2" charset="2"/>
              <a:buChar char="l"/>
              <a:defRPr kumimoji="1" sz="1900">
                <a:solidFill>
                  <a:schemeClr val="tx1"/>
                </a:solidFill>
                <a:latin typeface="Verdana" panose="020B0604030504040204" pitchFamily="34" charset="0"/>
                <a:ea typeface="新細明體" panose="02020500000000000000" pitchFamily="18" charset="-120"/>
              </a:defRPr>
            </a:lvl4pPr>
            <a:lvl5pPr indent="-228600">
              <a:spcBef>
                <a:spcPct val="20000"/>
              </a:spcBef>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5pPr>
            <a:lvl6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6pPr>
            <a:lvl7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7pPr>
            <a:lvl8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8pPr>
            <a:lvl9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TW" sz="2000">
                <a:solidFill>
                  <a:srgbClr val="FF0000"/>
                </a:solidFill>
              </a:rPr>
              <a:t>[Self-study]</a:t>
            </a:r>
          </a:p>
        </p:txBody>
      </p:sp>
      <p:sp>
        <p:nvSpPr>
          <p:cNvPr id="2" name="Footer Placeholder 1">
            <a:extLst>
              <a:ext uri="{FF2B5EF4-FFF2-40B4-BE49-F238E27FC236}">
                <a16:creationId xmlns:a16="http://schemas.microsoft.com/office/drawing/2014/main" id="{E8202D79-743A-433E-2A17-21E32B12C366}"/>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FABD15B7-83D3-4C95-9F66-D28A0510372C}" type="slidenum">
              <a:rPr kumimoji="0" lang="en-US" altLang="zh-TW"/>
              <a:pPr/>
              <a:t>49</a:t>
            </a:fld>
            <a:endParaRPr kumimoji="0" lang="en-US" altLang="zh-TW"/>
          </a:p>
        </p:txBody>
      </p:sp>
      <p:sp>
        <p:nvSpPr>
          <p:cNvPr id="61443" name="Rectangle 2"/>
          <p:cNvSpPr>
            <a:spLocks noGrp="1" noChangeArrowheads="1"/>
          </p:cNvSpPr>
          <p:nvPr>
            <p:ph type="title"/>
          </p:nvPr>
        </p:nvSpPr>
        <p:spPr/>
        <p:txBody>
          <a:bodyPr/>
          <a:lstStyle/>
          <a:p>
            <a:pPr eaLnBrk="1" hangingPunct="1"/>
            <a:r>
              <a:rPr lang="en-US" altLang="zh-TW" sz="3200"/>
              <a:t>Credit Card Fraud with Money Laundry Step 4</a:t>
            </a:r>
          </a:p>
        </p:txBody>
      </p:sp>
      <p:sp>
        <p:nvSpPr>
          <p:cNvPr id="61444" name="Rectangle 3"/>
          <p:cNvSpPr>
            <a:spLocks noGrp="1" noChangeArrowheads="1"/>
          </p:cNvSpPr>
          <p:nvPr>
            <p:ph type="body" idx="1"/>
          </p:nvPr>
        </p:nvSpPr>
        <p:spPr/>
        <p:txBody>
          <a:bodyPr/>
          <a:lstStyle/>
          <a:p>
            <a:pPr eaLnBrk="1" hangingPunct="1">
              <a:lnSpc>
                <a:spcPct val="90000"/>
              </a:lnSpc>
            </a:pPr>
            <a:r>
              <a:rPr lang="en-US" altLang="zh-HK" sz="2500"/>
              <a:t>Criminals o</a:t>
            </a:r>
            <a:r>
              <a:rPr lang="en-US" altLang="zh-TW" sz="2500"/>
              <a:t>rder the requested goods (e.g. a PC) online using</a:t>
            </a:r>
          </a:p>
          <a:p>
            <a:pPr lvl="1" eaLnBrk="1" hangingPunct="1">
              <a:lnSpc>
                <a:spcPct val="90000"/>
              </a:lnSpc>
            </a:pPr>
            <a:r>
              <a:rPr lang="en-US" altLang="zh-TW" sz="2100"/>
              <a:t>Victim Credit CHAN</a:t>
            </a:r>
            <a:r>
              <a:rPr lang="en-US" altLang="zh-TW" sz="2100">
                <a:latin typeface="Arial" panose="020B0604020202020204" pitchFamily="34" charset="0"/>
              </a:rPr>
              <a:t>’</a:t>
            </a:r>
            <a:r>
              <a:rPr lang="en-US" altLang="zh-TW" sz="2100"/>
              <a:t>s credit card</a:t>
            </a:r>
          </a:p>
          <a:p>
            <a:pPr lvl="1" eaLnBrk="1" hangingPunct="1">
              <a:lnSpc>
                <a:spcPct val="90000"/>
              </a:lnSpc>
            </a:pPr>
            <a:r>
              <a:rPr lang="en-US" altLang="zh-TW" sz="2100"/>
              <a:t>Victim Buyer BOB</a:t>
            </a:r>
            <a:r>
              <a:rPr lang="en-US" altLang="zh-TW" sz="2100">
                <a:latin typeface="Arial" panose="020B0604020202020204" pitchFamily="34" charset="0"/>
              </a:rPr>
              <a:t>’</a:t>
            </a:r>
            <a:r>
              <a:rPr lang="en-US" altLang="zh-TW" sz="2100"/>
              <a:t>s delivery address</a:t>
            </a:r>
          </a:p>
          <a:p>
            <a:pPr eaLnBrk="1" hangingPunct="1">
              <a:lnSpc>
                <a:spcPct val="90000"/>
              </a:lnSpc>
            </a:pPr>
            <a:endParaRPr lang="en-US" altLang="zh-TW" sz="2500"/>
          </a:p>
          <a:p>
            <a:pPr eaLnBrk="1" hangingPunct="1">
              <a:lnSpc>
                <a:spcPct val="90000"/>
              </a:lnSpc>
            </a:pPr>
            <a:r>
              <a:rPr lang="en-US" altLang="zh-TW" sz="2500"/>
              <a:t>The unaware online shop will ship the goods shortly</a:t>
            </a:r>
          </a:p>
          <a:p>
            <a:pPr eaLnBrk="1" hangingPunct="1">
              <a:lnSpc>
                <a:spcPct val="90000"/>
              </a:lnSpc>
            </a:pPr>
            <a:endParaRPr lang="en-US" altLang="zh-TW" sz="2500"/>
          </a:p>
          <a:p>
            <a:pPr eaLnBrk="1" hangingPunct="1">
              <a:lnSpc>
                <a:spcPct val="90000"/>
              </a:lnSpc>
            </a:pPr>
            <a:r>
              <a:rPr lang="en-US" altLang="zh-TW" sz="2500" b="1"/>
              <a:t>How can shops do better?</a:t>
            </a:r>
          </a:p>
          <a:p>
            <a:pPr eaLnBrk="1" hangingPunct="1">
              <a:lnSpc>
                <a:spcPct val="90000"/>
              </a:lnSpc>
            </a:pPr>
            <a:r>
              <a:rPr lang="en-US" altLang="zh-TW" sz="2500" b="1"/>
              <a:t>Do they have the incentive?</a:t>
            </a:r>
          </a:p>
        </p:txBody>
      </p:sp>
      <p:sp>
        <p:nvSpPr>
          <p:cNvPr id="61445" name="Text Box 8"/>
          <p:cNvSpPr txBox="1">
            <a:spLocks noChangeArrowheads="1"/>
          </p:cNvSpPr>
          <p:nvPr/>
        </p:nvSpPr>
        <p:spPr bwMode="auto">
          <a:xfrm>
            <a:off x="149225" y="6324600"/>
            <a:ext cx="171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kumimoji="1" sz="2900">
                <a:solidFill>
                  <a:schemeClr val="tx1"/>
                </a:solidFill>
                <a:latin typeface="Verdana" panose="020B0604030504040204" pitchFamily="34" charset="0"/>
                <a:ea typeface="新細明體" panose="02020500000000000000" pitchFamily="18" charset="-120"/>
              </a:defRPr>
            </a:lvl1pPr>
            <a:lvl2pPr indent="-285750">
              <a:spcBef>
                <a:spcPct val="20000"/>
              </a:spcBef>
              <a:buClr>
                <a:schemeClr val="accent2"/>
              </a:buClr>
              <a:buSzPct val="70000"/>
              <a:buFont typeface="Wingdings" panose="05000000000000000000" pitchFamily="2" charset="2"/>
              <a:buChar char="l"/>
              <a:defRPr kumimoji="1" sz="2500">
                <a:solidFill>
                  <a:schemeClr val="tx1"/>
                </a:solidFill>
                <a:latin typeface="Verdana" panose="020B0604030504040204" pitchFamily="34" charset="0"/>
                <a:ea typeface="新細明體" panose="02020500000000000000" pitchFamily="18" charset="-120"/>
              </a:defRPr>
            </a:lvl2pPr>
            <a:lvl3pPr indent="-228600">
              <a:spcBef>
                <a:spcPct val="20000"/>
              </a:spcBef>
              <a:buClr>
                <a:schemeClr val="tx2"/>
              </a:buClr>
              <a:buSzPct val="65000"/>
              <a:buFont typeface="Wingdings" panose="05000000000000000000" pitchFamily="2" charset="2"/>
              <a:buChar char="¡"/>
              <a:defRPr kumimoji="1" sz="2200">
                <a:solidFill>
                  <a:schemeClr val="tx1"/>
                </a:solidFill>
                <a:latin typeface="Verdana" panose="020B0604030504040204" pitchFamily="34" charset="0"/>
                <a:ea typeface="新細明體" panose="02020500000000000000" pitchFamily="18" charset="-120"/>
              </a:defRPr>
            </a:lvl3pPr>
            <a:lvl4pPr indent="-228600">
              <a:spcBef>
                <a:spcPct val="20000"/>
              </a:spcBef>
              <a:buClr>
                <a:schemeClr val="accent2"/>
              </a:buClr>
              <a:buSzPct val="70000"/>
              <a:buFont typeface="Wingdings" panose="05000000000000000000" pitchFamily="2" charset="2"/>
              <a:buChar char="l"/>
              <a:defRPr kumimoji="1" sz="1900">
                <a:solidFill>
                  <a:schemeClr val="tx1"/>
                </a:solidFill>
                <a:latin typeface="Verdana" panose="020B0604030504040204" pitchFamily="34" charset="0"/>
                <a:ea typeface="新細明體" panose="02020500000000000000" pitchFamily="18" charset="-120"/>
              </a:defRPr>
            </a:lvl4pPr>
            <a:lvl5pPr indent="-228600">
              <a:spcBef>
                <a:spcPct val="20000"/>
              </a:spcBef>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5pPr>
            <a:lvl6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6pPr>
            <a:lvl7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7pPr>
            <a:lvl8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8pPr>
            <a:lvl9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TW" sz="2000">
                <a:solidFill>
                  <a:srgbClr val="FF0000"/>
                </a:solidFill>
              </a:rPr>
              <a:t>[Self-study]</a:t>
            </a:r>
          </a:p>
        </p:txBody>
      </p:sp>
      <p:sp>
        <p:nvSpPr>
          <p:cNvPr id="2" name="Footer Placeholder 1">
            <a:extLst>
              <a:ext uri="{FF2B5EF4-FFF2-40B4-BE49-F238E27FC236}">
                <a16:creationId xmlns:a16="http://schemas.microsoft.com/office/drawing/2014/main" id="{73FCBF6E-A880-9267-27B6-A68CE170D93E}"/>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A3DE231F-3823-4FDA-80B3-910996F18FBB}" type="slidenum">
              <a:rPr kumimoji="0" lang="en-US" altLang="zh-TW"/>
              <a:pPr/>
              <a:t>5</a:t>
            </a:fld>
            <a:endParaRPr kumimoji="0" lang="en-US" altLang="zh-TW"/>
          </a:p>
        </p:txBody>
      </p:sp>
      <p:sp>
        <p:nvSpPr>
          <p:cNvPr id="1037" name="Rectangle 2"/>
          <p:cNvSpPr>
            <a:spLocks noGrp="1" noChangeArrowheads="1"/>
          </p:cNvSpPr>
          <p:nvPr>
            <p:ph type="title"/>
          </p:nvPr>
        </p:nvSpPr>
        <p:spPr/>
        <p:txBody>
          <a:bodyPr/>
          <a:lstStyle/>
          <a:p>
            <a:pPr eaLnBrk="1" hangingPunct="1"/>
            <a:r>
              <a:rPr lang="en-US" altLang="zh-TW"/>
              <a:t>Source of Risk</a:t>
            </a:r>
          </a:p>
        </p:txBody>
      </p:sp>
      <p:graphicFrame>
        <p:nvGraphicFramePr>
          <p:cNvPr id="2" name="Diagram 1"/>
          <p:cNvGraphicFramePr/>
          <p:nvPr/>
        </p:nvGraphicFramePr>
        <p:xfrm>
          <a:off x="534988" y="1717675"/>
          <a:ext cx="7993062" cy="424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5ADCA1AA-8928-77C1-E996-8BDAB8391636}"/>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4C6F0745-DA6D-4331-836D-0AEA97537284}" type="slidenum">
              <a:rPr kumimoji="0" lang="en-US" altLang="zh-TW"/>
              <a:pPr/>
              <a:t>50</a:t>
            </a:fld>
            <a:endParaRPr kumimoji="0" lang="en-US" altLang="zh-TW"/>
          </a:p>
        </p:txBody>
      </p:sp>
      <p:sp>
        <p:nvSpPr>
          <p:cNvPr id="62467" name="Rectangle 2"/>
          <p:cNvSpPr>
            <a:spLocks noGrp="1" noChangeArrowheads="1"/>
          </p:cNvSpPr>
          <p:nvPr>
            <p:ph type="title"/>
          </p:nvPr>
        </p:nvSpPr>
        <p:spPr/>
        <p:txBody>
          <a:bodyPr/>
          <a:lstStyle/>
          <a:p>
            <a:pPr eaLnBrk="1" hangingPunct="1"/>
            <a:r>
              <a:rPr lang="en-US" altLang="zh-TW" sz="3200"/>
              <a:t>Credit Card Fraud with Money Laundry Step 5</a:t>
            </a:r>
          </a:p>
        </p:txBody>
      </p:sp>
      <p:sp>
        <p:nvSpPr>
          <p:cNvPr id="62468" name="Rectangle 3"/>
          <p:cNvSpPr>
            <a:spLocks noGrp="1" noChangeArrowheads="1"/>
          </p:cNvSpPr>
          <p:nvPr>
            <p:ph type="body" idx="1"/>
          </p:nvPr>
        </p:nvSpPr>
        <p:spPr/>
        <p:txBody>
          <a:bodyPr/>
          <a:lstStyle/>
          <a:p>
            <a:pPr eaLnBrk="1" hangingPunct="1"/>
            <a:r>
              <a:rPr lang="en-US" altLang="zh-TW"/>
              <a:t>Victim Buyer BOB will receive the goods and think that the service is good and timely!</a:t>
            </a:r>
          </a:p>
          <a:p>
            <a:pPr eaLnBrk="1" hangingPunct="1"/>
            <a:endParaRPr lang="en-US" altLang="zh-TW"/>
          </a:p>
          <a:p>
            <a:pPr eaLnBrk="1" hangingPunct="1"/>
            <a:r>
              <a:rPr lang="en-US" altLang="zh-TW"/>
              <a:t>Victim Buyer BOB is asked to deposit payment into Victim Account AU</a:t>
            </a:r>
            <a:r>
              <a:rPr lang="en-US" altLang="zh-HK"/>
              <a:t>-</a:t>
            </a:r>
            <a:r>
              <a:rPr lang="en-US" altLang="zh-TW"/>
              <a:t>YEUNG</a:t>
            </a:r>
            <a:r>
              <a:rPr lang="en-US" altLang="zh-TW">
                <a:latin typeface="Arial" panose="020B0604020202020204" pitchFamily="34" charset="0"/>
              </a:rPr>
              <a:t>’</a:t>
            </a:r>
            <a:r>
              <a:rPr lang="en-US" altLang="zh-TW"/>
              <a:t>s </a:t>
            </a:r>
            <a:r>
              <a:rPr lang="en-US" altLang="zh-HK"/>
              <a:t>bank </a:t>
            </a:r>
            <a:r>
              <a:rPr lang="en-US" altLang="zh-TW"/>
              <a:t>account</a:t>
            </a:r>
          </a:p>
          <a:p>
            <a:pPr eaLnBrk="1" hangingPunct="1"/>
            <a:endParaRPr lang="en-US" altLang="zh-TW"/>
          </a:p>
        </p:txBody>
      </p:sp>
      <p:sp>
        <p:nvSpPr>
          <p:cNvPr id="62469" name="Text Box 8"/>
          <p:cNvSpPr txBox="1">
            <a:spLocks noChangeArrowheads="1"/>
          </p:cNvSpPr>
          <p:nvPr/>
        </p:nvSpPr>
        <p:spPr bwMode="auto">
          <a:xfrm>
            <a:off x="149225" y="6324600"/>
            <a:ext cx="171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kumimoji="1" sz="2900">
                <a:solidFill>
                  <a:schemeClr val="tx1"/>
                </a:solidFill>
                <a:latin typeface="Verdana" panose="020B0604030504040204" pitchFamily="34" charset="0"/>
                <a:ea typeface="新細明體" panose="02020500000000000000" pitchFamily="18" charset="-120"/>
              </a:defRPr>
            </a:lvl1pPr>
            <a:lvl2pPr indent="-285750">
              <a:spcBef>
                <a:spcPct val="20000"/>
              </a:spcBef>
              <a:buClr>
                <a:schemeClr val="accent2"/>
              </a:buClr>
              <a:buSzPct val="70000"/>
              <a:buFont typeface="Wingdings" panose="05000000000000000000" pitchFamily="2" charset="2"/>
              <a:buChar char="l"/>
              <a:defRPr kumimoji="1" sz="2500">
                <a:solidFill>
                  <a:schemeClr val="tx1"/>
                </a:solidFill>
                <a:latin typeface="Verdana" panose="020B0604030504040204" pitchFamily="34" charset="0"/>
                <a:ea typeface="新細明體" panose="02020500000000000000" pitchFamily="18" charset="-120"/>
              </a:defRPr>
            </a:lvl2pPr>
            <a:lvl3pPr indent="-228600">
              <a:spcBef>
                <a:spcPct val="20000"/>
              </a:spcBef>
              <a:buClr>
                <a:schemeClr val="tx2"/>
              </a:buClr>
              <a:buSzPct val="65000"/>
              <a:buFont typeface="Wingdings" panose="05000000000000000000" pitchFamily="2" charset="2"/>
              <a:buChar char="¡"/>
              <a:defRPr kumimoji="1" sz="2200">
                <a:solidFill>
                  <a:schemeClr val="tx1"/>
                </a:solidFill>
                <a:latin typeface="Verdana" panose="020B0604030504040204" pitchFamily="34" charset="0"/>
                <a:ea typeface="新細明體" panose="02020500000000000000" pitchFamily="18" charset="-120"/>
              </a:defRPr>
            </a:lvl3pPr>
            <a:lvl4pPr indent="-228600">
              <a:spcBef>
                <a:spcPct val="20000"/>
              </a:spcBef>
              <a:buClr>
                <a:schemeClr val="accent2"/>
              </a:buClr>
              <a:buSzPct val="70000"/>
              <a:buFont typeface="Wingdings" panose="05000000000000000000" pitchFamily="2" charset="2"/>
              <a:buChar char="l"/>
              <a:defRPr kumimoji="1" sz="1900">
                <a:solidFill>
                  <a:schemeClr val="tx1"/>
                </a:solidFill>
                <a:latin typeface="Verdana" panose="020B0604030504040204" pitchFamily="34" charset="0"/>
                <a:ea typeface="新細明體" panose="02020500000000000000" pitchFamily="18" charset="-120"/>
              </a:defRPr>
            </a:lvl4pPr>
            <a:lvl5pPr indent="-228600">
              <a:spcBef>
                <a:spcPct val="20000"/>
              </a:spcBef>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5pPr>
            <a:lvl6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6pPr>
            <a:lvl7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7pPr>
            <a:lvl8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8pPr>
            <a:lvl9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TW" sz="2000">
                <a:solidFill>
                  <a:srgbClr val="FF0000"/>
                </a:solidFill>
              </a:rPr>
              <a:t>[Self-study]</a:t>
            </a:r>
          </a:p>
        </p:txBody>
      </p:sp>
      <p:sp>
        <p:nvSpPr>
          <p:cNvPr id="2" name="Footer Placeholder 1">
            <a:extLst>
              <a:ext uri="{FF2B5EF4-FFF2-40B4-BE49-F238E27FC236}">
                <a16:creationId xmlns:a16="http://schemas.microsoft.com/office/drawing/2014/main" id="{6A1833DA-1B06-DF04-5443-D3E02182533F}"/>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70C1A78C-49BC-4BD7-AC64-EB2BBA9A68FE}" type="slidenum">
              <a:rPr kumimoji="0" lang="en-US" altLang="zh-TW"/>
              <a:pPr/>
              <a:t>51</a:t>
            </a:fld>
            <a:endParaRPr kumimoji="0" lang="en-US" altLang="zh-TW"/>
          </a:p>
        </p:txBody>
      </p:sp>
      <p:sp>
        <p:nvSpPr>
          <p:cNvPr id="63491" name="Rectangle 2"/>
          <p:cNvSpPr>
            <a:spLocks noGrp="1" noChangeArrowheads="1"/>
          </p:cNvSpPr>
          <p:nvPr>
            <p:ph type="title"/>
          </p:nvPr>
        </p:nvSpPr>
        <p:spPr/>
        <p:txBody>
          <a:bodyPr/>
          <a:lstStyle/>
          <a:p>
            <a:pPr eaLnBrk="1" hangingPunct="1"/>
            <a:r>
              <a:rPr lang="en-US" altLang="zh-TW" sz="3200"/>
              <a:t>Credit Card Fraud with Money Laundry Step 6</a:t>
            </a:r>
          </a:p>
        </p:txBody>
      </p:sp>
      <p:sp>
        <p:nvSpPr>
          <p:cNvPr id="63492" name="Rectangle 3"/>
          <p:cNvSpPr>
            <a:spLocks noGrp="1" noChangeArrowheads="1"/>
          </p:cNvSpPr>
          <p:nvPr>
            <p:ph type="body" idx="1"/>
          </p:nvPr>
        </p:nvSpPr>
        <p:spPr/>
        <p:txBody>
          <a:bodyPr/>
          <a:lstStyle/>
          <a:p>
            <a:pPr eaLnBrk="1" hangingPunct="1"/>
            <a:r>
              <a:rPr lang="en-US" altLang="zh-TW"/>
              <a:t>Victim Account AU</a:t>
            </a:r>
            <a:r>
              <a:rPr lang="en-US" altLang="zh-HK"/>
              <a:t>-</a:t>
            </a:r>
            <a:r>
              <a:rPr lang="en-US" altLang="zh-TW"/>
              <a:t>YEUNG will see money coming in!</a:t>
            </a:r>
          </a:p>
          <a:p>
            <a:pPr eaLnBrk="1" hangingPunct="1"/>
            <a:endParaRPr lang="en-US" altLang="zh-TW"/>
          </a:p>
          <a:p>
            <a:pPr eaLnBrk="1" hangingPunct="1"/>
            <a:r>
              <a:rPr lang="en-US" altLang="zh-TW"/>
              <a:t>Victim Account AU</a:t>
            </a:r>
            <a:r>
              <a:rPr lang="en-US" altLang="zh-HK"/>
              <a:t>-</a:t>
            </a:r>
            <a:r>
              <a:rPr lang="en-US" altLang="zh-TW"/>
              <a:t>YEUNG will follow order to send part of the </a:t>
            </a:r>
            <a:r>
              <a:rPr lang="en-US" altLang="zh-TW">
                <a:latin typeface="Arial" panose="020B0604020202020204" pitchFamily="34" charset="0"/>
              </a:rPr>
              <a:t>“</a:t>
            </a:r>
            <a:r>
              <a:rPr lang="en-US" altLang="zh-TW"/>
              <a:t>balance of </a:t>
            </a:r>
            <a:r>
              <a:rPr lang="en-US" altLang="zh-HK"/>
              <a:t>$</a:t>
            </a:r>
            <a:r>
              <a:rPr lang="en-US" altLang="zh-TW"/>
              <a:t>11,300,000 Million payment</a:t>
            </a:r>
            <a:r>
              <a:rPr lang="en-US" altLang="zh-TW">
                <a:latin typeface="Arial" panose="020B0604020202020204" pitchFamily="34" charset="0"/>
              </a:rPr>
              <a:t>”</a:t>
            </a:r>
            <a:r>
              <a:rPr lang="en-US" altLang="zh-TW"/>
              <a:t> to someone off-shore</a:t>
            </a:r>
          </a:p>
          <a:p>
            <a:pPr eaLnBrk="1" hangingPunct="1"/>
            <a:endParaRPr lang="en-US" altLang="zh-TW"/>
          </a:p>
        </p:txBody>
      </p:sp>
      <p:sp>
        <p:nvSpPr>
          <p:cNvPr id="63493" name="Text Box 8"/>
          <p:cNvSpPr txBox="1">
            <a:spLocks noChangeArrowheads="1"/>
          </p:cNvSpPr>
          <p:nvPr/>
        </p:nvSpPr>
        <p:spPr bwMode="auto">
          <a:xfrm>
            <a:off x="149225" y="6324600"/>
            <a:ext cx="171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kumimoji="1" sz="2900">
                <a:solidFill>
                  <a:schemeClr val="tx1"/>
                </a:solidFill>
                <a:latin typeface="Verdana" panose="020B0604030504040204" pitchFamily="34" charset="0"/>
                <a:ea typeface="新細明體" panose="02020500000000000000" pitchFamily="18" charset="-120"/>
              </a:defRPr>
            </a:lvl1pPr>
            <a:lvl2pPr indent="-285750">
              <a:spcBef>
                <a:spcPct val="20000"/>
              </a:spcBef>
              <a:buClr>
                <a:schemeClr val="accent2"/>
              </a:buClr>
              <a:buSzPct val="70000"/>
              <a:buFont typeface="Wingdings" panose="05000000000000000000" pitchFamily="2" charset="2"/>
              <a:buChar char="l"/>
              <a:defRPr kumimoji="1" sz="2500">
                <a:solidFill>
                  <a:schemeClr val="tx1"/>
                </a:solidFill>
                <a:latin typeface="Verdana" panose="020B0604030504040204" pitchFamily="34" charset="0"/>
                <a:ea typeface="新細明體" panose="02020500000000000000" pitchFamily="18" charset="-120"/>
              </a:defRPr>
            </a:lvl2pPr>
            <a:lvl3pPr indent="-228600">
              <a:spcBef>
                <a:spcPct val="20000"/>
              </a:spcBef>
              <a:buClr>
                <a:schemeClr val="tx2"/>
              </a:buClr>
              <a:buSzPct val="65000"/>
              <a:buFont typeface="Wingdings" panose="05000000000000000000" pitchFamily="2" charset="2"/>
              <a:buChar char="¡"/>
              <a:defRPr kumimoji="1" sz="2200">
                <a:solidFill>
                  <a:schemeClr val="tx1"/>
                </a:solidFill>
                <a:latin typeface="Verdana" panose="020B0604030504040204" pitchFamily="34" charset="0"/>
                <a:ea typeface="新細明體" panose="02020500000000000000" pitchFamily="18" charset="-120"/>
              </a:defRPr>
            </a:lvl3pPr>
            <a:lvl4pPr indent="-228600">
              <a:spcBef>
                <a:spcPct val="20000"/>
              </a:spcBef>
              <a:buClr>
                <a:schemeClr val="accent2"/>
              </a:buClr>
              <a:buSzPct val="70000"/>
              <a:buFont typeface="Wingdings" panose="05000000000000000000" pitchFamily="2" charset="2"/>
              <a:buChar char="l"/>
              <a:defRPr kumimoji="1" sz="1900">
                <a:solidFill>
                  <a:schemeClr val="tx1"/>
                </a:solidFill>
                <a:latin typeface="Verdana" panose="020B0604030504040204" pitchFamily="34" charset="0"/>
                <a:ea typeface="新細明體" panose="02020500000000000000" pitchFamily="18" charset="-120"/>
              </a:defRPr>
            </a:lvl4pPr>
            <a:lvl5pPr indent="-228600">
              <a:spcBef>
                <a:spcPct val="20000"/>
              </a:spcBef>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5pPr>
            <a:lvl6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6pPr>
            <a:lvl7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7pPr>
            <a:lvl8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8pPr>
            <a:lvl9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TW" sz="2000">
                <a:solidFill>
                  <a:srgbClr val="FF0000"/>
                </a:solidFill>
              </a:rPr>
              <a:t>[Self-study]</a:t>
            </a:r>
          </a:p>
        </p:txBody>
      </p:sp>
      <p:sp>
        <p:nvSpPr>
          <p:cNvPr id="2" name="Footer Placeholder 1">
            <a:extLst>
              <a:ext uri="{FF2B5EF4-FFF2-40B4-BE49-F238E27FC236}">
                <a16:creationId xmlns:a16="http://schemas.microsoft.com/office/drawing/2014/main" id="{5C50A753-A946-C9BF-CBBE-97173BAD0350}"/>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81CC4885-113D-4BB5-86EE-A9CDAC7019B3}" type="slidenum">
              <a:rPr kumimoji="0" lang="en-US" altLang="zh-TW"/>
              <a:pPr/>
              <a:t>52</a:t>
            </a:fld>
            <a:endParaRPr kumimoji="0" lang="en-US" altLang="zh-TW"/>
          </a:p>
        </p:txBody>
      </p:sp>
      <p:sp>
        <p:nvSpPr>
          <p:cNvPr id="64515" name="Rectangle 2"/>
          <p:cNvSpPr>
            <a:spLocks noGrp="1" noChangeArrowheads="1"/>
          </p:cNvSpPr>
          <p:nvPr>
            <p:ph type="title"/>
          </p:nvPr>
        </p:nvSpPr>
        <p:spPr/>
        <p:txBody>
          <a:bodyPr/>
          <a:lstStyle/>
          <a:p>
            <a:pPr eaLnBrk="1" hangingPunct="1"/>
            <a:r>
              <a:rPr lang="en-US" altLang="zh-TW" sz="3200"/>
              <a:t>Credit Card Fraud with Money Laundry </a:t>
            </a:r>
            <a:r>
              <a:rPr lang="en-US" altLang="zh-HK" sz="3200"/>
              <a:t>Puzzle Pieces in Place</a:t>
            </a:r>
            <a:endParaRPr lang="en-US" altLang="zh-TW" sz="3200"/>
          </a:p>
        </p:txBody>
      </p:sp>
      <p:pic>
        <p:nvPicPr>
          <p:cNvPr id="64516" name="Picture 4" descr="MC90034484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2263775"/>
            <a:ext cx="10509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5"/>
          <p:cNvSpPr txBox="1">
            <a:spLocks noChangeArrowheads="1"/>
          </p:cNvSpPr>
          <p:nvPr/>
        </p:nvSpPr>
        <p:spPr bwMode="auto">
          <a:xfrm>
            <a:off x="977900" y="1604963"/>
            <a:ext cx="17653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b="1">
                <a:solidFill>
                  <a:srgbClr val="FFFF00"/>
                </a:solidFill>
              </a:rPr>
              <a:t>Victim</a:t>
            </a:r>
          </a:p>
          <a:p>
            <a:pPr eaLnBrk="1" hangingPunct="1"/>
            <a:r>
              <a:rPr lang="en-US" altLang="zh-TW" b="1">
                <a:solidFill>
                  <a:srgbClr val="FFFF00"/>
                </a:solidFill>
              </a:rPr>
              <a:t>Credit CHAN</a:t>
            </a:r>
          </a:p>
        </p:txBody>
      </p:sp>
      <p:pic>
        <p:nvPicPr>
          <p:cNvPr id="64518" name="Picture 6" descr="MC90034818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5562600"/>
            <a:ext cx="9191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p:cNvSpPr txBox="1">
            <a:spLocks noChangeArrowheads="1"/>
          </p:cNvSpPr>
          <p:nvPr/>
        </p:nvSpPr>
        <p:spPr bwMode="auto">
          <a:xfrm>
            <a:off x="3975100" y="4822825"/>
            <a:ext cx="2660650" cy="6413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b="1">
                <a:solidFill>
                  <a:srgbClr val="FFFF00"/>
                </a:solidFill>
              </a:rPr>
              <a:t>Victim </a:t>
            </a:r>
            <a:endParaRPr lang="en-US" altLang="zh-HK" b="1">
              <a:solidFill>
                <a:srgbClr val="FFFF00"/>
              </a:solidFill>
            </a:endParaRPr>
          </a:p>
          <a:p>
            <a:pPr eaLnBrk="1" hangingPunct="1"/>
            <a:r>
              <a:rPr lang="en-US" altLang="zh-TW" b="1">
                <a:solidFill>
                  <a:srgbClr val="FFFF00"/>
                </a:solidFill>
              </a:rPr>
              <a:t>Account AU-YEUNG</a:t>
            </a:r>
          </a:p>
        </p:txBody>
      </p:sp>
      <p:pic>
        <p:nvPicPr>
          <p:cNvPr id="64520" name="Picture 8" descr="MC9003448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1978025"/>
            <a:ext cx="176371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Text Box 9"/>
          <p:cNvSpPr txBox="1">
            <a:spLocks noChangeArrowheads="1"/>
          </p:cNvSpPr>
          <p:nvPr/>
        </p:nvSpPr>
        <p:spPr bwMode="auto">
          <a:xfrm>
            <a:off x="6503988" y="1584325"/>
            <a:ext cx="2447925" cy="366713"/>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b="1">
                <a:solidFill>
                  <a:srgbClr val="FFFF00"/>
                </a:solidFill>
              </a:rPr>
              <a:t>Victim Buyer BOB</a:t>
            </a:r>
          </a:p>
        </p:txBody>
      </p:sp>
      <p:grpSp>
        <p:nvGrpSpPr>
          <p:cNvPr id="64522" name="Group 17"/>
          <p:cNvGrpSpPr>
            <a:grpSpLocks/>
          </p:cNvGrpSpPr>
          <p:nvPr/>
        </p:nvGrpSpPr>
        <p:grpSpPr bwMode="auto">
          <a:xfrm>
            <a:off x="6805613" y="4484688"/>
            <a:ext cx="1411287" cy="2090737"/>
            <a:chOff x="1506" y="2625"/>
            <a:chExt cx="889" cy="1317"/>
          </a:xfrm>
        </p:grpSpPr>
        <p:grpSp>
          <p:nvGrpSpPr>
            <p:cNvPr id="64541" name="Group 16"/>
            <p:cNvGrpSpPr>
              <a:grpSpLocks/>
            </p:cNvGrpSpPr>
            <p:nvPr/>
          </p:nvGrpSpPr>
          <p:grpSpPr bwMode="auto">
            <a:xfrm>
              <a:off x="1506" y="2625"/>
              <a:ext cx="889" cy="1317"/>
              <a:chOff x="1561" y="2828"/>
              <a:chExt cx="889" cy="1317"/>
            </a:xfrm>
          </p:grpSpPr>
          <p:pic>
            <p:nvPicPr>
              <p:cNvPr id="64543" name="Picture 11" descr="MP90018244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1" y="2828"/>
                <a:ext cx="889" cy="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4" name="Picture 12" descr="MC90035009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2" y="3562"/>
                <a:ext cx="48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42" name="Text Box 13"/>
            <p:cNvSpPr txBox="1">
              <a:spLocks noChangeArrowheads="1"/>
            </p:cNvSpPr>
            <p:nvPr/>
          </p:nvSpPr>
          <p:spPr bwMode="auto">
            <a:xfrm>
              <a:off x="1682" y="2665"/>
              <a:ext cx="522" cy="23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HK" b="1">
                  <a:solidFill>
                    <a:srgbClr val="FF0000"/>
                  </a:solidFill>
                </a:rPr>
                <a:t>Bank</a:t>
              </a:r>
              <a:endParaRPr lang="en-US" altLang="zh-TW" b="1">
                <a:solidFill>
                  <a:srgbClr val="FF0000"/>
                </a:solidFill>
              </a:endParaRPr>
            </a:p>
          </p:txBody>
        </p:sp>
      </p:grpSp>
      <p:pic>
        <p:nvPicPr>
          <p:cNvPr id="64523" name="Picture 14" descr="j02220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4150" y="3411538"/>
            <a:ext cx="11303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15" descr="MP90043129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7188" y="2887663"/>
            <a:ext cx="13747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25" name="Group 24"/>
          <p:cNvGrpSpPr>
            <a:grpSpLocks/>
          </p:cNvGrpSpPr>
          <p:nvPr/>
        </p:nvGrpSpPr>
        <p:grpSpPr bwMode="auto">
          <a:xfrm>
            <a:off x="4451350" y="1758950"/>
            <a:ext cx="1062038" cy="979488"/>
            <a:chOff x="2847" y="1267"/>
            <a:chExt cx="669" cy="617"/>
          </a:xfrm>
        </p:grpSpPr>
        <p:pic>
          <p:nvPicPr>
            <p:cNvPr id="64539" name="Picture 19" descr="Dell">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5" y="1267"/>
              <a:ext cx="617"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40" name="Text Box 20"/>
            <p:cNvSpPr txBox="1">
              <a:spLocks noChangeArrowheads="1"/>
            </p:cNvSpPr>
            <p:nvPr/>
          </p:nvSpPr>
          <p:spPr bwMode="auto">
            <a:xfrm>
              <a:off x="2847" y="1379"/>
              <a:ext cx="669" cy="404"/>
            </a:xfrm>
            <a:prstGeom prst="rect">
              <a:avLst/>
            </a:prstGeom>
            <a:solidFill>
              <a:srgbClr val="0000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en-US" altLang="zh-HK" b="1">
                  <a:solidFill>
                    <a:srgbClr val="FF0000"/>
                  </a:solidFill>
                </a:rPr>
                <a:t>Online </a:t>
              </a:r>
            </a:p>
            <a:p>
              <a:pPr algn="ctr" eaLnBrk="1" hangingPunct="1"/>
              <a:r>
                <a:rPr lang="en-US" altLang="zh-HK" b="1">
                  <a:solidFill>
                    <a:srgbClr val="FF0000"/>
                  </a:solidFill>
                </a:rPr>
                <a:t>Shop</a:t>
              </a:r>
              <a:endParaRPr lang="en-US" altLang="zh-TW" b="1">
                <a:solidFill>
                  <a:srgbClr val="FF0000"/>
                </a:solidFill>
              </a:endParaRPr>
            </a:p>
          </p:txBody>
        </p:sp>
      </p:grpSp>
      <p:pic>
        <p:nvPicPr>
          <p:cNvPr id="64526" name="Picture 21" descr="j02857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4663" y="2597150"/>
            <a:ext cx="13795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527" name="AutoShape 23"/>
          <p:cNvCxnSpPr>
            <a:cxnSpLocks noChangeShapeType="1"/>
            <a:stCxn id="64540" idx="3"/>
            <a:endCxn id="64520" idx="1"/>
          </p:cNvCxnSpPr>
          <p:nvPr/>
        </p:nvCxnSpPr>
        <p:spPr bwMode="auto">
          <a:xfrm>
            <a:off x="5513388" y="2257425"/>
            <a:ext cx="1619250" cy="333375"/>
          </a:xfrm>
          <a:prstGeom prst="curvedConnector3">
            <a:avLst>
              <a:gd name="adj1" fmla="val 49903"/>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28" name="AutoShape 25"/>
          <p:cNvCxnSpPr>
            <a:cxnSpLocks noChangeShapeType="1"/>
            <a:stCxn id="64516" idx="3"/>
            <a:endCxn id="64540" idx="1"/>
          </p:cNvCxnSpPr>
          <p:nvPr/>
        </p:nvCxnSpPr>
        <p:spPr bwMode="auto">
          <a:xfrm flipV="1">
            <a:off x="2205038" y="2257425"/>
            <a:ext cx="2246312" cy="668338"/>
          </a:xfrm>
          <a:prstGeom prst="curvedConnector3">
            <a:avLst>
              <a:gd name="adj1" fmla="val 49963"/>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29" name="AutoShape 26"/>
          <p:cNvCxnSpPr>
            <a:cxnSpLocks noChangeShapeType="1"/>
            <a:stCxn id="64520" idx="2"/>
            <a:endCxn id="64543" idx="0"/>
          </p:cNvCxnSpPr>
          <p:nvPr/>
        </p:nvCxnSpPr>
        <p:spPr bwMode="auto">
          <a:xfrm rot="5400000">
            <a:off x="7122319" y="3591719"/>
            <a:ext cx="1282700" cy="503238"/>
          </a:xfrm>
          <a:prstGeom prst="curvedConnector3">
            <a:avLst>
              <a:gd name="adj1" fmla="val 49875"/>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4530" name="Picture 27" descr="MM900365263[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63513" y="4803775"/>
            <a:ext cx="213201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531" name="AutoShape 28"/>
          <p:cNvCxnSpPr>
            <a:cxnSpLocks noChangeShapeType="1"/>
            <a:stCxn id="64518" idx="1"/>
            <a:endCxn id="64530" idx="3"/>
          </p:cNvCxnSpPr>
          <p:nvPr/>
        </p:nvCxnSpPr>
        <p:spPr bwMode="auto">
          <a:xfrm rot="10800000">
            <a:off x="2295525" y="5457825"/>
            <a:ext cx="2514600" cy="547688"/>
          </a:xfrm>
          <a:prstGeom prst="curvedConnector3">
            <a:avLst>
              <a:gd name="adj1" fmla="val 50000"/>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4532" name="Picture 31" descr="j02220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3325" y="5656263"/>
            <a:ext cx="11303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533" name="AutoShape 32"/>
          <p:cNvCxnSpPr>
            <a:cxnSpLocks noChangeShapeType="1"/>
            <a:stCxn id="64530" idx="0"/>
            <a:endCxn id="64516" idx="2"/>
          </p:cNvCxnSpPr>
          <p:nvPr/>
        </p:nvCxnSpPr>
        <p:spPr bwMode="auto">
          <a:xfrm flipV="1">
            <a:off x="1230313" y="3586163"/>
            <a:ext cx="449262" cy="1217612"/>
          </a:xfrm>
          <a:prstGeom prst="straightConnector1">
            <a:avLst/>
          </a:prstGeom>
          <a:noFill/>
          <a:ln w="9525">
            <a:solidFill>
              <a:srgbClr val="FF0000"/>
            </a:solidFill>
            <a:prstDash val="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4" name="AutoShape 33"/>
          <p:cNvCxnSpPr>
            <a:cxnSpLocks noChangeShapeType="1"/>
            <a:stCxn id="64530" idx="0"/>
            <a:endCxn id="64524" idx="1"/>
          </p:cNvCxnSpPr>
          <p:nvPr/>
        </p:nvCxnSpPr>
        <p:spPr bwMode="auto">
          <a:xfrm flipV="1">
            <a:off x="1230313" y="3575050"/>
            <a:ext cx="1666875" cy="1228725"/>
          </a:xfrm>
          <a:prstGeom prst="straightConnector1">
            <a:avLst/>
          </a:prstGeom>
          <a:noFill/>
          <a:ln w="9525">
            <a:solidFill>
              <a:srgbClr val="FF0000"/>
            </a:solidFill>
            <a:prstDash val="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5" name="AutoShape 34"/>
          <p:cNvCxnSpPr>
            <a:cxnSpLocks noChangeShapeType="1"/>
            <a:stCxn id="64530" idx="3"/>
            <a:endCxn id="64539" idx="2"/>
          </p:cNvCxnSpPr>
          <p:nvPr/>
        </p:nvCxnSpPr>
        <p:spPr bwMode="auto">
          <a:xfrm flipV="1">
            <a:off x="2295525" y="2738438"/>
            <a:ext cx="2690813" cy="2719387"/>
          </a:xfrm>
          <a:prstGeom prst="straightConnector1">
            <a:avLst/>
          </a:prstGeom>
          <a:noFill/>
          <a:ln w="9525">
            <a:solidFill>
              <a:srgbClr val="FF0000"/>
            </a:solidFill>
            <a:prstDash val="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6" name="AutoShape 35"/>
          <p:cNvCxnSpPr>
            <a:cxnSpLocks noChangeShapeType="1"/>
            <a:stCxn id="64530" idx="3"/>
            <a:endCxn id="64520" idx="1"/>
          </p:cNvCxnSpPr>
          <p:nvPr/>
        </p:nvCxnSpPr>
        <p:spPr bwMode="auto">
          <a:xfrm flipV="1">
            <a:off x="2295525" y="2590800"/>
            <a:ext cx="4837113" cy="2867025"/>
          </a:xfrm>
          <a:prstGeom prst="straightConnector1">
            <a:avLst/>
          </a:prstGeom>
          <a:noFill/>
          <a:ln w="9525">
            <a:solidFill>
              <a:srgbClr val="FF0000"/>
            </a:solidFill>
            <a:prstDash val="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7" name="AutoShape 36"/>
          <p:cNvCxnSpPr>
            <a:cxnSpLocks noChangeShapeType="1"/>
            <a:stCxn id="64530" idx="3"/>
            <a:endCxn id="64519" idx="1"/>
          </p:cNvCxnSpPr>
          <p:nvPr/>
        </p:nvCxnSpPr>
        <p:spPr bwMode="auto">
          <a:xfrm flipV="1">
            <a:off x="2295525" y="5143500"/>
            <a:ext cx="1679575" cy="314325"/>
          </a:xfrm>
          <a:prstGeom prst="straightConnector1">
            <a:avLst/>
          </a:prstGeom>
          <a:noFill/>
          <a:ln w="9525">
            <a:solidFill>
              <a:srgbClr val="FF0000"/>
            </a:solidFill>
            <a:prstDash val="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38" name="Text Box 8"/>
          <p:cNvSpPr txBox="1">
            <a:spLocks noChangeArrowheads="1"/>
          </p:cNvSpPr>
          <p:nvPr/>
        </p:nvSpPr>
        <p:spPr bwMode="auto">
          <a:xfrm>
            <a:off x="149225" y="6324600"/>
            <a:ext cx="171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kumimoji="1" sz="2900">
                <a:solidFill>
                  <a:schemeClr val="tx1"/>
                </a:solidFill>
                <a:latin typeface="Verdana" panose="020B0604030504040204" pitchFamily="34" charset="0"/>
                <a:ea typeface="新細明體" panose="02020500000000000000" pitchFamily="18" charset="-120"/>
              </a:defRPr>
            </a:lvl1pPr>
            <a:lvl2pPr indent="-285750">
              <a:spcBef>
                <a:spcPct val="20000"/>
              </a:spcBef>
              <a:buClr>
                <a:schemeClr val="accent2"/>
              </a:buClr>
              <a:buSzPct val="70000"/>
              <a:buFont typeface="Wingdings" panose="05000000000000000000" pitchFamily="2" charset="2"/>
              <a:buChar char="l"/>
              <a:defRPr kumimoji="1" sz="2500">
                <a:solidFill>
                  <a:schemeClr val="tx1"/>
                </a:solidFill>
                <a:latin typeface="Verdana" panose="020B0604030504040204" pitchFamily="34" charset="0"/>
                <a:ea typeface="新細明體" panose="02020500000000000000" pitchFamily="18" charset="-120"/>
              </a:defRPr>
            </a:lvl2pPr>
            <a:lvl3pPr indent="-228600">
              <a:spcBef>
                <a:spcPct val="20000"/>
              </a:spcBef>
              <a:buClr>
                <a:schemeClr val="tx2"/>
              </a:buClr>
              <a:buSzPct val="65000"/>
              <a:buFont typeface="Wingdings" panose="05000000000000000000" pitchFamily="2" charset="2"/>
              <a:buChar char="¡"/>
              <a:defRPr kumimoji="1" sz="2200">
                <a:solidFill>
                  <a:schemeClr val="tx1"/>
                </a:solidFill>
                <a:latin typeface="Verdana" panose="020B0604030504040204" pitchFamily="34" charset="0"/>
                <a:ea typeface="新細明體" panose="02020500000000000000" pitchFamily="18" charset="-120"/>
              </a:defRPr>
            </a:lvl3pPr>
            <a:lvl4pPr indent="-228600">
              <a:spcBef>
                <a:spcPct val="20000"/>
              </a:spcBef>
              <a:buClr>
                <a:schemeClr val="accent2"/>
              </a:buClr>
              <a:buSzPct val="70000"/>
              <a:buFont typeface="Wingdings" panose="05000000000000000000" pitchFamily="2" charset="2"/>
              <a:buChar char="l"/>
              <a:defRPr kumimoji="1" sz="1900">
                <a:solidFill>
                  <a:schemeClr val="tx1"/>
                </a:solidFill>
                <a:latin typeface="Verdana" panose="020B0604030504040204" pitchFamily="34" charset="0"/>
                <a:ea typeface="新細明體" panose="02020500000000000000" pitchFamily="18" charset="-120"/>
              </a:defRPr>
            </a:lvl4pPr>
            <a:lvl5pPr indent="-228600">
              <a:spcBef>
                <a:spcPct val="20000"/>
              </a:spcBef>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5pPr>
            <a:lvl6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6pPr>
            <a:lvl7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7pPr>
            <a:lvl8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8pPr>
            <a:lvl9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TW" sz="2000">
                <a:solidFill>
                  <a:srgbClr val="FF0000"/>
                </a:solidFill>
              </a:rPr>
              <a:t>[Self-study]</a:t>
            </a:r>
          </a:p>
        </p:txBody>
      </p:sp>
      <p:sp>
        <p:nvSpPr>
          <p:cNvPr id="2" name="Footer Placeholder 1">
            <a:extLst>
              <a:ext uri="{FF2B5EF4-FFF2-40B4-BE49-F238E27FC236}">
                <a16:creationId xmlns:a16="http://schemas.microsoft.com/office/drawing/2014/main" id="{721C562C-AC59-94E1-F84D-75C3FC24DFE3}"/>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84F52B30-06CF-4069-9FAC-680FF4A4361B}" type="slidenum">
              <a:rPr kumimoji="0" lang="en-US" altLang="zh-TW"/>
              <a:pPr/>
              <a:t>53</a:t>
            </a:fld>
            <a:endParaRPr kumimoji="0" lang="en-US" altLang="zh-TW"/>
          </a:p>
        </p:txBody>
      </p:sp>
      <p:sp>
        <p:nvSpPr>
          <p:cNvPr id="65539" name="Rectangle 2"/>
          <p:cNvSpPr>
            <a:spLocks noGrp="1" noChangeArrowheads="1"/>
          </p:cNvSpPr>
          <p:nvPr>
            <p:ph type="title"/>
          </p:nvPr>
        </p:nvSpPr>
        <p:spPr/>
        <p:txBody>
          <a:bodyPr/>
          <a:lstStyle/>
          <a:p>
            <a:pPr eaLnBrk="1" hangingPunct="1"/>
            <a:r>
              <a:rPr lang="en-US" altLang="zh-TW" sz="3200"/>
              <a:t>Credit Card Fraud with Money Laundry Discussion</a:t>
            </a:r>
          </a:p>
        </p:txBody>
      </p:sp>
      <p:sp>
        <p:nvSpPr>
          <p:cNvPr id="91139" name="Rectangle 3"/>
          <p:cNvSpPr>
            <a:spLocks noGrp="1" noChangeArrowheads="1"/>
          </p:cNvSpPr>
          <p:nvPr>
            <p:ph type="body" idx="1"/>
          </p:nvPr>
        </p:nvSpPr>
        <p:spPr/>
        <p:txBody>
          <a:bodyPr/>
          <a:lstStyle/>
          <a:p>
            <a:pPr eaLnBrk="1" hangingPunct="1">
              <a:lnSpc>
                <a:spcPct val="80000"/>
              </a:lnSpc>
            </a:pPr>
            <a:r>
              <a:rPr lang="en-US" altLang="zh-TW" sz="2500"/>
              <a:t>Who is liable?</a:t>
            </a:r>
          </a:p>
          <a:p>
            <a:pPr lvl="1" eaLnBrk="1" hangingPunct="1">
              <a:lnSpc>
                <a:spcPct val="80000"/>
              </a:lnSpc>
            </a:pPr>
            <a:r>
              <a:rPr lang="en-US" altLang="zh-TW" sz="2100"/>
              <a:t>Victim Account AU</a:t>
            </a:r>
            <a:r>
              <a:rPr lang="en-US" altLang="zh-HK" sz="2100"/>
              <a:t>-</a:t>
            </a:r>
            <a:r>
              <a:rPr lang="en-US" altLang="zh-TW" sz="2100"/>
              <a:t>YEUNG?</a:t>
            </a:r>
          </a:p>
          <a:p>
            <a:pPr lvl="1" eaLnBrk="1" hangingPunct="1">
              <a:lnSpc>
                <a:spcPct val="80000"/>
              </a:lnSpc>
            </a:pPr>
            <a:r>
              <a:rPr lang="en-US" altLang="zh-TW" sz="2100"/>
              <a:t>Victim Buyer BOB?</a:t>
            </a:r>
          </a:p>
          <a:p>
            <a:pPr lvl="1" eaLnBrk="1" hangingPunct="1">
              <a:lnSpc>
                <a:spcPct val="80000"/>
              </a:lnSpc>
            </a:pPr>
            <a:r>
              <a:rPr lang="en-US" altLang="zh-TW" sz="2100"/>
              <a:t>Victim Credit CHAN?</a:t>
            </a:r>
          </a:p>
          <a:p>
            <a:pPr lvl="1" eaLnBrk="1" hangingPunct="1">
              <a:lnSpc>
                <a:spcPct val="80000"/>
              </a:lnSpc>
            </a:pPr>
            <a:r>
              <a:rPr lang="en-US" altLang="zh-TW" sz="2100"/>
              <a:t>The invisible hand behind the scene?</a:t>
            </a:r>
          </a:p>
          <a:p>
            <a:pPr eaLnBrk="1" hangingPunct="1">
              <a:lnSpc>
                <a:spcPct val="80000"/>
              </a:lnSpc>
            </a:pPr>
            <a:endParaRPr lang="en-US" altLang="zh-TW" sz="2500"/>
          </a:p>
          <a:p>
            <a:pPr eaLnBrk="1" hangingPunct="1">
              <a:lnSpc>
                <a:spcPct val="80000"/>
              </a:lnSpc>
            </a:pPr>
            <a:r>
              <a:rPr lang="en-US" altLang="zh-TW" sz="2500"/>
              <a:t>Who will bear the loss?</a:t>
            </a:r>
          </a:p>
          <a:p>
            <a:pPr lvl="1" eaLnBrk="1" hangingPunct="1">
              <a:lnSpc>
                <a:spcPct val="80000"/>
              </a:lnSpc>
            </a:pPr>
            <a:r>
              <a:rPr lang="en-US" altLang="zh-TW" sz="2100"/>
              <a:t>The online shop?</a:t>
            </a:r>
          </a:p>
          <a:p>
            <a:pPr lvl="1" eaLnBrk="1" hangingPunct="1">
              <a:lnSpc>
                <a:spcPct val="80000"/>
              </a:lnSpc>
            </a:pPr>
            <a:r>
              <a:rPr lang="en-US" altLang="zh-HK" sz="2100"/>
              <a:t>The b</a:t>
            </a:r>
            <a:r>
              <a:rPr lang="en-US" altLang="zh-TW" sz="2100"/>
              <a:t>ank</a:t>
            </a:r>
            <a:r>
              <a:rPr lang="en-US" altLang="zh-HK" sz="2100"/>
              <a:t>?</a:t>
            </a:r>
          </a:p>
          <a:p>
            <a:pPr lvl="1" eaLnBrk="1" hangingPunct="1">
              <a:lnSpc>
                <a:spcPct val="80000"/>
              </a:lnSpc>
            </a:pPr>
            <a:r>
              <a:rPr lang="en-US" altLang="zh-HK" sz="2100"/>
              <a:t>The credit card issuing agent</a:t>
            </a:r>
            <a:r>
              <a:rPr lang="en-US" altLang="zh-TW" sz="2100"/>
              <a:t>?</a:t>
            </a:r>
          </a:p>
          <a:p>
            <a:pPr lvl="1" eaLnBrk="1" hangingPunct="1">
              <a:lnSpc>
                <a:spcPct val="80000"/>
              </a:lnSpc>
            </a:pPr>
            <a:r>
              <a:rPr lang="en-US" altLang="zh-TW" sz="2100"/>
              <a:t>Some or all of the victims?</a:t>
            </a:r>
            <a:endParaRPr lang="en-US" altLang="zh-HK" sz="2100"/>
          </a:p>
          <a:p>
            <a:pPr eaLnBrk="1" hangingPunct="1">
              <a:lnSpc>
                <a:spcPct val="80000"/>
              </a:lnSpc>
            </a:pPr>
            <a:endParaRPr lang="en-US" altLang="zh-HK" sz="2500"/>
          </a:p>
        </p:txBody>
      </p:sp>
      <p:sp>
        <p:nvSpPr>
          <p:cNvPr id="65541" name="Text Box 8"/>
          <p:cNvSpPr txBox="1">
            <a:spLocks noChangeArrowheads="1"/>
          </p:cNvSpPr>
          <p:nvPr/>
        </p:nvSpPr>
        <p:spPr bwMode="auto">
          <a:xfrm>
            <a:off x="149225" y="6324600"/>
            <a:ext cx="171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kumimoji="1" sz="2900">
                <a:solidFill>
                  <a:schemeClr val="tx1"/>
                </a:solidFill>
                <a:latin typeface="Verdana" panose="020B0604030504040204" pitchFamily="34" charset="0"/>
                <a:ea typeface="新細明體" panose="02020500000000000000" pitchFamily="18" charset="-120"/>
              </a:defRPr>
            </a:lvl1pPr>
            <a:lvl2pPr indent="-285750">
              <a:spcBef>
                <a:spcPct val="20000"/>
              </a:spcBef>
              <a:buClr>
                <a:schemeClr val="accent2"/>
              </a:buClr>
              <a:buSzPct val="70000"/>
              <a:buFont typeface="Wingdings" panose="05000000000000000000" pitchFamily="2" charset="2"/>
              <a:buChar char="l"/>
              <a:defRPr kumimoji="1" sz="2500">
                <a:solidFill>
                  <a:schemeClr val="tx1"/>
                </a:solidFill>
                <a:latin typeface="Verdana" panose="020B0604030504040204" pitchFamily="34" charset="0"/>
                <a:ea typeface="新細明體" panose="02020500000000000000" pitchFamily="18" charset="-120"/>
              </a:defRPr>
            </a:lvl2pPr>
            <a:lvl3pPr indent="-228600">
              <a:spcBef>
                <a:spcPct val="20000"/>
              </a:spcBef>
              <a:buClr>
                <a:schemeClr val="tx2"/>
              </a:buClr>
              <a:buSzPct val="65000"/>
              <a:buFont typeface="Wingdings" panose="05000000000000000000" pitchFamily="2" charset="2"/>
              <a:buChar char="¡"/>
              <a:defRPr kumimoji="1" sz="2200">
                <a:solidFill>
                  <a:schemeClr val="tx1"/>
                </a:solidFill>
                <a:latin typeface="Verdana" panose="020B0604030504040204" pitchFamily="34" charset="0"/>
                <a:ea typeface="新細明體" panose="02020500000000000000" pitchFamily="18" charset="-120"/>
              </a:defRPr>
            </a:lvl3pPr>
            <a:lvl4pPr indent="-228600">
              <a:spcBef>
                <a:spcPct val="20000"/>
              </a:spcBef>
              <a:buClr>
                <a:schemeClr val="accent2"/>
              </a:buClr>
              <a:buSzPct val="70000"/>
              <a:buFont typeface="Wingdings" panose="05000000000000000000" pitchFamily="2" charset="2"/>
              <a:buChar char="l"/>
              <a:defRPr kumimoji="1" sz="1900">
                <a:solidFill>
                  <a:schemeClr val="tx1"/>
                </a:solidFill>
                <a:latin typeface="Verdana" panose="020B0604030504040204" pitchFamily="34" charset="0"/>
                <a:ea typeface="新細明體" panose="02020500000000000000" pitchFamily="18" charset="-120"/>
              </a:defRPr>
            </a:lvl4pPr>
            <a:lvl5pPr indent="-228600">
              <a:spcBef>
                <a:spcPct val="20000"/>
              </a:spcBef>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5pPr>
            <a:lvl6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6pPr>
            <a:lvl7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7pPr>
            <a:lvl8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8pPr>
            <a:lvl9pPr indent="-228600" eaLnBrk="0" fontAlgn="base" hangingPunct="0">
              <a:spcBef>
                <a:spcPct val="20000"/>
              </a:spcBef>
              <a:spcAft>
                <a:spcPct val="0"/>
              </a:spcAft>
              <a:buClr>
                <a:schemeClr val="tx2"/>
              </a:buClr>
              <a:buSzPct val="60000"/>
              <a:buFont typeface="Wingdings" panose="05000000000000000000" pitchFamily="2" charset="2"/>
              <a:buChar char="¡"/>
              <a:defRPr kumimoji="1" sz="1900">
                <a:solidFill>
                  <a:schemeClr val="tx1"/>
                </a:solidFill>
                <a:latin typeface="Verdan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TW" sz="2000">
                <a:solidFill>
                  <a:srgbClr val="FF0000"/>
                </a:solidFill>
              </a:rPr>
              <a:t>[Self-study]</a:t>
            </a:r>
          </a:p>
        </p:txBody>
      </p:sp>
      <p:sp>
        <p:nvSpPr>
          <p:cNvPr id="2" name="Footer Placeholder 1">
            <a:extLst>
              <a:ext uri="{FF2B5EF4-FFF2-40B4-BE49-F238E27FC236}">
                <a16:creationId xmlns:a16="http://schemas.microsoft.com/office/drawing/2014/main" id="{9DCFD474-0E8A-0F98-9446-0BF48E25C3CB}"/>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1139">
                                            <p:txEl>
                                              <p:pRg st="3" end="3"/>
                                            </p:txEl>
                                          </p:spTgt>
                                        </p:tgtEl>
                                        <p:attrNameLst>
                                          <p:attrName>style.visibility</p:attrName>
                                        </p:attrNameLst>
                                      </p:cBhvr>
                                      <p:to>
                                        <p:strVal val="visible"/>
                                      </p:to>
                                    </p:set>
                                    <p:anim calcmode="lin" valueType="num">
                                      <p:cBhvr additive="base">
                                        <p:cTn id="25"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1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1139">
                                            <p:txEl>
                                              <p:pRg st="4" end="4"/>
                                            </p:txEl>
                                          </p:spTgt>
                                        </p:tgtEl>
                                        <p:attrNameLst>
                                          <p:attrName>style.visibility</p:attrName>
                                        </p:attrNameLst>
                                      </p:cBhvr>
                                      <p:to>
                                        <p:strVal val="visible"/>
                                      </p:to>
                                    </p:set>
                                    <p:anim calcmode="lin" valueType="num">
                                      <p:cBhvr additive="base">
                                        <p:cTn id="31" dur="500" fill="hold"/>
                                        <p:tgtEl>
                                          <p:spTgt spid="911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11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1139">
                                            <p:txEl>
                                              <p:pRg st="6" end="6"/>
                                            </p:txEl>
                                          </p:spTgt>
                                        </p:tgtEl>
                                        <p:attrNameLst>
                                          <p:attrName>style.visibility</p:attrName>
                                        </p:attrNameLst>
                                      </p:cBhvr>
                                      <p:to>
                                        <p:strVal val="visible"/>
                                      </p:to>
                                    </p:set>
                                    <p:anim calcmode="lin" valueType="num">
                                      <p:cBhvr additive="base">
                                        <p:cTn id="37" dur="500" fill="hold"/>
                                        <p:tgtEl>
                                          <p:spTgt spid="9113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11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1139">
                                            <p:txEl>
                                              <p:pRg st="7" end="7"/>
                                            </p:txEl>
                                          </p:spTgt>
                                        </p:tgtEl>
                                        <p:attrNameLst>
                                          <p:attrName>style.visibility</p:attrName>
                                        </p:attrNameLst>
                                      </p:cBhvr>
                                      <p:to>
                                        <p:strVal val="visible"/>
                                      </p:to>
                                    </p:set>
                                    <p:anim calcmode="lin" valueType="num">
                                      <p:cBhvr additive="base">
                                        <p:cTn id="43" dur="500" fill="hold"/>
                                        <p:tgtEl>
                                          <p:spTgt spid="9113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11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1139">
                                            <p:txEl>
                                              <p:pRg st="8" end="8"/>
                                            </p:txEl>
                                          </p:spTgt>
                                        </p:tgtEl>
                                        <p:attrNameLst>
                                          <p:attrName>style.visibility</p:attrName>
                                        </p:attrNameLst>
                                      </p:cBhvr>
                                      <p:to>
                                        <p:strVal val="visible"/>
                                      </p:to>
                                    </p:set>
                                    <p:anim calcmode="lin" valueType="num">
                                      <p:cBhvr additive="base">
                                        <p:cTn id="49" dur="500" fill="hold"/>
                                        <p:tgtEl>
                                          <p:spTgt spid="9113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11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1139">
                                            <p:txEl>
                                              <p:pRg st="9" end="9"/>
                                            </p:txEl>
                                          </p:spTgt>
                                        </p:tgtEl>
                                        <p:attrNameLst>
                                          <p:attrName>style.visibility</p:attrName>
                                        </p:attrNameLst>
                                      </p:cBhvr>
                                      <p:to>
                                        <p:strVal val="visible"/>
                                      </p:to>
                                    </p:set>
                                    <p:anim calcmode="lin" valueType="num">
                                      <p:cBhvr additive="base">
                                        <p:cTn id="55" dur="500" fill="hold"/>
                                        <p:tgtEl>
                                          <p:spTgt spid="9113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113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1139">
                                            <p:txEl>
                                              <p:pRg st="10" end="10"/>
                                            </p:txEl>
                                          </p:spTgt>
                                        </p:tgtEl>
                                        <p:attrNameLst>
                                          <p:attrName>style.visibility</p:attrName>
                                        </p:attrNameLst>
                                      </p:cBhvr>
                                      <p:to>
                                        <p:strVal val="visible"/>
                                      </p:to>
                                    </p:set>
                                    <p:anim calcmode="lin" valueType="num">
                                      <p:cBhvr additive="base">
                                        <p:cTn id="61" dur="500" fill="hold"/>
                                        <p:tgtEl>
                                          <p:spTgt spid="9113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11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B4086D58-5CCE-4F7E-8606-1A2C1810E7D8}" type="slidenum">
              <a:rPr kumimoji="0" lang="en-US" altLang="zh-TW"/>
              <a:pPr/>
              <a:t>6</a:t>
            </a:fld>
            <a:endParaRPr kumimoji="0" lang="en-US" altLang="zh-TW"/>
          </a:p>
        </p:txBody>
      </p:sp>
      <p:sp>
        <p:nvSpPr>
          <p:cNvPr id="13315" name="Rectangle 2"/>
          <p:cNvSpPr>
            <a:spLocks noGrp="1" noChangeArrowheads="1"/>
          </p:cNvSpPr>
          <p:nvPr>
            <p:ph type="title"/>
          </p:nvPr>
        </p:nvSpPr>
        <p:spPr/>
        <p:txBody>
          <a:bodyPr/>
          <a:lstStyle/>
          <a:p>
            <a:pPr eaLnBrk="1" hangingPunct="1"/>
            <a:r>
              <a:rPr lang="en-US" altLang="zh-TW"/>
              <a:t>Source of Hazard: Natural</a:t>
            </a:r>
          </a:p>
        </p:txBody>
      </p:sp>
      <p:sp>
        <p:nvSpPr>
          <p:cNvPr id="13316" name="Rectangle 3"/>
          <p:cNvSpPr>
            <a:spLocks noGrp="1" noChangeArrowheads="1"/>
          </p:cNvSpPr>
          <p:nvPr>
            <p:ph type="body" idx="1"/>
          </p:nvPr>
        </p:nvSpPr>
        <p:spPr/>
        <p:txBody>
          <a:bodyPr/>
          <a:lstStyle/>
          <a:p>
            <a:pPr eaLnBrk="1" hangingPunct="1"/>
            <a:r>
              <a:rPr lang="en-US" altLang="zh-TW" sz="2500"/>
              <a:t>"Act of God"</a:t>
            </a:r>
          </a:p>
          <a:p>
            <a:pPr lvl="1" eaLnBrk="1" hangingPunct="1"/>
            <a:r>
              <a:rPr lang="en-US" altLang="zh-TW" sz="2100"/>
              <a:t>Fire hazard</a:t>
            </a:r>
          </a:p>
          <a:p>
            <a:pPr lvl="1" eaLnBrk="1" hangingPunct="1"/>
            <a:r>
              <a:rPr lang="en-US" altLang="zh-TW" sz="2100"/>
              <a:t>Water hazard</a:t>
            </a:r>
          </a:p>
          <a:p>
            <a:pPr lvl="1" eaLnBrk="1" hangingPunct="1"/>
            <a:r>
              <a:rPr lang="en-US" altLang="zh-TW" sz="2100"/>
              <a:t>Quake hazard</a:t>
            </a:r>
          </a:p>
          <a:p>
            <a:pPr lvl="1" eaLnBrk="1" hangingPunct="1"/>
            <a:r>
              <a:rPr lang="en-US" altLang="zh-TW" sz="2100"/>
              <a:t>Lightning hazard</a:t>
            </a:r>
          </a:p>
          <a:p>
            <a:pPr eaLnBrk="1" hangingPunct="1"/>
            <a:endParaRPr lang="en-US" altLang="zh-TW" sz="2500"/>
          </a:p>
          <a:p>
            <a:pPr eaLnBrk="1" hangingPunct="1"/>
            <a:r>
              <a:rPr lang="en-US" altLang="zh-TW" sz="2500"/>
              <a:t>Physical hardware failure</a:t>
            </a:r>
          </a:p>
          <a:p>
            <a:pPr lvl="1" eaLnBrk="1" hangingPunct="1"/>
            <a:r>
              <a:rPr lang="en-US" altLang="zh-TW" sz="2100"/>
              <a:t>Mean Time of Failure (MToF)</a:t>
            </a:r>
          </a:p>
          <a:p>
            <a:pPr lvl="1" eaLnBrk="1" hangingPunct="1"/>
            <a:r>
              <a:rPr lang="en-US" altLang="zh-TW" sz="2100"/>
              <a:t>Wear and tear</a:t>
            </a:r>
          </a:p>
          <a:p>
            <a:pPr lvl="1" eaLnBrk="1" hangingPunct="1"/>
            <a:r>
              <a:rPr lang="en-US" altLang="zh-TW" sz="2100"/>
              <a:t>Over-heat</a:t>
            </a:r>
          </a:p>
        </p:txBody>
      </p:sp>
      <p:pic>
        <p:nvPicPr>
          <p:cNvPr id="13317" name="Picture 5" descr="MC90030760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1857375"/>
            <a:ext cx="29972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MC90038934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800" y="2706688"/>
            <a:ext cx="14192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MC90010497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1100" y="4446588"/>
            <a:ext cx="1827213"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MC90037101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3" y="1635125"/>
            <a:ext cx="1849437"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8A28A73-B5C5-C630-C558-41B11698010B}"/>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9FC41D00-23B6-4EDE-BC81-4683A5991C77}" type="slidenum">
              <a:rPr kumimoji="0" lang="en-US" altLang="zh-TW"/>
              <a:pPr/>
              <a:t>7</a:t>
            </a:fld>
            <a:endParaRPr kumimoji="0" lang="en-US" altLang="zh-TW"/>
          </a:p>
        </p:txBody>
      </p:sp>
      <p:sp>
        <p:nvSpPr>
          <p:cNvPr id="15363" name="Rectangle 2"/>
          <p:cNvSpPr>
            <a:spLocks noGrp="1" noChangeArrowheads="1"/>
          </p:cNvSpPr>
          <p:nvPr>
            <p:ph type="title"/>
          </p:nvPr>
        </p:nvSpPr>
        <p:spPr/>
        <p:txBody>
          <a:bodyPr/>
          <a:lstStyle/>
          <a:p>
            <a:pPr eaLnBrk="1" hangingPunct="1"/>
            <a:r>
              <a:rPr lang="en-US" altLang="zh-TW"/>
              <a:t>Source of Hazard: Personal</a:t>
            </a:r>
          </a:p>
        </p:txBody>
      </p:sp>
      <p:sp>
        <p:nvSpPr>
          <p:cNvPr id="15364" name="Rectangle 3"/>
          <p:cNvSpPr>
            <a:spLocks noGrp="1" noChangeArrowheads="1"/>
          </p:cNvSpPr>
          <p:nvPr>
            <p:ph type="body" idx="1"/>
          </p:nvPr>
        </p:nvSpPr>
        <p:spPr/>
        <p:txBody>
          <a:bodyPr/>
          <a:lstStyle/>
          <a:p>
            <a:pPr eaLnBrk="1" hangingPunct="1"/>
            <a:r>
              <a:rPr lang="en-US" altLang="zh-TW" sz="2400"/>
              <a:t>Lack of </a:t>
            </a:r>
            <a:r>
              <a:rPr lang="en-US" altLang="zh-TW" sz="2400">
                <a:solidFill>
                  <a:srgbClr val="FF0000"/>
                </a:solidFill>
              </a:rPr>
              <a:t>AWARENESS</a:t>
            </a:r>
          </a:p>
          <a:p>
            <a:pPr lvl="1" eaLnBrk="1" hangingPunct="1"/>
            <a:r>
              <a:rPr lang="en-US" altLang="zh-TW" sz="2100"/>
              <a:t>Mis-understanding or </a:t>
            </a:r>
            <a:br>
              <a:rPr lang="en-US" altLang="zh-HK" sz="2100"/>
            </a:br>
            <a:r>
              <a:rPr lang="en-US" altLang="zh-TW" sz="2100"/>
              <a:t>Under-estimating certain risks</a:t>
            </a:r>
          </a:p>
          <a:p>
            <a:pPr lvl="1" eaLnBrk="1" hangingPunct="1"/>
            <a:r>
              <a:rPr lang="en-US" altLang="zh-TW" sz="2100"/>
              <a:t>Lack of proper </a:t>
            </a:r>
            <a:r>
              <a:rPr lang="en-US" altLang="zh-TW" sz="2100">
                <a:solidFill>
                  <a:srgbClr val="FF0000"/>
                </a:solidFill>
              </a:rPr>
              <a:t>Precautions</a:t>
            </a:r>
          </a:p>
          <a:p>
            <a:pPr eaLnBrk="1" hangingPunct="1"/>
            <a:endParaRPr lang="en-US" altLang="zh-TW" sz="2400"/>
          </a:p>
          <a:p>
            <a:pPr eaLnBrk="1" hangingPunct="1"/>
            <a:r>
              <a:rPr lang="en-US" altLang="zh-TW" sz="2400"/>
              <a:t>Careless mistakes</a:t>
            </a:r>
          </a:p>
          <a:p>
            <a:pPr lvl="1" eaLnBrk="1" hangingPunct="1"/>
            <a:r>
              <a:rPr lang="en-US" altLang="zh-TW" sz="2100"/>
              <a:t>Accidental data erasure/ overwrite</a:t>
            </a:r>
          </a:p>
          <a:p>
            <a:pPr lvl="1" eaLnBrk="1" hangingPunct="1"/>
            <a:r>
              <a:rPr lang="en-US" altLang="zh-TW" sz="2100"/>
              <a:t>Confidential data exposure</a:t>
            </a:r>
          </a:p>
          <a:p>
            <a:pPr lvl="1" eaLnBrk="1" hangingPunct="1"/>
            <a:r>
              <a:rPr lang="en-US" altLang="zh-TW" sz="2100"/>
              <a:t>Data loss such as losing a data disc</a:t>
            </a:r>
            <a:r>
              <a:rPr lang="en-US" altLang="zh-HK" sz="2100"/>
              <a:t> or USB drive</a:t>
            </a:r>
            <a:endParaRPr lang="en-US" altLang="zh-TW" sz="2100"/>
          </a:p>
          <a:p>
            <a:pPr eaLnBrk="1" hangingPunct="1"/>
            <a:endParaRPr lang="en-US" altLang="zh-TW" sz="2400"/>
          </a:p>
        </p:txBody>
      </p:sp>
      <p:pic>
        <p:nvPicPr>
          <p:cNvPr id="15365" name="Picture 6" descr="MC90043387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0" y="19589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MC90043482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350" y="5445125"/>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A51F179-09BA-DF79-B672-F0E555EEDE98}"/>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3C8BE748-7E1B-4EB7-BF1D-6BC6D09447C2}" type="slidenum">
              <a:rPr kumimoji="0" lang="en-US" altLang="zh-TW"/>
              <a:pPr/>
              <a:t>8</a:t>
            </a:fld>
            <a:endParaRPr kumimoji="0" lang="en-US" altLang="zh-TW"/>
          </a:p>
        </p:txBody>
      </p:sp>
      <p:sp>
        <p:nvSpPr>
          <p:cNvPr id="17411" name="Rectangle 3"/>
          <p:cNvSpPr>
            <a:spLocks noGrp="1" noChangeArrowheads="1"/>
          </p:cNvSpPr>
          <p:nvPr>
            <p:ph type="body" idx="1"/>
          </p:nvPr>
        </p:nvSpPr>
        <p:spPr/>
        <p:txBody>
          <a:bodyPr/>
          <a:lstStyle/>
          <a:p>
            <a:pPr eaLnBrk="1" hangingPunct="1">
              <a:lnSpc>
                <a:spcPct val="90000"/>
              </a:lnSpc>
            </a:pPr>
            <a:r>
              <a:rPr lang="en-US" altLang="zh-TW" sz="2000"/>
              <a:t>Information infra-structure break-down/ brown-out</a:t>
            </a:r>
          </a:p>
          <a:p>
            <a:pPr lvl="1" eaLnBrk="1" hangingPunct="1">
              <a:lnSpc>
                <a:spcPct val="90000"/>
              </a:lnSpc>
            </a:pPr>
            <a:r>
              <a:rPr lang="en-US" altLang="zh-TW" sz="1900"/>
              <a:t>Power failure</a:t>
            </a:r>
          </a:p>
          <a:p>
            <a:pPr lvl="1" eaLnBrk="1" hangingPunct="1">
              <a:lnSpc>
                <a:spcPct val="90000"/>
              </a:lnSpc>
            </a:pPr>
            <a:r>
              <a:rPr lang="en-US" altLang="zh-TW" sz="1900"/>
              <a:t>Network outage</a:t>
            </a:r>
          </a:p>
          <a:p>
            <a:pPr eaLnBrk="1" hangingPunct="1">
              <a:lnSpc>
                <a:spcPct val="90000"/>
              </a:lnSpc>
            </a:pPr>
            <a:endParaRPr lang="en-US" altLang="zh-TW" sz="2000"/>
          </a:p>
          <a:p>
            <a:pPr eaLnBrk="1" hangingPunct="1">
              <a:lnSpc>
                <a:spcPct val="90000"/>
              </a:lnSpc>
            </a:pPr>
            <a:r>
              <a:rPr lang="en-US" altLang="zh-TW" sz="2000"/>
              <a:t>System loop-hole</a:t>
            </a:r>
          </a:p>
          <a:p>
            <a:pPr eaLnBrk="1" hangingPunct="1">
              <a:lnSpc>
                <a:spcPct val="90000"/>
              </a:lnSpc>
            </a:pPr>
            <a:endParaRPr lang="en-US" altLang="zh-TW" sz="2000"/>
          </a:p>
          <a:p>
            <a:pPr eaLnBrk="1" hangingPunct="1">
              <a:lnSpc>
                <a:spcPct val="90000"/>
              </a:lnSpc>
            </a:pPr>
            <a:r>
              <a:rPr lang="en-US" altLang="zh-TW" sz="2000"/>
              <a:t>Improper management of confidential or credential information</a:t>
            </a:r>
          </a:p>
          <a:p>
            <a:pPr lvl="1" eaLnBrk="1" hangingPunct="1">
              <a:lnSpc>
                <a:spcPct val="90000"/>
              </a:lnSpc>
            </a:pPr>
            <a:r>
              <a:rPr lang="en-US" altLang="zh-TW" sz="1900"/>
              <a:t>Bad key distribution system</a:t>
            </a:r>
          </a:p>
          <a:p>
            <a:pPr lvl="1" eaLnBrk="1" hangingPunct="1">
              <a:lnSpc>
                <a:spcPct val="90000"/>
              </a:lnSpc>
            </a:pPr>
            <a:r>
              <a:rPr lang="en-US" altLang="zh-TW" sz="1900"/>
              <a:t>Improper "Trust" system</a:t>
            </a:r>
          </a:p>
          <a:p>
            <a:pPr lvl="1" eaLnBrk="1" hangingPunct="1">
              <a:lnSpc>
                <a:spcPct val="90000"/>
              </a:lnSpc>
            </a:pPr>
            <a:r>
              <a:rPr lang="en-US" altLang="zh-TW" sz="1900"/>
              <a:t>Improper data disposal procedure</a:t>
            </a:r>
          </a:p>
        </p:txBody>
      </p:sp>
      <p:sp>
        <p:nvSpPr>
          <p:cNvPr id="17412" name="Rectangle 4"/>
          <p:cNvSpPr>
            <a:spLocks noGrp="1" noChangeArrowheads="1"/>
          </p:cNvSpPr>
          <p:nvPr>
            <p:ph type="title"/>
          </p:nvPr>
        </p:nvSpPr>
        <p:spPr/>
        <p:txBody>
          <a:bodyPr/>
          <a:lstStyle/>
          <a:p>
            <a:pPr eaLnBrk="1" hangingPunct="1"/>
            <a:r>
              <a:rPr lang="en-US" altLang="zh-TW"/>
              <a:t>Source of Hazard: Organizational</a:t>
            </a:r>
          </a:p>
        </p:txBody>
      </p:sp>
      <p:sp>
        <p:nvSpPr>
          <p:cNvPr id="123915" name="Text Box 11"/>
          <p:cNvSpPr txBox="1">
            <a:spLocks noChangeArrowheads="1"/>
          </p:cNvSpPr>
          <p:nvPr/>
        </p:nvSpPr>
        <p:spPr bwMode="auto">
          <a:xfrm>
            <a:off x="5092700" y="2703513"/>
            <a:ext cx="3411538" cy="701675"/>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eaLnBrk="1" hangingPunct="1">
              <a:spcBef>
                <a:spcPct val="50000"/>
              </a:spcBef>
              <a:defRPr/>
            </a:pPr>
            <a:r>
              <a:rPr lang="en-US" altLang="zh-TW" sz="2000" b="1">
                <a:solidFill>
                  <a:schemeClr val="bg1"/>
                </a:solidFill>
                <a:effectLst>
                  <a:outerShdw blurRad="38100" dist="38100" dir="2700000" algn="tl">
                    <a:srgbClr val="000000"/>
                  </a:outerShdw>
                </a:effectLst>
              </a:rPr>
              <a:t>Your Password is: 123456</a:t>
            </a:r>
          </a:p>
        </p:txBody>
      </p:sp>
      <p:grpSp>
        <p:nvGrpSpPr>
          <p:cNvPr id="123921" name="Group 17"/>
          <p:cNvGrpSpPr>
            <a:grpSpLocks/>
          </p:cNvGrpSpPr>
          <p:nvPr/>
        </p:nvGrpSpPr>
        <p:grpSpPr bwMode="auto">
          <a:xfrm>
            <a:off x="4475163" y="4216400"/>
            <a:ext cx="4313237" cy="2201863"/>
            <a:chOff x="2819" y="2656"/>
            <a:chExt cx="2717" cy="1387"/>
          </a:xfrm>
        </p:grpSpPr>
        <p:pic>
          <p:nvPicPr>
            <p:cNvPr id="17415" name="Picture 13" descr="b19231048-ac-8953xf9x0450x0600-m"/>
            <p:cNvPicPr>
              <a:picLocks noChangeAspect="1" noChangeArrowheads="1"/>
            </p:cNvPicPr>
            <p:nvPr/>
          </p:nvPicPr>
          <p:blipFill>
            <a:blip r:embed="rId3">
              <a:extLst>
                <a:ext uri="{28A0092B-C50C-407E-A947-70E740481C1C}">
                  <a14:useLocalDpi xmlns:a14="http://schemas.microsoft.com/office/drawing/2010/main" val="0"/>
                </a:ext>
              </a:extLst>
            </a:blip>
            <a:srcRect l="32019" t="5771" r="2788" b="47313"/>
            <a:stretch>
              <a:fillRect/>
            </a:stretch>
          </p:blipFill>
          <p:spPr bwMode="auto">
            <a:xfrm>
              <a:off x="4090" y="2656"/>
              <a:ext cx="1446" cy="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5" descr="Yahoo!拍賣">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 y="3705"/>
              <a:ext cx="12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Oval 16"/>
            <p:cNvSpPr>
              <a:spLocks noChangeArrowheads="1"/>
            </p:cNvSpPr>
            <p:nvPr/>
          </p:nvSpPr>
          <p:spPr bwMode="auto">
            <a:xfrm>
              <a:off x="4198" y="3328"/>
              <a:ext cx="468" cy="448"/>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en-US" altLang="en-US"/>
            </a:p>
          </p:txBody>
        </p:sp>
      </p:grpSp>
      <p:sp>
        <p:nvSpPr>
          <p:cNvPr id="2" name="Footer Placeholder 1">
            <a:extLst>
              <a:ext uri="{FF2B5EF4-FFF2-40B4-BE49-F238E27FC236}">
                <a16:creationId xmlns:a16="http://schemas.microsoft.com/office/drawing/2014/main" id="{9A804D9A-F2F4-ED5D-B93D-C262C03F0D6C}"/>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3921"/>
                                        </p:tgtEl>
                                        <p:attrNameLst>
                                          <p:attrName>style.visibility</p:attrName>
                                        </p:attrNameLst>
                                      </p:cBhvr>
                                      <p:to>
                                        <p:strVal val="visible"/>
                                      </p:to>
                                    </p:set>
                                    <p:animEffect transition="in" filter="diamond(in)">
                                      <p:cBhvr>
                                        <p:cTn id="7" dur="2000"/>
                                        <p:tgtEl>
                                          <p:spTgt spid="123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3DB205BB-4355-46D0-B75F-B31EE97E30A7}" type="slidenum">
              <a:rPr kumimoji="0" lang="en-US" altLang="zh-TW"/>
              <a:pPr/>
              <a:t>9</a:t>
            </a:fld>
            <a:endParaRPr kumimoji="0" lang="en-US" altLang="zh-TW"/>
          </a:p>
        </p:txBody>
      </p:sp>
      <p:sp>
        <p:nvSpPr>
          <p:cNvPr id="19459" name="Rectangle 2"/>
          <p:cNvSpPr>
            <a:spLocks noGrp="1" noChangeArrowheads="1"/>
          </p:cNvSpPr>
          <p:nvPr>
            <p:ph type="title"/>
          </p:nvPr>
        </p:nvSpPr>
        <p:spPr/>
        <p:txBody>
          <a:bodyPr/>
          <a:lstStyle/>
          <a:p>
            <a:pPr eaLnBrk="1" hangingPunct="1"/>
            <a:r>
              <a:rPr lang="en-US" altLang="zh-TW"/>
              <a:t>Source of Hazard: Criminal</a:t>
            </a:r>
          </a:p>
        </p:txBody>
      </p:sp>
      <p:sp>
        <p:nvSpPr>
          <p:cNvPr id="19460" name="Rectangle 3"/>
          <p:cNvSpPr>
            <a:spLocks noGrp="1" noChangeArrowheads="1"/>
          </p:cNvSpPr>
          <p:nvPr>
            <p:ph type="body" sz="half" idx="1"/>
          </p:nvPr>
        </p:nvSpPr>
        <p:spPr>
          <a:xfrm>
            <a:off x="1347788" y="1752600"/>
            <a:ext cx="7346950" cy="4267200"/>
          </a:xfrm>
        </p:spPr>
        <p:txBody>
          <a:bodyPr/>
          <a:lstStyle/>
          <a:p>
            <a:pPr eaLnBrk="1" hangingPunct="1">
              <a:lnSpc>
                <a:spcPct val="90000"/>
              </a:lnSpc>
            </a:pPr>
            <a:r>
              <a:rPr lang="en-US" altLang="zh-TW" sz="1900" dirty="0"/>
              <a:t>"Mal-ware" (unauthorized harmful software)</a:t>
            </a:r>
          </a:p>
          <a:p>
            <a:pPr lvl="1" eaLnBrk="1" hangingPunct="1">
              <a:lnSpc>
                <a:spcPct val="90000"/>
              </a:lnSpc>
            </a:pPr>
            <a:r>
              <a:rPr lang="en-US" altLang="zh-TW" sz="1700" dirty="0"/>
              <a:t>Computer virus</a:t>
            </a:r>
          </a:p>
          <a:p>
            <a:pPr lvl="1" eaLnBrk="1" hangingPunct="1">
              <a:lnSpc>
                <a:spcPct val="90000"/>
              </a:lnSpc>
            </a:pPr>
            <a:r>
              <a:rPr lang="en-US" altLang="zh-TW" sz="1700" dirty="0"/>
              <a:t>Computer worm</a:t>
            </a:r>
          </a:p>
          <a:p>
            <a:pPr lvl="1" eaLnBrk="1" hangingPunct="1">
              <a:lnSpc>
                <a:spcPct val="90000"/>
              </a:lnSpc>
            </a:pPr>
            <a:r>
              <a:rPr lang="en-US" altLang="zh-TW" sz="1700" dirty="0"/>
              <a:t>Spyware</a:t>
            </a:r>
          </a:p>
          <a:p>
            <a:pPr lvl="1" eaLnBrk="1" hangingPunct="1">
              <a:lnSpc>
                <a:spcPct val="90000"/>
              </a:lnSpc>
            </a:pPr>
            <a:r>
              <a:rPr lang="en-US" altLang="zh-TW" sz="1700" dirty="0"/>
              <a:t>Adware</a:t>
            </a:r>
          </a:p>
          <a:p>
            <a:pPr eaLnBrk="1" hangingPunct="1">
              <a:lnSpc>
                <a:spcPct val="90000"/>
              </a:lnSpc>
            </a:pPr>
            <a:endParaRPr lang="en-US" altLang="zh-TW" sz="1900" dirty="0"/>
          </a:p>
          <a:p>
            <a:pPr eaLnBrk="1" hangingPunct="1">
              <a:lnSpc>
                <a:spcPct val="90000"/>
              </a:lnSpc>
            </a:pPr>
            <a:r>
              <a:rPr lang="en-US" altLang="zh-TW" sz="1900" dirty="0"/>
              <a:t>Cyber Attacks/ Cyber Crime</a:t>
            </a:r>
          </a:p>
          <a:p>
            <a:pPr lvl="1" eaLnBrk="1" hangingPunct="1">
              <a:lnSpc>
                <a:spcPct val="90000"/>
              </a:lnSpc>
            </a:pPr>
            <a:r>
              <a:rPr lang="en-US" altLang="zh-TW" sz="1700" dirty="0"/>
              <a:t>Web De-facing damage (change of web-page information)</a:t>
            </a:r>
          </a:p>
          <a:p>
            <a:pPr lvl="1" eaLnBrk="1" hangingPunct="1">
              <a:lnSpc>
                <a:spcPct val="90000"/>
              </a:lnSpc>
            </a:pPr>
            <a:r>
              <a:rPr lang="en-US" altLang="zh-TW" sz="1700" dirty="0"/>
              <a:t>Web Phishing cheat (cheating email)</a:t>
            </a:r>
          </a:p>
          <a:p>
            <a:pPr lvl="1" eaLnBrk="1" hangingPunct="1">
              <a:lnSpc>
                <a:spcPct val="90000"/>
              </a:lnSpc>
            </a:pPr>
            <a:r>
              <a:rPr lang="en-US" altLang="zh-TW" sz="1700" dirty="0"/>
              <a:t>Data Snooping (get statistic)</a:t>
            </a:r>
          </a:p>
          <a:p>
            <a:pPr lvl="1" eaLnBrk="1" hangingPunct="1">
              <a:lnSpc>
                <a:spcPct val="90000"/>
              </a:lnSpc>
            </a:pPr>
            <a:r>
              <a:rPr lang="en-US" altLang="zh-TW" sz="1700" dirty="0"/>
              <a:t>Denial-of-Service (DoS) attack</a:t>
            </a:r>
          </a:p>
          <a:p>
            <a:pPr lvl="1" eaLnBrk="1" hangingPunct="1">
              <a:lnSpc>
                <a:spcPct val="90000"/>
              </a:lnSpc>
            </a:pPr>
            <a:r>
              <a:rPr lang="en-US" altLang="zh-TW" sz="1700" dirty="0"/>
              <a:t>Or (</a:t>
            </a:r>
            <a:r>
              <a:rPr lang="en-US" sz="1200" b="0" i="0" dirty="0">
                <a:solidFill>
                  <a:srgbClr val="202124"/>
                </a:solidFill>
                <a:effectLst/>
                <a:latin typeface="arial" panose="020B0604020202020204" pitchFamily="34" charset="0"/>
              </a:rPr>
              <a:t> A distributed denial-of-service (DDoS) attack is a DoS attack in which numerous computers or machines flood a targeted resource)</a:t>
            </a:r>
            <a:endParaRPr lang="en-US" altLang="zh-TW" sz="1700" dirty="0"/>
          </a:p>
          <a:p>
            <a:pPr eaLnBrk="1" hangingPunct="1">
              <a:lnSpc>
                <a:spcPct val="90000"/>
              </a:lnSpc>
            </a:pPr>
            <a:endParaRPr lang="en-US" altLang="zh-TW" sz="1900" dirty="0"/>
          </a:p>
          <a:p>
            <a:pPr eaLnBrk="1" hangingPunct="1">
              <a:lnSpc>
                <a:spcPct val="90000"/>
              </a:lnSpc>
            </a:pPr>
            <a:r>
              <a:rPr lang="en-US" altLang="zh-TW" sz="1900" dirty="0"/>
              <a:t>"Hacking" activities</a:t>
            </a:r>
          </a:p>
          <a:p>
            <a:pPr lvl="1" eaLnBrk="1" hangingPunct="1">
              <a:lnSpc>
                <a:spcPct val="90000"/>
              </a:lnSpc>
            </a:pPr>
            <a:r>
              <a:rPr lang="en-US" altLang="zh-TW" sz="1700" dirty="0"/>
              <a:t>Unauthorized information system access</a:t>
            </a:r>
          </a:p>
        </p:txBody>
      </p:sp>
      <p:sp>
        <p:nvSpPr>
          <p:cNvPr id="19461" name="Rectangle 4"/>
          <p:cNvSpPr>
            <a:spLocks noGrp="1" noChangeArrowheads="1"/>
          </p:cNvSpPr>
          <p:nvPr>
            <p:ph type="body" sz="half" idx="2"/>
          </p:nvPr>
        </p:nvSpPr>
        <p:spPr>
          <a:xfrm>
            <a:off x="5334000" y="2127250"/>
            <a:ext cx="3587750" cy="3748088"/>
          </a:xfrm>
        </p:spPr>
        <p:txBody>
          <a:bodyPr/>
          <a:lstStyle/>
          <a:p>
            <a:pPr lvl="1" eaLnBrk="1" hangingPunct="1">
              <a:lnSpc>
                <a:spcPct val="90000"/>
              </a:lnSpc>
            </a:pPr>
            <a:r>
              <a:rPr lang="en-US" altLang="zh-TW" sz="1700" dirty="0"/>
              <a:t>Back-door</a:t>
            </a:r>
          </a:p>
          <a:p>
            <a:pPr lvl="1" eaLnBrk="1" hangingPunct="1">
              <a:lnSpc>
                <a:spcPct val="90000"/>
              </a:lnSpc>
            </a:pPr>
            <a:r>
              <a:rPr lang="en-US" altLang="zh-TW" sz="1700" dirty="0"/>
              <a:t>Trojan horse</a:t>
            </a:r>
          </a:p>
          <a:p>
            <a:pPr lvl="1" eaLnBrk="1" hangingPunct="1">
              <a:lnSpc>
                <a:spcPct val="90000"/>
              </a:lnSpc>
            </a:pPr>
            <a:r>
              <a:rPr lang="en-US" altLang="zh-TW" sz="1700" dirty="0"/>
              <a:t>Key-logger</a:t>
            </a:r>
          </a:p>
          <a:p>
            <a:pPr lvl="1" eaLnBrk="1" hangingPunct="1">
              <a:lnSpc>
                <a:spcPct val="90000"/>
              </a:lnSpc>
            </a:pPr>
            <a:r>
              <a:rPr lang="en-US" altLang="zh-TW" sz="1700" dirty="0"/>
              <a:t>Joke program/ Hoax</a:t>
            </a:r>
          </a:p>
          <a:p>
            <a:pPr marL="0" indent="0" eaLnBrk="1" hangingPunct="1">
              <a:lnSpc>
                <a:spcPct val="90000"/>
              </a:lnSpc>
              <a:buNone/>
            </a:pPr>
            <a:endParaRPr lang="en-US" altLang="zh-TW" sz="1900" dirty="0"/>
          </a:p>
        </p:txBody>
      </p:sp>
      <p:pic>
        <p:nvPicPr>
          <p:cNvPr id="19462" name="Picture 5" descr="HKEx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288" y="4470400"/>
            <a:ext cx="24193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Text Box 6"/>
          <p:cNvSpPr txBox="1">
            <a:spLocks noChangeArrowheads="1"/>
          </p:cNvSpPr>
          <p:nvPr/>
        </p:nvSpPr>
        <p:spPr bwMode="auto">
          <a:xfrm>
            <a:off x="8048625" y="4483100"/>
            <a:ext cx="538163" cy="396875"/>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eaLnBrk="1" hangingPunct="1">
              <a:spcBef>
                <a:spcPct val="50000"/>
              </a:spcBef>
              <a:defRPr/>
            </a:pPr>
            <a:r>
              <a:rPr lang="zh-TW" altLang="en-US" sz="2000" b="1">
                <a:solidFill>
                  <a:schemeClr val="bg1"/>
                </a:solidFill>
                <a:effectLst>
                  <a:outerShdw blurRad="38100" dist="38100" dir="2700000" algn="tl">
                    <a:srgbClr val="000000"/>
                  </a:outerShdw>
                </a:effectLst>
              </a:rPr>
              <a:t>不易</a:t>
            </a:r>
          </a:p>
        </p:txBody>
      </p:sp>
      <p:sp>
        <p:nvSpPr>
          <p:cNvPr id="2" name="Footer Placeholder 1">
            <a:extLst>
              <a:ext uri="{FF2B5EF4-FFF2-40B4-BE49-F238E27FC236}">
                <a16:creationId xmlns:a16="http://schemas.microsoft.com/office/drawing/2014/main" id="{DF011C4C-C70D-4403-163F-C4C23BA276AF}"/>
              </a:ext>
            </a:extLst>
          </p:cNvPr>
          <p:cNvSpPr>
            <a:spLocks noGrp="1"/>
          </p:cNvSpPr>
          <p:nvPr>
            <p:ph type="ftr" sz="quarter" idx="11"/>
          </p:nvPr>
        </p:nvSpPr>
        <p:spPr/>
        <p:txBody>
          <a:bodyPr/>
          <a:lstStyle/>
          <a:p>
            <a:pPr>
              <a:defRPr/>
            </a:pPr>
            <a:r>
              <a:rPr lang="en-US" altLang="zh-TW"/>
              <a:t>ENGG1000 2022-23 term2 KHW(d)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animEffect transition="in" filter="diamond(in)">
                                      <p:cBhvr>
                                        <p:cTn id="7" dur="2000"/>
                                        <p:tgtEl>
                                          <p:spTgt spid="12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nimBg="1"/>
    </p:bld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Verdana" panose="020B060403050404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Verdana" panose="020B0604030504040204" pitchFamily="34" charset="0"/>
            <a:ea typeface="新細明體" panose="02020500000000000000" pitchFamily="18" charset="-12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Eclipse</Template>
  <TotalTime>55</TotalTime>
  <Words>3693</Words>
  <Application>Microsoft Office PowerPoint</Application>
  <PresentationFormat>On-screen Show (4:3)</PresentationFormat>
  <Paragraphs>625</Paragraphs>
  <Slides>53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vt:lpstr>
      <vt:lpstr>Courier New</vt:lpstr>
      <vt:lpstr>Google Sans</vt:lpstr>
      <vt:lpstr>Google Sans Text</vt:lpstr>
      <vt:lpstr>Segoe UI</vt:lpstr>
      <vt:lpstr>Verdana</vt:lpstr>
      <vt:lpstr>Wingdings</vt:lpstr>
      <vt:lpstr>Eclipse</vt:lpstr>
      <vt:lpstr>ENGG1000 IT Foundation</vt:lpstr>
      <vt:lpstr>Are you being protected by these?</vt:lpstr>
      <vt:lpstr>Common Types of Cyber Crime Nowadays</vt:lpstr>
      <vt:lpstr>Topics</vt:lpstr>
      <vt:lpstr>Source of Risk</vt:lpstr>
      <vt:lpstr>Source of Hazard: Natural</vt:lpstr>
      <vt:lpstr>Source of Hazard: Personal</vt:lpstr>
      <vt:lpstr>Source of Hazard: Organizational</vt:lpstr>
      <vt:lpstr>Source of Hazard: Criminal</vt:lpstr>
      <vt:lpstr>Using IT Services in a Secure Manner</vt:lpstr>
      <vt:lpstr>Internet is Globally Connected, thus… Susceptible to Attacks</vt:lpstr>
      <vt:lpstr>Virtual Private Network (VPN)</vt:lpstr>
      <vt:lpstr>Secure Browsing</vt:lpstr>
      <vt:lpstr>Adjust protection level in windows Go to Start and open Control Panel. Select System and Security. Under Security and Maintenance, select Change User Account Control settings. Move the slider to one of the following levels: ... Select OK to save your changes. Select Yes when prompted to confirm the changes. </vt:lpstr>
      <vt:lpstr>What is HTTPS?</vt:lpstr>
      <vt:lpstr>HTTPS Example</vt:lpstr>
      <vt:lpstr>Securing Wi-Fi Connections Service Provider’s Perspective</vt:lpstr>
      <vt:lpstr>Securing Wi-Fi Connections User’s Perspective</vt:lpstr>
      <vt:lpstr>Firewall</vt:lpstr>
      <vt:lpstr>Firewall</vt:lpstr>
      <vt:lpstr>Using Email and Messaging Services</vt:lpstr>
      <vt:lpstr>QR Codes</vt:lpstr>
      <vt:lpstr>Near Field Comm. (NFC)</vt:lpstr>
      <vt:lpstr>Fingerprint Sensor</vt:lpstr>
      <vt:lpstr>Mobile Security</vt:lpstr>
      <vt:lpstr>Malware on Mobile Devices</vt:lpstr>
      <vt:lpstr>Malware on Mobile Devices</vt:lpstr>
      <vt:lpstr>Malware on Mobile Devices</vt:lpstr>
      <vt:lpstr>Android Malware</vt:lpstr>
      <vt:lpstr>Android Malware</vt:lpstr>
      <vt:lpstr>Android Malware (1. Repackaging)</vt:lpstr>
      <vt:lpstr>Android Malware</vt:lpstr>
      <vt:lpstr>Android Malware (2. Update attack )</vt:lpstr>
      <vt:lpstr>Android Malware (3. Drive-by Download)</vt:lpstr>
      <vt:lpstr>Mobile Security Threats</vt:lpstr>
      <vt:lpstr>Social Engineering</vt:lpstr>
      <vt:lpstr>Browser-based Attacks</vt:lpstr>
      <vt:lpstr>Why Android attract Malware?</vt:lpstr>
      <vt:lpstr>Identity Theft</vt:lpstr>
      <vt:lpstr>Protection of Personal Sensitive Data</vt:lpstr>
      <vt:lpstr>J*fg3#7Ke199qMn</vt:lpstr>
      <vt:lpstr>Have It Your Own Way</vt:lpstr>
      <vt:lpstr>Reading Assignment</vt:lpstr>
      <vt:lpstr>Further Readings</vt:lpstr>
      <vt:lpstr>Appendix</vt:lpstr>
      <vt:lpstr>Credit Card Fraud with Money Laundry Step 1</vt:lpstr>
      <vt:lpstr>Credit Card Fraud with Money Laundry Step 2</vt:lpstr>
      <vt:lpstr>Credit Card Fraud with Money Laundry Step 3</vt:lpstr>
      <vt:lpstr>Credit Card Fraud with Money Laundry Step 4</vt:lpstr>
      <vt:lpstr>Credit Card Fraud with Money Laundry Step 5</vt:lpstr>
      <vt:lpstr>Credit Card Fraud with Money Laundry Step 6</vt:lpstr>
      <vt:lpstr>Credit Card Fraud with Money Laundry Puzzle Pieces in Place</vt:lpstr>
      <vt:lpstr>Credit Card Fraud with Money Laundry Discussion</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Foundation</dc:title>
  <dc:subject>Information Security</dc:subject>
  <dc:creator>Michael Fung</dc:creator>
  <cp:lastModifiedBy>kh</cp:lastModifiedBy>
  <cp:revision>100</cp:revision>
  <dcterms:created xsi:type="dcterms:W3CDTF">2011-01-17T10:59:14Z</dcterms:created>
  <dcterms:modified xsi:type="dcterms:W3CDTF">2023-03-01T03:04:58Z</dcterms:modified>
</cp:coreProperties>
</file>