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6"/>
  </p:notesMasterIdLst>
  <p:sldIdLst>
    <p:sldId id="256" r:id="rId2"/>
    <p:sldId id="257" r:id="rId3"/>
    <p:sldId id="277" r:id="rId4"/>
    <p:sldId id="278" r:id="rId5"/>
    <p:sldId id="279" r:id="rId6"/>
    <p:sldId id="280" r:id="rId7"/>
    <p:sldId id="259" r:id="rId8"/>
    <p:sldId id="267" r:id="rId9"/>
    <p:sldId id="268" r:id="rId10"/>
    <p:sldId id="269" r:id="rId11"/>
    <p:sldId id="270" r:id="rId12"/>
    <p:sldId id="271" r:id="rId13"/>
    <p:sldId id="272" r:id="rId14"/>
    <p:sldId id="273" r:id="rId15"/>
    <p:sldId id="274" r:id="rId16"/>
    <p:sldId id="275" r:id="rId17"/>
    <p:sldId id="276" r:id="rId18"/>
    <p:sldId id="260" r:id="rId19"/>
    <p:sldId id="261" r:id="rId20"/>
    <p:sldId id="262" r:id="rId21"/>
    <p:sldId id="263" r:id="rId22"/>
    <p:sldId id="264" r:id="rId23"/>
    <p:sldId id="265" r:id="rId24"/>
    <p:sldId id="25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28" autoAdjust="0"/>
    <p:restoredTop sz="82312" autoAdjust="0"/>
  </p:normalViewPr>
  <p:slideViewPr>
    <p:cSldViewPr snapToGrid="0">
      <p:cViewPr varScale="1">
        <p:scale>
          <a:sx n="107" d="100"/>
          <a:sy n="107" d="100"/>
        </p:scale>
        <p:origin x="64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uck jee Chau (CSD)" userId="7aa7a09e-983f-4214-9e5a-071cbb678e81" providerId="ADAL" clId="{A84EB473-528B-8D4A-9CEB-79544E9C836F}"/>
    <pc:docChg chg="modSld">
      <pc:chgData name="Chuck jee Chau (CSD)" userId="7aa7a09e-983f-4214-9e5a-071cbb678e81" providerId="ADAL" clId="{A84EB473-528B-8D4A-9CEB-79544E9C836F}" dt="2020-10-12T00:40:23.113" v="19" actId="20577"/>
      <pc:docMkLst>
        <pc:docMk/>
      </pc:docMkLst>
      <pc:sldChg chg="addSp modSp mod">
        <pc:chgData name="Chuck jee Chau (CSD)" userId="7aa7a09e-983f-4214-9e5a-071cbb678e81" providerId="ADAL" clId="{A84EB473-528B-8D4A-9CEB-79544E9C836F}" dt="2020-10-12T00:39:34.846" v="12" actId="114"/>
        <pc:sldMkLst>
          <pc:docMk/>
          <pc:sldMk cId="617726366" sldId="261"/>
        </pc:sldMkLst>
        <pc:spChg chg="add mod">
          <ac:chgData name="Chuck jee Chau (CSD)" userId="7aa7a09e-983f-4214-9e5a-071cbb678e81" providerId="ADAL" clId="{A84EB473-528B-8D4A-9CEB-79544E9C836F}" dt="2020-10-12T00:39:34.846" v="12" actId="114"/>
          <ac:spMkLst>
            <pc:docMk/>
            <pc:sldMk cId="617726366" sldId="261"/>
            <ac:spMk id="6" creationId="{25BA499B-09B9-1C49-BAD7-963B37595968}"/>
          </ac:spMkLst>
        </pc:spChg>
      </pc:sldChg>
      <pc:sldChg chg="addSp modSp">
        <pc:chgData name="Chuck jee Chau (CSD)" userId="7aa7a09e-983f-4214-9e5a-071cbb678e81" providerId="ADAL" clId="{A84EB473-528B-8D4A-9CEB-79544E9C836F}" dt="2020-10-12T00:39:39.598" v="13"/>
        <pc:sldMkLst>
          <pc:docMk/>
          <pc:sldMk cId="610523514" sldId="262"/>
        </pc:sldMkLst>
        <pc:spChg chg="add mod">
          <ac:chgData name="Chuck jee Chau (CSD)" userId="7aa7a09e-983f-4214-9e5a-071cbb678e81" providerId="ADAL" clId="{A84EB473-528B-8D4A-9CEB-79544E9C836F}" dt="2020-10-12T00:39:39.598" v="13"/>
          <ac:spMkLst>
            <pc:docMk/>
            <pc:sldMk cId="610523514" sldId="262"/>
            <ac:spMk id="7" creationId="{6807BA01-2755-E54A-BB9E-B7FF07F94D4E}"/>
          </ac:spMkLst>
        </pc:spChg>
      </pc:sldChg>
      <pc:sldChg chg="addSp modSp">
        <pc:chgData name="Chuck jee Chau (CSD)" userId="7aa7a09e-983f-4214-9e5a-071cbb678e81" providerId="ADAL" clId="{A84EB473-528B-8D4A-9CEB-79544E9C836F}" dt="2020-10-12T00:39:41.442" v="14"/>
        <pc:sldMkLst>
          <pc:docMk/>
          <pc:sldMk cId="2497362855" sldId="263"/>
        </pc:sldMkLst>
        <pc:spChg chg="add mod">
          <ac:chgData name="Chuck jee Chau (CSD)" userId="7aa7a09e-983f-4214-9e5a-071cbb678e81" providerId="ADAL" clId="{A84EB473-528B-8D4A-9CEB-79544E9C836F}" dt="2020-10-12T00:39:41.442" v="14"/>
          <ac:spMkLst>
            <pc:docMk/>
            <pc:sldMk cId="2497362855" sldId="263"/>
            <ac:spMk id="7" creationId="{3147F51C-3F12-CB45-9C58-61381131F227}"/>
          </ac:spMkLst>
        </pc:spChg>
      </pc:sldChg>
      <pc:sldChg chg="addSp modSp">
        <pc:chgData name="Chuck jee Chau (CSD)" userId="7aa7a09e-983f-4214-9e5a-071cbb678e81" providerId="ADAL" clId="{A84EB473-528B-8D4A-9CEB-79544E9C836F}" dt="2020-10-12T00:39:43.541" v="15"/>
        <pc:sldMkLst>
          <pc:docMk/>
          <pc:sldMk cId="1677542425" sldId="264"/>
        </pc:sldMkLst>
        <pc:spChg chg="add mod">
          <ac:chgData name="Chuck jee Chau (CSD)" userId="7aa7a09e-983f-4214-9e5a-071cbb678e81" providerId="ADAL" clId="{A84EB473-528B-8D4A-9CEB-79544E9C836F}" dt="2020-10-12T00:39:43.541" v="15"/>
          <ac:spMkLst>
            <pc:docMk/>
            <pc:sldMk cId="1677542425" sldId="264"/>
            <ac:spMk id="7" creationId="{E918D11B-71BA-614F-956C-E9797D1AB11E}"/>
          </ac:spMkLst>
        </pc:spChg>
      </pc:sldChg>
      <pc:sldChg chg="addSp modSp">
        <pc:chgData name="Chuck jee Chau (CSD)" userId="7aa7a09e-983f-4214-9e5a-071cbb678e81" providerId="ADAL" clId="{A84EB473-528B-8D4A-9CEB-79544E9C836F}" dt="2020-10-12T00:39:44.801" v="16"/>
        <pc:sldMkLst>
          <pc:docMk/>
          <pc:sldMk cId="1524138307" sldId="265"/>
        </pc:sldMkLst>
        <pc:spChg chg="add mod">
          <ac:chgData name="Chuck jee Chau (CSD)" userId="7aa7a09e-983f-4214-9e5a-071cbb678e81" providerId="ADAL" clId="{A84EB473-528B-8D4A-9CEB-79544E9C836F}" dt="2020-10-12T00:39:44.801" v="16"/>
          <ac:spMkLst>
            <pc:docMk/>
            <pc:sldMk cId="1524138307" sldId="265"/>
            <ac:spMk id="5" creationId="{972926B5-ED2F-8B4B-82DE-CA07797EF6E9}"/>
          </ac:spMkLst>
        </pc:spChg>
      </pc:sldChg>
      <pc:sldChg chg="modSp mod">
        <pc:chgData name="Chuck jee Chau (CSD)" userId="7aa7a09e-983f-4214-9e5a-071cbb678e81" providerId="ADAL" clId="{A84EB473-528B-8D4A-9CEB-79544E9C836F}" dt="2020-10-12T00:40:23.113" v="19" actId="20577"/>
        <pc:sldMkLst>
          <pc:docMk/>
          <pc:sldMk cId="2812541126" sldId="277"/>
        </pc:sldMkLst>
        <pc:spChg chg="mod">
          <ac:chgData name="Chuck jee Chau (CSD)" userId="7aa7a09e-983f-4214-9e5a-071cbb678e81" providerId="ADAL" clId="{A84EB473-528B-8D4A-9CEB-79544E9C836F}" dt="2020-10-12T00:40:23.113" v="19" actId="20577"/>
          <ac:spMkLst>
            <pc:docMk/>
            <pc:sldMk cId="2812541126" sldId="277"/>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615FF0-5003-46F0-97A1-E1B2E38594C8}" type="datetimeFigureOut">
              <a:rPr lang="en-US" smtClean="0"/>
              <a:t>2/20/2023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443DCB-9A0E-4C82-BC9E-E5142A44648E}" type="slidenum">
              <a:rPr lang="en-US" smtClean="0"/>
              <a:t>‹#›</a:t>
            </a:fld>
            <a:endParaRPr lang="en-US"/>
          </a:p>
        </p:txBody>
      </p:sp>
    </p:spTree>
    <p:extLst>
      <p:ext uri="{BB962C8B-B14F-4D97-AF65-F5344CB8AC3E}">
        <p14:creationId xmlns:p14="http://schemas.microsoft.com/office/powerpoint/2010/main" val="2022334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argument and thought-experiment now generally known as the Chinese Room Argument was first published in a 1980 article by American philosopher John Searle (1932– ). It has become one of the best-known arguments in recent philosophy. Searle imagines himself alone in a room following a computer program for responding to Chinese characters slipped under the door. Searle understands nothing of Chinese, and yet, by following the program for manipulating symbols and numerals just as a computer does, he sends appropriate strings of Chinese characters back out under the door, and this leads those outside to mistakenly suppose there is a Chinese speaker in the room.</a:t>
            </a:r>
          </a:p>
          <a:p>
            <a:r>
              <a:rPr lang="en-US" sz="1200" b="0" i="0" kern="1200" dirty="0">
                <a:solidFill>
                  <a:schemeClr val="tx1"/>
                </a:solidFill>
                <a:effectLst/>
                <a:latin typeface="+mn-lt"/>
                <a:ea typeface="+mn-ea"/>
                <a:cs typeface="+mn-cs"/>
              </a:rPr>
              <a:t>The narrow conclusion of the argument is that programming a digital computer may make it appear to understand language but could not produce real understanding. Hence the “Turing Test” is inadequate. Searle argues that the thought experiment underscores the fact that computers merely use syntactic rules to manipulate symbol strings, but have no understanding of meaning or semantics. The broader conclusion of the argument is that the theory that human minds are computer-like computational or information processing systems is refuted. Instead minds must result from biological processes; computers can at best simulate these biological processes. Thus the argument has large implications for semantics, philosophy of language and mind, theories of consciousness, computer science and cognitive science generally. As a result, there have been many critical replies to the argument.</a:t>
            </a:r>
          </a:p>
          <a:p>
            <a:endParaRPr lang="en-US" dirty="0"/>
          </a:p>
          <a:p>
            <a:endParaRPr lang="en-US" dirty="0"/>
          </a:p>
        </p:txBody>
      </p:sp>
      <p:sp>
        <p:nvSpPr>
          <p:cNvPr id="4" name="Slide Number Placeholder 3"/>
          <p:cNvSpPr>
            <a:spLocks noGrp="1"/>
          </p:cNvSpPr>
          <p:nvPr>
            <p:ph type="sldNum" sz="quarter" idx="10"/>
          </p:nvPr>
        </p:nvSpPr>
        <p:spPr/>
        <p:txBody>
          <a:bodyPr/>
          <a:lstStyle/>
          <a:p>
            <a:fld id="{75443DCB-9A0E-4C82-BC9E-E5142A44648E}" type="slidenum">
              <a:rPr lang="en-US" smtClean="0"/>
              <a:t>6</a:t>
            </a:fld>
            <a:endParaRPr lang="en-US"/>
          </a:p>
        </p:txBody>
      </p:sp>
    </p:spTree>
    <p:extLst>
      <p:ext uri="{BB962C8B-B14F-4D97-AF65-F5344CB8AC3E}">
        <p14:creationId xmlns:p14="http://schemas.microsoft.com/office/powerpoint/2010/main" val="3104433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early stage of AI during</a:t>
            </a:r>
            <a:r>
              <a:rPr lang="en-US" baseline="0" dirty="0"/>
              <a:t> 60’s to 70’s.</a:t>
            </a:r>
            <a:endParaRPr lang="en-US" dirty="0"/>
          </a:p>
        </p:txBody>
      </p:sp>
      <p:sp>
        <p:nvSpPr>
          <p:cNvPr id="4" name="Slide Number Placeholder 3"/>
          <p:cNvSpPr>
            <a:spLocks noGrp="1"/>
          </p:cNvSpPr>
          <p:nvPr>
            <p:ph type="sldNum" sz="quarter" idx="10"/>
          </p:nvPr>
        </p:nvSpPr>
        <p:spPr/>
        <p:txBody>
          <a:bodyPr/>
          <a:lstStyle/>
          <a:p>
            <a:fld id="{75443DCB-9A0E-4C82-BC9E-E5142A44648E}" type="slidenum">
              <a:rPr lang="en-US" smtClean="0"/>
              <a:t>8</a:t>
            </a:fld>
            <a:endParaRPr lang="en-US"/>
          </a:p>
        </p:txBody>
      </p:sp>
    </p:spTree>
    <p:extLst>
      <p:ext uri="{BB962C8B-B14F-4D97-AF65-F5344CB8AC3E}">
        <p14:creationId xmlns:p14="http://schemas.microsoft.com/office/powerpoint/2010/main" val="3194793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Path finding is popular in daily</a:t>
            </a:r>
            <a:r>
              <a:rPr lang="en-US" baseline="0" dirty="0"/>
              <a:t> applications from robot navigation to AI in games controlling computer enemies moving.</a:t>
            </a:r>
            <a:endParaRPr lang="en-US" dirty="0"/>
          </a:p>
        </p:txBody>
      </p:sp>
      <p:sp>
        <p:nvSpPr>
          <p:cNvPr id="4" name="Slide Number Placeholder 3"/>
          <p:cNvSpPr>
            <a:spLocks noGrp="1"/>
          </p:cNvSpPr>
          <p:nvPr>
            <p:ph type="sldNum" sz="quarter" idx="10"/>
          </p:nvPr>
        </p:nvSpPr>
        <p:spPr/>
        <p:txBody>
          <a:bodyPr/>
          <a:lstStyle/>
          <a:p>
            <a:fld id="{75443DCB-9A0E-4C82-BC9E-E5142A44648E}" type="slidenum">
              <a:rPr lang="en-US" smtClean="0"/>
              <a:t>10</a:t>
            </a:fld>
            <a:endParaRPr lang="en-US"/>
          </a:p>
        </p:txBody>
      </p:sp>
    </p:spTree>
    <p:extLst>
      <p:ext uri="{BB962C8B-B14F-4D97-AF65-F5344CB8AC3E}">
        <p14:creationId xmlns:p14="http://schemas.microsoft.com/office/powerpoint/2010/main" val="1150855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Deep learning is the most vibrant field in AI nowadays due to its tremendous success in recent years on vision</a:t>
            </a:r>
            <a:r>
              <a:rPr lang="en-US" baseline="0" dirty="0"/>
              <a:t> related applications.</a:t>
            </a:r>
            <a:endParaRPr lang="en-US" dirty="0"/>
          </a:p>
        </p:txBody>
      </p:sp>
      <p:sp>
        <p:nvSpPr>
          <p:cNvPr id="4" name="Slide Number Placeholder 3"/>
          <p:cNvSpPr>
            <a:spLocks noGrp="1"/>
          </p:cNvSpPr>
          <p:nvPr>
            <p:ph type="sldNum" sz="quarter" idx="10"/>
          </p:nvPr>
        </p:nvSpPr>
        <p:spPr/>
        <p:txBody>
          <a:bodyPr/>
          <a:lstStyle/>
          <a:p>
            <a:fld id="{75443DCB-9A0E-4C82-BC9E-E5142A44648E}" type="slidenum">
              <a:rPr lang="en-US" smtClean="0"/>
              <a:t>11</a:t>
            </a:fld>
            <a:endParaRPr lang="en-US"/>
          </a:p>
        </p:txBody>
      </p:sp>
    </p:spTree>
    <p:extLst>
      <p:ext uri="{BB962C8B-B14F-4D97-AF65-F5344CB8AC3E}">
        <p14:creationId xmlns:p14="http://schemas.microsoft.com/office/powerpoint/2010/main" val="1840505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Reinforcement learning</a:t>
            </a:r>
            <a:r>
              <a:rPr lang="en-US" baseline="0" dirty="0"/>
              <a:t> got great success in teaching computer to play classic arcade games. They even set up their tournament platform in Openai.com Check it out for what computer can do in those games</a:t>
            </a:r>
            <a:endParaRPr lang="en-US" dirty="0"/>
          </a:p>
        </p:txBody>
      </p:sp>
      <p:sp>
        <p:nvSpPr>
          <p:cNvPr id="4" name="Slide Number Placeholder 3"/>
          <p:cNvSpPr>
            <a:spLocks noGrp="1"/>
          </p:cNvSpPr>
          <p:nvPr>
            <p:ph type="sldNum" sz="quarter" idx="10"/>
          </p:nvPr>
        </p:nvSpPr>
        <p:spPr/>
        <p:txBody>
          <a:bodyPr/>
          <a:lstStyle/>
          <a:p>
            <a:fld id="{75443DCB-9A0E-4C82-BC9E-E5142A44648E}" type="slidenum">
              <a:rPr lang="en-US" smtClean="0"/>
              <a:t>12</a:t>
            </a:fld>
            <a:endParaRPr lang="en-US"/>
          </a:p>
        </p:txBody>
      </p:sp>
    </p:spTree>
    <p:extLst>
      <p:ext uri="{BB962C8B-B14F-4D97-AF65-F5344CB8AC3E}">
        <p14:creationId xmlns:p14="http://schemas.microsoft.com/office/powerpoint/2010/main" val="2780837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show them a clip of how </a:t>
            </a:r>
            <a:r>
              <a:rPr lang="en-US" dirty="0" err="1"/>
              <a:t>Boaston</a:t>
            </a:r>
            <a:r>
              <a:rPr lang="en-US" dirty="0"/>
              <a:t> Dynamics robots can do now (link embedded</a:t>
            </a:r>
            <a:r>
              <a:rPr lang="en-US" baseline="0" dirty="0"/>
              <a:t> </a:t>
            </a:r>
            <a:r>
              <a:rPr lang="en-US" baseline="0"/>
              <a:t>in image).</a:t>
            </a:r>
            <a:r>
              <a:rPr lang="en-US"/>
              <a:t>.</a:t>
            </a:r>
            <a:endParaRPr lang="en-US" dirty="0"/>
          </a:p>
        </p:txBody>
      </p:sp>
      <p:sp>
        <p:nvSpPr>
          <p:cNvPr id="4" name="Slide Number Placeholder 3"/>
          <p:cNvSpPr>
            <a:spLocks noGrp="1"/>
          </p:cNvSpPr>
          <p:nvPr>
            <p:ph type="sldNum" sz="quarter" idx="10"/>
          </p:nvPr>
        </p:nvSpPr>
        <p:spPr/>
        <p:txBody>
          <a:bodyPr/>
          <a:lstStyle/>
          <a:p>
            <a:fld id="{75443DCB-9A0E-4C82-BC9E-E5142A44648E}" type="slidenum">
              <a:rPr lang="en-US" smtClean="0"/>
              <a:t>15</a:t>
            </a:fld>
            <a:endParaRPr lang="en-US"/>
          </a:p>
        </p:txBody>
      </p:sp>
    </p:spTree>
    <p:extLst>
      <p:ext uri="{BB962C8B-B14F-4D97-AF65-F5344CB8AC3E}">
        <p14:creationId xmlns:p14="http://schemas.microsoft.com/office/powerpoint/2010/main" val="2867062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7607C8F-4D63-4FF6-9910-5FF99F242006}" type="datetime1">
              <a:rPr lang="en-HK" smtClean="0"/>
              <a:t>20/2/2023</a:t>
            </a:fld>
            <a:endParaRPr lang="en-US"/>
          </a:p>
        </p:txBody>
      </p:sp>
      <p:sp>
        <p:nvSpPr>
          <p:cNvPr id="5" name="Footer Placeholder 4"/>
          <p:cNvSpPr>
            <a:spLocks noGrp="1"/>
          </p:cNvSpPr>
          <p:nvPr>
            <p:ph type="ftr" sz="quarter" idx="11"/>
          </p:nvPr>
        </p:nvSpPr>
        <p:spPr/>
        <p:txBody>
          <a:bodyPr/>
          <a:lstStyle/>
          <a:p>
            <a:r>
              <a:rPr lang="en-US"/>
              <a:t>ENGG1000 2022-23 Term2 KHW</a:t>
            </a:r>
          </a:p>
        </p:txBody>
      </p:sp>
      <p:sp>
        <p:nvSpPr>
          <p:cNvPr id="6" name="Slide Number Placeholder 5"/>
          <p:cNvSpPr>
            <a:spLocks noGrp="1"/>
          </p:cNvSpPr>
          <p:nvPr>
            <p:ph type="sldNum" sz="quarter" idx="12"/>
          </p:nvPr>
        </p:nvSpPr>
        <p:spPr/>
        <p:txBody>
          <a:bodyPr/>
          <a:lstStyle/>
          <a:p>
            <a:fld id="{AC2B653F-F469-42DD-B5E8-5352BA3D9DB9}" type="slidenum">
              <a:rPr lang="en-US" smtClean="0"/>
              <a:t>‹#›</a:t>
            </a:fld>
            <a:endParaRPr lang="en-US"/>
          </a:p>
        </p:txBody>
      </p:sp>
    </p:spTree>
    <p:extLst>
      <p:ext uri="{BB962C8B-B14F-4D97-AF65-F5344CB8AC3E}">
        <p14:creationId xmlns:p14="http://schemas.microsoft.com/office/powerpoint/2010/main" val="966039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72BF4C-045E-4256-B951-4DA54409728A}" type="datetime1">
              <a:rPr lang="en-HK" smtClean="0"/>
              <a:t>20/2/2023</a:t>
            </a:fld>
            <a:endParaRPr lang="en-US"/>
          </a:p>
        </p:txBody>
      </p:sp>
      <p:sp>
        <p:nvSpPr>
          <p:cNvPr id="5" name="Footer Placeholder 4"/>
          <p:cNvSpPr>
            <a:spLocks noGrp="1"/>
          </p:cNvSpPr>
          <p:nvPr>
            <p:ph type="ftr" sz="quarter" idx="11"/>
          </p:nvPr>
        </p:nvSpPr>
        <p:spPr/>
        <p:txBody>
          <a:bodyPr/>
          <a:lstStyle/>
          <a:p>
            <a:r>
              <a:rPr lang="en-US"/>
              <a:t>ENGG1000 2022-23 Term2 KHW</a:t>
            </a:r>
          </a:p>
        </p:txBody>
      </p:sp>
      <p:sp>
        <p:nvSpPr>
          <p:cNvPr id="6" name="Slide Number Placeholder 5"/>
          <p:cNvSpPr>
            <a:spLocks noGrp="1"/>
          </p:cNvSpPr>
          <p:nvPr>
            <p:ph type="sldNum" sz="quarter" idx="12"/>
          </p:nvPr>
        </p:nvSpPr>
        <p:spPr/>
        <p:txBody>
          <a:bodyPr/>
          <a:lstStyle/>
          <a:p>
            <a:fld id="{AC2B653F-F469-42DD-B5E8-5352BA3D9DB9}" type="slidenum">
              <a:rPr lang="en-US" smtClean="0"/>
              <a:t>‹#›</a:t>
            </a:fld>
            <a:endParaRPr lang="en-US"/>
          </a:p>
        </p:txBody>
      </p:sp>
    </p:spTree>
    <p:extLst>
      <p:ext uri="{BB962C8B-B14F-4D97-AF65-F5344CB8AC3E}">
        <p14:creationId xmlns:p14="http://schemas.microsoft.com/office/powerpoint/2010/main" val="1615605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9599C9-F457-4108-B062-775D6B820AAB}" type="datetime1">
              <a:rPr lang="en-HK" smtClean="0"/>
              <a:t>20/2/2023</a:t>
            </a:fld>
            <a:endParaRPr lang="en-US"/>
          </a:p>
        </p:txBody>
      </p:sp>
      <p:sp>
        <p:nvSpPr>
          <p:cNvPr id="5" name="Footer Placeholder 4"/>
          <p:cNvSpPr>
            <a:spLocks noGrp="1"/>
          </p:cNvSpPr>
          <p:nvPr>
            <p:ph type="ftr" sz="quarter" idx="11"/>
          </p:nvPr>
        </p:nvSpPr>
        <p:spPr/>
        <p:txBody>
          <a:bodyPr/>
          <a:lstStyle/>
          <a:p>
            <a:r>
              <a:rPr lang="en-US"/>
              <a:t>ENGG1000 2022-23 Term2 KHW</a:t>
            </a:r>
          </a:p>
        </p:txBody>
      </p:sp>
      <p:sp>
        <p:nvSpPr>
          <p:cNvPr id="6" name="Slide Number Placeholder 5"/>
          <p:cNvSpPr>
            <a:spLocks noGrp="1"/>
          </p:cNvSpPr>
          <p:nvPr>
            <p:ph type="sldNum" sz="quarter" idx="12"/>
          </p:nvPr>
        </p:nvSpPr>
        <p:spPr/>
        <p:txBody>
          <a:bodyPr/>
          <a:lstStyle/>
          <a:p>
            <a:fld id="{AC2B653F-F469-42DD-B5E8-5352BA3D9DB9}" type="slidenum">
              <a:rPr lang="en-US" smtClean="0"/>
              <a:t>‹#›</a:t>
            </a:fld>
            <a:endParaRPr lang="en-US"/>
          </a:p>
        </p:txBody>
      </p:sp>
    </p:spTree>
    <p:extLst>
      <p:ext uri="{BB962C8B-B14F-4D97-AF65-F5344CB8AC3E}">
        <p14:creationId xmlns:p14="http://schemas.microsoft.com/office/powerpoint/2010/main" val="4067688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616D34-8255-4DF1-9CED-DFBEE875E703}" type="datetime1">
              <a:rPr lang="en-HK" smtClean="0"/>
              <a:t>20/2/2023</a:t>
            </a:fld>
            <a:endParaRPr lang="en-US"/>
          </a:p>
        </p:txBody>
      </p:sp>
      <p:sp>
        <p:nvSpPr>
          <p:cNvPr id="5" name="Footer Placeholder 4"/>
          <p:cNvSpPr>
            <a:spLocks noGrp="1"/>
          </p:cNvSpPr>
          <p:nvPr>
            <p:ph type="ftr" sz="quarter" idx="11"/>
          </p:nvPr>
        </p:nvSpPr>
        <p:spPr/>
        <p:txBody>
          <a:bodyPr/>
          <a:lstStyle/>
          <a:p>
            <a:r>
              <a:rPr lang="en-US"/>
              <a:t>ENGG1000 2022-23 Term2 KHW</a:t>
            </a:r>
          </a:p>
        </p:txBody>
      </p:sp>
      <p:sp>
        <p:nvSpPr>
          <p:cNvPr id="6" name="Slide Number Placeholder 5"/>
          <p:cNvSpPr>
            <a:spLocks noGrp="1"/>
          </p:cNvSpPr>
          <p:nvPr>
            <p:ph type="sldNum" sz="quarter" idx="12"/>
          </p:nvPr>
        </p:nvSpPr>
        <p:spPr/>
        <p:txBody>
          <a:bodyPr/>
          <a:lstStyle/>
          <a:p>
            <a:fld id="{AC2B653F-F469-42DD-B5E8-5352BA3D9DB9}" type="slidenum">
              <a:rPr lang="en-US" smtClean="0"/>
              <a:t>‹#›</a:t>
            </a:fld>
            <a:endParaRPr lang="en-US"/>
          </a:p>
        </p:txBody>
      </p:sp>
    </p:spTree>
    <p:extLst>
      <p:ext uri="{BB962C8B-B14F-4D97-AF65-F5344CB8AC3E}">
        <p14:creationId xmlns:p14="http://schemas.microsoft.com/office/powerpoint/2010/main" val="1906385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311392D-6AF0-4CF8-AD41-968CC4EB5EE9}" type="datetime1">
              <a:rPr lang="en-HK" smtClean="0"/>
              <a:t>20/2/2023</a:t>
            </a:fld>
            <a:endParaRPr lang="en-US"/>
          </a:p>
        </p:txBody>
      </p:sp>
      <p:sp>
        <p:nvSpPr>
          <p:cNvPr id="5" name="Footer Placeholder 4"/>
          <p:cNvSpPr>
            <a:spLocks noGrp="1"/>
          </p:cNvSpPr>
          <p:nvPr>
            <p:ph type="ftr" sz="quarter" idx="11"/>
          </p:nvPr>
        </p:nvSpPr>
        <p:spPr/>
        <p:txBody>
          <a:bodyPr/>
          <a:lstStyle/>
          <a:p>
            <a:r>
              <a:rPr lang="en-US"/>
              <a:t>ENGG1000 2022-23 Term2 KHW</a:t>
            </a:r>
          </a:p>
        </p:txBody>
      </p:sp>
      <p:sp>
        <p:nvSpPr>
          <p:cNvPr id="6" name="Slide Number Placeholder 5"/>
          <p:cNvSpPr>
            <a:spLocks noGrp="1"/>
          </p:cNvSpPr>
          <p:nvPr>
            <p:ph type="sldNum" sz="quarter" idx="12"/>
          </p:nvPr>
        </p:nvSpPr>
        <p:spPr/>
        <p:txBody>
          <a:bodyPr/>
          <a:lstStyle/>
          <a:p>
            <a:fld id="{AC2B653F-F469-42DD-B5E8-5352BA3D9DB9}" type="slidenum">
              <a:rPr lang="en-US" smtClean="0"/>
              <a:t>‹#›</a:t>
            </a:fld>
            <a:endParaRPr lang="en-US"/>
          </a:p>
        </p:txBody>
      </p:sp>
    </p:spTree>
    <p:extLst>
      <p:ext uri="{BB962C8B-B14F-4D97-AF65-F5344CB8AC3E}">
        <p14:creationId xmlns:p14="http://schemas.microsoft.com/office/powerpoint/2010/main" val="565669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4268AB-7637-4E70-94C9-E7D09F93B74F}" type="datetime1">
              <a:rPr lang="en-HK" smtClean="0"/>
              <a:t>20/2/2023</a:t>
            </a:fld>
            <a:endParaRPr lang="en-US"/>
          </a:p>
        </p:txBody>
      </p:sp>
      <p:sp>
        <p:nvSpPr>
          <p:cNvPr id="6" name="Footer Placeholder 5"/>
          <p:cNvSpPr>
            <a:spLocks noGrp="1"/>
          </p:cNvSpPr>
          <p:nvPr>
            <p:ph type="ftr" sz="quarter" idx="11"/>
          </p:nvPr>
        </p:nvSpPr>
        <p:spPr/>
        <p:txBody>
          <a:bodyPr/>
          <a:lstStyle/>
          <a:p>
            <a:r>
              <a:rPr lang="en-US"/>
              <a:t>ENGG1000 2022-23 Term2 KHW</a:t>
            </a:r>
          </a:p>
        </p:txBody>
      </p:sp>
      <p:sp>
        <p:nvSpPr>
          <p:cNvPr id="7" name="Slide Number Placeholder 6"/>
          <p:cNvSpPr>
            <a:spLocks noGrp="1"/>
          </p:cNvSpPr>
          <p:nvPr>
            <p:ph type="sldNum" sz="quarter" idx="12"/>
          </p:nvPr>
        </p:nvSpPr>
        <p:spPr/>
        <p:txBody>
          <a:bodyPr/>
          <a:lstStyle/>
          <a:p>
            <a:fld id="{AC2B653F-F469-42DD-B5E8-5352BA3D9DB9}" type="slidenum">
              <a:rPr lang="en-US" smtClean="0"/>
              <a:t>‹#›</a:t>
            </a:fld>
            <a:endParaRPr lang="en-US"/>
          </a:p>
        </p:txBody>
      </p:sp>
    </p:spTree>
    <p:extLst>
      <p:ext uri="{BB962C8B-B14F-4D97-AF65-F5344CB8AC3E}">
        <p14:creationId xmlns:p14="http://schemas.microsoft.com/office/powerpoint/2010/main" val="3534188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921268-4013-4C21-9CA6-137EF23341C8}" type="datetime1">
              <a:rPr lang="en-HK" smtClean="0"/>
              <a:t>20/2/2023</a:t>
            </a:fld>
            <a:endParaRPr lang="en-US"/>
          </a:p>
        </p:txBody>
      </p:sp>
      <p:sp>
        <p:nvSpPr>
          <p:cNvPr id="8" name="Footer Placeholder 7"/>
          <p:cNvSpPr>
            <a:spLocks noGrp="1"/>
          </p:cNvSpPr>
          <p:nvPr>
            <p:ph type="ftr" sz="quarter" idx="11"/>
          </p:nvPr>
        </p:nvSpPr>
        <p:spPr/>
        <p:txBody>
          <a:bodyPr/>
          <a:lstStyle/>
          <a:p>
            <a:r>
              <a:rPr lang="en-US"/>
              <a:t>ENGG1000 2022-23 Term2 KHW</a:t>
            </a:r>
          </a:p>
        </p:txBody>
      </p:sp>
      <p:sp>
        <p:nvSpPr>
          <p:cNvPr id="9" name="Slide Number Placeholder 8"/>
          <p:cNvSpPr>
            <a:spLocks noGrp="1"/>
          </p:cNvSpPr>
          <p:nvPr>
            <p:ph type="sldNum" sz="quarter" idx="12"/>
          </p:nvPr>
        </p:nvSpPr>
        <p:spPr/>
        <p:txBody>
          <a:bodyPr/>
          <a:lstStyle/>
          <a:p>
            <a:fld id="{AC2B653F-F469-42DD-B5E8-5352BA3D9DB9}" type="slidenum">
              <a:rPr lang="en-US" smtClean="0"/>
              <a:t>‹#›</a:t>
            </a:fld>
            <a:endParaRPr lang="en-US"/>
          </a:p>
        </p:txBody>
      </p:sp>
    </p:spTree>
    <p:extLst>
      <p:ext uri="{BB962C8B-B14F-4D97-AF65-F5344CB8AC3E}">
        <p14:creationId xmlns:p14="http://schemas.microsoft.com/office/powerpoint/2010/main" val="1060951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51AA05-C011-47CE-81C3-D5DB0F5D05D3}" type="datetime1">
              <a:rPr lang="en-HK" smtClean="0"/>
              <a:t>20/2/2023</a:t>
            </a:fld>
            <a:endParaRPr lang="en-US"/>
          </a:p>
        </p:txBody>
      </p:sp>
      <p:sp>
        <p:nvSpPr>
          <p:cNvPr id="4" name="Footer Placeholder 3"/>
          <p:cNvSpPr>
            <a:spLocks noGrp="1"/>
          </p:cNvSpPr>
          <p:nvPr>
            <p:ph type="ftr" sz="quarter" idx="11"/>
          </p:nvPr>
        </p:nvSpPr>
        <p:spPr/>
        <p:txBody>
          <a:bodyPr/>
          <a:lstStyle/>
          <a:p>
            <a:r>
              <a:rPr lang="en-US"/>
              <a:t>ENGG1000 2022-23 Term2 KHW</a:t>
            </a:r>
          </a:p>
        </p:txBody>
      </p:sp>
      <p:sp>
        <p:nvSpPr>
          <p:cNvPr id="5" name="Slide Number Placeholder 4"/>
          <p:cNvSpPr>
            <a:spLocks noGrp="1"/>
          </p:cNvSpPr>
          <p:nvPr>
            <p:ph type="sldNum" sz="quarter" idx="12"/>
          </p:nvPr>
        </p:nvSpPr>
        <p:spPr/>
        <p:txBody>
          <a:bodyPr/>
          <a:lstStyle/>
          <a:p>
            <a:fld id="{AC2B653F-F469-42DD-B5E8-5352BA3D9DB9}" type="slidenum">
              <a:rPr lang="en-US" smtClean="0"/>
              <a:t>‹#›</a:t>
            </a:fld>
            <a:endParaRPr lang="en-US"/>
          </a:p>
        </p:txBody>
      </p:sp>
    </p:spTree>
    <p:extLst>
      <p:ext uri="{BB962C8B-B14F-4D97-AF65-F5344CB8AC3E}">
        <p14:creationId xmlns:p14="http://schemas.microsoft.com/office/powerpoint/2010/main" val="1609229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311B5-F3E8-4356-8889-612187EAFB80}" type="datetime1">
              <a:rPr lang="en-HK" smtClean="0"/>
              <a:t>20/2/2023</a:t>
            </a:fld>
            <a:endParaRPr lang="en-US"/>
          </a:p>
        </p:txBody>
      </p:sp>
      <p:sp>
        <p:nvSpPr>
          <p:cNvPr id="3" name="Footer Placeholder 2"/>
          <p:cNvSpPr>
            <a:spLocks noGrp="1"/>
          </p:cNvSpPr>
          <p:nvPr>
            <p:ph type="ftr" sz="quarter" idx="11"/>
          </p:nvPr>
        </p:nvSpPr>
        <p:spPr/>
        <p:txBody>
          <a:bodyPr/>
          <a:lstStyle/>
          <a:p>
            <a:r>
              <a:rPr lang="en-US"/>
              <a:t>ENGG1000 2022-23 Term2 KHW</a:t>
            </a:r>
          </a:p>
        </p:txBody>
      </p:sp>
      <p:sp>
        <p:nvSpPr>
          <p:cNvPr id="4" name="Slide Number Placeholder 3"/>
          <p:cNvSpPr>
            <a:spLocks noGrp="1"/>
          </p:cNvSpPr>
          <p:nvPr>
            <p:ph type="sldNum" sz="quarter" idx="12"/>
          </p:nvPr>
        </p:nvSpPr>
        <p:spPr/>
        <p:txBody>
          <a:bodyPr/>
          <a:lstStyle/>
          <a:p>
            <a:fld id="{AC2B653F-F469-42DD-B5E8-5352BA3D9DB9}" type="slidenum">
              <a:rPr lang="en-US" smtClean="0"/>
              <a:t>‹#›</a:t>
            </a:fld>
            <a:endParaRPr lang="en-US"/>
          </a:p>
        </p:txBody>
      </p:sp>
    </p:spTree>
    <p:extLst>
      <p:ext uri="{BB962C8B-B14F-4D97-AF65-F5344CB8AC3E}">
        <p14:creationId xmlns:p14="http://schemas.microsoft.com/office/powerpoint/2010/main" val="4220756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3778C48-BFF5-4323-A8C4-B47A5F99D07D}" type="datetime1">
              <a:rPr lang="en-HK" smtClean="0"/>
              <a:t>20/2/2023</a:t>
            </a:fld>
            <a:endParaRPr lang="en-US"/>
          </a:p>
        </p:txBody>
      </p:sp>
      <p:sp>
        <p:nvSpPr>
          <p:cNvPr id="6" name="Footer Placeholder 5"/>
          <p:cNvSpPr>
            <a:spLocks noGrp="1"/>
          </p:cNvSpPr>
          <p:nvPr>
            <p:ph type="ftr" sz="quarter" idx="11"/>
          </p:nvPr>
        </p:nvSpPr>
        <p:spPr/>
        <p:txBody>
          <a:bodyPr/>
          <a:lstStyle/>
          <a:p>
            <a:r>
              <a:rPr lang="en-US"/>
              <a:t>ENGG1000 2022-23 Term2 KHW</a:t>
            </a:r>
          </a:p>
        </p:txBody>
      </p:sp>
      <p:sp>
        <p:nvSpPr>
          <p:cNvPr id="7" name="Slide Number Placeholder 6"/>
          <p:cNvSpPr>
            <a:spLocks noGrp="1"/>
          </p:cNvSpPr>
          <p:nvPr>
            <p:ph type="sldNum" sz="quarter" idx="12"/>
          </p:nvPr>
        </p:nvSpPr>
        <p:spPr/>
        <p:txBody>
          <a:bodyPr/>
          <a:lstStyle/>
          <a:p>
            <a:fld id="{AC2B653F-F469-42DD-B5E8-5352BA3D9DB9}" type="slidenum">
              <a:rPr lang="en-US" smtClean="0"/>
              <a:t>‹#›</a:t>
            </a:fld>
            <a:endParaRPr lang="en-US"/>
          </a:p>
        </p:txBody>
      </p:sp>
    </p:spTree>
    <p:extLst>
      <p:ext uri="{BB962C8B-B14F-4D97-AF65-F5344CB8AC3E}">
        <p14:creationId xmlns:p14="http://schemas.microsoft.com/office/powerpoint/2010/main" val="4199770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ACD7D24-52D4-4D20-85FC-C6DE289BF43E}" type="datetime1">
              <a:rPr lang="en-HK" smtClean="0"/>
              <a:t>20/2/2023</a:t>
            </a:fld>
            <a:endParaRPr lang="en-US"/>
          </a:p>
        </p:txBody>
      </p:sp>
      <p:sp>
        <p:nvSpPr>
          <p:cNvPr id="6" name="Footer Placeholder 5"/>
          <p:cNvSpPr>
            <a:spLocks noGrp="1"/>
          </p:cNvSpPr>
          <p:nvPr>
            <p:ph type="ftr" sz="quarter" idx="11"/>
          </p:nvPr>
        </p:nvSpPr>
        <p:spPr/>
        <p:txBody>
          <a:bodyPr/>
          <a:lstStyle/>
          <a:p>
            <a:r>
              <a:rPr lang="en-US"/>
              <a:t>ENGG1000 2022-23 Term2 KHW</a:t>
            </a:r>
          </a:p>
        </p:txBody>
      </p:sp>
      <p:sp>
        <p:nvSpPr>
          <p:cNvPr id="7" name="Slide Number Placeholder 6"/>
          <p:cNvSpPr>
            <a:spLocks noGrp="1"/>
          </p:cNvSpPr>
          <p:nvPr>
            <p:ph type="sldNum" sz="quarter" idx="12"/>
          </p:nvPr>
        </p:nvSpPr>
        <p:spPr/>
        <p:txBody>
          <a:bodyPr/>
          <a:lstStyle/>
          <a:p>
            <a:fld id="{AC2B653F-F469-42DD-B5E8-5352BA3D9DB9}" type="slidenum">
              <a:rPr lang="en-US" smtClean="0"/>
              <a:t>‹#›</a:t>
            </a:fld>
            <a:endParaRPr lang="en-US"/>
          </a:p>
        </p:txBody>
      </p:sp>
    </p:spTree>
    <p:extLst>
      <p:ext uri="{BB962C8B-B14F-4D97-AF65-F5344CB8AC3E}">
        <p14:creationId xmlns:p14="http://schemas.microsoft.com/office/powerpoint/2010/main" val="3061364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79E8BB-4128-47E9-88B1-360CED552447}" type="datetime1">
              <a:rPr lang="en-HK" smtClean="0"/>
              <a:t>20/2/2023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ENGG1000 2022-23 Term2 KHW</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B653F-F469-42DD-B5E8-5352BA3D9DB9}" type="slidenum">
              <a:rPr lang="en-US" smtClean="0"/>
              <a:t>‹#›</a:t>
            </a:fld>
            <a:endParaRPr lang="en-US"/>
          </a:p>
        </p:txBody>
      </p:sp>
    </p:spTree>
    <p:extLst>
      <p:ext uri="{BB962C8B-B14F-4D97-AF65-F5344CB8AC3E}">
        <p14:creationId xmlns:p14="http://schemas.microsoft.com/office/powerpoint/2010/main" val="13454289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pythonawesome.com/python-framework-for-ai-planning-and-automated-programming/"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javatpoint.com/machine-learning-support-vector-machine-algorithm"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hyperlink" Target="https://openai.com/blog/gym-retro/" TargetMode="External"/><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apps.apple.com/hk/app/poe-fast-helpful-ai-chat/id1640745955" TargetMode="External"/><Relationship Id="rId1" Type="http://schemas.openxmlformats.org/officeDocument/2006/relationships/slideLayout" Target="../slideLayouts/slideLayout4.xml"/><Relationship Id="rId4" Type="http://schemas.openxmlformats.org/officeDocument/2006/relationships/hyperlink" Target="https://www.researchgate.net/publication/323635232_Talk_to_me_Exploring_user_interactions_with_the_Amazon_Alexa/figures?lo=1"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answers.unrealengine.com/questions/669642/view.html" TargetMode="External"/><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youtu.be/tF4DML7FIWk"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https://youtu.be/EezdinoG4mk?t=121" TargetMode="External"/><Relationship Id="rId5" Type="http://schemas.openxmlformats.org/officeDocument/2006/relationships/hyperlink" Target="https://www.bostondynamics.com/" TargetMode="Externa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pragnakalp.com/demos/BERT-NLP-QnA-Demo/"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bdtechtalks.com/2019/11/18/what-is-symbolic-artificial-intelligence/" TargetMode="External"/><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cbk.bschool.cuhk.edu.hk/artificial-intelligence-wont-solve-everything/"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analyticsvidhya.com/blog/2016/06/bayesian-statistics-beginners-simple-english/" TargetMode="External"/><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www.javatpoint.com/machine-learning-support-vector-machine-algorithm" TargetMode="External"/><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innoarchitech.com/blog/artificial-intelligence-deep-learning-neural-networks-explained" TargetMode="External"/><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apps.apple.com/hk/app/poe-fast-helpful-ai-chat/id1640745955" TargetMode="External"/><Relationship Id="rId2" Type="http://schemas.openxmlformats.org/officeDocument/2006/relationships/hyperlink" Target="https://en.wikipedia.org/wiki/Artificial_intelligence"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javatpoint.com/turing-test-in-ai" TargetMode="External"/><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hyperlink" Target="https://philosophy.hku.hk/joelau/?n=Main.TheChineseRoomArgument"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en.wikipedia.org/wiki/Artificial_intelligence" TargetMode="External"/><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Artificial Intelligence</a:t>
            </a:r>
          </a:p>
        </p:txBody>
      </p:sp>
      <p:sp>
        <p:nvSpPr>
          <p:cNvPr id="3" name="Subtitle 2"/>
          <p:cNvSpPr>
            <a:spLocks noGrp="1"/>
          </p:cNvSpPr>
          <p:nvPr>
            <p:ph type="subTitle" idx="1"/>
          </p:nvPr>
        </p:nvSpPr>
        <p:spPr/>
        <p:txBody>
          <a:bodyPr/>
          <a:lstStyle/>
          <a:p>
            <a:r>
              <a:rPr lang="en-US"/>
              <a:t>ENGG1000</a:t>
            </a:r>
          </a:p>
        </p:txBody>
      </p:sp>
    </p:spTree>
    <p:extLst>
      <p:ext uri="{BB962C8B-B14F-4D97-AF65-F5344CB8AC3E}">
        <p14:creationId xmlns:p14="http://schemas.microsoft.com/office/powerpoint/2010/main" val="1965911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ython framework for AI Planning and automated programm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665" y="2880848"/>
            <a:ext cx="5911446" cy="37371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Planning</a:t>
            </a:r>
          </a:p>
        </p:txBody>
      </p:sp>
      <p:sp>
        <p:nvSpPr>
          <p:cNvPr id="3" name="Content Placeholder 2"/>
          <p:cNvSpPr>
            <a:spLocks noGrp="1"/>
          </p:cNvSpPr>
          <p:nvPr>
            <p:ph idx="1"/>
          </p:nvPr>
        </p:nvSpPr>
        <p:spPr/>
        <p:txBody>
          <a:bodyPr/>
          <a:lstStyle/>
          <a:p>
            <a:r>
              <a:rPr lang="en-US" dirty="0"/>
              <a:t>Intelligent agents need a way to visualize the future—a representation of the state of the world and be able to make predictions about how their actions will change it, e.g. a robot constructing a path to goal</a:t>
            </a:r>
          </a:p>
          <a:p>
            <a:endParaRPr lang="en-US" dirty="0"/>
          </a:p>
        </p:txBody>
      </p:sp>
      <p:sp>
        <p:nvSpPr>
          <p:cNvPr id="4" name="Rectangle 3"/>
          <p:cNvSpPr/>
          <p:nvPr/>
        </p:nvSpPr>
        <p:spPr>
          <a:xfrm>
            <a:off x="1390650" y="5853797"/>
            <a:ext cx="8713470" cy="646331"/>
          </a:xfrm>
          <a:prstGeom prst="rect">
            <a:avLst/>
          </a:prstGeom>
        </p:spPr>
        <p:txBody>
          <a:bodyPr wrap="square">
            <a:spAutoFit/>
          </a:bodyPr>
          <a:lstStyle/>
          <a:p>
            <a:r>
              <a:rPr lang="en-US" dirty="0">
                <a:hlinkClick r:id="rId4"/>
              </a:rPr>
              <a:t>Source: https://pythonawesome.com/python-framework-for-ai-planning-and-automated-programming/</a:t>
            </a:r>
            <a:endParaRPr lang="en-US" dirty="0"/>
          </a:p>
        </p:txBody>
      </p:sp>
      <p:sp>
        <p:nvSpPr>
          <p:cNvPr id="5" name="Slide Number Placeholder 4">
            <a:extLst>
              <a:ext uri="{FF2B5EF4-FFF2-40B4-BE49-F238E27FC236}">
                <a16:creationId xmlns:a16="http://schemas.microsoft.com/office/drawing/2014/main" id="{2EFE2263-6A53-544A-9E1A-2DB842CB969F}"/>
              </a:ext>
            </a:extLst>
          </p:cNvPr>
          <p:cNvSpPr>
            <a:spLocks noGrp="1"/>
          </p:cNvSpPr>
          <p:nvPr>
            <p:ph type="sldNum" sz="quarter" idx="12"/>
          </p:nvPr>
        </p:nvSpPr>
        <p:spPr/>
        <p:txBody>
          <a:bodyPr/>
          <a:lstStyle/>
          <a:p>
            <a:fld id="{AC2B653F-F469-42DD-B5E8-5352BA3D9DB9}" type="slidenum">
              <a:rPr lang="en-US" smtClean="0"/>
              <a:t>10</a:t>
            </a:fld>
            <a:endParaRPr lang="en-US"/>
          </a:p>
        </p:txBody>
      </p:sp>
      <p:sp>
        <p:nvSpPr>
          <p:cNvPr id="6" name="Footer Placeholder 5">
            <a:extLst>
              <a:ext uri="{FF2B5EF4-FFF2-40B4-BE49-F238E27FC236}">
                <a16:creationId xmlns:a16="http://schemas.microsoft.com/office/drawing/2014/main" id="{42DAB31E-F902-8E18-3F6A-3683278C2439}"/>
              </a:ext>
            </a:extLst>
          </p:cNvPr>
          <p:cNvSpPr>
            <a:spLocks noGrp="1"/>
          </p:cNvSpPr>
          <p:nvPr>
            <p:ph type="ftr" sz="quarter" idx="11"/>
          </p:nvPr>
        </p:nvSpPr>
        <p:spPr/>
        <p:txBody>
          <a:bodyPr/>
          <a:lstStyle/>
          <a:p>
            <a:r>
              <a:rPr lang="en-US"/>
              <a:t>ENGG1000 2022-23 Term2 KHW</a:t>
            </a:r>
          </a:p>
        </p:txBody>
      </p:sp>
    </p:spTree>
    <p:extLst>
      <p:ext uri="{BB962C8B-B14F-4D97-AF65-F5344CB8AC3E}">
        <p14:creationId xmlns:p14="http://schemas.microsoft.com/office/powerpoint/2010/main" val="525274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a:t>
            </a:r>
          </a:p>
        </p:txBody>
      </p:sp>
      <p:sp>
        <p:nvSpPr>
          <p:cNvPr id="3" name="Content Placeholder 2"/>
          <p:cNvSpPr>
            <a:spLocks noGrp="1"/>
          </p:cNvSpPr>
          <p:nvPr>
            <p:ph sz="half" idx="1"/>
          </p:nvPr>
        </p:nvSpPr>
        <p:spPr>
          <a:xfrm>
            <a:off x="422910" y="1825625"/>
            <a:ext cx="7063740" cy="4351338"/>
          </a:xfrm>
        </p:spPr>
        <p:txBody>
          <a:bodyPr>
            <a:normAutofit/>
          </a:bodyPr>
          <a:lstStyle/>
          <a:p>
            <a:r>
              <a:rPr lang="en-US" dirty="0"/>
              <a:t>Study of computer algorithms that improve automatically through experience</a:t>
            </a:r>
          </a:p>
          <a:p>
            <a:r>
              <a:rPr lang="en-US" dirty="0"/>
              <a:t>Further divided into </a:t>
            </a:r>
            <a:r>
              <a:rPr lang="en-US" b="1" dirty="0"/>
              <a:t>supervised learning</a:t>
            </a:r>
            <a:r>
              <a:rPr lang="en-US" dirty="0"/>
              <a:t> and </a:t>
            </a:r>
            <a:r>
              <a:rPr lang="en-US" b="1" dirty="0"/>
              <a:t>unsupervised learning</a:t>
            </a:r>
            <a:r>
              <a:rPr lang="en-US" dirty="0"/>
              <a:t>; the former employs human-labeled input data for learning; the latter does not</a:t>
            </a:r>
          </a:p>
          <a:p>
            <a:r>
              <a:rPr lang="en-US" dirty="0"/>
              <a:t>Supervised learning includes </a:t>
            </a:r>
            <a:r>
              <a:rPr lang="en-US" b="1" dirty="0"/>
              <a:t>classification</a:t>
            </a:r>
            <a:r>
              <a:rPr lang="en-US" dirty="0"/>
              <a:t> e.g. handwritten digit analysis, and </a:t>
            </a:r>
            <a:r>
              <a:rPr lang="en-US" b="1" dirty="0"/>
              <a:t>regression</a:t>
            </a:r>
            <a:r>
              <a:rPr lang="en-US" dirty="0"/>
              <a:t> e.g. develop a way to predict house price based on current data</a:t>
            </a:r>
          </a:p>
        </p:txBody>
      </p:sp>
      <p:sp>
        <p:nvSpPr>
          <p:cNvPr id="5" name="TextBox 4"/>
          <p:cNvSpPr txBox="1"/>
          <p:nvPr/>
        </p:nvSpPr>
        <p:spPr>
          <a:xfrm>
            <a:off x="8206740" y="4723725"/>
            <a:ext cx="3622119" cy="1477328"/>
          </a:xfrm>
          <a:prstGeom prst="rect">
            <a:avLst/>
          </a:prstGeom>
          <a:noFill/>
        </p:spPr>
        <p:txBody>
          <a:bodyPr wrap="square" rtlCol="0">
            <a:spAutoFit/>
          </a:bodyPr>
          <a:lstStyle/>
          <a:p>
            <a:r>
              <a:rPr lang="en-US" dirty="0"/>
              <a:t>Supervised Learning of classifying cat/dog</a:t>
            </a:r>
          </a:p>
          <a:p>
            <a:r>
              <a:rPr lang="en-US" dirty="0">
                <a:hlinkClick r:id="rId3"/>
              </a:rPr>
              <a:t>https://www.javatpoint.com/machine-learning-support-vector-machine-algorithm</a:t>
            </a:r>
            <a:endParaRPr lang="en-US" dirty="0"/>
          </a:p>
        </p:txBody>
      </p:sp>
      <p:pic>
        <p:nvPicPr>
          <p:cNvPr id="5124" name="Picture 4" descr="Support Vector Machine Algorithm"/>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7333895" y="1520984"/>
            <a:ext cx="4762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4505327-A5E7-724D-B96F-54565342585B}"/>
              </a:ext>
            </a:extLst>
          </p:cNvPr>
          <p:cNvSpPr>
            <a:spLocks noGrp="1"/>
          </p:cNvSpPr>
          <p:nvPr>
            <p:ph type="sldNum" sz="quarter" idx="12"/>
          </p:nvPr>
        </p:nvSpPr>
        <p:spPr/>
        <p:txBody>
          <a:bodyPr/>
          <a:lstStyle/>
          <a:p>
            <a:fld id="{AC2B653F-F469-42DD-B5E8-5352BA3D9DB9}" type="slidenum">
              <a:rPr lang="en-US" smtClean="0"/>
              <a:t>11</a:t>
            </a:fld>
            <a:endParaRPr lang="en-US"/>
          </a:p>
        </p:txBody>
      </p:sp>
      <p:sp>
        <p:nvSpPr>
          <p:cNvPr id="6" name="Footer Placeholder 5">
            <a:extLst>
              <a:ext uri="{FF2B5EF4-FFF2-40B4-BE49-F238E27FC236}">
                <a16:creationId xmlns:a16="http://schemas.microsoft.com/office/drawing/2014/main" id="{DA741E91-BCD3-56AC-35F3-4F9D2D75BC2B}"/>
              </a:ext>
            </a:extLst>
          </p:cNvPr>
          <p:cNvSpPr>
            <a:spLocks noGrp="1"/>
          </p:cNvSpPr>
          <p:nvPr>
            <p:ph type="ftr" sz="quarter" idx="11"/>
          </p:nvPr>
        </p:nvSpPr>
        <p:spPr/>
        <p:txBody>
          <a:bodyPr/>
          <a:lstStyle/>
          <a:p>
            <a:r>
              <a:rPr lang="en-US"/>
              <a:t>ENGG1000 2022-23 Term2 KHW</a:t>
            </a:r>
          </a:p>
        </p:txBody>
      </p:sp>
    </p:spTree>
    <p:extLst>
      <p:ext uri="{BB962C8B-B14F-4D97-AF65-F5344CB8AC3E}">
        <p14:creationId xmlns:p14="http://schemas.microsoft.com/office/powerpoint/2010/main" val="4185986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a:t>
            </a:r>
          </a:p>
        </p:txBody>
      </p:sp>
      <p:sp>
        <p:nvSpPr>
          <p:cNvPr id="3" name="Content Placeholder 2"/>
          <p:cNvSpPr>
            <a:spLocks noGrp="1"/>
          </p:cNvSpPr>
          <p:nvPr>
            <p:ph sz="half" idx="1"/>
          </p:nvPr>
        </p:nvSpPr>
        <p:spPr/>
        <p:txBody>
          <a:bodyPr/>
          <a:lstStyle/>
          <a:p>
            <a:r>
              <a:rPr lang="en-US" dirty="0"/>
              <a:t>In “reinforcement learning “, agent is rewarded for good responses and punished for bad ones. </a:t>
            </a:r>
          </a:p>
          <a:p>
            <a:r>
              <a:rPr lang="en-US" dirty="0"/>
              <a:t>The agent uses this sequence of rewards and punishments to form a strategy for operating in its problem space</a:t>
            </a:r>
          </a:p>
        </p:txBody>
      </p:sp>
      <p:sp>
        <p:nvSpPr>
          <p:cNvPr id="6" name="Rectangle 5"/>
          <p:cNvSpPr/>
          <p:nvPr/>
        </p:nvSpPr>
        <p:spPr>
          <a:xfrm>
            <a:off x="6019800" y="5141627"/>
            <a:ext cx="5796459" cy="461665"/>
          </a:xfrm>
          <a:prstGeom prst="rect">
            <a:avLst/>
          </a:prstGeom>
        </p:spPr>
        <p:txBody>
          <a:bodyPr wrap="none">
            <a:spAutoFit/>
          </a:bodyPr>
          <a:lstStyle/>
          <a:p>
            <a:r>
              <a:rPr lang="en-US" sz="2400" dirty="0">
                <a:hlinkClick r:id="rId5"/>
              </a:rPr>
              <a:t>Source:  https://openai.com/blog/gym-retro</a:t>
            </a:r>
            <a:r>
              <a:rPr lang="en-US" dirty="0">
                <a:hlinkClick r:id="rId5"/>
              </a:rPr>
              <a:t>/</a:t>
            </a:r>
            <a:endParaRPr lang="en-US" dirty="0"/>
          </a:p>
        </p:txBody>
      </p:sp>
      <p:sp>
        <p:nvSpPr>
          <p:cNvPr id="4" name="Slide Number Placeholder 3">
            <a:extLst>
              <a:ext uri="{FF2B5EF4-FFF2-40B4-BE49-F238E27FC236}">
                <a16:creationId xmlns:a16="http://schemas.microsoft.com/office/drawing/2014/main" id="{CDB78EB7-089B-CF4D-9AA5-99FB455CAAC9}"/>
              </a:ext>
            </a:extLst>
          </p:cNvPr>
          <p:cNvSpPr>
            <a:spLocks noGrp="1"/>
          </p:cNvSpPr>
          <p:nvPr>
            <p:ph type="sldNum" sz="quarter" idx="12"/>
          </p:nvPr>
        </p:nvSpPr>
        <p:spPr/>
        <p:txBody>
          <a:bodyPr/>
          <a:lstStyle/>
          <a:p>
            <a:fld id="{AC2B653F-F469-42DD-B5E8-5352BA3D9DB9}" type="slidenum">
              <a:rPr lang="en-US" smtClean="0"/>
              <a:t>12</a:t>
            </a:fld>
            <a:endParaRPr lang="en-US" dirty="0"/>
          </a:p>
        </p:txBody>
      </p:sp>
      <p:pic>
        <p:nvPicPr>
          <p:cNvPr id="8" name="openAI_games">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6"/>
          <a:stretch>
            <a:fillRect/>
          </a:stretch>
        </p:blipFill>
        <p:spPr>
          <a:xfrm>
            <a:off x="5986605" y="1317625"/>
            <a:ext cx="5290995" cy="3527330"/>
          </a:xfrm>
        </p:spPr>
      </p:pic>
      <p:sp>
        <p:nvSpPr>
          <p:cNvPr id="5" name="Footer Placeholder 4">
            <a:extLst>
              <a:ext uri="{FF2B5EF4-FFF2-40B4-BE49-F238E27FC236}">
                <a16:creationId xmlns:a16="http://schemas.microsoft.com/office/drawing/2014/main" id="{49D76BA4-2747-8D5E-8A67-FC2C2C212B16}"/>
              </a:ext>
            </a:extLst>
          </p:cNvPr>
          <p:cNvSpPr>
            <a:spLocks noGrp="1"/>
          </p:cNvSpPr>
          <p:nvPr>
            <p:ph type="ftr" sz="quarter" idx="11"/>
          </p:nvPr>
        </p:nvSpPr>
        <p:spPr/>
        <p:txBody>
          <a:bodyPr/>
          <a:lstStyle/>
          <a:p>
            <a:r>
              <a:rPr lang="en-US"/>
              <a:t>ENGG1000 2022-23 Term2 KHW</a:t>
            </a:r>
          </a:p>
        </p:txBody>
      </p:sp>
    </p:spTree>
    <p:extLst>
      <p:ext uri="{BB962C8B-B14F-4D97-AF65-F5344CB8AC3E}">
        <p14:creationId xmlns:p14="http://schemas.microsoft.com/office/powerpoint/2010/main" val="199888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Natural Language Processing (NLP)</a:t>
            </a:r>
          </a:p>
        </p:txBody>
      </p:sp>
      <p:sp>
        <p:nvSpPr>
          <p:cNvPr id="3" name="Content Placeholder 2"/>
          <p:cNvSpPr>
            <a:spLocks noGrp="1"/>
          </p:cNvSpPr>
          <p:nvPr>
            <p:ph sz="half" idx="1"/>
          </p:nvPr>
        </p:nvSpPr>
        <p:spPr>
          <a:xfrm>
            <a:off x="838200" y="1825625"/>
            <a:ext cx="5722620" cy="4351338"/>
          </a:xfrm>
        </p:spPr>
        <p:txBody>
          <a:bodyPr>
            <a:normAutofit/>
          </a:bodyPr>
          <a:lstStyle/>
          <a:p>
            <a:r>
              <a:rPr lang="en-US" dirty="0"/>
              <a:t>Allows machines to read and understand human language</a:t>
            </a:r>
          </a:p>
          <a:p>
            <a:r>
              <a:rPr lang="en-US" dirty="0"/>
              <a:t>Applications include information retrieval, text mining, question answering (bot in online chat system), and machine translation</a:t>
            </a:r>
          </a:p>
          <a:p>
            <a:r>
              <a:rPr lang="en-US" b="1" i="0" dirty="0">
                <a:solidFill>
                  <a:srgbClr val="1D1D1F"/>
                </a:solidFill>
                <a:effectLst/>
                <a:latin typeface="SF Pro HK"/>
              </a:rPr>
              <a:t>Poe – Fast, Helpful AI Chat</a:t>
            </a:r>
          </a:p>
          <a:p>
            <a:pPr lvl="1"/>
            <a:r>
              <a:rPr lang="en-US" dirty="0">
                <a:hlinkClick r:id="rId2"/>
              </a:rPr>
              <a:t>https://apps.apple.com/hk/app/poe-fast-helpful-ai-chat/id1640745955</a:t>
            </a:r>
            <a:r>
              <a:rPr lang="en-US" dirty="0"/>
              <a:t> </a:t>
            </a:r>
          </a:p>
          <a:p>
            <a:endParaRPr lang="en-US" dirty="0"/>
          </a:p>
        </p:txBody>
      </p:sp>
      <p:pic>
        <p:nvPicPr>
          <p:cNvPr id="6146" name="Picture 2" descr="Information architecture of Alexa, modified from Amazon Web ..."/>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663690" y="1690688"/>
            <a:ext cx="5181600" cy="32514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749290" y="5077116"/>
            <a:ext cx="6096000" cy="923330"/>
          </a:xfrm>
          <a:prstGeom prst="rect">
            <a:avLst/>
          </a:prstGeom>
        </p:spPr>
        <p:txBody>
          <a:bodyPr>
            <a:spAutoFit/>
          </a:bodyPr>
          <a:lstStyle/>
          <a:p>
            <a:r>
              <a:rPr lang="en-US" dirty="0">
                <a:hlinkClick r:id="rId4"/>
              </a:rPr>
              <a:t>https://www.researchgate.net/publication/323635232_Talk_to_me_Exploring_user_interactions_with_the_Amazon_Alexa/figures?lo=1</a:t>
            </a:r>
            <a:endParaRPr lang="en-US" dirty="0"/>
          </a:p>
        </p:txBody>
      </p:sp>
      <p:sp>
        <p:nvSpPr>
          <p:cNvPr id="4" name="Slide Number Placeholder 3">
            <a:extLst>
              <a:ext uri="{FF2B5EF4-FFF2-40B4-BE49-F238E27FC236}">
                <a16:creationId xmlns:a16="http://schemas.microsoft.com/office/drawing/2014/main" id="{66D8A7DD-5D1C-B948-A2B2-967B09B3DBDC}"/>
              </a:ext>
            </a:extLst>
          </p:cNvPr>
          <p:cNvSpPr>
            <a:spLocks noGrp="1"/>
          </p:cNvSpPr>
          <p:nvPr>
            <p:ph type="sldNum" sz="quarter" idx="12"/>
          </p:nvPr>
        </p:nvSpPr>
        <p:spPr/>
        <p:txBody>
          <a:bodyPr/>
          <a:lstStyle/>
          <a:p>
            <a:fld id="{AC2B653F-F469-42DD-B5E8-5352BA3D9DB9}" type="slidenum">
              <a:rPr lang="en-US" smtClean="0"/>
              <a:t>13</a:t>
            </a:fld>
            <a:endParaRPr lang="en-US"/>
          </a:p>
        </p:txBody>
      </p:sp>
      <p:sp>
        <p:nvSpPr>
          <p:cNvPr id="6" name="Footer Placeholder 5">
            <a:extLst>
              <a:ext uri="{FF2B5EF4-FFF2-40B4-BE49-F238E27FC236}">
                <a16:creationId xmlns:a16="http://schemas.microsoft.com/office/drawing/2014/main" id="{F983E611-5E4E-4FA0-0B44-9338BC31F4ED}"/>
              </a:ext>
            </a:extLst>
          </p:cNvPr>
          <p:cNvSpPr>
            <a:spLocks noGrp="1"/>
          </p:cNvSpPr>
          <p:nvPr>
            <p:ph type="ftr" sz="quarter" idx="11"/>
          </p:nvPr>
        </p:nvSpPr>
        <p:spPr/>
        <p:txBody>
          <a:bodyPr/>
          <a:lstStyle/>
          <a:p>
            <a:r>
              <a:rPr lang="en-US"/>
              <a:t>ENGG1000 2022-23 Term2 KHW</a:t>
            </a:r>
          </a:p>
        </p:txBody>
      </p:sp>
    </p:spTree>
    <p:extLst>
      <p:ext uri="{BB962C8B-B14F-4D97-AF65-F5344CB8AC3E}">
        <p14:creationId xmlns:p14="http://schemas.microsoft.com/office/powerpoint/2010/main" val="1510048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Perception</a:t>
            </a:r>
          </a:p>
        </p:txBody>
      </p:sp>
      <p:sp>
        <p:nvSpPr>
          <p:cNvPr id="3" name="Content Placeholder 2"/>
          <p:cNvSpPr>
            <a:spLocks noGrp="1"/>
          </p:cNvSpPr>
          <p:nvPr>
            <p:ph sz="half" idx="1"/>
          </p:nvPr>
        </p:nvSpPr>
        <p:spPr>
          <a:xfrm>
            <a:off x="838200" y="1825625"/>
            <a:ext cx="5219700" cy="4351338"/>
          </a:xfrm>
        </p:spPr>
        <p:txBody>
          <a:bodyPr/>
          <a:lstStyle/>
          <a:p>
            <a:r>
              <a:rPr lang="en-US" dirty="0"/>
              <a:t>Ability to use input from sensors (such as cameras) to deduce aspects of the world</a:t>
            </a:r>
          </a:p>
          <a:p>
            <a:endParaRPr lang="en-US" dirty="0"/>
          </a:p>
          <a:p>
            <a:r>
              <a:rPr lang="en-US" dirty="0"/>
              <a:t>Applications include speech recognition, facial recognition, and object recognition</a:t>
            </a:r>
          </a:p>
          <a:p>
            <a:endParaRPr lang="en-US" dirty="0"/>
          </a:p>
        </p:txBody>
      </p:sp>
      <p:pic>
        <p:nvPicPr>
          <p:cNvPr id="7170" name="Picture 2" descr="AISense_Sight lost when seeing more than 5 character - UE4 AnswerHub"/>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6332220" y="1423866"/>
            <a:ext cx="5684520" cy="30159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453926" y="4699635"/>
            <a:ext cx="5738074" cy="1477328"/>
          </a:xfrm>
          <a:prstGeom prst="rect">
            <a:avLst/>
          </a:prstGeom>
          <a:noFill/>
        </p:spPr>
        <p:txBody>
          <a:bodyPr wrap="square" rtlCol="0">
            <a:spAutoFit/>
          </a:bodyPr>
          <a:lstStyle/>
          <a:p>
            <a:r>
              <a:rPr lang="en-US" dirty="0"/>
              <a:t>In computer game, how an NPC (non-playable character) perceive the world and plan for next action</a:t>
            </a:r>
          </a:p>
          <a:p>
            <a:r>
              <a:rPr lang="en-US" dirty="0"/>
              <a:t>Source : Unreal engine</a:t>
            </a:r>
            <a:br>
              <a:rPr lang="en-US" dirty="0"/>
            </a:br>
            <a:r>
              <a:rPr lang="en-US" dirty="0">
                <a:hlinkClick r:id="rId3"/>
              </a:rPr>
              <a:t>https://answers.unrealengine.com/questions/669642/view.html</a:t>
            </a:r>
            <a:r>
              <a:rPr lang="en-US" dirty="0"/>
              <a:t> </a:t>
            </a:r>
          </a:p>
        </p:txBody>
      </p:sp>
      <p:sp>
        <p:nvSpPr>
          <p:cNvPr id="4" name="Slide Number Placeholder 3">
            <a:extLst>
              <a:ext uri="{FF2B5EF4-FFF2-40B4-BE49-F238E27FC236}">
                <a16:creationId xmlns:a16="http://schemas.microsoft.com/office/drawing/2014/main" id="{CAD73C6A-BBE6-CF42-A0B7-A3A48890C504}"/>
              </a:ext>
            </a:extLst>
          </p:cNvPr>
          <p:cNvSpPr>
            <a:spLocks noGrp="1"/>
          </p:cNvSpPr>
          <p:nvPr>
            <p:ph type="sldNum" sz="quarter" idx="12"/>
          </p:nvPr>
        </p:nvSpPr>
        <p:spPr/>
        <p:txBody>
          <a:bodyPr/>
          <a:lstStyle/>
          <a:p>
            <a:fld id="{AC2B653F-F469-42DD-B5E8-5352BA3D9DB9}" type="slidenum">
              <a:rPr lang="en-US" smtClean="0"/>
              <a:t>14</a:t>
            </a:fld>
            <a:endParaRPr lang="en-US"/>
          </a:p>
        </p:txBody>
      </p:sp>
      <p:sp>
        <p:nvSpPr>
          <p:cNvPr id="6" name="Footer Placeholder 5">
            <a:extLst>
              <a:ext uri="{FF2B5EF4-FFF2-40B4-BE49-F238E27FC236}">
                <a16:creationId xmlns:a16="http://schemas.microsoft.com/office/drawing/2014/main" id="{C21B18F6-F83B-F913-93FC-D794D92CD937}"/>
              </a:ext>
            </a:extLst>
          </p:cNvPr>
          <p:cNvSpPr>
            <a:spLocks noGrp="1"/>
          </p:cNvSpPr>
          <p:nvPr>
            <p:ph type="ftr" sz="quarter" idx="11"/>
          </p:nvPr>
        </p:nvSpPr>
        <p:spPr/>
        <p:txBody>
          <a:bodyPr/>
          <a:lstStyle/>
          <a:p>
            <a:r>
              <a:rPr lang="en-US"/>
              <a:t>ENGG1000 2022-23 Term2 KHW</a:t>
            </a:r>
          </a:p>
        </p:txBody>
      </p:sp>
    </p:spTree>
    <p:extLst>
      <p:ext uri="{BB962C8B-B14F-4D97-AF65-F5344CB8AC3E}">
        <p14:creationId xmlns:p14="http://schemas.microsoft.com/office/powerpoint/2010/main" val="2936867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Motion &amp; Manipulation (Robotics)</a:t>
            </a:r>
          </a:p>
        </p:txBody>
      </p:sp>
      <p:sp>
        <p:nvSpPr>
          <p:cNvPr id="3" name="Content Placeholder 2"/>
          <p:cNvSpPr>
            <a:spLocks noGrp="1"/>
          </p:cNvSpPr>
          <p:nvPr>
            <p:ph sz="half" idx="1"/>
          </p:nvPr>
        </p:nvSpPr>
        <p:spPr>
          <a:xfrm>
            <a:off x="838200" y="1825625"/>
            <a:ext cx="6762750" cy="4351338"/>
          </a:xfrm>
        </p:spPr>
        <p:txBody>
          <a:bodyPr/>
          <a:lstStyle/>
          <a:p>
            <a:r>
              <a:rPr lang="en-US" dirty="0"/>
              <a:t>Motion planning - process of breaking down a movement task into "primitives" such as individual joint movements</a:t>
            </a:r>
          </a:p>
          <a:p>
            <a:endParaRPr lang="en-US" dirty="0"/>
          </a:p>
          <a:p>
            <a:r>
              <a:rPr lang="en-US" dirty="0"/>
              <a:t>Modern robot when given a small, static, and visible environment, can easily determine its location and map its environment</a:t>
            </a:r>
          </a:p>
        </p:txBody>
      </p:sp>
      <p:pic>
        <p:nvPicPr>
          <p:cNvPr id="8194" name="Picture 2" descr="Home | Boston Dynamics">
            <a:hlinkClick r:id="rId3"/>
          </p:cNvPr>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8052806" y="1425575"/>
            <a:ext cx="3820687" cy="43513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00950" y="5776913"/>
            <a:ext cx="4591050" cy="923330"/>
          </a:xfrm>
          <a:prstGeom prst="rect">
            <a:avLst/>
          </a:prstGeom>
          <a:noFill/>
        </p:spPr>
        <p:txBody>
          <a:bodyPr wrap="square" rtlCol="0">
            <a:spAutoFit/>
          </a:bodyPr>
          <a:lstStyle/>
          <a:p>
            <a:r>
              <a:rPr lang="en-US" dirty="0"/>
              <a:t>Boston Dynamics – a company experts in robot manufacturing</a:t>
            </a:r>
            <a:br>
              <a:rPr lang="en-US" dirty="0"/>
            </a:br>
            <a:r>
              <a:rPr lang="en-US" dirty="0">
                <a:hlinkClick r:id="rId5"/>
              </a:rPr>
              <a:t>https://www.bostondynamics.com/</a:t>
            </a:r>
            <a:r>
              <a:rPr lang="en-US" dirty="0"/>
              <a:t>  </a:t>
            </a:r>
          </a:p>
        </p:txBody>
      </p:sp>
      <p:sp>
        <p:nvSpPr>
          <p:cNvPr id="4" name="Slide Number Placeholder 3">
            <a:extLst>
              <a:ext uri="{FF2B5EF4-FFF2-40B4-BE49-F238E27FC236}">
                <a16:creationId xmlns:a16="http://schemas.microsoft.com/office/drawing/2014/main" id="{071B168C-5F93-1847-AD47-7ED292530A8B}"/>
              </a:ext>
            </a:extLst>
          </p:cNvPr>
          <p:cNvSpPr>
            <a:spLocks noGrp="1"/>
          </p:cNvSpPr>
          <p:nvPr>
            <p:ph type="sldNum" sz="quarter" idx="12"/>
          </p:nvPr>
        </p:nvSpPr>
        <p:spPr/>
        <p:txBody>
          <a:bodyPr/>
          <a:lstStyle/>
          <a:p>
            <a:fld id="{AC2B653F-F469-42DD-B5E8-5352BA3D9DB9}" type="slidenum">
              <a:rPr lang="en-US" smtClean="0"/>
              <a:t>15</a:t>
            </a:fld>
            <a:endParaRPr lang="en-US"/>
          </a:p>
        </p:txBody>
      </p:sp>
      <p:sp>
        <p:nvSpPr>
          <p:cNvPr id="7" name="TextBox 6"/>
          <p:cNvSpPr txBox="1"/>
          <p:nvPr/>
        </p:nvSpPr>
        <p:spPr>
          <a:xfrm>
            <a:off x="592667" y="5469467"/>
            <a:ext cx="5283200" cy="646331"/>
          </a:xfrm>
          <a:prstGeom prst="rect">
            <a:avLst/>
          </a:prstGeom>
          <a:noFill/>
        </p:spPr>
        <p:txBody>
          <a:bodyPr wrap="square" rtlCol="0">
            <a:spAutoFit/>
          </a:bodyPr>
          <a:lstStyle/>
          <a:p>
            <a:r>
              <a:rPr lang="en-US" dirty="0"/>
              <a:t>More about </a:t>
            </a:r>
            <a:r>
              <a:rPr lang="en-US"/>
              <a:t>the parkour</a:t>
            </a:r>
            <a:endParaRPr lang="en-US" dirty="0"/>
          </a:p>
          <a:p>
            <a:r>
              <a:rPr lang="en-US" dirty="0">
                <a:hlinkClick r:id="rId6"/>
              </a:rPr>
              <a:t>https://youtu.be/EezdinoG4mk?t=121</a:t>
            </a:r>
            <a:r>
              <a:rPr lang="en-US" dirty="0"/>
              <a:t> </a:t>
            </a:r>
          </a:p>
        </p:txBody>
      </p:sp>
      <p:sp>
        <p:nvSpPr>
          <p:cNvPr id="6" name="Footer Placeholder 5">
            <a:extLst>
              <a:ext uri="{FF2B5EF4-FFF2-40B4-BE49-F238E27FC236}">
                <a16:creationId xmlns:a16="http://schemas.microsoft.com/office/drawing/2014/main" id="{882817CA-147D-D461-F426-0B594ADC9958}"/>
              </a:ext>
            </a:extLst>
          </p:cNvPr>
          <p:cNvSpPr>
            <a:spLocks noGrp="1"/>
          </p:cNvSpPr>
          <p:nvPr>
            <p:ph type="ftr" sz="quarter" idx="11"/>
          </p:nvPr>
        </p:nvSpPr>
        <p:spPr/>
        <p:txBody>
          <a:bodyPr/>
          <a:lstStyle/>
          <a:p>
            <a:r>
              <a:rPr lang="en-US"/>
              <a:t>ENGG1000 2022-23 Term2 KHW</a:t>
            </a:r>
          </a:p>
        </p:txBody>
      </p:sp>
    </p:spTree>
    <p:extLst>
      <p:ext uri="{BB962C8B-B14F-4D97-AF65-F5344CB8AC3E}">
        <p14:creationId xmlns:p14="http://schemas.microsoft.com/office/powerpoint/2010/main" val="1535650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Intelligence</a:t>
            </a:r>
          </a:p>
        </p:txBody>
      </p:sp>
      <p:sp>
        <p:nvSpPr>
          <p:cNvPr id="3" name="Content Placeholder 2"/>
          <p:cNvSpPr>
            <a:spLocks noGrp="1"/>
          </p:cNvSpPr>
          <p:nvPr>
            <p:ph idx="1"/>
          </p:nvPr>
        </p:nvSpPr>
        <p:spPr>
          <a:xfrm>
            <a:off x="838200" y="1528445"/>
            <a:ext cx="10515600" cy="4351338"/>
          </a:xfrm>
        </p:spPr>
        <p:txBody>
          <a:bodyPr/>
          <a:lstStyle/>
          <a:p>
            <a:r>
              <a:rPr lang="en-US" dirty="0"/>
              <a:t>Systems which recognize, interpret, process, or simulate human affects, also called “affective computing”</a:t>
            </a:r>
          </a:p>
          <a:p>
            <a:r>
              <a:rPr lang="en-US" dirty="0"/>
              <a:t>Moderate success in textual sentiment analysis</a:t>
            </a:r>
          </a:p>
          <a:p>
            <a:endParaRPr lang="en-US" dirty="0"/>
          </a:p>
          <a:p>
            <a:endParaRPr lang="en-US" dirty="0"/>
          </a:p>
          <a:p>
            <a:endParaRPr lang="en-US" dirty="0"/>
          </a:p>
        </p:txBody>
      </p:sp>
      <p:sp>
        <p:nvSpPr>
          <p:cNvPr id="4" name="TextBox 3"/>
          <p:cNvSpPr txBox="1"/>
          <p:nvPr/>
        </p:nvSpPr>
        <p:spPr>
          <a:xfrm>
            <a:off x="6537279" y="4149089"/>
            <a:ext cx="5487082" cy="923330"/>
          </a:xfrm>
          <a:prstGeom prst="rect">
            <a:avLst/>
          </a:prstGeom>
          <a:noFill/>
        </p:spPr>
        <p:txBody>
          <a:bodyPr wrap="square" rtlCol="0">
            <a:spAutoFit/>
          </a:bodyPr>
          <a:lstStyle/>
          <a:p>
            <a:r>
              <a:rPr lang="en-US" dirty="0"/>
              <a:t>English paragraph comprehension demo</a:t>
            </a:r>
            <a:br>
              <a:rPr lang="en-US" dirty="0"/>
            </a:br>
            <a:r>
              <a:rPr lang="en-US" dirty="0"/>
              <a:t> </a:t>
            </a:r>
            <a:r>
              <a:rPr lang="en-US" dirty="0">
                <a:hlinkClick r:id="rId2"/>
              </a:rPr>
              <a:t>https://www.pragnakalp.com/demos/BERT-NLP-QnA-Demo/</a:t>
            </a:r>
            <a:r>
              <a:rPr lang="en-US" dirty="0"/>
              <a:t> </a:t>
            </a:r>
          </a:p>
        </p:txBody>
      </p:sp>
      <p:sp>
        <p:nvSpPr>
          <p:cNvPr id="5" name="Slide Number Placeholder 4">
            <a:extLst>
              <a:ext uri="{FF2B5EF4-FFF2-40B4-BE49-F238E27FC236}">
                <a16:creationId xmlns:a16="http://schemas.microsoft.com/office/drawing/2014/main" id="{58F62B00-93E5-E049-A1C1-DC54641E9FCF}"/>
              </a:ext>
            </a:extLst>
          </p:cNvPr>
          <p:cNvSpPr>
            <a:spLocks noGrp="1"/>
          </p:cNvSpPr>
          <p:nvPr>
            <p:ph type="sldNum" sz="quarter" idx="12"/>
          </p:nvPr>
        </p:nvSpPr>
        <p:spPr/>
        <p:txBody>
          <a:bodyPr/>
          <a:lstStyle/>
          <a:p>
            <a:fld id="{AC2B653F-F469-42DD-B5E8-5352BA3D9DB9}" type="slidenum">
              <a:rPr lang="en-US" smtClean="0"/>
              <a:t>16</a:t>
            </a:fld>
            <a:endParaRPr lang="en-US"/>
          </a:p>
        </p:txBody>
      </p:sp>
      <p:pic>
        <p:nvPicPr>
          <p:cNvPr id="6" name="Picture 5"/>
          <p:cNvPicPr>
            <a:picLocks noChangeAspect="1"/>
          </p:cNvPicPr>
          <p:nvPr/>
        </p:nvPicPr>
        <p:blipFill>
          <a:blip r:embed="rId3"/>
          <a:stretch>
            <a:fillRect/>
          </a:stretch>
        </p:blipFill>
        <p:spPr>
          <a:xfrm>
            <a:off x="838200" y="2854008"/>
            <a:ext cx="5410589" cy="4009051"/>
          </a:xfrm>
          <a:prstGeom prst="rect">
            <a:avLst/>
          </a:prstGeom>
        </p:spPr>
      </p:pic>
      <p:sp>
        <p:nvSpPr>
          <p:cNvPr id="7" name="Footer Placeholder 6">
            <a:extLst>
              <a:ext uri="{FF2B5EF4-FFF2-40B4-BE49-F238E27FC236}">
                <a16:creationId xmlns:a16="http://schemas.microsoft.com/office/drawing/2014/main" id="{407353B3-40F9-AC84-9682-E855CD04DE7D}"/>
              </a:ext>
            </a:extLst>
          </p:cNvPr>
          <p:cNvSpPr>
            <a:spLocks noGrp="1"/>
          </p:cNvSpPr>
          <p:nvPr>
            <p:ph type="ftr" sz="quarter" idx="11"/>
          </p:nvPr>
        </p:nvSpPr>
        <p:spPr/>
        <p:txBody>
          <a:bodyPr/>
          <a:lstStyle/>
          <a:p>
            <a:r>
              <a:rPr lang="en-US"/>
              <a:t>ENGG1000 2022-23 Term2 KHW</a:t>
            </a:r>
          </a:p>
        </p:txBody>
      </p:sp>
    </p:spTree>
    <p:extLst>
      <p:ext uri="{BB962C8B-B14F-4D97-AF65-F5344CB8AC3E}">
        <p14:creationId xmlns:p14="http://schemas.microsoft.com/office/powerpoint/2010/main" val="1239232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Intelligence</a:t>
            </a:r>
          </a:p>
        </p:txBody>
      </p:sp>
      <p:sp>
        <p:nvSpPr>
          <p:cNvPr id="3" name="Content Placeholder 2"/>
          <p:cNvSpPr>
            <a:spLocks noGrp="1"/>
          </p:cNvSpPr>
          <p:nvPr>
            <p:ph idx="1"/>
          </p:nvPr>
        </p:nvSpPr>
        <p:spPr/>
        <p:txBody>
          <a:bodyPr/>
          <a:lstStyle/>
          <a:p>
            <a:r>
              <a:rPr lang="en-US" dirty="0"/>
              <a:t>Most of mentioned AI belongs to “narrow AI” – works in individual domain, e.g. automobile navigation</a:t>
            </a:r>
          </a:p>
          <a:p>
            <a:r>
              <a:rPr lang="en-US" dirty="0"/>
              <a:t>Combining these into a more general intelligence is proved to be difficult</a:t>
            </a:r>
          </a:p>
          <a:p>
            <a:r>
              <a:rPr lang="en-US" dirty="0"/>
              <a:t>Machine translation requires that a machine read and write in both languages (NLP), follow the author's argument (reason), know what is being talked about (knowledge), and faithfully reproduce the author's original intent (social intelligence) </a:t>
            </a:r>
          </a:p>
          <a:p>
            <a:r>
              <a:rPr lang="en-US" dirty="0"/>
              <a:t>Thus is considered “AI-Complete", that reach human-level machine performance.</a:t>
            </a:r>
          </a:p>
          <a:p>
            <a:endParaRPr lang="en-US" dirty="0"/>
          </a:p>
          <a:p>
            <a:endParaRPr lang="en-US" dirty="0"/>
          </a:p>
        </p:txBody>
      </p:sp>
      <p:sp>
        <p:nvSpPr>
          <p:cNvPr id="4" name="Slide Number Placeholder 3">
            <a:extLst>
              <a:ext uri="{FF2B5EF4-FFF2-40B4-BE49-F238E27FC236}">
                <a16:creationId xmlns:a16="http://schemas.microsoft.com/office/drawing/2014/main" id="{E5CA4F0B-F044-EA45-B800-962CDB6D1B3A}"/>
              </a:ext>
            </a:extLst>
          </p:cNvPr>
          <p:cNvSpPr>
            <a:spLocks noGrp="1"/>
          </p:cNvSpPr>
          <p:nvPr>
            <p:ph type="sldNum" sz="quarter" idx="12"/>
          </p:nvPr>
        </p:nvSpPr>
        <p:spPr/>
        <p:txBody>
          <a:bodyPr/>
          <a:lstStyle/>
          <a:p>
            <a:fld id="{AC2B653F-F469-42DD-B5E8-5352BA3D9DB9}" type="slidenum">
              <a:rPr lang="en-US" smtClean="0"/>
              <a:t>17</a:t>
            </a:fld>
            <a:endParaRPr lang="en-US"/>
          </a:p>
        </p:txBody>
      </p:sp>
      <p:sp>
        <p:nvSpPr>
          <p:cNvPr id="5" name="Footer Placeholder 4">
            <a:extLst>
              <a:ext uri="{FF2B5EF4-FFF2-40B4-BE49-F238E27FC236}">
                <a16:creationId xmlns:a16="http://schemas.microsoft.com/office/drawing/2014/main" id="{369ED9AF-F05E-A477-1B9A-818796594D26}"/>
              </a:ext>
            </a:extLst>
          </p:cNvPr>
          <p:cNvSpPr>
            <a:spLocks noGrp="1"/>
          </p:cNvSpPr>
          <p:nvPr>
            <p:ph type="ftr" sz="quarter" idx="11"/>
          </p:nvPr>
        </p:nvSpPr>
        <p:spPr/>
        <p:txBody>
          <a:bodyPr/>
          <a:lstStyle/>
          <a:p>
            <a:r>
              <a:rPr lang="en-US"/>
              <a:t>ENGG1000 2022-23 Term2 KHW</a:t>
            </a:r>
          </a:p>
        </p:txBody>
      </p:sp>
    </p:spTree>
    <p:extLst>
      <p:ext uri="{BB962C8B-B14F-4D97-AF65-F5344CB8AC3E}">
        <p14:creationId xmlns:p14="http://schemas.microsoft.com/office/powerpoint/2010/main" val="2079744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Artificial Intelligence</a:t>
            </a:r>
          </a:p>
        </p:txBody>
      </p:sp>
      <p:sp>
        <p:nvSpPr>
          <p:cNvPr id="3" name="Content Placeholder 2"/>
          <p:cNvSpPr>
            <a:spLocks noGrp="1"/>
          </p:cNvSpPr>
          <p:nvPr>
            <p:ph sz="half" idx="1"/>
          </p:nvPr>
        </p:nvSpPr>
        <p:spPr>
          <a:xfrm>
            <a:off x="838200" y="1825625"/>
            <a:ext cx="5745480" cy="4351338"/>
          </a:xfrm>
        </p:spPr>
        <p:txBody>
          <a:bodyPr/>
          <a:lstStyle/>
          <a:p>
            <a:r>
              <a:rPr lang="en-US" dirty="0"/>
              <a:t>AI will have a goal, e.g. win a game of GO</a:t>
            </a:r>
          </a:p>
          <a:p>
            <a:r>
              <a:rPr lang="en-US" dirty="0"/>
              <a:t>AI will achieve its goal through the use of algorithms</a:t>
            </a:r>
          </a:p>
          <a:p>
            <a:r>
              <a:rPr lang="en-US" dirty="0"/>
              <a:t>Algorithm : a set of unambiguous instructions that a computer can execute</a:t>
            </a:r>
          </a:p>
        </p:txBody>
      </p:sp>
      <p:sp>
        <p:nvSpPr>
          <p:cNvPr id="6" name="TextBox 5"/>
          <p:cNvSpPr txBox="1"/>
          <p:nvPr/>
        </p:nvSpPr>
        <p:spPr>
          <a:xfrm>
            <a:off x="6583680" y="5853797"/>
            <a:ext cx="5440680" cy="646331"/>
          </a:xfrm>
          <a:prstGeom prst="rect">
            <a:avLst/>
          </a:prstGeom>
          <a:noFill/>
        </p:spPr>
        <p:txBody>
          <a:bodyPr wrap="square" rtlCol="0">
            <a:spAutoFit/>
          </a:bodyPr>
          <a:lstStyle/>
          <a:p>
            <a:r>
              <a:rPr lang="en-US" dirty="0"/>
              <a:t>Google Map can provide you an algorithm from, say Central to </a:t>
            </a:r>
            <a:r>
              <a:rPr lang="en-US" dirty="0" err="1"/>
              <a:t>Shatin</a:t>
            </a:r>
            <a:r>
              <a:rPr lang="en-US" dirty="0"/>
              <a:t> step by step</a:t>
            </a:r>
          </a:p>
        </p:txBody>
      </p:sp>
      <p:pic>
        <p:nvPicPr>
          <p:cNvPr id="8" name="Content Placeholder 7"/>
          <p:cNvPicPr>
            <a:picLocks noGrp="1" noChangeAspect="1"/>
          </p:cNvPicPr>
          <p:nvPr>
            <p:ph sz="half" idx="2"/>
          </p:nvPr>
        </p:nvPicPr>
        <p:blipFill>
          <a:blip r:embed="rId2"/>
          <a:stretch>
            <a:fillRect/>
          </a:stretch>
        </p:blipFill>
        <p:spPr>
          <a:xfrm>
            <a:off x="6583680" y="1551948"/>
            <a:ext cx="5181600" cy="4166912"/>
          </a:xfrm>
          <a:prstGeom prst="rect">
            <a:avLst/>
          </a:prstGeom>
        </p:spPr>
      </p:pic>
      <p:sp>
        <p:nvSpPr>
          <p:cNvPr id="4" name="Slide Number Placeholder 3">
            <a:extLst>
              <a:ext uri="{FF2B5EF4-FFF2-40B4-BE49-F238E27FC236}">
                <a16:creationId xmlns:a16="http://schemas.microsoft.com/office/drawing/2014/main" id="{64CA5760-61FA-7145-92B3-DC29B95AE2D4}"/>
              </a:ext>
            </a:extLst>
          </p:cNvPr>
          <p:cNvSpPr>
            <a:spLocks noGrp="1"/>
          </p:cNvSpPr>
          <p:nvPr>
            <p:ph type="sldNum" sz="quarter" idx="12"/>
          </p:nvPr>
        </p:nvSpPr>
        <p:spPr/>
        <p:txBody>
          <a:bodyPr/>
          <a:lstStyle/>
          <a:p>
            <a:fld id="{AC2B653F-F469-42DD-B5E8-5352BA3D9DB9}" type="slidenum">
              <a:rPr lang="en-US" smtClean="0"/>
              <a:t>18</a:t>
            </a:fld>
            <a:endParaRPr lang="en-US"/>
          </a:p>
        </p:txBody>
      </p:sp>
      <p:sp>
        <p:nvSpPr>
          <p:cNvPr id="5" name="Footer Placeholder 4">
            <a:extLst>
              <a:ext uri="{FF2B5EF4-FFF2-40B4-BE49-F238E27FC236}">
                <a16:creationId xmlns:a16="http://schemas.microsoft.com/office/drawing/2014/main" id="{BDDFC6D9-4A4E-C4F7-0429-CA7A3D64A5FB}"/>
              </a:ext>
            </a:extLst>
          </p:cNvPr>
          <p:cNvSpPr>
            <a:spLocks noGrp="1"/>
          </p:cNvSpPr>
          <p:nvPr>
            <p:ph type="ftr" sz="quarter" idx="11"/>
          </p:nvPr>
        </p:nvSpPr>
        <p:spPr/>
        <p:txBody>
          <a:bodyPr/>
          <a:lstStyle/>
          <a:p>
            <a:r>
              <a:rPr lang="en-US"/>
              <a:t>ENGG1000 2022-23 Term2 KHW</a:t>
            </a:r>
          </a:p>
        </p:txBody>
      </p:sp>
    </p:spTree>
    <p:extLst>
      <p:ext uri="{BB962C8B-B14F-4D97-AF65-F5344CB8AC3E}">
        <p14:creationId xmlns:p14="http://schemas.microsoft.com/office/powerpoint/2010/main" val="2853009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Algorithms</a:t>
            </a:r>
          </a:p>
        </p:txBody>
      </p:sp>
      <p:sp>
        <p:nvSpPr>
          <p:cNvPr id="3" name="Content Placeholder 2"/>
          <p:cNvSpPr>
            <a:spLocks noGrp="1"/>
          </p:cNvSpPr>
          <p:nvPr>
            <p:ph sz="half" idx="1"/>
          </p:nvPr>
        </p:nvSpPr>
        <p:spPr>
          <a:xfrm>
            <a:off x="838200" y="1825625"/>
            <a:ext cx="7505700" cy="4351338"/>
          </a:xfrm>
        </p:spPr>
        <p:txBody>
          <a:bodyPr/>
          <a:lstStyle/>
          <a:p>
            <a:r>
              <a:rPr lang="en-US" dirty="0"/>
              <a:t>Earliest approach – symbolism</a:t>
            </a:r>
          </a:p>
          <a:p>
            <a:r>
              <a:rPr lang="en-US" dirty="0"/>
              <a:t>Also called rule-based AI</a:t>
            </a:r>
          </a:p>
          <a:p>
            <a:endParaRPr lang="en-US" dirty="0"/>
          </a:p>
          <a:p>
            <a:r>
              <a:rPr lang="en-US" dirty="0"/>
              <a:t>E.g. If an otherwise healthy adult has a fever, then they may have influenza</a:t>
            </a:r>
          </a:p>
          <a:p>
            <a:pPr marL="0" indent="0">
              <a:buNone/>
            </a:pPr>
            <a:endParaRPr lang="en-US" dirty="0"/>
          </a:p>
        </p:txBody>
      </p:sp>
      <p:pic>
        <p:nvPicPr>
          <p:cNvPr id="10242" name="Picture 2" descr="What is symbolic artificial intelligence? – TechTalks"/>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9155430" y="956945"/>
            <a:ext cx="2591285" cy="498012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682740" y="5988734"/>
            <a:ext cx="6096000" cy="646331"/>
          </a:xfrm>
          <a:prstGeom prst="rect">
            <a:avLst/>
          </a:prstGeom>
        </p:spPr>
        <p:txBody>
          <a:bodyPr>
            <a:spAutoFit/>
          </a:bodyPr>
          <a:lstStyle/>
          <a:p>
            <a:r>
              <a:rPr lang="en-US" dirty="0">
                <a:hlinkClick r:id="rId3"/>
              </a:rPr>
              <a:t>https://bdtechtalks.com/2019/11/18/what-is-symbolic-artificial-intelligence/</a:t>
            </a:r>
            <a:endParaRPr lang="en-US" dirty="0"/>
          </a:p>
        </p:txBody>
      </p:sp>
      <p:sp>
        <p:nvSpPr>
          <p:cNvPr id="4" name="Slide Number Placeholder 3">
            <a:extLst>
              <a:ext uri="{FF2B5EF4-FFF2-40B4-BE49-F238E27FC236}">
                <a16:creationId xmlns:a16="http://schemas.microsoft.com/office/drawing/2014/main" id="{6B6EF09D-E30B-764B-8D22-08E45F237ADD}"/>
              </a:ext>
            </a:extLst>
          </p:cNvPr>
          <p:cNvSpPr>
            <a:spLocks noGrp="1"/>
          </p:cNvSpPr>
          <p:nvPr>
            <p:ph type="sldNum" sz="quarter" idx="12"/>
          </p:nvPr>
        </p:nvSpPr>
        <p:spPr/>
        <p:txBody>
          <a:bodyPr/>
          <a:lstStyle/>
          <a:p>
            <a:fld id="{AC2B653F-F469-42DD-B5E8-5352BA3D9DB9}" type="slidenum">
              <a:rPr lang="en-US" smtClean="0"/>
              <a:t>19</a:t>
            </a:fld>
            <a:endParaRPr lang="en-US"/>
          </a:p>
        </p:txBody>
      </p:sp>
      <p:sp>
        <p:nvSpPr>
          <p:cNvPr id="6" name="TextBox 5">
            <a:extLst>
              <a:ext uri="{FF2B5EF4-FFF2-40B4-BE49-F238E27FC236}">
                <a16:creationId xmlns:a16="http://schemas.microsoft.com/office/drawing/2014/main" id="{25BA499B-09B9-1C49-BAD7-963B37595968}"/>
              </a:ext>
            </a:extLst>
          </p:cNvPr>
          <p:cNvSpPr txBox="1"/>
          <p:nvPr/>
        </p:nvSpPr>
        <p:spPr>
          <a:xfrm>
            <a:off x="10978206" y="0"/>
            <a:ext cx="1213794" cy="369332"/>
          </a:xfrm>
          <a:prstGeom prst="rect">
            <a:avLst/>
          </a:prstGeom>
          <a:noFill/>
        </p:spPr>
        <p:txBody>
          <a:bodyPr wrap="none" rtlCol="0">
            <a:spAutoFit/>
          </a:bodyPr>
          <a:lstStyle/>
          <a:p>
            <a:r>
              <a:rPr lang="en-US" dirty="0"/>
              <a:t>(</a:t>
            </a:r>
            <a:r>
              <a:rPr lang="en-US" i="1" dirty="0"/>
              <a:t>Appendix</a:t>
            </a:r>
            <a:r>
              <a:rPr lang="en-US" dirty="0"/>
              <a:t>)</a:t>
            </a:r>
          </a:p>
        </p:txBody>
      </p:sp>
      <p:sp>
        <p:nvSpPr>
          <p:cNvPr id="7" name="Footer Placeholder 6">
            <a:extLst>
              <a:ext uri="{FF2B5EF4-FFF2-40B4-BE49-F238E27FC236}">
                <a16:creationId xmlns:a16="http://schemas.microsoft.com/office/drawing/2014/main" id="{CE3B0E05-282D-47B6-A85F-D937074033F9}"/>
              </a:ext>
            </a:extLst>
          </p:cNvPr>
          <p:cNvSpPr>
            <a:spLocks noGrp="1"/>
          </p:cNvSpPr>
          <p:nvPr>
            <p:ph type="ftr" sz="quarter" idx="11"/>
          </p:nvPr>
        </p:nvSpPr>
        <p:spPr/>
        <p:txBody>
          <a:bodyPr/>
          <a:lstStyle/>
          <a:p>
            <a:r>
              <a:rPr lang="en-US"/>
              <a:t>ENGG1000 2022-23 Term2 KHW</a:t>
            </a:r>
          </a:p>
        </p:txBody>
      </p:sp>
    </p:spTree>
    <p:extLst>
      <p:ext uri="{BB962C8B-B14F-4D97-AF65-F5344CB8AC3E}">
        <p14:creationId xmlns:p14="http://schemas.microsoft.com/office/powerpoint/2010/main" val="617726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Artificial Intelligence</a:t>
            </a:r>
          </a:p>
        </p:txBody>
      </p:sp>
      <p:sp>
        <p:nvSpPr>
          <p:cNvPr id="3" name="Content Placeholder 2"/>
          <p:cNvSpPr>
            <a:spLocks noGrp="1"/>
          </p:cNvSpPr>
          <p:nvPr>
            <p:ph idx="1"/>
          </p:nvPr>
        </p:nvSpPr>
        <p:spPr>
          <a:xfrm>
            <a:off x="838200" y="1690688"/>
            <a:ext cx="10515600" cy="4351338"/>
          </a:xfrm>
        </p:spPr>
        <p:txBody>
          <a:bodyPr/>
          <a:lstStyle/>
          <a:p>
            <a:r>
              <a:rPr lang="en-US" dirty="0"/>
              <a:t>Intelligence demonstrated by machines</a:t>
            </a:r>
          </a:p>
          <a:p>
            <a:r>
              <a:rPr lang="en-US" dirty="0"/>
              <a:t>Study of “intelligent agents” : any devices perceive its environment and take actions that maximize chance of achieving its goals</a:t>
            </a:r>
          </a:p>
          <a:p>
            <a:endParaRPr lang="en-US" dirty="0"/>
          </a:p>
        </p:txBody>
      </p:sp>
      <p:pic>
        <p:nvPicPr>
          <p:cNvPr id="4" name="Picture 3"/>
          <p:cNvPicPr>
            <a:picLocks noChangeAspect="1"/>
          </p:cNvPicPr>
          <p:nvPr/>
        </p:nvPicPr>
        <p:blipFill>
          <a:blip r:embed="rId2"/>
          <a:stretch>
            <a:fillRect/>
          </a:stretch>
        </p:blipFill>
        <p:spPr>
          <a:xfrm>
            <a:off x="1121569" y="3201849"/>
            <a:ext cx="6519862" cy="3656151"/>
          </a:xfrm>
          <a:prstGeom prst="rect">
            <a:avLst/>
          </a:prstGeom>
        </p:spPr>
      </p:pic>
      <p:sp>
        <p:nvSpPr>
          <p:cNvPr id="5" name="Rectangle 4"/>
          <p:cNvSpPr/>
          <p:nvPr/>
        </p:nvSpPr>
        <p:spPr>
          <a:xfrm>
            <a:off x="7783830" y="4237405"/>
            <a:ext cx="4537710" cy="646331"/>
          </a:xfrm>
          <a:prstGeom prst="rect">
            <a:avLst/>
          </a:prstGeom>
        </p:spPr>
        <p:txBody>
          <a:bodyPr wrap="square">
            <a:spAutoFit/>
          </a:bodyPr>
          <a:lstStyle/>
          <a:p>
            <a:r>
              <a:rPr lang="en-US" dirty="0">
                <a:hlinkClick r:id="rId3"/>
              </a:rPr>
              <a:t>https://cbk.bschool.cuhk.edu.hk/artificial-intelligence-wont-solve-everything/</a:t>
            </a:r>
            <a:endParaRPr lang="en-US" dirty="0"/>
          </a:p>
        </p:txBody>
      </p:sp>
      <p:sp>
        <p:nvSpPr>
          <p:cNvPr id="6" name="Slide Number Placeholder 5">
            <a:extLst>
              <a:ext uri="{FF2B5EF4-FFF2-40B4-BE49-F238E27FC236}">
                <a16:creationId xmlns:a16="http://schemas.microsoft.com/office/drawing/2014/main" id="{0A8E3D6B-88F5-1940-BBC9-9666C41A1D33}"/>
              </a:ext>
            </a:extLst>
          </p:cNvPr>
          <p:cNvSpPr>
            <a:spLocks noGrp="1"/>
          </p:cNvSpPr>
          <p:nvPr>
            <p:ph type="sldNum" sz="quarter" idx="12"/>
          </p:nvPr>
        </p:nvSpPr>
        <p:spPr/>
        <p:txBody>
          <a:bodyPr/>
          <a:lstStyle/>
          <a:p>
            <a:fld id="{AC2B653F-F469-42DD-B5E8-5352BA3D9DB9}" type="slidenum">
              <a:rPr lang="en-US" smtClean="0"/>
              <a:t>2</a:t>
            </a:fld>
            <a:endParaRPr lang="en-US"/>
          </a:p>
        </p:txBody>
      </p:sp>
      <p:sp>
        <p:nvSpPr>
          <p:cNvPr id="7" name="Footer Placeholder 6">
            <a:extLst>
              <a:ext uri="{FF2B5EF4-FFF2-40B4-BE49-F238E27FC236}">
                <a16:creationId xmlns:a16="http://schemas.microsoft.com/office/drawing/2014/main" id="{D904D018-9384-52D0-CCB4-66DFB10489F3}"/>
              </a:ext>
            </a:extLst>
          </p:cNvPr>
          <p:cNvSpPr>
            <a:spLocks noGrp="1"/>
          </p:cNvSpPr>
          <p:nvPr>
            <p:ph type="ftr" sz="quarter" idx="11"/>
          </p:nvPr>
        </p:nvSpPr>
        <p:spPr/>
        <p:txBody>
          <a:bodyPr/>
          <a:lstStyle/>
          <a:p>
            <a:r>
              <a:rPr lang="en-US"/>
              <a:t>ENGG1000 2022-23 Term2 KHW</a:t>
            </a:r>
          </a:p>
        </p:txBody>
      </p:sp>
    </p:spTree>
    <p:extLst>
      <p:ext uri="{BB962C8B-B14F-4D97-AF65-F5344CB8AC3E}">
        <p14:creationId xmlns:p14="http://schemas.microsoft.com/office/powerpoint/2010/main" val="17616000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Algorithms</a:t>
            </a:r>
          </a:p>
        </p:txBody>
      </p:sp>
      <p:sp>
        <p:nvSpPr>
          <p:cNvPr id="3" name="Content Placeholder 2"/>
          <p:cNvSpPr>
            <a:spLocks noGrp="1"/>
          </p:cNvSpPr>
          <p:nvPr>
            <p:ph sz="half" idx="1"/>
          </p:nvPr>
        </p:nvSpPr>
        <p:spPr>
          <a:xfrm>
            <a:off x="838199" y="1825625"/>
            <a:ext cx="6345205" cy="4351338"/>
          </a:xfrm>
        </p:spPr>
        <p:txBody>
          <a:bodyPr/>
          <a:lstStyle/>
          <a:p>
            <a:r>
              <a:rPr lang="en-US" dirty="0"/>
              <a:t>More general approach – Bayesian inference</a:t>
            </a:r>
          </a:p>
          <a:p>
            <a:endParaRPr lang="en-US" dirty="0"/>
          </a:p>
          <a:p>
            <a:r>
              <a:rPr lang="en-US" dirty="0"/>
              <a:t>E.g. If the current patient has a fever, adjust the probability they have influenza in such-such way</a:t>
            </a:r>
          </a:p>
          <a:p>
            <a:endParaRPr lang="en-US" dirty="0"/>
          </a:p>
        </p:txBody>
      </p:sp>
      <p:pic>
        <p:nvPicPr>
          <p:cNvPr id="11266" name="Picture 2" descr="bayesian statistics, probability"/>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183405" y="1825624"/>
            <a:ext cx="4547585" cy="281495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271260" y="4877485"/>
            <a:ext cx="6096000" cy="1200329"/>
          </a:xfrm>
          <a:prstGeom prst="rect">
            <a:avLst/>
          </a:prstGeom>
        </p:spPr>
        <p:txBody>
          <a:bodyPr>
            <a:spAutoFit/>
          </a:bodyPr>
          <a:lstStyle/>
          <a:p>
            <a:r>
              <a:rPr lang="en-US" dirty="0">
                <a:hlinkClick r:id="rId3"/>
              </a:rPr>
              <a:t>https://www.analyticsvidhya.com/blog/2016/06/bayesian-statistics-beginners-simple-english/</a:t>
            </a:r>
            <a:endParaRPr lang="en-US" dirty="0"/>
          </a:p>
          <a:p>
            <a:endParaRPr lang="en-US" dirty="0"/>
          </a:p>
          <a:p>
            <a:r>
              <a:rPr lang="en-US" dirty="0"/>
              <a:t>An introduction, still very mathematical though</a:t>
            </a:r>
          </a:p>
        </p:txBody>
      </p:sp>
      <p:sp>
        <p:nvSpPr>
          <p:cNvPr id="4" name="Slide Number Placeholder 3">
            <a:extLst>
              <a:ext uri="{FF2B5EF4-FFF2-40B4-BE49-F238E27FC236}">
                <a16:creationId xmlns:a16="http://schemas.microsoft.com/office/drawing/2014/main" id="{61E6A60D-CFFD-0B42-90EE-AD8970001D12}"/>
              </a:ext>
            </a:extLst>
          </p:cNvPr>
          <p:cNvSpPr>
            <a:spLocks noGrp="1"/>
          </p:cNvSpPr>
          <p:nvPr>
            <p:ph type="sldNum" sz="quarter" idx="12"/>
          </p:nvPr>
        </p:nvSpPr>
        <p:spPr/>
        <p:txBody>
          <a:bodyPr/>
          <a:lstStyle/>
          <a:p>
            <a:fld id="{AC2B653F-F469-42DD-B5E8-5352BA3D9DB9}" type="slidenum">
              <a:rPr lang="en-US" smtClean="0"/>
              <a:t>20</a:t>
            </a:fld>
            <a:endParaRPr lang="en-US"/>
          </a:p>
        </p:txBody>
      </p:sp>
      <p:sp>
        <p:nvSpPr>
          <p:cNvPr id="7" name="TextBox 6">
            <a:extLst>
              <a:ext uri="{FF2B5EF4-FFF2-40B4-BE49-F238E27FC236}">
                <a16:creationId xmlns:a16="http://schemas.microsoft.com/office/drawing/2014/main" id="{6807BA01-2755-E54A-BB9E-B7FF07F94D4E}"/>
              </a:ext>
            </a:extLst>
          </p:cNvPr>
          <p:cNvSpPr txBox="1"/>
          <p:nvPr/>
        </p:nvSpPr>
        <p:spPr>
          <a:xfrm>
            <a:off x="10978206" y="0"/>
            <a:ext cx="1213794" cy="369332"/>
          </a:xfrm>
          <a:prstGeom prst="rect">
            <a:avLst/>
          </a:prstGeom>
          <a:noFill/>
        </p:spPr>
        <p:txBody>
          <a:bodyPr wrap="none" rtlCol="0">
            <a:spAutoFit/>
          </a:bodyPr>
          <a:lstStyle/>
          <a:p>
            <a:r>
              <a:rPr lang="en-US" dirty="0"/>
              <a:t>(</a:t>
            </a:r>
            <a:r>
              <a:rPr lang="en-US" i="1" dirty="0"/>
              <a:t>Appendix</a:t>
            </a:r>
            <a:r>
              <a:rPr lang="en-US" dirty="0"/>
              <a:t>)</a:t>
            </a:r>
          </a:p>
        </p:txBody>
      </p:sp>
      <p:sp>
        <p:nvSpPr>
          <p:cNvPr id="6" name="Footer Placeholder 5">
            <a:extLst>
              <a:ext uri="{FF2B5EF4-FFF2-40B4-BE49-F238E27FC236}">
                <a16:creationId xmlns:a16="http://schemas.microsoft.com/office/drawing/2014/main" id="{8D1AC046-A7C1-1073-D024-F245BD32F89E}"/>
              </a:ext>
            </a:extLst>
          </p:cNvPr>
          <p:cNvSpPr>
            <a:spLocks noGrp="1"/>
          </p:cNvSpPr>
          <p:nvPr>
            <p:ph type="ftr" sz="quarter" idx="11"/>
          </p:nvPr>
        </p:nvSpPr>
        <p:spPr/>
        <p:txBody>
          <a:bodyPr/>
          <a:lstStyle/>
          <a:p>
            <a:r>
              <a:rPr lang="en-US"/>
              <a:t>ENGG1000 2022-23 Term2 KHW</a:t>
            </a:r>
          </a:p>
        </p:txBody>
      </p:sp>
    </p:spTree>
    <p:extLst>
      <p:ext uri="{BB962C8B-B14F-4D97-AF65-F5344CB8AC3E}">
        <p14:creationId xmlns:p14="http://schemas.microsoft.com/office/powerpoint/2010/main" val="610523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Algorithms</a:t>
            </a:r>
          </a:p>
        </p:txBody>
      </p:sp>
      <p:sp>
        <p:nvSpPr>
          <p:cNvPr id="3" name="Content Placeholder 2"/>
          <p:cNvSpPr>
            <a:spLocks noGrp="1"/>
          </p:cNvSpPr>
          <p:nvPr>
            <p:ph sz="half" idx="1"/>
          </p:nvPr>
        </p:nvSpPr>
        <p:spPr>
          <a:xfrm>
            <a:off x="838200" y="1825625"/>
            <a:ext cx="6671310" cy="4351338"/>
          </a:xfrm>
        </p:spPr>
        <p:txBody>
          <a:bodyPr/>
          <a:lstStyle/>
          <a:p>
            <a:r>
              <a:rPr lang="en-US" dirty="0" err="1"/>
              <a:t>Analogizers</a:t>
            </a:r>
            <a:r>
              <a:rPr lang="en-US" dirty="0"/>
              <a:t> (Support Vector Machine SVM, nearest neighbor” approach )</a:t>
            </a:r>
          </a:p>
          <a:p>
            <a:endParaRPr lang="en-US" dirty="0"/>
          </a:p>
          <a:p>
            <a:r>
              <a:rPr lang="en-US" dirty="0"/>
              <a:t>E.g. After examining the records of known past patients whose temperature, symptoms, age, and other factors mostly match the current patient, X% of those patients turned out to have influenza </a:t>
            </a:r>
          </a:p>
        </p:txBody>
      </p:sp>
      <p:pic>
        <p:nvPicPr>
          <p:cNvPr id="12290" name="Picture 2" descr="Support Vector Machine Algorithm"/>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288530" y="1218089"/>
            <a:ext cx="4572000" cy="37147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894070" y="5462637"/>
            <a:ext cx="6096000" cy="646331"/>
          </a:xfrm>
          <a:prstGeom prst="rect">
            <a:avLst/>
          </a:prstGeom>
        </p:spPr>
        <p:txBody>
          <a:bodyPr>
            <a:spAutoFit/>
          </a:bodyPr>
          <a:lstStyle/>
          <a:p>
            <a:r>
              <a:rPr lang="en-US" dirty="0">
                <a:hlinkClick r:id="rId3"/>
              </a:rPr>
              <a:t>https://www.javatpoint.com/machine-learning-support-vector-machine-algorithm</a:t>
            </a:r>
            <a:endParaRPr lang="en-US" dirty="0"/>
          </a:p>
        </p:txBody>
      </p:sp>
      <p:sp>
        <p:nvSpPr>
          <p:cNvPr id="4" name="Slide Number Placeholder 3">
            <a:extLst>
              <a:ext uri="{FF2B5EF4-FFF2-40B4-BE49-F238E27FC236}">
                <a16:creationId xmlns:a16="http://schemas.microsoft.com/office/drawing/2014/main" id="{6C83AA8A-2926-EC4D-B3EC-C10897D4F026}"/>
              </a:ext>
            </a:extLst>
          </p:cNvPr>
          <p:cNvSpPr>
            <a:spLocks noGrp="1"/>
          </p:cNvSpPr>
          <p:nvPr>
            <p:ph type="sldNum" sz="quarter" idx="12"/>
          </p:nvPr>
        </p:nvSpPr>
        <p:spPr/>
        <p:txBody>
          <a:bodyPr/>
          <a:lstStyle/>
          <a:p>
            <a:fld id="{AC2B653F-F469-42DD-B5E8-5352BA3D9DB9}" type="slidenum">
              <a:rPr lang="en-US" smtClean="0"/>
              <a:t>21</a:t>
            </a:fld>
            <a:endParaRPr lang="en-US"/>
          </a:p>
        </p:txBody>
      </p:sp>
      <p:sp>
        <p:nvSpPr>
          <p:cNvPr id="7" name="TextBox 6">
            <a:extLst>
              <a:ext uri="{FF2B5EF4-FFF2-40B4-BE49-F238E27FC236}">
                <a16:creationId xmlns:a16="http://schemas.microsoft.com/office/drawing/2014/main" id="{3147F51C-3F12-CB45-9C58-61381131F227}"/>
              </a:ext>
            </a:extLst>
          </p:cNvPr>
          <p:cNvSpPr txBox="1"/>
          <p:nvPr/>
        </p:nvSpPr>
        <p:spPr>
          <a:xfrm>
            <a:off x="10978206" y="0"/>
            <a:ext cx="1213794" cy="369332"/>
          </a:xfrm>
          <a:prstGeom prst="rect">
            <a:avLst/>
          </a:prstGeom>
          <a:noFill/>
        </p:spPr>
        <p:txBody>
          <a:bodyPr wrap="none" rtlCol="0">
            <a:spAutoFit/>
          </a:bodyPr>
          <a:lstStyle/>
          <a:p>
            <a:r>
              <a:rPr lang="en-US" dirty="0"/>
              <a:t>(</a:t>
            </a:r>
            <a:r>
              <a:rPr lang="en-US" i="1" dirty="0"/>
              <a:t>Appendix</a:t>
            </a:r>
            <a:r>
              <a:rPr lang="en-US" dirty="0"/>
              <a:t>)</a:t>
            </a:r>
          </a:p>
        </p:txBody>
      </p:sp>
      <p:sp>
        <p:nvSpPr>
          <p:cNvPr id="6" name="Footer Placeholder 5">
            <a:extLst>
              <a:ext uri="{FF2B5EF4-FFF2-40B4-BE49-F238E27FC236}">
                <a16:creationId xmlns:a16="http://schemas.microsoft.com/office/drawing/2014/main" id="{C3E95CEA-B1FE-FD9F-7AA1-B88106269786}"/>
              </a:ext>
            </a:extLst>
          </p:cNvPr>
          <p:cNvSpPr>
            <a:spLocks noGrp="1"/>
          </p:cNvSpPr>
          <p:nvPr>
            <p:ph type="ftr" sz="quarter" idx="11"/>
          </p:nvPr>
        </p:nvSpPr>
        <p:spPr/>
        <p:txBody>
          <a:bodyPr/>
          <a:lstStyle/>
          <a:p>
            <a:r>
              <a:rPr lang="en-US"/>
              <a:t>ENGG1000 2022-23 Term2 KHW</a:t>
            </a:r>
          </a:p>
        </p:txBody>
      </p:sp>
    </p:spTree>
    <p:extLst>
      <p:ext uri="{BB962C8B-B14F-4D97-AF65-F5344CB8AC3E}">
        <p14:creationId xmlns:p14="http://schemas.microsoft.com/office/powerpoint/2010/main" val="24973628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AI, Deep Learning, and Neural Networks Explained"/>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732270" y="1541915"/>
            <a:ext cx="5181600" cy="42329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AI Algorithms</a:t>
            </a:r>
          </a:p>
        </p:txBody>
      </p:sp>
      <p:sp>
        <p:nvSpPr>
          <p:cNvPr id="3" name="Content Placeholder 2"/>
          <p:cNvSpPr>
            <a:spLocks noGrp="1"/>
          </p:cNvSpPr>
          <p:nvPr>
            <p:ph sz="half" idx="1"/>
          </p:nvPr>
        </p:nvSpPr>
        <p:spPr>
          <a:xfrm>
            <a:off x="838200" y="1825625"/>
            <a:ext cx="6202680" cy="4351338"/>
          </a:xfrm>
        </p:spPr>
        <p:txBody>
          <a:bodyPr>
            <a:normAutofit/>
          </a:bodyPr>
          <a:lstStyle/>
          <a:p>
            <a:r>
              <a:rPr lang="en-US" dirty="0"/>
              <a:t>Artificial Neural Network approach </a:t>
            </a:r>
            <a:br>
              <a:rPr lang="en-US" dirty="0"/>
            </a:br>
            <a:r>
              <a:rPr lang="en-US" dirty="0"/>
              <a:t>e.g. uses artificial “neurons" that learn by comparing itself to the desired output and altering the strengths of connections between its internal neurons to "reinforce" connections that seemed to be useful</a:t>
            </a:r>
          </a:p>
          <a:p>
            <a:r>
              <a:rPr lang="en-US" dirty="0"/>
              <a:t>This approach received much attentions lately due to its success in a number of areas</a:t>
            </a:r>
          </a:p>
        </p:txBody>
      </p:sp>
      <p:sp>
        <p:nvSpPr>
          <p:cNvPr id="5" name="Rectangle 4"/>
          <p:cNvSpPr/>
          <p:nvPr/>
        </p:nvSpPr>
        <p:spPr>
          <a:xfrm>
            <a:off x="6096000" y="5774872"/>
            <a:ext cx="6096000" cy="923330"/>
          </a:xfrm>
          <a:prstGeom prst="rect">
            <a:avLst/>
          </a:prstGeom>
        </p:spPr>
        <p:txBody>
          <a:bodyPr>
            <a:spAutoFit/>
          </a:bodyPr>
          <a:lstStyle/>
          <a:p>
            <a:r>
              <a:rPr lang="en-US" dirty="0"/>
              <a:t>An introduction</a:t>
            </a:r>
            <a:endParaRPr lang="en-US" dirty="0">
              <a:hlinkClick r:id="rId3"/>
            </a:endParaRPr>
          </a:p>
          <a:p>
            <a:r>
              <a:rPr lang="en-US" dirty="0">
                <a:hlinkClick r:id="rId3"/>
              </a:rPr>
              <a:t>https://www.innoarchitech.com/blog/artificial-intelligence-deep-learning-neural-networks-explained</a:t>
            </a:r>
            <a:endParaRPr lang="en-US" dirty="0"/>
          </a:p>
        </p:txBody>
      </p:sp>
      <p:sp>
        <p:nvSpPr>
          <p:cNvPr id="4" name="Slide Number Placeholder 3">
            <a:extLst>
              <a:ext uri="{FF2B5EF4-FFF2-40B4-BE49-F238E27FC236}">
                <a16:creationId xmlns:a16="http://schemas.microsoft.com/office/drawing/2014/main" id="{76C92EFC-8B44-334F-852B-B4FE3B82EA84}"/>
              </a:ext>
            </a:extLst>
          </p:cNvPr>
          <p:cNvSpPr>
            <a:spLocks noGrp="1"/>
          </p:cNvSpPr>
          <p:nvPr>
            <p:ph type="sldNum" sz="quarter" idx="12"/>
          </p:nvPr>
        </p:nvSpPr>
        <p:spPr/>
        <p:txBody>
          <a:bodyPr/>
          <a:lstStyle/>
          <a:p>
            <a:fld id="{AC2B653F-F469-42DD-B5E8-5352BA3D9DB9}" type="slidenum">
              <a:rPr lang="en-US" smtClean="0"/>
              <a:t>22</a:t>
            </a:fld>
            <a:endParaRPr lang="en-US"/>
          </a:p>
        </p:txBody>
      </p:sp>
      <p:sp>
        <p:nvSpPr>
          <p:cNvPr id="7" name="TextBox 6">
            <a:extLst>
              <a:ext uri="{FF2B5EF4-FFF2-40B4-BE49-F238E27FC236}">
                <a16:creationId xmlns:a16="http://schemas.microsoft.com/office/drawing/2014/main" id="{E918D11B-71BA-614F-956C-E9797D1AB11E}"/>
              </a:ext>
            </a:extLst>
          </p:cNvPr>
          <p:cNvSpPr txBox="1"/>
          <p:nvPr/>
        </p:nvSpPr>
        <p:spPr>
          <a:xfrm>
            <a:off x="10978206" y="0"/>
            <a:ext cx="1213794" cy="369332"/>
          </a:xfrm>
          <a:prstGeom prst="rect">
            <a:avLst/>
          </a:prstGeom>
          <a:noFill/>
        </p:spPr>
        <p:txBody>
          <a:bodyPr wrap="none" rtlCol="0">
            <a:spAutoFit/>
          </a:bodyPr>
          <a:lstStyle/>
          <a:p>
            <a:r>
              <a:rPr lang="en-US" dirty="0"/>
              <a:t>(</a:t>
            </a:r>
            <a:r>
              <a:rPr lang="en-US" i="1" dirty="0"/>
              <a:t>Appendix</a:t>
            </a:r>
            <a:r>
              <a:rPr lang="en-US" dirty="0"/>
              <a:t>)</a:t>
            </a:r>
          </a:p>
        </p:txBody>
      </p:sp>
      <p:sp>
        <p:nvSpPr>
          <p:cNvPr id="6" name="Footer Placeholder 5">
            <a:extLst>
              <a:ext uri="{FF2B5EF4-FFF2-40B4-BE49-F238E27FC236}">
                <a16:creationId xmlns:a16="http://schemas.microsoft.com/office/drawing/2014/main" id="{A87CC069-9607-3A74-3AE7-82E83B16B184}"/>
              </a:ext>
            </a:extLst>
          </p:cNvPr>
          <p:cNvSpPr>
            <a:spLocks noGrp="1"/>
          </p:cNvSpPr>
          <p:nvPr>
            <p:ph type="ftr" sz="quarter" idx="11"/>
          </p:nvPr>
        </p:nvSpPr>
        <p:spPr/>
        <p:txBody>
          <a:bodyPr/>
          <a:lstStyle/>
          <a:p>
            <a:r>
              <a:rPr lang="en-US"/>
              <a:t>ENGG1000 2022-23 Term2 KHW</a:t>
            </a:r>
          </a:p>
        </p:txBody>
      </p:sp>
    </p:spTree>
    <p:extLst>
      <p:ext uri="{BB962C8B-B14F-4D97-AF65-F5344CB8AC3E}">
        <p14:creationId xmlns:p14="http://schemas.microsoft.com/office/powerpoint/2010/main" val="1677542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Algorithms</a:t>
            </a:r>
          </a:p>
        </p:txBody>
      </p:sp>
      <p:sp>
        <p:nvSpPr>
          <p:cNvPr id="3" name="Content Placeholder 2"/>
          <p:cNvSpPr>
            <a:spLocks noGrp="1"/>
          </p:cNvSpPr>
          <p:nvPr>
            <p:ph idx="1"/>
          </p:nvPr>
        </p:nvSpPr>
        <p:spPr/>
        <p:txBody>
          <a:bodyPr/>
          <a:lstStyle/>
          <a:p>
            <a:r>
              <a:rPr lang="en-US" dirty="0"/>
              <a:t>The above approaches can overlap with each other and with evolutionary systems; for example, neural nets can learn to make inferences, to generalize, and to make analogies</a:t>
            </a:r>
          </a:p>
          <a:p>
            <a:endParaRPr lang="en-US" dirty="0"/>
          </a:p>
          <a:p>
            <a:r>
              <a:rPr lang="en-US" dirty="0"/>
              <a:t>Achieving artificial general intelligence (a.k.a. strong AI) through developing more powerful algorithms is still the major research direction</a:t>
            </a:r>
          </a:p>
        </p:txBody>
      </p:sp>
      <p:sp>
        <p:nvSpPr>
          <p:cNvPr id="4" name="Slide Number Placeholder 3">
            <a:extLst>
              <a:ext uri="{FF2B5EF4-FFF2-40B4-BE49-F238E27FC236}">
                <a16:creationId xmlns:a16="http://schemas.microsoft.com/office/drawing/2014/main" id="{7E80653B-C1E1-5045-B253-B29D33F63C4D}"/>
              </a:ext>
            </a:extLst>
          </p:cNvPr>
          <p:cNvSpPr>
            <a:spLocks noGrp="1"/>
          </p:cNvSpPr>
          <p:nvPr>
            <p:ph type="sldNum" sz="quarter" idx="12"/>
          </p:nvPr>
        </p:nvSpPr>
        <p:spPr/>
        <p:txBody>
          <a:bodyPr/>
          <a:lstStyle/>
          <a:p>
            <a:fld id="{AC2B653F-F469-42DD-B5E8-5352BA3D9DB9}" type="slidenum">
              <a:rPr lang="en-US" smtClean="0"/>
              <a:t>23</a:t>
            </a:fld>
            <a:endParaRPr lang="en-US"/>
          </a:p>
        </p:txBody>
      </p:sp>
      <p:sp>
        <p:nvSpPr>
          <p:cNvPr id="5" name="TextBox 4">
            <a:extLst>
              <a:ext uri="{FF2B5EF4-FFF2-40B4-BE49-F238E27FC236}">
                <a16:creationId xmlns:a16="http://schemas.microsoft.com/office/drawing/2014/main" id="{972926B5-ED2F-8B4B-82DE-CA07797EF6E9}"/>
              </a:ext>
            </a:extLst>
          </p:cNvPr>
          <p:cNvSpPr txBox="1"/>
          <p:nvPr/>
        </p:nvSpPr>
        <p:spPr>
          <a:xfrm>
            <a:off x="10978206" y="0"/>
            <a:ext cx="1213794" cy="369332"/>
          </a:xfrm>
          <a:prstGeom prst="rect">
            <a:avLst/>
          </a:prstGeom>
          <a:noFill/>
        </p:spPr>
        <p:txBody>
          <a:bodyPr wrap="none" rtlCol="0">
            <a:spAutoFit/>
          </a:bodyPr>
          <a:lstStyle/>
          <a:p>
            <a:r>
              <a:rPr lang="en-US" dirty="0"/>
              <a:t>(</a:t>
            </a:r>
            <a:r>
              <a:rPr lang="en-US" i="1" dirty="0"/>
              <a:t>Appendix</a:t>
            </a:r>
            <a:r>
              <a:rPr lang="en-US" dirty="0"/>
              <a:t>)</a:t>
            </a:r>
          </a:p>
        </p:txBody>
      </p:sp>
      <p:sp>
        <p:nvSpPr>
          <p:cNvPr id="6" name="Footer Placeholder 5">
            <a:extLst>
              <a:ext uri="{FF2B5EF4-FFF2-40B4-BE49-F238E27FC236}">
                <a16:creationId xmlns:a16="http://schemas.microsoft.com/office/drawing/2014/main" id="{EF0903E6-387E-E82A-31F0-E6E67DC334E0}"/>
              </a:ext>
            </a:extLst>
          </p:cNvPr>
          <p:cNvSpPr>
            <a:spLocks noGrp="1"/>
          </p:cNvSpPr>
          <p:nvPr>
            <p:ph type="ftr" sz="quarter" idx="11"/>
          </p:nvPr>
        </p:nvSpPr>
        <p:spPr/>
        <p:txBody>
          <a:bodyPr/>
          <a:lstStyle/>
          <a:p>
            <a:r>
              <a:rPr lang="en-US"/>
              <a:t>ENGG1000 2022-23 Term2 KHW</a:t>
            </a:r>
          </a:p>
        </p:txBody>
      </p:sp>
    </p:spTree>
    <p:extLst>
      <p:ext uri="{BB962C8B-B14F-4D97-AF65-F5344CB8AC3E}">
        <p14:creationId xmlns:p14="http://schemas.microsoft.com/office/powerpoint/2010/main" val="15241383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a:t>
            </a:r>
          </a:p>
        </p:txBody>
      </p:sp>
      <p:sp>
        <p:nvSpPr>
          <p:cNvPr id="3" name="Content Placeholder 2"/>
          <p:cNvSpPr>
            <a:spLocks noGrp="1"/>
          </p:cNvSpPr>
          <p:nvPr>
            <p:ph idx="1"/>
          </p:nvPr>
        </p:nvSpPr>
        <p:spPr/>
        <p:txBody>
          <a:bodyPr/>
          <a:lstStyle/>
          <a:p>
            <a:pPr marL="514350" indent="-514350">
              <a:buFont typeface="+mj-lt"/>
              <a:buAutoNum type="arabicPeriod"/>
            </a:pPr>
            <a:r>
              <a:rPr lang="en-US" dirty="0">
                <a:hlinkClick r:id="rId2"/>
              </a:rPr>
              <a:t>https://en.wikipedia.org/wiki/Artificial_intelligence</a:t>
            </a:r>
            <a:endParaRPr lang="en-US" dirty="0"/>
          </a:p>
          <a:p>
            <a:pPr marL="514350" indent="-514350">
              <a:buFont typeface="+mj-lt"/>
              <a:buAutoNum type="arabicPeriod"/>
            </a:pPr>
            <a:r>
              <a:rPr lang="en-US" dirty="0">
                <a:hlinkClick r:id="rId3"/>
              </a:rPr>
              <a:t>https://apps.apple.com/hk/app/poe-fast-helpful-ai-chat/id1640745955</a:t>
            </a:r>
            <a:r>
              <a:rPr lang="en-US" dirty="0"/>
              <a:t> </a:t>
            </a:r>
          </a:p>
          <a:p>
            <a:pPr marL="514350" indent="-514350">
              <a:buFont typeface="+mj-lt"/>
              <a:buAutoNum type="arabicPeriod"/>
            </a:pPr>
            <a:endParaRPr lang="en-US" dirty="0"/>
          </a:p>
        </p:txBody>
      </p:sp>
      <p:sp>
        <p:nvSpPr>
          <p:cNvPr id="4" name="Slide Number Placeholder 3">
            <a:extLst>
              <a:ext uri="{FF2B5EF4-FFF2-40B4-BE49-F238E27FC236}">
                <a16:creationId xmlns:a16="http://schemas.microsoft.com/office/drawing/2014/main" id="{16F79B77-2A75-0347-91DA-944DF04549F3}"/>
              </a:ext>
            </a:extLst>
          </p:cNvPr>
          <p:cNvSpPr>
            <a:spLocks noGrp="1"/>
          </p:cNvSpPr>
          <p:nvPr>
            <p:ph type="sldNum" sz="quarter" idx="12"/>
          </p:nvPr>
        </p:nvSpPr>
        <p:spPr/>
        <p:txBody>
          <a:bodyPr/>
          <a:lstStyle/>
          <a:p>
            <a:fld id="{AC2B653F-F469-42DD-B5E8-5352BA3D9DB9}" type="slidenum">
              <a:rPr lang="en-US" smtClean="0"/>
              <a:t>24</a:t>
            </a:fld>
            <a:endParaRPr lang="en-US"/>
          </a:p>
        </p:txBody>
      </p:sp>
      <p:sp>
        <p:nvSpPr>
          <p:cNvPr id="5" name="Footer Placeholder 4">
            <a:extLst>
              <a:ext uri="{FF2B5EF4-FFF2-40B4-BE49-F238E27FC236}">
                <a16:creationId xmlns:a16="http://schemas.microsoft.com/office/drawing/2014/main" id="{15108F03-16CB-51CB-ABEF-C7506BED5F28}"/>
              </a:ext>
            </a:extLst>
          </p:cNvPr>
          <p:cNvSpPr>
            <a:spLocks noGrp="1"/>
          </p:cNvSpPr>
          <p:nvPr>
            <p:ph type="ftr" sz="quarter" idx="11"/>
          </p:nvPr>
        </p:nvSpPr>
        <p:spPr/>
        <p:txBody>
          <a:bodyPr/>
          <a:lstStyle/>
          <a:p>
            <a:r>
              <a:rPr lang="en-US"/>
              <a:t>ENGG1000 2022-23 Term2 KHW</a:t>
            </a:r>
          </a:p>
        </p:txBody>
      </p:sp>
    </p:spTree>
    <p:extLst>
      <p:ext uri="{BB962C8B-B14F-4D97-AF65-F5344CB8AC3E}">
        <p14:creationId xmlns:p14="http://schemas.microsoft.com/office/powerpoint/2010/main" val="1271582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a:t>
            </a:r>
          </a:p>
        </p:txBody>
      </p:sp>
      <p:sp>
        <p:nvSpPr>
          <p:cNvPr id="3" name="Content Placeholder 2"/>
          <p:cNvSpPr>
            <a:spLocks noGrp="1"/>
          </p:cNvSpPr>
          <p:nvPr>
            <p:ph sz="half" idx="1"/>
          </p:nvPr>
        </p:nvSpPr>
        <p:spPr>
          <a:xfrm>
            <a:off x="838200" y="1825625"/>
            <a:ext cx="5551170" cy="4351338"/>
          </a:xfrm>
        </p:spPr>
        <p:txBody>
          <a:bodyPr>
            <a:normAutofit/>
          </a:bodyPr>
          <a:lstStyle/>
          <a:p>
            <a:r>
              <a:rPr lang="en-US" dirty="0"/>
              <a:t>Strong &amp; Weak AI</a:t>
            </a:r>
          </a:p>
          <a:p>
            <a:endParaRPr lang="en-US" dirty="0"/>
          </a:p>
          <a:p>
            <a:r>
              <a:rPr lang="en-US" dirty="0"/>
              <a:t>Weak AI – focuses on a single task and works based on programmed algorithms</a:t>
            </a:r>
            <a:br>
              <a:rPr lang="en-US" dirty="0"/>
            </a:br>
            <a:r>
              <a:rPr lang="en-US" dirty="0"/>
              <a:t>e.g. when we ask Siri for nearest restaurant, Siri only takes keywords “nearest” &amp; “restaurant” and respond accordingly</a:t>
            </a:r>
          </a:p>
        </p:txBody>
      </p:sp>
      <p:pic>
        <p:nvPicPr>
          <p:cNvPr id="5" name="Content Placeholder 4"/>
          <p:cNvPicPr>
            <a:picLocks noGrp="1" noChangeAspect="1"/>
          </p:cNvPicPr>
          <p:nvPr>
            <p:ph sz="half" idx="2"/>
          </p:nvPr>
        </p:nvPicPr>
        <p:blipFill>
          <a:blip r:embed="rId2"/>
          <a:stretch>
            <a:fillRect/>
          </a:stretch>
        </p:blipFill>
        <p:spPr>
          <a:xfrm>
            <a:off x="6583680" y="1690688"/>
            <a:ext cx="5181600" cy="3593843"/>
          </a:xfrm>
          <a:prstGeom prst="rect">
            <a:avLst/>
          </a:prstGeom>
        </p:spPr>
      </p:pic>
      <p:sp>
        <p:nvSpPr>
          <p:cNvPr id="6" name="TextBox 5"/>
          <p:cNvSpPr txBox="1"/>
          <p:nvPr/>
        </p:nvSpPr>
        <p:spPr>
          <a:xfrm>
            <a:off x="8492490" y="5452110"/>
            <a:ext cx="3493200" cy="369332"/>
          </a:xfrm>
          <a:prstGeom prst="rect">
            <a:avLst/>
          </a:prstGeom>
          <a:noFill/>
        </p:spPr>
        <p:txBody>
          <a:bodyPr wrap="none" rtlCol="0">
            <a:spAutoFit/>
          </a:bodyPr>
          <a:lstStyle/>
          <a:p>
            <a:r>
              <a:rPr lang="en-US" dirty="0" err="1"/>
              <a:t>Chatbot</a:t>
            </a:r>
            <a:r>
              <a:rPr lang="en-US" dirty="0"/>
              <a:t> is very common nowadays</a:t>
            </a:r>
          </a:p>
        </p:txBody>
      </p:sp>
      <p:sp>
        <p:nvSpPr>
          <p:cNvPr id="4" name="Slide Number Placeholder 3">
            <a:extLst>
              <a:ext uri="{FF2B5EF4-FFF2-40B4-BE49-F238E27FC236}">
                <a16:creationId xmlns:a16="http://schemas.microsoft.com/office/drawing/2014/main" id="{64F50BBC-49E0-6B4A-85EB-887D5BA4BA39}"/>
              </a:ext>
            </a:extLst>
          </p:cNvPr>
          <p:cNvSpPr>
            <a:spLocks noGrp="1"/>
          </p:cNvSpPr>
          <p:nvPr>
            <p:ph type="sldNum" sz="quarter" idx="12"/>
          </p:nvPr>
        </p:nvSpPr>
        <p:spPr/>
        <p:txBody>
          <a:bodyPr/>
          <a:lstStyle/>
          <a:p>
            <a:fld id="{AC2B653F-F469-42DD-B5E8-5352BA3D9DB9}" type="slidenum">
              <a:rPr lang="en-US" smtClean="0"/>
              <a:t>3</a:t>
            </a:fld>
            <a:endParaRPr lang="en-US"/>
          </a:p>
        </p:txBody>
      </p:sp>
      <p:sp>
        <p:nvSpPr>
          <p:cNvPr id="7" name="Footer Placeholder 6">
            <a:extLst>
              <a:ext uri="{FF2B5EF4-FFF2-40B4-BE49-F238E27FC236}">
                <a16:creationId xmlns:a16="http://schemas.microsoft.com/office/drawing/2014/main" id="{7288BCD1-7F29-A42F-1C1D-F7CC6A4049B0}"/>
              </a:ext>
            </a:extLst>
          </p:cNvPr>
          <p:cNvSpPr>
            <a:spLocks noGrp="1"/>
          </p:cNvSpPr>
          <p:nvPr>
            <p:ph type="ftr" sz="quarter" idx="11"/>
          </p:nvPr>
        </p:nvSpPr>
        <p:spPr/>
        <p:txBody>
          <a:bodyPr/>
          <a:lstStyle/>
          <a:p>
            <a:r>
              <a:rPr lang="en-US"/>
              <a:t>ENGG1000 2022-23 Term2 KHW</a:t>
            </a:r>
          </a:p>
        </p:txBody>
      </p:sp>
    </p:spTree>
    <p:extLst>
      <p:ext uri="{BB962C8B-B14F-4D97-AF65-F5344CB8AC3E}">
        <p14:creationId xmlns:p14="http://schemas.microsoft.com/office/powerpoint/2010/main" val="2812541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a:t>
            </a:r>
          </a:p>
        </p:txBody>
      </p:sp>
      <p:sp>
        <p:nvSpPr>
          <p:cNvPr id="3" name="Content Placeholder 2"/>
          <p:cNvSpPr>
            <a:spLocks noGrp="1"/>
          </p:cNvSpPr>
          <p:nvPr>
            <p:ph idx="1"/>
          </p:nvPr>
        </p:nvSpPr>
        <p:spPr/>
        <p:txBody>
          <a:bodyPr>
            <a:normAutofit/>
          </a:bodyPr>
          <a:lstStyle/>
          <a:p>
            <a:r>
              <a:rPr lang="en-US" dirty="0"/>
              <a:t>Strong AI - form of artificial intelligence that replicate human intelligence, or cognitive functions</a:t>
            </a:r>
          </a:p>
          <a:p>
            <a:r>
              <a:rPr lang="en-US" dirty="0"/>
              <a:t>E.g. even young children can easily make inference like “if I roll this pen off a table, it will fall on the floor”</a:t>
            </a:r>
          </a:p>
          <a:p>
            <a:r>
              <a:rPr lang="en-US" dirty="0"/>
              <a:t>This is not possible for weak AI (existing)</a:t>
            </a:r>
          </a:p>
          <a:p>
            <a:r>
              <a:rPr lang="en-US" dirty="0"/>
              <a:t>Existing AI lacks human common-sense reasoning</a:t>
            </a:r>
          </a:p>
          <a:p>
            <a:r>
              <a:rPr lang="en-US" dirty="0"/>
              <a:t>Existing self-driving cars cannot reason about the location nor the intentions of pedestrians in exact way humans do, and instead must use non-human modes of reasoning to avoid accidents</a:t>
            </a:r>
          </a:p>
        </p:txBody>
      </p:sp>
      <p:sp>
        <p:nvSpPr>
          <p:cNvPr id="4" name="Slide Number Placeholder 3">
            <a:extLst>
              <a:ext uri="{FF2B5EF4-FFF2-40B4-BE49-F238E27FC236}">
                <a16:creationId xmlns:a16="http://schemas.microsoft.com/office/drawing/2014/main" id="{A43DCDA0-9257-1C4A-9B69-6CDD12C817D3}"/>
              </a:ext>
            </a:extLst>
          </p:cNvPr>
          <p:cNvSpPr>
            <a:spLocks noGrp="1"/>
          </p:cNvSpPr>
          <p:nvPr>
            <p:ph type="sldNum" sz="quarter" idx="12"/>
          </p:nvPr>
        </p:nvSpPr>
        <p:spPr/>
        <p:txBody>
          <a:bodyPr/>
          <a:lstStyle/>
          <a:p>
            <a:fld id="{AC2B653F-F469-42DD-B5E8-5352BA3D9DB9}" type="slidenum">
              <a:rPr lang="en-US" smtClean="0"/>
              <a:t>4</a:t>
            </a:fld>
            <a:endParaRPr lang="en-US"/>
          </a:p>
        </p:txBody>
      </p:sp>
      <p:sp>
        <p:nvSpPr>
          <p:cNvPr id="5" name="Footer Placeholder 4">
            <a:extLst>
              <a:ext uri="{FF2B5EF4-FFF2-40B4-BE49-F238E27FC236}">
                <a16:creationId xmlns:a16="http://schemas.microsoft.com/office/drawing/2014/main" id="{23120652-1165-19BA-1188-0C73613F3BAA}"/>
              </a:ext>
            </a:extLst>
          </p:cNvPr>
          <p:cNvSpPr>
            <a:spLocks noGrp="1"/>
          </p:cNvSpPr>
          <p:nvPr>
            <p:ph type="ftr" sz="quarter" idx="11"/>
          </p:nvPr>
        </p:nvSpPr>
        <p:spPr/>
        <p:txBody>
          <a:bodyPr/>
          <a:lstStyle/>
          <a:p>
            <a:r>
              <a:rPr lang="en-US"/>
              <a:t>ENGG1000 2022-23 Term2 KHW</a:t>
            </a:r>
          </a:p>
        </p:txBody>
      </p:sp>
    </p:spTree>
    <p:extLst>
      <p:ext uri="{BB962C8B-B14F-4D97-AF65-F5344CB8AC3E}">
        <p14:creationId xmlns:p14="http://schemas.microsoft.com/office/powerpoint/2010/main" val="579047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Strong AI</a:t>
            </a:r>
          </a:p>
        </p:txBody>
      </p:sp>
      <p:sp>
        <p:nvSpPr>
          <p:cNvPr id="3" name="Content Placeholder 2"/>
          <p:cNvSpPr>
            <a:spLocks noGrp="1"/>
          </p:cNvSpPr>
          <p:nvPr>
            <p:ph sz="half" idx="1"/>
          </p:nvPr>
        </p:nvSpPr>
        <p:spPr/>
        <p:txBody>
          <a:bodyPr>
            <a:normAutofit/>
          </a:bodyPr>
          <a:lstStyle/>
          <a:p>
            <a:r>
              <a:rPr lang="en-US" dirty="0"/>
              <a:t>Turing test - puts a machine, an interrogator, and a human in a conversational setting</a:t>
            </a:r>
          </a:p>
          <a:p>
            <a:endParaRPr lang="en-US" dirty="0"/>
          </a:p>
          <a:p>
            <a:r>
              <a:rPr lang="en-US" dirty="0"/>
              <a:t>If the interrogator fails to distinguish between the machine and human, the Turing test is passed</a:t>
            </a:r>
          </a:p>
        </p:txBody>
      </p:sp>
      <p:pic>
        <p:nvPicPr>
          <p:cNvPr id="14338" name="Picture 2" descr="Turing Test in AI"/>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881812" y="1690688"/>
            <a:ext cx="4791075" cy="33147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881812" y="5347454"/>
            <a:ext cx="4404283" cy="369332"/>
          </a:xfrm>
          <a:prstGeom prst="rect">
            <a:avLst/>
          </a:prstGeom>
        </p:spPr>
        <p:txBody>
          <a:bodyPr wrap="none">
            <a:spAutoFit/>
          </a:bodyPr>
          <a:lstStyle/>
          <a:p>
            <a:r>
              <a:rPr lang="en-US" dirty="0">
                <a:hlinkClick r:id="rId3"/>
              </a:rPr>
              <a:t>https://www.javatpoint.com/turing-test-in-ai</a:t>
            </a:r>
            <a:endParaRPr lang="en-US" dirty="0"/>
          </a:p>
        </p:txBody>
      </p:sp>
      <p:sp>
        <p:nvSpPr>
          <p:cNvPr id="4" name="Slide Number Placeholder 3">
            <a:extLst>
              <a:ext uri="{FF2B5EF4-FFF2-40B4-BE49-F238E27FC236}">
                <a16:creationId xmlns:a16="http://schemas.microsoft.com/office/drawing/2014/main" id="{BC405EE6-AF30-FA45-9328-82AE3E4A3CF0}"/>
              </a:ext>
            </a:extLst>
          </p:cNvPr>
          <p:cNvSpPr>
            <a:spLocks noGrp="1"/>
          </p:cNvSpPr>
          <p:nvPr>
            <p:ph type="sldNum" sz="quarter" idx="12"/>
          </p:nvPr>
        </p:nvSpPr>
        <p:spPr/>
        <p:txBody>
          <a:bodyPr/>
          <a:lstStyle/>
          <a:p>
            <a:fld id="{AC2B653F-F469-42DD-B5E8-5352BA3D9DB9}" type="slidenum">
              <a:rPr lang="en-US" smtClean="0"/>
              <a:t>5</a:t>
            </a:fld>
            <a:endParaRPr lang="en-US"/>
          </a:p>
        </p:txBody>
      </p:sp>
      <p:sp>
        <p:nvSpPr>
          <p:cNvPr id="6" name="Footer Placeholder 5">
            <a:extLst>
              <a:ext uri="{FF2B5EF4-FFF2-40B4-BE49-F238E27FC236}">
                <a16:creationId xmlns:a16="http://schemas.microsoft.com/office/drawing/2014/main" id="{CE9BF8AF-363D-F778-914E-17DFBD799FF6}"/>
              </a:ext>
            </a:extLst>
          </p:cNvPr>
          <p:cNvSpPr>
            <a:spLocks noGrp="1"/>
          </p:cNvSpPr>
          <p:nvPr>
            <p:ph type="ftr" sz="quarter" idx="11"/>
          </p:nvPr>
        </p:nvSpPr>
        <p:spPr/>
        <p:txBody>
          <a:bodyPr/>
          <a:lstStyle/>
          <a:p>
            <a:r>
              <a:rPr lang="en-US"/>
              <a:t>ENGG1000 2022-23 Term2 KHW</a:t>
            </a:r>
          </a:p>
        </p:txBody>
      </p:sp>
    </p:spTree>
    <p:extLst>
      <p:ext uri="{BB962C8B-B14F-4D97-AF65-F5344CB8AC3E}">
        <p14:creationId xmlns:p14="http://schemas.microsoft.com/office/powerpoint/2010/main" val="394883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Strong AI</a:t>
            </a:r>
          </a:p>
        </p:txBody>
      </p:sp>
      <p:sp>
        <p:nvSpPr>
          <p:cNvPr id="3" name="Content Placeholder 2"/>
          <p:cNvSpPr>
            <a:spLocks noGrp="1"/>
          </p:cNvSpPr>
          <p:nvPr>
            <p:ph sz="half" idx="1"/>
          </p:nvPr>
        </p:nvSpPr>
        <p:spPr/>
        <p:txBody>
          <a:bodyPr>
            <a:normAutofit lnSpcReduction="10000"/>
          </a:bodyPr>
          <a:lstStyle/>
          <a:p>
            <a:r>
              <a:rPr lang="en-US" dirty="0"/>
              <a:t>Even though passing Turing test, strong AI has to pass Chinese room test also</a:t>
            </a:r>
          </a:p>
          <a:p>
            <a:r>
              <a:rPr lang="en-US" dirty="0"/>
              <a:t>It argues that without the process of understanding, it’s impossible to determine whether a strong AI is just a glorified version of a less smart simulation</a:t>
            </a:r>
          </a:p>
          <a:p>
            <a:endParaRPr lang="en-US" dirty="0"/>
          </a:p>
          <a:p>
            <a:r>
              <a:rPr lang="en-US" dirty="0"/>
              <a:t>It’s getting philosophic!</a:t>
            </a:r>
          </a:p>
        </p:txBody>
      </p:sp>
      <p:pic>
        <p:nvPicPr>
          <p:cNvPr id="15364" name="Picture 4" descr="https://philosophy.hku.hk/joelau/media/chinese-room.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549390" y="1598136"/>
            <a:ext cx="5339715" cy="322463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096000" y="5288965"/>
            <a:ext cx="6096000" cy="646331"/>
          </a:xfrm>
          <a:prstGeom prst="rect">
            <a:avLst/>
          </a:prstGeom>
        </p:spPr>
        <p:txBody>
          <a:bodyPr>
            <a:spAutoFit/>
          </a:bodyPr>
          <a:lstStyle/>
          <a:p>
            <a:r>
              <a:rPr lang="en-US" dirty="0">
                <a:hlinkClick r:id="rId4"/>
              </a:rPr>
              <a:t>https://philosophy.hku.hk/joelau/?n=Main.TheChineseRoomArgument</a:t>
            </a:r>
            <a:endParaRPr lang="en-US" dirty="0"/>
          </a:p>
        </p:txBody>
      </p:sp>
      <p:sp>
        <p:nvSpPr>
          <p:cNvPr id="4" name="Slide Number Placeholder 3">
            <a:extLst>
              <a:ext uri="{FF2B5EF4-FFF2-40B4-BE49-F238E27FC236}">
                <a16:creationId xmlns:a16="http://schemas.microsoft.com/office/drawing/2014/main" id="{EFA4A32E-C42E-A942-B923-2163631914A0}"/>
              </a:ext>
            </a:extLst>
          </p:cNvPr>
          <p:cNvSpPr>
            <a:spLocks noGrp="1"/>
          </p:cNvSpPr>
          <p:nvPr>
            <p:ph type="sldNum" sz="quarter" idx="12"/>
          </p:nvPr>
        </p:nvSpPr>
        <p:spPr/>
        <p:txBody>
          <a:bodyPr/>
          <a:lstStyle/>
          <a:p>
            <a:fld id="{AC2B653F-F469-42DD-B5E8-5352BA3D9DB9}" type="slidenum">
              <a:rPr lang="en-US" smtClean="0"/>
              <a:t>6</a:t>
            </a:fld>
            <a:endParaRPr lang="en-US"/>
          </a:p>
        </p:txBody>
      </p:sp>
      <p:sp>
        <p:nvSpPr>
          <p:cNvPr id="5" name="Footer Placeholder 4">
            <a:extLst>
              <a:ext uri="{FF2B5EF4-FFF2-40B4-BE49-F238E27FC236}">
                <a16:creationId xmlns:a16="http://schemas.microsoft.com/office/drawing/2014/main" id="{AA885BD5-4301-E8A1-3E31-6258E89C3068}"/>
              </a:ext>
            </a:extLst>
          </p:cNvPr>
          <p:cNvSpPr>
            <a:spLocks noGrp="1"/>
          </p:cNvSpPr>
          <p:nvPr>
            <p:ph type="ftr" sz="quarter" idx="11"/>
          </p:nvPr>
        </p:nvSpPr>
        <p:spPr/>
        <p:txBody>
          <a:bodyPr/>
          <a:lstStyle/>
          <a:p>
            <a:r>
              <a:rPr lang="en-US"/>
              <a:t>ENGG1000 2022-23 Term2 KHW</a:t>
            </a:r>
          </a:p>
        </p:txBody>
      </p:sp>
    </p:spTree>
    <p:extLst>
      <p:ext uri="{BB962C8B-B14F-4D97-AF65-F5344CB8AC3E}">
        <p14:creationId xmlns:p14="http://schemas.microsoft.com/office/powerpoint/2010/main" val="1729963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Artificial Intelligence</a:t>
            </a:r>
          </a:p>
        </p:txBody>
      </p:sp>
      <p:sp>
        <p:nvSpPr>
          <p:cNvPr id="3" name="Content Placeholder 2"/>
          <p:cNvSpPr>
            <a:spLocks noGrp="1"/>
          </p:cNvSpPr>
          <p:nvPr>
            <p:ph idx="1"/>
          </p:nvPr>
        </p:nvSpPr>
        <p:spPr>
          <a:xfrm>
            <a:off x="838200" y="1825625"/>
            <a:ext cx="6797040" cy="4351338"/>
          </a:xfrm>
        </p:spPr>
        <p:txBody>
          <a:bodyPr>
            <a:normAutofit lnSpcReduction="10000"/>
          </a:bodyPr>
          <a:lstStyle/>
          <a:p>
            <a:r>
              <a:rPr lang="en-US" dirty="0"/>
              <a:t>Further divided into </a:t>
            </a:r>
          </a:p>
          <a:p>
            <a:pPr marL="971550" lvl="1" indent="-514350">
              <a:buFont typeface="+mj-lt"/>
              <a:buAutoNum type="arabicPeriod"/>
            </a:pPr>
            <a:r>
              <a:rPr lang="en-US" dirty="0"/>
              <a:t>Reasoning, </a:t>
            </a:r>
          </a:p>
          <a:p>
            <a:pPr marL="971550" lvl="1" indent="-514350">
              <a:buFont typeface="+mj-lt"/>
              <a:buAutoNum type="arabicPeriod"/>
            </a:pPr>
            <a:r>
              <a:rPr lang="en-US" dirty="0"/>
              <a:t>knowledge representation, </a:t>
            </a:r>
          </a:p>
          <a:p>
            <a:pPr marL="971550" lvl="1" indent="-514350">
              <a:buFont typeface="+mj-lt"/>
              <a:buAutoNum type="arabicPeriod"/>
            </a:pPr>
            <a:r>
              <a:rPr lang="en-US" dirty="0"/>
              <a:t>planning, </a:t>
            </a:r>
          </a:p>
          <a:p>
            <a:pPr marL="971550" lvl="1" indent="-514350">
              <a:buFont typeface="+mj-lt"/>
              <a:buAutoNum type="arabicPeriod"/>
            </a:pPr>
            <a:r>
              <a:rPr lang="en-US" dirty="0"/>
              <a:t>learning, </a:t>
            </a:r>
          </a:p>
          <a:p>
            <a:pPr marL="971550" lvl="1" indent="-514350">
              <a:buFont typeface="+mj-lt"/>
              <a:buAutoNum type="arabicPeriod"/>
            </a:pPr>
            <a:r>
              <a:rPr lang="en-US" dirty="0"/>
              <a:t>natural language processing, </a:t>
            </a:r>
          </a:p>
          <a:p>
            <a:pPr marL="971550" lvl="1" indent="-514350">
              <a:buFont typeface="+mj-lt"/>
              <a:buAutoNum type="arabicPeriod"/>
            </a:pPr>
            <a:r>
              <a:rPr lang="en-US" dirty="0"/>
              <a:t>ability to move and manipulate objects</a:t>
            </a:r>
          </a:p>
          <a:p>
            <a:endParaRPr lang="en-US" dirty="0"/>
          </a:p>
          <a:p>
            <a:r>
              <a:rPr lang="en-US" dirty="0"/>
              <a:t>Recently, AI experienced a resurgence following advances in hardware, software technology</a:t>
            </a:r>
          </a:p>
          <a:p>
            <a:endParaRPr lang="en-US" dirty="0"/>
          </a:p>
        </p:txBody>
      </p:sp>
      <p:pic>
        <p:nvPicPr>
          <p:cNvPr id="1026" name="Picture 2" descr="NVIDIA Titan RTX - Graphics Card | Alzashop.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211580"/>
            <a:ext cx="5715000" cy="2628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496709" y="3975417"/>
            <a:ext cx="4452822" cy="646331"/>
          </a:xfrm>
          <a:prstGeom prst="rect">
            <a:avLst/>
          </a:prstGeom>
          <a:noFill/>
        </p:spPr>
        <p:txBody>
          <a:bodyPr wrap="none" rtlCol="0">
            <a:spAutoFit/>
          </a:bodyPr>
          <a:lstStyle/>
          <a:p>
            <a:r>
              <a:rPr lang="en-US" dirty="0"/>
              <a:t>Advance of GPU (Graphics Processing Unit) is </a:t>
            </a:r>
          </a:p>
          <a:p>
            <a:r>
              <a:rPr lang="en-US" dirty="0"/>
              <a:t>A major pushing force behind AI </a:t>
            </a:r>
          </a:p>
        </p:txBody>
      </p:sp>
      <p:sp>
        <p:nvSpPr>
          <p:cNvPr id="5" name="Slide Number Placeholder 4">
            <a:extLst>
              <a:ext uri="{FF2B5EF4-FFF2-40B4-BE49-F238E27FC236}">
                <a16:creationId xmlns:a16="http://schemas.microsoft.com/office/drawing/2014/main" id="{C45D31F5-C33F-1848-8E7C-6A84CE9B0CE4}"/>
              </a:ext>
            </a:extLst>
          </p:cNvPr>
          <p:cNvSpPr>
            <a:spLocks noGrp="1"/>
          </p:cNvSpPr>
          <p:nvPr>
            <p:ph type="sldNum" sz="quarter" idx="12"/>
          </p:nvPr>
        </p:nvSpPr>
        <p:spPr/>
        <p:txBody>
          <a:bodyPr/>
          <a:lstStyle/>
          <a:p>
            <a:fld id="{AC2B653F-F469-42DD-B5E8-5352BA3D9DB9}" type="slidenum">
              <a:rPr lang="en-US" smtClean="0"/>
              <a:t>7</a:t>
            </a:fld>
            <a:endParaRPr lang="en-US"/>
          </a:p>
        </p:txBody>
      </p:sp>
      <p:sp>
        <p:nvSpPr>
          <p:cNvPr id="6" name="Footer Placeholder 5">
            <a:extLst>
              <a:ext uri="{FF2B5EF4-FFF2-40B4-BE49-F238E27FC236}">
                <a16:creationId xmlns:a16="http://schemas.microsoft.com/office/drawing/2014/main" id="{0D9CA04A-2C1F-86DA-610F-48F4ADE11F4B}"/>
              </a:ext>
            </a:extLst>
          </p:cNvPr>
          <p:cNvSpPr>
            <a:spLocks noGrp="1"/>
          </p:cNvSpPr>
          <p:nvPr>
            <p:ph type="ftr" sz="quarter" idx="11"/>
          </p:nvPr>
        </p:nvSpPr>
        <p:spPr/>
        <p:txBody>
          <a:bodyPr/>
          <a:lstStyle/>
          <a:p>
            <a:r>
              <a:rPr lang="en-US"/>
              <a:t>ENGG1000 2022-23 Term2 KHW</a:t>
            </a:r>
          </a:p>
        </p:txBody>
      </p:sp>
    </p:spTree>
    <p:extLst>
      <p:ext uri="{BB962C8B-B14F-4D97-AF65-F5344CB8AC3E}">
        <p14:creationId xmlns:p14="http://schemas.microsoft.com/office/powerpoint/2010/main" val="3511599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Reasoning</a:t>
            </a:r>
          </a:p>
        </p:txBody>
      </p:sp>
      <p:sp>
        <p:nvSpPr>
          <p:cNvPr id="3" name="Content Placeholder 2"/>
          <p:cNvSpPr>
            <a:spLocks noGrp="1"/>
          </p:cNvSpPr>
          <p:nvPr>
            <p:ph sz="half" idx="1"/>
          </p:nvPr>
        </p:nvSpPr>
        <p:spPr>
          <a:xfrm>
            <a:off x="838200" y="1825625"/>
            <a:ext cx="6705600" cy="4351338"/>
          </a:xfrm>
        </p:spPr>
        <p:txBody>
          <a:bodyPr/>
          <a:lstStyle/>
          <a:p>
            <a:r>
              <a:rPr lang="en-US" dirty="0"/>
              <a:t>Imitating step-by-step reasoning that humans use when they solve puzzles at early times (if-then-else)</a:t>
            </a:r>
          </a:p>
          <a:p>
            <a:r>
              <a:rPr lang="en-US" dirty="0"/>
              <a:t>Insufficient for solving large reasoning problems because they experienced a "combinatorial explosion"</a:t>
            </a:r>
          </a:p>
          <a:p>
            <a:endParaRPr lang="en-US" dirty="0"/>
          </a:p>
        </p:txBody>
      </p:sp>
      <p:pic>
        <p:nvPicPr>
          <p:cNvPr id="2050" name="Picture 2" descr="Alexa, what's AI? - Dig Insights - Medium"/>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206740" y="1059814"/>
            <a:ext cx="3582190" cy="47438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046720" y="5992297"/>
            <a:ext cx="2346476" cy="369332"/>
          </a:xfrm>
          <a:prstGeom prst="rect">
            <a:avLst/>
          </a:prstGeom>
          <a:noFill/>
        </p:spPr>
        <p:txBody>
          <a:bodyPr wrap="none" rtlCol="0">
            <a:spAutoFit/>
          </a:bodyPr>
          <a:lstStyle/>
          <a:p>
            <a:r>
              <a:rPr lang="en-US" dirty="0"/>
              <a:t>Source : </a:t>
            </a:r>
            <a:r>
              <a:rPr lang="en-US" dirty="0" err="1"/>
              <a:t>Andriy</a:t>
            </a:r>
            <a:r>
              <a:rPr lang="en-US" dirty="0"/>
              <a:t> </a:t>
            </a:r>
            <a:r>
              <a:rPr lang="en-US" dirty="0" err="1"/>
              <a:t>Burkov</a:t>
            </a:r>
            <a:r>
              <a:rPr lang="en-US" dirty="0"/>
              <a:t>.</a:t>
            </a:r>
          </a:p>
        </p:txBody>
      </p:sp>
      <p:sp>
        <p:nvSpPr>
          <p:cNvPr id="4" name="Slide Number Placeholder 3">
            <a:extLst>
              <a:ext uri="{FF2B5EF4-FFF2-40B4-BE49-F238E27FC236}">
                <a16:creationId xmlns:a16="http://schemas.microsoft.com/office/drawing/2014/main" id="{168F7ECF-8E52-294E-860C-8979CD60929C}"/>
              </a:ext>
            </a:extLst>
          </p:cNvPr>
          <p:cNvSpPr>
            <a:spLocks noGrp="1"/>
          </p:cNvSpPr>
          <p:nvPr>
            <p:ph type="sldNum" sz="quarter" idx="12"/>
          </p:nvPr>
        </p:nvSpPr>
        <p:spPr/>
        <p:txBody>
          <a:bodyPr/>
          <a:lstStyle/>
          <a:p>
            <a:fld id="{AC2B653F-F469-42DD-B5E8-5352BA3D9DB9}" type="slidenum">
              <a:rPr lang="en-US" smtClean="0"/>
              <a:t>8</a:t>
            </a:fld>
            <a:endParaRPr lang="en-US"/>
          </a:p>
        </p:txBody>
      </p:sp>
      <p:sp>
        <p:nvSpPr>
          <p:cNvPr id="6" name="Footer Placeholder 5">
            <a:extLst>
              <a:ext uri="{FF2B5EF4-FFF2-40B4-BE49-F238E27FC236}">
                <a16:creationId xmlns:a16="http://schemas.microsoft.com/office/drawing/2014/main" id="{F268F1B4-C019-BB0E-E6F5-C8881E00AAF3}"/>
              </a:ext>
            </a:extLst>
          </p:cNvPr>
          <p:cNvSpPr>
            <a:spLocks noGrp="1"/>
          </p:cNvSpPr>
          <p:nvPr>
            <p:ph type="ftr" sz="quarter" idx="11"/>
          </p:nvPr>
        </p:nvSpPr>
        <p:spPr/>
        <p:txBody>
          <a:bodyPr/>
          <a:lstStyle/>
          <a:p>
            <a:r>
              <a:rPr lang="en-US"/>
              <a:t>ENGG1000 2022-23 Term2 KHW</a:t>
            </a:r>
          </a:p>
        </p:txBody>
      </p:sp>
    </p:spTree>
    <p:extLst>
      <p:ext uri="{BB962C8B-B14F-4D97-AF65-F5344CB8AC3E}">
        <p14:creationId xmlns:p14="http://schemas.microsoft.com/office/powerpoint/2010/main" val="3389652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Representation</a:t>
            </a:r>
          </a:p>
        </p:txBody>
      </p:sp>
      <p:sp>
        <p:nvSpPr>
          <p:cNvPr id="3" name="Content Placeholder 2"/>
          <p:cNvSpPr>
            <a:spLocks noGrp="1"/>
          </p:cNvSpPr>
          <p:nvPr>
            <p:ph sz="half" idx="1"/>
          </p:nvPr>
        </p:nvSpPr>
        <p:spPr>
          <a:xfrm>
            <a:off x="838200" y="1825625"/>
            <a:ext cx="7128510" cy="4351338"/>
          </a:xfrm>
        </p:spPr>
        <p:txBody>
          <a:bodyPr>
            <a:normAutofit/>
          </a:bodyPr>
          <a:lstStyle/>
          <a:p>
            <a:r>
              <a:rPr lang="en-US" dirty="0"/>
              <a:t>Central to classical AI research e.g. In 70’s "expert systems" attempted to gather explicit knowledge possessed by experts in some narrow domain</a:t>
            </a:r>
          </a:p>
          <a:p>
            <a:endParaRPr lang="en-US" dirty="0"/>
          </a:p>
          <a:p>
            <a:r>
              <a:rPr lang="en-US" dirty="0"/>
              <a:t>A representation of "what exists" is an ontology (</a:t>
            </a:r>
            <a:r>
              <a:rPr lang="zh-TW" altLang="en-US" dirty="0"/>
              <a:t>存在論</a:t>
            </a:r>
            <a:r>
              <a:rPr lang="en-US" altLang="zh-TW" dirty="0"/>
              <a:t>)</a:t>
            </a:r>
            <a:r>
              <a:rPr lang="en-US" dirty="0"/>
              <a:t>: the set of objects, relations, concepts, and properties formally described so that software agents can interpret them</a:t>
            </a:r>
          </a:p>
        </p:txBody>
      </p:sp>
      <p:pic>
        <p:nvPicPr>
          <p:cNvPr id="3074" name="Picture 2" descr="Artificial intelligence - Wikipedia"/>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070691" y="1311274"/>
            <a:ext cx="3763169" cy="35579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952580" y="5004116"/>
            <a:ext cx="3999389" cy="923330"/>
          </a:xfrm>
          <a:prstGeom prst="rect">
            <a:avLst/>
          </a:prstGeom>
          <a:noFill/>
        </p:spPr>
        <p:txBody>
          <a:bodyPr wrap="square" rtlCol="0">
            <a:spAutoFit/>
          </a:bodyPr>
          <a:lstStyle/>
          <a:p>
            <a:r>
              <a:rPr lang="en-US" dirty="0"/>
              <a:t>An ontology represents knowledge as a set of concepts within a domain and the relationships between those concepts.</a:t>
            </a:r>
          </a:p>
        </p:txBody>
      </p:sp>
      <p:sp>
        <p:nvSpPr>
          <p:cNvPr id="6" name="TextBox 5"/>
          <p:cNvSpPr txBox="1"/>
          <p:nvPr/>
        </p:nvSpPr>
        <p:spPr>
          <a:xfrm>
            <a:off x="6979920" y="6190399"/>
            <a:ext cx="4972049" cy="369332"/>
          </a:xfrm>
          <a:prstGeom prst="rect">
            <a:avLst/>
          </a:prstGeom>
          <a:noFill/>
        </p:spPr>
        <p:txBody>
          <a:bodyPr wrap="square" rtlCol="0">
            <a:spAutoFit/>
          </a:bodyPr>
          <a:lstStyle/>
          <a:p>
            <a:r>
              <a:rPr lang="en-US">
                <a:hlinkClick r:id="rId3"/>
              </a:rPr>
              <a:t>https://en.wikipedia.org/wiki/Artificial_intelligence</a:t>
            </a:r>
            <a:endParaRPr lang="en-US" dirty="0"/>
          </a:p>
        </p:txBody>
      </p:sp>
      <p:sp>
        <p:nvSpPr>
          <p:cNvPr id="4" name="Slide Number Placeholder 3">
            <a:extLst>
              <a:ext uri="{FF2B5EF4-FFF2-40B4-BE49-F238E27FC236}">
                <a16:creationId xmlns:a16="http://schemas.microsoft.com/office/drawing/2014/main" id="{3F862324-30D0-CE48-A9A6-B353277D2F2B}"/>
              </a:ext>
            </a:extLst>
          </p:cNvPr>
          <p:cNvSpPr>
            <a:spLocks noGrp="1"/>
          </p:cNvSpPr>
          <p:nvPr>
            <p:ph type="sldNum" sz="quarter" idx="12"/>
          </p:nvPr>
        </p:nvSpPr>
        <p:spPr/>
        <p:txBody>
          <a:bodyPr/>
          <a:lstStyle/>
          <a:p>
            <a:fld id="{AC2B653F-F469-42DD-B5E8-5352BA3D9DB9}" type="slidenum">
              <a:rPr lang="en-US" smtClean="0"/>
              <a:t>9</a:t>
            </a:fld>
            <a:endParaRPr lang="en-US"/>
          </a:p>
        </p:txBody>
      </p:sp>
      <p:sp>
        <p:nvSpPr>
          <p:cNvPr id="7" name="Footer Placeholder 6">
            <a:extLst>
              <a:ext uri="{FF2B5EF4-FFF2-40B4-BE49-F238E27FC236}">
                <a16:creationId xmlns:a16="http://schemas.microsoft.com/office/drawing/2014/main" id="{6C03603B-7B83-5009-CD7F-E9DCB0DB85D1}"/>
              </a:ext>
            </a:extLst>
          </p:cNvPr>
          <p:cNvSpPr>
            <a:spLocks noGrp="1"/>
          </p:cNvSpPr>
          <p:nvPr>
            <p:ph type="ftr" sz="quarter" idx="11"/>
          </p:nvPr>
        </p:nvSpPr>
        <p:spPr/>
        <p:txBody>
          <a:bodyPr/>
          <a:lstStyle/>
          <a:p>
            <a:r>
              <a:rPr lang="en-US"/>
              <a:t>ENGG1000 2022-23 Term2 KHW</a:t>
            </a:r>
          </a:p>
        </p:txBody>
      </p:sp>
    </p:spTree>
    <p:extLst>
      <p:ext uri="{BB962C8B-B14F-4D97-AF65-F5344CB8AC3E}">
        <p14:creationId xmlns:p14="http://schemas.microsoft.com/office/powerpoint/2010/main" val="522381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1560</TotalTime>
  <Words>1903</Words>
  <Application>Microsoft Office PowerPoint</Application>
  <PresentationFormat>Widescreen</PresentationFormat>
  <Paragraphs>191</Paragraphs>
  <Slides>24</Slides>
  <Notes>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SF Pro HK</vt:lpstr>
      <vt:lpstr>Office Theme</vt:lpstr>
      <vt:lpstr>Artificial Intelligence</vt:lpstr>
      <vt:lpstr>Artificial Intelligence</vt:lpstr>
      <vt:lpstr>AI</vt:lpstr>
      <vt:lpstr>AI</vt:lpstr>
      <vt:lpstr>Strong AI</vt:lpstr>
      <vt:lpstr>Strong AI</vt:lpstr>
      <vt:lpstr>Artificial Intelligence</vt:lpstr>
      <vt:lpstr>Reasoning</vt:lpstr>
      <vt:lpstr>Knowledge Representation</vt:lpstr>
      <vt:lpstr>Planning</vt:lpstr>
      <vt:lpstr>Learning</vt:lpstr>
      <vt:lpstr>Learning</vt:lpstr>
      <vt:lpstr>Natural Language Processing (NLP)</vt:lpstr>
      <vt:lpstr>Perception</vt:lpstr>
      <vt:lpstr>Motion &amp; Manipulation (Robotics)</vt:lpstr>
      <vt:lpstr>Social Intelligence</vt:lpstr>
      <vt:lpstr>General Intelligence</vt:lpstr>
      <vt:lpstr>Artificial Intelligence</vt:lpstr>
      <vt:lpstr>AI Algorithms</vt:lpstr>
      <vt:lpstr>AI Algorithms</vt:lpstr>
      <vt:lpstr>AI Algorithms</vt:lpstr>
      <vt:lpstr>AI Algorithms</vt:lpstr>
      <vt:lpstr>AI Algorithms</vt:lpstr>
      <vt:lpstr>Reference</vt:lpstr>
    </vt:vector>
  </TitlesOfParts>
  <Company>CUHK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Artificial Intelligence</dc:title>
  <dc:creator>Siu Hang Or (CSD)</dc:creator>
  <cp:lastModifiedBy>kh</cp:lastModifiedBy>
  <cp:revision>61</cp:revision>
  <dcterms:created xsi:type="dcterms:W3CDTF">2020-07-02T07:06:05Z</dcterms:created>
  <dcterms:modified xsi:type="dcterms:W3CDTF">2023-02-20T02:56:31Z</dcterms:modified>
</cp:coreProperties>
</file>