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256" r:id="rId2"/>
    <p:sldId id="257" r:id="rId3"/>
    <p:sldId id="258" r:id="rId4"/>
    <p:sldId id="298" r:id="rId5"/>
    <p:sldId id="304" r:id="rId6"/>
    <p:sldId id="297" r:id="rId7"/>
    <p:sldId id="265" r:id="rId8"/>
    <p:sldId id="305" r:id="rId9"/>
    <p:sldId id="269" r:id="rId10"/>
    <p:sldId id="293" r:id="rId11"/>
    <p:sldId id="266" r:id="rId12"/>
    <p:sldId id="267" r:id="rId13"/>
    <p:sldId id="271" r:id="rId14"/>
    <p:sldId id="291" r:id="rId15"/>
    <p:sldId id="270" r:id="rId16"/>
    <p:sldId id="300" r:id="rId17"/>
    <p:sldId id="274" r:id="rId18"/>
    <p:sldId id="273" r:id="rId19"/>
    <p:sldId id="275" r:id="rId20"/>
    <p:sldId id="277" r:id="rId21"/>
    <p:sldId id="276" r:id="rId22"/>
    <p:sldId id="279" r:id="rId23"/>
    <p:sldId id="299" r:id="rId24"/>
    <p:sldId id="301" r:id="rId25"/>
    <p:sldId id="306" r:id="rId26"/>
    <p:sldId id="315" r:id="rId27"/>
    <p:sldId id="316" r:id="rId28"/>
    <p:sldId id="307" r:id="rId29"/>
    <p:sldId id="308" r:id="rId30"/>
    <p:sldId id="302" r:id="rId31"/>
    <p:sldId id="303" r:id="rId32"/>
    <p:sldId id="309" r:id="rId33"/>
    <p:sldId id="310" r:id="rId34"/>
    <p:sldId id="311" r:id="rId35"/>
    <p:sldId id="312" r:id="rId36"/>
    <p:sldId id="313" r:id="rId37"/>
    <p:sldId id="317" r:id="rId38"/>
    <p:sldId id="318" r:id="rId39"/>
    <p:sldId id="319" r:id="rId40"/>
    <p:sldId id="320" r:id="rId41"/>
    <p:sldId id="314" r:id="rId42"/>
    <p:sldId id="283" r:id="rId43"/>
    <p:sldId id="284" r:id="rId44"/>
    <p:sldId id="285" r:id="rId45"/>
    <p:sldId id="286" r:id="rId46"/>
    <p:sldId id="287" r:id="rId47"/>
    <p:sldId id="289" r:id="rId48"/>
    <p:sldId id="288" r:id="rId49"/>
    <p:sldId id="290" r:id="rId50"/>
    <p:sldId id="292" r:id="rId51"/>
    <p:sldId id="322" r:id="rId52"/>
    <p:sldId id="323" r:id="rId53"/>
    <p:sldId id="324" r:id="rId54"/>
    <p:sldId id="321" r:id="rId55"/>
    <p:sldId id="325" r:id="rId5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 autoAdjust="0"/>
  </p:normalViewPr>
  <p:slideViewPr>
    <p:cSldViewPr snapToObjects="1">
      <p:cViewPr varScale="1">
        <p:scale>
          <a:sx n="130" d="100"/>
          <a:sy n="130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BC5E4B9-E776-987B-C071-72684D549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C6538B1-9E39-DF02-576C-AF0D161395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49F07F8-1AEE-E455-CA4B-9DD97CE292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7C3E544-8684-89ED-B3F9-3B7A4FEE25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11591C0-AB64-A6A8-9685-42C9CD44E9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0AE350C-B46F-1B8E-E572-C399DB237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00436B-9000-4E2D-9F4D-050BAAE43E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0E1A21-FFD0-416B-5648-88A8984EDAE0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2996777F-415F-CAF6-207C-09A9A6DF8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A0076CC-41BF-0850-5AC6-ABA9CA9C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01C79D13-6E31-9FE3-48E9-95133065B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11" descr="cu_logo_4c_horizontal">
            <a:extLst>
              <a:ext uri="{FF2B5EF4-FFF2-40B4-BE49-F238E27FC236}">
                <a16:creationId xmlns:a16="http://schemas.microsoft.com/office/drawing/2014/main" id="{ADE4D125-979C-C45F-15E0-51424ACD4B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8750"/>
            <a:ext cx="47148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7F3949DF-DFB2-747F-CF88-40F4C83E4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B89C2B98-F9DF-A5DB-677B-9DFFAC04B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6A27483C-C729-276B-0A5E-C5064665F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081C73-B060-4CD0-97CD-A52D725C92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466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3DBFBE6-73F5-E2C3-4A13-4D0B6C6D0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D38DD1C-1239-335A-5642-374254EB0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C5E8DB0-3910-1740-52D1-B258A878A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57BE-C69F-4F11-B650-17BF4F01A1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68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FD4C989-3730-8CAE-21F4-9884894A4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02BC67-7449-7243-0930-DEEBFF2F1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2F2D76C-EFEC-A526-4095-AAF036481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B70B-7D2D-4C66-B88C-AE1760973C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5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F3E63FE-B8F2-893D-6679-6736A9DB3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383E803-8E50-C340-7352-0D006DD0C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0BB02D0-E5DC-DBE8-3279-45ABB660F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319A-6FDC-4D57-9970-416726872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242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A0BB22-B0DA-CB56-1BD5-F77D3FB44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BD29D51-A090-6A4B-829B-8BBC89D12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437695C-2FD3-7A83-2C5B-CC45B7566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DFFA-7A83-49AC-8C45-1174FA6817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9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EB0789E-3EEF-BCCB-9910-B617EF5D4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ECCE2BA-B9FC-12EF-655E-D6B234A49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D0C515B-AE75-4DCD-3497-30F0A298A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4847-4CC1-4603-B361-E41E607B3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479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15C9AAC-AD40-1594-EC5A-AD76945F3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BCD9D5C-8532-8687-A38B-C2222EC10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9BB199B-8314-F3A4-92F3-4500FC7B9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2FE-2508-496F-9B61-ED02898885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644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3E6BAFA-1FA3-E4ED-70AA-842CCD963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1C67539-9E2A-BAF7-7DC6-ACC59374B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25FE653-7A2E-6376-6104-814488E22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AA79-ED7F-4D23-A253-6D41E5819F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6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B7CC4A-AA3B-599C-4272-D69D320AA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95399CF-ED2A-3655-85DF-69C3C3EF3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311439C-CD44-E73A-1207-1C4C17F41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D952-509C-4B5A-A8D9-79899EAF9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9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5B7FC02-2B9C-DC61-3469-ACFD36991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763E13D-F00D-80D6-3624-B9A163E52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DC1DB45-BB18-F803-1122-C1BF8BEC5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EB27-1D2B-4F62-9AE3-E7FA077FE9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7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301E51B-C83D-61F3-3A8A-A9B93548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5E18DA0-05D7-AF15-4F25-2F8104062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C9A9143-259C-00B3-96E7-7D9CBCB99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B26C-6C43-42B6-B8C6-CA8A86E82F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633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C77C4AF-E34B-A210-0CD9-DB302AEDE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3C81ED-6549-E1E3-554F-E8668F5C3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F5C7A4E-F6E8-AD1A-9B25-5CDA2E914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8BD1-488B-4DC4-AF64-7B1B2A575D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87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B0BB876-A94D-2C41-6986-EBE028E20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D52999-C3FB-1168-420C-9E84E07C2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3CEE7D3-E28C-409C-0421-9B02798AA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210B-145B-474F-B331-249C6D20EE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76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FB65BD4-D519-94E2-E46D-70E55CC70C8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BE36D358-116E-3317-2986-DC561571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304712C8-1608-73E8-2DE9-4173E5D7D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FE897974-8436-E94E-2FA4-FEE211B00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C7018CFC-7421-10F0-7C9A-7A9962B12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B99D5FCE-A2BE-8859-94BF-DCC4ECA2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F75AA4B4-9FA2-196C-4188-46143D7CC2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5E46A76-2778-E233-7B52-712B62D787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ABEAB898-F643-F165-D96B-B2C4F7154C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5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391C3E83-F7BF-4054-A78B-344AC965D5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en-us/excel-help/excel-functions-by-category-HP010342656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hk.edu.hk/itsc/o365/proplu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office.microsoft.com/en-us/starter-help/countif-function-HP010342346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ffice.microsoft.com/en-us/excel-help/sumif-function-HP010342932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starter-help/vlookup-function-HP010343011.asp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en-us/starter-help/frequency-function-HP010342543.asp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>
            <a:extLst>
              <a:ext uri="{FF2B5EF4-FFF2-40B4-BE49-F238E27FC236}">
                <a16:creationId xmlns:a16="http://schemas.microsoft.com/office/drawing/2014/main" id="{17D7C09D-BBD9-FAF5-6000-FF14D4DD8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8B6E68-0C52-4838-84C4-9E5E4FD31CE4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5DE08B8-F89B-49C2-7617-F8DD5A159B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ENGG1000 IT Foundation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A2F8431-7272-1B42-A610-D546E4CA67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Basic Skills and Applications of IT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67ED85-089A-F188-EA19-383EDDC9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4C0D7C-BEAD-8F72-F291-914D549E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33" y="4088904"/>
            <a:ext cx="276909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D0FF2723-7CAE-3F60-875D-B15748C4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ADAA5-4D97-4BB3-87E5-EDFECBC733E1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C6B0B7A-2B79-F223-52ED-A9AC30EAB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Common Mathematical Functions</a:t>
            </a:r>
          </a:p>
        </p:txBody>
      </p:sp>
      <p:graphicFrame>
        <p:nvGraphicFramePr>
          <p:cNvPr id="130120" name="Group 72">
            <a:extLst>
              <a:ext uri="{FF2B5EF4-FFF2-40B4-BE49-F238E27FC236}">
                <a16:creationId xmlns:a16="http://schemas.microsoft.com/office/drawing/2014/main" id="{022F95D7-6A91-AAE5-E152-916EA28750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3" y="1773238"/>
          <a:ext cx="9085262" cy="5075238"/>
        </p:xfrm>
        <a:graphic>
          <a:graphicData uri="http://schemas.openxmlformats.org/drawingml/2006/table">
            <a:tbl>
              <a:tblPr/>
              <a:tblGrid>
                <a:gridCol w="297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Function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Meaning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abs(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Absolute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sqrt(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Positive square root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exp(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raised to the power of a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log(</a:t>
                      </a: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Base-10 logarithm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9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ln(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Natural logarithm (i.e., 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ln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in calculator)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69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sin(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, 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asin(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,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cos(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, 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acos(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,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tan(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, 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atan(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Trigonometry functions (in radians, i.e.,                              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pi()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5632" name="Picture 85" descr="addin_tmp">
            <a:extLst>
              <a:ext uri="{FF2B5EF4-FFF2-40B4-BE49-F238E27FC236}">
                <a16:creationId xmlns:a16="http://schemas.microsoft.com/office/drawing/2014/main" id="{CF15B77B-C7F5-F4A5-2C66-9B9F905CDEB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6462713"/>
            <a:ext cx="54689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3" name="Picture 82" descr="addin_tmp">
            <a:extLst>
              <a:ext uri="{FF2B5EF4-FFF2-40B4-BE49-F238E27FC236}">
                <a16:creationId xmlns:a16="http://schemas.microsoft.com/office/drawing/2014/main" id="{730EB7C7-0D6F-B1B3-263B-3F3F6DDECF4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5464175"/>
            <a:ext cx="32115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53D6C-E15A-09D1-5E24-1EDF5131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6B1F94A2-CCA9-96E4-6DE8-A5AD84A7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15827A-59A1-4C0F-B33D-7B64829F9B2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FC98AE1-3C52-98D3-03EF-17B799737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Common Statistical Functions</a:t>
            </a:r>
          </a:p>
        </p:txBody>
      </p:sp>
      <p:graphicFrame>
        <p:nvGraphicFramePr>
          <p:cNvPr id="32872" name="Group 104">
            <a:extLst>
              <a:ext uri="{FF2B5EF4-FFF2-40B4-BE49-F238E27FC236}">
                <a16:creationId xmlns:a16="http://schemas.microsoft.com/office/drawing/2014/main" id="{B1A28FE8-C5EE-E421-72D5-02B9900391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813" y="1700213"/>
          <a:ext cx="8123237" cy="444980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Function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Meaning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3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min(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Find the minimum value among some values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3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max(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Find the maximum value among some values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average(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Compute the mean of some values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sum(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Give the sum of some values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stdevp(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Compute the standard deviation of some values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median(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新細明體" pitchFamily="18" charset="-120"/>
                        </a:rPr>
                        <a:t>…</a:t>
                      </a: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Find the median of some values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294" name="Rectangle 105">
            <a:extLst>
              <a:ext uri="{FF2B5EF4-FFF2-40B4-BE49-F238E27FC236}">
                <a16:creationId xmlns:a16="http://schemas.microsoft.com/office/drawing/2014/main" id="{B71B390D-5636-53B9-762F-1F9601748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7600"/>
            <a:ext cx="9326563" cy="654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kumimoji="1" sz="2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5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kumimoji="1" sz="22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1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en-US" altLang="zh-TW" sz="2000" dirty="0"/>
              <a:t>List of all Excel functions with usage help: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en-US" altLang="zh-TW" sz="1450" dirty="0">
                <a:hlinkClick r:id="rId2"/>
              </a:rPr>
              <a:t>http://office.microsoft.com/en-us/excel-help/excel-functions-by-category-HP010342656.aspx</a:t>
            </a:r>
            <a:r>
              <a:rPr lang="en-US" altLang="zh-TW" sz="145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052888-67F1-BED5-3374-0FE24894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2">
            <a:extLst>
              <a:ext uri="{FF2B5EF4-FFF2-40B4-BE49-F238E27FC236}">
                <a16:creationId xmlns:a16="http://schemas.microsoft.com/office/drawing/2014/main" id="{F55BA8CF-9BF6-E037-23D0-69DAD42C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81175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672E79A-D67E-A8FC-4770-8776D49F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6BB672-7C08-422D-AC39-9E34507B05D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8FF2C36-F2B0-E106-2095-7B1AA060B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MC question: </a:t>
            </a:r>
            <a:r>
              <a:rPr lang="en-US" altLang="zh-TW" sz="2000" dirty="0">
                <a:solidFill>
                  <a:srgbClr val="0000FF"/>
                </a:solidFill>
              </a:rPr>
              <a:t>=max(</a:t>
            </a:r>
            <a:r>
              <a:rPr lang="en-US" altLang="zh-TW" sz="2000" dirty="0">
                <a:solidFill>
                  <a:srgbClr val="FF0000"/>
                </a:solidFill>
              </a:rPr>
              <a:t>D2:D11</a:t>
            </a:r>
            <a:r>
              <a:rPr lang="en-US" altLang="zh-TW" sz="2000" dirty="0">
                <a:solidFill>
                  <a:srgbClr val="0000FF"/>
                </a:solidFill>
              </a:rPr>
              <a:t>)= ___?, </a:t>
            </a:r>
            <a:br>
              <a:rPr lang="en-US" altLang="zh-TW" sz="2000" dirty="0">
                <a:solidFill>
                  <a:srgbClr val="0000FF"/>
                </a:solidFill>
              </a:rPr>
            </a:br>
            <a:r>
              <a:rPr lang="en-US" altLang="en-US" sz="2000" dirty="0"/>
              <a:t>choices:(1) 70; (2) 27; (3) 97; (4) 100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27653" name="AutoShape 6">
            <a:extLst>
              <a:ext uri="{FF2B5EF4-FFF2-40B4-BE49-F238E27FC236}">
                <a16:creationId xmlns:a16="http://schemas.microsoft.com/office/drawing/2014/main" id="{1B297EFF-1C23-5F14-96EB-AFC0A3DF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5443538"/>
            <a:ext cx="2490787" cy="511175"/>
          </a:xfrm>
          <a:prstGeom prst="wedgeRoundRectCallout">
            <a:avLst>
              <a:gd name="adj1" fmla="val 49139"/>
              <a:gd name="adj2" fmla="val -20573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=min(</a:t>
            </a:r>
            <a:r>
              <a:rPr lang="en-US" altLang="zh-TW" sz="2400">
                <a:solidFill>
                  <a:srgbClr val="FF0000"/>
                </a:solidFill>
              </a:rPr>
              <a:t>B2:B11</a:t>
            </a:r>
            <a:r>
              <a:rPr lang="en-US" altLang="zh-TW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654" name="AutoShape 8">
            <a:extLst>
              <a:ext uri="{FF2B5EF4-FFF2-40B4-BE49-F238E27FC236}">
                <a16:creationId xmlns:a16="http://schemas.microsoft.com/office/drawing/2014/main" id="{5CE84E6E-C455-1973-2219-03559720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632450"/>
            <a:ext cx="3132137" cy="511175"/>
          </a:xfrm>
          <a:prstGeom prst="wedgeRoundRectCallout">
            <a:avLst>
              <a:gd name="adj1" fmla="val -42190"/>
              <a:gd name="adj2" fmla="val -17486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=average(</a:t>
            </a:r>
            <a:r>
              <a:rPr lang="en-US" altLang="zh-TW" sz="2400">
                <a:solidFill>
                  <a:srgbClr val="FF0000"/>
                </a:solidFill>
              </a:rPr>
              <a:t>C2:C11</a:t>
            </a:r>
            <a:r>
              <a:rPr lang="en-US" altLang="zh-TW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655" name="AutoShape 9">
            <a:extLst>
              <a:ext uri="{FF2B5EF4-FFF2-40B4-BE49-F238E27FC236}">
                <a16:creationId xmlns:a16="http://schemas.microsoft.com/office/drawing/2014/main" id="{FC6E56C8-E48F-FD51-C6CF-0F879CBCD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638550"/>
            <a:ext cx="2805112" cy="1328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The data inside </a:t>
            </a:r>
            <a:r>
              <a:rPr lang="en-US" altLang="zh-TW" sz="2400">
                <a:solidFill>
                  <a:srgbClr val="FF0000"/>
                </a:solidFill>
              </a:rPr>
              <a:t>( )</a:t>
            </a:r>
            <a:r>
              <a:rPr lang="en-US" altLang="zh-TW" sz="2400"/>
              <a:t> are called </a:t>
            </a:r>
            <a:r>
              <a:rPr lang="en-US" altLang="zh-TW" sz="2400" b="1">
                <a:solidFill>
                  <a:srgbClr val="FF0000"/>
                </a:solidFill>
              </a:rPr>
              <a:t>arguments</a:t>
            </a:r>
            <a:r>
              <a:rPr lang="en-US" altLang="zh-TW" sz="240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082070-C377-CFBF-CCC6-3B6CBE9A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D62ED-7202-4A60-3219-1BAF4FBCE9D8}"/>
              </a:ext>
            </a:extLst>
          </p:cNvPr>
          <p:cNvSpPr txBox="1"/>
          <p:nvPr/>
        </p:nvSpPr>
        <p:spPr>
          <a:xfrm>
            <a:off x="7638549" y="6578685"/>
            <a:ext cx="10038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MC_Ans</a:t>
            </a:r>
            <a:r>
              <a:rPr lang="en-US" sz="1050" dirty="0">
                <a:solidFill>
                  <a:srgbClr val="FF0000"/>
                </a:solidFill>
              </a:rPr>
              <a:t>: 97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43023-A385-8882-A33B-B9E4F0FE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97" y="-118835"/>
            <a:ext cx="1731735" cy="17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>
            <a:extLst>
              <a:ext uri="{FF2B5EF4-FFF2-40B4-BE49-F238E27FC236}">
                <a16:creationId xmlns:a16="http://schemas.microsoft.com/office/drawing/2014/main" id="{BBC10FD0-BD57-438F-4BDA-B8C8C09A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F2848A-5A81-4E00-BD0E-F28FC57F415C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6453433-6B31-7477-EB94-C46837A47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Common Errors when Using Formulas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EEB0754-8239-5D20-EB4C-60DF32E62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Unmatched ( )</a:t>
            </a:r>
          </a:p>
          <a:p>
            <a:pPr lvl="1" eaLnBrk="1" hangingPunct="1"/>
            <a:r>
              <a:rPr lang="en-US" altLang="zh-TW"/>
              <a:t>E.g., </a:t>
            </a:r>
            <a:r>
              <a:rPr lang="en-US" altLang="zh-TW">
                <a:solidFill>
                  <a:srgbClr val="0000FF"/>
                </a:solidFill>
              </a:rPr>
              <a:t>=(-3 + sqrt(7)) / 2)</a:t>
            </a:r>
          </a:p>
          <a:p>
            <a:pPr eaLnBrk="1" hangingPunct="1"/>
            <a:endParaRPr lang="en-US" altLang="zh-TW"/>
          </a:p>
          <a:p>
            <a:pPr lvl="1" eaLnBrk="1" hangingPunct="1"/>
            <a:endParaRPr lang="en-US" altLang="zh-TW"/>
          </a:p>
          <a:p>
            <a:pPr lvl="4" eaLnBrk="1" hangingPunct="1"/>
            <a:endParaRPr lang="en-US" altLang="zh-TW"/>
          </a:p>
          <a:p>
            <a:pPr lvl="4" eaLnBrk="1" hangingPunct="1"/>
            <a:endParaRPr lang="en-US" altLang="zh-TW"/>
          </a:p>
          <a:p>
            <a:pPr eaLnBrk="1" hangingPunct="1"/>
            <a:r>
              <a:rPr lang="en-US" altLang="zh-TW">
                <a:latin typeface="Arial" panose="020B0604020202020204" pitchFamily="34" charset="0"/>
              </a:rPr>
              <a:t>“</a:t>
            </a:r>
            <a:r>
              <a:rPr lang="en-US" altLang="zh-TW"/>
              <a:t>Circular reference</a:t>
            </a:r>
            <a:r>
              <a:rPr lang="en-US" altLang="zh-TW">
                <a:latin typeface="Arial" panose="020B0604020202020204" pitchFamily="34" charset="0"/>
              </a:rPr>
              <a:t>”</a:t>
            </a:r>
            <a:r>
              <a:rPr lang="en-US" altLang="zh-TW"/>
              <a:t>:</a:t>
            </a:r>
          </a:p>
          <a:p>
            <a:pPr lvl="1" eaLnBrk="1" hangingPunct="1"/>
            <a:r>
              <a:rPr lang="en-US" altLang="zh-TW"/>
              <a:t>In A1: </a:t>
            </a:r>
            <a:r>
              <a:rPr lang="en-US" altLang="zh-TW">
                <a:solidFill>
                  <a:srgbClr val="0000FF"/>
                </a:solidFill>
              </a:rPr>
              <a:t>=A2</a:t>
            </a:r>
            <a:r>
              <a:rPr lang="en-US" altLang="zh-TW"/>
              <a:t>		In A2: </a:t>
            </a:r>
            <a:r>
              <a:rPr lang="en-US" altLang="zh-TW">
                <a:solidFill>
                  <a:srgbClr val="0000FF"/>
                </a:solidFill>
              </a:rPr>
              <a:t>=A1		</a:t>
            </a:r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0E215080-5525-AC04-4FC5-41D9EE94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25"/>
            <a:ext cx="609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E3C2313E-9717-F31B-D37A-C3BF2D1A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13375"/>
            <a:ext cx="91503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7493BA-A1FE-0CDD-BD4A-C3DB54B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73CDC8F1-9416-5DB5-C144-BDD59AE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FEDDCC-F97F-4B12-A0AE-75003F831064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1059816-A724-6759-85F6-A58210AF4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Copy and Paste a Formula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8C153D6-D518-FB11-CCDA-FA872809B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Sometimes we may want to apply essentially the same formula to different sets of data</a:t>
            </a:r>
          </a:p>
          <a:p>
            <a:pPr eaLnBrk="1" hangingPunct="1"/>
            <a:r>
              <a:rPr lang="en-US" altLang="zh-TW"/>
              <a:t>To automate the process, a common practice is by </a:t>
            </a:r>
            <a:r>
              <a:rPr lang="en-US" altLang="zh-TW">
                <a:latin typeface="Arial" panose="020B0604020202020204" pitchFamily="34" charset="0"/>
              </a:rPr>
              <a:t>“</a:t>
            </a:r>
            <a:r>
              <a:rPr lang="en-US" altLang="zh-TW">
                <a:solidFill>
                  <a:srgbClr val="FF0000"/>
                </a:solidFill>
              </a:rPr>
              <a:t>copy and paste</a:t>
            </a:r>
            <a:r>
              <a:rPr lang="en-US" altLang="zh-TW">
                <a:latin typeface="Arial" panose="020B0604020202020204" pitchFamily="34" charset="0"/>
              </a:rPr>
              <a:t>”</a:t>
            </a:r>
            <a:endParaRPr lang="en-US" altLang="zh-TW"/>
          </a:p>
        </p:txBody>
      </p:sp>
      <p:pic>
        <p:nvPicPr>
          <p:cNvPr id="29700" name="Picture 11">
            <a:extLst>
              <a:ext uri="{FF2B5EF4-FFF2-40B4-BE49-F238E27FC236}">
                <a16:creationId xmlns:a16="http://schemas.microsoft.com/office/drawing/2014/main" id="{9B2E0EE4-063D-BE05-36DE-F87C91DC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221163"/>
            <a:ext cx="29019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>
            <a:extLst>
              <a:ext uri="{FF2B5EF4-FFF2-40B4-BE49-F238E27FC236}">
                <a16:creationId xmlns:a16="http://schemas.microsoft.com/office/drawing/2014/main" id="{77613FC1-BC92-69DB-8A55-ADFDCEA36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84763"/>
            <a:ext cx="827088" cy="1728787"/>
          </a:xfrm>
          <a:prstGeom prst="rect">
            <a:avLst/>
          </a:prstGeom>
          <a:solidFill>
            <a:srgbClr val="FF99CC">
              <a:alpha val="20000"/>
            </a:srgbClr>
          </a:solidFill>
          <a:ln w="28575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B524A18B-9ACA-1CE1-1779-5847C614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652963"/>
            <a:ext cx="2039938" cy="430212"/>
          </a:xfrm>
          <a:prstGeom prst="wedgeRoundRectCallout">
            <a:avLst>
              <a:gd name="adj1" fmla="val -80194"/>
              <a:gd name="adj2" fmla="val 1273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Copy (Ctrl-C)</a:t>
            </a:r>
          </a:p>
        </p:txBody>
      </p:sp>
      <p:sp>
        <p:nvSpPr>
          <p:cNvPr id="29703" name="AutoShape 8">
            <a:extLst>
              <a:ext uri="{FF2B5EF4-FFF2-40B4-BE49-F238E27FC236}">
                <a16:creationId xmlns:a16="http://schemas.microsoft.com/office/drawing/2014/main" id="{94DC5C8A-B033-8EE5-7F7A-702FCED4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437188"/>
            <a:ext cx="2084387" cy="430212"/>
          </a:xfrm>
          <a:prstGeom prst="wedgeRoundRectCallout">
            <a:avLst>
              <a:gd name="adj1" fmla="val -92722"/>
              <a:gd name="adj2" fmla="val -1135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 (Ctrl-V)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5308C5-7126-4A44-EB10-CFB3D4A2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60" name="Picture 28">
            <a:extLst>
              <a:ext uri="{FF2B5EF4-FFF2-40B4-BE49-F238E27FC236}">
                <a16:creationId xmlns:a16="http://schemas.microsoft.com/office/drawing/2014/main" id="{7AC3AD78-8CA6-A195-E988-B48C4596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32238"/>
            <a:ext cx="3962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7">
            <a:extLst>
              <a:ext uri="{FF2B5EF4-FFF2-40B4-BE49-F238E27FC236}">
                <a16:creationId xmlns:a16="http://schemas.microsoft.com/office/drawing/2014/main" id="{7D6A0138-BC81-4441-679F-21A9A532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313"/>
            <a:ext cx="3952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75E3C617-3FF9-024C-95FD-D4DBE1AA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56D1C0-7DF4-4FE9-837D-68875485C39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2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02290966-5CF1-A631-EBE5-1051F5914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Copy and Paste a Formula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48EA0B6E-451B-92E9-09D6-23DADB268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Besides the usual way of doing </a:t>
            </a:r>
            <a:r>
              <a:rPr lang="en-US" altLang="zh-TW">
                <a:latin typeface="Arial" panose="020B0604020202020204" pitchFamily="34" charset="0"/>
              </a:rPr>
              <a:t>“</a:t>
            </a:r>
            <a:r>
              <a:rPr lang="en-US" altLang="zh-TW"/>
              <a:t>copy and paste</a:t>
            </a:r>
            <a:r>
              <a:rPr lang="en-US" altLang="zh-TW">
                <a:latin typeface="Arial" panose="020B0604020202020204" pitchFamily="34" charset="0"/>
              </a:rPr>
              <a:t>”</a:t>
            </a:r>
            <a:r>
              <a:rPr lang="en-US" altLang="zh-TW"/>
              <a:t>, you can also do so by mouse dragging</a:t>
            </a:r>
          </a:p>
        </p:txBody>
      </p:sp>
      <p:sp>
        <p:nvSpPr>
          <p:cNvPr id="44039" name="AutoShape 7">
            <a:extLst>
              <a:ext uri="{FF2B5EF4-FFF2-40B4-BE49-F238E27FC236}">
                <a16:creationId xmlns:a16="http://schemas.microsoft.com/office/drawing/2014/main" id="{68964B15-833B-25A4-48AE-6B57635D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068763"/>
            <a:ext cx="144462" cy="144462"/>
          </a:xfrm>
          <a:prstGeom prst="plus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54" name="Rectangle 22">
            <a:extLst>
              <a:ext uri="{FF2B5EF4-FFF2-40B4-BE49-F238E27FC236}">
                <a16:creationId xmlns:a16="http://schemas.microsoft.com/office/drawing/2014/main" id="{1CF06B94-C6DA-1876-C9B6-3EC773E0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508500"/>
            <a:ext cx="936625" cy="20034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44" name="AutoShape 12">
            <a:extLst>
              <a:ext uri="{FF2B5EF4-FFF2-40B4-BE49-F238E27FC236}">
                <a16:creationId xmlns:a16="http://schemas.microsoft.com/office/drawing/2014/main" id="{543A4E51-A699-FF81-08A6-3FF4493A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36913"/>
            <a:ext cx="1944687" cy="1746250"/>
          </a:xfrm>
          <a:prstGeom prst="wedgeRoundRectCallout">
            <a:avLst>
              <a:gd name="adj1" fmla="val -66032"/>
              <a:gd name="adj2" fmla="val -130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1. Click and </a:t>
            </a:r>
            <a:r>
              <a:rPr lang="en-US" altLang="zh-TW" sz="2000">
                <a:solidFill>
                  <a:srgbClr val="FF0000"/>
                </a:solidFill>
              </a:rPr>
              <a:t>drag</a:t>
            </a:r>
            <a:r>
              <a:rPr lang="en-US" altLang="zh-TW" sz="2000"/>
              <a:t> the bottom right corner of this cell</a:t>
            </a:r>
          </a:p>
        </p:txBody>
      </p:sp>
      <p:sp>
        <p:nvSpPr>
          <p:cNvPr id="44049" name="AutoShape 17">
            <a:extLst>
              <a:ext uri="{FF2B5EF4-FFF2-40B4-BE49-F238E27FC236}">
                <a16:creationId xmlns:a16="http://schemas.microsoft.com/office/drawing/2014/main" id="{D23CC7E2-1B60-AFD6-B683-7FEF9EC7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364163"/>
            <a:ext cx="1800225" cy="1089025"/>
          </a:xfrm>
          <a:prstGeom prst="wedgeRoundRectCallout">
            <a:avLst>
              <a:gd name="adj1" fmla="val -82880"/>
              <a:gd name="adj2" fmla="val -1164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2. Release mouse click here</a:t>
            </a:r>
          </a:p>
        </p:txBody>
      </p:sp>
      <p:sp>
        <p:nvSpPr>
          <p:cNvPr id="44055" name="Text Box 23">
            <a:extLst>
              <a:ext uri="{FF2B5EF4-FFF2-40B4-BE49-F238E27FC236}">
                <a16:creationId xmlns:a16="http://schemas.microsoft.com/office/drawing/2014/main" id="{5F19A014-3B5D-37C5-CD42-38329458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3536950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Result:</a:t>
            </a:r>
          </a:p>
        </p:txBody>
      </p:sp>
      <p:sp>
        <p:nvSpPr>
          <p:cNvPr id="44056" name="AutoShape 24">
            <a:extLst>
              <a:ext uri="{FF2B5EF4-FFF2-40B4-BE49-F238E27FC236}">
                <a16:creationId xmlns:a16="http://schemas.microsoft.com/office/drawing/2014/main" id="{F4D7CD6D-FA6F-540F-B427-2D22CE5BDD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10682" y="4607719"/>
            <a:ext cx="1458912" cy="793750"/>
          </a:xfrm>
          <a:prstGeom prst="rightArrow">
            <a:avLst>
              <a:gd name="adj1" fmla="val 50000"/>
              <a:gd name="adj2" fmla="val 480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drag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A6128-1187-69C8-D361-A79021AC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54" grpId="0" animBg="1"/>
      <p:bldP spid="44044" grpId="0" animBg="1"/>
      <p:bldP spid="44049" grpId="0" animBg="1"/>
      <p:bldP spid="44055" grpId="0"/>
      <p:bldP spid="440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9">
            <a:extLst>
              <a:ext uri="{FF2B5EF4-FFF2-40B4-BE49-F238E27FC236}">
                <a16:creationId xmlns:a16="http://schemas.microsoft.com/office/drawing/2014/main" id="{66641FBD-B82D-C5AB-057F-EDCB056D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133850"/>
            <a:ext cx="27400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7">
            <a:extLst>
              <a:ext uri="{FF2B5EF4-FFF2-40B4-BE49-F238E27FC236}">
                <a16:creationId xmlns:a16="http://schemas.microsoft.com/office/drawing/2014/main" id="{5F5B040C-4CD8-75F8-437C-388126AF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133850"/>
            <a:ext cx="27416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42195B8A-543D-AC02-6D66-609E9C2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D46B83-D518-4C54-AB32-C57F742BA982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20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0C39C7B-9E8B-AC79-B2F2-76A938855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Copy and Paste a Formula</a:t>
            </a: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1A481F95-9764-5DBA-EE68-A7123674A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2106612"/>
          </a:xfrm>
        </p:spPr>
        <p:txBody>
          <a:bodyPr/>
          <a:lstStyle/>
          <a:p>
            <a:pPr eaLnBrk="1" hangingPunct="1"/>
            <a:r>
              <a:rPr lang="en-US" altLang="zh-TW" sz="2500"/>
              <a:t>After </a:t>
            </a:r>
            <a:r>
              <a:rPr lang="en-US" altLang="zh-TW" sz="2500">
                <a:solidFill>
                  <a:srgbClr val="FF0000"/>
                </a:solidFill>
              </a:rPr>
              <a:t>copy</a:t>
            </a:r>
            <a:r>
              <a:rPr lang="en-US" altLang="zh-TW" sz="2500"/>
              <a:t> and </a:t>
            </a:r>
            <a:r>
              <a:rPr lang="en-US" altLang="zh-TW" sz="2500">
                <a:solidFill>
                  <a:srgbClr val="FF0000"/>
                </a:solidFill>
              </a:rPr>
              <a:t>paste</a:t>
            </a:r>
            <a:r>
              <a:rPr lang="en-US" altLang="zh-TW" sz="2500"/>
              <a:t>, the </a:t>
            </a:r>
            <a:r>
              <a:rPr lang="en-US" altLang="zh-TW" sz="2500" i="1">
                <a:solidFill>
                  <a:srgbClr val="0000FF"/>
                </a:solidFill>
              </a:rPr>
              <a:t>addresses</a:t>
            </a:r>
            <a:r>
              <a:rPr lang="en-US" altLang="zh-TW" sz="2500"/>
              <a:t> in a formula </a:t>
            </a:r>
            <a:r>
              <a:rPr lang="en-US" altLang="zh-TW" sz="2500" i="1">
                <a:solidFill>
                  <a:srgbClr val="0000FF"/>
                </a:solidFill>
              </a:rPr>
              <a:t>may change</a:t>
            </a:r>
            <a:endParaRPr lang="en-US" altLang="zh-TW" sz="2500"/>
          </a:p>
          <a:p>
            <a:pPr eaLnBrk="1" hangingPunct="1"/>
            <a:r>
              <a:rPr lang="en-US" altLang="zh-TW" sz="2500"/>
              <a:t>The change depends on the </a:t>
            </a:r>
            <a:r>
              <a:rPr lang="en-US" altLang="zh-TW" sz="2500">
                <a:solidFill>
                  <a:srgbClr val="FF0000"/>
                </a:solidFill>
              </a:rPr>
              <a:t>positional difference</a:t>
            </a:r>
            <a:r>
              <a:rPr lang="en-US" altLang="zh-TW" sz="2500"/>
              <a:t> between the cells being copied and pasted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200AAFA4-2358-B499-7A2E-CEA26A50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076700"/>
            <a:ext cx="217487" cy="3127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55FA6D1-DD24-8803-79F0-7D3B420B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445125"/>
            <a:ext cx="936625" cy="31273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CEFEFEDF-46C4-D284-67C5-4807DE9C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076700"/>
            <a:ext cx="215900" cy="3127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D5931193-1DB5-4692-2EA1-97A06714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3678238"/>
            <a:ext cx="1590675" cy="758825"/>
          </a:xfrm>
          <a:prstGeom prst="wedgeRoundRectCallout">
            <a:avLst>
              <a:gd name="adj1" fmla="val -71722"/>
              <a:gd name="adj2" fmla="val -7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Addresses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changed!</a:t>
            </a: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142CE91E-7CD1-EAC9-0875-BC277C3D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76700"/>
            <a:ext cx="215900" cy="31273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11" name="Rectangle 11">
            <a:extLst>
              <a:ext uri="{FF2B5EF4-FFF2-40B4-BE49-F238E27FC236}">
                <a16:creationId xmlns:a16="http://schemas.microsoft.com/office/drawing/2014/main" id="{D4D9CD84-5C95-E0FD-0535-80E72551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076700"/>
            <a:ext cx="217488" cy="31273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CCC1B31D-1C6D-54FC-B42C-02B7FD1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4773613"/>
            <a:ext cx="450850" cy="1682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11F1C9EA-C934-E757-EEB4-9419ED6A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4773613"/>
            <a:ext cx="431800" cy="16827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F596D9F4-27A2-CD70-797A-91A36836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5518150"/>
            <a:ext cx="450850" cy="1682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BE1670EB-75F0-20B3-4141-C83D834E0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5518150"/>
            <a:ext cx="431800" cy="16827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16" name="AutoShape 16">
            <a:extLst>
              <a:ext uri="{FF2B5EF4-FFF2-40B4-BE49-F238E27FC236}">
                <a16:creationId xmlns:a16="http://schemas.microsoft.com/office/drawing/2014/main" id="{360FB526-467F-D125-7237-C4F8F307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6091238"/>
            <a:ext cx="8197850" cy="784225"/>
          </a:xfrm>
          <a:prstGeom prst="wedgeRoundRectCallout">
            <a:avLst>
              <a:gd name="adj1" fmla="val 36333"/>
              <a:gd name="adj2" fmla="val -10155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rIns="9000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E.g., copy </a:t>
            </a:r>
            <a:r>
              <a:rPr lang="en-US" altLang="zh-TW" sz="2000">
                <a:solidFill>
                  <a:srgbClr val="0000FF"/>
                </a:solidFill>
              </a:rPr>
              <a:t>D2</a:t>
            </a:r>
            <a:r>
              <a:rPr lang="en-US" altLang="zh-TW" sz="2000"/>
              <a:t> and paste to </a:t>
            </a:r>
            <a:r>
              <a:rPr lang="en-US" altLang="zh-TW" sz="2000">
                <a:solidFill>
                  <a:srgbClr val="0000FF"/>
                </a:solidFill>
              </a:rPr>
              <a:t>D6</a:t>
            </a:r>
            <a:r>
              <a:rPr lang="en-US" altLang="zh-TW" sz="2000"/>
              <a:t>; positional difference is 4 rows.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So, </a:t>
            </a:r>
            <a:r>
              <a:rPr lang="en-US" altLang="zh-TW" sz="2000">
                <a:solidFill>
                  <a:srgbClr val="0000FF"/>
                </a:solidFill>
              </a:rPr>
              <a:t>B2</a:t>
            </a:r>
            <a:r>
              <a:rPr lang="en-US" altLang="zh-TW" sz="2000"/>
              <a:t> and </a:t>
            </a:r>
            <a:r>
              <a:rPr lang="en-US" altLang="zh-TW" sz="2000">
                <a:solidFill>
                  <a:srgbClr val="0000FF"/>
                </a:solidFill>
              </a:rPr>
              <a:t>C2</a:t>
            </a:r>
            <a:r>
              <a:rPr lang="en-US" altLang="zh-TW" sz="2000"/>
              <a:t> are changed to </a:t>
            </a:r>
            <a:r>
              <a:rPr lang="en-US" altLang="zh-TW" sz="2000">
                <a:solidFill>
                  <a:srgbClr val="0000FF"/>
                </a:solidFill>
              </a:rPr>
              <a:t>B6</a:t>
            </a:r>
            <a:r>
              <a:rPr lang="en-US" altLang="zh-TW" sz="2000"/>
              <a:t> and </a:t>
            </a:r>
            <a:r>
              <a:rPr lang="en-US" altLang="zh-TW" sz="2000">
                <a:solidFill>
                  <a:srgbClr val="0000FF"/>
                </a:solidFill>
              </a:rPr>
              <a:t>C6</a:t>
            </a:r>
            <a:r>
              <a:rPr lang="en-US" altLang="zh-TW" sz="2000"/>
              <a:t> respectively.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E740E8-3DC5-9EF4-A5A4-6A75D10B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  <p:bldP spid="153611" grpId="0" animBg="1"/>
      <p:bldP spid="1536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CB5FD389-5DDE-8373-B7AB-E2D3BBBE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8B04A4-73F4-42F4-A967-FD36A79BB63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23A773D-A64A-887C-61C7-90B88E706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827" y="332656"/>
            <a:ext cx="7313612" cy="583332"/>
          </a:xfrm>
        </p:spPr>
        <p:txBody>
          <a:bodyPr/>
          <a:lstStyle/>
          <a:p>
            <a:pPr eaLnBrk="1" hangingPunct="1"/>
            <a:r>
              <a:rPr lang="en-US" altLang="zh-TW" dirty="0"/>
              <a:t>Exercise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11A8A3-60C1-5691-5A93-FC572EEB4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500" dirty="0"/>
              <a:t>Suppose:</a:t>
            </a:r>
          </a:p>
          <a:p>
            <a:pPr eaLnBrk="1" hangingPunct="1">
              <a:lnSpc>
                <a:spcPct val="80000"/>
              </a:lnSpc>
            </a:pPr>
            <a:endParaRPr lang="en-US" altLang="zh-TW" sz="2500" dirty="0"/>
          </a:p>
          <a:p>
            <a:pPr eaLnBrk="1" hangingPunct="1">
              <a:lnSpc>
                <a:spcPct val="80000"/>
              </a:lnSpc>
            </a:pPr>
            <a:endParaRPr lang="en-US" altLang="zh-TW" sz="2500" dirty="0"/>
          </a:p>
          <a:p>
            <a:pPr eaLnBrk="1" hangingPunct="1">
              <a:lnSpc>
                <a:spcPct val="80000"/>
              </a:lnSpc>
            </a:pPr>
            <a:endParaRPr lang="en-US" altLang="zh-TW" sz="2500" dirty="0"/>
          </a:p>
          <a:p>
            <a:pPr eaLnBrk="1" hangingPunct="1">
              <a:lnSpc>
                <a:spcPct val="80000"/>
              </a:lnSpc>
            </a:pPr>
            <a:endParaRPr lang="en-US" altLang="zh-TW" sz="2500" dirty="0"/>
          </a:p>
          <a:p>
            <a:pPr lvl="3" eaLnBrk="1" hangingPunct="1">
              <a:lnSpc>
                <a:spcPct val="80000"/>
              </a:lnSpc>
            </a:pPr>
            <a:endParaRPr lang="en-US" altLang="zh-TW" sz="1700" dirty="0"/>
          </a:p>
          <a:p>
            <a:pPr eaLnBrk="1" hangingPunct="1">
              <a:lnSpc>
                <a:spcPct val="80000"/>
              </a:lnSpc>
            </a:pPr>
            <a:endParaRPr lang="en-US" altLang="zh-TW" sz="27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What will be the results if we copy </a:t>
            </a:r>
            <a:r>
              <a:rPr lang="en-US" altLang="zh-TW" sz="1800" dirty="0">
                <a:solidFill>
                  <a:srgbClr val="0000FF"/>
                </a:solidFill>
              </a:rPr>
              <a:t>D1</a:t>
            </a:r>
            <a:r>
              <a:rPr lang="en-US" altLang="zh-TW" sz="1800" dirty="0"/>
              <a:t> and paste to: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 dirty="0">
                <a:solidFill>
                  <a:srgbClr val="0000FF"/>
                </a:solidFill>
              </a:rPr>
              <a:t>D2</a:t>
            </a:r>
            <a:r>
              <a:rPr lang="en-US" altLang="zh-TW" sz="2100" dirty="0"/>
              <a:t>, </a:t>
            </a:r>
            <a:r>
              <a:rPr lang="en-US" altLang="zh-TW" sz="2100" dirty="0">
                <a:latin typeface="Arial" panose="020B0604020202020204" pitchFamily="34" charset="0"/>
              </a:rPr>
              <a:t>…</a:t>
            </a:r>
            <a:r>
              <a:rPr lang="en-US" altLang="zh-TW" sz="2100" dirty="0"/>
              <a:t>, </a:t>
            </a:r>
            <a:r>
              <a:rPr lang="en-US" altLang="zh-TW" sz="2100" dirty="0">
                <a:solidFill>
                  <a:srgbClr val="0000FF"/>
                </a:solidFill>
              </a:rPr>
              <a:t>D5</a:t>
            </a:r>
            <a:r>
              <a:rPr lang="en-US" altLang="zh-TW" sz="2100" dirty="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 dirty="0">
                <a:solidFill>
                  <a:srgbClr val="0000FF"/>
                </a:solidFill>
              </a:rPr>
              <a:t>E1</a:t>
            </a:r>
            <a:r>
              <a:rPr lang="en-US" altLang="zh-TW" sz="2100" dirty="0"/>
              <a:t>, </a:t>
            </a:r>
            <a:r>
              <a:rPr lang="en-US" altLang="zh-TW" sz="2100" dirty="0">
                <a:latin typeface="Arial" panose="020B0604020202020204" pitchFamily="34" charset="0"/>
              </a:rPr>
              <a:t>…</a:t>
            </a:r>
            <a:r>
              <a:rPr lang="en-US" altLang="zh-TW" sz="2100" dirty="0"/>
              <a:t>, </a:t>
            </a:r>
            <a:r>
              <a:rPr lang="en-US" altLang="zh-TW" sz="2100" dirty="0">
                <a:solidFill>
                  <a:srgbClr val="0000FF"/>
                </a:solidFill>
              </a:rPr>
              <a:t>E5</a:t>
            </a:r>
            <a:r>
              <a:rPr lang="en-US" altLang="zh-TW" sz="2100" dirty="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 dirty="0">
                <a:solidFill>
                  <a:srgbClr val="0000FF"/>
                </a:solidFill>
              </a:rPr>
              <a:t>F1</a:t>
            </a:r>
            <a:r>
              <a:rPr lang="en-US" altLang="zh-TW" sz="2100" dirty="0"/>
              <a:t>, </a:t>
            </a:r>
            <a:r>
              <a:rPr lang="en-US" altLang="zh-TW" sz="2100" dirty="0">
                <a:latin typeface="Arial" panose="020B0604020202020204" pitchFamily="34" charset="0"/>
              </a:rPr>
              <a:t>…</a:t>
            </a:r>
            <a:r>
              <a:rPr lang="en-US" altLang="zh-TW" sz="2100" dirty="0"/>
              <a:t>, </a:t>
            </a:r>
            <a:r>
              <a:rPr lang="en-US" altLang="zh-TW" sz="2100" dirty="0">
                <a:solidFill>
                  <a:srgbClr val="0000FF"/>
                </a:solidFill>
              </a:rPr>
              <a:t>F5</a:t>
            </a:r>
            <a:r>
              <a:rPr lang="en-US" altLang="zh-TW" sz="2100" dirty="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 dirty="0"/>
              <a:t>MC question: copy D1 and paste to D2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 dirty="0"/>
              <a:t>Choices</a:t>
            </a:r>
            <a:r>
              <a:rPr lang="en-US" altLang="zh-TW" sz="2100" dirty="0">
                <a:sym typeface="Wingdings" panose="05000000000000000000" pitchFamily="2" charset="2"/>
              </a:rPr>
              <a:t>:(1)2; (2) 4; (3) 8;  (4) 10</a:t>
            </a:r>
            <a:endParaRPr lang="en-US" altLang="zh-TW" sz="2100" dirty="0"/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53F3A461-114D-7812-3371-B8B8EAC1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41550"/>
            <a:ext cx="59404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Freeform 8">
            <a:extLst>
              <a:ext uri="{FF2B5EF4-FFF2-40B4-BE49-F238E27FC236}">
                <a16:creationId xmlns:a16="http://schemas.microsoft.com/office/drawing/2014/main" id="{46D1CCFB-ECD8-E6B0-D227-AB716324393D}"/>
              </a:ext>
            </a:extLst>
          </p:cNvPr>
          <p:cNvSpPr>
            <a:spLocks/>
          </p:cNvSpPr>
          <p:nvPr/>
        </p:nvSpPr>
        <p:spPr bwMode="auto">
          <a:xfrm>
            <a:off x="4716463" y="2852738"/>
            <a:ext cx="2879725" cy="1439862"/>
          </a:xfrm>
          <a:custGeom>
            <a:avLst/>
            <a:gdLst>
              <a:gd name="T0" fmla="*/ 0 w 1769"/>
              <a:gd name="T1" fmla="*/ 2147483646 h 816"/>
              <a:gd name="T2" fmla="*/ 0 w 1769"/>
              <a:gd name="T3" fmla="*/ 2147483646 h 816"/>
              <a:gd name="T4" fmla="*/ 2147483646 w 1769"/>
              <a:gd name="T5" fmla="*/ 2147483646 h 816"/>
              <a:gd name="T6" fmla="*/ 2147483646 w 1769"/>
              <a:gd name="T7" fmla="*/ 0 h 816"/>
              <a:gd name="T8" fmla="*/ 2147483646 w 1769"/>
              <a:gd name="T9" fmla="*/ 0 h 816"/>
              <a:gd name="T10" fmla="*/ 2147483646 w 1769"/>
              <a:gd name="T11" fmla="*/ 2147483646 h 816"/>
              <a:gd name="T12" fmla="*/ 0 w 1769"/>
              <a:gd name="T13" fmla="*/ 2147483646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9" h="816">
                <a:moveTo>
                  <a:pt x="0" y="816"/>
                </a:moveTo>
                <a:lnTo>
                  <a:pt x="0" y="181"/>
                </a:lnTo>
                <a:lnTo>
                  <a:pt x="635" y="181"/>
                </a:lnTo>
                <a:lnTo>
                  <a:pt x="635" y="0"/>
                </a:lnTo>
                <a:lnTo>
                  <a:pt x="1769" y="0"/>
                </a:lnTo>
                <a:lnTo>
                  <a:pt x="1769" y="816"/>
                </a:lnTo>
                <a:lnTo>
                  <a:pt x="0" y="816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82DF9-6381-93E9-BBD6-A238C84E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11B27-D9DB-0FA4-6AFD-16194CB6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45" y="-118835"/>
            <a:ext cx="1731735" cy="17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DFAD1-5E39-8644-6620-0B83FA021A8B}"/>
              </a:ext>
            </a:extLst>
          </p:cNvPr>
          <p:cNvSpPr txBox="1"/>
          <p:nvPr/>
        </p:nvSpPr>
        <p:spPr>
          <a:xfrm>
            <a:off x="33511" y="201851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MC_Ans</a:t>
            </a:r>
            <a:r>
              <a:rPr lang="en-US" sz="1050" dirty="0">
                <a:solidFill>
                  <a:srgbClr val="FF0000"/>
                </a:solidFill>
              </a:rPr>
              <a:t>: 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E8EE8CF3-1D00-4BE6-8163-9FFB3D27A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Use the </a:t>
            </a:r>
            <a:r>
              <a:rPr lang="en-US" altLang="zh-TW">
                <a:solidFill>
                  <a:srgbClr val="0000FF"/>
                </a:solidFill>
              </a:rPr>
              <a:t>$</a:t>
            </a:r>
            <a:r>
              <a:rPr lang="en-US" altLang="zh-TW"/>
              <a:t> sign in a cell address to affect what happens when a formula is copied to another cell</a:t>
            </a:r>
          </a:p>
          <a:p>
            <a:pPr eaLnBrk="1" hangingPunct="1"/>
            <a:r>
              <a:rPr lang="en-US" altLang="zh-TW"/>
              <a:t>E.g., suppose:</a:t>
            </a:r>
          </a:p>
          <a:p>
            <a:pPr eaLnBrk="1" hangingPunct="1"/>
            <a:endParaRPr lang="en-US" altLang="zh-TW"/>
          </a:p>
          <a:p>
            <a:pPr lvl="1" eaLnBrk="1" hangingPunct="1"/>
            <a:endParaRPr lang="en-US" altLang="zh-TW"/>
          </a:p>
          <a:p>
            <a:pPr lvl="4" eaLnBrk="1" hangingPunct="1"/>
            <a:endParaRPr lang="en-US" altLang="zh-TW"/>
          </a:p>
          <a:p>
            <a:pPr lvl="4" eaLnBrk="1" hangingPunct="1"/>
            <a:endParaRPr lang="en-US" altLang="zh-TW"/>
          </a:p>
          <a:p>
            <a:pPr lvl="1" eaLnBrk="1" hangingPunct="1"/>
            <a:r>
              <a:rPr lang="en-US" altLang="zh-TW"/>
              <a:t>Try to copy </a:t>
            </a:r>
            <a:r>
              <a:rPr lang="en-US" altLang="zh-TW">
                <a:solidFill>
                  <a:srgbClr val="0000FF"/>
                </a:solidFill>
              </a:rPr>
              <a:t>C4</a:t>
            </a:r>
            <a:r>
              <a:rPr lang="en-US" altLang="zh-TW"/>
              <a:t> to </a:t>
            </a:r>
            <a:r>
              <a:rPr lang="en-US" altLang="zh-TW">
                <a:solidFill>
                  <a:srgbClr val="0000FF"/>
                </a:solidFill>
              </a:rPr>
              <a:t>E4</a:t>
            </a:r>
            <a:r>
              <a:rPr lang="en-US" altLang="zh-TW"/>
              <a:t>, </a:t>
            </a:r>
            <a:r>
              <a:rPr lang="en-US" altLang="zh-TW">
                <a:solidFill>
                  <a:srgbClr val="0000FF"/>
                </a:solidFill>
              </a:rPr>
              <a:t>C6</a:t>
            </a:r>
            <a:r>
              <a:rPr lang="en-US" altLang="zh-TW"/>
              <a:t>, and </a:t>
            </a:r>
            <a:r>
              <a:rPr lang="en-US" altLang="zh-TW">
                <a:solidFill>
                  <a:srgbClr val="0000FF"/>
                </a:solidFill>
              </a:rPr>
              <a:t>E6</a:t>
            </a:r>
          </a:p>
        </p:txBody>
      </p:sp>
      <p:pic>
        <p:nvPicPr>
          <p:cNvPr id="33794" name="Picture 9">
            <a:extLst>
              <a:ext uri="{FF2B5EF4-FFF2-40B4-BE49-F238E27FC236}">
                <a16:creationId xmlns:a16="http://schemas.microsoft.com/office/drawing/2014/main" id="{86BC3F7D-C62A-828F-5617-C133C93D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789363"/>
            <a:ext cx="37703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D15FF02D-5C88-FDC7-F5CD-A8BA4B33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099B88-8E5B-4A26-A6AE-9A3992EB6A9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2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E6D3F8D-A4AB-2C99-57FE-2E0C1D218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What if I don’t want address changes?</a:t>
            </a:r>
          </a:p>
        </p:txBody>
      </p:sp>
      <p:sp>
        <p:nvSpPr>
          <p:cNvPr id="33797" name="Rectangle 9">
            <a:extLst>
              <a:ext uri="{FF2B5EF4-FFF2-40B4-BE49-F238E27FC236}">
                <a16:creationId xmlns:a16="http://schemas.microsoft.com/office/drawing/2014/main" id="{F19EE9F3-F226-30BA-F3D6-754F700D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751263"/>
            <a:ext cx="1079500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798" name="AutoShape 10">
            <a:extLst>
              <a:ext uri="{FF2B5EF4-FFF2-40B4-BE49-F238E27FC236}">
                <a16:creationId xmlns:a16="http://schemas.microsoft.com/office/drawing/2014/main" id="{2BAF06AE-7414-2E22-4163-8DF98AEF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4441825"/>
            <a:ext cx="2017712" cy="495300"/>
          </a:xfrm>
          <a:prstGeom prst="wedgeRoundRectCallout">
            <a:avLst>
              <a:gd name="adj1" fmla="val -115282"/>
              <a:gd name="adj2" fmla="val 7442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=A</a:t>
            </a:r>
            <a:r>
              <a:rPr lang="en-US" altLang="zh-TW" sz="2400">
                <a:solidFill>
                  <a:srgbClr val="FF0000"/>
                </a:solidFill>
              </a:rPr>
              <a:t>$1</a:t>
            </a:r>
            <a:r>
              <a:rPr lang="en-US" altLang="zh-TW" sz="2400">
                <a:solidFill>
                  <a:srgbClr val="0000FF"/>
                </a:solidFill>
              </a:rPr>
              <a:t>+</a:t>
            </a:r>
            <a:r>
              <a:rPr lang="en-US" altLang="zh-TW" sz="2400">
                <a:solidFill>
                  <a:srgbClr val="FF0000"/>
                </a:solidFill>
              </a:rPr>
              <a:t>$B</a:t>
            </a:r>
            <a:r>
              <a:rPr lang="en-US" altLang="zh-TW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03BDE7-97AD-E546-A627-31476A14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>
            <a:extLst>
              <a:ext uri="{FF2B5EF4-FFF2-40B4-BE49-F238E27FC236}">
                <a16:creationId xmlns:a16="http://schemas.microsoft.com/office/drawing/2014/main" id="{E6EB6D8F-37D8-6378-079C-FDEB25003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Placing </a:t>
            </a:r>
            <a:r>
              <a:rPr lang="en-US" altLang="zh-TW">
                <a:solidFill>
                  <a:srgbClr val="FF0000"/>
                </a:solidFill>
              </a:rPr>
              <a:t>$</a:t>
            </a:r>
            <a:r>
              <a:rPr lang="en-US" altLang="zh-TW"/>
              <a:t> </a:t>
            </a:r>
            <a:r>
              <a:rPr lang="en-US" altLang="zh-TW" i="1">
                <a:solidFill>
                  <a:srgbClr val="0000FF"/>
                </a:solidFill>
              </a:rPr>
              <a:t>before</a:t>
            </a:r>
            <a:r>
              <a:rPr lang="en-US" altLang="zh-TW"/>
              <a:t> a row/column name in a formula forces it </a:t>
            </a:r>
            <a:r>
              <a:rPr lang="en-US" altLang="zh-TW">
                <a:solidFill>
                  <a:srgbClr val="FF0000"/>
                </a:solidFill>
              </a:rPr>
              <a:t>not to change</a:t>
            </a:r>
            <a:r>
              <a:rPr lang="en-US" altLang="zh-TW"/>
              <a:t> when the formula is pasted to another cell</a:t>
            </a:r>
          </a:p>
        </p:txBody>
      </p:sp>
      <p:pic>
        <p:nvPicPr>
          <p:cNvPr id="34818" name="Picture 16">
            <a:extLst>
              <a:ext uri="{FF2B5EF4-FFF2-40B4-BE49-F238E27FC236}">
                <a16:creationId xmlns:a16="http://schemas.microsoft.com/office/drawing/2014/main" id="{2876D614-9DCE-44C1-8BC5-2203E7C1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27213"/>
            <a:ext cx="41719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7E940CDD-1637-6290-2E20-49F10920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785850-64A8-4C1A-AACA-9E82F4999AB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2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0B6AC3E-8C68-BC91-6C62-6C0B87E34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Relative vs Absolute Addressing</a:t>
            </a:r>
          </a:p>
        </p:txBody>
      </p:sp>
      <p:sp>
        <p:nvSpPr>
          <p:cNvPr id="34821" name="AutoShape 7">
            <a:extLst>
              <a:ext uri="{FF2B5EF4-FFF2-40B4-BE49-F238E27FC236}">
                <a16:creationId xmlns:a16="http://schemas.microsoft.com/office/drawing/2014/main" id="{E2FDA1F8-4156-C572-6FF2-A94CEBAC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2738"/>
            <a:ext cx="2017713" cy="495300"/>
          </a:xfrm>
          <a:prstGeom prst="wedgeRoundRectCallout">
            <a:avLst>
              <a:gd name="adj1" fmla="val 189685"/>
              <a:gd name="adj2" fmla="val 118356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=A</a:t>
            </a:r>
            <a:r>
              <a:rPr lang="en-US" altLang="zh-TW" sz="2400">
                <a:solidFill>
                  <a:srgbClr val="FF0000"/>
                </a:solidFill>
              </a:rPr>
              <a:t>$1</a:t>
            </a:r>
            <a:r>
              <a:rPr lang="en-US" altLang="zh-TW" sz="2400">
                <a:solidFill>
                  <a:srgbClr val="0000FF"/>
                </a:solidFill>
              </a:rPr>
              <a:t>+</a:t>
            </a:r>
            <a:r>
              <a:rPr lang="en-US" altLang="zh-TW" sz="2400">
                <a:solidFill>
                  <a:srgbClr val="FF0000"/>
                </a:solidFill>
              </a:rPr>
              <a:t>$B</a:t>
            </a:r>
            <a:r>
              <a:rPr lang="en-US" altLang="zh-TW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4822" name="AutoShape 8">
            <a:extLst>
              <a:ext uri="{FF2B5EF4-FFF2-40B4-BE49-F238E27FC236}">
                <a16:creationId xmlns:a16="http://schemas.microsoft.com/office/drawing/2014/main" id="{414E1005-B488-6F51-EB6E-81B982001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7213"/>
            <a:ext cx="2017713" cy="495300"/>
          </a:xfrm>
          <a:prstGeom prst="wedgeRoundRectCallout">
            <a:avLst>
              <a:gd name="adj1" fmla="val 186796"/>
              <a:gd name="adj2" fmla="val 23287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=A</a:t>
            </a:r>
            <a:r>
              <a:rPr lang="en-US" altLang="zh-TW" sz="2400">
                <a:solidFill>
                  <a:srgbClr val="FF0000"/>
                </a:solidFill>
              </a:rPr>
              <a:t>$1</a:t>
            </a:r>
            <a:r>
              <a:rPr lang="en-US" altLang="zh-TW" sz="2400">
                <a:solidFill>
                  <a:srgbClr val="0000FF"/>
                </a:solidFill>
              </a:rPr>
              <a:t>+</a:t>
            </a:r>
            <a:r>
              <a:rPr lang="en-US" altLang="zh-TW" sz="2400">
                <a:solidFill>
                  <a:srgbClr val="FF0000"/>
                </a:solidFill>
              </a:rPr>
              <a:t>$B</a:t>
            </a:r>
            <a:r>
              <a:rPr lang="en-US" altLang="zh-TW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4823" name="AutoShape 11">
            <a:extLst>
              <a:ext uri="{FF2B5EF4-FFF2-40B4-BE49-F238E27FC236}">
                <a16:creationId xmlns:a16="http://schemas.microsoft.com/office/drawing/2014/main" id="{FA78EA5C-2AF0-E6AC-8245-43AECAC83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5" y="1827213"/>
            <a:ext cx="2022475" cy="495300"/>
          </a:xfrm>
          <a:prstGeom prst="wedgeRoundRectCallout">
            <a:avLst>
              <a:gd name="adj1" fmla="val -77417"/>
              <a:gd name="adj2" fmla="val 21413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=C</a:t>
            </a:r>
            <a:r>
              <a:rPr lang="en-US" altLang="en-US" sz="2400">
                <a:solidFill>
                  <a:srgbClr val="FF0000"/>
                </a:solidFill>
              </a:rPr>
              <a:t>$1</a:t>
            </a:r>
            <a:r>
              <a:rPr lang="en-US" altLang="en-US" sz="2400">
                <a:solidFill>
                  <a:srgbClr val="0000FF"/>
                </a:solidFill>
              </a:rPr>
              <a:t>+</a:t>
            </a:r>
            <a:r>
              <a:rPr lang="en-US" altLang="en-US" sz="2400">
                <a:solidFill>
                  <a:srgbClr val="FF0000"/>
                </a:solidFill>
              </a:rPr>
              <a:t>$B</a:t>
            </a:r>
            <a:r>
              <a:rPr lang="en-US" altLang="en-US" sz="2400">
                <a:solidFill>
                  <a:srgbClr val="0000FF"/>
                </a:solidFill>
              </a:rPr>
              <a:t>2</a:t>
            </a:r>
            <a:endParaRPr lang="en-US" altLang="zh-TW" sz="2400">
              <a:solidFill>
                <a:srgbClr val="0000FF"/>
              </a:solidFill>
            </a:endParaRPr>
          </a:p>
        </p:txBody>
      </p:sp>
      <p:sp>
        <p:nvSpPr>
          <p:cNvPr id="34824" name="AutoShape 12">
            <a:extLst>
              <a:ext uri="{FF2B5EF4-FFF2-40B4-BE49-F238E27FC236}">
                <a16:creationId xmlns:a16="http://schemas.microsoft.com/office/drawing/2014/main" id="{DCDDE48A-B020-AC8B-0949-7F7F3BD4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5" y="2852738"/>
            <a:ext cx="2022475" cy="495300"/>
          </a:xfrm>
          <a:prstGeom prst="wedgeRoundRectCallout">
            <a:avLst>
              <a:gd name="adj1" fmla="val -75347"/>
              <a:gd name="adj2" fmla="val 103065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=C</a:t>
            </a:r>
            <a:r>
              <a:rPr lang="en-US" altLang="en-US" sz="2400">
                <a:solidFill>
                  <a:srgbClr val="FF0000"/>
                </a:solidFill>
              </a:rPr>
              <a:t>$1</a:t>
            </a:r>
            <a:r>
              <a:rPr lang="en-US" altLang="en-US" sz="2400">
                <a:solidFill>
                  <a:srgbClr val="0000FF"/>
                </a:solidFill>
              </a:rPr>
              <a:t>+</a:t>
            </a:r>
            <a:r>
              <a:rPr lang="en-US" altLang="en-US" sz="2400">
                <a:solidFill>
                  <a:srgbClr val="FF0000"/>
                </a:solidFill>
              </a:rPr>
              <a:t>$B</a:t>
            </a:r>
            <a:r>
              <a:rPr lang="en-US" altLang="en-US" sz="2400">
                <a:solidFill>
                  <a:srgbClr val="0000FF"/>
                </a:solidFill>
              </a:rPr>
              <a:t>4</a:t>
            </a:r>
            <a:endParaRPr lang="en-US" altLang="zh-TW" sz="2400">
              <a:solidFill>
                <a:srgbClr val="0000FF"/>
              </a:solidFill>
            </a:endParaRPr>
          </a:p>
        </p:txBody>
      </p:sp>
      <p:sp>
        <p:nvSpPr>
          <p:cNvPr id="34825" name="AutoShape 13">
            <a:extLst>
              <a:ext uri="{FF2B5EF4-FFF2-40B4-BE49-F238E27FC236}">
                <a16:creationId xmlns:a16="http://schemas.microsoft.com/office/drawing/2014/main" id="{DC2406EE-01FB-7ED4-EABB-17F54B59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5876925"/>
            <a:ext cx="5561013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Using </a:t>
            </a:r>
            <a:r>
              <a:rPr lang="en-US" altLang="zh-TW" sz="2400">
                <a:solidFill>
                  <a:srgbClr val="0000FF"/>
                </a:solidFill>
              </a:rPr>
              <a:t>$</a:t>
            </a:r>
            <a:r>
              <a:rPr lang="en-US" altLang="zh-TW" sz="2400"/>
              <a:t> in an address in a formula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is called </a:t>
            </a:r>
            <a:r>
              <a:rPr lang="en-US" altLang="zh-TW" sz="2400" b="1" i="1">
                <a:solidFill>
                  <a:srgbClr val="FF0000"/>
                </a:solidFill>
              </a:rPr>
              <a:t>absolute addressing</a:t>
            </a:r>
          </a:p>
        </p:txBody>
      </p:sp>
      <p:sp>
        <p:nvSpPr>
          <p:cNvPr id="34826" name="Text Box 14">
            <a:extLst>
              <a:ext uri="{FF2B5EF4-FFF2-40B4-BE49-F238E27FC236}">
                <a16:creationId xmlns:a16="http://schemas.microsoft.com/office/drawing/2014/main" id="{C3AAB3FC-7D49-C238-AFAF-F8D0C22C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430338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Copy</a:t>
            </a:r>
          </a:p>
        </p:txBody>
      </p:sp>
      <p:sp>
        <p:nvSpPr>
          <p:cNvPr id="34827" name="Text Box 15">
            <a:extLst>
              <a:ext uri="{FF2B5EF4-FFF2-40B4-BE49-F238E27FC236}">
                <a16:creationId xmlns:a16="http://schemas.microsoft.com/office/drawing/2014/main" id="{A8BEFC97-F524-778D-C8BB-2544E36F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348038"/>
            <a:ext cx="87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</a:t>
            </a:r>
          </a:p>
        </p:txBody>
      </p:sp>
      <p:sp>
        <p:nvSpPr>
          <p:cNvPr id="34828" name="Text Box 16">
            <a:extLst>
              <a:ext uri="{FF2B5EF4-FFF2-40B4-BE49-F238E27FC236}">
                <a16:creationId xmlns:a16="http://schemas.microsoft.com/office/drawing/2014/main" id="{D6AD0BD1-990D-88FC-9A35-35DB2BE6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3348038"/>
            <a:ext cx="87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</a:t>
            </a:r>
          </a:p>
        </p:txBody>
      </p:sp>
      <p:sp>
        <p:nvSpPr>
          <p:cNvPr id="34829" name="Text Box 17">
            <a:extLst>
              <a:ext uri="{FF2B5EF4-FFF2-40B4-BE49-F238E27FC236}">
                <a16:creationId xmlns:a16="http://schemas.microsoft.com/office/drawing/2014/main" id="{2B3E7162-957F-A014-3CC8-8A87B239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2322513"/>
            <a:ext cx="87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99AC44-0679-A6C8-10E8-1C4AE3A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6">
            <a:extLst>
              <a:ext uri="{FF2B5EF4-FFF2-40B4-BE49-F238E27FC236}">
                <a16:creationId xmlns:a16="http://schemas.microsoft.com/office/drawing/2014/main" id="{92AC5EAD-791B-143D-E033-F6CD5FFD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46A0E2-DE38-40BE-BA6A-400DDD94F76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D146F79-BB8D-BF9E-AEDC-68839974D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Selected Application: Spreadsheet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6B75CD8-E2AA-386E-B1B7-89934A34A3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100"/>
              <a:t>An application for entering, analyzing, and presenting numerical data</a:t>
            </a:r>
          </a:p>
          <a:p>
            <a:pPr lvl="4" eaLnBrk="1" hangingPunct="1"/>
            <a:endParaRPr lang="en-US" altLang="zh-TW" sz="1500"/>
          </a:p>
          <a:p>
            <a:pPr eaLnBrk="1" hangingPunct="1"/>
            <a:r>
              <a:rPr lang="en-US" altLang="zh-TW" sz="2100"/>
              <a:t>Usually displays a 2-D grid consisting of rows and columns</a:t>
            </a:r>
          </a:p>
          <a:p>
            <a:pPr lvl="4" eaLnBrk="1" hangingPunct="1"/>
            <a:endParaRPr lang="en-US" altLang="zh-TW" sz="1500"/>
          </a:p>
          <a:p>
            <a:pPr eaLnBrk="1" hangingPunct="1"/>
            <a:r>
              <a:rPr lang="en-US" altLang="zh-TW" sz="2100"/>
              <a:t>Provides "</a:t>
            </a:r>
            <a:r>
              <a:rPr lang="en-US" altLang="zh-TW" sz="2100">
                <a:solidFill>
                  <a:srgbClr val="0000FF"/>
                </a:solidFill>
              </a:rPr>
              <a:t>what-if</a:t>
            </a:r>
            <a:r>
              <a:rPr lang="en-US" altLang="zh-TW" sz="2100"/>
              <a:t>" analysis</a:t>
            </a:r>
          </a:p>
        </p:txBody>
      </p:sp>
      <p:pic>
        <p:nvPicPr>
          <p:cNvPr id="17412" name="Picture 11" descr="Screen shot 2011-08-06 at 12">
            <a:extLst>
              <a:ext uri="{FF2B5EF4-FFF2-40B4-BE49-F238E27FC236}">
                <a16:creationId xmlns:a16="http://schemas.microsoft.com/office/drawing/2014/main" id="{71FDB6C4-7C6D-AF46-5946-4A20D38484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2019300"/>
            <a:ext cx="4041775" cy="334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ounded Rectangle 1">
            <a:extLst>
              <a:ext uri="{FF2B5EF4-FFF2-40B4-BE49-F238E27FC236}">
                <a16:creationId xmlns:a16="http://schemas.microsoft.com/office/drawing/2014/main" id="{D8C0A8C3-45BE-C15B-956D-56EC6732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942013"/>
            <a:ext cx="6481762" cy="7826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Download your </a:t>
            </a:r>
            <a:r>
              <a:rPr lang="en-US" altLang="zh-HK" sz="2000" i="1">
                <a:solidFill>
                  <a:srgbClr val="0000FF"/>
                </a:solidFill>
              </a:rPr>
              <a:t>free</a:t>
            </a:r>
            <a:r>
              <a:rPr lang="en-US" altLang="zh-HK" sz="2000"/>
              <a:t> copy of Office 365 ProPlus: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>
                <a:hlinkClick r:id="rId3"/>
              </a:rPr>
              <a:t>http://www.cuhk.edu.hk/itsc/o365/proplus.html</a:t>
            </a:r>
            <a:endParaRPr lang="en-US" altLang="zh-HK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192305-7792-6436-1561-AB6152C9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D820409F-FE62-0A3A-7E45-9BB69055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BBC8B5-402A-415C-95D6-A58AFDD84D1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200"/>
          </a:p>
        </p:txBody>
      </p:sp>
      <p:sp>
        <p:nvSpPr>
          <p:cNvPr id="35842" name="Rectangle 7">
            <a:extLst>
              <a:ext uri="{FF2B5EF4-FFF2-40B4-BE49-F238E27FC236}">
                <a16:creationId xmlns:a16="http://schemas.microsoft.com/office/drawing/2014/main" id="{90F99275-9151-3640-55EB-304EC7102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Relative vs Absolute Addressing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5C83261-C04F-D463-D953-34C7530FD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One practical usage of absolute addressing is to compute cumulative total of some values</a:t>
            </a:r>
          </a:p>
        </p:txBody>
      </p:sp>
      <p:pic>
        <p:nvPicPr>
          <p:cNvPr id="35844" name="Picture 17">
            <a:extLst>
              <a:ext uri="{FF2B5EF4-FFF2-40B4-BE49-F238E27FC236}">
                <a16:creationId xmlns:a16="http://schemas.microsoft.com/office/drawing/2014/main" id="{956AC2C2-0C04-2F3A-E6BF-A3D3D3EB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35124" r="77637" b="15289"/>
          <a:stretch>
            <a:fillRect/>
          </a:stretch>
        </p:blipFill>
        <p:spPr bwMode="auto">
          <a:xfrm>
            <a:off x="1198563" y="3284538"/>
            <a:ext cx="28797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8">
            <a:extLst>
              <a:ext uri="{FF2B5EF4-FFF2-40B4-BE49-F238E27FC236}">
                <a16:creationId xmlns:a16="http://schemas.microsoft.com/office/drawing/2014/main" id="{D3FDAA40-909F-D287-9A98-A377F4E2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0438"/>
            <a:ext cx="2687638" cy="495300"/>
          </a:xfrm>
          <a:prstGeom prst="wedgeRoundRectCallout">
            <a:avLst>
              <a:gd name="adj1" fmla="val -95736"/>
              <a:gd name="adj2" fmla="val 3804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=sum(A</a:t>
            </a:r>
            <a:r>
              <a:rPr lang="en-US" altLang="zh-TW" sz="2400">
                <a:solidFill>
                  <a:srgbClr val="FF0000"/>
                </a:solidFill>
              </a:rPr>
              <a:t>$2</a:t>
            </a:r>
            <a:r>
              <a:rPr lang="en-US" altLang="zh-TW" sz="2400">
                <a:solidFill>
                  <a:srgbClr val="0000FF"/>
                </a:solidFill>
              </a:rPr>
              <a:t>:A2)</a:t>
            </a:r>
          </a:p>
        </p:txBody>
      </p:sp>
      <p:sp>
        <p:nvSpPr>
          <p:cNvPr id="35846" name="AutoShape 9">
            <a:extLst>
              <a:ext uri="{FF2B5EF4-FFF2-40B4-BE49-F238E27FC236}">
                <a16:creationId xmlns:a16="http://schemas.microsoft.com/office/drawing/2014/main" id="{10171BCB-65E3-ED53-AEB8-2516B802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4195763"/>
            <a:ext cx="2686050" cy="495300"/>
          </a:xfrm>
          <a:prstGeom prst="wedgeRoundRectCallout">
            <a:avLst>
              <a:gd name="adj1" fmla="val -97315"/>
              <a:gd name="adj2" fmla="val -4297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=sum(A</a:t>
            </a:r>
            <a:r>
              <a:rPr lang="en-US" altLang="zh-TW" sz="2400">
                <a:solidFill>
                  <a:srgbClr val="FF0000"/>
                </a:solidFill>
              </a:rPr>
              <a:t>$2</a:t>
            </a:r>
            <a:r>
              <a:rPr lang="en-US" altLang="zh-TW" sz="2400">
                <a:solidFill>
                  <a:srgbClr val="0000FF"/>
                </a:solidFill>
              </a:rPr>
              <a:t>:A3)</a:t>
            </a:r>
          </a:p>
        </p:txBody>
      </p:sp>
      <p:sp>
        <p:nvSpPr>
          <p:cNvPr id="35847" name="AutoShape 11">
            <a:extLst>
              <a:ext uri="{FF2B5EF4-FFF2-40B4-BE49-F238E27FC236}">
                <a16:creationId xmlns:a16="http://schemas.microsoft.com/office/drawing/2014/main" id="{92A15E02-DDB7-1D6F-5647-991524AF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5589588"/>
            <a:ext cx="2686050" cy="495300"/>
          </a:xfrm>
          <a:prstGeom prst="wedgeRoundRectCallout">
            <a:avLst>
              <a:gd name="adj1" fmla="val -96662"/>
              <a:gd name="adj2" fmla="val -209431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=sum(A</a:t>
            </a:r>
            <a:r>
              <a:rPr lang="en-US" altLang="zh-TW" sz="2400">
                <a:solidFill>
                  <a:srgbClr val="FF0000"/>
                </a:solidFill>
              </a:rPr>
              <a:t>$2</a:t>
            </a:r>
            <a:r>
              <a:rPr lang="en-US" altLang="zh-TW" sz="2400">
                <a:solidFill>
                  <a:srgbClr val="0000FF"/>
                </a:solidFill>
              </a:rPr>
              <a:t>:A5)</a:t>
            </a:r>
          </a:p>
        </p:txBody>
      </p:sp>
      <p:sp>
        <p:nvSpPr>
          <p:cNvPr id="35848" name="AutoShape 10">
            <a:extLst>
              <a:ext uri="{FF2B5EF4-FFF2-40B4-BE49-F238E27FC236}">
                <a16:creationId xmlns:a16="http://schemas.microsoft.com/office/drawing/2014/main" id="{5145B6AF-A397-2452-EE17-671722FF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4892675"/>
            <a:ext cx="2686050" cy="495300"/>
          </a:xfrm>
          <a:prstGeom prst="wedgeRoundRectCallout">
            <a:avLst>
              <a:gd name="adj1" fmla="val -96648"/>
              <a:gd name="adj2" fmla="val -12864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=sum(A</a:t>
            </a:r>
            <a:r>
              <a:rPr lang="en-US" altLang="zh-TW" sz="2400">
                <a:solidFill>
                  <a:srgbClr val="FF0000"/>
                </a:solidFill>
              </a:rPr>
              <a:t>$2</a:t>
            </a:r>
            <a:r>
              <a:rPr lang="en-US" altLang="zh-TW" sz="2400">
                <a:solidFill>
                  <a:srgbClr val="0000FF"/>
                </a:solidFill>
              </a:rPr>
              <a:t>:A4)</a:t>
            </a:r>
          </a:p>
        </p:txBody>
      </p:sp>
      <p:sp>
        <p:nvSpPr>
          <p:cNvPr id="35849" name="Text Box 12">
            <a:extLst>
              <a:ext uri="{FF2B5EF4-FFF2-40B4-BE49-F238E27FC236}">
                <a16:creationId xmlns:a16="http://schemas.microsoft.com/office/drawing/2014/main" id="{4FC7FD09-9E51-C042-29DD-F5F40B1153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59513" y="61245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…</a:t>
            </a:r>
            <a:endParaRPr lang="en-US" altLang="zh-TW" sz="2400"/>
          </a:p>
        </p:txBody>
      </p:sp>
      <p:sp>
        <p:nvSpPr>
          <p:cNvPr id="35850" name="Text Box 13">
            <a:extLst>
              <a:ext uri="{FF2B5EF4-FFF2-40B4-BE49-F238E27FC236}">
                <a16:creationId xmlns:a16="http://schemas.microsoft.com/office/drawing/2014/main" id="{22F73EC2-AD56-067D-2512-1EDFACBD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3549650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Copy</a:t>
            </a:r>
          </a:p>
        </p:txBody>
      </p:sp>
      <p:sp>
        <p:nvSpPr>
          <p:cNvPr id="35851" name="Text Box 14">
            <a:extLst>
              <a:ext uri="{FF2B5EF4-FFF2-40B4-BE49-F238E27FC236}">
                <a16:creationId xmlns:a16="http://schemas.microsoft.com/office/drawing/2014/main" id="{4144E1F7-39CD-F92D-AFCC-FD3473BA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4244975"/>
            <a:ext cx="87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</a:t>
            </a:r>
          </a:p>
        </p:txBody>
      </p:sp>
      <p:sp>
        <p:nvSpPr>
          <p:cNvPr id="35852" name="Text Box 15">
            <a:extLst>
              <a:ext uri="{FF2B5EF4-FFF2-40B4-BE49-F238E27FC236}">
                <a16:creationId xmlns:a16="http://schemas.microsoft.com/office/drawing/2014/main" id="{8676E05E-2040-9C02-2C51-D6BDE4E4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4941888"/>
            <a:ext cx="87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</a:t>
            </a:r>
          </a:p>
        </p:txBody>
      </p:sp>
      <p:sp>
        <p:nvSpPr>
          <p:cNvPr id="35853" name="Text Box 16">
            <a:extLst>
              <a:ext uri="{FF2B5EF4-FFF2-40B4-BE49-F238E27FC236}">
                <a16:creationId xmlns:a16="http://schemas.microsoft.com/office/drawing/2014/main" id="{B7DDB768-BFF6-6A07-02B4-5C99EF26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5638800"/>
            <a:ext cx="87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Paste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EE102-482E-C870-8AAC-95B25A4F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19BAF321-0799-E981-3B61-BFA89CDDB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$</a:t>
            </a:r>
            <a:r>
              <a:rPr lang="en-US" altLang="zh-TW" dirty="0"/>
              <a:t> sign can be added to </a:t>
            </a:r>
            <a:r>
              <a:rPr lang="en-US" altLang="zh-TW" i="1" dirty="0">
                <a:solidFill>
                  <a:srgbClr val="0000FF"/>
                </a:solidFill>
              </a:rPr>
              <a:t>both</a:t>
            </a:r>
            <a:r>
              <a:rPr lang="en-US" altLang="zh-TW" dirty="0"/>
              <a:t> row and column name in an address</a:t>
            </a:r>
          </a:p>
        </p:txBody>
      </p:sp>
      <p:pic>
        <p:nvPicPr>
          <p:cNvPr id="36866" name="Picture 17">
            <a:extLst>
              <a:ext uri="{FF2B5EF4-FFF2-40B4-BE49-F238E27FC236}">
                <a16:creationId xmlns:a16="http://schemas.microsoft.com/office/drawing/2014/main" id="{B2F451FD-A196-6574-BFE5-5215F1DE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9353" r="66090" b="35324"/>
          <a:stretch>
            <a:fillRect/>
          </a:stretch>
        </p:blipFill>
        <p:spPr bwMode="auto">
          <a:xfrm>
            <a:off x="2505075" y="3357563"/>
            <a:ext cx="4133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F2E0CD7D-EA73-7432-BBED-6E044D8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958F16-8B08-459C-8CC7-46FB28B36A61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2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E927086D-6CB3-1069-124A-BAFB8F15F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Relative vs </a:t>
            </a:r>
            <a:br>
              <a:rPr lang="en-US" altLang="zh-TW" dirty="0"/>
            </a:br>
            <a:r>
              <a:rPr lang="en-US" altLang="zh-TW" dirty="0"/>
              <a:t>Absolute Addressing</a:t>
            </a:r>
          </a:p>
        </p:txBody>
      </p:sp>
      <p:sp>
        <p:nvSpPr>
          <p:cNvPr id="36869" name="AutoShape 6">
            <a:extLst>
              <a:ext uri="{FF2B5EF4-FFF2-40B4-BE49-F238E27FC236}">
                <a16:creationId xmlns:a16="http://schemas.microsoft.com/office/drawing/2014/main" id="{A8DBB436-B92F-9B2B-9652-851425D1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7563"/>
            <a:ext cx="2017713" cy="495300"/>
          </a:xfrm>
          <a:prstGeom prst="wedgeRoundRectCallout">
            <a:avLst>
              <a:gd name="adj1" fmla="val 96907"/>
              <a:gd name="adj2" fmla="val 23378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</a:t>
            </a:r>
            <a:r>
              <a:rPr lang="en-US" altLang="zh-TW" sz="2400">
                <a:solidFill>
                  <a:srgbClr val="FF0000"/>
                </a:solidFill>
              </a:rPr>
              <a:t>$A$1</a:t>
            </a:r>
            <a:r>
              <a:rPr lang="en-US" altLang="zh-TW" sz="2400">
                <a:solidFill>
                  <a:srgbClr val="0000FF"/>
                </a:solidFill>
              </a:rPr>
              <a:t>+B2</a:t>
            </a:r>
          </a:p>
        </p:txBody>
      </p:sp>
      <p:sp>
        <p:nvSpPr>
          <p:cNvPr id="36870" name="AutoShape 7">
            <a:extLst>
              <a:ext uri="{FF2B5EF4-FFF2-40B4-BE49-F238E27FC236}">
                <a16:creationId xmlns:a16="http://schemas.microsoft.com/office/drawing/2014/main" id="{3FE2219D-4AA8-CA03-6D84-6856CE859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70450"/>
            <a:ext cx="2017713" cy="495300"/>
          </a:xfrm>
          <a:prstGeom prst="wedgeRoundRectCallout">
            <a:avLst>
              <a:gd name="adj1" fmla="val 100639"/>
              <a:gd name="adj2" fmla="val 43935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</a:t>
            </a:r>
            <a:r>
              <a:rPr lang="en-US" altLang="zh-TW" sz="2400">
                <a:solidFill>
                  <a:srgbClr val="FF0000"/>
                </a:solidFill>
              </a:rPr>
              <a:t>$A$1</a:t>
            </a:r>
            <a:r>
              <a:rPr lang="en-US" altLang="zh-TW" sz="2400">
                <a:solidFill>
                  <a:srgbClr val="0000FF"/>
                </a:solidFill>
              </a:rPr>
              <a:t>+B4</a:t>
            </a:r>
          </a:p>
        </p:txBody>
      </p:sp>
      <p:sp>
        <p:nvSpPr>
          <p:cNvPr id="36871" name="AutoShape 8">
            <a:extLst>
              <a:ext uri="{FF2B5EF4-FFF2-40B4-BE49-F238E27FC236}">
                <a16:creationId xmlns:a16="http://schemas.microsoft.com/office/drawing/2014/main" id="{2767E518-C64E-D1B2-AA7E-5CA24DA2D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21" y="3557618"/>
            <a:ext cx="2017712" cy="495300"/>
          </a:xfrm>
          <a:prstGeom prst="wedgeRoundRectCallout">
            <a:avLst>
              <a:gd name="adj1" fmla="val -161662"/>
              <a:gd name="adj2" fmla="val 225219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00FF"/>
                </a:solidFill>
              </a:rPr>
              <a:t>=</a:t>
            </a:r>
            <a:r>
              <a:rPr lang="en-US" altLang="zh-TW" sz="2400" dirty="0">
                <a:solidFill>
                  <a:srgbClr val="FF0000"/>
                </a:solidFill>
              </a:rPr>
              <a:t>$A$1</a:t>
            </a:r>
            <a:r>
              <a:rPr lang="en-US" altLang="zh-TW" sz="2400" dirty="0">
                <a:solidFill>
                  <a:srgbClr val="0000FF"/>
                </a:solidFill>
              </a:rPr>
              <a:t>+C2</a:t>
            </a:r>
          </a:p>
        </p:txBody>
      </p:sp>
      <p:sp>
        <p:nvSpPr>
          <p:cNvPr id="36872" name="AutoShape 9">
            <a:extLst>
              <a:ext uri="{FF2B5EF4-FFF2-40B4-BE49-F238E27FC236}">
                <a16:creationId xmlns:a16="http://schemas.microsoft.com/office/drawing/2014/main" id="{3A41FFE7-7D62-3680-7F6D-194EA9BE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586" y="4598472"/>
            <a:ext cx="3655267" cy="2145268"/>
          </a:xfrm>
          <a:prstGeom prst="wedgeRoundRectCallout">
            <a:avLst>
              <a:gd name="adj1" fmla="val -70632"/>
              <a:gd name="adj2" fmla="val -2373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00FF"/>
                </a:solidFill>
              </a:rPr>
              <a:t>MC question. Copy from A4 to B5. Choices:(1)0;(2)25;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00FF"/>
                </a:solidFill>
              </a:rPr>
              <a:t>(3)35; (4)30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00FF"/>
                </a:solidFill>
              </a:rPr>
              <a:t>=__?</a:t>
            </a:r>
          </a:p>
        </p:txBody>
      </p:sp>
      <p:sp>
        <p:nvSpPr>
          <p:cNvPr id="36873" name="Text Box 10">
            <a:extLst>
              <a:ext uri="{FF2B5EF4-FFF2-40B4-BE49-F238E27FC236}">
                <a16:creationId xmlns:a16="http://schemas.microsoft.com/office/drawing/2014/main" id="{75B637B1-5D46-5193-4C76-60003563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42" y="3852863"/>
            <a:ext cx="1904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/>
              <a:t>Copy this cell</a:t>
            </a:r>
          </a:p>
        </p:txBody>
      </p:sp>
      <p:sp>
        <p:nvSpPr>
          <p:cNvPr id="36874" name="Text Box 11">
            <a:extLst>
              <a:ext uri="{FF2B5EF4-FFF2-40B4-BE49-F238E27FC236}">
                <a16:creationId xmlns:a16="http://schemas.microsoft.com/office/drawing/2014/main" id="{012F942D-3155-F5CA-4750-C066C8C2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69" y="4473575"/>
            <a:ext cx="18839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/>
              <a:t>Paste to here</a:t>
            </a:r>
          </a:p>
        </p:txBody>
      </p:sp>
      <p:sp>
        <p:nvSpPr>
          <p:cNvPr id="36875" name="Text Box 12">
            <a:extLst>
              <a:ext uri="{FF2B5EF4-FFF2-40B4-BE49-F238E27FC236}">
                <a16:creationId xmlns:a16="http://schemas.microsoft.com/office/drawing/2014/main" id="{3444D0B4-7D68-F365-97B5-E81309E5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157" y="4473575"/>
            <a:ext cx="18839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/>
              <a:t>Paste to here</a:t>
            </a:r>
          </a:p>
        </p:txBody>
      </p:sp>
      <p:sp>
        <p:nvSpPr>
          <p:cNvPr id="36876" name="Text Box 13">
            <a:extLst>
              <a:ext uri="{FF2B5EF4-FFF2-40B4-BE49-F238E27FC236}">
                <a16:creationId xmlns:a16="http://schemas.microsoft.com/office/drawing/2014/main" id="{E03A457B-00FB-4C64-1A6C-03442621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261" y="3919589"/>
            <a:ext cx="18839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/>
              <a:t>Paste to here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5DEE2D53-5395-9A03-4EA4-D49079185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63" y="3068638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8421E691-C9CE-00FA-6C5F-A28EAD073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63" y="3068638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373B1E-9A50-BA83-65D8-A1ED9EC5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034" y="6190527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  <a:endParaRPr lang="en-US" altLang="zh-TW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66C3A-61C5-382A-955D-86ED5651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40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D4D3A-18C4-EDB4-AA8A-AFE4F13ABB27}"/>
              </a:ext>
            </a:extLst>
          </p:cNvPr>
          <p:cNvSpPr txBox="1"/>
          <p:nvPr/>
        </p:nvSpPr>
        <p:spPr>
          <a:xfrm>
            <a:off x="227616" y="662071"/>
            <a:ext cx="1125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MC Ans:</a:t>
            </a:r>
            <a:r>
              <a:rPr lang="en-US" sz="1050" dirty="0">
                <a:solidFill>
                  <a:srgbClr val="FF0000"/>
                </a:solidFill>
                <a:sym typeface="Wingdings" panose="05000000000000000000" pitchFamily="2" charset="2"/>
              </a:rPr>
              <a:t>(4)</a:t>
            </a:r>
            <a:r>
              <a:rPr lang="en-US" sz="1050" dirty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8BBB0-5F84-52DF-FF53-AEEB18FC380C}"/>
              </a:ext>
            </a:extLst>
          </p:cNvPr>
          <p:cNvSpPr/>
          <p:nvPr/>
        </p:nvSpPr>
        <p:spPr bwMode="auto">
          <a:xfrm>
            <a:off x="4259037" y="5299471"/>
            <a:ext cx="192458" cy="132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>
            <a:extLst>
              <a:ext uri="{FF2B5EF4-FFF2-40B4-BE49-F238E27FC236}">
                <a16:creationId xmlns:a16="http://schemas.microsoft.com/office/drawing/2014/main" id="{6EE6D930-2864-6C80-29EA-9641F925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9353" r="61024" b="31519"/>
          <a:stretch>
            <a:fillRect/>
          </a:stretch>
        </p:blipFill>
        <p:spPr bwMode="auto">
          <a:xfrm>
            <a:off x="3562350" y="4581525"/>
            <a:ext cx="4394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A44C029A-C498-2257-F9A1-C4CAA754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B40D43-7991-41C5-A035-39C37EF0C7BF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92696F0-993F-385B-9027-67CB280B8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476637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Some </a:t>
            </a:r>
            <a:br>
              <a:rPr lang="en-US" altLang="zh-TW" dirty="0"/>
            </a:br>
            <a:r>
              <a:rPr lang="en-US" altLang="zh-TW" dirty="0"/>
              <a:t>Useful </a:t>
            </a:r>
            <a:br>
              <a:rPr lang="en-US" altLang="zh-TW" dirty="0"/>
            </a:br>
            <a:r>
              <a:rPr lang="en-US" altLang="zh-TW" dirty="0"/>
              <a:t>Functions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288AE69-15ED-4270-B4E1-3E945B62B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index(array, i, j)</a:t>
            </a:r>
          </a:p>
          <a:p>
            <a:pPr lvl="1" eaLnBrk="1" hangingPunct="1"/>
            <a:r>
              <a:rPr lang="en-US" altLang="zh-TW">
                <a:solidFill>
                  <a:srgbClr val="0000FF"/>
                </a:solidFill>
              </a:rPr>
              <a:t>array</a:t>
            </a:r>
            <a:r>
              <a:rPr lang="en-US" altLang="zh-TW"/>
              <a:t> is a range of cells</a:t>
            </a:r>
          </a:p>
          <a:p>
            <a:pPr lvl="1" eaLnBrk="1" hangingPunct="1"/>
            <a:r>
              <a:rPr lang="en-US" altLang="zh-TW">
                <a:solidFill>
                  <a:srgbClr val="0000FF"/>
                </a:solidFill>
              </a:rPr>
              <a:t>i</a:t>
            </a:r>
            <a:r>
              <a:rPr lang="en-US" altLang="zh-TW"/>
              <a:t> is a row number</a:t>
            </a:r>
          </a:p>
          <a:p>
            <a:pPr lvl="1" eaLnBrk="1" hangingPunct="1"/>
            <a:r>
              <a:rPr lang="en-US" altLang="zh-TW">
                <a:solidFill>
                  <a:srgbClr val="0000FF"/>
                </a:solidFill>
              </a:rPr>
              <a:t>j</a:t>
            </a:r>
            <a:r>
              <a:rPr lang="en-US" altLang="zh-TW"/>
              <a:t> is a column number</a:t>
            </a:r>
          </a:p>
          <a:p>
            <a:pPr lvl="1" eaLnBrk="1" hangingPunct="1"/>
            <a:r>
              <a:rPr lang="en-US" altLang="zh-TW"/>
              <a:t>Return the element in the </a:t>
            </a:r>
            <a:r>
              <a:rPr lang="en-US" altLang="zh-TW">
                <a:solidFill>
                  <a:srgbClr val="0000FF"/>
                </a:solidFill>
              </a:rPr>
              <a:t>i</a:t>
            </a:r>
            <a:r>
              <a:rPr lang="en-US" altLang="zh-TW"/>
              <a:t>-th row and </a:t>
            </a:r>
            <a:r>
              <a:rPr lang="en-US" altLang="zh-TW">
                <a:solidFill>
                  <a:srgbClr val="0000FF"/>
                </a:solidFill>
              </a:rPr>
              <a:t>j</a:t>
            </a:r>
            <a:r>
              <a:rPr lang="en-US" altLang="zh-TW"/>
              <a:t>-th column of </a:t>
            </a:r>
            <a:r>
              <a:rPr lang="en-US" altLang="zh-TW">
                <a:solidFill>
                  <a:srgbClr val="0000FF"/>
                </a:solidFill>
              </a:rPr>
              <a:t>array</a:t>
            </a:r>
          </a:p>
          <a:p>
            <a:pPr lvl="4" eaLnBrk="1" hangingPunct="1"/>
            <a:endParaRPr lang="en-US" altLang="zh-TW"/>
          </a:p>
          <a:p>
            <a:pPr eaLnBrk="1" hangingPunct="1"/>
            <a:r>
              <a:rPr lang="en-US" altLang="zh-TW"/>
              <a:t>Example:</a:t>
            </a: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78A144B2-8FB0-F0BB-F508-4896C87E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5946775"/>
            <a:ext cx="3179762" cy="511175"/>
          </a:xfrm>
          <a:prstGeom prst="wedgeRoundRectCallout">
            <a:avLst>
              <a:gd name="adj1" fmla="val 119648"/>
              <a:gd name="adj2" fmla="val 9445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=index(B2:D5,2,3)</a:t>
            </a: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67700D9B-CD1E-DC62-E530-54A0C66C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00663"/>
            <a:ext cx="2447925" cy="10810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5" name="AutoShape 8">
            <a:extLst>
              <a:ext uri="{FF2B5EF4-FFF2-40B4-BE49-F238E27FC236}">
                <a16:creationId xmlns:a16="http://schemas.microsoft.com/office/drawing/2014/main" id="{EB33A46C-09A1-6F87-ECC9-ECCD6C2F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1827213"/>
            <a:ext cx="2651125" cy="777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This is a function with 3 arguments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43C732-A64C-9C3F-B26F-C1C9360DD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5581650"/>
            <a:ext cx="288925" cy="288925"/>
          </a:xfrm>
          <a:prstGeom prst="ellipse">
            <a:avLst/>
          </a:prstGeom>
          <a:noFill/>
          <a:ln w="28575" algn="ctr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88267632-B3DD-3FA3-DB6E-7F076864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5067300"/>
            <a:ext cx="1646238" cy="1123950"/>
          </a:xfrm>
          <a:prstGeom prst="wedgeRoundRectCallout">
            <a:avLst>
              <a:gd name="adj1" fmla="val -82560"/>
              <a:gd name="adj2" fmla="val 855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Row 2 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column 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of </a:t>
            </a:r>
            <a:r>
              <a:rPr lang="en-US" altLang="zh-TW" sz="2000">
                <a:solidFill>
                  <a:srgbClr val="0000FF"/>
                </a:solidFill>
              </a:rPr>
              <a:t>B2:D5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7918D-89D8-E616-CED4-CF8035F5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0332A-7BCC-AEA7-9654-AF406248BBAB}"/>
              </a:ext>
            </a:extLst>
          </p:cNvPr>
          <p:cNvSpPr txBox="1"/>
          <p:nvPr/>
        </p:nvSpPr>
        <p:spPr>
          <a:xfrm flipH="1">
            <a:off x="4352923" y="219998"/>
            <a:ext cx="439420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MC question. The value of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=INDEX(B2:D5,2,2) is</a:t>
            </a:r>
          </a:p>
          <a:p>
            <a:pPr marL="342900" indent="-342900">
              <a:buAutoNum type="arabicParenBoth"/>
            </a:pPr>
            <a:r>
              <a:rPr lang="en-US" sz="2000" b="1" dirty="0">
                <a:solidFill>
                  <a:srgbClr val="0070C0"/>
                </a:solidFill>
              </a:rPr>
              <a:t> 33; (2)54; (3)87; (4)45</a:t>
            </a:r>
          </a:p>
          <a:p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1A8FA-14F7-49E5-5AA7-17283768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07" y="71278"/>
            <a:ext cx="1603616" cy="16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F0AD5-5D95-6FA6-8D53-F42C2F138E00}"/>
              </a:ext>
            </a:extLst>
          </p:cNvPr>
          <p:cNvSpPr txBox="1"/>
          <p:nvPr/>
        </p:nvSpPr>
        <p:spPr>
          <a:xfrm>
            <a:off x="7727912" y="6527842"/>
            <a:ext cx="955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MC_Ans:54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5" grpId="0" animBg="1"/>
      <p:bldP spid="2" grpId="0" animBg="1"/>
      <p:bldP spid="839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>
            <a:extLst>
              <a:ext uri="{FF2B5EF4-FFF2-40B4-BE49-F238E27FC236}">
                <a16:creationId xmlns:a16="http://schemas.microsoft.com/office/drawing/2014/main" id="{F2B6E05E-2819-A07A-925A-6A4794A6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35124" r="69545" b="44139"/>
          <a:stretch>
            <a:fillRect/>
          </a:stretch>
        </p:blipFill>
        <p:spPr bwMode="auto">
          <a:xfrm>
            <a:off x="1984375" y="4129088"/>
            <a:ext cx="26939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18">
            <a:extLst>
              <a:ext uri="{FF2B5EF4-FFF2-40B4-BE49-F238E27FC236}">
                <a16:creationId xmlns:a16="http://schemas.microsoft.com/office/drawing/2014/main" id="{0B51D542-D762-A020-8129-F8837EBF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35101" r="69467" b="44513"/>
          <a:stretch>
            <a:fillRect/>
          </a:stretch>
        </p:blipFill>
        <p:spPr bwMode="auto">
          <a:xfrm>
            <a:off x="1984375" y="5126038"/>
            <a:ext cx="26781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083DE56C-9AD4-4038-9394-AC506787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44FB76-1853-4DF8-99BE-2E961572E7CC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200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61B04AD-13F5-B569-4AE2-9FB7B976A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1557" y="266700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Some </a:t>
            </a:r>
            <a:br>
              <a:rPr lang="en-US" altLang="zh-TW" sz="2400" dirty="0"/>
            </a:br>
            <a:r>
              <a:rPr lang="en-US" altLang="zh-TW" sz="2400" dirty="0"/>
              <a:t>Useful </a:t>
            </a:r>
            <a:br>
              <a:rPr lang="en-US" altLang="zh-TW" sz="2400" dirty="0"/>
            </a:br>
            <a:r>
              <a:rPr lang="en-US" altLang="zh-TW" sz="2400" dirty="0"/>
              <a:t>Functions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037E31C4-B5D8-56DC-0722-A304067CA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if(test, t_value, f_value)</a:t>
            </a:r>
          </a:p>
          <a:p>
            <a:pPr lvl="1" eaLnBrk="1" hangingPunct="1"/>
            <a:r>
              <a:rPr lang="en-US" altLang="zh-TW">
                <a:solidFill>
                  <a:srgbClr val="0000FF"/>
                </a:solidFill>
              </a:rPr>
              <a:t>test</a:t>
            </a:r>
            <a:r>
              <a:rPr lang="en-US" altLang="zh-TW"/>
              <a:t> is a logical test (yielding true or false)</a:t>
            </a:r>
          </a:p>
          <a:p>
            <a:pPr lvl="1" eaLnBrk="1" hangingPunct="1"/>
            <a:r>
              <a:rPr lang="en-US" altLang="zh-TW"/>
              <a:t>Return </a:t>
            </a:r>
            <a:r>
              <a:rPr lang="en-US" altLang="zh-TW">
                <a:solidFill>
                  <a:srgbClr val="0000FF"/>
                </a:solidFill>
              </a:rPr>
              <a:t>t_value</a:t>
            </a:r>
            <a:r>
              <a:rPr lang="en-US" altLang="zh-TW"/>
              <a:t> if </a:t>
            </a:r>
            <a:r>
              <a:rPr lang="en-US" altLang="zh-TW">
                <a:solidFill>
                  <a:srgbClr val="0000FF"/>
                </a:solidFill>
              </a:rPr>
              <a:t>test</a:t>
            </a:r>
            <a:r>
              <a:rPr lang="en-US" altLang="zh-TW"/>
              <a:t> is true (yes)</a:t>
            </a:r>
          </a:p>
          <a:p>
            <a:pPr lvl="1" eaLnBrk="1" hangingPunct="1"/>
            <a:r>
              <a:rPr lang="en-US" altLang="zh-TW"/>
              <a:t>Return </a:t>
            </a:r>
            <a:r>
              <a:rPr lang="en-US" altLang="zh-TW">
                <a:solidFill>
                  <a:srgbClr val="0000FF"/>
                </a:solidFill>
              </a:rPr>
              <a:t>f_value</a:t>
            </a:r>
            <a:r>
              <a:rPr lang="en-US" altLang="zh-TW"/>
              <a:t> if </a:t>
            </a:r>
            <a:r>
              <a:rPr lang="en-US" altLang="zh-TW">
                <a:solidFill>
                  <a:srgbClr val="0000FF"/>
                </a:solidFill>
              </a:rPr>
              <a:t>test</a:t>
            </a:r>
            <a:r>
              <a:rPr lang="en-US" altLang="zh-TW"/>
              <a:t> is false (no)</a:t>
            </a:r>
          </a:p>
        </p:txBody>
      </p:sp>
      <p:sp>
        <p:nvSpPr>
          <p:cNvPr id="38918" name="AutoShape 8">
            <a:extLst>
              <a:ext uri="{FF2B5EF4-FFF2-40B4-BE49-F238E27FC236}">
                <a16:creationId xmlns:a16="http://schemas.microsoft.com/office/drawing/2014/main" id="{D7B47134-61A1-6484-54F1-C6900A13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5013325"/>
            <a:ext cx="4210050" cy="511175"/>
          </a:xfrm>
          <a:prstGeom prst="wedgeRoundRectCallout">
            <a:avLst>
              <a:gd name="adj1" fmla="val -81917"/>
              <a:gd name="adj2" fmla="val -6515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=if(B2&lt;=C2,"oh no",D2)</a:t>
            </a:r>
          </a:p>
        </p:txBody>
      </p:sp>
      <p:sp>
        <p:nvSpPr>
          <p:cNvPr id="38919" name="AutoShape 9">
            <a:extLst>
              <a:ext uri="{FF2B5EF4-FFF2-40B4-BE49-F238E27FC236}">
                <a16:creationId xmlns:a16="http://schemas.microsoft.com/office/drawing/2014/main" id="{09373F6C-1EF1-CEC1-E11C-A62B1436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505" y="5013325"/>
            <a:ext cx="4210050" cy="511175"/>
          </a:xfrm>
          <a:prstGeom prst="wedgeRoundRectCallout">
            <a:avLst>
              <a:gd name="adj1" fmla="val -82565"/>
              <a:gd name="adj2" fmla="val 13774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00FF"/>
                </a:solidFill>
              </a:rPr>
              <a:t>=if(B2&lt;=C2,"oh no",D2)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C4C0ED24-AF08-2193-BF6E-1BBC1C77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373688"/>
            <a:ext cx="506413" cy="3571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066DB99D-9F41-0136-BE72-A71F98BD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365625"/>
            <a:ext cx="506413" cy="35718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2" name="AutoShape 13">
            <a:extLst>
              <a:ext uri="{FF2B5EF4-FFF2-40B4-BE49-F238E27FC236}">
                <a16:creationId xmlns:a16="http://schemas.microsoft.com/office/drawing/2014/main" id="{8225EF5D-3E9F-B685-48A8-78794E38C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6080125"/>
            <a:ext cx="5248275" cy="777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Comparison operators: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&lt;	&lt;=	&gt;	&gt;=	=	&lt;&gt;</a:t>
            </a:r>
          </a:p>
        </p:txBody>
      </p:sp>
      <p:sp>
        <p:nvSpPr>
          <p:cNvPr id="38923" name="Text Box 14">
            <a:extLst>
              <a:ext uri="{FF2B5EF4-FFF2-40B4-BE49-F238E27FC236}">
                <a16:creationId xmlns:a16="http://schemas.microsoft.com/office/drawing/2014/main" id="{71828F87-E62B-2821-96B3-F5CEDE09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49725"/>
            <a:ext cx="187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Example:</a:t>
            </a:r>
          </a:p>
        </p:txBody>
      </p:sp>
      <p:sp>
        <p:nvSpPr>
          <p:cNvPr id="38924" name="AutoShape 15">
            <a:extLst>
              <a:ext uri="{FF2B5EF4-FFF2-40B4-BE49-F238E27FC236}">
                <a16:creationId xmlns:a16="http://schemas.microsoft.com/office/drawing/2014/main" id="{97A6BBA7-968B-9E7D-3F63-0176E216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5805488"/>
            <a:ext cx="939800" cy="758825"/>
          </a:xfrm>
          <a:prstGeom prst="wedgeRoundRectCallout">
            <a:avLst>
              <a:gd name="adj1" fmla="val -111148"/>
              <a:gd name="adj2" fmla="val 5167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Not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equal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A9947C-BC70-F7EB-E38B-435A4BB3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C203A-8E68-39D6-3C81-831E850101D4}"/>
              </a:ext>
            </a:extLst>
          </p:cNvPr>
          <p:cNvSpPr txBox="1"/>
          <p:nvPr/>
        </p:nvSpPr>
        <p:spPr>
          <a:xfrm flipH="1">
            <a:off x="4352923" y="219998"/>
            <a:ext cx="439420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MC question. The value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=if(B2&gt;C2,"oh no</a:t>
            </a:r>
            <a:r>
              <a:rPr lang="en-US" altLang="zh-TW" sz="2000">
                <a:solidFill>
                  <a:srgbClr val="0000FF"/>
                </a:solidFill>
              </a:rPr>
              <a:t>",D2) </a:t>
            </a:r>
            <a:r>
              <a:rPr lang="en-US" altLang="zh-TW" sz="2000" dirty="0">
                <a:solidFill>
                  <a:srgbClr val="0000FF"/>
                </a:solidFill>
              </a:rPr>
              <a:t>is</a:t>
            </a:r>
          </a:p>
          <a:p>
            <a:pPr marL="342900" indent="-342900">
              <a:buAutoNum type="arabicParenBoth"/>
            </a:pPr>
            <a:r>
              <a:rPr lang="en-US" sz="2000" b="1" dirty="0">
                <a:solidFill>
                  <a:srgbClr val="0070C0"/>
                </a:solidFill>
              </a:rPr>
              <a:t> oh no; (2)76; (3)6; (4)67</a:t>
            </a:r>
          </a:p>
          <a:p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57218-8F10-D999-8A19-F8A1DE20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07" y="71278"/>
            <a:ext cx="1603616" cy="16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0" grpId="0" animBg="1"/>
      <p:bldP spid="1484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C600B3EC-8A0A-49BD-5866-E3CE0558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7FEB6C-11C8-4E3D-A932-C4B7E110E39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A9D1B09-F9CD-E1DA-C893-949A7D632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Some Useful Functions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6333E65-C120-170B-575D-077DDCD82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countif(data, criteria)</a:t>
            </a:r>
          </a:p>
          <a:p>
            <a:pPr lvl="1" eaLnBrk="1" hangingPunct="1"/>
            <a:r>
              <a:rPr lang="en-US" altLang="zh-TW"/>
              <a:t>Count the number of cells that satisfy some given criteria</a:t>
            </a:r>
          </a:p>
          <a:p>
            <a:pPr lvl="1" eaLnBrk="1" hangingPunct="1"/>
            <a:r>
              <a:rPr lang="en-US" altLang="zh-TW">
                <a:solidFill>
                  <a:srgbClr val="0000FF"/>
                </a:solidFill>
              </a:rPr>
              <a:t>data</a:t>
            </a:r>
            <a:r>
              <a:rPr lang="en-US" altLang="zh-TW"/>
              <a:t> is a range of cells</a:t>
            </a:r>
          </a:p>
          <a:p>
            <a:pPr lvl="1" eaLnBrk="1" hangingPunct="1"/>
            <a:r>
              <a:rPr lang="en-US" altLang="zh-TW">
                <a:solidFill>
                  <a:srgbClr val="0000FF"/>
                </a:solidFill>
              </a:rPr>
              <a:t>criteria</a:t>
            </a:r>
            <a:r>
              <a:rPr lang="en-US" altLang="zh-TW"/>
              <a:t> is the criteria to be satisfied</a:t>
            </a:r>
          </a:p>
          <a:p>
            <a:pPr eaLnBrk="1" hangingPunct="1"/>
            <a:r>
              <a:rPr lang="en-US" altLang="zh-TW"/>
              <a:t>E.g.:</a:t>
            </a:r>
          </a:p>
        </p:txBody>
      </p:sp>
      <p:sp>
        <p:nvSpPr>
          <p:cNvPr id="39940" name="Text Box 8">
            <a:extLst>
              <a:ext uri="{FF2B5EF4-FFF2-40B4-BE49-F238E27FC236}">
                <a16:creationId xmlns:a16="http://schemas.microsoft.com/office/drawing/2014/main" id="{38122DFB-054F-531B-1B15-1232F29A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5888"/>
            <a:ext cx="171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39941" name="Rectangle 9">
            <a:extLst>
              <a:ext uri="{FF2B5EF4-FFF2-40B4-BE49-F238E27FC236}">
                <a16:creationId xmlns:a16="http://schemas.microsoft.com/office/drawing/2014/main" id="{D89BDAE3-89B8-FEC1-626E-CFE9CD50D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4538"/>
            <a:ext cx="90630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Detailed usage: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hlinkClick r:id="rId2"/>
              </a:rPr>
              <a:t>http://office.microsoft.com/en-us/starter-help/countif-function-HP010342346.aspx</a:t>
            </a:r>
            <a:endParaRPr lang="en-US" altLang="zh-TW" sz="1600"/>
          </a:p>
        </p:txBody>
      </p:sp>
      <p:pic>
        <p:nvPicPr>
          <p:cNvPr id="39942" name="Picture 10">
            <a:extLst>
              <a:ext uri="{FF2B5EF4-FFF2-40B4-BE49-F238E27FC236}">
                <a16:creationId xmlns:a16="http://schemas.microsoft.com/office/drawing/2014/main" id="{D1119D6F-FF1E-3930-AD94-8CAA7600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22738"/>
            <a:ext cx="10810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6">
            <a:extLst>
              <a:ext uri="{FF2B5EF4-FFF2-40B4-BE49-F238E27FC236}">
                <a16:creationId xmlns:a16="http://schemas.microsoft.com/office/drawing/2014/main" id="{BD39FC02-E5FA-66D5-1756-D7BFD2BED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631" y="4103132"/>
            <a:ext cx="3536950" cy="2145268"/>
          </a:xfrm>
          <a:prstGeom prst="wedgeRoundRectCallout">
            <a:avLst>
              <a:gd name="adj1" fmla="val -59329"/>
              <a:gd name="adj2" fmla="val 3812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=</a:t>
            </a:r>
            <a:r>
              <a:rPr lang="en-US" altLang="zh-TW" sz="2000" dirty="0" err="1">
                <a:solidFill>
                  <a:srgbClr val="0000FF"/>
                </a:solidFill>
              </a:rPr>
              <a:t>countif</a:t>
            </a:r>
            <a:r>
              <a:rPr lang="en-US" altLang="zh-TW" sz="2000" dirty="0">
                <a:solidFill>
                  <a:srgbClr val="0000FF"/>
                </a:solidFill>
              </a:rPr>
              <a:t>(A1:A5,"&lt;=50")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/>
              <a:t>(Count the number of cells in B1:B5 that is less than or equal to 50)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MC question: Ans__?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Choices:1,2,3,4</a:t>
            </a:r>
            <a:r>
              <a:rPr lang="en-US" altLang="zh-TW" sz="2000">
                <a:solidFill>
                  <a:srgbClr val="0000FF"/>
                </a:solidFill>
              </a:rPr>
              <a:t>. 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DE4F5-A25A-F451-7338-5FB48715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2D5E21-0A90-FB2F-D38E-AA16FD3E2E23}"/>
              </a:ext>
            </a:extLst>
          </p:cNvPr>
          <p:cNvSpPr/>
          <p:nvPr/>
        </p:nvSpPr>
        <p:spPr bwMode="auto">
          <a:xfrm>
            <a:off x="3758022" y="5947171"/>
            <a:ext cx="144016" cy="1325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3C1C3-485F-A64D-E87B-8643FAD9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68548"/>
            <a:ext cx="1964307" cy="19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A3384-F936-B412-73C1-A3941921EBAB}"/>
              </a:ext>
            </a:extLst>
          </p:cNvPr>
          <p:cNvSpPr txBox="1"/>
          <p:nvPr/>
        </p:nvSpPr>
        <p:spPr>
          <a:xfrm>
            <a:off x="7947443" y="6619260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Mc_Ans</a:t>
            </a:r>
            <a:r>
              <a:rPr lang="en-US" sz="1050" dirty="0">
                <a:solidFill>
                  <a:srgbClr val="FF0000"/>
                </a:solidFill>
              </a:rPr>
              <a:t>=3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F249128-F04E-9B67-C980-F75C86ECD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Useful Functions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BBE1C940-F709-04A0-160C-A2A731EFE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sumif(range, criteria, [sum_range])</a:t>
            </a:r>
          </a:p>
          <a:p>
            <a:pPr lvl="1"/>
            <a:r>
              <a:rPr lang="en-US" altLang="en-US"/>
              <a:t>Sums the values in </a:t>
            </a:r>
            <a:r>
              <a:rPr lang="en-US" altLang="en-US">
                <a:solidFill>
                  <a:srgbClr val="0000FF"/>
                </a:solidFill>
              </a:rPr>
              <a:t>range</a:t>
            </a:r>
            <a:r>
              <a:rPr lang="en-US" altLang="en-US"/>
              <a:t> that meet </a:t>
            </a:r>
            <a:r>
              <a:rPr lang="en-US" altLang="en-US">
                <a:solidFill>
                  <a:srgbClr val="0000FF"/>
                </a:solidFill>
              </a:rPr>
              <a:t>criteria</a:t>
            </a:r>
          </a:p>
          <a:p>
            <a:r>
              <a:rPr lang="en-US" altLang="en-US"/>
              <a:t>E.g.: </a:t>
            </a:r>
            <a:r>
              <a:rPr lang="en-US" altLang="en-US">
                <a:solidFill>
                  <a:srgbClr val="0000FF"/>
                </a:solidFill>
              </a:rPr>
              <a:t>=sumif(A1:B3, "&gt;=10")</a:t>
            </a:r>
          </a:p>
          <a:p>
            <a:pPr lvl="1"/>
            <a:r>
              <a:rPr lang="en-US" altLang="en-US"/>
              <a:t>Sums all cells in </a:t>
            </a:r>
            <a:r>
              <a:rPr lang="en-US" altLang="en-US">
                <a:solidFill>
                  <a:srgbClr val="0000FF"/>
                </a:solidFill>
              </a:rPr>
              <a:t>A1:B3</a:t>
            </a:r>
            <a:r>
              <a:rPr lang="en-US" altLang="en-US"/>
              <a:t> that is &gt;= 10 (Result is 12+32+31=75)</a:t>
            </a:r>
          </a:p>
          <a:p>
            <a:r>
              <a:rPr lang="en-US" altLang="en-US"/>
              <a:t>E.g.: </a:t>
            </a:r>
            <a:r>
              <a:rPr lang="en-US" altLang="en-US">
                <a:solidFill>
                  <a:srgbClr val="0000FF"/>
                </a:solidFill>
              </a:rPr>
              <a:t>=sumif(A1:A4, "John", B1:B4)</a:t>
            </a:r>
          </a:p>
          <a:p>
            <a:pPr lvl="1"/>
            <a:r>
              <a:rPr lang="en-US" altLang="en-US"/>
              <a:t>Sums the values in </a:t>
            </a:r>
            <a:r>
              <a:rPr lang="en-US" altLang="en-US">
                <a:solidFill>
                  <a:srgbClr val="0000FF"/>
                </a:solidFill>
              </a:rPr>
              <a:t>B1:B4</a:t>
            </a:r>
            <a:r>
              <a:rPr lang="en-US" altLang="en-US"/>
              <a:t> where the corresponding cells in </a:t>
            </a:r>
            <a:r>
              <a:rPr lang="en-US" altLang="en-US">
                <a:solidFill>
                  <a:srgbClr val="0000FF"/>
                </a:solidFill>
              </a:rPr>
              <a:t>A1:A4</a:t>
            </a:r>
            <a:r>
              <a:rPr lang="en-US" altLang="en-US"/>
              <a:t> equal </a:t>
            </a:r>
            <a:r>
              <a:rPr lang="en-US" altLang="en-US">
                <a:solidFill>
                  <a:srgbClr val="0000FF"/>
                </a:solidFill>
              </a:rPr>
              <a:t>"John"</a:t>
            </a:r>
            <a:r>
              <a:rPr lang="en-US" altLang="en-US"/>
              <a:t> (Result is 21+5=26)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AE01F1A5-E129-E21D-AB9F-A1179594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1BE347-BEA4-42BF-975E-49052DEEC6D8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C62F35BA-2EC0-79F4-E38B-E4105143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3027363"/>
            <a:ext cx="1579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>
            <a:extLst>
              <a:ext uri="{FF2B5EF4-FFF2-40B4-BE49-F238E27FC236}">
                <a16:creationId xmlns:a16="http://schemas.microsoft.com/office/drawing/2014/main" id="{32EE5B78-893D-42D0-273B-7F3876AC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867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>
            <a:extLst>
              <a:ext uri="{FF2B5EF4-FFF2-40B4-BE49-F238E27FC236}">
                <a16:creationId xmlns:a16="http://schemas.microsoft.com/office/drawing/2014/main" id="{61AAB0A8-3C1F-6E7B-4D8A-C0F1D95A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760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Usage: </a:t>
            </a:r>
            <a:r>
              <a:rPr lang="en-US" altLang="en-US" sz="1800">
                <a:hlinkClick r:id="rId4"/>
              </a:rPr>
              <a:t>http://office.microsoft.com/en-us/excel-help/sumif-function-HP010342932.aspx</a:t>
            </a:r>
            <a:endParaRPr lang="en-US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1A7CA5-4BBA-96A0-9614-8C952BF4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D7207CA-CA4D-C5F9-CFED-F07CB5BDE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Define Name</a:t>
            </a:r>
            <a:endParaRPr lang="zh-HK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05C16-1F8F-A8C5-C886-5400C418F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7"/>
          <a:stretch>
            <a:fillRect/>
          </a:stretch>
        </p:blipFill>
        <p:spPr>
          <a:xfrm>
            <a:off x="176213" y="3860800"/>
            <a:ext cx="4865687" cy="2663825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801E1697-BCB0-B06B-5CFF-09A1812D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29C0E2-4E5F-4FB1-BAC7-7DDE523AF1C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231BF-027D-8C83-396B-936BD653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62075"/>
            <a:ext cx="3492500" cy="5162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2">
            <a:extLst>
              <a:ext uri="{FF2B5EF4-FFF2-40B4-BE49-F238E27FC236}">
                <a16:creationId xmlns:a16="http://schemas.microsoft.com/office/drawing/2014/main" id="{EA56FE97-1F5D-F918-8FC8-0CDAC866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41767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/>
              <a:t>Defining a Name allows us referring to a particular piece of data (at certain address) conveniently when working with formulas.</a:t>
            </a:r>
          </a:p>
        </p:txBody>
      </p:sp>
      <p:sp>
        <p:nvSpPr>
          <p:cNvPr id="41990" name="Oval 3">
            <a:extLst>
              <a:ext uri="{FF2B5EF4-FFF2-40B4-BE49-F238E27FC236}">
                <a16:creationId xmlns:a16="http://schemas.microsoft.com/office/drawing/2014/main" id="{0A2B6753-7DAC-C58B-DBB0-B40D11098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92600"/>
            <a:ext cx="1584325" cy="6492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41991" name="Oval 9">
            <a:extLst>
              <a:ext uri="{FF2B5EF4-FFF2-40B4-BE49-F238E27FC236}">
                <a16:creationId xmlns:a16="http://schemas.microsoft.com/office/drawing/2014/main" id="{93011E67-075A-A9EE-9AEE-A8CDF4A3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975350"/>
            <a:ext cx="1008063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41992" name="Oval 12">
            <a:extLst>
              <a:ext uri="{FF2B5EF4-FFF2-40B4-BE49-F238E27FC236}">
                <a16:creationId xmlns:a16="http://schemas.microsoft.com/office/drawing/2014/main" id="{F72D2354-F920-BECF-AFB5-7623D585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37063"/>
            <a:ext cx="1944687" cy="1079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cxnSp>
        <p:nvCxnSpPr>
          <p:cNvPr id="41993" name="Straight Arrow Connector 8">
            <a:extLst>
              <a:ext uri="{FF2B5EF4-FFF2-40B4-BE49-F238E27FC236}">
                <a16:creationId xmlns:a16="http://schemas.microsoft.com/office/drawing/2014/main" id="{69BF6B8D-2287-5C65-B798-85789EA5643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63713" y="4684713"/>
            <a:ext cx="136525" cy="1219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4" name="Straight Arrow Connector 15">
            <a:extLst>
              <a:ext uri="{FF2B5EF4-FFF2-40B4-BE49-F238E27FC236}">
                <a16:creationId xmlns:a16="http://schemas.microsoft.com/office/drawing/2014/main" id="{6F7C6DB8-48D9-0DBE-1398-6CCF7CC6A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6363" y="4684713"/>
            <a:ext cx="755650" cy="257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5" name="Oval 19">
            <a:extLst>
              <a:ext uri="{FF2B5EF4-FFF2-40B4-BE49-F238E27FC236}">
                <a16:creationId xmlns:a16="http://schemas.microsoft.com/office/drawing/2014/main" id="{B3AD47FD-3878-558F-0BA9-53EB49BD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919538"/>
            <a:ext cx="1009650" cy="6492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cxnSp>
        <p:nvCxnSpPr>
          <p:cNvPr id="41996" name="Straight Arrow Connector 21">
            <a:extLst>
              <a:ext uri="{FF2B5EF4-FFF2-40B4-BE49-F238E27FC236}">
                <a16:creationId xmlns:a16="http://schemas.microsoft.com/office/drawing/2014/main" id="{6D89E33C-283C-0F45-47E8-88057391A4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6800" y="4243388"/>
            <a:ext cx="1155700" cy="1936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18851C-1649-B3F5-A5E5-4BE902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034AC6-A468-553D-7FF2-44BF66F5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60738"/>
            <a:ext cx="4030662" cy="3340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3AF32-7FCA-AD1C-E836-1E9CEDCB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357563"/>
            <a:ext cx="4067175" cy="3343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6C7176AD-4721-F6AC-8EEF-EBB7E5C6A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Using a Defined Name</a:t>
            </a:r>
            <a:endParaRPr lang="zh-HK" altLang="en-US"/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FBA0C0BB-F6A0-15DB-2D7A-FAFB9D1893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To Apply a Defined Name, pick it from the menu OR simply</a:t>
            </a:r>
            <a:br>
              <a:rPr lang="en-US" altLang="zh-HK"/>
            </a:br>
            <a:r>
              <a:rPr lang="en-US" altLang="zh-HK"/>
              <a:t>spell it explicitly in a formula!</a:t>
            </a: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2B9490C5-3266-36D0-A56D-22006AD9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3FA2AF-743E-4B98-B214-CF905E8B9D9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200"/>
          </a:p>
        </p:txBody>
      </p:sp>
      <p:sp>
        <p:nvSpPr>
          <p:cNvPr id="43014" name="Oval 19">
            <a:extLst>
              <a:ext uri="{FF2B5EF4-FFF2-40B4-BE49-F238E27FC236}">
                <a16:creationId xmlns:a16="http://schemas.microsoft.com/office/drawing/2014/main" id="{EE2C8930-7F37-9AB2-AFEC-9CDF5C1E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511550"/>
            <a:ext cx="863600" cy="3730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43015" name="Oval 19">
            <a:extLst>
              <a:ext uri="{FF2B5EF4-FFF2-40B4-BE49-F238E27FC236}">
                <a16:creationId xmlns:a16="http://schemas.microsoft.com/office/drawing/2014/main" id="{FDA641BD-FEA6-169E-12A1-747A5BEE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724275"/>
            <a:ext cx="557212" cy="784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cxnSp>
        <p:nvCxnSpPr>
          <p:cNvPr id="43016" name="Straight Arrow Connector 21">
            <a:extLst>
              <a:ext uri="{FF2B5EF4-FFF2-40B4-BE49-F238E27FC236}">
                <a16:creationId xmlns:a16="http://schemas.microsoft.com/office/drawing/2014/main" id="{85B72EAC-3BC9-AB44-7054-02870ED0DCAE}"/>
              </a:ext>
            </a:extLst>
          </p:cNvPr>
          <p:cNvCxnSpPr>
            <a:cxnSpLocks noChangeShapeType="1"/>
            <a:stCxn id="43014" idx="2"/>
          </p:cNvCxnSpPr>
          <p:nvPr/>
        </p:nvCxnSpPr>
        <p:spPr bwMode="auto">
          <a:xfrm flipH="1">
            <a:off x="1187450" y="3697288"/>
            <a:ext cx="1296988" cy="3079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E747DB-99A9-3CBA-FE15-E1F4E5B4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90FFA91-4DA4-1478-2749-E9D1F1152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115888"/>
            <a:ext cx="7313612" cy="1143000"/>
          </a:xfrm>
        </p:spPr>
        <p:txBody>
          <a:bodyPr anchor="t"/>
          <a:lstStyle/>
          <a:p>
            <a:r>
              <a:rPr lang="en-US" altLang="zh-HK"/>
              <a:t>Plotting Chart</a:t>
            </a:r>
          </a:p>
        </p:txBody>
      </p:sp>
      <p:sp>
        <p:nvSpPr>
          <p:cNvPr id="44034" name="Slide Number Placeholder 2">
            <a:extLst>
              <a:ext uri="{FF2B5EF4-FFF2-40B4-BE49-F238E27FC236}">
                <a16:creationId xmlns:a16="http://schemas.microsoft.com/office/drawing/2014/main" id="{ABB0AB5C-5365-403F-4815-63E7251C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EBFFC2-4ECC-4CDB-99CB-767DA15E11B6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200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E189ACA5-9297-4E08-1EE1-0C3E1481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871538"/>
            <a:ext cx="73787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464ACDEC-10BD-67C9-931F-DE017B48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836613"/>
            <a:ext cx="792163" cy="3968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27783D5-4667-B0F0-CD4B-8F623401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152525"/>
            <a:ext cx="684213" cy="9350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1D806-2F06-C670-DA21-89589CB4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2239963"/>
            <a:ext cx="792162" cy="7556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4DDFA4-2111-648F-D7F0-96A5F698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836613"/>
            <a:ext cx="433387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04FC26-5EA0-35F8-1E88-A44C7054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00100"/>
            <a:ext cx="433388" cy="4333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51C7DA-4469-5E1F-F449-52EF9580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185988"/>
            <a:ext cx="4318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4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292615D-C50F-4E6D-5069-F93F43D7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817813"/>
            <a:ext cx="1597025" cy="2124075"/>
          </a:xfrm>
          <a:prstGeom prst="rect">
            <a:avLst/>
          </a:prstGeom>
          <a:solidFill>
            <a:srgbClr val="FF99CC">
              <a:alpha val="20000"/>
            </a:srgbClr>
          </a:solidFill>
          <a:ln w="3810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3AC8F3-942C-B2AF-4442-963F2406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4941888"/>
            <a:ext cx="4318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B34F8C-652B-72CE-19CE-6FC540D6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405438"/>
            <a:ext cx="3338513" cy="511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Select cells E1 to F8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334868-854A-2C89-4B90-91AD6B69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2F33AD77-A1B6-5099-31CA-15825961E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HK"/>
              <a:t>Plotting Chart</a:t>
            </a:r>
          </a:p>
        </p:txBody>
      </p:sp>
      <p:sp>
        <p:nvSpPr>
          <p:cNvPr id="45058" name="Slide Number Placeholder 2">
            <a:extLst>
              <a:ext uri="{FF2B5EF4-FFF2-40B4-BE49-F238E27FC236}">
                <a16:creationId xmlns:a16="http://schemas.microsoft.com/office/drawing/2014/main" id="{85AF9140-1739-DEBD-3C82-68CF98C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63AD69-A7DC-49FA-AD7B-A3970626BEB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/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60DE3A09-A21D-9A99-7DA9-0847B6E1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ounded Rectangle 3">
            <a:extLst>
              <a:ext uri="{FF2B5EF4-FFF2-40B4-BE49-F238E27FC236}">
                <a16:creationId xmlns:a16="http://schemas.microsoft.com/office/drawing/2014/main" id="{3D4436F5-1716-4013-2F9A-05B4A87B1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301625"/>
            <a:ext cx="3886200" cy="782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Try choosing other chart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types to see the difference!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0CBE9D-C88E-62C6-C72D-802C7562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">
            <a:extLst>
              <a:ext uri="{FF2B5EF4-FFF2-40B4-BE49-F238E27FC236}">
                <a16:creationId xmlns:a16="http://schemas.microsoft.com/office/drawing/2014/main" id="{6CB9344A-8DBC-CF02-CE24-D8916F27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65550"/>
            <a:ext cx="37449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E8E55656-DEB9-A91F-868A-E6847D1D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DDA205-F24C-4DE7-9402-F771C0C1CF1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/>
          </a:p>
        </p:txBody>
      </p:sp>
      <p:pic>
        <p:nvPicPr>
          <p:cNvPr id="18435" name="Picture 17" descr="Screen shot 2011-08-04 at 6">
            <a:extLst>
              <a:ext uri="{FF2B5EF4-FFF2-40B4-BE49-F238E27FC236}">
                <a16:creationId xmlns:a16="http://schemas.microsoft.com/office/drawing/2014/main" id="{B5EFCB51-3F11-2B44-68AF-DEB625D3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217988"/>
            <a:ext cx="38877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76085BAD-AD28-2E94-E974-4A7E97BC6B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zh-TW"/>
              <a:t>Spreadsheet </a:t>
            </a:r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≠</a:t>
            </a:r>
            <a:r>
              <a:rPr lang="en-US" altLang="zh-TW"/>
              <a:t> Microsoft Excel</a:t>
            </a:r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72E6C282-EEFB-0517-4C54-2F9FEA3B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4275"/>
            <a:ext cx="896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Google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Docs</a:t>
            </a:r>
          </a:p>
        </p:txBody>
      </p:sp>
      <p:sp>
        <p:nvSpPr>
          <p:cNvPr id="18438" name="Text Box 9">
            <a:extLst>
              <a:ext uri="{FF2B5EF4-FFF2-40B4-BE49-F238E27FC236}">
                <a16:creationId xmlns:a16="http://schemas.microsoft.com/office/drawing/2014/main" id="{FDD4E68B-AD28-91D5-B502-31AD056B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562225"/>
            <a:ext cx="1222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Microsoft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Excel</a:t>
            </a:r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0C8D65FC-874B-19C9-B06B-AE8C7B7C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5211763"/>
            <a:ext cx="11366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Apple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Numbers</a:t>
            </a:r>
          </a:p>
        </p:txBody>
      </p:sp>
      <p:pic>
        <p:nvPicPr>
          <p:cNvPr id="18440" name="Picture 4" descr="http://upload.wikimedia.org/wikipedia/commons/7/7a/Visicalc.png">
            <a:extLst>
              <a:ext uri="{FF2B5EF4-FFF2-40B4-BE49-F238E27FC236}">
                <a16:creationId xmlns:a16="http://schemas.microsoft.com/office/drawing/2014/main" id="{6D177744-1DBF-DD6E-949B-E1442EB9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>
            <a:fillRect/>
          </a:stretch>
        </p:blipFill>
        <p:spPr bwMode="auto">
          <a:xfrm>
            <a:off x="292100" y="1557338"/>
            <a:ext cx="356393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>
            <a:extLst>
              <a:ext uri="{FF2B5EF4-FFF2-40B4-BE49-F238E27FC236}">
                <a16:creationId xmlns:a16="http://schemas.microsoft.com/office/drawing/2014/main" id="{CD1FEEFE-E0D5-D183-67C2-1ECF1FA58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119438"/>
            <a:ext cx="27463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VisiCalc (The first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spreadsheet program)</a:t>
            </a:r>
          </a:p>
        </p:txBody>
      </p:sp>
      <p:pic>
        <p:nvPicPr>
          <p:cNvPr id="18442" name="Picture 18" descr="Screen shot 2011-08-06 at 12">
            <a:extLst>
              <a:ext uri="{FF2B5EF4-FFF2-40B4-BE49-F238E27FC236}">
                <a16:creationId xmlns:a16="http://schemas.microsoft.com/office/drawing/2014/main" id="{D6EA443B-5FF4-4D07-5329-2595B156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557338"/>
            <a:ext cx="31781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4AF3B-90B7-726D-7E15-DF0F847D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5">
            <a:extLst>
              <a:ext uri="{FF2B5EF4-FFF2-40B4-BE49-F238E27FC236}">
                <a16:creationId xmlns:a16="http://schemas.microsoft.com/office/drawing/2014/main" id="{0AD3ADEC-FE10-E2FC-D7C4-BB9C6DB07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Useful Functions</a:t>
            </a:r>
          </a:p>
        </p:txBody>
      </p:sp>
      <p:sp>
        <p:nvSpPr>
          <p:cNvPr id="29699" name="Content Placeholder 6">
            <a:extLst>
              <a:ext uri="{FF2B5EF4-FFF2-40B4-BE49-F238E27FC236}">
                <a16:creationId xmlns:a16="http://schemas.microsoft.com/office/drawing/2014/main" id="{C3C5941A-86D8-13F0-DE5C-3ECEF55A9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vlookup(lookup_value, array, col, [range])</a:t>
            </a:r>
          </a:p>
          <a:p>
            <a:pPr lvl="1"/>
            <a:r>
              <a:rPr lang="en-US" altLang="en-US"/>
              <a:t>Search the first column of a range of cells (</a:t>
            </a:r>
            <a:r>
              <a:rPr lang="en-US" altLang="en-US">
                <a:solidFill>
                  <a:srgbClr val="0000FF"/>
                </a:solidFill>
              </a:rPr>
              <a:t>array</a:t>
            </a:r>
            <a:r>
              <a:rPr lang="en-US" altLang="en-US"/>
              <a:t>), and then return a value from any cell on the same row of array</a:t>
            </a:r>
          </a:p>
          <a:p>
            <a:r>
              <a:rPr lang="en-US" altLang="en-US"/>
              <a:t>E.g., try the following formula with this table</a:t>
            </a:r>
          </a:p>
        </p:txBody>
      </p:sp>
      <p:sp>
        <p:nvSpPr>
          <p:cNvPr id="46083" name="Slide Number Placeholder 4">
            <a:extLst>
              <a:ext uri="{FF2B5EF4-FFF2-40B4-BE49-F238E27FC236}">
                <a16:creationId xmlns:a16="http://schemas.microsoft.com/office/drawing/2014/main" id="{79926429-023C-B2A4-7563-68C320A2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35CB8F-6948-4071-BB5C-A43B1132263E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/>
          </a:p>
        </p:txBody>
      </p:sp>
      <p:pic>
        <p:nvPicPr>
          <p:cNvPr id="29701" name="Picture 2">
            <a:extLst>
              <a:ext uri="{FF2B5EF4-FFF2-40B4-BE49-F238E27FC236}">
                <a16:creationId xmlns:a16="http://schemas.microsoft.com/office/drawing/2014/main" id="{B7FF4789-6929-CF4D-108A-9020721C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37719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ounded Rectangle 8">
            <a:extLst>
              <a:ext uri="{FF2B5EF4-FFF2-40B4-BE49-F238E27FC236}">
                <a16:creationId xmlns:a16="http://schemas.microsoft.com/office/drawing/2014/main" id="{AD78564C-D57C-7DBA-4DD0-AD480792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5229225"/>
            <a:ext cx="5381625" cy="4429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=vlookup(1155086737, A2:C7, 3, false)</a:t>
            </a:r>
          </a:p>
        </p:txBody>
      </p:sp>
      <p:sp>
        <p:nvSpPr>
          <p:cNvPr id="46086" name="Rectangle 1">
            <a:extLst>
              <a:ext uri="{FF2B5EF4-FFF2-40B4-BE49-F238E27FC236}">
                <a16:creationId xmlns:a16="http://schemas.microsoft.com/office/drawing/2014/main" id="{7A3929DD-0B80-A9D3-A67C-CC18E3C1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934075"/>
            <a:ext cx="5292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Detailed usage: </a:t>
            </a:r>
            <a:r>
              <a:rPr lang="en-US" altLang="en-US" sz="1800">
                <a:hlinkClick r:id="rId3"/>
              </a:rPr>
              <a:t>http://office.microsoft.com/en-us/starter-help/vlookup-function-HP010343011.aspx</a:t>
            </a:r>
            <a:endParaRPr lang="en-US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B8FB5C-C924-95F8-527B-C5BF173A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3511550" cy="14398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62F4664-EA99-59BB-4057-D3DA0A66FB71}"/>
              </a:ext>
            </a:extLst>
          </p:cNvPr>
          <p:cNvSpPr>
            <a:spLocks/>
          </p:cNvSpPr>
          <p:nvPr/>
        </p:nvSpPr>
        <p:spPr bwMode="auto">
          <a:xfrm>
            <a:off x="3536950" y="4724400"/>
            <a:ext cx="3476625" cy="630238"/>
          </a:xfrm>
          <a:custGeom>
            <a:avLst/>
            <a:gdLst>
              <a:gd name="T0" fmla="*/ 0 w 3476445"/>
              <a:gd name="T1" fmla="*/ 637124 h 629749"/>
              <a:gd name="T2" fmla="*/ 1821584 w 3476445"/>
              <a:gd name="T3" fmla="*/ 20 h 629749"/>
              <a:gd name="T4" fmla="*/ 3479145 w 3476445"/>
              <a:gd name="T5" fmla="*/ 619669 h 6297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76445" h="629749">
                <a:moveTo>
                  <a:pt x="0" y="629749"/>
                </a:moveTo>
                <a:cubicBezTo>
                  <a:pt x="620383" y="316322"/>
                  <a:pt x="1240767" y="2895"/>
                  <a:pt x="1820174" y="20"/>
                </a:cubicBezTo>
                <a:cubicBezTo>
                  <a:pt x="2399582" y="-2856"/>
                  <a:pt x="2938013" y="304820"/>
                  <a:pt x="3476445" y="612496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158F3F-6FAD-9969-0F7D-7C9C220E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319DDD53-CF74-90AD-3825-3C6953F0C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000FF"/>
                </a:solidFill>
              </a:rPr>
              <a:t>vlookup</a:t>
            </a:r>
            <a:r>
              <a:rPr lang="en-US" altLang="en-US" dirty="0">
                <a:solidFill>
                  <a:srgbClr val="0000FF"/>
                </a:solidFill>
              </a:rPr>
              <a:t>()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C82C234-483C-7B3E-2B7B-2426BD7C5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Searches 1155086737 in the first column of </a:t>
            </a:r>
            <a:r>
              <a:rPr lang="en-US" altLang="en-US">
                <a:solidFill>
                  <a:srgbClr val="0000FF"/>
                </a:solidFill>
              </a:rPr>
              <a:t>A2:C7</a:t>
            </a:r>
            <a:r>
              <a:rPr lang="en-US" altLang="en-US"/>
              <a:t> (i.e., col A)</a:t>
            </a:r>
          </a:p>
          <a:p>
            <a:r>
              <a:rPr lang="en-US" altLang="en-US"/>
              <a:t>Row 4 matches. So returns the third column of data in row 4 (i.e., C4)</a:t>
            </a:r>
          </a:p>
          <a:p>
            <a:r>
              <a:rPr lang="en-US" altLang="en-US"/>
              <a:t>The fourth argument, </a:t>
            </a:r>
            <a:r>
              <a:rPr lang="en-US" altLang="en-US">
                <a:solidFill>
                  <a:srgbClr val="0000FF"/>
                </a:solidFill>
              </a:rPr>
              <a:t>false</a:t>
            </a:r>
            <a:r>
              <a:rPr lang="en-US" altLang="en-US"/>
              <a:t>, denotes “exact match”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98FFA13A-EFF7-795E-E9D2-361F0E60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FB3068-B707-4862-9F73-81AB1400139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30B863F1-1181-96C9-A9F2-48AA3C89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663"/>
            <a:ext cx="3816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ounded Rectangle 8">
            <a:extLst>
              <a:ext uri="{FF2B5EF4-FFF2-40B4-BE49-F238E27FC236}">
                <a16:creationId xmlns:a16="http://schemas.microsoft.com/office/drawing/2014/main" id="{AFED548E-F878-A8DE-CDF4-699149C3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5373688"/>
            <a:ext cx="5433648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=</a:t>
            </a:r>
            <a:r>
              <a:rPr lang="en-US" altLang="en-US" sz="2000" dirty="0" err="1">
                <a:solidFill>
                  <a:srgbClr val="0000FF"/>
                </a:solidFill>
              </a:rPr>
              <a:t>vlookup</a:t>
            </a:r>
            <a:r>
              <a:rPr lang="en-US" altLang="en-US" sz="2000" dirty="0">
                <a:solidFill>
                  <a:srgbClr val="0000FF"/>
                </a:solidFill>
              </a:rPr>
              <a:t>(1155086737, A2:C7, 3, false)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Will get “Cheong May </a:t>
            </a:r>
            <a:r>
              <a:rPr lang="en-US" altLang="en-US" sz="2000" dirty="0" err="1">
                <a:solidFill>
                  <a:srgbClr val="0000FF"/>
                </a:solidFill>
              </a:rPr>
              <a:t>May</a:t>
            </a:r>
            <a:r>
              <a:rPr lang="en-US" altLang="en-US" sz="2000" dirty="0">
                <a:solidFill>
                  <a:srgbClr val="0000FF"/>
                </a:solidFill>
              </a:rPr>
              <a:t>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3466D6-C691-963C-5334-3D665ED5A3B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99425" y="3284538"/>
            <a:ext cx="217488" cy="2206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CA4637-6352-BFC4-E4B6-8D611E7E5D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021388"/>
            <a:ext cx="287338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F72610-9B73-9A7B-A2A2-6B79FEA8BC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63938" y="6016625"/>
            <a:ext cx="28733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327298-E191-35BA-5DDB-29406B7A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5886450"/>
            <a:ext cx="3521075" cy="2651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57295D7A-AB80-FA44-9330-DE8E0F55CDA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840538" y="3897313"/>
            <a:ext cx="1295400" cy="19431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B2A924-FE30-5295-3B36-2AAE7D5ED9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276475"/>
            <a:ext cx="1008062" cy="32115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6C6932-1C03-9307-270E-F1B4A67C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87F01-63C8-57C1-294C-4A8456B447AF}"/>
              </a:ext>
            </a:extLst>
          </p:cNvPr>
          <p:cNvSpPr txBox="1"/>
          <p:nvPr/>
        </p:nvSpPr>
        <p:spPr>
          <a:xfrm>
            <a:off x="3851275" y="13377"/>
            <a:ext cx="483235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rgbClr val="0000FF"/>
                </a:solidFill>
              </a:rPr>
              <a:t>MC Question: What will you get from </a:t>
            </a:r>
          </a:p>
          <a:p>
            <a:r>
              <a:rPr lang="en-US" altLang="en-US" sz="1800" dirty="0">
                <a:solidFill>
                  <a:srgbClr val="0000FF"/>
                </a:solidFill>
              </a:rPr>
              <a:t>=</a:t>
            </a:r>
            <a:r>
              <a:rPr lang="en-US" altLang="en-US" sz="1800" dirty="0" err="1">
                <a:solidFill>
                  <a:srgbClr val="0000FF"/>
                </a:solidFill>
              </a:rPr>
              <a:t>vlookup</a:t>
            </a:r>
            <a:r>
              <a:rPr lang="en-US" altLang="en-US" sz="1800" dirty="0">
                <a:solidFill>
                  <a:srgbClr val="0000FF"/>
                </a:solidFill>
              </a:rPr>
              <a:t>(1155941269, A2:C7, 2, false)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Choices:</a:t>
            </a:r>
          </a:p>
          <a:p>
            <a:pPr marL="342900" indent="-342900">
              <a:buAutoNum type="arabicParenBoth"/>
            </a:pPr>
            <a:r>
              <a:rPr lang="en-US" altLang="en-US" sz="1800" dirty="0">
                <a:solidFill>
                  <a:srgbClr val="0000FF"/>
                </a:solidFill>
              </a:rPr>
              <a:t>Engineering, (2) Wong Chin Bok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(3) IBBA           (4)  Chain tai Man</a:t>
            </a:r>
            <a:endParaRPr lang="en-US" altLang="en-US" sz="1800" dirty="0">
              <a:solidFill>
                <a:srgbClr val="0000FF"/>
              </a:solidFill>
            </a:endParaRPr>
          </a:p>
          <a:p>
            <a:endParaRPr lang="en-US" altLang="en-US" sz="1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CF7DD-4C0E-45D1-67D2-7CFE2807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02"/>
            <a:ext cx="137001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540DC-8FF3-835E-C93E-56C0841F2001}"/>
              </a:ext>
            </a:extLst>
          </p:cNvPr>
          <p:cNvSpPr txBox="1"/>
          <p:nvPr/>
        </p:nvSpPr>
        <p:spPr>
          <a:xfrm>
            <a:off x="6588224" y="6453187"/>
            <a:ext cx="1433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rgbClr val="FF0000"/>
                </a:solidFill>
              </a:rPr>
              <a:t>MC_Ans</a:t>
            </a:r>
            <a:r>
              <a:rPr lang="en-US" sz="900" dirty="0">
                <a:solidFill>
                  <a:srgbClr val="FF0000"/>
                </a:solidFill>
              </a:rPr>
              <a:t>: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DAA4534-286F-F847-6AB0-7B74CA21B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Data Filtering and Sorting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9127BEA-2F13-4967-F484-D28A47203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Filtering allows you to display only the rows of data that meets certain criteria that you specify.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39962904-5A86-FC83-BA1E-AC98D3D0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6E4100-BABC-40F4-BF8F-5307846A7A8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200"/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F7487E99-D546-34A2-6FD5-003B2F5D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0"/>
          <a:stretch>
            <a:fillRect/>
          </a:stretch>
        </p:blipFill>
        <p:spPr bwMode="auto">
          <a:xfrm>
            <a:off x="1331913" y="3217863"/>
            <a:ext cx="41402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DEF9A62A-BB88-E2F6-956C-0E709263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3068638"/>
            <a:ext cx="3671887" cy="3373437"/>
          </a:xfrm>
          <a:prstGeom prst="cloudCallout">
            <a:avLst>
              <a:gd name="adj1" fmla="val -47116"/>
              <a:gd name="adj2" fmla="val 558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E.g., what if I want to show only the data of one particular sales/branch?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F47827-5334-2D97-F25A-1217441E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8059CD8-2AFC-710C-E1A9-BB6BF8FD1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Creating Filters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9C0CCFF-E1CF-7FD3-06CA-C377A5B6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E565A-3ADF-48A8-A023-F6ADAA3DBEC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C4625ACC-AF24-AF1A-A9E5-48279A03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3"/>
          <a:stretch>
            <a:fillRect/>
          </a:stretch>
        </p:blipFill>
        <p:spPr bwMode="auto">
          <a:xfrm>
            <a:off x="1042988" y="1552575"/>
            <a:ext cx="6391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6D0A4AD-7106-ADE9-A061-5BACF29A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484313"/>
            <a:ext cx="792162" cy="3968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AF52E6-D75F-6F8F-AFEF-1E9D4ADC4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773238"/>
            <a:ext cx="503237" cy="719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31CDE7-74D2-1405-97DD-76E74D3D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484313"/>
            <a:ext cx="4318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6EB010-198F-3A88-6ECE-0D03FA2A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773238"/>
            <a:ext cx="433388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3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9CF8418-BE46-46D8-81BA-DC3FE88B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817813"/>
            <a:ext cx="3816350" cy="3995737"/>
          </a:xfrm>
          <a:prstGeom prst="rect">
            <a:avLst/>
          </a:prstGeom>
          <a:solidFill>
            <a:srgbClr val="FF99CC">
              <a:alpha val="20000"/>
            </a:srgbClr>
          </a:solidFill>
          <a:ln w="3810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92329-09B6-9FB6-5B0F-33B0DA46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4941888"/>
            <a:ext cx="4318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8B8669-EF93-8CC3-77DD-6F68C923B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5405438"/>
            <a:ext cx="3773487" cy="511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Select columns A to 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8743B6-43F4-D504-1A2C-8B975E3B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EAB502DF-5DA1-11A0-4C8E-3D5A9A1D8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Using Filters</a:t>
            </a:r>
          </a:p>
        </p:txBody>
      </p:sp>
      <p:sp>
        <p:nvSpPr>
          <p:cNvPr id="50178" name="Slide Number Placeholder 2">
            <a:extLst>
              <a:ext uri="{FF2B5EF4-FFF2-40B4-BE49-F238E27FC236}">
                <a16:creationId xmlns:a16="http://schemas.microsoft.com/office/drawing/2014/main" id="{5607E13B-A2EF-FCF0-86AA-EBA5A118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151EDC-3647-4A3F-94C4-14377A43403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200"/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8CF1AB0F-ADD3-0ED5-8B66-D4200688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>
            <a:fillRect/>
          </a:stretch>
        </p:blipFill>
        <p:spPr bwMode="auto">
          <a:xfrm>
            <a:off x="1044575" y="1550988"/>
            <a:ext cx="501015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E163D9B7-421E-D818-EF42-060818928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947988"/>
            <a:ext cx="3529013" cy="3952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4372A0B9-6C23-F724-E7DA-409BCED8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249613"/>
            <a:ext cx="25717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CB91DE-C4E9-9995-146C-72B5FACB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090613"/>
            <a:ext cx="3089275" cy="173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You can click on the filter icons   . (Try clicking the one in column B)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D8018922-EC49-DE5D-7A8A-C3CD22CF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167322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EA191744-E9F2-C478-8D37-D9ECE6180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46438"/>
            <a:ext cx="1079500" cy="4318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DB3ACEF-9830-983A-F7E0-BB2E9842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3860800"/>
            <a:ext cx="4895850" cy="919163"/>
          </a:xfrm>
          <a:prstGeom prst="wedgeRoundRectCallout">
            <a:avLst>
              <a:gd name="adj1" fmla="val -102801"/>
              <a:gd name="adj2" fmla="val -9128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You can sort the data according to the sales names.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000EDDDD-9758-0440-4E30-D0876F479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229225"/>
            <a:ext cx="4932362" cy="919163"/>
          </a:xfrm>
          <a:prstGeom prst="wedgeRoundRectCallout">
            <a:avLst>
              <a:gd name="adj1" fmla="val -86065"/>
              <a:gd name="adj2" fmla="val 1829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You can choose to show only the data of one or more sales.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E1A93E3-D481-316D-6A78-5E834211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83138"/>
            <a:ext cx="1439863" cy="1814512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38D3C-BEE4-F821-3656-6C8F0008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5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EF6D690-312C-6A46-D4E4-587C1C6E9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Using Filters</a:t>
            </a:r>
          </a:p>
        </p:txBody>
      </p:sp>
      <p:sp>
        <p:nvSpPr>
          <p:cNvPr id="51202" name="Slide Number Placeholder 2">
            <a:extLst>
              <a:ext uri="{FF2B5EF4-FFF2-40B4-BE49-F238E27FC236}">
                <a16:creationId xmlns:a16="http://schemas.microsoft.com/office/drawing/2014/main" id="{AB36AC1C-BC09-A8C1-4E6F-6039EAD0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8EABA9-8350-4E14-A194-53D4AA0E169F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200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E12D238D-9374-E3DF-5009-DB7D741B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557338"/>
            <a:ext cx="40481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B3E823EE-DC4F-695F-0ADD-8C3C8E4D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557338"/>
            <a:ext cx="405765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ounded Rectangle 3">
            <a:extLst>
              <a:ext uri="{FF2B5EF4-FFF2-40B4-BE49-F238E27FC236}">
                <a16:creationId xmlns:a16="http://schemas.microsoft.com/office/drawing/2014/main" id="{3DA9C37C-0BC6-0D4E-9E13-2B5AE534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897438"/>
            <a:ext cx="4175125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/>
              <a:t>Shows data of sales “LAW, Yuk Chun” or “FUNG, Pang Fong” only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8AD2A8-B335-6415-82D5-7D4CB7220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3860800"/>
            <a:ext cx="4048125" cy="1941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57467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HK" sz="1800"/>
              <a:t>Shows data of: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HK" sz="1800"/>
              <a:t>sales “LAW, Yuk Chun” or “FUNG, Pang Fong”; AND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HK" sz="1800"/>
              <a:t>branches Central or Causeway Bay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HK" sz="1800"/>
              <a:t>Sorted in decreasing revenue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02EF66-8EA7-5015-7E46-205E9ABA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366713"/>
            <a:ext cx="2800350" cy="919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  : filter applied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  : values sorted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125D2915-6302-01FE-5AF5-09D52061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562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905028C3-F136-468D-4EF7-8FEA4441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3B04D6D-65B9-63C6-CE56-83A30AB7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1574800"/>
            <a:ext cx="357187" cy="3968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5C014AB-AA64-D0D7-664A-162C3222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1574800"/>
            <a:ext cx="371475" cy="3968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8EC06BE-E892-B38F-7118-A5DEE849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175" y="1579563"/>
            <a:ext cx="342900" cy="3952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FCB07AC-5F5C-EC7A-1C70-9E59E8F6A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1579563"/>
            <a:ext cx="371475" cy="3952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F4A723-D86A-6AD6-46C3-9268EBCE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5" grpId="0" build="allAtOnce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D12ADB82-6508-4C5C-01C6-0D80A67E8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Conditional Formatting</a:t>
            </a:r>
          </a:p>
        </p:txBody>
      </p:sp>
      <p:sp>
        <p:nvSpPr>
          <p:cNvPr id="52226" name="Slide Number Placeholder 2">
            <a:extLst>
              <a:ext uri="{FF2B5EF4-FFF2-40B4-BE49-F238E27FC236}">
                <a16:creationId xmlns:a16="http://schemas.microsoft.com/office/drawing/2014/main" id="{06F7989A-1374-175E-1BA7-269B7329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0E133B-EFBB-47AD-AAFA-4BD2C65A152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200"/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B4F1B336-6C8A-88A7-8445-99B15F2E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6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ounded Rectangle 3">
            <a:extLst>
              <a:ext uri="{FF2B5EF4-FFF2-40B4-BE49-F238E27FC236}">
                <a16:creationId xmlns:a16="http://schemas.microsoft.com/office/drawing/2014/main" id="{05D3F08B-27DB-E9AD-362D-111F4A5AF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734050"/>
            <a:ext cx="4464050" cy="1123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Allows adding special formatting effects to your data according to some specified criteria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CFFF6F5-B032-07F9-FE66-4D6ABBD1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1738313"/>
            <a:ext cx="696913" cy="6826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91977E-B21F-E4AC-9BA9-6F8B86C3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141663"/>
            <a:ext cx="2111375" cy="719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2B10BC-DF70-AD25-65C8-ED999658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1341438"/>
            <a:ext cx="4318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EAFBBC-ED5B-3D7C-882B-B4557C23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429000"/>
            <a:ext cx="431800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61639F-E8DD-B2A4-908F-BA81377D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16113"/>
            <a:ext cx="431800" cy="4333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/>
              <a:t>1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7017EEC-92AA-7350-0FFE-436DF190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49388"/>
            <a:ext cx="792163" cy="3968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F6A94F1-FD9B-36DC-07F4-520544D3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149600"/>
            <a:ext cx="1008062" cy="37084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36" name="Text Box 4">
            <a:extLst>
              <a:ext uri="{FF2B5EF4-FFF2-40B4-BE49-F238E27FC236}">
                <a16:creationId xmlns:a16="http://schemas.microsoft.com/office/drawing/2014/main" id="{59ECC31D-DAF5-E82C-384E-26DEBB23D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0"/>
            <a:ext cx="1725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C8BC3-7B3A-F7AB-1BEE-74708447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324B1DC-7B63-D24D-1FB2-231B3C23B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Pivot Table</a:t>
            </a:r>
            <a:endParaRPr lang="zh-HK" altLang="en-US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92D4E73-B9F9-801A-4A15-EB661D5229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/>
              <a:t>Excel provides a very useful data summarization and analysis tool, called PivotTable™.</a:t>
            </a:r>
          </a:p>
          <a:p>
            <a:endParaRPr lang="en-US" altLang="zh-HK" sz="2800" dirty="0"/>
          </a:p>
          <a:p>
            <a:r>
              <a:rPr lang="en-US" altLang="zh-HK" sz="2800" dirty="0"/>
              <a:t>Let’s begin with</a:t>
            </a:r>
          </a:p>
          <a:p>
            <a:pPr lvl="1"/>
            <a:r>
              <a:rPr lang="en-US" altLang="zh-HK" sz="2400" dirty="0"/>
              <a:t>switching to a target worksheet;</a:t>
            </a:r>
          </a:p>
          <a:p>
            <a:pPr lvl="1"/>
            <a:r>
              <a:rPr lang="en-US" altLang="zh-HK" sz="2400" dirty="0"/>
              <a:t>clicking on the top-left cell of the data table to be analyzed.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99DBB9B-35D0-7B22-4FBF-8837A6A4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7838E8-55CB-4AFB-AC61-39ECD58AF54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D14776-CE42-5927-2EBF-B0EEF1AB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1AFCD26-A537-A880-97B5-7106843F8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INSERT </a:t>
            </a:r>
            <a:r>
              <a:rPr lang="en-US" altLang="zh-HK">
                <a:sym typeface="Wingdings" panose="05000000000000000000" pitchFamily="2" charset="2"/>
              </a:rPr>
              <a:t> PivotTable</a:t>
            </a:r>
            <a:endParaRPr lang="zh-HK" altLang="en-US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F8278405-2419-D19B-AED6-0BB1856DED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E6D721EC-437A-8059-65B2-51DD9033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8A750B-B83A-4DDF-896E-8025FC5F7DD8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200"/>
          </a:p>
        </p:txBody>
      </p:sp>
      <p:pic>
        <p:nvPicPr>
          <p:cNvPr id="54276" name="Picture 7">
            <a:extLst>
              <a:ext uri="{FF2B5EF4-FFF2-40B4-BE49-F238E27FC236}">
                <a16:creationId xmlns:a16="http://schemas.microsoft.com/office/drawing/2014/main" id="{11ED7CD5-6A5B-E8D2-4FF3-0F671D7B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59125"/>
            <a:ext cx="38195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>
            <a:extLst>
              <a:ext uri="{FF2B5EF4-FFF2-40B4-BE49-F238E27FC236}">
                <a16:creationId xmlns:a16="http://schemas.microsoft.com/office/drawing/2014/main" id="{F678B57F-6EDD-B1C5-B84E-04B3C3A06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57350"/>
            <a:ext cx="28305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Oval 9">
            <a:extLst>
              <a:ext uri="{FF2B5EF4-FFF2-40B4-BE49-F238E27FC236}">
                <a16:creationId xmlns:a16="http://schemas.microsoft.com/office/drawing/2014/main" id="{EBEC7F85-4A43-385A-25A5-85D3EB27F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886200"/>
            <a:ext cx="792162" cy="3349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cxnSp>
        <p:nvCxnSpPr>
          <p:cNvPr id="54279" name="Straight Arrow Connector 10">
            <a:extLst>
              <a:ext uri="{FF2B5EF4-FFF2-40B4-BE49-F238E27FC236}">
                <a16:creationId xmlns:a16="http://schemas.microsoft.com/office/drawing/2014/main" id="{D6D3EBB0-590A-2A5E-77CE-4FD5C4B695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2425" y="2266950"/>
            <a:ext cx="2878138" cy="13319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80" name="Oval 14">
            <a:extLst>
              <a:ext uri="{FF2B5EF4-FFF2-40B4-BE49-F238E27FC236}">
                <a16:creationId xmlns:a16="http://schemas.microsoft.com/office/drawing/2014/main" id="{1F265042-E026-C763-071E-6F4BE672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1827213"/>
            <a:ext cx="668338" cy="6651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4281" name="Oval 15">
            <a:extLst>
              <a:ext uri="{FF2B5EF4-FFF2-40B4-BE49-F238E27FC236}">
                <a16:creationId xmlns:a16="http://schemas.microsoft.com/office/drawing/2014/main" id="{B2FDD87B-C34A-63A7-E5B0-AEDC543C5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652963"/>
            <a:ext cx="1366837" cy="5048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4282" name="Oval 16">
            <a:extLst>
              <a:ext uri="{FF2B5EF4-FFF2-40B4-BE49-F238E27FC236}">
                <a16:creationId xmlns:a16="http://schemas.microsoft.com/office/drawing/2014/main" id="{22149F00-81D9-FA9D-3E3D-C57AD832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725863"/>
            <a:ext cx="2787650" cy="50323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cxnSp>
        <p:nvCxnSpPr>
          <p:cNvPr id="54283" name="Straight Arrow Connector 18">
            <a:extLst>
              <a:ext uri="{FF2B5EF4-FFF2-40B4-BE49-F238E27FC236}">
                <a16:creationId xmlns:a16="http://schemas.microsoft.com/office/drawing/2014/main" id="{800EE870-4295-C7F1-E279-6F241EDF298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68425" y="2492375"/>
            <a:ext cx="207963" cy="1317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2210F7-54D2-31F8-A588-9D75A9CB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5">
            <a:extLst>
              <a:ext uri="{FF2B5EF4-FFF2-40B4-BE49-F238E27FC236}">
                <a16:creationId xmlns:a16="http://schemas.microsoft.com/office/drawing/2014/main" id="{F1831F7B-9EEE-6963-EDE4-E1934E128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Created a New Worksheet </a:t>
            </a:r>
            <a:endParaRPr lang="zh-HK" altLang="en-US"/>
          </a:p>
        </p:txBody>
      </p:sp>
      <p:sp>
        <p:nvSpPr>
          <p:cNvPr id="55298" name="Content Placeholder 6">
            <a:extLst>
              <a:ext uri="{FF2B5EF4-FFF2-40B4-BE49-F238E27FC236}">
                <a16:creationId xmlns:a16="http://schemas.microsoft.com/office/drawing/2014/main" id="{6B6E86DA-8A07-262D-807B-A3E32F003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40E5F23F-D21A-43F5-59F7-B5ACC1E0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96D88-DD9B-4833-8576-E2A07BEC7AC8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200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9918CFA-3702-6B48-895F-9C9115E6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827213"/>
            <a:ext cx="702151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Oval 7">
            <a:extLst>
              <a:ext uri="{FF2B5EF4-FFF2-40B4-BE49-F238E27FC236}">
                <a16:creationId xmlns:a16="http://schemas.microsoft.com/office/drawing/2014/main" id="{0A922F3C-ED94-8B48-F158-DEB40F13A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299200"/>
            <a:ext cx="792163" cy="3349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5302" name="Oval 8">
            <a:extLst>
              <a:ext uri="{FF2B5EF4-FFF2-40B4-BE49-F238E27FC236}">
                <a16:creationId xmlns:a16="http://schemas.microsoft.com/office/drawing/2014/main" id="{05FAEC24-5830-DB91-4921-49A4E0D6A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213100"/>
            <a:ext cx="1439862" cy="3349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5303" name="Oval 9">
            <a:extLst>
              <a:ext uri="{FF2B5EF4-FFF2-40B4-BE49-F238E27FC236}">
                <a16:creationId xmlns:a16="http://schemas.microsoft.com/office/drawing/2014/main" id="{1CF8584A-2F1F-4632-0595-3A893161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3676650"/>
            <a:ext cx="1074737" cy="9048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28010A-6B1B-1928-9F08-F27607BE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>
            <a:extLst>
              <a:ext uri="{FF2B5EF4-FFF2-40B4-BE49-F238E27FC236}">
                <a16:creationId xmlns:a16="http://schemas.microsoft.com/office/drawing/2014/main" id="{8544ACA0-256E-0DD9-8AED-1003D125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81175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C35918D6-DA1E-9232-6C3E-907009AC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4770B0-5900-4EC5-9B19-A61D0D16112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52BF50-1687-DE6D-5877-0395083C6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Spreadsheet: Concepts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EF1AD2C0-3898-80DB-584C-29BB2663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902075"/>
            <a:ext cx="576262" cy="2047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7461" name="AutoShape 5">
            <a:extLst>
              <a:ext uri="{FF2B5EF4-FFF2-40B4-BE49-F238E27FC236}">
                <a16:creationId xmlns:a16="http://schemas.microsoft.com/office/drawing/2014/main" id="{5B2CB7B8-4A97-6AC0-D9C0-271D652EE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1563"/>
            <a:ext cx="1044575" cy="430212"/>
          </a:xfrm>
          <a:prstGeom prst="wedgeRoundRectCallout">
            <a:avLst>
              <a:gd name="adj1" fmla="val 72644"/>
              <a:gd name="adj2" fmla="val 115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Row 1</a:t>
            </a:r>
          </a:p>
        </p:txBody>
      </p:sp>
      <p:sp>
        <p:nvSpPr>
          <p:cNvPr id="147462" name="AutoShape 6">
            <a:extLst>
              <a:ext uri="{FF2B5EF4-FFF2-40B4-BE49-F238E27FC236}">
                <a16:creationId xmlns:a16="http://schemas.microsoft.com/office/drawing/2014/main" id="{64A8FE37-0906-7503-44AF-6C7EE1AA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044575" cy="430212"/>
          </a:xfrm>
          <a:prstGeom prst="wedgeRoundRectCallout">
            <a:avLst>
              <a:gd name="adj1" fmla="val 71713"/>
              <a:gd name="adj2" fmla="val 10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Row 2</a:t>
            </a:r>
          </a:p>
        </p:txBody>
      </p:sp>
      <p:sp>
        <p:nvSpPr>
          <p:cNvPr id="147464" name="Text Box 8">
            <a:extLst>
              <a:ext uri="{FF2B5EF4-FFF2-40B4-BE49-F238E27FC236}">
                <a16:creationId xmlns:a16="http://schemas.microsoft.com/office/drawing/2014/main" id="{8E8AE5F4-EF02-CCA5-0D79-AC739FF201B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0188" y="35877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…</a:t>
            </a:r>
            <a:endParaRPr lang="en-US" altLang="zh-TW" sz="2000"/>
          </a:p>
        </p:txBody>
      </p:sp>
      <p:sp>
        <p:nvSpPr>
          <p:cNvPr id="147466" name="AutoShape 10">
            <a:extLst>
              <a:ext uri="{FF2B5EF4-FFF2-40B4-BE49-F238E27FC236}">
                <a16:creationId xmlns:a16="http://schemas.microsoft.com/office/drawing/2014/main" id="{F47282C7-D0E2-5D57-CFC4-086DB8640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555750"/>
            <a:ext cx="1522412" cy="430213"/>
          </a:xfrm>
          <a:prstGeom prst="wedgeRoundRectCallout">
            <a:avLst>
              <a:gd name="adj1" fmla="val -31380"/>
              <a:gd name="adj2" fmla="val 266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Column A</a:t>
            </a:r>
          </a:p>
        </p:txBody>
      </p:sp>
      <p:sp>
        <p:nvSpPr>
          <p:cNvPr id="147467" name="Text Box 11">
            <a:extLst>
              <a:ext uri="{FF2B5EF4-FFF2-40B4-BE49-F238E27FC236}">
                <a16:creationId xmlns:a16="http://schemas.microsoft.com/office/drawing/2014/main" id="{1E53DEA6-48F9-6EBD-7488-9B5FDB62B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45891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…</a:t>
            </a:r>
            <a:endParaRPr lang="en-US" altLang="zh-TW" sz="2000"/>
          </a:p>
        </p:txBody>
      </p:sp>
      <p:sp>
        <p:nvSpPr>
          <p:cNvPr id="147468" name="AutoShape 12">
            <a:extLst>
              <a:ext uri="{FF2B5EF4-FFF2-40B4-BE49-F238E27FC236}">
                <a16:creationId xmlns:a16="http://schemas.microsoft.com/office/drawing/2014/main" id="{F54CC890-C325-DEDA-9A3F-E4AE7C12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3403600"/>
            <a:ext cx="2162175" cy="430213"/>
          </a:xfrm>
          <a:prstGeom prst="wedgeRoundRectCallout">
            <a:avLst>
              <a:gd name="adj1" fmla="val -106676"/>
              <a:gd name="adj2" fmla="val -613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The active cell</a:t>
            </a:r>
          </a:p>
        </p:txBody>
      </p:sp>
      <p:sp>
        <p:nvSpPr>
          <p:cNvPr id="147471" name="Text Box 15">
            <a:extLst>
              <a:ext uri="{FF2B5EF4-FFF2-40B4-BE49-F238E27FC236}">
                <a16:creationId xmlns:a16="http://schemas.microsoft.com/office/drawing/2014/main" id="{2B15947D-A6C3-25E6-E626-A247944C3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6127750"/>
            <a:ext cx="20050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A grid of </a:t>
            </a:r>
            <a:r>
              <a:rPr lang="en-US" altLang="zh-TW" sz="2000" b="1">
                <a:solidFill>
                  <a:srgbClr val="FF0000"/>
                </a:solidFill>
              </a:rPr>
              <a:t>cells</a:t>
            </a:r>
          </a:p>
        </p:txBody>
      </p:sp>
      <p:sp>
        <p:nvSpPr>
          <p:cNvPr id="147472" name="Rectangle 16">
            <a:extLst>
              <a:ext uri="{FF2B5EF4-FFF2-40B4-BE49-F238E27FC236}">
                <a16:creationId xmlns:a16="http://schemas.microsoft.com/office/drawing/2014/main" id="{D5432483-CE3D-4979-A866-724BEC2C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2995613"/>
            <a:ext cx="6442075" cy="3529012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7469" name="AutoShape 13">
            <a:extLst>
              <a:ext uri="{FF2B5EF4-FFF2-40B4-BE49-F238E27FC236}">
                <a16:creationId xmlns:a16="http://schemas.microsoft.com/office/drawing/2014/main" id="{B69CADDB-2B7F-C4A3-1528-F90BD8DD2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555750"/>
            <a:ext cx="1524000" cy="430213"/>
          </a:xfrm>
          <a:prstGeom prst="wedgeRoundRectCallout">
            <a:avLst>
              <a:gd name="adj1" fmla="val -87370"/>
              <a:gd name="adj2" fmla="val 266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Column B</a:t>
            </a:r>
          </a:p>
        </p:txBody>
      </p:sp>
      <p:sp>
        <p:nvSpPr>
          <p:cNvPr id="147465" name="AutoShape 9">
            <a:extLst>
              <a:ext uri="{FF2B5EF4-FFF2-40B4-BE49-F238E27FC236}">
                <a16:creationId xmlns:a16="http://schemas.microsoft.com/office/drawing/2014/main" id="{03E225CA-CF52-81F1-E43A-7268E3F0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4508500"/>
            <a:ext cx="3257550" cy="1417638"/>
          </a:xfrm>
          <a:prstGeom prst="wedgeRoundRectCallout">
            <a:avLst>
              <a:gd name="adj1" fmla="val -81231"/>
              <a:gd name="adj2" fmla="val -8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A cell </a:t>
            </a:r>
            <a:r>
              <a:rPr lang="en-US" altLang="zh-TW" sz="2000" b="1">
                <a:solidFill>
                  <a:srgbClr val="FF0000"/>
                </a:solidFill>
              </a:rPr>
              <a:t>address</a:t>
            </a:r>
            <a:r>
              <a:rPr lang="en-US" altLang="zh-TW" sz="2000"/>
              <a:t> (or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</a:rPr>
              <a:t>reference</a:t>
            </a:r>
            <a:r>
              <a:rPr lang="en-US" altLang="zh-TW" sz="2000"/>
              <a:t>) is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combination of its row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and column. E.g., </a:t>
            </a:r>
            <a:r>
              <a:rPr lang="en-US" altLang="zh-TW" sz="2000">
                <a:solidFill>
                  <a:srgbClr val="0000FF"/>
                </a:solidFill>
              </a:rPr>
              <a:t>C8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21F122-E5C9-5249-7B5B-1AA65AFB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405563"/>
            <a:ext cx="1441450" cy="336550"/>
          </a:xfrm>
          <a:prstGeom prst="rect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B94D7E9-21B2-B840-B6BC-EE3E3C27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43500"/>
            <a:ext cx="3276600" cy="1022350"/>
          </a:xfrm>
          <a:prstGeom prst="wedgeRoundRectCallout">
            <a:avLst>
              <a:gd name="adj1" fmla="val -236"/>
              <a:gd name="adj2" fmla="val 9233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One workbook can have multiple worksheets (i.e., multiple grid</a:t>
            </a:r>
            <a:r>
              <a:rPr lang="en-US" altLang="en-US" sz="1800" i="1" u="sng">
                <a:solidFill>
                  <a:srgbClr val="FF0000"/>
                </a:solidFill>
              </a:rPr>
              <a:t>s</a:t>
            </a:r>
            <a:r>
              <a:rPr lang="en-US" altLang="en-US" sz="1800"/>
              <a:t> of cells)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28C4B-B626-2443-819F-ED9512B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  <p:bldP spid="147462" grpId="0" animBg="1"/>
      <p:bldP spid="147464" grpId="0"/>
      <p:bldP spid="147466" grpId="0" animBg="1"/>
      <p:bldP spid="147467" grpId="0"/>
      <p:bldP spid="147468" grpId="0" animBg="1"/>
      <p:bldP spid="147471" grpId="0" animBg="1"/>
      <p:bldP spid="147472" grpId="0" animBg="1"/>
      <p:bldP spid="147469" grpId="0" animBg="1"/>
      <p:bldP spid="147465" grpId="0" animBg="1"/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31F63AE4-6C9E-A9A9-0DF7-57BCDFF32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Choose/ Drag-and-Drop Fields</a:t>
            </a:r>
            <a:endParaRPr lang="zh-HK" altLang="en-US"/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B757517D-4B34-9D2F-6C5C-6E8815702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809CB068-9909-51BD-12CF-46C3C193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3CCFD0-FBAF-4A4D-A20C-F51FECDB622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200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A1E4DBE9-F430-0EC2-9374-6AD561FF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830388"/>
            <a:ext cx="701833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Oval 5">
            <a:extLst>
              <a:ext uri="{FF2B5EF4-FFF2-40B4-BE49-F238E27FC236}">
                <a16:creationId xmlns:a16="http://schemas.microsoft.com/office/drawing/2014/main" id="{4B3E2DE2-76DF-314F-260D-57B92B05E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754688"/>
            <a:ext cx="763587" cy="390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6326" name="Oval 6">
            <a:extLst>
              <a:ext uri="{FF2B5EF4-FFF2-40B4-BE49-F238E27FC236}">
                <a16:creationId xmlns:a16="http://schemas.microsoft.com/office/drawing/2014/main" id="{FFA2349C-0BF5-E0C8-EEF4-BFA2E594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5754688"/>
            <a:ext cx="979487" cy="390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6327" name="Oval 7">
            <a:extLst>
              <a:ext uri="{FF2B5EF4-FFF2-40B4-BE49-F238E27FC236}">
                <a16:creationId xmlns:a16="http://schemas.microsoft.com/office/drawing/2014/main" id="{F025CDF9-BB4F-9FE7-4123-C00C8020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5222875"/>
            <a:ext cx="949325" cy="3921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6328" name="Oval 8">
            <a:extLst>
              <a:ext uri="{FF2B5EF4-FFF2-40B4-BE49-F238E27FC236}">
                <a16:creationId xmlns:a16="http://schemas.microsoft.com/office/drawing/2014/main" id="{6507FF10-0AD6-48E8-2968-B8C0F740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573463"/>
            <a:ext cx="1989138" cy="390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6329" name="Rounded Rectangular Callout 9">
            <a:extLst>
              <a:ext uri="{FF2B5EF4-FFF2-40B4-BE49-F238E27FC236}">
                <a16:creationId xmlns:a16="http://schemas.microsoft.com/office/drawing/2014/main" id="{FEEF7164-8BAB-A834-51E8-F80BFCF5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852738"/>
            <a:ext cx="3568700" cy="407987"/>
          </a:xfrm>
          <a:prstGeom prst="wedgeRoundRectCallout">
            <a:avLst>
              <a:gd name="adj1" fmla="val -85625"/>
              <a:gd name="adj2" fmla="val 11841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/>
              <a:t>Change the labels as needed</a:t>
            </a:r>
            <a:endParaRPr lang="zh-HK" altLang="en-US" sz="1800"/>
          </a:p>
        </p:txBody>
      </p:sp>
      <p:sp>
        <p:nvSpPr>
          <p:cNvPr id="56330" name="Oval 7">
            <a:extLst>
              <a:ext uri="{FF2B5EF4-FFF2-40B4-BE49-F238E27FC236}">
                <a16:creationId xmlns:a16="http://schemas.microsoft.com/office/drawing/2014/main" id="{599C4960-203B-227A-682D-7C97F92C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146300"/>
            <a:ext cx="676275" cy="5857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56331" name="Rounded Rectangular Callout 9">
            <a:extLst>
              <a:ext uri="{FF2B5EF4-FFF2-40B4-BE49-F238E27FC236}">
                <a16:creationId xmlns:a16="http://schemas.microsoft.com/office/drawing/2014/main" id="{617E6129-A2A3-057D-2052-13F6E35AC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401763"/>
            <a:ext cx="4087813" cy="715962"/>
          </a:xfrm>
          <a:prstGeom prst="wedgeRoundRectCallout">
            <a:avLst>
              <a:gd name="adj1" fmla="val -43787"/>
              <a:gd name="adj2" fmla="val 8256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/>
              <a:t>Refresh as needed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/>
              <a:t>(when Sheet1 data has changed)</a:t>
            </a:r>
            <a:endParaRPr lang="zh-HK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B2FFD1-9209-4530-D7ED-5FBC358B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1446AF10-D4A9-95A4-65DB-BD50C9817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Summary</a:t>
            </a:r>
          </a:p>
        </p:txBody>
      </p:sp>
      <p:sp>
        <p:nvSpPr>
          <p:cNvPr id="57346" name="Content Placeholder 3">
            <a:extLst>
              <a:ext uri="{FF2B5EF4-FFF2-40B4-BE49-F238E27FC236}">
                <a16:creationId xmlns:a16="http://schemas.microsoft.com/office/drawing/2014/main" id="{695A027E-70E7-C0CA-FB6F-970A17B1BB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/>
              <a:t>Basic concepts of spreadsheet</a:t>
            </a:r>
          </a:p>
          <a:p>
            <a:r>
              <a:rPr lang="en-US" altLang="zh-HK" sz="2800"/>
              <a:t>Formulas</a:t>
            </a:r>
          </a:p>
          <a:p>
            <a:pPr lvl="1"/>
            <a:r>
              <a:rPr lang="en-US" altLang="zh-HK" sz="2400"/>
              <a:t>Common useful functions</a:t>
            </a:r>
          </a:p>
          <a:p>
            <a:pPr lvl="1"/>
            <a:r>
              <a:rPr lang="en-US" altLang="zh-HK" sz="2400"/>
              <a:t>Relative vs absolute addressing</a:t>
            </a:r>
          </a:p>
          <a:p>
            <a:r>
              <a:rPr lang="en-US" altLang="zh-HK" sz="2800"/>
              <a:t>Pivot Table and data analysis</a:t>
            </a:r>
          </a:p>
          <a:p>
            <a:r>
              <a:rPr lang="en-US" altLang="zh-HK" sz="2800"/>
              <a:t>Plotting Charts</a:t>
            </a:r>
          </a:p>
          <a:p>
            <a:r>
              <a:rPr lang="en-US" altLang="zh-HK" sz="2800"/>
              <a:t>Data Filtering and Sorting</a:t>
            </a:r>
          </a:p>
          <a:p>
            <a:r>
              <a:rPr lang="en-US" altLang="zh-HK" sz="2800"/>
              <a:t>Conditional Formatting</a:t>
            </a:r>
          </a:p>
          <a:p>
            <a:r>
              <a:rPr lang="en-US" altLang="zh-HK" sz="2000">
                <a:solidFill>
                  <a:srgbClr val="FF0000"/>
                </a:solidFill>
              </a:rPr>
              <a:t>Appendix: a Bigger Example and Additional Useful Functions (see coming pages) </a:t>
            </a:r>
          </a:p>
        </p:txBody>
      </p:sp>
      <p:sp>
        <p:nvSpPr>
          <p:cNvPr id="57347" name="Slide Number Placeholder 2">
            <a:extLst>
              <a:ext uri="{FF2B5EF4-FFF2-40B4-BE49-F238E27FC236}">
                <a16:creationId xmlns:a16="http://schemas.microsoft.com/office/drawing/2014/main" id="{A30D8074-EF7E-5016-FA23-E6688C6A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8C12DF-45EE-4F4E-AEC2-6459BC1574CA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4ACA3D-65C8-A6D4-CC9D-B0AC2270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>
            <a:extLst>
              <a:ext uri="{FF2B5EF4-FFF2-40B4-BE49-F238E27FC236}">
                <a16:creationId xmlns:a16="http://schemas.microsoft.com/office/drawing/2014/main" id="{234BEA62-1434-7DCE-BD22-12DA1D68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E0DC2-BE15-486D-8ADD-6DEB045CC85D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200"/>
          </a:p>
        </p:txBody>
      </p:sp>
      <p:sp>
        <p:nvSpPr>
          <p:cNvPr id="58370" name="Rectangle 272">
            <a:extLst>
              <a:ext uri="{FF2B5EF4-FFF2-40B4-BE49-F238E27FC236}">
                <a16:creationId xmlns:a16="http://schemas.microsoft.com/office/drawing/2014/main" id="{C699804F-2370-F5AE-3649-D8CF6656B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Appendix: A Bigger (and More Complicated) Example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E728F87-593D-A510-6C05-01F9740B1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500"/>
              <a:t>Find the </a:t>
            </a:r>
            <a:r>
              <a:rPr lang="en-US" altLang="zh-TW" sz="2500">
                <a:latin typeface="Arial" panose="020B0604020202020204" pitchFamily="34" charset="0"/>
              </a:rPr>
              <a:t>“</a:t>
            </a:r>
            <a:r>
              <a:rPr lang="en-US" altLang="zh-TW" sz="2500"/>
              <a:t>window sum</a:t>
            </a:r>
            <a:r>
              <a:rPr lang="en-US" altLang="zh-TW" sz="2500">
                <a:latin typeface="Arial" panose="020B0604020202020204" pitchFamily="34" charset="0"/>
              </a:rPr>
              <a:t>”</a:t>
            </a:r>
            <a:r>
              <a:rPr lang="en-US" altLang="zh-TW" sz="2500"/>
              <a:t> of some given data</a:t>
            </a:r>
          </a:p>
        </p:txBody>
      </p:sp>
      <p:graphicFrame>
        <p:nvGraphicFramePr>
          <p:cNvPr id="88344" name="Group 280">
            <a:extLst>
              <a:ext uri="{FF2B5EF4-FFF2-40B4-BE49-F238E27FC236}">
                <a16:creationId xmlns:a16="http://schemas.microsoft.com/office/drawing/2014/main" id="{DDBD0E8B-F95E-A540-A795-60369D2C4DAC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74838" y="2393950"/>
          <a:ext cx="6721475" cy="4359278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Data</a:t>
                      </a: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2-Window Sum</a:t>
                      </a: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4-Window Sum</a:t>
                      </a: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58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58 + 47 = 105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58 + 47 + 16 + 20 = 141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47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47 + 16 = 63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47 + 16 + 20 + 77 = 160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16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16 + 20 = 36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16 + 20 + 77 + 80 = 193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20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20 + 77 = 97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20 + 77 + 80 + 98 = 275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77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77 + 80 = 157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77 + 80 + 98 + 90 = 345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80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80 + 98 = 178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80 + 98 + 90 + 46 = 314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98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98 + 90 = 188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98 + 90 + 46 + 63 = 297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90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90 + 46 = 136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-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46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46 + 63 = 109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-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Arial" charset="0"/>
                        </a:rPr>
                        <a:t>63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-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-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8422" name="Text Box 4">
            <a:extLst>
              <a:ext uri="{FF2B5EF4-FFF2-40B4-BE49-F238E27FC236}">
                <a16:creationId xmlns:a16="http://schemas.microsoft.com/office/drawing/2014/main" id="{9CCFBDE1-4661-4A89-2781-1D6136B7C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67BC2A-8A39-3F21-BA55-6C04CBD5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>
            <a:extLst>
              <a:ext uri="{FF2B5EF4-FFF2-40B4-BE49-F238E27FC236}">
                <a16:creationId xmlns:a16="http://schemas.microsoft.com/office/drawing/2014/main" id="{D43B0932-2B97-5EFB-2711-856DDC3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680A53-650A-4613-A2EB-E5B60EE0F8F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200"/>
          </a:p>
        </p:txBody>
      </p:sp>
      <p:sp>
        <p:nvSpPr>
          <p:cNvPr id="59394" name="Rectangle 7">
            <a:extLst>
              <a:ext uri="{FF2B5EF4-FFF2-40B4-BE49-F238E27FC236}">
                <a16:creationId xmlns:a16="http://schemas.microsoft.com/office/drawing/2014/main" id="{037C8707-70E9-6DA3-EB59-AC743DE87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Easy?</a:t>
            </a: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6787CB44-DDCE-8CA6-0265-083C27AE2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eaLnBrk="1" hangingPunct="1">
              <a:lnSpc>
                <a:spcPct val="80000"/>
              </a:lnSpc>
            </a:pPr>
            <a:endParaRPr lang="en-US" altLang="zh-TW" sz="2500"/>
          </a:p>
          <a:p>
            <a:pPr lvl="1" eaLnBrk="1" hangingPunct="1">
              <a:lnSpc>
                <a:spcPct val="80000"/>
              </a:lnSpc>
            </a:pPr>
            <a:endParaRPr lang="en-US" altLang="zh-TW" sz="2100"/>
          </a:p>
          <a:p>
            <a:pPr eaLnBrk="1" hangingPunct="1">
              <a:lnSpc>
                <a:spcPct val="80000"/>
              </a:lnSpc>
            </a:pPr>
            <a:r>
              <a:rPr lang="en-US" altLang="zh-TW" sz="2500"/>
              <a:t>What if we want to find k-window sum, where k is a value stored in another cell?</a:t>
            </a:r>
          </a:p>
        </p:txBody>
      </p:sp>
      <p:pic>
        <p:nvPicPr>
          <p:cNvPr id="59396" name="Picture 9">
            <a:extLst>
              <a:ext uri="{FF2B5EF4-FFF2-40B4-BE49-F238E27FC236}">
                <a16:creationId xmlns:a16="http://schemas.microsoft.com/office/drawing/2014/main" id="{D8A18F02-EF4C-A2C9-B2E8-378C3737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26930" r="64325" b="23186"/>
          <a:stretch>
            <a:fillRect/>
          </a:stretch>
        </p:blipFill>
        <p:spPr bwMode="auto">
          <a:xfrm>
            <a:off x="2446338" y="1827213"/>
            <a:ext cx="4251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AutoShape 9">
            <a:extLst>
              <a:ext uri="{FF2B5EF4-FFF2-40B4-BE49-F238E27FC236}">
                <a16:creationId xmlns:a16="http://schemas.microsoft.com/office/drawing/2014/main" id="{F32B01D4-B16A-126A-26F0-B0540704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2476500" cy="495300"/>
          </a:xfrm>
          <a:prstGeom prst="wedgeRoundRectCallout">
            <a:avLst>
              <a:gd name="adj1" fmla="val 132157"/>
              <a:gd name="adj2" fmla="val -5049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=sum(A2:A3)</a:t>
            </a:r>
          </a:p>
        </p:txBody>
      </p:sp>
      <p:sp>
        <p:nvSpPr>
          <p:cNvPr id="59398" name="AutoShape 10">
            <a:extLst>
              <a:ext uri="{FF2B5EF4-FFF2-40B4-BE49-F238E27FC236}">
                <a16:creationId xmlns:a16="http://schemas.microsoft.com/office/drawing/2014/main" id="{E286A924-A11B-FD6F-E08B-EC5AC8FD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2141538"/>
            <a:ext cx="2476500" cy="495300"/>
          </a:xfrm>
          <a:prstGeom prst="wedgeRoundRectCallout">
            <a:avLst>
              <a:gd name="adj1" fmla="val -71000"/>
              <a:gd name="adj2" fmla="val 7576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=sum(A2:A5)</a:t>
            </a:r>
          </a:p>
        </p:txBody>
      </p:sp>
      <p:sp>
        <p:nvSpPr>
          <p:cNvPr id="59399" name="Text Box 4">
            <a:extLst>
              <a:ext uri="{FF2B5EF4-FFF2-40B4-BE49-F238E27FC236}">
                <a16:creationId xmlns:a16="http://schemas.microsoft.com/office/drawing/2014/main" id="{1B9A0384-EA0B-C588-066B-78B92CB1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FA4E95-EC5E-5AF5-0A7C-CD6EA9B5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D519C020-0AB3-DD19-DEF9-7C9F694A6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k-window Sum</a:t>
            </a:r>
          </a:p>
        </p:txBody>
      </p:sp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A3BC204F-04FE-749C-6731-C5E30B3B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3B0AFA-0516-4743-8592-A1E0242EFC6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200"/>
          </a:p>
        </p:txBody>
      </p:sp>
      <p:pic>
        <p:nvPicPr>
          <p:cNvPr id="60419" name="Picture 9">
            <a:extLst>
              <a:ext uri="{FF2B5EF4-FFF2-40B4-BE49-F238E27FC236}">
                <a16:creationId xmlns:a16="http://schemas.microsoft.com/office/drawing/2014/main" id="{35B4CE7B-CA0C-616A-729B-7B534DD4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31837" r="70248" b="23128"/>
          <a:stretch>
            <a:fillRect/>
          </a:stretch>
        </p:blipFill>
        <p:spPr bwMode="auto">
          <a:xfrm>
            <a:off x="1370013" y="1827213"/>
            <a:ext cx="3922712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AutoShape 9">
            <a:extLst>
              <a:ext uri="{FF2B5EF4-FFF2-40B4-BE49-F238E27FC236}">
                <a16:creationId xmlns:a16="http://schemas.microsoft.com/office/drawing/2014/main" id="{25F91C9B-A300-9424-B02C-87E93521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3860800"/>
            <a:ext cx="5297488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Let</a:t>
            </a:r>
            <a:r>
              <a:rPr lang="en-US" altLang="zh-TW" sz="2400">
                <a:latin typeface="Arial" panose="020B0604020202020204" pitchFamily="34" charset="0"/>
              </a:rPr>
              <a:t>’</a:t>
            </a:r>
            <a:r>
              <a:rPr lang="en-US" altLang="zh-TW" sz="2400"/>
              <a:t>s start with the formula in </a:t>
            </a:r>
            <a:r>
              <a:rPr lang="en-US" altLang="zh-TW" sz="2400">
                <a:solidFill>
                  <a:srgbClr val="0000FF"/>
                </a:solidFill>
              </a:rPr>
              <a:t>B2</a:t>
            </a:r>
          </a:p>
        </p:txBody>
      </p:sp>
      <p:sp>
        <p:nvSpPr>
          <p:cNvPr id="96264" name="AutoShape 8">
            <a:extLst>
              <a:ext uri="{FF2B5EF4-FFF2-40B4-BE49-F238E27FC236}">
                <a16:creationId xmlns:a16="http://schemas.microsoft.com/office/drawing/2014/main" id="{F896E2F8-9CBE-AB02-AF37-FAFEE203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581525"/>
            <a:ext cx="4679950" cy="1690688"/>
          </a:xfrm>
          <a:prstGeom prst="cloudCallout">
            <a:avLst>
              <a:gd name="adj1" fmla="val -31579"/>
              <a:gd name="adj2" fmla="val 81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What is the row number of the last element in the sum?</a:t>
            </a:r>
          </a:p>
        </p:txBody>
      </p:sp>
      <p:sp>
        <p:nvSpPr>
          <p:cNvPr id="60422" name="AutoShape 7">
            <a:extLst>
              <a:ext uri="{FF2B5EF4-FFF2-40B4-BE49-F238E27FC236}">
                <a16:creationId xmlns:a16="http://schemas.microsoft.com/office/drawing/2014/main" id="{565D461E-7BA2-9BA6-115F-6F7175EB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1827213"/>
            <a:ext cx="3435350" cy="1746250"/>
          </a:xfrm>
          <a:prstGeom prst="wedgeRoundRectCallout">
            <a:avLst>
              <a:gd name="adj1" fmla="val -63764"/>
              <a:gd name="adj2" fmla="val -1229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When </a:t>
            </a:r>
            <a:r>
              <a:rPr lang="en-US" altLang="zh-TW" sz="2000">
                <a:solidFill>
                  <a:srgbClr val="0000FF"/>
                </a:solidFill>
              </a:rPr>
              <a:t>D2</a:t>
            </a:r>
            <a:r>
              <a:rPr lang="en-US" altLang="zh-TW" sz="2000"/>
              <a:t> is 3, compute 3-window sum.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When </a:t>
            </a:r>
            <a:r>
              <a:rPr lang="en-US" altLang="zh-TW" sz="2000">
                <a:solidFill>
                  <a:srgbClr val="0000FF"/>
                </a:solidFill>
              </a:rPr>
              <a:t>D2</a:t>
            </a:r>
            <a:r>
              <a:rPr lang="en-US" altLang="zh-TW" sz="2000"/>
              <a:t> is 4, compute 4-window sum.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…</a:t>
            </a:r>
            <a:endParaRPr lang="en-US" altLang="zh-TW" sz="2000"/>
          </a:p>
        </p:txBody>
      </p:sp>
      <p:sp>
        <p:nvSpPr>
          <p:cNvPr id="60423" name="Text Box 4">
            <a:extLst>
              <a:ext uri="{FF2B5EF4-FFF2-40B4-BE49-F238E27FC236}">
                <a16:creationId xmlns:a16="http://schemas.microsoft.com/office/drawing/2014/main" id="{3CBEE4F7-3FCD-D0E6-8945-FD3AF757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6CA7EC-8DA8-D63C-E074-7BFEFF34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9">
            <a:extLst>
              <a:ext uri="{FF2B5EF4-FFF2-40B4-BE49-F238E27FC236}">
                <a16:creationId xmlns:a16="http://schemas.microsoft.com/office/drawing/2014/main" id="{E89C6186-0B57-9216-D3B3-66C9D252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31837" r="70248" b="23128"/>
          <a:stretch>
            <a:fillRect/>
          </a:stretch>
        </p:blipFill>
        <p:spPr bwMode="auto">
          <a:xfrm>
            <a:off x="914400" y="1827213"/>
            <a:ext cx="3922713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803E7509-6F05-8A50-9ABC-FF032C364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k-window Sum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CD57FEF0-9DEC-FF25-4E75-978F4FA2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D187B3-BBAA-41D5-A2A0-205D67151F3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200"/>
          </a:p>
        </p:txBody>
      </p:sp>
      <p:sp>
        <p:nvSpPr>
          <p:cNvPr id="61444" name="AutoShape 7">
            <a:extLst>
              <a:ext uri="{FF2B5EF4-FFF2-40B4-BE49-F238E27FC236}">
                <a16:creationId xmlns:a16="http://schemas.microsoft.com/office/drawing/2014/main" id="{AFAAFD99-7C32-2DBD-6104-D7FBB4B9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827213"/>
            <a:ext cx="4284662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The sum in </a:t>
            </a:r>
            <a:r>
              <a:rPr lang="en-US" altLang="zh-TW" sz="2400">
                <a:solidFill>
                  <a:srgbClr val="0000FF"/>
                </a:solidFill>
              </a:rPr>
              <a:t>B2</a:t>
            </a:r>
            <a:r>
              <a:rPr lang="en-US" altLang="zh-TW" sz="2400"/>
              <a:t> should run from row </a:t>
            </a:r>
            <a:r>
              <a:rPr lang="en-US" altLang="zh-TW" sz="2400" u="sng"/>
              <a:t>2</a:t>
            </a:r>
            <a:r>
              <a:rPr lang="en-US" altLang="zh-TW" sz="2400"/>
              <a:t> to row </a:t>
            </a:r>
            <a:r>
              <a:rPr lang="en-US" altLang="zh-TW" sz="2400" u="sng"/>
              <a:t>2</a:t>
            </a:r>
            <a:r>
              <a:rPr lang="en-US" altLang="zh-TW" sz="2400"/>
              <a:t>+k-1</a:t>
            </a:r>
          </a:p>
        </p:txBody>
      </p:sp>
      <p:sp>
        <p:nvSpPr>
          <p:cNvPr id="100360" name="AutoShape 8">
            <a:extLst>
              <a:ext uri="{FF2B5EF4-FFF2-40B4-BE49-F238E27FC236}">
                <a16:creationId xmlns:a16="http://schemas.microsoft.com/office/drawing/2014/main" id="{CBA131C7-89FB-48AA-F84E-2710BEED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5734050"/>
            <a:ext cx="6051550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So, the </a:t>
            </a:r>
            <a:r>
              <a:rPr lang="en-US" altLang="zh-TW" sz="2400" i="1">
                <a:solidFill>
                  <a:srgbClr val="FF0000"/>
                </a:solidFill>
              </a:rPr>
              <a:t>cell</a:t>
            </a:r>
            <a:r>
              <a:rPr lang="en-US" altLang="zh-TW" sz="2400"/>
              <a:t> in which the sum ends is: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index(A1:A11, row()+</a:t>
            </a:r>
            <a:r>
              <a:rPr lang="en-US" altLang="zh-TW" sz="2400" u="sng">
                <a:solidFill>
                  <a:srgbClr val="0000FF"/>
                </a:solidFill>
              </a:rPr>
              <a:t>D2</a:t>
            </a:r>
            <a:r>
              <a:rPr lang="en-US" altLang="zh-TW" sz="2400">
                <a:solidFill>
                  <a:srgbClr val="0000FF"/>
                </a:solidFill>
              </a:rPr>
              <a:t>-1, 1)</a:t>
            </a:r>
          </a:p>
        </p:txBody>
      </p:sp>
      <p:sp>
        <p:nvSpPr>
          <p:cNvPr id="61446" name="AutoShape 12">
            <a:extLst>
              <a:ext uri="{FF2B5EF4-FFF2-40B4-BE49-F238E27FC236}">
                <a16:creationId xmlns:a16="http://schemas.microsoft.com/office/drawing/2014/main" id="{9FC1A698-4446-1B77-7B5D-0C071983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06713"/>
            <a:ext cx="4284662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The sum in </a:t>
            </a:r>
            <a:r>
              <a:rPr lang="en-US" altLang="zh-TW" sz="2400">
                <a:solidFill>
                  <a:srgbClr val="0000FF"/>
                </a:solidFill>
              </a:rPr>
              <a:t>B3</a:t>
            </a:r>
            <a:r>
              <a:rPr lang="en-US" altLang="zh-TW" sz="2400"/>
              <a:t> should run from row </a:t>
            </a:r>
            <a:r>
              <a:rPr lang="en-US" altLang="zh-TW" sz="2400" u="sng"/>
              <a:t>3</a:t>
            </a:r>
            <a:r>
              <a:rPr lang="en-US" altLang="zh-TW" sz="2400"/>
              <a:t> to row </a:t>
            </a:r>
            <a:r>
              <a:rPr lang="en-US" altLang="zh-TW" sz="2400" u="sng"/>
              <a:t>3</a:t>
            </a:r>
            <a:r>
              <a:rPr lang="en-US" altLang="zh-TW" sz="2400"/>
              <a:t>+k-1</a:t>
            </a:r>
          </a:p>
        </p:txBody>
      </p:sp>
      <p:sp>
        <p:nvSpPr>
          <p:cNvPr id="100365" name="AutoShape 13">
            <a:extLst>
              <a:ext uri="{FF2B5EF4-FFF2-40B4-BE49-F238E27FC236}">
                <a16:creationId xmlns:a16="http://schemas.microsoft.com/office/drawing/2014/main" id="{7F011D38-E8EC-FABA-BA83-12F0CF7B7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987800"/>
            <a:ext cx="4202112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So, the </a:t>
            </a:r>
            <a:r>
              <a:rPr lang="en-US" altLang="zh-TW" sz="2400" u="sng"/>
              <a:t>row</a:t>
            </a:r>
            <a:r>
              <a:rPr lang="en-US" altLang="zh-TW" sz="2400"/>
              <a:t> in which the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sum ends is: </a:t>
            </a:r>
            <a:r>
              <a:rPr lang="en-US" altLang="zh-TW" sz="2400">
                <a:solidFill>
                  <a:srgbClr val="0000FF"/>
                </a:solidFill>
              </a:rPr>
              <a:t>row()+</a:t>
            </a:r>
            <a:r>
              <a:rPr lang="en-US" altLang="zh-TW" sz="2400" u="sng">
                <a:solidFill>
                  <a:srgbClr val="0000FF"/>
                </a:solidFill>
              </a:rPr>
              <a:t>D2</a:t>
            </a:r>
            <a:r>
              <a:rPr lang="en-US" altLang="zh-TW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00361" name="AutoShape 9">
            <a:extLst>
              <a:ext uri="{FF2B5EF4-FFF2-40B4-BE49-F238E27FC236}">
                <a16:creationId xmlns:a16="http://schemas.microsoft.com/office/drawing/2014/main" id="{1948F681-FD64-39A0-F2CD-ED50FC83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3" y="5068888"/>
            <a:ext cx="388937" cy="495300"/>
          </a:xfrm>
          <a:prstGeom prst="wedgeRoundRectCallout">
            <a:avLst>
              <a:gd name="adj1" fmla="val 26736"/>
              <a:gd name="adj2" fmla="val -10384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k</a:t>
            </a:r>
          </a:p>
        </p:txBody>
      </p:sp>
      <p:sp>
        <p:nvSpPr>
          <p:cNvPr id="61449" name="Text Box 4">
            <a:extLst>
              <a:ext uri="{FF2B5EF4-FFF2-40B4-BE49-F238E27FC236}">
                <a16:creationId xmlns:a16="http://schemas.microsoft.com/office/drawing/2014/main" id="{BCD8DD41-DE61-55D8-3E10-CAFB1450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65708-BB9D-DCDF-1D7C-E10CA77C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nimBg="1"/>
      <p:bldP spid="100365" grpId="0" animBg="1"/>
      <p:bldP spid="1003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1">
            <a:extLst>
              <a:ext uri="{FF2B5EF4-FFF2-40B4-BE49-F238E27FC236}">
                <a16:creationId xmlns:a16="http://schemas.microsoft.com/office/drawing/2014/main" id="{115C6966-382D-F9B8-771A-94FFADE15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31837" r="70248" b="23128"/>
          <a:stretch>
            <a:fillRect/>
          </a:stretch>
        </p:blipFill>
        <p:spPr bwMode="auto">
          <a:xfrm>
            <a:off x="1335088" y="2852738"/>
            <a:ext cx="3922712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38A25AFA-5D93-599D-719E-64316440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BD4267-6395-47DA-BE85-ED72EB17B3D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2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3D1A10-EACD-F415-20B9-253B8E557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k-window Sum</a:t>
            </a:r>
          </a:p>
        </p:txBody>
      </p:sp>
      <p:sp>
        <p:nvSpPr>
          <p:cNvPr id="62468" name="Rectangle 8">
            <a:extLst>
              <a:ext uri="{FF2B5EF4-FFF2-40B4-BE49-F238E27FC236}">
                <a16:creationId xmlns:a16="http://schemas.microsoft.com/office/drawing/2014/main" id="{FDDA639B-F3AB-22FA-F142-75DAE1E68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For B2, we need to sum from </a:t>
            </a:r>
            <a:r>
              <a:rPr lang="en-US" altLang="zh-TW">
                <a:solidFill>
                  <a:srgbClr val="0000FF"/>
                </a:solidFill>
              </a:rPr>
              <a:t>A2</a:t>
            </a:r>
            <a:r>
              <a:rPr lang="en-US" altLang="zh-TW"/>
              <a:t> to </a:t>
            </a:r>
            <a:r>
              <a:rPr lang="en-US" altLang="zh-TW">
                <a:solidFill>
                  <a:srgbClr val="0000FF"/>
                </a:solidFill>
              </a:rPr>
              <a:t>index(A1:A11, row()+D2-1, 1)</a:t>
            </a:r>
          </a:p>
        </p:txBody>
      </p:sp>
      <p:sp>
        <p:nvSpPr>
          <p:cNvPr id="62469" name="AutoShape 7">
            <a:extLst>
              <a:ext uri="{FF2B5EF4-FFF2-40B4-BE49-F238E27FC236}">
                <a16:creationId xmlns:a16="http://schemas.microsoft.com/office/drawing/2014/main" id="{CDD7FF83-172F-4766-B7D1-1903094A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5276850"/>
            <a:ext cx="6958012" cy="889000"/>
          </a:xfrm>
          <a:prstGeom prst="wedgeRoundRectCallout">
            <a:avLst>
              <a:gd name="adj1" fmla="val -35287"/>
              <a:gd name="adj2" fmla="val -24418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Type formula here: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accent1"/>
                </a:solidFill>
              </a:rPr>
              <a:t>=sum(</a:t>
            </a:r>
            <a:r>
              <a:rPr lang="en-US" altLang="zh-TW" sz="2400" u="sng">
                <a:solidFill>
                  <a:schemeClr val="accent1"/>
                </a:solidFill>
              </a:rPr>
              <a:t>A2:index(A1:A11, row()+D2-1, 1)</a:t>
            </a:r>
            <a:r>
              <a:rPr lang="en-US" altLang="zh-TW" sz="24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DFC2D956-D88F-0CC4-0CAD-33B83F69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567055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A09EE1C2-67A4-32D2-6AA4-F5F4C613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5670550"/>
            <a:ext cx="490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u="sng">
                <a:solidFill>
                  <a:srgbClr val="0000FF"/>
                </a:solidFill>
              </a:rPr>
              <a:t>index(A1:A11, row()+D2-1, 1)</a:t>
            </a:r>
            <a:endParaRPr lang="en-US" altLang="zh-TW" sz="2400">
              <a:solidFill>
                <a:srgbClr val="0000FF"/>
              </a:solidFill>
            </a:endParaRP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218AD00E-181B-F989-440A-BB47989B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567055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u="sng">
                <a:solidFill>
                  <a:srgbClr val="0000FF"/>
                </a:solidFill>
              </a:rPr>
              <a:t>A2:</a:t>
            </a:r>
            <a:endParaRPr lang="en-US" altLang="zh-TW" sz="2400">
              <a:solidFill>
                <a:srgbClr val="0000FF"/>
              </a:solidFill>
            </a:endParaRP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9BF62EF2-3153-C199-A00D-70A6BFC7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567055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sum(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C34F8337-6BDC-25D7-4DF6-1446BAAE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463" y="5670550"/>
            <a:ext cx="32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475" name="Text Box 4">
            <a:extLst>
              <a:ext uri="{FF2B5EF4-FFF2-40B4-BE49-F238E27FC236}">
                <a16:creationId xmlns:a16="http://schemas.microsoft.com/office/drawing/2014/main" id="{4F478CDC-51E9-B5DC-F8D1-5CFD58AB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20033C-8F5E-EBCE-F1B0-3ECA1DAA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  <p:bldP spid="103434" grpId="0"/>
      <p:bldP spid="103435" grpId="0"/>
      <p:bldP spid="103436" grpId="0"/>
      <p:bldP spid="1034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0AFD8403-6B99-185E-AB47-07763DC55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 far so good. Try changing k to another value</a:t>
            </a:r>
            <a:endParaRPr lang="en-US" altLang="zh-TW">
              <a:solidFill>
                <a:srgbClr val="0000FF"/>
              </a:solidFill>
            </a:endParaRPr>
          </a:p>
        </p:txBody>
      </p:sp>
      <p:pic>
        <p:nvPicPr>
          <p:cNvPr id="63490" name="Picture 14">
            <a:extLst>
              <a:ext uri="{FF2B5EF4-FFF2-40B4-BE49-F238E27FC236}">
                <a16:creationId xmlns:a16="http://schemas.microsoft.com/office/drawing/2014/main" id="{D4F75B0F-5B58-3A10-9536-C90F3E61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32069" r="70204" b="23128"/>
          <a:stretch>
            <a:fillRect/>
          </a:stretch>
        </p:blipFill>
        <p:spPr bwMode="auto">
          <a:xfrm>
            <a:off x="868363" y="2852738"/>
            <a:ext cx="32480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>
            <a:extLst>
              <a:ext uri="{FF2B5EF4-FFF2-40B4-BE49-F238E27FC236}">
                <a16:creationId xmlns:a16="http://schemas.microsoft.com/office/drawing/2014/main" id="{EAFBF466-1671-06AF-19BD-6D9E7AA0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2169" r="70195" b="23128"/>
          <a:stretch>
            <a:fillRect/>
          </a:stretch>
        </p:blipFill>
        <p:spPr bwMode="auto">
          <a:xfrm>
            <a:off x="4984750" y="2852738"/>
            <a:ext cx="32908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139B0C18-853F-F9A1-4276-0EB8ED2A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A4A3C4-1A8F-436A-8EA3-DED3FC1DAB2D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200"/>
          </a:p>
        </p:txBody>
      </p:sp>
      <p:sp>
        <p:nvSpPr>
          <p:cNvPr id="63493" name="Rectangle 2">
            <a:extLst>
              <a:ext uri="{FF2B5EF4-FFF2-40B4-BE49-F238E27FC236}">
                <a16:creationId xmlns:a16="http://schemas.microsoft.com/office/drawing/2014/main" id="{17F13FDB-8FA8-E06F-8328-8797B9452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k-window Sum</a:t>
            </a:r>
          </a:p>
        </p:txBody>
      </p:sp>
      <p:sp>
        <p:nvSpPr>
          <p:cNvPr id="63494" name="AutoShape 5">
            <a:extLst>
              <a:ext uri="{FF2B5EF4-FFF2-40B4-BE49-F238E27FC236}">
                <a16:creationId xmlns:a16="http://schemas.microsoft.com/office/drawing/2014/main" id="{62823194-7277-5F2C-B427-38F38D4D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805488"/>
            <a:ext cx="5592763" cy="439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rIns="90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</a:rPr>
              <a:t>=sum(A2:index(A1:A11, row()+D2-1, 1))</a:t>
            </a:r>
            <a:endParaRPr lang="en-US" altLang="zh-TW" sz="2000"/>
          </a:p>
        </p:txBody>
      </p:sp>
      <p:sp>
        <p:nvSpPr>
          <p:cNvPr id="63495" name="Rectangle 11">
            <a:extLst>
              <a:ext uri="{FF2B5EF4-FFF2-40B4-BE49-F238E27FC236}">
                <a16:creationId xmlns:a16="http://schemas.microsoft.com/office/drawing/2014/main" id="{1CD785D6-F4AD-B37D-108E-CCC29A37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284538"/>
            <a:ext cx="317500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75B5B4C2-48C8-C78A-8EDB-1A99BDB6F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284538"/>
            <a:ext cx="317500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497" name="Rectangle 13">
            <a:extLst>
              <a:ext uri="{FF2B5EF4-FFF2-40B4-BE49-F238E27FC236}">
                <a16:creationId xmlns:a16="http://schemas.microsoft.com/office/drawing/2014/main" id="{4BCC6D57-3451-0592-8F37-C83589C95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284538"/>
            <a:ext cx="604837" cy="2889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6510" name="Rectangle 14">
            <a:extLst>
              <a:ext uri="{FF2B5EF4-FFF2-40B4-BE49-F238E27FC236}">
                <a16:creationId xmlns:a16="http://schemas.microsoft.com/office/drawing/2014/main" id="{51D66EB2-093E-345B-68E7-D20DCFF5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284538"/>
            <a:ext cx="604837" cy="2889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499" name="Text Box 4">
            <a:extLst>
              <a:ext uri="{FF2B5EF4-FFF2-40B4-BE49-F238E27FC236}">
                <a16:creationId xmlns:a16="http://schemas.microsoft.com/office/drawing/2014/main" id="{9030B1DC-8377-FDDD-3812-682F7C33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575002-1A3C-8633-7E56-692999FE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animBg="1"/>
      <p:bldP spid="1065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>
            <a:extLst>
              <a:ext uri="{FF2B5EF4-FFF2-40B4-BE49-F238E27FC236}">
                <a16:creationId xmlns:a16="http://schemas.microsoft.com/office/drawing/2014/main" id="{54148D26-DD6A-D8FB-25B2-A737CA19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5EA688-31F5-4DD2-9ADE-E563D6603E0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200"/>
          </a:p>
        </p:txBody>
      </p:sp>
      <p:sp>
        <p:nvSpPr>
          <p:cNvPr id="64514" name="Rectangle 9">
            <a:extLst>
              <a:ext uri="{FF2B5EF4-FFF2-40B4-BE49-F238E27FC236}">
                <a16:creationId xmlns:a16="http://schemas.microsoft.com/office/drawing/2014/main" id="{E2658493-1448-3E43-837D-CDE847840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To Wrap Up…</a:t>
            </a:r>
          </a:p>
        </p:txBody>
      </p:sp>
      <p:sp>
        <p:nvSpPr>
          <p:cNvPr id="64515" name="Rectangle 10">
            <a:extLst>
              <a:ext uri="{FF2B5EF4-FFF2-40B4-BE49-F238E27FC236}">
                <a16:creationId xmlns:a16="http://schemas.microsoft.com/office/drawing/2014/main" id="{D1323C19-3B1A-23B0-E2A3-856ABDBC9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Simply copying </a:t>
            </a:r>
            <a:r>
              <a:rPr lang="en-US" altLang="zh-TW">
                <a:solidFill>
                  <a:srgbClr val="0000FF"/>
                </a:solidFill>
              </a:rPr>
              <a:t>B2</a:t>
            </a:r>
            <a:r>
              <a:rPr lang="en-US" altLang="zh-TW"/>
              <a:t> to </a:t>
            </a:r>
            <a:r>
              <a:rPr lang="en-US" altLang="zh-TW">
                <a:solidFill>
                  <a:srgbClr val="0000FF"/>
                </a:solidFill>
              </a:rPr>
              <a:t>B3</a:t>
            </a:r>
            <a:r>
              <a:rPr lang="en-US" altLang="zh-TW"/>
              <a:t>, </a:t>
            </a:r>
            <a:r>
              <a:rPr lang="en-US" altLang="zh-TW">
                <a:latin typeface="Arial" panose="020B0604020202020204" pitchFamily="34" charset="0"/>
              </a:rPr>
              <a:t>…</a:t>
            </a:r>
            <a:r>
              <a:rPr lang="en-US" altLang="zh-TW"/>
              <a:t>, </a:t>
            </a:r>
            <a:r>
              <a:rPr lang="en-US" altLang="zh-TW">
                <a:solidFill>
                  <a:srgbClr val="0000FF"/>
                </a:solidFill>
              </a:rPr>
              <a:t>B11</a:t>
            </a:r>
            <a:r>
              <a:rPr lang="en-US" altLang="zh-TW"/>
              <a:t> does not work. (Why?)</a:t>
            </a:r>
          </a:p>
          <a:p>
            <a:pPr eaLnBrk="1" hangingPunct="1"/>
            <a:r>
              <a:rPr lang="en-US" altLang="zh-TW"/>
              <a:t>We have to consider:</a:t>
            </a:r>
          </a:p>
          <a:p>
            <a:pPr lvl="1" eaLnBrk="1" hangingPunct="1"/>
            <a:r>
              <a:rPr lang="en-US" altLang="zh-TW"/>
              <a:t>Which cell addresses in the formula should </a:t>
            </a:r>
            <a:r>
              <a:rPr lang="en-US" altLang="zh-TW" i="1">
                <a:solidFill>
                  <a:srgbClr val="0000FF"/>
                </a:solidFill>
              </a:rPr>
              <a:t>not change</a:t>
            </a:r>
            <a:r>
              <a:rPr lang="en-US" altLang="zh-TW"/>
              <a:t> upon </a:t>
            </a:r>
            <a:r>
              <a:rPr lang="en-US" altLang="zh-TW">
                <a:latin typeface="Arial" panose="020B0604020202020204" pitchFamily="34" charset="0"/>
              </a:rPr>
              <a:t>“</a:t>
            </a:r>
            <a:r>
              <a:rPr lang="en-US" altLang="zh-TW"/>
              <a:t>copy and paste</a:t>
            </a:r>
            <a:r>
              <a:rPr lang="en-US" altLang="zh-TW">
                <a:latin typeface="Arial" panose="020B0604020202020204" pitchFamily="34" charset="0"/>
              </a:rPr>
              <a:t>”</a:t>
            </a:r>
            <a:r>
              <a:rPr lang="en-US" altLang="zh-TW"/>
              <a:t>?</a:t>
            </a:r>
          </a:p>
        </p:txBody>
      </p:sp>
      <p:sp>
        <p:nvSpPr>
          <p:cNvPr id="64516" name="AutoShape 11">
            <a:extLst>
              <a:ext uri="{FF2B5EF4-FFF2-40B4-BE49-F238E27FC236}">
                <a16:creationId xmlns:a16="http://schemas.microsoft.com/office/drawing/2014/main" id="{ABEA5A09-1050-B882-6FC7-A5417093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649788"/>
            <a:ext cx="6669088" cy="506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rIns="90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</a:t>
            </a:r>
            <a:r>
              <a:rPr lang="en-US" altLang="zh-TW" sz="2400">
                <a:solidFill>
                  <a:srgbClr val="FF0000"/>
                </a:solidFill>
              </a:rPr>
              <a:t>A2</a:t>
            </a:r>
            <a:r>
              <a:rPr lang="en-US" altLang="zh-TW" sz="2400">
                <a:solidFill>
                  <a:srgbClr val="0000FF"/>
                </a:solidFill>
              </a:rPr>
              <a:t>:index(</a:t>
            </a:r>
            <a:r>
              <a:rPr lang="en-US" altLang="zh-TW" sz="2400">
                <a:solidFill>
                  <a:srgbClr val="FF0000"/>
                </a:solidFill>
              </a:rPr>
              <a:t>A1</a:t>
            </a:r>
            <a:r>
              <a:rPr lang="en-US" altLang="zh-TW" sz="2400">
                <a:solidFill>
                  <a:srgbClr val="0000FF"/>
                </a:solidFill>
              </a:rPr>
              <a:t>:</a:t>
            </a:r>
            <a:r>
              <a:rPr lang="en-US" altLang="zh-TW" sz="2400">
                <a:solidFill>
                  <a:srgbClr val="FF0000"/>
                </a:solidFill>
              </a:rPr>
              <a:t>A11</a:t>
            </a:r>
            <a:r>
              <a:rPr lang="en-US" altLang="zh-TW" sz="2400">
                <a:solidFill>
                  <a:srgbClr val="0000FF"/>
                </a:solidFill>
              </a:rPr>
              <a:t>, row()+</a:t>
            </a:r>
            <a:r>
              <a:rPr lang="en-US" altLang="zh-TW" sz="2400">
                <a:solidFill>
                  <a:srgbClr val="FF0000"/>
                </a:solidFill>
              </a:rPr>
              <a:t>D2</a:t>
            </a:r>
            <a:r>
              <a:rPr lang="en-US" altLang="zh-TW" sz="2400">
                <a:solidFill>
                  <a:srgbClr val="0000FF"/>
                </a:solidFill>
              </a:rPr>
              <a:t>-1, 1))</a:t>
            </a:r>
            <a:endParaRPr lang="en-US" altLang="zh-TW" sz="2400"/>
          </a:p>
        </p:txBody>
      </p:sp>
      <p:sp>
        <p:nvSpPr>
          <p:cNvPr id="105484" name="AutoShape 12">
            <a:extLst>
              <a:ext uri="{FF2B5EF4-FFF2-40B4-BE49-F238E27FC236}">
                <a16:creationId xmlns:a16="http://schemas.microsoft.com/office/drawing/2014/main" id="{2A30CBB5-E6DC-1237-743A-29AEA4E8E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5232400"/>
            <a:ext cx="485775" cy="641350"/>
          </a:xfrm>
          <a:prstGeom prst="downArrow">
            <a:avLst>
              <a:gd name="adj1" fmla="val 50000"/>
              <a:gd name="adj2" fmla="val 33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5485" name="AutoShape 13">
            <a:extLst>
              <a:ext uri="{FF2B5EF4-FFF2-40B4-BE49-F238E27FC236}">
                <a16:creationId xmlns:a16="http://schemas.microsoft.com/office/drawing/2014/main" id="{EFBE9F87-EC4B-39B4-F96A-BC908D1E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5949950"/>
            <a:ext cx="7250112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rIns="90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=sum(</a:t>
            </a:r>
            <a:r>
              <a:rPr lang="en-US" altLang="zh-TW" sz="2400">
                <a:solidFill>
                  <a:srgbClr val="FF0000"/>
                </a:solidFill>
              </a:rPr>
              <a:t>A2</a:t>
            </a:r>
            <a:r>
              <a:rPr lang="en-US" altLang="zh-TW" sz="2400">
                <a:solidFill>
                  <a:srgbClr val="0000FF"/>
                </a:solidFill>
              </a:rPr>
              <a:t>:index(</a:t>
            </a:r>
            <a:r>
              <a:rPr lang="en-US" altLang="zh-TW" sz="2400">
                <a:solidFill>
                  <a:srgbClr val="FF0000"/>
                </a:solidFill>
              </a:rPr>
              <a:t>A</a:t>
            </a:r>
            <a:r>
              <a:rPr lang="en-US" altLang="zh-TW" sz="2400" u="sng">
                <a:solidFill>
                  <a:srgbClr val="FF0000"/>
                </a:solidFill>
              </a:rPr>
              <a:t>$1</a:t>
            </a:r>
            <a:r>
              <a:rPr lang="en-US" altLang="zh-TW" sz="2400">
                <a:solidFill>
                  <a:srgbClr val="0000FF"/>
                </a:solidFill>
              </a:rPr>
              <a:t>:</a:t>
            </a:r>
            <a:r>
              <a:rPr lang="en-US" altLang="zh-TW" sz="2400">
                <a:solidFill>
                  <a:srgbClr val="FF0000"/>
                </a:solidFill>
              </a:rPr>
              <a:t>A</a:t>
            </a:r>
            <a:r>
              <a:rPr lang="en-US" altLang="zh-TW" sz="2400" u="sng">
                <a:solidFill>
                  <a:srgbClr val="FF0000"/>
                </a:solidFill>
              </a:rPr>
              <a:t>$11</a:t>
            </a:r>
            <a:r>
              <a:rPr lang="en-US" altLang="zh-TW" sz="2400">
                <a:solidFill>
                  <a:srgbClr val="0000FF"/>
                </a:solidFill>
              </a:rPr>
              <a:t>, row()+</a:t>
            </a:r>
            <a:r>
              <a:rPr lang="en-US" altLang="zh-TW" sz="2400">
                <a:solidFill>
                  <a:srgbClr val="FF0000"/>
                </a:solidFill>
              </a:rPr>
              <a:t>D</a:t>
            </a:r>
            <a:r>
              <a:rPr lang="en-US" altLang="zh-TW" sz="2400" u="sng">
                <a:solidFill>
                  <a:srgbClr val="FF0000"/>
                </a:solidFill>
              </a:rPr>
              <a:t>$2</a:t>
            </a:r>
            <a:r>
              <a:rPr lang="en-US" altLang="zh-TW" sz="2400">
                <a:solidFill>
                  <a:srgbClr val="0000FF"/>
                </a:solidFill>
              </a:rPr>
              <a:t>-1, 1))</a:t>
            </a:r>
            <a:endParaRPr lang="en-US" altLang="zh-TW" sz="2400"/>
          </a:p>
        </p:txBody>
      </p:sp>
      <p:sp>
        <p:nvSpPr>
          <p:cNvPr id="64519" name="Text Box 4">
            <a:extLst>
              <a:ext uri="{FF2B5EF4-FFF2-40B4-BE49-F238E27FC236}">
                <a16:creationId xmlns:a16="http://schemas.microsoft.com/office/drawing/2014/main" id="{90C5A909-21B1-D51A-FA04-9FD64251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5F9D6-0B5E-C37C-1285-65083144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4" grpId="0" animBg="1"/>
      <p:bldP spid="10548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0">
            <a:extLst>
              <a:ext uri="{FF2B5EF4-FFF2-40B4-BE49-F238E27FC236}">
                <a16:creationId xmlns:a16="http://schemas.microsoft.com/office/drawing/2014/main" id="{463C11C9-E3E9-D60A-2BC3-BE0C1E02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630" r="44225" b="22635"/>
          <a:stretch>
            <a:fillRect/>
          </a:stretch>
        </p:blipFill>
        <p:spPr bwMode="auto">
          <a:xfrm>
            <a:off x="0" y="2284413"/>
            <a:ext cx="6508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12">
            <a:extLst>
              <a:ext uri="{FF2B5EF4-FFF2-40B4-BE49-F238E27FC236}">
                <a16:creationId xmlns:a16="http://schemas.microsoft.com/office/drawing/2014/main" id="{3BBB62EC-8B06-E871-8960-D9E27F887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To Wrap Up…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7121DBBD-0228-F09B-A555-9BFCD55B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0E4663-C529-430A-B0A6-77ACE5591BF8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200"/>
          </a:p>
        </p:txBody>
      </p:sp>
      <p:sp>
        <p:nvSpPr>
          <p:cNvPr id="65540" name="AutoShape 14">
            <a:extLst>
              <a:ext uri="{FF2B5EF4-FFF2-40B4-BE49-F238E27FC236}">
                <a16:creationId xmlns:a16="http://schemas.microsoft.com/office/drawing/2014/main" id="{58797568-E903-C1D8-86CC-374FAD72A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646488"/>
            <a:ext cx="6326187" cy="430212"/>
          </a:xfrm>
          <a:prstGeom prst="wedgeRoundRectCallout">
            <a:avLst>
              <a:gd name="adj1" fmla="val -57759"/>
              <a:gd name="adj2" fmla="val -14136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</a:rPr>
              <a:t>=sum(</a:t>
            </a:r>
            <a:r>
              <a:rPr lang="en-US" altLang="zh-TW" sz="2000">
                <a:solidFill>
                  <a:srgbClr val="FF0000"/>
                </a:solidFill>
              </a:rPr>
              <a:t>A2</a:t>
            </a:r>
            <a:r>
              <a:rPr lang="en-US" altLang="zh-TW" sz="2000">
                <a:solidFill>
                  <a:srgbClr val="0000FF"/>
                </a:solidFill>
              </a:rPr>
              <a:t>:index(</a:t>
            </a:r>
            <a:r>
              <a:rPr lang="en-US" altLang="zh-TW" sz="2000">
                <a:solidFill>
                  <a:srgbClr val="FF0000"/>
                </a:solidFill>
              </a:rPr>
              <a:t>A</a:t>
            </a:r>
            <a:r>
              <a:rPr lang="en-US" altLang="zh-TW" sz="2000" u="sng">
                <a:solidFill>
                  <a:srgbClr val="FF0000"/>
                </a:solidFill>
              </a:rPr>
              <a:t>$1</a:t>
            </a:r>
            <a:r>
              <a:rPr lang="en-US" altLang="zh-TW" sz="2000">
                <a:solidFill>
                  <a:srgbClr val="0000FF"/>
                </a:solidFill>
              </a:rPr>
              <a:t>:</a:t>
            </a:r>
            <a:r>
              <a:rPr lang="en-US" altLang="zh-TW" sz="2000">
                <a:solidFill>
                  <a:srgbClr val="FF0000"/>
                </a:solidFill>
              </a:rPr>
              <a:t>A</a:t>
            </a:r>
            <a:r>
              <a:rPr lang="en-US" altLang="zh-TW" sz="2000" u="sng">
                <a:solidFill>
                  <a:srgbClr val="FF0000"/>
                </a:solidFill>
              </a:rPr>
              <a:t>$11</a:t>
            </a:r>
            <a:r>
              <a:rPr lang="en-US" altLang="zh-TW" sz="2000">
                <a:solidFill>
                  <a:srgbClr val="0000FF"/>
                </a:solidFill>
              </a:rPr>
              <a:t>, row()+</a:t>
            </a:r>
            <a:r>
              <a:rPr lang="en-US" altLang="zh-TW" sz="2000">
                <a:solidFill>
                  <a:srgbClr val="FF0000"/>
                </a:solidFill>
              </a:rPr>
              <a:t>D</a:t>
            </a:r>
            <a:r>
              <a:rPr lang="en-US" altLang="zh-TW" sz="2000" u="sng">
                <a:solidFill>
                  <a:srgbClr val="FF0000"/>
                </a:solidFill>
              </a:rPr>
              <a:t>$2</a:t>
            </a:r>
            <a:r>
              <a:rPr lang="en-US" altLang="zh-TW" sz="2000">
                <a:solidFill>
                  <a:srgbClr val="0000FF"/>
                </a:solidFill>
              </a:rPr>
              <a:t>-1, 1))</a:t>
            </a:r>
            <a:endParaRPr lang="en-US" altLang="zh-TW" sz="2000"/>
          </a:p>
        </p:txBody>
      </p:sp>
      <p:sp>
        <p:nvSpPr>
          <p:cNvPr id="114703" name="AutoShape 15">
            <a:extLst>
              <a:ext uri="{FF2B5EF4-FFF2-40B4-BE49-F238E27FC236}">
                <a16:creationId xmlns:a16="http://schemas.microsoft.com/office/drawing/2014/main" id="{611F710E-7227-7226-D781-B3454FE9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654550"/>
            <a:ext cx="6326187" cy="430213"/>
          </a:xfrm>
          <a:prstGeom prst="wedgeRoundRectCallout">
            <a:avLst>
              <a:gd name="adj1" fmla="val -57727"/>
              <a:gd name="adj2" fmla="val -202319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</a:rPr>
              <a:t>=sum(</a:t>
            </a:r>
            <a:r>
              <a:rPr lang="en-US" altLang="zh-TW" sz="2000">
                <a:solidFill>
                  <a:srgbClr val="FF0000"/>
                </a:solidFill>
              </a:rPr>
              <a:t>A5</a:t>
            </a:r>
            <a:r>
              <a:rPr lang="en-US" altLang="zh-TW" sz="2000">
                <a:solidFill>
                  <a:srgbClr val="0000FF"/>
                </a:solidFill>
              </a:rPr>
              <a:t>:index(</a:t>
            </a:r>
            <a:r>
              <a:rPr lang="en-US" altLang="zh-TW" sz="2000">
                <a:solidFill>
                  <a:srgbClr val="FF0000"/>
                </a:solidFill>
              </a:rPr>
              <a:t>A</a:t>
            </a:r>
            <a:r>
              <a:rPr lang="en-US" altLang="zh-TW" sz="2000" u="sng">
                <a:solidFill>
                  <a:srgbClr val="FF0000"/>
                </a:solidFill>
              </a:rPr>
              <a:t>$1</a:t>
            </a:r>
            <a:r>
              <a:rPr lang="en-US" altLang="zh-TW" sz="2000">
                <a:solidFill>
                  <a:srgbClr val="0000FF"/>
                </a:solidFill>
              </a:rPr>
              <a:t>:</a:t>
            </a:r>
            <a:r>
              <a:rPr lang="en-US" altLang="zh-TW" sz="2000">
                <a:solidFill>
                  <a:srgbClr val="FF0000"/>
                </a:solidFill>
              </a:rPr>
              <a:t>A</a:t>
            </a:r>
            <a:r>
              <a:rPr lang="en-US" altLang="zh-TW" sz="2000" u="sng">
                <a:solidFill>
                  <a:srgbClr val="FF0000"/>
                </a:solidFill>
              </a:rPr>
              <a:t>$11</a:t>
            </a:r>
            <a:r>
              <a:rPr lang="en-US" altLang="zh-TW" sz="2000">
                <a:solidFill>
                  <a:srgbClr val="0000FF"/>
                </a:solidFill>
              </a:rPr>
              <a:t>, row()+</a:t>
            </a:r>
            <a:r>
              <a:rPr lang="en-US" altLang="zh-TW" sz="2000">
                <a:solidFill>
                  <a:srgbClr val="FF0000"/>
                </a:solidFill>
              </a:rPr>
              <a:t>D</a:t>
            </a:r>
            <a:r>
              <a:rPr lang="en-US" altLang="zh-TW" sz="2000" u="sng">
                <a:solidFill>
                  <a:srgbClr val="FF0000"/>
                </a:solidFill>
              </a:rPr>
              <a:t>$2</a:t>
            </a:r>
            <a:r>
              <a:rPr lang="en-US" altLang="zh-TW" sz="2000">
                <a:solidFill>
                  <a:srgbClr val="0000FF"/>
                </a:solidFill>
              </a:rPr>
              <a:t>-1, 1))</a:t>
            </a:r>
            <a:endParaRPr lang="en-US" altLang="zh-TW" sz="2000"/>
          </a:p>
        </p:txBody>
      </p:sp>
      <p:sp>
        <p:nvSpPr>
          <p:cNvPr id="114704" name="AutoShape 16">
            <a:extLst>
              <a:ext uri="{FF2B5EF4-FFF2-40B4-BE49-F238E27FC236}">
                <a16:creationId xmlns:a16="http://schemas.microsoft.com/office/drawing/2014/main" id="{015933FE-D567-1B2A-6FE2-B533C266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5597525"/>
            <a:ext cx="3963987" cy="495300"/>
          </a:xfrm>
          <a:prstGeom prst="wedgeRoundRectCallout">
            <a:avLst>
              <a:gd name="adj1" fmla="val -80046"/>
              <a:gd name="adj2" fmla="val -8396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This is normal. (Why?)</a:t>
            </a:r>
          </a:p>
        </p:txBody>
      </p:sp>
      <p:sp>
        <p:nvSpPr>
          <p:cNvPr id="65543" name="Text Box 18">
            <a:extLst>
              <a:ext uri="{FF2B5EF4-FFF2-40B4-BE49-F238E27FC236}">
                <a16:creationId xmlns:a16="http://schemas.microsoft.com/office/drawing/2014/main" id="{27A1B472-5E59-C75A-7827-A9AC5158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827213"/>
            <a:ext cx="357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After </a:t>
            </a:r>
            <a:r>
              <a:rPr lang="en-US" altLang="zh-TW" sz="2400">
                <a:latin typeface="Arial" panose="020B0604020202020204" pitchFamily="34" charset="0"/>
              </a:rPr>
              <a:t>“</a:t>
            </a:r>
            <a:r>
              <a:rPr lang="en-US" altLang="zh-TW" sz="2400"/>
              <a:t>copy and paste</a:t>
            </a:r>
            <a:r>
              <a:rPr lang="en-US" altLang="zh-TW" sz="2400">
                <a:latin typeface="Arial" panose="020B0604020202020204" pitchFamily="34" charset="0"/>
              </a:rPr>
              <a:t>”</a:t>
            </a:r>
            <a:endParaRPr lang="en-US" altLang="zh-TW" sz="2400"/>
          </a:p>
        </p:txBody>
      </p:sp>
      <p:sp>
        <p:nvSpPr>
          <p:cNvPr id="65544" name="Text Box 4">
            <a:extLst>
              <a:ext uri="{FF2B5EF4-FFF2-40B4-BE49-F238E27FC236}">
                <a16:creationId xmlns:a16="http://schemas.microsoft.com/office/drawing/2014/main" id="{AB5B5A41-58B2-47D0-1418-0B40DCE8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F860-A0E9-A1E0-0EBE-D30F7B1C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3" grpId="0" animBg="1"/>
      <p:bldP spid="1147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2">
            <a:extLst>
              <a:ext uri="{FF2B5EF4-FFF2-40B4-BE49-F238E27FC236}">
                <a16:creationId xmlns:a16="http://schemas.microsoft.com/office/drawing/2014/main" id="{410F1ACA-7D91-2519-BDA7-628EEF87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81175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3B2FBCE8-301C-759E-EF38-E68BCAF3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64109-A905-40A2-B023-0168164B21C8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3CECB0-B8F1-17F5-8D43-BCE801BB6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Spreadsheet: Concepts</a:t>
            </a:r>
          </a:p>
        </p:txBody>
      </p:sp>
      <p:sp>
        <p:nvSpPr>
          <p:cNvPr id="147475" name="Rectangle 19">
            <a:extLst>
              <a:ext uri="{FF2B5EF4-FFF2-40B4-BE49-F238E27FC236}">
                <a16:creationId xmlns:a16="http://schemas.microsoft.com/office/drawing/2014/main" id="{8040FAD4-6EFC-7F50-DA88-E99E974A0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2663825"/>
            <a:ext cx="4445000" cy="215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7476" name="AutoShape 20">
            <a:extLst>
              <a:ext uri="{FF2B5EF4-FFF2-40B4-BE49-F238E27FC236}">
                <a16:creationId xmlns:a16="http://schemas.microsoft.com/office/drawing/2014/main" id="{E01E6842-7B53-6F28-3A89-C94D60A3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8" y="2565400"/>
            <a:ext cx="2754312" cy="1089025"/>
          </a:xfrm>
          <a:prstGeom prst="wedgeRoundRectCallout">
            <a:avLst>
              <a:gd name="adj1" fmla="val -123537"/>
              <a:gd name="adj2" fmla="val -3115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Formula bar: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Shows the content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of the active cell</a:t>
            </a:r>
          </a:p>
        </p:txBody>
      </p:sp>
      <p:sp>
        <p:nvSpPr>
          <p:cNvPr id="147477" name="AutoShape 21">
            <a:extLst>
              <a:ext uri="{FF2B5EF4-FFF2-40B4-BE49-F238E27FC236}">
                <a16:creationId xmlns:a16="http://schemas.microsoft.com/office/drawing/2014/main" id="{2D03AB0A-F695-5330-DBF3-E45F47A2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267200"/>
            <a:ext cx="2921000" cy="169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Cell content can be: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TW" sz="2000"/>
              <a:t> Text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TW" sz="2000"/>
              <a:t> Number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TW" sz="2000"/>
              <a:t> Date and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TW" sz="2000"/>
              <a:t> Formula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01CB11-05E5-16B5-EBED-A761A802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74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7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7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47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4" dur="500" fill="hold"/>
                                        <p:tgtEl>
                                          <p:spTgt spid="147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0666E-6 L 0.01112 4.40666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47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5" grpId="0" animBg="1"/>
      <p:bldP spid="147476" grpId="0" animBg="1"/>
      <p:bldP spid="147477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>
            <a:extLst>
              <a:ext uri="{FF2B5EF4-FFF2-40B4-BE49-F238E27FC236}">
                <a16:creationId xmlns:a16="http://schemas.microsoft.com/office/drawing/2014/main" id="{A4E736AB-A4C7-4243-C00B-B9C6FDA8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Try modifying </a:t>
            </a:r>
            <a:r>
              <a:rPr lang="en-US" altLang="zh-TW">
                <a:solidFill>
                  <a:srgbClr val="0000FF"/>
                </a:solidFill>
              </a:rPr>
              <a:t>D2</a:t>
            </a:r>
            <a:r>
              <a:rPr lang="en-US" altLang="zh-TW"/>
              <a:t> to other values to check if the results are correct</a:t>
            </a:r>
          </a:p>
        </p:txBody>
      </p:sp>
      <p:pic>
        <p:nvPicPr>
          <p:cNvPr id="66562" name="Picture 14">
            <a:extLst>
              <a:ext uri="{FF2B5EF4-FFF2-40B4-BE49-F238E27FC236}">
                <a16:creationId xmlns:a16="http://schemas.microsoft.com/office/drawing/2014/main" id="{8D1561A9-C20B-2F2A-C199-AFBC022E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32211" r="70001" b="23093"/>
          <a:stretch>
            <a:fillRect/>
          </a:stretch>
        </p:blipFill>
        <p:spPr bwMode="auto">
          <a:xfrm>
            <a:off x="125413" y="3209925"/>
            <a:ext cx="2879725" cy="2455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63" name="Picture 15">
            <a:extLst>
              <a:ext uri="{FF2B5EF4-FFF2-40B4-BE49-F238E27FC236}">
                <a16:creationId xmlns:a16="http://schemas.microsoft.com/office/drawing/2014/main" id="{9107FD77-0441-3915-C495-3FC645B6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32153" r="70013" b="23151"/>
          <a:stretch>
            <a:fillRect/>
          </a:stretch>
        </p:blipFill>
        <p:spPr bwMode="auto">
          <a:xfrm>
            <a:off x="3128963" y="3209925"/>
            <a:ext cx="2879725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64" name="Picture 16">
            <a:extLst>
              <a:ext uri="{FF2B5EF4-FFF2-40B4-BE49-F238E27FC236}">
                <a16:creationId xmlns:a16="http://schemas.microsoft.com/office/drawing/2014/main" id="{0AE34C5B-4641-8400-9CC7-3B485083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2149" r="69974" b="23157"/>
          <a:stretch>
            <a:fillRect/>
          </a:stretch>
        </p:blipFill>
        <p:spPr bwMode="auto">
          <a:xfrm>
            <a:off x="6134100" y="3209925"/>
            <a:ext cx="2884488" cy="2444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57F153DC-B023-C225-DC61-0FA639F4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EE9743-37C2-4D3D-975E-F6E0AFE1055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200"/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6B122958-E810-051F-D593-F7530E94C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Testing</a:t>
            </a:r>
          </a:p>
        </p:txBody>
      </p:sp>
      <p:sp>
        <p:nvSpPr>
          <p:cNvPr id="66567" name="Rectangle 11">
            <a:extLst>
              <a:ext uri="{FF2B5EF4-FFF2-40B4-BE49-F238E27FC236}">
                <a16:creationId xmlns:a16="http://schemas.microsoft.com/office/drawing/2014/main" id="{17BC3130-B399-456F-086F-51136199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536950"/>
            <a:ext cx="431800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6568" name="Rectangle 12">
            <a:extLst>
              <a:ext uri="{FF2B5EF4-FFF2-40B4-BE49-F238E27FC236}">
                <a16:creationId xmlns:a16="http://schemas.microsoft.com/office/drawing/2014/main" id="{AE8FD13D-5ACC-53F1-8A34-A2A0681C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36950"/>
            <a:ext cx="390525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6569" name="Rectangle 13">
            <a:extLst>
              <a:ext uri="{FF2B5EF4-FFF2-40B4-BE49-F238E27FC236}">
                <a16:creationId xmlns:a16="http://schemas.microsoft.com/office/drawing/2014/main" id="{49768D5F-34EE-9E30-93F5-00386EA90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25" y="3536950"/>
            <a:ext cx="382588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6570" name="Text Box 4">
            <a:extLst>
              <a:ext uri="{FF2B5EF4-FFF2-40B4-BE49-F238E27FC236}">
                <a16:creationId xmlns:a16="http://schemas.microsoft.com/office/drawing/2014/main" id="{71A478A7-4A7A-5EC8-5CF6-E1A968A0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46588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DAEF8E-34AB-2293-96C8-F9CD1424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>
            <a:extLst>
              <a:ext uri="{FF2B5EF4-FFF2-40B4-BE49-F238E27FC236}">
                <a16:creationId xmlns:a16="http://schemas.microsoft.com/office/drawing/2014/main" id="{6DD5AED5-22A0-4C71-046E-763F1E70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C4A7AA-6D29-4AB0-BAAF-7612A2931D9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zh-TW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5BB7665A-401C-89A6-0D46-E5E646C6E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Appendix: More Useful Functions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B7114DD-6B96-FD1E-826E-44720ADA3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solidFill>
                  <a:srgbClr val="0000FF"/>
                </a:solidFill>
              </a:rPr>
              <a:t>frequency(data, bins)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solidFill>
                  <a:srgbClr val="0000FF"/>
                </a:solidFill>
              </a:rPr>
              <a:t>data</a:t>
            </a:r>
            <a:r>
              <a:rPr lang="en-US" altLang="zh-TW"/>
              <a:t> is a range of cells for which you want to count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solidFill>
                  <a:srgbClr val="0000FF"/>
                </a:solidFill>
              </a:rPr>
              <a:t>bins</a:t>
            </a:r>
            <a:r>
              <a:rPr lang="en-US" altLang="zh-TW"/>
              <a:t> is another range of cells into which you want to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Calculates how often values occur within a range of values</a:t>
            </a:r>
          </a:p>
          <a:p>
            <a:pPr lvl="4" eaLnBrk="1" hangingPunct="1">
              <a:lnSpc>
                <a:spcPct val="90000"/>
              </a:lnSpc>
            </a:pP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This function returns more than one value!</a:t>
            </a: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F437D701-705E-5FE7-C6EA-976DE5F7B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388"/>
            <a:ext cx="909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Detailed usage: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hlinkClick r:id="rId2"/>
              </a:rPr>
              <a:t>http://office.microsoft.com/en-us/starter-help/frequency-function-HP010342543.aspx</a:t>
            </a:r>
            <a:endParaRPr lang="en-US" altLang="en-US" sz="1600"/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24E9CE11-951E-4152-9C35-898DE5FC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562133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B4F06-38E8-C2A0-DE7A-332D134E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3">
            <a:extLst>
              <a:ext uri="{FF2B5EF4-FFF2-40B4-BE49-F238E27FC236}">
                <a16:creationId xmlns:a16="http://schemas.microsoft.com/office/drawing/2014/main" id="{60F4BC4B-5933-1C5C-3E4A-A0A4358A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4081463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Slide Number Placeholder 4">
            <a:extLst>
              <a:ext uri="{FF2B5EF4-FFF2-40B4-BE49-F238E27FC236}">
                <a16:creationId xmlns:a16="http://schemas.microsoft.com/office/drawing/2014/main" id="{D2CEA3F1-6D5C-645E-2069-71137B10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3727C0-19FE-42B4-90AD-ED2D74A4B4B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66B1E34-C713-186A-ECAF-12B0D2F4D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frequency()</a:t>
            </a:r>
            <a:r>
              <a:rPr lang="en-US" altLang="zh-TW"/>
              <a:t>: Example</a:t>
            </a:r>
          </a:p>
        </p:txBody>
      </p:sp>
      <p:sp>
        <p:nvSpPr>
          <p:cNvPr id="68612" name="AutoShape 7">
            <a:extLst>
              <a:ext uri="{FF2B5EF4-FFF2-40B4-BE49-F238E27FC236}">
                <a16:creationId xmlns:a16="http://schemas.microsoft.com/office/drawing/2014/main" id="{CFEAEE82-EA32-2004-7AAE-A060D47D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016250"/>
            <a:ext cx="4602162" cy="1328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Step 2: Type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=frequency(B2:B16,D2:D7)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(without pressing ENTER)</a:t>
            </a:r>
          </a:p>
        </p:txBody>
      </p:sp>
      <p:sp>
        <p:nvSpPr>
          <p:cNvPr id="68613" name="AutoShape 10">
            <a:extLst>
              <a:ext uri="{FF2B5EF4-FFF2-40B4-BE49-F238E27FC236}">
                <a16:creationId xmlns:a16="http://schemas.microsoft.com/office/drawing/2014/main" id="{01A97E2E-9BCB-256F-5393-4DAF5362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5022850"/>
            <a:ext cx="4087813" cy="511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Step 3: </a:t>
            </a:r>
            <a:r>
              <a:rPr lang="en-US" altLang="zh-TW" sz="2400">
                <a:solidFill>
                  <a:srgbClr val="FF0000"/>
                </a:solidFill>
              </a:rPr>
              <a:t>Ctrl+Shift+Enter</a:t>
            </a:r>
          </a:p>
        </p:txBody>
      </p:sp>
      <p:sp>
        <p:nvSpPr>
          <p:cNvPr id="68614" name="Rectangle 7">
            <a:extLst>
              <a:ext uri="{FF2B5EF4-FFF2-40B4-BE49-F238E27FC236}">
                <a16:creationId xmlns:a16="http://schemas.microsoft.com/office/drawing/2014/main" id="{AF40C888-7F0E-F854-E32B-9F1AB0A4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8" y="2528888"/>
            <a:ext cx="1022350" cy="1763712"/>
          </a:xfrm>
          <a:prstGeom prst="rect">
            <a:avLst/>
          </a:prstGeom>
          <a:solidFill>
            <a:srgbClr val="FF99CC">
              <a:alpha val="20000"/>
            </a:srgbClr>
          </a:solidFill>
          <a:ln w="3810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8615" name="AutoShape 8">
            <a:extLst>
              <a:ext uri="{FF2B5EF4-FFF2-40B4-BE49-F238E27FC236}">
                <a16:creationId xmlns:a16="http://schemas.microsoft.com/office/drawing/2014/main" id="{F2FB15E6-AB19-5399-E025-DC005A0B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827213"/>
            <a:ext cx="4594225" cy="511175"/>
          </a:xfrm>
          <a:prstGeom prst="wedgeRoundRectCallout">
            <a:avLst>
              <a:gd name="adj1" fmla="val -57019"/>
              <a:gd name="adj2" fmla="val 11586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Step 1: Select cells F2 to F8</a:t>
            </a:r>
            <a:endParaRPr lang="en-US" altLang="zh-TW" sz="2400">
              <a:solidFill>
                <a:srgbClr val="0000FF"/>
              </a:solidFill>
            </a:endParaRPr>
          </a:p>
        </p:txBody>
      </p:sp>
      <p:sp>
        <p:nvSpPr>
          <p:cNvPr id="68616" name="Text Box 4">
            <a:extLst>
              <a:ext uri="{FF2B5EF4-FFF2-40B4-BE49-F238E27FC236}">
                <a16:creationId xmlns:a16="http://schemas.microsoft.com/office/drawing/2014/main" id="{2F3263F1-882F-D656-CD35-6D8C5AAE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342063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6072BC-FF73-7846-AEAC-27333EF5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9">
            <a:extLst>
              <a:ext uri="{FF2B5EF4-FFF2-40B4-BE49-F238E27FC236}">
                <a16:creationId xmlns:a16="http://schemas.microsoft.com/office/drawing/2014/main" id="{3789C5D4-0631-F729-E5A4-C9D8BD43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53101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9">
            <a:extLst>
              <a:ext uri="{FF2B5EF4-FFF2-40B4-BE49-F238E27FC236}">
                <a16:creationId xmlns:a16="http://schemas.microsoft.com/office/drawing/2014/main" id="{BB88843A-174B-BA26-D80E-9AEEAD5D8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frequency()</a:t>
            </a:r>
            <a:r>
              <a:rPr lang="en-US" altLang="zh-TW"/>
              <a:t>: Example</a:t>
            </a:r>
          </a:p>
        </p:txBody>
      </p:sp>
      <p:sp>
        <p:nvSpPr>
          <p:cNvPr id="69635" name="Slide Number Placeholder 6">
            <a:extLst>
              <a:ext uri="{FF2B5EF4-FFF2-40B4-BE49-F238E27FC236}">
                <a16:creationId xmlns:a16="http://schemas.microsoft.com/office/drawing/2014/main" id="{B7E0010F-003F-8CE7-92E7-D01FA7C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D4F7D-070D-4692-BDC9-1447DDABAD52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2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17B42AC-B0F2-3BEA-226B-6F4309BD291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3213" y="2636838"/>
            <a:ext cx="5030787" cy="3216275"/>
          </a:xfr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500" dirty="0"/>
              <a:t>score </a:t>
            </a:r>
            <a:r>
              <a:rPr lang="en-US" altLang="zh-TW" sz="2500" dirty="0">
                <a:cs typeface="Arial" charset="0"/>
              </a:rPr>
              <a:t>≤ 39:		1 time</a:t>
            </a:r>
          </a:p>
          <a:p>
            <a:pPr eaLnBrk="1" hangingPunct="1">
              <a:defRPr/>
            </a:pPr>
            <a:r>
              <a:rPr lang="en-US" altLang="zh-TW" sz="2500" dirty="0"/>
              <a:t>39 &lt; score </a:t>
            </a:r>
            <a:r>
              <a:rPr lang="en-US" altLang="zh-TW" sz="2500" dirty="0">
                <a:cs typeface="Arial" charset="0"/>
              </a:rPr>
              <a:t>≤ 49:	2 times</a:t>
            </a:r>
          </a:p>
          <a:p>
            <a:pPr eaLnBrk="1" hangingPunct="1">
              <a:defRPr/>
            </a:pPr>
            <a:r>
              <a:rPr lang="en-US" altLang="zh-TW" sz="2500" dirty="0"/>
              <a:t>49 &lt; score </a:t>
            </a:r>
            <a:r>
              <a:rPr lang="en-US" altLang="zh-TW" sz="2500" dirty="0">
                <a:cs typeface="Arial" charset="0"/>
              </a:rPr>
              <a:t>≤ 59:	1 time</a:t>
            </a:r>
          </a:p>
          <a:p>
            <a:pPr eaLnBrk="1" hangingPunct="1">
              <a:defRPr/>
            </a:pPr>
            <a:r>
              <a:rPr lang="en-US" altLang="zh-TW" sz="2500" dirty="0"/>
              <a:t>59 &lt; score </a:t>
            </a:r>
            <a:r>
              <a:rPr lang="en-US" altLang="zh-TW" sz="2500" dirty="0">
                <a:cs typeface="Arial" charset="0"/>
              </a:rPr>
              <a:t>≤ 69:	2 times</a:t>
            </a:r>
          </a:p>
          <a:p>
            <a:pPr eaLnBrk="1" hangingPunct="1">
              <a:defRPr/>
            </a:pPr>
            <a:r>
              <a:rPr lang="en-US" altLang="zh-TW" sz="2500" dirty="0"/>
              <a:t>69 &lt; score </a:t>
            </a:r>
            <a:r>
              <a:rPr lang="en-US" altLang="zh-TW" sz="2500" dirty="0">
                <a:cs typeface="Arial" charset="0"/>
              </a:rPr>
              <a:t>≤ 79:	4 times</a:t>
            </a:r>
          </a:p>
          <a:p>
            <a:pPr eaLnBrk="1" hangingPunct="1">
              <a:defRPr/>
            </a:pPr>
            <a:r>
              <a:rPr lang="en-US" altLang="zh-TW" sz="2500" dirty="0"/>
              <a:t>79 &lt; score </a:t>
            </a:r>
            <a:r>
              <a:rPr lang="en-US" altLang="zh-TW" sz="2500" dirty="0">
                <a:cs typeface="Arial" charset="0"/>
              </a:rPr>
              <a:t>≤ 89:	3 times</a:t>
            </a:r>
          </a:p>
          <a:p>
            <a:pPr eaLnBrk="1" hangingPunct="1">
              <a:defRPr/>
            </a:pPr>
            <a:r>
              <a:rPr lang="en-US" altLang="zh-TW" sz="2500" dirty="0"/>
              <a:t>89 &lt; score</a:t>
            </a:r>
            <a:r>
              <a:rPr lang="en-US" altLang="zh-TW" sz="2500" dirty="0">
                <a:cs typeface="Arial" charset="0"/>
              </a:rPr>
              <a:t>:		2 times</a:t>
            </a:r>
          </a:p>
        </p:txBody>
      </p:sp>
      <p:sp>
        <p:nvSpPr>
          <p:cNvPr id="69637" name="Text Box 4">
            <a:extLst>
              <a:ext uri="{FF2B5EF4-FFF2-40B4-BE49-F238E27FC236}">
                <a16:creationId xmlns:a16="http://schemas.microsoft.com/office/drawing/2014/main" id="{429BDF75-9BBD-64B6-4C35-6CAD8CA6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6381750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27690-889D-3BA9-97CF-366F6DA6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>
            <a:extLst>
              <a:ext uri="{FF2B5EF4-FFF2-40B4-BE49-F238E27FC236}">
                <a16:creationId xmlns:a16="http://schemas.microsoft.com/office/drawing/2014/main" id="{66B4F720-B3CA-52FC-66A3-F0E965E9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131E6A-A7B4-41CE-8AC8-4824ED0FADD2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5255758-2526-4185-BF92-79A1C0945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Appendix: More Useful Functions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54CAE24-3B08-9BFF-9AEA-486E8E455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row()</a:t>
            </a:r>
          </a:p>
          <a:p>
            <a:pPr lvl="1" eaLnBrk="1" hangingPunct="1"/>
            <a:r>
              <a:rPr lang="en-US" altLang="zh-TW"/>
              <a:t>Return the row number of a cell</a:t>
            </a:r>
          </a:p>
          <a:p>
            <a:pPr lvl="4" eaLnBrk="1" hangingPunct="1"/>
            <a:endParaRPr lang="en-US" altLang="zh-TW"/>
          </a:p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column()</a:t>
            </a:r>
          </a:p>
          <a:p>
            <a:pPr lvl="1" eaLnBrk="1" hangingPunct="1"/>
            <a:r>
              <a:rPr lang="en-US" altLang="zh-TW"/>
              <a:t>Return the column number of a cell</a:t>
            </a:r>
          </a:p>
          <a:p>
            <a:pPr lvl="4" eaLnBrk="1" hangingPunct="1"/>
            <a:endParaRPr lang="en-US" altLang="zh-TW"/>
          </a:p>
          <a:p>
            <a:pPr eaLnBrk="1" hangingPunct="1"/>
            <a:r>
              <a:rPr lang="en-US" altLang="zh-TW"/>
              <a:t>Examples:</a:t>
            </a:r>
          </a:p>
        </p:txBody>
      </p:sp>
      <p:graphicFrame>
        <p:nvGraphicFramePr>
          <p:cNvPr id="80936" name="Group 40">
            <a:extLst>
              <a:ext uri="{FF2B5EF4-FFF2-40B4-BE49-F238E27FC236}">
                <a16:creationId xmlns:a16="http://schemas.microsoft.com/office/drawing/2014/main" id="{D24F7D2F-DCDF-EDD7-8910-C160DFCEB74B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2012950" y="5157788"/>
          <a:ext cx="4503738" cy="1417637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4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Cell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Formula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Result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4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C8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=row()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4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E10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=column()^2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678" name="Text Box 4">
            <a:extLst>
              <a:ext uri="{FF2B5EF4-FFF2-40B4-BE49-F238E27FC236}">
                <a16:creationId xmlns:a16="http://schemas.microsoft.com/office/drawing/2014/main" id="{E0054145-56CB-F0AE-7550-ED207583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5621338"/>
            <a:ext cx="1725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[Self-study]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04E81-8F61-CBE4-BEE2-2E0A3870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>
            <a:extLst>
              <a:ext uri="{FF2B5EF4-FFF2-40B4-BE49-F238E27FC236}">
                <a16:creationId xmlns:a16="http://schemas.microsoft.com/office/drawing/2014/main" id="{0E3E6433-6550-0323-ED32-7141D1ED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0F00C2-B535-4AC4-AF41-111E4B8D46C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en-US" altLang="zh-TW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D68F360-C264-F391-01F8-396B5468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Disclaimer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EA36A2F-5E0C-687B-3DC7-F282DE6D7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All company and product names are the trademarks of the respective companies</a:t>
            </a:r>
          </a:p>
          <a:p>
            <a:pPr lvl="4" eaLnBrk="1" hangingPunct="1"/>
            <a:endParaRPr lang="en-US" altLang="zh-TW"/>
          </a:p>
          <a:p>
            <a:pPr eaLnBrk="1" hangingPunct="1"/>
            <a:r>
              <a:rPr lang="en-US" altLang="zh-TW"/>
              <a:t>The copyright of all application screen shots belongs to the respective companies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17C565-01D6-9ED4-179B-2B5FD75B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EF3D5B6E-EA1E-6401-9109-AFE05788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6B752-3673-44D4-AF92-0690F897AC76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34FCE2A-2FCD-539A-449F-2A6CE3D98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Formula</a:t>
            </a:r>
          </a:p>
        </p:txBody>
      </p:sp>
      <p:sp>
        <p:nvSpPr>
          <p:cNvPr id="21507" name="Rectangle 39">
            <a:extLst>
              <a:ext uri="{FF2B5EF4-FFF2-40B4-BE49-F238E27FC236}">
                <a16:creationId xmlns:a16="http://schemas.microsoft.com/office/drawing/2014/main" id="{FCC91E83-C420-C3F6-190D-B6CAE03E3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Identify the calculations needed to place the result in a cell</a:t>
            </a:r>
          </a:p>
          <a:p>
            <a:pPr eaLnBrk="1" hangingPunct="1"/>
            <a:r>
              <a:rPr lang="en-US" altLang="zh-TW"/>
              <a:t>Start with the </a:t>
            </a:r>
            <a:r>
              <a:rPr lang="en-US" altLang="zh-TW">
                <a:solidFill>
                  <a:srgbClr val="0000FF"/>
                </a:solidFill>
              </a:rPr>
              <a:t>=</a:t>
            </a:r>
            <a:r>
              <a:rPr lang="en-US" altLang="zh-TW"/>
              <a:t> sign</a:t>
            </a:r>
          </a:p>
        </p:txBody>
      </p:sp>
      <p:graphicFrame>
        <p:nvGraphicFramePr>
          <p:cNvPr id="144424" name="Group 40">
            <a:extLst>
              <a:ext uri="{FF2B5EF4-FFF2-40B4-BE49-F238E27FC236}">
                <a16:creationId xmlns:a16="http://schemas.microsoft.com/office/drawing/2014/main" id="{B946E5FB-F419-D047-0DCE-A9C2191840E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01713" y="3584575"/>
          <a:ext cx="7315200" cy="2373315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Cell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Formula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Meaning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Result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A1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=2+5*3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17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B1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=3*(A1-4)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39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A2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=B1^2.3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4565.082139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B2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=sqrt(A2)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67.56539158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40" name="Picture 35" descr="addin_tmp">
            <a:extLst>
              <a:ext uri="{FF2B5EF4-FFF2-40B4-BE49-F238E27FC236}">
                <a16:creationId xmlns:a16="http://schemas.microsoft.com/office/drawing/2014/main" id="{CD6D3083-6F48-2BEC-22BF-23D72D62693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176713"/>
            <a:ext cx="12207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41" name="Picture 36" descr="addin_tmp">
            <a:extLst>
              <a:ext uri="{FF2B5EF4-FFF2-40B4-BE49-F238E27FC236}">
                <a16:creationId xmlns:a16="http://schemas.microsoft.com/office/drawing/2014/main" id="{347D49AE-33D4-C46E-48FA-66C2A22D86E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60692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42" name="Picture 37" descr="addin_tmp">
            <a:extLst>
              <a:ext uri="{FF2B5EF4-FFF2-40B4-BE49-F238E27FC236}">
                <a16:creationId xmlns:a16="http://schemas.microsoft.com/office/drawing/2014/main" id="{17DF5A29-E86D-EA67-0157-9A37EB00D7A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099050"/>
            <a:ext cx="6191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43" name="Picture 38" descr="addin_tmp">
            <a:extLst>
              <a:ext uri="{FF2B5EF4-FFF2-40B4-BE49-F238E27FC236}">
                <a16:creationId xmlns:a16="http://schemas.microsoft.com/office/drawing/2014/main" id="{FD134661-3217-3E46-73FE-3509E944EB9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551488"/>
            <a:ext cx="19145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44" name="AutoShape 49">
            <a:extLst>
              <a:ext uri="{FF2B5EF4-FFF2-40B4-BE49-F238E27FC236}">
                <a16:creationId xmlns:a16="http://schemas.microsoft.com/office/drawing/2014/main" id="{02C6F26D-CE61-5A91-C0FF-B3CAB9E7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32500"/>
            <a:ext cx="8990013" cy="830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Addition	: </a:t>
            </a:r>
            <a:r>
              <a:rPr lang="en-US" altLang="zh-TW" sz="2400">
                <a:solidFill>
                  <a:srgbClr val="0000FF"/>
                </a:solidFill>
              </a:rPr>
              <a:t>+</a:t>
            </a:r>
            <a:r>
              <a:rPr lang="en-US" altLang="zh-TW" sz="2400"/>
              <a:t>	Multiplication	: </a:t>
            </a:r>
            <a:r>
              <a:rPr lang="en-US" altLang="zh-TW" sz="2400">
                <a:solidFill>
                  <a:srgbClr val="0000FF"/>
                </a:solidFill>
              </a:rPr>
              <a:t>*</a:t>
            </a:r>
            <a:r>
              <a:rPr lang="en-US" altLang="zh-TW" sz="2400"/>
              <a:t>	Power	: </a:t>
            </a:r>
            <a:r>
              <a:rPr lang="en-US" altLang="zh-TW" sz="2400">
                <a:solidFill>
                  <a:srgbClr val="0000FF"/>
                </a:solidFill>
              </a:rPr>
              <a:t>^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Subtraction	: </a:t>
            </a:r>
            <a:r>
              <a:rPr lang="en-US" altLang="zh-TW" sz="2400">
                <a:solidFill>
                  <a:srgbClr val="0000FF"/>
                </a:solidFill>
              </a:rPr>
              <a:t>-</a:t>
            </a:r>
            <a:r>
              <a:rPr lang="en-US" altLang="zh-TW" sz="2400"/>
              <a:t>	Division		: </a:t>
            </a:r>
            <a:r>
              <a:rPr lang="en-US" altLang="zh-TW" sz="240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21545" name="Text Box 50">
            <a:extLst>
              <a:ext uri="{FF2B5EF4-FFF2-40B4-BE49-F238E27FC236}">
                <a16:creationId xmlns:a16="http://schemas.microsoft.com/office/drawing/2014/main" id="{E81FCF21-75D2-CBDF-44F7-8163593ED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4575"/>
            <a:ext cx="105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E.g.:</a:t>
            </a:r>
          </a:p>
        </p:txBody>
      </p:sp>
      <p:pic>
        <p:nvPicPr>
          <p:cNvPr id="21546" name="Picture 55">
            <a:extLst>
              <a:ext uri="{FF2B5EF4-FFF2-40B4-BE49-F238E27FC236}">
                <a16:creationId xmlns:a16="http://schemas.microsoft.com/office/drawing/2014/main" id="{0EBE646E-A6BF-D1CB-8338-6D9C6192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549275"/>
            <a:ext cx="13636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56">
            <a:extLst>
              <a:ext uri="{FF2B5EF4-FFF2-40B4-BE49-F238E27FC236}">
                <a16:creationId xmlns:a16="http://schemas.microsoft.com/office/drawing/2014/main" id="{9EEAEEF4-D46F-AAA7-654B-1E621B1A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49275"/>
            <a:ext cx="13890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8" name="Right Arrow 1">
            <a:extLst>
              <a:ext uri="{FF2B5EF4-FFF2-40B4-BE49-F238E27FC236}">
                <a16:creationId xmlns:a16="http://schemas.microsoft.com/office/drawing/2014/main" id="{F5CFF111-E588-AAB6-9D11-20831E3A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649288"/>
            <a:ext cx="982662" cy="735012"/>
          </a:xfrm>
          <a:prstGeom prst="rightArrow">
            <a:avLst>
              <a:gd name="adj1" fmla="val 50000"/>
              <a:gd name="adj2" fmla="val 499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Enter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14EFF4-55C3-0549-0975-17ED54A2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>
            <a:extLst>
              <a:ext uri="{FF2B5EF4-FFF2-40B4-BE49-F238E27FC236}">
                <a16:creationId xmlns:a16="http://schemas.microsoft.com/office/drawing/2014/main" id="{105B241D-86F9-56B1-3623-F0CF17D2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33901"/>
            <a:ext cx="45370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87A6627B-568B-E17A-C4EE-605312AC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FAB44-DB59-42BE-A186-7C888039ABCE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6F1BA1F-06A2-0BF2-09CE-8005BA5AA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Formula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47F3CE-1F0F-E475-29A3-EA3A89592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0000FF"/>
                </a:solidFill>
              </a:rPr>
              <a:t>+ - * / ^</a:t>
            </a:r>
            <a:r>
              <a:rPr lang="en-US" altLang="zh-TW" sz="2400" dirty="0"/>
              <a:t> are called </a:t>
            </a:r>
            <a:r>
              <a:rPr lang="en-US" altLang="zh-TW" sz="2400" b="1" dirty="0">
                <a:solidFill>
                  <a:srgbClr val="FF0000"/>
                </a:solidFill>
              </a:rPr>
              <a:t>operators</a:t>
            </a:r>
            <a:endParaRPr lang="en-US" altLang="zh-TW" sz="2400" dirty="0"/>
          </a:p>
          <a:p>
            <a:pPr eaLnBrk="1" hangingPunct="1"/>
            <a:r>
              <a:rPr lang="en-US" altLang="zh-TW" sz="2400" dirty="0">
                <a:solidFill>
                  <a:srgbClr val="0000FF"/>
                </a:solidFill>
              </a:rPr>
              <a:t>sqrt()</a:t>
            </a:r>
            <a:r>
              <a:rPr lang="en-US" altLang="zh-TW" sz="2400" dirty="0"/>
              <a:t> is called a </a:t>
            </a:r>
            <a:r>
              <a:rPr lang="en-US" altLang="zh-TW" sz="2400" b="1" dirty="0">
                <a:solidFill>
                  <a:srgbClr val="FF0000"/>
                </a:solidFill>
              </a:rPr>
              <a:t>function</a:t>
            </a:r>
            <a:endParaRPr lang="en-US" altLang="zh-TW" sz="2400" dirty="0"/>
          </a:p>
          <a:p>
            <a:pPr lvl="4" eaLnBrk="1" hangingPunct="1"/>
            <a:endParaRPr lang="en-US" altLang="zh-TW" sz="1600" dirty="0"/>
          </a:p>
          <a:p>
            <a:pPr eaLnBrk="1" hangingPunct="1"/>
            <a:r>
              <a:rPr lang="en-US" altLang="zh-TW" sz="2400" dirty="0"/>
              <a:t>While the </a:t>
            </a:r>
            <a:r>
              <a:rPr lang="en-US" altLang="zh-TW" sz="2400" dirty="0">
                <a:solidFill>
                  <a:schemeClr val="tx2"/>
                </a:solidFill>
              </a:rPr>
              <a:t>cell</a:t>
            </a:r>
            <a:r>
              <a:rPr lang="en-US" altLang="zh-TW" sz="2400" dirty="0"/>
              <a:t> shows the </a:t>
            </a:r>
            <a:r>
              <a:rPr lang="en-US" altLang="zh-TW" sz="2400" dirty="0">
                <a:solidFill>
                  <a:schemeClr val="tx2"/>
                </a:solidFill>
              </a:rPr>
              <a:t>calculation result</a:t>
            </a:r>
            <a:r>
              <a:rPr lang="en-US" altLang="zh-TW" sz="2400" dirty="0"/>
              <a:t>, the </a:t>
            </a:r>
            <a:r>
              <a:rPr lang="en-US" altLang="zh-TW" sz="2400" dirty="0">
                <a:solidFill>
                  <a:srgbClr val="0000FF"/>
                </a:solidFill>
              </a:rPr>
              <a:t>formula bar</a:t>
            </a:r>
            <a:r>
              <a:rPr lang="en-US" altLang="zh-TW" sz="2400" dirty="0"/>
              <a:t> shows the actual </a:t>
            </a:r>
            <a:r>
              <a:rPr lang="en-US" altLang="zh-TW" sz="2400" dirty="0">
                <a:solidFill>
                  <a:srgbClr val="0000FF"/>
                </a:solidFill>
              </a:rPr>
              <a:t>formula</a:t>
            </a:r>
            <a:endParaRPr lang="en-US" altLang="zh-TW" sz="2400" dirty="0"/>
          </a:p>
          <a:p>
            <a:pPr lvl="1" eaLnBrk="1" hangingPunct="1"/>
            <a:r>
              <a:rPr lang="en-US" altLang="zh-TW" sz="2000" dirty="0"/>
              <a:t>To edit a formula, do it in the formula bar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130D0ED1-ADCF-B96F-603A-90611084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5511800"/>
            <a:ext cx="1828800" cy="3540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7566C1-8A4D-673B-DA8F-DB5AEC9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3FC9C9D-AC3E-94C9-2BBF-4D41E66E6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Formula and Address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5F667D08-73CE-0DC9-2E7D-829673CB015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/>
              <a:t>In a formula, a simple cell address, e.g., </a:t>
            </a:r>
            <a:r>
              <a:rPr lang="en-US" altLang="en-US" sz="2000" dirty="0">
                <a:solidFill>
                  <a:srgbClr val="0000FF"/>
                </a:solidFill>
              </a:rPr>
              <a:t>B3</a:t>
            </a:r>
            <a:r>
              <a:rPr lang="en-US" altLang="en-US" sz="2000" dirty="0"/>
              <a:t>, denotes the address in the current (displaying) worksheet</a:t>
            </a:r>
          </a:p>
          <a:p>
            <a:r>
              <a:rPr lang="en-US" altLang="en-US" sz="2000" dirty="0"/>
              <a:t>MC question: choices: (1) 123, (2) 246 </a:t>
            </a:r>
          </a:p>
          <a:p>
            <a:r>
              <a:rPr lang="en-US" altLang="en-US" sz="2000" dirty="0"/>
              <a:t>(3) 369, (4) 0</a:t>
            </a:r>
          </a:p>
          <a:p>
            <a:r>
              <a:rPr lang="en-US" altLang="en-US" sz="2000" dirty="0"/>
              <a:t>If A1 contains =B3*2, what is the </a:t>
            </a:r>
            <a:r>
              <a:rPr lang="en-US" altLang="en-US" sz="2000" dirty="0" err="1"/>
              <a:t>ans</a:t>
            </a:r>
            <a:r>
              <a:rPr lang="en-US" altLang="en-US" sz="2000" dirty="0"/>
              <a:t>=_?</a:t>
            </a:r>
          </a:p>
          <a:p>
            <a:endParaRPr lang="en-US" alt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B0958A-9A27-CBB2-92CC-3CEBBDCBD67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To refer to a cell in another worksheet, use “!”</a:t>
            </a:r>
          </a:p>
          <a:p>
            <a:pPr lvl="1"/>
            <a:r>
              <a:rPr lang="en-US" altLang="en-US" dirty="0"/>
              <a:t>E.g.: </a:t>
            </a:r>
            <a:r>
              <a:rPr lang="en-US" altLang="en-US" dirty="0">
                <a:solidFill>
                  <a:srgbClr val="0000FF"/>
                </a:solidFill>
              </a:rPr>
              <a:t>Sheet2!B3 </a:t>
            </a:r>
            <a:r>
              <a:rPr lang="en-US" altLang="en-US" dirty="0"/>
              <a:t>means cell </a:t>
            </a:r>
            <a:r>
              <a:rPr lang="en-US" altLang="en-US" dirty="0">
                <a:solidFill>
                  <a:srgbClr val="0000FF"/>
                </a:solidFill>
              </a:rPr>
              <a:t>B3</a:t>
            </a:r>
            <a:r>
              <a:rPr lang="en-US" altLang="en-US" dirty="0"/>
              <a:t> of worksheet “</a:t>
            </a:r>
            <a:r>
              <a:rPr lang="en-US" altLang="en-US" dirty="0">
                <a:solidFill>
                  <a:srgbClr val="0000FF"/>
                </a:solidFill>
              </a:rPr>
              <a:t>Sheet2</a:t>
            </a:r>
            <a:r>
              <a:rPr lang="en-US" altLang="en-US" dirty="0"/>
              <a:t>”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44DBA4D-D758-8E4D-D563-2B8D2702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275700-773A-4C61-A5F8-47982878D3CD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/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7908D805-6E65-DA33-6EDF-373E2C8C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41938"/>
            <a:ext cx="2024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>
            <a:extLst>
              <a:ext uri="{FF2B5EF4-FFF2-40B4-BE49-F238E27FC236}">
                <a16:creationId xmlns:a16="http://schemas.microsoft.com/office/drawing/2014/main" id="{B43E2A92-25B8-0085-52B8-FA97F303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170488"/>
            <a:ext cx="32766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11A593-66E6-A98B-43EB-63E97FA7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661025"/>
            <a:ext cx="1079500" cy="2809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0" name="Rectangle 13">
            <a:extLst>
              <a:ext uri="{FF2B5EF4-FFF2-40B4-BE49-F238E27FC236}">
                <a16:creationId xmlns:a16="http://schemas.microsoft.com/office/drawing/2014/main" id="{D8BD1326-AE98-50CC-CBAD-2E1253B98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832475"/>
            <a:ext cx="539750" cy="2809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651A6327-14E9-A6DE-E282-664F6D4B3541}"/>
              </a:ext>
            </a:extLst>
          </p:cNvPr>
          <p:cNvSpPr/>
          <p:nvPr/>
        </p:nvSpPr>
        <p:spPr bwMode="auto">
          <a:xfrm rot="12600000">
            <a:off x="2014538" y="5768975"/>
            <a:ext cx="977900" cy="977900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A4AE83-D183-DD83-663A-08BB5078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2BDA7-2A5A-3C11-8D56-C28B165F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32" y="0"/>
            <a:ext cx="1731735" cy="17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CE457-A252-01E0-714B-C6B1BDAD25A9}"/>
              </a:ext>
            </a:extLst>
          </p:cNvPr>
          <p:cNvSpPr txBox="1"/>
          <p:nvPr/>
        </p:nvSpPr>
        <p:spPr>
          <a:xfrm>
            <a:off x="3173639" y="1268740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MC_Ans:246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D81BB4AB-C4B2-D73F-FEC7-B57E6F48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34F599-FE6D-4E9A-8634-2FD0B0AB451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9DCA5C6-2E6A-E758-41B1-EF4117F4A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Function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9FF9542-0D45-C646-2ED7-06A5FE007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Most spreadsheet programs provide many useful built-in functions</a:t>
            </a:r>
          </a:p>
          <a:p>
            <a:pPr lvl="1" eaLnBrk="1" hangingPunct="1"/>
            <a:r>
              <a:rPr lang="en-US" altLang="zh-TW" dirty="0"/>
              <a:t>Save you the need to "reinvent the wheel“</a:t>
            </a:r>
          </a:p>
          <a:p>
            <a:pPr eaLnBrk="1" hangingPunct="1"/>
            <a:r>
              <a:rPr lang="en-US" altLang="zh-TW" dirty="0"/>
              <a:t>For example, instead of typing:</a:t>
            </a:r>
          </a:p>
          <a:p>
            <a:pPr lvl="1" eaLnBrk="1" hangingPunct="1"/>
            <a:r>
              <a:rPr lang="en-US" altLang="zh-TW" dirty="0">
                <a:solidFill>
                  <a:srgbClr val="0000FF"/>
                </a:solidFill>
              </a:rPr>
              <a:t>=A1+A2+A3+A4+A5+A6+A7+A8+A9</a:t>
            </a:r>
          </a:p>
          <a:p>
            <a:pPr lvl="1" eaLnBrk="1" hangingPunct="1"/>
            <a:r>
              <a:rPr lang="en-US" altLang="zh-TW" dirty="0"/>
              <a:t>we can simply type: </a:t>
            </a:r>
            <a:r>
              <a:rPr lang="en-US" altLang="zh-TW" dirty="0">
                <a:solidFill>
                  <a:srgbClr val="0000FF"/>
                </a:solidFill>
              </a:rPr>
              <a:t>=sum(A1:A9)</a:t>
            </a:r>
          </a:p>
          <a:p>
            <a:pPr lvl="1" eaLnBrk="1" hangingPunct="1"/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CA5F1EB1-A396-F451-65D3-4609B149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943" y="5262563"/>
            <a:ext cx="4964113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/>
              <a:t>Note: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A1:A9</a:t>
            </a:r>
            <a:r>
              <a:rPr lang="en-US" altLang="zh-TW" sz="2400" dirty="0"/>
              <a:t> means the range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of cells A1, A2, </a:t>
            </a:r>
            <a:r>
              <a:rPr lang="en-US" altLang="zh-TW" sz="2400" dirty="0">
                <a:latin typeface="Arial" panose="020B0604020202020204" pitchFamily="34" charset="0"/>
              </a:rPr>
              <a:t>…</a:t>
            </a:r>
            <a:r>
              <a:rPr lang="en-US" altLang="zh-TW" sz="2400" dirty="0"/>
              <a:t>, A8, A9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9CD77C-961B-0F63-3AF6-1EDB1D60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2022-23d Term2 KHW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color}&#10;\pagestyle{empty}&#10;\begin{document}&#10;$$2 + 5 \times 3$$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color}&#10;\pagestyle{empty}&#10;\begin{document}&#10;$$3 \times (17 - 4)$$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color}&#10;\pagestyle{empty}&#10;\begin{document}&#10;$$39^{2.3}$$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color}&#10;\pagestyle{empty}&#10;\begin{document}&#10;$$\sqrt{4565.082139}$$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pagestyle{empty}&#10;\begin{document}&#10;$\pi = 3.14159265358979323846\ldots$&#10;\end{document}"/>
  <p:tag name="IGUANATEXSIZ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pagestyle{empty}&#10;\begin{document}&#10;$\sin \pi = \sin 180^\circ = 0$&#10;\end{document}"/>
  <p:tag name="IGUANATEXSIZE" val="30"/>
</p:tagLst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9483</TotalTime>
  <Words>3236</Words>
  <Application>Microsoft Office PowerPoint</Application>
  <PresentationFormat>On-screen Show (4:3)</PresentationFormat>
  <Paragraphs>605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Tahoma</vt:lpstr>
      <vt:lpstr>Verdana</vt:lpstr>
      <vt:lpstr>Wingdings</vt:lpstr>
      <vt:lpstr>Eclipse</vt:lpstr>
      <vt:lpstr>ENGG1000 IT Foundation</vt:lpstr>
      <vt:lpstr>Selected Application: Spreadsheet</vt:lpstr>
      <vt:lpstr>Spreadsheet ≠ Microsoft Excel</vt:lpstr>
      <vt:lpstr>Spreadsheet: Concepts</vt:lpstr>
      <vt:lpstr>Spreadsheet: Concepts</vt:lpstr>
      <vt:lpstr>Formula</vt:lpstr>
      <vt:lpstr>Formula</vt:lpstr>
      <vt:lpstr>Formula and Address</vt:lpstr>
      <vt:lpstr>Function</vt:lpstr>
      <vt:lpstr>Common Mathematical Functions</vt:lpstr>
      <vt:lpstr>Common Statistical Functions</vt:lpstr>
      <vt:lpstr>MC question: =max(D2:D11)= ___?,  choices:(1) 70; (2) 27; (3) 97; (4) 100 </vt:lpstr>
      <vt:lpstr>Common Errors when Using Formulas</vt:lpstr>
      <vt:lpstr>Copy and Paste a Formula</vt:lpstr>
      <vt:lpstr>Copy and Paste a Formula</vt:lpstr>
      <vt:lpstr>Copy and Paste a Formula</vt:lpstr>
      <vt:lpstr>Exercise</vt:lpstr>
      <vt:lpstr>What if I don’t want address changes?</vt:lpstr>
      <vt:lpstr>Relative vs Absolute Addressing</vt:lpstr>
      <vt:lpstr>Relative vs Absolute Addressing</vt:lpstr>
      <vt:lpstr>Relative vs  Absolute Addressing</vt:lpstr>
      <vt:lpstr>Some  Useful  Functions</vt:lpstr>
      <vt:lpstr>Some  Useful  Functions</vt:lpstr>
      <vt:lpstr>Some Useful Functions</vt:lpstr>
      <vt:lpstr>Some Useful Functions</vt:lpstr>
      <vt:lpstr>Define Name</vt:lpstr>
      <vt:lpstr>Using a Defined Name</vt:lpstr>
      <vt:lpstr>Plotting Chart</vt:lpstr>
      <vt:lpstr>Plotting Chart</vt:lpstr>
      <vt:lpstr>Some Useful Functions</vt:lpstr>
      <vt:lpstr>vlookup()</vt:lpstr>
      <vt:lpstr>Data Filtering and Sorting</vt:lpstr>
      <vt:lpstr>Creating Filters</vt:lpstr>
      <vt:lpstr>Using Filters</vt:lpstr>
      <vt:lpstr>Using Filters</vt:lpstr>
      <vt:lpstr>Conditional Formatting</vt:lpstr>
      <vt:lpstr>Pivot Table</vt:lpstr>
      <vt:lpstr>INSERT  PivotTable</vt:lpstr>
      <vt:lpstr>Created a New Worksheet </vt:lpstr>
      <vt:lpstr>Choose/ Drag-and-Drop Fields</vt:lpstr>
      <vt:lpstr>Summary</vt:lpstr>
      <vt:lpstr>Appendix: A Bigger (and More Complicated) Example</vt:lpstr>
      <vt:lpstr>Easy?</vt:lpstr>
      <vt:lpstr>k-window Sum</vt:lpstr>
      <vt:lpstr>k-window Sum</vt:lpstr>
      <vt:lpstr>k-window Sum</vt:lpstr>
      <vt:lpstr>k-window Sum</vt:lpstr>
      <vt:lpstr>To Wrap Up…</vt:lpstr>
      <vt:lpstr>To Wrap Up…</vt:lpstr>
      <vt:lpstr>Testing</vt:lpstr>
      <vt:lpstr>Appendix: More Useful Functions</vt:lpstr>
      <vt:lpstr>frequency(): Example</vt:lpstr>
      <vt:lpstr>frequency(): Example</vt:lpstr>
      <vt:lpstr>Appendix: More Useful Functions </vt:lpstr>
      <vt:lpstr>Disclaimer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ENGG1000 IT Foundation</dc:title>
  <dc:creator>yclaw</dc:creator>
  <cp:lastModifiedBy>kh</cp:lastModifiedBy>
  <cp:revision>390</cp:revision>
  <dcterms:created xsi:type="dcterms:W3CDTF">2011-08-02T09:36:05Z</dcterms:created>
  <dcterms:modified xsi:type="dcterms:W3CDTF">2023-02-13T07:48:37Z</dcterms:modified>
</cp:coreProperties>
</file>