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157.xml" ContentType="application/vnd.openxmlformats-officedocument.presentationml.notes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Default Extension="emf" ContentType="image/x-emf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2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8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s/slide2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10.xml" ContentType="application/vnd.openxmlformats-officedocument.presentationml.notesSlide+xml"/>
  <Override PartName="/ppt/notesSlides/notesSlide208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21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89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81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207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21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charts/chart4.xml" ContentType="application/vnd.openxmlformats-officedocument.drawingml.chart+xml"/>
  <Override PartName="/ppt/notesSlides/notesSlide147.xml" ContentType="application/vnd.openxmlformats-officedocument.presentationml.notesSlide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99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20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209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20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8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122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s/slide245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20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66"/>
  </p:notesMasterIdLst>
  <p:handoutMasterIdLst>
    <p:handoutMasterId r:id="rId267"/>
  </p:handoutMasterIdLst>
  <p:sldIdLst>
    <p:sldId id="392" r:id="rId2"/>
    <p:sldId id="787" r:id="rId3"/>
    <p:sldId id="828" r:id="rId4"/>
    <p:sldId id="829" r:id="rId5"/>
    <p:sldId id="830" r:id="rId6"/>
    <p:sldId id="827" r:id="rId7"/>
    <p:sldId id="832" r:id="rId8"/>
    <p:sldId id="831" r:id="rId9"/>
    <p:sldId id="833" r:id="rId10"/>
    <p:sldId id="834" r:id="rId11"/>
    <p:sldId id="835" r:id="rId12"/>
    <p:sldId id="836" r:id="rId13"/>
    <p:sldId id="837" r:id="rId14"/>
    <p:sldId id="838" r:id="rId15"/>
    <p:sldId id="839" r:id="rId16"/>
    <p:sldId id="840" r:id="rId17"/>
    <p:sldId id="841" r:id="rId18"/>
    <p:sldId id="842" r:id="rId19"/>
    <p:sldId id="843" r:id="rId20"/>
    <p:sldId id="844" r:id="rId21"/>
    <p:sldId id="845" r:id="rId22"/>
    <p:sldId id="848" r:id="rId23"/>
    <p:sldId id="847" r:id="rId24"/>
    <p:sldId id="850" r:id="rId25"/>
    <p:sldId id="849" r:id="rId26"/>
    <p:sldId id="852" r:id="rId27"/>
    <p:sldId id="853" r:id="rId28"/>
    <p:sldId id="854" r:id="rId29"/>
    <p:sldId id="855" r:id="rId30"/>
    <p:sldId id="856" r:id="rId31"/>
    <p:sldId id="857" r:id="rId32"/>
    <p:sldId id="858" r:id="rId33"/>
    <p:sldId id="859" r:id="rId34"/>
    <p:sldId id="860" r:id="rId35"/>
    <p:sldId id="861" r:id="rId36"/>
    <p:sldId id="862" r:id="rId37"/>
    <p:sldId id="863" r:id="rId38"/>
    <p:sldId id="864" r:id="rId39"/>
    <p:sldId id="865" r:id="rId40"/>
    <p:sldId id="866" r:id="rId41"/>
    <p:sldId id="867" r:id="rId42"/>
    <p:sldId id="871" r:id="rId43"/>
    <p:sldId id="868" r:id="rId44"/>
    <p:sldId id="873" r:id="rId45"/>
    <p:sldId id="875" r:id="rId46"/>
    <p:sldId id="876" r:id="rId47"/>
    <p:sldId id="877" r:id="rId48"/>
    <p:sldId id="878" r:id="rId49"/>
    <p:sldId id="880" r:id="rId50"/>
    <p:sldId id="881" r:id="rId51"/>
    <p:sldId id="882" r:id="rId52"/>
    <p:sldId id="883" r:id="rId53"/>
    <p:sldId id="884" r:id="rId54"/>
    <p:sldId id="885" r:id="rId55"/>
    <p:sldId id="887" r:id="rId56"/>
    <p:sldId id="889" r:id="rId57"/>
    <p:sldId id="890" r:id="rId58"/>
    <p:sldId id="891" r:id="rId59"/>
    <p:sldId id="888" r:id="rId60"/>
    <p:sldId id="892" r:id="rId61"/>
    <p:sldId id="893" r:id="rId62"/>
    <p:sldId id="894" r:id="rId63"/>
    <p:sldId id="895" r:id="rId64"/>
    <p:sldId id="896" r:id="rId65"/>
    <p:sldId id="897" r:id="rId66"/>
    <p:sldId id="898" r:id="rId67"/>
    <p:sldId id="903" r:id="rId68"/>
    <p:sldId id="904" r:id="rId69"/>
    <p:sldId id="905" r:id="rId70"/>
    <p:sldId id="906" r:id="rId71"/>
    <p:sldId id="907" r:id="rId72"/>
    <p:sldId id="908" r:id="rId73"/>
    <p:sldId id="1041" r:id="rId74"/>
    <p:sldId id="911" r:id="rId75"/>
    <p:sldId id="912" r:id="rId76"/>
    <p:sldId id="913" r:id="rId77"/>
    <p:sldId id="914" r:id="rId78"/>
    <p:sldId id="915" r:id="rId79"/>
    <p:sldId id="916" r:id="rId80"/>
    <p:sldId id="917" r:id="rId81"/>
    <p:sldId id="918" r:id="rId82"/>
    <p:sldId id="919" r:id="rId83"/>
    <p:sldId id="920" r:id="rId84"/>
    <p:sldId id="921" r:id="rId85"/>
    <p:sldId id="922" r:id="rId86"/>
    <p:sldId id="923" r:id="rId87"/>
    <p:sldId id="924" r:id="rId88"/>
    <p:sldId id="925" r:id="rId89"/>
    <p:sldId id="926" r:id="rId90"/>
    <p:sldId id="929" r:id="rId91"/>
    <p:sldId id="931" r:id="rId92"/>
    <p:sldId id="1040" r:id="rId93"/>
    <p:sldId id="930" r:id="rId94"/>
    <p:sldId id="932" r:id="rId95"/>
    <p:sldId id="933" r:id="rId96"/>
    <p:sldId id="934" r:id="rId97"/>
    <p:sldId id="935" r:id="rId98"/>
    <p:sldId id="936" r:id="rId99"/>
    <p:sldId id="937" r:id="rId100"/>
    <p:sldId id="941" r:id="rId101"/>
    <p:sldId id="942" r:id="rId102"/>
    <p:sldId id="944" r:id="rId103"/>
    <p:sldId id="945" r:id="rId104"/>
    <p:sldId id="946" r:id="rId105"/>
    <p:sldId id="947" r:id="rId106"/>
    <p:sldId id="948" r:id="rId107"/>
    <p:sldId id="943" r:id="rId108"/>
    <p:sldId id="949" r:id="rId109"/>
    <p:sldId id="950" r:id="rId110"/>
    <p:sldId id="951" r:id="rId111"/>
    <p:sldId id="1130" r:id="rId112"/>
    <p:sldId id="1129" r:id="rId113"/>
    <p:sldId id="956" r:id="rId114"/>
    <p:sldId id="955" r:id="rId115"/>
    <p:sldId id="957" r:id="rId116"/>
    <p:sldId id="953" r:id="rId117"/>
    <p:sldId id="958" r:id="rId118"/>
    <p:sldId id="959" r:id="rId119"/>
    <p:sldId id="960" r:id="rId120"/>
    <p:sldId id="962" r:id="rId121"/>
    <p:sldId id="954" r:id="rId122"/>
    <p:sldId id="961" r:id="rId123"/>
    <p:sldId id="963" r:id="rId124"/>
    <p:sldId id="965" r:id="rId125"/>
    <p:sldId id="966" r:id="rId126"/>
    <p:sldId id="967" r:id="rId127"/>
    <p:sldId id="970" r:id="rId128"/>
    <p:sldId id="971" r:id="rId129"/>
    <p:sldId id="969" r:id="rId130"/>
    <p:sldId id="972" r:id="rId131"/>
    <p:sldId id="973" r:id="rId132"/>
    <p:sldId id="974" r:id="rId133"/>
    <p:sldId id="977" r:id="rId134"/>
    <p:sldId id="978" r:id="rId135"/>
    <p:sldId id="979" r:id="rId136"/>
    <p:sldId id="981" r:id="rId137"/>
    <p:sldId id="980" r:id="rId138"/>
    <p:sldId id="983" r:id="rId139"/>
    <p:sldId id="982" r:id="rId140"/>
    <p:sldId id="1042" r:id="rId141"/>
    <p:sldId id="986" r:id="rId142"/>
    <p:sldId id="987" r:id="rId143"/>
    <p:sldId id="975" r:id="rId144"/>
    <p:sldId id="988" r:id="rId145"/>
    <p:sldId id="989" r:id="rId146"/>
    <p:sldId id="991" r:id="rId147"/>
    <p:sldId id="992" r:id="rId148"/>
    <p:sldId id="993" r:id="rId149"/>
    <p:sldId id="994" r:id="rId150"/>
    <p:sldId id="995" r:id="rId151"/>
    <p:sldId id="996" r:id="rId152"/>
    <p:sldId id="990" r:id="rId153"/>
    <p:sldId id="997" r:id="rId154"/>
    <p:sldId id="998" r:id="rId155"/>
    <p:sldId id="999" r:id="rId156"/>
    <p:sldId id="976" r:id="rId157"/>
    <p:sldId id="1000" r:id="rId158"/>
    <p:sldId id="1001" r:id="rId159"/>
    <p:sldId id="1002" r:id="rId160"/>
    <p:sldId id="1004" r:id="rId161"/>
    <p:sldId id="1005" r:id="rId162"/>
    <p:sldId id="940" r:id="rId163"/>
    <p:sldId id="984" r:id="rId164"/>
    <p:sldId id="1008" r:id="rId165"/>
    <p:sldId id="1007" r:id="rId166"/>
    <p:sldId id="1006" r:id="rId167"/>
    <p:sldId id="1012" r:id="rId168"/>
    <p:sldId id="1013" r:id="rId169"/>
    <p:sldId id="1014" r:id="rId170"/>
    <p:sldId id="1015" r:id="rId171"/>
    <p:sldId id="1017" r:id="rId172"/>
    <p:sldId id="1019" r:id="rId173"/>
    <p:sldId id="1016" r:id="rId174"/>
    <p:sldId id="1020" r:id="rId175"/>
    <p:sldId id="1021" r:id="rId176"/>
    <p:sldId id="1022" r:id="rId177"/>
    <p:sldId id="1023" r:id="rId178"/>
    <p:sldId id="1026" r:id="rId179"/>
    <p:sldId id="1027" r:id="rId180"/>
    <p:sldId id="1028" r:id="rId181"/>
    <p:sldId id="1039" r:id="rId182"/>
    <p:sldId id="1030" r:id="rId183"/>
    <p:sldId id="1025" r:id="rId184"/>
    <p:sldId id="1010" r:id="rId185"/>
    <p:sldId id="1043" r:id="rId186"/>
    <p:sldId id="1044" r:id="rId187"/>
    <p:sldId id="1045" r:id="rId188"/>
    <p:sldId id="1046" r:id="rId189"/>
    <p:sldId id="1047" r:id="rId190"/>
    <p:sldId id="1048" r:id="rId191"/>
    <p:sldId id="1049" r:id="rId192"/>
    <p:sldId id="1050" r:id="rId193"/>
    <p:sldId id="1051" r:id="rId194"/>
    <p:sldId id="1052" r:id="rId195"/>
    <p:sldId id="1053" r:id="rId196"/>
    <p:sldId id="1054" r:id="rId197"/>
    <p:sldId id="1055" r:id="rId198"/>
    <p:sldId id="1032" r:id="rId199"/>
    <p:sldId id="1056" r:id="rId200"/>
    <p:sldId id="1058" r:id="rId201"/>
    <p:sldId id="1059" r:id="rId202"/>
    <p:sldId id="1060" r:id="rId203"/>
    <p:sldId id="1061" r:id="rId204"/>
    <p:sldId id="1062" r:id="rId205"/>
    <p:sldId id="1063" r:id="rId206"/>
    <p:sldId id="1064" r:id="rId207"/>
    <p:sldId id="1065" r:id="rId208"/>
    <p:sldId id="1066" r:id="rId209"/>
    <p:sldId id="1067" r:id="rId210"/>
    <p:sldId id="1068" r:id="rId211"/>
    <p:sldId id="1069" r:id="rId212"/>
    <p:sldId id="1070" r:id="rId213"/>
    <p:sldId id="1071" r:id="rId214"/>
    <p:sldId id="1072" r:id="rId215"/>
    <p:sldId id="1073" r:id="rId216"/>
    <p:sldId id="1074" r:id="rId217"/>
    <p:sldId id="1075" r:id="rId218"/>
    <p:sldId id="1076" r:id="rId219"/>
    <p:sldId id="1077" r:id="rId220"/>
    <p:sldId id="1078" r:id="rId221"/>
    <p:sldId id="1079" r:id="rId222"/>
    <p:sldId id="1033" r:id="rId223"/>
    <p:sldId id="1108" r:id="rId224"/>
    <p:sldId id="1109" r:id="rId225"/>
    <p:sldId id="1110" r:id="rId226"/>
    <p:sldId id="1111" r:id="rId227"/>
    <p:sldId id="1112" r:id="rId228"/>
    <p:sldId id="1113" r:id="rId229"/>
    <p:sldId id="1114" r:id="rId230"/>
    <p:sldId id="1115" r:id="rId231"/>
    <p:sldId id="1116" r:id="rId232"/>
    <p:sldId id="1117" r:id="rId233"/>
    <p:sldId id="1118" r:id="rId234"/>
    <p:sldId id="1119" r:id="rId235"/>
    <p:sldId id="1120" r:id="rId236"/>
    <p:sldId id="1121" r:id="rId237"/>
    <p:sldId id="1122" r:id="rId238"/>
    <p:sldId id="1123" r:id="rId239"/>
    <p:sldId id="1124" r:id="rId240"/>
    <p:sldId id="1125" r:id="rId241"/>
    <p:sldId id="1126" r:id="rId242"/>
    <p:sldId id="1127" r:id="rId243"/>
    <p:sldId id="1035" r:id="rId244"/>
    <p:sldId id="1080" r:id="rId245"/>
    <p:sldId id="1081" r:id="rId246"/>
    <p:sldId id="1082" r:id="rId247"/>
    <p:sldId id="1083" r:id="rId248"/>
    <p:sldId id="1084" r:id="rId249"/>
    <p:sldId id="1085" r:id="rId250"/>
    <p:sldId id="1086" r:id="rId251"/>
    <p:sldId id="1087" r:id="rId252"/>
    <p:sldId id="1088" r:id="rId253"/>
    <p:sldId id="1089" r:id="rId254"/>
    <p:sldId id="1090" r:id="rId255"/>
    <p:sldId id="1091" r:id="rId256"/>
    <p:sldId id="1092" r:id="rId257"/>
    <p:sldId id="1093" r:id="rId258"/>
    <p:sldId id="1094" r:id="rId259"/>
    <p:sldId id="1095" r:id="rId260"/>
    <p:sldId id="1098" r:id="rId261"/>
    <p:sldId id="1101" r:id="rId262"/>
    <p:sldId id="1128" r:id="rId263"/>
    <p:sldId id="1038" r:id="rId264"/>
    <p:sldId id="649" r:id="rId26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80"/>
    <a:srgbClr val="8000FF"/>
    <a:srgbClr val="DAE4F2"/>
    <a:srgbClr val="4F81BA"/>
    <a:srgbClr val="FFCC66"/>
    <a:srgbClr val="D0AD36"/>
    <a:srgbClr val="FFFF33"/>
    <a:srgbClr val="00FFFF"/>
    <a:srgbClr val="FFFF66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2676" autoAdjust="0"/>
    <p:restoredTop sz="82487" autoAdjust="0"/>
  </p:normalViewPr>
  <p:slideViewPr>
    <p:cSldViewPr snapToObjects="1">
      <p:cViewPr>
        <p:scale>
          <a:sx n="66" d="100"/>
          <a:sy n="66" d="100"/>
        </p:scale>
        <p:origin x="-330" y="6"/>
      </p:cViewPr>
      <p:guideLst>
        <p:guide orient="horz" pos="2160"/>
        <p:guide pos="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Computing Time</a:t>
            </a:r>
            <a:endParaRPr lang="en-US" sz="2000" dirty="0"/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Blogel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2E-4724-BE7E-9065872577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Pregel+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120.24000000000002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2E-4724-BE7E-906587257731}"/>
            </c:ext>
          </c:extLst>
        </c:ser>
        <c:dLbls>
          <c:showVal val="1"/>
        </c:dLbls>
        <c:gapWidth val="100"/>
        <c:shape val="cylinder"/>
        <c:axId val="110472192"/>
        <c:axId val="111198976"/>
        <c:axId val="0"/>
      </c:bar3DChart>
      <c:catAx>
        <c:axId val="110472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1198976"/>
        <c:crosses val="autoZero"/>
        <c:auto val="1"/>
        <c:lblAlgn val="ctr"/>
        <c:lblOffset val="100"/>
      </c:catAx>
      <c:valAx>
        <c:axId val="111198976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0472192"/>
        <c:crosses val="autoZero"/>
        <c:crossBetween val="between"/>
        <c:majorUnit val="10"/>
      </c:valAx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Total </a:t>
            </a:r>
            <a:r>
              <a:rPr lang="en-US" sz="1800" dirty="0" err="1" smtClean="0"/>
              <a:t>Msg</a:t>
            </a:r>
            <a:r>
              <a:rPr lang="en-US" sz="1800" dirty="0" smtClean="0"/>
              <a:t> #</a:t>
            </a:r>
            <a:endParaRPr lang="en-US" sz="1800" dirty="0"/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Blogel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19410865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2-4DB7-A704-F8D0EBE0B0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Pregel+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7226963186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52-4DB7-A704-F8D0EBE0B0DE}"/>
            </c:ext>
          </c:extLst>
        </c:ser>
        <c:dLbls>
          <c:showVal val="1"/>
        </c:dLbls>
        <c:gapWidth val="100"/>
        <c:shape val="cylinder"/>
        <c:axId val="111241856"/>
        <c:axId val="111247744"/>
        <c:axId val="0"/>
      </c:bar3DChart>
      <c:catAx>
        <c:axId val="1112418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1247744"/>
        <c:crosses val="autoZero"/>
        <c:auto val="1"/>
        <c:lblAlgn val="ctr"/>
        <c:lblOffset val="100"/>
      </c:catAx>
      <c:valAx>
        <c:axId val="111247744"/>
        <c:scaling>
          <c:logBase val="10"/>
          <c:orientation val="minMax"/>
          <c:min val="1000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1241856"/>
        <c:crosses val="autoZero"/>
        <c:crossBetween val="between"/>
        <c:majorUnit val="100"/>
        <c:dispUnits>
          <c:builtInUnit val="millions"/>
          <c:dispUnitsLbl>
            <c:layout>
              <c:manualLayout>
                <c:xMode val="edge"/>
                <c:yMode val="edge"/>
                <c:x val="2.5641025641025668E-2"/>
                <c:y val="0.18309238112443338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lang="en-US" sz="1197" b="0" i="0" u="none" strike="noStrike" kern="1200" cap="all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altLang="en-US" dirty="0" smtClean="0"/>
                    <a:t>Million</a:t>
                  </a:r>
                  <a:endParaRPr lang="en-US" altLang="en-US" dirty="0"/>
                </a:p>
              </c:rich>
            </c:tx>
            <c:spPr>
              <a:noFill/>
              <a:ln>
                <a:noFill/>
              </a:ln>
              <a:effectLst/>
            </c:spPr>
          </c:dispUnitsLbl>
        </c:dispUnits>
      </c:valAx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 smtClean="0"/>
              <a:t>Superstep</a:t>
            </a:r>
            <a:r>
              <a:rPr lang="en-US" sz="1800" smtClean="0"/>
              <a:t> #</a:t>
            </a:r>
            <a:endParaRPr lang="en-US" sz="1800" dirty="0"/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Blogel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E-427F-B5DC-AD75B7E6E9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Pregel+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E-427F-B5DC-AD75B7E6E92C}"/>
            </c:ext>
          </c:extLst>
        </c:ser>
        <c:dLbls>
          <c:showVal val="1"/>
        </c:dLbls>
        <c:gapWidth val="100"/>
        <c:shape val="cylinder"/>
        <c:axId val="110836352"/>
        <c:axId val="110842240"/>
        <c:axId val="0"/>
      </c:bar3DChart>
      <c:catAx>
        <c:axId val="1108363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0842240"/>
        <c:crosses val="autoZero"/>
        <c:auto val="1"/>
        <c:lblAlgn val="ctr"/>
        <c:lblOffset val="100"/>
      </c:catAx>
      <c:valAx>
        <c:axId val="1108422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0836352"/>
        <c:crosses val="autoZero"/>
        <c:crossBetween val="between"/>
        <c:majorUnit val="10"/>
      </c:valAx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>
        <c:manualLayout>
          <c:layoutTarget val="inner"/>
          <c:xMode val="edge"/>
          <c:yMode val="edge"/>
          <c:x val="8.2050038884028467E-2"/>
          <c:y val="6.3287075928381814E-2"/>
          <c:w val="0.9179499611159716"/>
          <c:h val="0.70152460388869264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Loading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cat>
            <c:strRef>
              <c:f>Sheet1!$A$2:$A$7</c:f>
              <c:strCache>
                <c:ptCount val="6"/>
                <c:pt idx="0">
                  <c:v>WebUK</c:v>
                </c:pt>
                <c:pt idx="1">
                  <c:v>Friendster</c:v>
                </c:pt>
                <c:pt idx="2">
                  <c:v>BTC</c:v>
                </c:pt>
                <c:pt idx="3">
                  <c:v>LiveJournal</c:v>
                </c:pt>
                <c:pt idx="4">
                  <c:v>USA Road</c:v>
                </c:pt>
                <c:pt idx="5">
                  <c:v>Euro Road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312.47999999999894</c:v>
                </c:pt>
                <c:pt idx="1">
                  <c:v>54.68</c:v>
                </c:pt>
                <c:pt idx="2">
                  <c:v>23.279999999999987</c:v>
                </c:pt>
                <c:pt idx="3">
                  <c:v>17.939999999999987</c:v>
                </c:pt>
                <c:pt idx="4">
                  <c:v>8.84</c:v>
                </c:pt>
                <c:pt idx="5">
                  <c:v>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81-4F19-B08F-489B87DC7C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Partitioning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cat>
            <c:strRef>
              <c:f>Sheet1!$A$2:$A$7</c:f>
              <c:strCache>
                <c:ptCount val="6"/>
                <c:pt idx="0">
                  <c:v>WebUK</c:v>
                </c:pt>
                <c:pt idx="1">
                  <c:v>Friendster</c:v>
                </c:pt>
                <c:pt idx="2">
                  <c:v>BTC</c:v>
                </c:pt>
                <c:pt idx="3">
                  <c:v>LiveJournal</c:v>
                </c:pt>
                <c:pt idx="4">
                  <c:v>USA Road</c:v>
                </c:pt>
                <c:pt idx="5">
                  <c:v>Euro Road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1014.4599999999994</c:v>
                </c:pt>
                <c:pt idx="1">
                  <c:v>239.95000000000007</c:v>
                </c:pt>
                <c:pt idx="2">
                  <c:v>132.35000000000099</c:v>
                </c:pt>
                <c:pt idx="3">
                  <c:v>54.52</c:v>
                </c:pt>
                <c:pt idx="4">
                  <c:v>63.78</c:v>
                </c:pt>
                <c:pt idx="5">
                  <c:v>60.52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81-4F19-B08F-489B87DC7C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Dumping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cat>
            <c:strRef>
              <c:f>Sheet1!$A$2:$A$7</c:f>
              <c:strCache>
                <c:ptCount val="6"/>
                <c:pt idx="0">
                  <c:v>WebUK</c:v>
                </c:pt>
                <c:pt idx="1">
                  <c:v>Friendster</c:v>
                </c:pt>
                <c:pt idx="2">
                  <c:v>BTC</c:v>
                </c:pt>
                <c:pt idx="3">
                  <c:v>LiveJournal</c:v>
                </c:pt>
                <c:pt idx="4">
                  <c:v>USA Road</c:v>
                </c:pt>
                <c:pt idx="5">
                  <c:v>Euro Road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699.71</c:v>
                </c:pt>
                <c:pt idx="1">
                  <c:v>211.22</c:v>
                </c:pt>
                <c:pt idx="2">
                  <c:v>31.259999999999987</c:v>
                </c:pt>
                <c:pt idx="3">
                  <c:v>33.020000000000003</c:v>
                </c:pt>
                <c:pt idx="4">
                  <c:v>3.2600000000000002</c:v>
                </c:pt>
                <c:pt idx="5">
                  <c:v>3.9099999999999997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81-4F19-B08F-489B87DC7C75}"/>
            </c:ext>
          </c:extLst>
        </c:ser>
        <c:overlap val="100"/>
        <c:axId val="84659584"/>
        <c:axId val="84923520"/>
      </c:barChart>
      <c:lineChart>
        <c:grouping val="standard"/>
        <c:ser>
          <c:idx val="3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WebUK</c:v>
                </c:pt>
                <c:pt idx="1">
                  <c:v>Friendster</c:v>
                </c:pt>
                <c:pt idx="2">
                  <c:v>BTC</c:v>
                </c:pt>
                <c:pt idx="3">
                  <c:v>LiveJournal</c:v>
                </c:pt>
                <c:pt idx="4">
                  <c:v>USA Road</c:v>
                </c:pt>
                <c:pt idx="5">
                  <c:v>Euro Road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2026.6499999999999</c:v>
                </c:pt>
                <c:pt idx="1">
                  <c:v>505.85</c:v>
                </c:pt>
                <c:pt idx="2">
                  <c:v>186.89000000000001</c:v>
                </c:pt>
                <c:pt idx="3">
                  <c:v>105.48000000000002</c:v>
                </c:pt>
                <c:pt idx="4">
                  <c:v>75.88000000000001</c:v>
                </c:pt>
                <c:pt idx="5">
                  <c:v>70.679999999999978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81-4F19-B08F-489B87DC7C75}"/>
            </c:ext>
          </c:extLst>
        </c:ser>
        <c:marker val="1"/>
        <c:axId val="84659584"/>
        <c:axId val="84923520"/>
      </c:lineChart>
      <c:catAx>
        <c:axId val="846595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4923520"/>
        <c:crosses val="autoZero"/>
        <c:auto val="1"/>
        <c:lblAlgn val="ctr"/>
        <c:lblOffset val="100"/>
      </c:catAx>
      <c:valAx>
        <c:axId val="84923520"/>
        <c:scaling>
          <c:orientation val="minMax"/>
          <c:max val="3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465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6690592495382525"/>
          <c:y val="0.89469108269240094"/>
          <c:w val="0.68470666861086815"/>
          <c:h val="0.1020096211591149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10DBB-FA3E-BA4C-AFAB-ED4147FA32B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FF5B2-048D-0344-B140-24CAAF7F0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7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1EAA98-0FDA-CD43-AE85-312F9266063F}" type="datetime1">
              <a:rPr lang="en-US"/>
              <a:pPr>
                <a:defRPr/>
              </a:pPr>
              <a:t>6/26/2016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19AE34-0624-8F4B-9FB8-27D0EFDF7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897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zh-CN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DC69FE-82EB-ED4A-895C-6DF3FE534FB7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607345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Confidential IBM/Expedia 9/13/11</a:t>
            </a:r>
          </a:p>
        </p:txBody>
      </p:sp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231B6C4-9741-404E-9DE8-0D11EC9FD7B7}" type="slidenum">
              <a:rPr lang="en-US" altLang="en-US" smtClean="0">
                <a:latin typeface="Calibri" panose="020F0502020204030204" pitchFamily="34" charset="0"/>
              </a:rPr>
              <a:pPr/>
              <a:t>195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075" y="4343400"/>
            <a:ext cx="6662738" cy="1552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441090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Confidential IBM/Expedia 9/13/11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57BC886-A30E-41E3-9586-2039A1056F1D}" type="slidenum">
              <a:rPr lang="en-US" altLang="en-US" smtClean="0">
                <a:solidFill>
                  <a:srgbClr val="0000FF"/>
                </a:solidFill>
                <a:latin typeface="Calibri" panose="020F0502020204030204" pitchFamily="34" charset="0"/>
              </a:rPr>
              <a:pPr/>
              <a:t>196</a:t>
            </a:fld>
            <a:endParaRPr lang="en-US" altLang="en-US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622526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2633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 example of how this would be done in </a:t>
            </a:r>
            <a:r>
              <a:rPr lang="en-US" dirty="0" err="1" smtClean="0"/>
              <a:t>Pregel</a:t>
            </a:r>
            <a:r>
              <a:rPr lang="en-US" dirty="0" smtClean="0"/>
              <a:t> and </a:t>
            </a:r>
            <a:r>
              <a:rPr lang="en-US" dirty="0" err="1" smtClean="0"/>
              <a:t>Nscale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9581-2D2C-4E64-AC8C-8AF0BD5AE86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70375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 example of how this would be done in </a:t>
            </a:r>
            <a:r>
              <a:rPr lang="en-US" dirty="0" err="1" smtClean="0"/>
              <a:t>Pregel</a:t>
            </a:r>
            <a:r>
              <a:rPr lang="en-US" dirty="0" smtClean="0"/>
              <a:t> and </a:t>
            </a:r>
            <a:r>
              <a:rPr lang="en-US" dirty="0" err="1" smtClean="0"/>
              <a:t>Nscale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9581-2D2C-4E64-AC8C-8AF0BD5AE86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70375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buFont typeface="Arial"/>
              <a:buChar char="•"/>
            </a:pPr>
            <a:r>
              <a:rPr lang="en-US" dirty="0" smtClean="0"/>
              <a:t>GEP: Implemented as a series of RDD transformations starting from raw input graph</a:t>
            </a:r>
          </a:p>
          <a:p>
            <a:pPr marL="285750" lvl="1" indent="-285750">
              <a:buFont typeface="Arial"/>
              <a:buChar char="•"/>
            </a:pPr>
            <a:r>
              <a:rPr lang="en-US" dirty="0" err="1" smtClean="0"/>
              <a:t>Subgraph</a:t>
            </a:r>
            <a:r>
              <a:rPr lang="en-US" dirty="0" smtClean="0"/>
              <a:t> extraction and bin packing implemented in </a:t>
            </a:r>
            <a:r>
              <a:rPr lang="en-US" dirty="0" err="1" smtClean="0"/>
              <a:t>Scala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b="1" dirty="0" smtClean="0">
                <a:solidFill>
                  <a:schemeClr val="tx2"/>
                </a:solidFill>
              </a:rPr>
              <a:t>Phase 2: Instantiating the </a:t>
            </a:r>
            <a:r>
              <a:rPr lang="en-US" sz="1200" b="1" dirty="0" err="1" smtClean="0">
                <a:solidFill>
                  <a:schemeClr val="tx2"/>
                </a:solidFill>
              </a:rPr>
              <a:t>subgraphs</a:t>
            </a:r>
            <a:r>
              <a:rPr lang="en-US" sz="1200" b="1" dirty="0" smtClean="0">
                <a:solidFill>
                  <a:schemeClr val="tx2"/>
                </a:solidFill>
              </a:rPr>
              <a:t> in distributed memory</a:t>
            </a:r>
          </a:p>
          <a:p>
            <a:pPr marL="285750" lvl="1" indent="-285750">
              <a:buFont typeface="Arial"/>
              <a:buChar char="•"/>
            </a:pPr>
            <a:r>
              <a:rPr lang="en-US" sz="1100" dirty="0" err="1" smtClean="0"/>
              <a:t>Subgraph</a:t>
            </a:r>
            <a:r>
              <a:rPr lang="en-US" sz="1100" dirty="0" smtClean="0"/>
              <a:t> structural information joined with partitioning info for grouping</a:t>
            </a:r>
          </a:p>
          <a:p>
            <a:pPr marL="285750" lvl="1" indent="-285750">
              <a:buFont typeface="Arial"/>
              <a:buChar char="•"/>
            </a:pPr>
            <a:r>
              <a:rPr lang="en-US" sz="1100" dirty="0" err="1" smtClean="0"/>
              <a:t>NScale</a:t>
            </a:r>
            <a:r>
              <a:rPr lang="en-US" sz="1100" dirty="0" smtClean="0"/>
              <a:t> graph library ported to </a:t>
            </a:r>
            <a:r>
              <a:rPr lang="en-US" sz="1100" dirty="0" err="1" smtClean="0"/>
              <a:t>NSpark</a:t>
            </a:r>
            <a:endParaRPr lang="en-US" sz="1100" dirty="0" smtClean="0"/>
          </a:p>
          <a:p>
            <a:pPr marL="285750" lvl="1" indent="-285750">
              <a:buFont typeface="Arial"/>
              <a:buChar char="•"/>
            </a:pPr>
            <a:r>
              <a:rPr lang="en-US" sz="1100" dirty="0" smtClean="0"/>
              <a:t>Spark RDD  built containing graph objects</a:t>
            </a:r>
          </a:p>
          <a:p>
            <a:pPr marL="742950" lvl="2" indent="-285750">
              <a:buFont typeface="Arial"/>
              <a:buChar char="•"/>
            </a:pPr>
            <a:r>
              <a:rPr lang="en-US" sz="1100" dirty="0" smtClean="0"/>
              <a:t>Each graph object contains </a:t>
            </a:r>
            <a:r>
              <a:rPr lang="en-US" sz="1100" dirty="0" err="1" smtClean="0"/>
              <a:t>subgraphs</a:t>
            </a:r>
            <a:r>
              <a:rPr lang="en-US" sz="1100" dirty="0" smtClean="0"/>
              <a:t> grouped together using bin packing algorithm</a:t>
            </a:r>
          </a:p>
          <a:p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/>
              <a:t>Each instantiation: Master-Worker architecture  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/>
          </a:p>
          <a:p>
            <a:pPr marL="285750" lvl="1" indent="-285750">
              <a:buFont typeface="Arial"/>
              <a:buChar char="•"/>
            </a:pPr>
            <a:r>
              <a:rPr lang="en-US" sz="1100" dirty="0" smtClean="0"/>
              <a:t>Spark RDD  built containing graph objects</a:t>
            </a:r>
          </a:p>
          <a:p>
            <a:pPr marL="285750" lvl="1" indent="-285750">
              <a:buFont typeface="Arial"/>
              <a:buChar char="•"/>
            </a:pPr>
            <a:r>
              <a:rPr lang="en-US" sz="1100" dirty="0" smtClean="0"/>
              <a:t>on Graph RDD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1A61A-ABE1-4A4E-901A-F4739672C502}" type="slidenum">
              <a:rPr lang="en-US" smtClean="0"/>
              <a:pPr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53365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Shape 9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an architecture level, Arabesque runs on top of Hadoop.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the execution of an exploration step, all workers execute the model we have just described with the input embeddings of size n that were passed to them from the previous step. This execution is done in parallel in all threads of a worker.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the execution, the resulting embeddings of size n + 1 are then shuffled between the workers so as to reduce the imbalancing that might be caused by highly expandable embeddings (usually containing vertices with high degrees).</a:t>
            </a: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5608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4438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56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88"/>
            <a:ext cx="9339263" cy="1219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23000" dir="5400000" rotWithShape="0">
              <a:srgbClr val="000000">
                <a:alpha val="1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69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F4B6-8681-E04D-9255-0297A3D3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C13E-E4C7-D24A-8B56-ECE664E03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440E-5BFE-874C-9227-F4E32884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63FC-7912-AC48-B1D7-F0AD74BF4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 sz="4800"/>
            </a:lvl1pPr>
            <a:lvl2pPr lvl="1" rtl="0">
              <a:spcBef>
                <a:spcPts val="0"/>
              </a:spcBef>
              <a:defRPr sz="4800"/>
            </a:lvl2pPr>
            <a:lvl3pPr lvl="2" rtl="0">
              <a:spcBef>
                <a:spcPts val="0"/>
              </a:spcBef>
              <a:defRPr sz="4800"/>
            </a:lvl3pPr>
            <a:lvl4pPr lvl="3" rtl="0">
              <a:spcBef>
                <a:spcPts val="0"/>
              </a:spcBef>
              <a:defRPr sz="4800"/>
            </a:lvl4pPr>
            <a:lvl5pPr lvl="4" rtl="0">
              <a:spcBef>
                <a:spcPts val="0"/>
              </a:spcBef>
              <a:defRPr sz="4800"/>
            </a:lvl5pPr>
            <a:lvl6pPr lvl="5" rtl="0">
              <a:spcBef>
                <a:spcPts val="0"/>
              </a:spcBef>
              <a:defRPr sz="4800"/>
            </a:lvl6pPr>
            <a:lvl7pPr lvl="6" rtl="0">
              <a:spcBef>
                <a:spcPts val="0"/>
              </a:spcBef>
              <a:defRPr sz="4800"/>
            </a:lvl7pPr>
            <a:lvl8pPr lvl="7" rtl="0">
              <a:spcBef>
                <a:spcPts val="0"/>
              </a:spcBef>
              <a:defRPr sz="4800"/>
            </a:lvl8pPr>
            <a:lvl9pPr lvl="8" rtl="0">
              <a:spcBef>
                <a:spcPts val="0"/>
              </a:spcBef>
              <a:defRPr sz="4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730374"/>
            <a:ext cx="4041600" cy="483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45148" y="1730374"/>
            <a:ext cx="4041600" cy="483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1416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730374"/>
            <a:ext cx="8229600" cy="483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180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177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8D69-7854-5743-8814-6FD6FB50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F212-E36A-6C44-B33E-311474828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3AE0-77FC-6A46-AAD7-7484B6419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49AE-0C71-C547-B6A5-EC281CCE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58E1-AD50-B54D-AB38-8CD397ACE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>
            <a:lvl1pPr>
              <a:defRPr sz="5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64161-BD14-6B44-8A5D-DA5F390B3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3E74-89E2-C64C-9005-6CEB91907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51038"/>
            <a:ext cx="82296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fld id="{6EC0E81C-C778-DC40-90D0-8BC73B3804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30" r:id="rId14"/>
    <p:sldLayoutId id="214748383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0" indent="0" algn="l" defTabSz="457200" rtl="0" eaLnBrk="0" fontAlgn="base" hangingPunct="0">
        <a:spcBef>
          <a:spcPts val="2000"/>
        </a:spcBef>
        <a:spcAft>
          <a:spcPct val="0"/>
        </a:spcAft>
        <a:buNone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57200" indent="-228600"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Lucida Grande" charset="0"/>
        <a:buChar char="»"/>
        <a:defRPr sz="27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77724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s.cmu.edu/~pegasus" TargetMode="External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hyperlink" Target="http://systemg.research.ibm.com/" TargetMode="External"/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hyperlink" Target="https://systemml.apache.org/" TargetMode="External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5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5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5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5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5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5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4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emf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em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4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emf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C:\Users\yanda\Downloads\Image.14668798804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5429264"/>
            <a:ext cx="2773351" cy="1461741"/>
          </a:xfrm>
          <a:prstGeom prst="rect">
            <a:avLst/>
          </a:prstGeom>
          <a:noFill/>
        </p:spPr>
      </p:pic>
      <p:pic>
        <p:nvPicPr>
          <p:cNvPr id="22" name="Picture 12" descr="https://i.vimeocdn.com/video/527614274_1280x7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9" y="4973847"/>
            <a:ext cx="3476649" cy="1955615"/>
          </a:xfrm>
          <a:prstGeom prst="rect">
            <a:avLst/>
          </a:prstGeom>
          <a:noFill/>
        </p:spPr>
      </p:pic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-50800" y="1946924"/>
            <a:ext cx="9144000" cy="910572"/>
          </a:xfrm>
        </p:spPr>
        <p:txBody>
          <a:bodyPr/>
          <a:lstStyle/>
          <a:p>
            <a:pPr algn="ctr">
              <a:spcBef>
                <a:spcPts val="200"/>
              </a:spcBef>
            </a:pPr>
            <a:r>
              <a:rPr lang="en-US" sz="4800" b="1" dirty="0" smtClean="0">
                <a:solidFill>
                  <a:srgbClr val="3366FF"/>
                </a:solidFill>
                <a:ea typeface="Corbel" charset="0"/>
                <a:cs typeface="Corbel" charset="0"/>
              </a:rPr>
              <a:t>Big Graph Analytics Systems</a:t>
            </a:r>
            <a:endParaRPr lang="en-US" sz="4800" b="1" dirty="0">
              <a:solidFill>
                <a:srgbClr val="3366FF"/>
              </a:solidFill>
              <a:ea typeface="Corbel" charset="0"/>
              <a:cs typeface="Corbel" charset="0"/>
            </a:endParaRPr>
          </a:p>
        </p:txBody>
      </p:sp>
      <p:sp>
        <p:nvSpPr>
          <p:cNvPr id="63498" name="AutoShape 10" descr="Image result for university of mary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3510" name="Picture 22" descr="http://www.cuhk.edu.hk/english/images/cuhk_logo_2x.png?201509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17" y="356229"/>
            <a:ext cx="5565945" cy="1001069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857224" y="2928934"/>
            <a:ext cx="42148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Corbel" charset="0"/>
                <a:ea typeface="Corbel" charset="0"/>
                <a:cs typeface="Corbel" charset="0"/>
              </a:rPr>
              <a:t>Da</a:t>
            </a:r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 Yan</a:t>
            </a:r>
          </a:p>
          <a:p>
            <a:pPr algn="ctr"/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The Chinese University of Hong Kong</a:t>
            </a:r>
          </a:p>
          <a:p>
            <a:pPr algn="ctr"/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The </a:t>
            </a:r>
            <a:r>
              <a:rPr lang="en-US" sz="1800" i="1" dirty="0" err="1" smtClean="0">
                <a:latin typeface="Corbel" charset="0"/>
                <a:ea typeface="Corbel" charset="0"/>
                <a:cs typeface="Corbel" charset="0"/>
              </a:rPr>
              <a:t>Univeristy</a:t>
            </a:r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 of Alabama at Birmingham</a:t>
            </a:r>
          </a:p>
          <a:p>
            <a:pPr algn="ctr"/>
            <a:endParaRPr lang="en-US" sz="1800" i="1" dirty="0" smtClean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72148" y="3047526"/>
            <a:ext cx="2000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Corbel" charset="0"/>
                <a:ea typeface="Corbel" charset="0"/>
                <a:cs typeface="Corbel" charset="0"/>
              </a:rPr>
              <a:t>Yingyi</a:t>
            </a:r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 Bu</a:t>
            </a:r>
          </a:p>
          <a:p>
            <a:pPr algn="ctr"/>
            <a:r>
              <a:rPr lang="en-US" sz="1800" i="1" dirty="0" err="1" smtClean="0">
                <a:latin typeface="Corbel" charset="0"/>
                <a:ea typeface="Corbel" charset="0"/>
                <a:cs typeface="Corbel" charset="0"/>
              </a:rPr>
              <a:t>Couchbase</a:t>
            </a:r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, Inc.</a:t>
            </a:r>
          </a:p>
        </p:txBody>
      </p:sp>
      <p:sp>
        <p:nvSpPr>
          <p:cNvPr id="19" name="矩形 18"/>
          <p:cNvSpPr/>
          <p:nvPr/>
        </p:nvSpPr>
        <p:spPr>
          <a:xfrm>
            <a:off x="1428728" y="4024788"/>
            <a:ext cx="3000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Corbel" charset="0"/>
                <a:ea typeface="Corbel" charset="0"/>
                <a:cs typeface="Corbel" charset="0"/>
              </a:rPr>
              <a:t>Yuanyuan</a:t>
            </a:r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 err="1" smtClean="0">
                <a:latin typeface="Corbel" charset="0"/>
                <a:ea typeface="Corbel" charset="0"/>
                <a:cs typeface="Corbel" charset="0"/>
              </a:rPr>
              <a:t>Tian</a:t>
            </a:r>
            <a:endParaRPr lang="en-US" b="1" dirty="0" smtClean="0"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IBM Research </a:t>
            </a:r>
            <a:r>
              <a:rPr lang="en-US" sz="1800" i="1" dirty="0" err="1" smtClean="0">
                <a:latin typeface="Corbel" charset="0"/>
                <a:ea typeface="Corbel" charset="0"/>
                <a:cs typeface="Corbel" charset="0"/>
              </a:rPr>
              <a:t>Almaden</a:t>
            </a:r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 Center</a:t>
            </a:r>
          </a:p>
        </p:txBody>
      </p:sp>
      <p:sp>
        <p:nvSpPr>
          <p:cNvPr id="20" name="矩形 19"/>
          <p:cNvSpPr/>
          <p:nvPr/>
        </p:nvSpPr>
        <p:spPr>
          <a:xfrm>
            <a:off x="5214958" y="4024788"/>
            <a:ext cx="26431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Corbel" charset="0"/>
                <a:ea typeface="Corbel" charset="0"/>
                <a:cs typeface="Corbel" charset="0"/>
              </a:rPr>
              <a:t>Amol</a:t>
            </a:r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 err="1" smtClean="0">
                <a:latin typeface="Corbel" charset="0"/>
                <a:ea typeface="Corbel" charset="0"/>
                <a:cs typeface="Corbel" charset="0"/>
              </a:rPr>
              <a:t>Deshpande</a:t>
            </a:r>
            <a:endParaRPr lang="en-US" b="1" dirty="0" smtClean="0"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University of Maryland</a:t>
            </a:r>
            <a:endParaRPr lang="zh-CN" altLang="en-US" sz="1800" i="1" dirty="0"/>
          </a:p>
        </p:txBody>
      </p:sp>
      <p:sp>
        <p:nvSpPr>
          <p:cNvPr id="21" name="矩形 20"/>
          <p:cNvSpPr/>
          <p:nvPr/>
        </p:nvSpPr>
        <p:spPr>
          <a:xfrm>
            <a:off x="2928926" y="4810606"/>
            <a:ext cx="3571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James Cheng</a:t>
            </a:r>
          </a:p>
          <a:p>
            <a:pPr algn="ctr"/>
            <a:r>
              <a:rPr lang="en-US" sz="1800" i="1" dirty="0" smtClean="0">
                <a:latin typeface="Corbel" charset="0"/>
                <a:ea typeface="Corbel" charset="0"/>
                <a:cs typeface="Corbel" charset="0"/>
              </a:rPr>
              <a:t>The Chinese University of Hong Kong</a:t>
            </a:r>
          </a:p>
        </p:txBody>
      </p:sp>
      <p:pic>
        <p:nvPicPr>
          <p:cNvPr id="24" name="Picture 8" descr="http://www.couchbase.com/sites/default/files/couchbase_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-357214"/>
            <a:ext cx="2412219" cy="2412219"/>
          </a:xfrm>
          <a:prstGeom prst="rect">
            <a:avLst/>
          </a:prstGeom>
          <a:noFill/>
        </p:spPr>
      </p:pic>
      <p:sp>
        <p:nvSpPr>
          <p:cNvPr id="24582" name="AutoShape 6" descr="当前显示Image.14668798804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[SIGMOD’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n-lt"/>
                <a:ea typeface="ＭＳ Ｐゴシック" pitchFamily="-65" charset="-128"/>
                <a:cs typeface="+mn-cs"/>
              </a:rPr>
              <a:t>Programming Interface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i="1" dirty="0" smtClean="0"/>
              <a:t> </a:t>
            </a:r>
            <a:r>
              <a:rPr lang="en-US" altLang="zh-CN" i="1" dirty="0" err="1" smtClean="0"/>
              <a:t>u</a:t>
            </a:r>
            <a:r>
              <a:rPr lang="en-US" altLang="zh-CN" dirty="0" err="1" smtClean="0"/>
              <a:t>.</a:t>
            </a:r>
            <a:r>
              <a:rPr lang="en-US" altLang="zh-CN" i="1" dirty="0" err="1" smtClean="0">
                <a:solidFill>
                  <a:srgbClr val="0070C0"/>
                </a:solidFill>
              </a:rPr>
              <a:t>compute</a:t>
            </a:r>
            <a:r>
              <a:rPr lang="en-US" altLang="zh-CN" dirty="0" smtClean="0">
                <a:solidFill>
                  <a:srgbClr val="0070C0"/>
                </a:solidFill>
              </a:rPr>
              <a:t>(</a:t>
            </a:r>
            <a:r>
              <a:rPr lang="en-US" altLang="zh-CN" i="1" dirty="0" err="1" smtClean="0"/>
              <a:t>msgs</a:t>
            </a:r>
            <a:r>
              <a:rPr lang="en-US" altLang="zh-CN" dirty="0" smtClean="0">
                <a:solidFill>
                  <a:srgbClr val="0070C0"/>
                </a:solidFill>
              </a:rPr>
              <a:t>)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i="1" dirty="0" smtClean="0"/>
              <a:t> </a:t>
            </a:r>
            <a:r>
              <a:rPr lang="en-US" altLang="zh-CN" i="1" dirty="0" err="1" smtClean="0"/>
              <a:t>u</a:t>
            </a:r>
            <a:r>
              <a:rPr lang="en-US" altLang="zh-CN" dirty="0" err="1" smtClean="0"/>
              <a:t>.</a:t>
            </a:r>
            <a:r>
              <a:rPr lang="en-US" altLang="zh-CN" i="1" dirty="0" err="1" smtClean="0">
                <a:solidFill>
                  <a:srgbClr val="0070C0"/>
                </a:solidFill>
              </a:rPr>
              <a:t>send_msg</a:t>
            </a:r>
            <a:r>
              <a:rPr lang="en-US" altLang="zh-CN" dirty="0" smtClean="0">
                <a:solidFill>
                  <a:srgbClr val="0070C0"/>
                </a:solidFill>
              </a:rPr>
              <a:t>(</a:t>
            </a:r>
            <a:r>
              <a:rPr lang="en-US" altLang="zh-CN" i="1" dirty="0" smtClean="0"/>
              <a:t>v, </a:t>
            </a:r>
            <a:r>
              <a:rPr lang="en-US" altLang="zh-CN" i="1" dirty="0" err="1" smtClean="0"/>
              <a:t>msg</a:t>
            </a:r>
            <a:r>
              <a:rPr lang="en-US" altLang="zh-CN" dirty="0" smtClean="0">
                <a:solidFill>
                  <a:srgbClr val="0070C0"/>
                </a:solidFill>
              </a:rPr>
              <a:t>)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i="1" dirty="0" smtClean="0"/>
              <a:t> </a:t>
            </a:r>
            <a:r>
              <a:rPr lang="en-US" altLang="zh-CN" i="1" dirty="0" err="1" smtClean="0">
                <a:solidFill>
                  <a:srgbClr val="0070C0"/>
                </a:solidFill>
              </a:rPr>
              <a:t>get_superstep_number</a:t>
            </a:r>
            <a:r>
              <a:rPr lang="en-US" altLang="zh-CN" dirty="0" smtClean="0">
                <a:solidFill>
                  <a:srgbClr val="0070C0"/>
                </a:solidFill>
              </a:rPr>
              <a:t>()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i="1" dirty="0" smtClean="0"/>
              <a:t> </a:t>
            </a:r>
            <a:r>
              <a:rPr lang="en-US" altLang="zh-CN" i="1" dirty="0" err="1" smtClean="0"/>
              <a:t>u</a:t>
            </a:r>
            <a:r>
              <a:rPr lang="en-US" altLang="zh-CN" dirty="0" err="1" smtClean="0"/>
              <a:t>.</a:t>
            </a:r>
            <a:r>
              <a:rPr lang="en-US" altLang="zh-CN" i="1" dirty="0" err="1" smtClean="0">
                <a:solidFill>
                  <a:srgbClr val="0070C0"/>
                </a:solidFill>
              </a:rPr>
              <a:t>vote_to_halt</a:t>
            </a:r>
            <a:r>
              <a:rPr lang="en-US" altLang="zh-CN" dirty="0" smtClean="0">
                <a:solidFill>
                  <a:srgbClr val="0070C0"/>
                </a:solidFill>
              </a:rPr>
              <a:t>()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41126" y="3643314"/>
            <a:ext cx="3988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lt"/>
              </a:rPr>
              <a:t>Called inside </a:t>
            </a:r>
            <a:r>
              <a:rPr lang="en-US" altLang="zh-CN" i="1" dirty="0" err="1">
                <a:latin typeface="+mn-lt"/>
              </a:rPr>
              <a:t>u</a:t>
            </a:r>
            <a:r>
              <a:rPr lang="en-US" altLang="zh-CN" dirty="0" err="1">
                <a:latin typeface="+mn-lt"/>
              </a:rPr>
              <a:t>.</a:t>
            </a:r>
            <a:r>
              <a:rPr lang="en-US" altLang="zh-CN" i="1" dirty="0" err="1">
                <a:solidFill>
                  <a:srgbClr val="0070C0"/>
                </a:solidFill>
                <a:latin typeface="+mn-lt"/>
              </a:rPr>
              <a:t>compute</a:t>
            </a:r>
            <a:r>
              <a:rPr lang="en-US" altLang="zh-CN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zh-CN" i="1" dirty="0" err="1">
                <a:latin typeface="+mn-lt"/>
              </a:rPr>
              <a:t>msgs</a:t>
            </a:r>
            <a:r>
              <a:rPr lang="en-US" altLang="zh-CN" dirty="0">
                <a:solidFill>
                  <a:srgbClr val="0070C0"/>
                </a:solidFill>
                <a:latin typeface="+mn-lt"/>
              </a:rPr>
              <a:t>)</a:t>
            </a:r>
            <a:endParaRPr lang="zh-CN" altLang="en-US" dirty="0">
              <a:latin typeface="+mn-lt"/>
            </a:endParaRPr>
          </a:p>
        </p:txBody>
      </p:sp>
      <p:sp>
        <p:nvSpPr>
          <p:cNvPr id="7" name="右大括号 6"/>
          <p:cNvSpPr/>
          <p:nvPr/>
        </p:nvSpPr>
        <p:spPr>
          <a:xfrm>
            <a:off x="4643438" y="3357562"/>
            <a:ext cx="255588" cy="1011230"/>
          </a:xfrm>
          <a:prstGeom prst="rightBrace">
            <a:avLst>
              <a:gd name="adj1" fmla="val 5470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Distributed </a:t>
            </a:r>
            <a:r>
              <a:rPr lang="en-US" b="1" dirty="0" err="1" smtClean="0"/>
              <a:t>GraphLab</a:t>
            </a:r>
            <a:r>
              <a:rPr lang="en-US" b="1" dirty="0" smtClean="0"/>
              <a:t> [PVLDB’12]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Async</a:t>
            </a:r>
            <a:r>
              <a:rPr lang="en-US" dirty="0" smtClean="0"/>
              <a:t> exec mode: for asymmetric convergence</a:t>
            </a:r>
          </a:p>
          <a:p>
            <a:pPr lvl="2"/>
            <a:r>
              <a:rPr lang="en-US" dirty="0" smtClean="0"/>
              <a:t>Scheduler, </a:t>
            </a:r>
            <a:r>
              <a:rPr lang="en-US" dirty="0" err="1" smtClean="0"/>
              <a:t>serializability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API:</a:t>
            </a:r>
            <a:r>
              <a:rPr lang="en-US" altLang="zh-CN" i="1" dirty="0" err="1" smtClean="0">
                <a:solidFill>
                  <a:srgbClr val="0070C0"/>
                </a:solidFill>
              </a:rPr>
              <a:t>v.update</a:t>
            </a:r>
            <a:r>
              <a:rPr lang="en-US" altLang="zh-CN" i="1" dirty="0" smtClean="0">
                <a:solidFill>
                  <a:srgbClr val="0070C0"/>
                </a:solidFill>
              </a:rPr>
              <a:t>()</a:t>
            </a:r>
          </a:p>
          <a:p>
            <a:pPr lvl="2"/>
            <a:r>
              <a:rPr lang="en-US" dirty="0" smtClean="0"/>
              <a:t>Access &amp; update data in </a:t>
            </a:r>
            <a:r>
              <a:rPr lang="en-US" i="1" dirty="0" err="1" smtClean="0">
                <a:solidFill>
                  <a:srgbClr val="0070C0"/>
                </a:solidFill>
              </a:rPr>
              <a:t>v</a:t>
            </a:r>
            <a:r>
              <a:rPr lang="en-US" dirty="0" err="1" smtClean="0"/>
              <a:t>’s</a:t>
            </a:r>
            <a:r>
              <a:rPr lang="en-US" dirty="0" smtClean="0"/>
              <a:t> scope</a:t>
            </a:r>
          </a:p>
          <a:p>
            <a:pPr lvl="2"/>
            <a:r>
              <a:rPr lang="en-US" dirty="0" smtClean="0"/>
              <a:t>Add neighbors to scheduler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5073689"/>
            <a:ext cx="4692650" cy="177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Distributed </a:t>
            </a:r>
            <a:r>
              <a:rPr lang="en-US" b="1" dirty="0" err="1" smtClean="0"/>
              <a:t>GraphLab</a:t>
            </a:r>
            <a:r>
              <a:rPr lang="en-US" b="1" dirty="0" smtClean="0"/>
              <a:t> [PVLDB’12]</a:t>
            </a:r>
          </a:p>
          <a:p>
            <a:pPr lvl="1"/>
            <a:r>
              <a:rPr lang="en-US" dirty="0" smtClean="0"/>
              <a:t> Vertices partitioned among machines</a:t>
            </a:r>
          </a:p>
          <a:p>
            <a:pPr lvl="1"/>
            <a:r>
              <a:rPr lang="en-US" dirty="0" smtClean="0"/>
              <a:t> For edge 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u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, scopes of </a:t>
            </a:r>
            <a:r>
              <a:rPr lang="en-US" i="1" dirty="0" smtClean="0">
                <a:solidFill>
                  <a:srgbClr val="0070C0"/>
                </a:solidFill>
              </a:rPr>
              <a:t>u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70C0"/>
                </a:solidFill>
              </a:rPr>
              <a:t>v </a:t>
            </a:r>
            <a:r>
              <a:rPr lang="en-US" dirty="0" smtClean="0"/>
              <a:t>overlap</a:t>
            </a:r>
          </a:p>
          <a:p>
            <a:pPr lvl="2"/>
            <a:r>
              <a:rPr lang="en-US" i="1" dirty="0" smtClean="0"/>
              <a:t> </a:t>
            </a:r>
            <a:r>
              <a:rPr lang="en-US" i="1" dirty="0" smtClean="0">
                <a:solidFill>
                  <a:srgbClr val="0070C0"/>
                </a:solidFill>
              </a:rPr>
              <a:t>D</a:t>
            </a:r>
            <a:r>
              <a:rPr lang="en-US" i="1" baseline="-25000" dirty="0" smtClean="0">
                <a:solidFill>
                  <a:srgbClr val="0070C0"/>
                </a:solidFill>
              </a:rPr>
              <a:t>u</a:t>
            </a:r>
            <a:r>
              <a:rPr lang="en-US" dirty="0"/>
              <a:t>, </a:t>
            </a:r>
            <a:r>
              <a:rPr lang="en-US" i="1" dirty="0" err="1">
                <a:solidFill>
                  <a:srgbClr val="0070C0"/>
                </a:solidFill>
              </a:rPr>
              <a:t>D</a:t>
            </a:r>
            <a:r>
              <a:rPr lang="en-US" i="1" baseline="-25000" dirty="0" err="1">
                <a:solidFill>
                  <a:srgbClr val="0070C0"/>
                </a:solidFill>
              </a:rPr>
              <a:t>v</a:t>
            </a:r>
            <a:r>
              <a:rPr lang="en-US" dirty="0"/>
              <a:t> and </a:t>
            </a:r>
            <a:r>
              <a:rPr lang="en-US" i="1" dirty="0">
                <a:solidFill>
                  <a:srgbClr val="0070C0"/>
                </a:solidFill>
              </a:rPr>
              <a:t>D</a:t>
            </a:r>
            <a:r>
              <a:rPr lang="en-US" baseline="-25000" dirty="0">
                <a:solidFill>
                  <a:srgbClr val="0070C0"/>
                </a:solidFill>
              </a:rPr>
              <a:t>(</a:t>
            </a:r>
            <a:r>
              <a:rPr lang="en-US" i="1" baseline="-25000" dirty="0">
                <a:solidFill>
                  <a:srgbClr val="0070C0"/>
                </a:solidFill>
              </a:rPr>
              <a:t>u, v</a:t>
            </a:r>
            <a:r>
              <a:rPr lang="en-US" baseline="-25000" dirty="0">
                <a:solidFill>
                  <a:srgbClr val="0070C0"/>
                </a:solidFill>
              </a:rPr>
              <a:t>)</a:t>
            </a:r>
            <a:endParaRPr lang="en-US" dirty="0" smtClean="0"/>
          </a:p>
          <a:p>
            <a:pPr lvl="2"/>
            <a:r>
              <a:rPr lang="en-US" dirty="0"/>
              <a:t> Replicated </a:t>
            </a:r>
            <a:r>
              <a:rPr lang="en-US" dirty="0" smtClean="0"/>
              <a:t>if </a:t>
            </a:r>
            <a:r>
              <a:rPr lang="en-US" i="1" dirty="0" smtClean="0">
                <a:solidFill>
                  <a:srgbClr val="0070C0"/>
                </a:solidFill>
              </a:rPr>
              <a:t>u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70C0"/>
                </a:solidFill>
              </a:rPr>
              <a:t>v </a:t>
            </a:r>
            <a:r>
              <a:rPr lang="en-US" dirty="0" smtClean="0"/>
              <a:t>are on different machines</a:t>
            </a:r>
          </a:p>
          <a:p>
            <a:pPr lvl="1"/>
            <a:r>
              <a:rPr lang="en-US" dirty="0" smtClean="0"/>
              <a:t> Ghosts: overlapped boundary data</a:t>
            </a:r>
          </a:p>
          <a:p>
            <a:pPr lvl="2"/>
            <a:r>
              <a:rPr lang="en-US" dirty="0" smtClean="0"/>
              <a:t>Value-sync by a versioning system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Memory space problem</a:t>
            </a:r>
          </a:p>
          <a:p>
            <a:pPr lvl="2"/>
            <a:r>
              <a:rPr lang="en-US" dirty="0" smtClean="0"/>
              <a:t>x  {# of machines}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PowerGraph</a:t>
            </a:r>
            <a:r>
              <a:rPr lang="en-US" b="1" dirty="0" smtClean="0">
                <a:solidFill>
                  <a:srgbClr val="FF0000"/>
                </a:solidFill>
              </a:rPr>
              <a:t> [OSDI’12]</a:t>
            </a:r>
          </a:p>
          <a:p>
            <a:pPr lvl="1"/>
            <a:r>
              <a:rPr lang="en-US" dirty="0" smtClean="0"/>
              <a:t> API: Gather-Apply-Scatter (GAS)</a:t>
            </a:r>
          </a:p>
          <a:p>
            <a:pPr lvl="2"/>
            <a:r>
              <a:rPr lang="en-US" dirty="0" err="1" smtClean="0"/>
              <a:t>PageRank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out-degree = </a:t>
            </a:r>
            <a:r>
              <a:rPr lang="en-US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 for all in-neighbors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337938" y="491274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106426" y="491435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838450" y="5175693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583688" y="517818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828288" y="49508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2805688" y="418984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4494788" y="534035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2794000" y="534035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478814" y="4184650"/>
            <a:ext cx="1404000" cy="7608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2316738" y="38851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31673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872738" y="38735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582828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438400" y="39179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476917" y="494030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43840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254917" y="49846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994400" y="39178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949950" y="49847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94995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216400" y="445135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27" grpId="0" animBg="1"/>
      <p:bldP spid="28" grpId="0" animBg="1"/>
      <p:bldP spid="29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 API: </a:t>
            </a:r>
            <a:r>
              <a:rPr lang="en-US" dirty="0" smtClean="0">
                <a:solidFill>
                  <a:srgbClr val="FF0000"/>
                </a:solidFill>
              </a:rPr>
              <a:t>Gather</a:t>
            </a:r>
            <a:r>
              <a:rPr lang="en-US" dirty="0" smtClean="0"/>
              <a:t>-Apply-Scatter (GAS)</a:t>
            </a:r>
          </a:p>
          <a:p>
            <a:pPr lvl="2"/>
            <a:r>
              <a:rPr lang="en-US" dirty="0" err="1" smtClean="0"/>
              <a:t>PageRank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out-degree = </a:t>
            </a:r>
            <a:r>
              <a:rPr lang="en-US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 for all in-neighbors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337938" y="491274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06426" y="491435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2838450" y="5175693"/>
            <a:ext cx="1256288" cy="2493"/>
          </a:xfrm>
          <a:prstGeom prst="straightConnector1">
            <a:avLst/>
          </a:prstGeom>
          <a:ln>
            <a:solidFill>
              <a:srgbClr val="8000FF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4583688" y="517818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828288" y="49508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2805688" y="4189846"/>
            <a:ext cx="1341190" cy="839354"/>
          </a:xfrm>
          <a:prstGeom prst="straightConnector1">
            <a:avLst/>
          </a:prstGeom>
          <a:ln>
            <a:solidFill>
              <a:srgbClr val="8000FF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494788" y="534035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2794000" y="5340351"/>
            <a:ext cx="1345188" cy="844549"/>
          </a:xfrm>
          <a:prstGeom prst="straightConnector1">
            <a:avLst/>
          </a:prstGeom>
          <a:ln>
            <a:solidFill>
              <a:srgbClr val="8000FF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4478814" y="4184650"/>
            <a:ext cx="1404000" cy="7608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2316738" y="38851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1673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872738" y="38735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82828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38400" y="39179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476917" y="494030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3840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254917" y="49846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994400" y="39178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949950" y="49847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94995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265329" y="4229040"/>
            <a:ext cx="639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216400" y="445135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060700" y="4806950"/>
            <a:ext cx="639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105150" y="5340350"/>
            <a:ext cx="639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zh-CN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 API: Gather-</a:t>
            </a:r>
            <a:r>
              <a:rPr lang="en-US" dirty="0" smtClean="0">
                <a:solidFill>
                  <a:srgbClr val="FF0000"/>
                </a:solidFill>
              </a:rPr>
              <a:t>Apply</a:t>
            </a:r>
            <a:r>
              <a:rPr lang="en-US" dirty="0" smtClean="0"/>
              <a:t>-Scatter (GAS)</a:t>
            </a:r>
          </a:p>
          <a:p>
            <a:pPr lvl="2"/>
            <a:r>
              <a:rPr lang="en-US" dirty="0" err="1" smtClean="0"/>
              <a:t>PageRank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out-degree = </a:t>
            </a:r>
            <a:r>
              <a:rPr lang="en-US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 for all in-neighbors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337938" y="491274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06426" y="491435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2838450" y="5175693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4583688" y="517818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828288" y="49508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2805688" y="418984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494788" y="534035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2794000" y="534035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4478814" y="4184650"/>
            <a:ext cx="1404000" cy="7608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2316738" y="38851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1673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872738" y="38735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82828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38400" y="39179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476917" y="494030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3840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254917" y="49846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994400" y="39178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949950" y="49847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94995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36954" y="4406900"/>
            <a:ext cx="57949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rot="5400000">
            <a:off x="4201557" y="4912198"/>
            <a:ext cx="295292" cy="109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 API: Gather-</a:t>
            </a:r>
            <a:r>
              <a:rPr lang="en-US" dirty="0" smtClean="0">
                <a:solidFill>
                  <a:srgbClr val="FF0000"/>
                </a:solidFill>
              </a:rPr>
              <a:t>Apply</a:t>
            </a:r>
            <a:r>
              <a:rPr lang="en-US" dirty="0" smtClean="0"/>
              <a:t>-Scatter (GAS)</a:t>
            </a:r>
          </a:p>
          <a:p>
            <a:pPr lvl="2"/>
            <a:r>
              <a:rPr lang="en-US" dirty="0" err="1" smtClean="0"/>
              <a:t>PageRank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out-degree = </a:t>
            </a:r>
            <a:r>
              <a:rPr lang="en-US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 for all in-neighbors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337938" y="491274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06426" y="491435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2838450" y="5175693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4583688" y="517818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828288" y="49508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2805688" y="418984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494788" y="534035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2794000" y="534035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4478814" y="4184650"/>
            <a:ext cx="1404000" cy="7608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2316738" y="38851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1673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872738" y="38735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82828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38400" y="39179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476917" y="494030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3840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077117" y="4984690"/>
            <a:ext cx="583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994400" y="39178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949950" y="49847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94995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216400" y="445135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83000" y="5695950"/>
            <a:ext cx="1377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l-GR" altLang="zh-CN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 &gt; </a:t>
            </a:r>
            <a:r>
              <a:rPr lang="el-GR" altLang="zh-CN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ϵ</a:t>
            </a:r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 API: Gather-Apply-</a:t>
            </a:r>
            <a:r>
              <a:rPr lang="en-US" dirty="0" smtClean="0">
                <a:solidFill>
                  <a:srgbClr val="FF0000"/>
                </a:solidFill>
              </a:rPr>
              <a:t>Scatter</a:t>
            </a:r>
            <a:r>
              <a:rPr lang="en-US" dirty="0" smtClean="0"/>
              <a:t> (GAS)</a:t>
            </a:r>
          </a:p>
          <a:p>
            <a:pPr lvl="2"/>
            <a:r>
              <a:rPr lang="en-US" dirty="0" err="1" smtClean="0"/>
              <a:t>PageRank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out-degree = </a:t>
            </a:r>
            <a:r>
              <a:rPr lang="en-US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 for all in-neighbors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337938" y="491274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06426" y="491435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2838450" y="5175693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4583688" y="5178186"/>
            <a:ext cx="1256288" cy="2493"/>
          </a:xfrm>
          <a:prstGeom prst="straightConnector1">
            <a:avLst/>
          </a:prstGeom>
          <a:ln>
            <a:solidFill>
              <a:srgbClr val="8000FF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828288" y="49508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2805688" y="418984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494788" y="5340350"/>
            <a:ext cx="1341190" cy="839354"/>
          </a:xfrm>
          <a:prstGeom prst="straightConnector1">
            <a:avLst/>
          </a:prstGeom>
          <a:ln>
            <a:solidFill>
              <a:srgbClr val="8000FF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2794000" y="534035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4478814" y="4184650"/>
            <a:ext cx="1404000" cy="760848"/>
          </a:xfrm>
          <a:prstGeom prst="straightConnector1">
            <a:avLst/>
          </a:prstGeom>
          <a:ln>
            <a:solidFill>
              <a:srgbClr val="8000FF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2316738" y="38851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1673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872738" y="38735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828288" y="59743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38400" y="39179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476917" y="494030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3840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077117" y="4984690"/>
            <a:ext cx="583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994400" y="391789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949950" y="498475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949950" y="6007040"/>
            <a:ext cx="228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216400" y="445135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61100" y="4123035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activated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61100" y="5118100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activated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266124" y="6140450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activated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Edge Partitioning</a:t>
            </a:r>
          </a:p>
          <a:p>
            <a:pPr lvl="1"/>
            <a:r>
              <a:rPr lang="en-US" dirty="0" smtClean="0"/>
              <a:t>Goals:</a:t>
            </a:r>
          </a:p>
          <a:p>
            <a:pPr lvl="2"/>
            <a:r>
              <a:rPr lang="en-US" dirty="0" smtClean="0"/>
              <a:t>Loading balancing</a:t>
            </a:r>
          </a:p>
          <a:p>
            <a:pPr lvl="2"/>
            <a:r>
              <a:rPr lang="en-US" dirty="0" smtClean="0"/>
              <a:t>Minimize vertex replicas</a:t>
            </a:r>
          </a:p>
          <a:p>
            <a:pPr lvl="3"/>
            <a:r>
              <a:rPr lang="en-US" dirty="0" smtClean="0"/>
              <a:t>Cost of value sync</a:t>
            </a:r>
          </a:p>
          <a:p>
            <a:pPr lvl="3"/>
            <a:r>
              <a:rPr lang="en-US" dirty="0" smtClean="0"/>
              <a:t>Cost of memory space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燕尾形箭头 31"/>
          <p:cNvSpPr/>
          <p:nvPr/>
        </p:nvSpPr>
        <p:spPr>
          <a:xfrm rot="7170761">
            <a:off x="4688696" y="3884931"/>
            <a:ext cx="739551" cy="506456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Greedy Edge Placement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753992" y="336334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11568" y="334010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228338" y="340143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3240" y="3415423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4231254" y="3626292"/>
            <a:ext cx="2000264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2127250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24269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35394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461000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57644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68769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9250" y="5295900"/>
            <a:ext cx="136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Workload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71700" y="534029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288119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99369" y="534029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510619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34162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27950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右大括号 29"/>
          <p:cNvSpPr/>
          <p:nvPr/>
        </p:nvSpPr>
        <p:spPr>
          <a:xfrm rot="16200000">
            <a:off x="3909646" y="2180005"/>
            <a:ext cx="444500" cy="4098192"/>
          </a:xfrm>
          <a:prstGeom prst="rightBrace">
            <a:avLst>
              <a:gd name="adj1" fmla="val 38945"/>
              <a:gd name="adj2" fmla="val 46145"/>
            </a:avLst>
          </a:prstGeom>
          <a:ln>
            <a:solidFill>
              <a:srgbClr val="0070C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大括号 30"/>
          <p:cNvSpPr/>
          <p:nvPr/>
        </p:nvSpPr>
        <p:spPr>
          <a:xfrm rot="16200000">
            <a:off x="6132146" y="2135555"/>
            <a:ext cx="444500" cy="4098192"/>
          </a:xfrm>
          <a:prstGeom prst="rightBrace">
            <a:avLst>
              <a:gd name="adj1" fmla="val 38945"/>
              <a:gd name="adj2" fmla="val 52963"/>
            </a:avLst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燕尾形箭头 42"/>
          <p:cNvSpPr/>
          <p:nvPr/>
        </p:nvSpPr>
        <p:spPr>
          <a:xfrm rot="9306179">
            <a:off x="3847940" y="3892811"/>
            <a:ext cx="1334720" cy="506456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Greedy Edge Placement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753992" y="336334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811568" y="334010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28338" y="340143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13240" y="3415423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4231254" y="3626292"/>
            <a:ext cx="2000264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2127250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324269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435394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461000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57644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68769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9250" y="5295900"/>
            <a:ext cx="136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Workload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171700" y="534029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288119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399369" y="534029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10619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634162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727950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右大括号 40"/>
          <p:cNvSpPr/>
          <p:nvPr/>
        </p:nvSpPr>
        <p:spPr>
          <a:xfrm rot="16200000">
            <a:off x="3949700" y="3295651"/>
            <a:ext cx="444500" cy="1866900"/>
          </a:xfrm>
          <a:prstGeom prst="rightBrace">
            <a:avLst>
              <a:gd name="adj1" fmla="val 38945"/>
              <a:gd name="adj2" fmla="val 39169"/>
            </a:avLst>
          </a:prstGeom>
          <a:ln>
            <a:solidFill>
              <a:srgbClr val="0070C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大括号 41"/>
          <p:cNvSpPr/>
          <p:nvPr/>
        </p:nvSpPr>
        <p:spPr>
          <a:xfrm rot="16200000">
            <a:off x="6149975" y="3273426"/>
            <a:ext cx="444500" cy="1822450"/>
          </a:xfrm>
          <a:prstGeom prst="rightBrace">
            <a:avLst>
              <a:gd name="adj1" fmla="val 38945"/>
              <a:gd name="adj2" fmla="val 55750"/>
            </a:avLst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[SIGMOD’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  <a:cs typeface="+mn-cs"/>
              </a:rPr>
              <a:t>Vertex States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  <a:cs typeface="+mn-cs"/>
              </a:rPr>
              <a:t>Active / inactive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  <a:cs typeface="+mn-cs"/>
              </a:rPr>
              <a:t>Reactivated by messages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endParaRPr lang="en-US" dirty="0" smtClean="0">
              <a:latin typeface="+mj-lt"/>
              <a:ea typeface="ＭＳ Ｐゴシック" pitchFamily="-65" charset="-128"/>
              <a:cs typeface="+mn-cs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Stop Condition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  <a:cs typeface="+mn-cs"/>
              </a:rPr>
              <a:t>All vertices halted, and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  <a:cs typeface="+mn-cs"/>
              </a:rPr>
              <a:t>No pending messages</a:t>
            </a: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PowerGraph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Greedy Edge Placement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753992" y="336334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11568" y="334010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228338" y="340143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13240" y="3415423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4231254" y="3626292"/>
            <a:ext cx="2000264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/>
        </p:nvSpPr>
        <p:spPr>
          <a:xfrm>
            <a:off x="2127250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324269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35394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461000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657644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7687694" y="4629150"/>
            <a:ext cx="707006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250" y="5295900"/>
            <a:ext cx="136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Workload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171700" y="534029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88119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99369" y="534029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510619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34162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727950" y="5340350"/>
            <a:ext cx="6171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燕尾形箭头 39"/>
          <p:cNvSpPr/>
          <p:nvPr/>
        </p:nvSpPr>
        <p:spPr>
          <a:xfrm rot="9887215">
            <a:off x="2421045" y="3798430"/>
            <a:ext cx="2877854" cy="506456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3752812" y="3829050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</a:rPr>
              <a:t> ∅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7562" y="3829050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</a:rPr>
              <a:t> 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∅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Single-Machine Out-of-Core Systems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 </a:t>
            </a:r>
            <a:r>
              <a:rPr lang="en-US" b="1" dirty="0" smtClean="0"/>
              <a:t>Shared-</a:t>
            </a:r>
            <a:r>
              <a:rPr lang="en-US" b="1" dirty="0" err="1" smtClean="0"/>
              <a:t>Mem</a:t>
            </a:r>
            <a:r>
              <a:rPr lang="en-US" b="1" dirty="0" smtClean="0"/>
              <a:t> + Single-Machine</a:t>
            </a:r>
          </a:p>
          <a:p>
            <a:pPr lvl="1"/>
            <a:r>
              <a:rPr lang="en-US" dirty="0" smtClean="0"/>
              <a:t>Out-of-core execution, disk/SSD-based</a:t>
            </a:r>
          </a:p>
          <a:p>
            <a:pPr lvl="2"/>
            <a:r>
              <a:rPr lang="en-US" dirty="0" err="1" smtClean="0"/>
              <a:t>GraphChi</a:t>
            </a:r>
            <a:r>
              <a:rPr lang="en-US" dirty="0" smtClean="0"/>
              <a:t> [OSDI’12]</a:t>
            </a:r>
          </a:p>
          <a:p>
            <a:pPr lvl="2"/>
            <a:r>
              <a:rPr lang="en-US" dirty="0" smtClean="0"/>
              <a:t>X-Stream [SOSP’13]</a:t>
            </a:r>
          </a:p>
          <a:p>
            <a:pPr lvl="2"/>
            <a:r>
              <a:rPr lang="en-US" dirty="0" smtClean="0"/>
              <a:t>VENUS [ICDE’14]</a:t>
            </a:r>
          </a:p>
          <a:p>
            <a:pPr lvl="2"/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Vertices are numbered </a:t>
            </a:r>
            <a:r>
              <a:rPr lang="en-US" i="1" dirty="0" smtClean="0">
                <a:solidFill>
                  <a:srgbClr val="0070C0"/>
                </a:solidFill>
              </a:rPr>
              <a:t>1</a:t>
            </a:r>
            <a:r>
              <a:rPr lang="en-US" dirty="0" smtClean="0">
                <a:solidFill>
                  <a:srgbClr val="0070C0"/>
                </a:solidFill>
              </a:rPr>
              <a:t>, …, </a:t>
            </a:r>
            <a:r>
              <a:rPr lang="en-US" i="1" dirty="0" smtClean="0">
                <a:solidFill>
                  <a:srgbClr val="0070C0"/>
                </a:solidFill>
              </a:rPr>
              <a:t>n</a:t>
            </a:r>
            <a:r>
              <a:rPr lang="en-US" dirty="0" smtClean="0"/>
              <a:t>; cut into </a:t>
            </a:r>
            <a:r>
              <a:rPr lang="en-US" i="1" dirty="0" smtClean="0">
                <a:solidFill>
                  <a:srgbClr val="0070C0"/>
                </a:solidFill>
              </a:rPr>
              <a:t>P</a:t>
            </a:r>
            <a:r>
              <a:rPr lang="en-US" dirty="0" smtClean="0"/>
              <a:t> intervals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52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43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44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45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51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GraphChi</a:t>
            </a:r>
            <a:r>
              <a:rPr lang="en-US" b="1" dirty="0" smtClean="0">
                <a:solidFill>
                  <a:srgbClr val="FF0000"/>
                </a:solidFill>
              </a:rPr>
              <a:t> [OSDI’12]</a:t>
            </a:r>
          </a:p>
          <a:p>
            <a:pPr lvl="1"/>
            <a:r>
              <a:rPr lang="en-US" dirty="0" smtClean="0"/>
              <a:t>Programming Model</a:t>
            </a:r>
          </a:p>
          <a:p>
            <a:pPr lvl="2"/>
            <a:r>
              <a:rPr lang="en-US" dirty="0" smtClean="0"/>
              <a:t>Edge scope of 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459600" y="49138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17176" y="48906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228088" y="49155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12990" y="49294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2960112" y="517684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4705350" y="5179339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5949950" y="49519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992911" y="4965977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418753" y="52959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zh-CN" altLang="en-US" sz="2800" b="1" i="1" baseline="-25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152303" y="52959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905500" y="535053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zh-CN" altLang="en-US" sz="2800" b="1" i="1" baseline="-25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90850" y="45847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794250" y="45847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v,w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>
            <a:off x="2971800" y="405130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2506702" y="3658885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506702" y="591820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>
            <a:off x="4705350" y="538999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V="1">
            <a:off x="2960112" y="538480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V="1">
            <a:off x="4700984" y="3919103"/>
            <a:ext cx="1291927" cy="97155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6018252" y="366652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018252" y="593347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5384868"/>
            <a:ext cx="454611" cy="454611"/>
          </a:xfrm>
          <a:prstGeom prst="rect">
            <a:avLst/>
          </a:prstGeom>
          <a:noFill/>
        </p:spPr>
      </p:pic>
      <p:pic>
        <p:nvPicPr>
          <p:cNvPr id="60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5419139"/>
            <a:ext cx="454611" cy="454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5" grpId="0" animBg="1"/>
      <p:bldP spid="36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6" grpId="0"/>
      <p:bldP spid="5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Programming Model</a:t>
            </a:r>
          </a:p>
          <a:p>
            <a:pPr lvl="2"/>
            <a:r>
              <a:rPr lang="en-US" i="1" dirty="0" smtClean="0"/>
              <a:t>Scatter &amp; gather values along adjacent edges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459600" y="49138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17176" y="48906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228088" y="49155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12990" y="49294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2960112" y="517684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4705350" y="5179339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5949950" y="49519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992911" y="4965977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152303" y="52959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90850" y="45847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794250" y="45847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v,w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>
            <a:off x="2971800" y="405130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2506702" y="3658885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506702" y="591820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>
            <a:off x="4705350" y="538999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V="1">
            <a:off x="2960112" y="538480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V="1">
            <a:off x="4700984" y="3919103"/>
            <a:ext cx="1291927" cy="97155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6018252" y="366652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018252" y="593347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Load </a:t>
            </a:r>
            <a:r>
              <a:rPr lang="en-US" dirty="0" smtClean="0">
                <a:solidFill>
                  <a:srgbClr val="0070C0"/>
                </a:solidFill>
              </a:rPr>
              <a:t>vertices</a:t>
            </a:r>
            <a:r>
              <a:rPr lang="en-US" dirty="0" smtClean="0"/>
              <a:t> of each interval, along with </a:t>
            </a:r>
            <a:r>
              <a:rPr lang="en-US" dirty="0" smtClean="0">
                <a:solidFill>
                  <a:srgbClr val="0070C0"/>
                </a:solidFill>
              </a:rPr>
              <a:t>adjacent edges </a:t>
            </a:r>
            <a:r>
              <a:rPr lang="en-US" dirty="0" smtClean="0"/>
              <a:t>for in-</a:t>
            </a:r>
            <a:r>
              <a:rPr lang="en-US" dirty="0" err="1" smtClean="0"/>
              <a:t>mem</a:t>
            </a:r>
            <a:r>
              <a:rPr lang="en-US" dirty="0" smtClean="0"/>
              <a:t> processing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Write updated vertex/edge values back to disk</a:t>
            </a:r>
          </a:p>
          <a:p>
            <a:pPr lvl="1"/>
            <a:r>
              <a:rPr lang="en-US" dirty="0" smtClean="0"/>
              <a:t>Challenges</a:t>
            </a:r>
          </a:p>
          <a:p>
            <a:pPr lvl="2"/>
            <a:r>
              <a:rPr lang="en-US" dirty="0" smtClean="0"/>
              <a:t>Sequential IO</a:t>
            </a:r>
          </a:p>
          <a:p>
            <a:pPr lvl="2"/>
            <a:r>
              <a:rPr lang="en-US" dirty="0" smtClean="0"/>
              <a:t>Consistency: store each edge value only </a:t>
            </a:r>
            <a:r>
              <a:rPr lang="en-US" dirty="0" smtClean="0">
                <a:solidFill>
                  <a:srgbClr val="0070C0"/>
                </a:solidFill>
              </a:rPr>
              <a:t>once</a:t>
            </a:r>
            <a:r>
              <a:rPr lang="en-US" dirty="0" smtClean="0"/>
              <a:t> on disk 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22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24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1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b="1" dirty="0" smtClean="0"/>
              <a:t>Disk shards:</a:t>
            </a:r>
            <a:r>
              <a:rPr lang="en-US" dirty="0" smtClean="0"/>
              <a:t> shard(</a:t>
            </a:r>
            <a:r>
              <a:rPr lang="en-US" i="1" dirty="0" err="1" smtClean="0"/>
              <a:t>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Vertices in interval(</a:t>
            </a:r>
            <a:r>
              <a:rPr lang="en-US" i="1" dirty="0" err="1" smtClean="0"/>
              <a:t>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Their </a:t>
            </a:r>
            <a:r>
              <a:rPr lang="en-US" b="1" i="1" dirty="0" smtClean="0"/>
              <a:t>incoming</a:t>
            </a:r>
            <a:r>
              <a:rPr lang="en-US" dirty="0" smtClean="0"/>
              <a:t> edges, </a:t>
            </a:r>
            <a:r>
              <a:rPr lang="en-US" b="1" dirty="0" smtClean="0">
                <a:solidFill>
                  <a:srgbClr val="0070C0"/>
                </a:solidFill>
              </a:rPr>
              <a:t>sorted by </a:t>
            </a:r>
            <a:r>
              <a:rPr lang="en-US" b="1" dirty="0" err="1" smtClean="0">
                <a:solidFill>
                  <a:srgbClr val="0070C0"/>
                </a:solidFill>
              </a:rPr>
              <a:t>source_ID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24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1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  <p:grpSp>
        <p:nvGrpSpPr>
          <p:cNvPr id="32" name="Group 15"/>
          <p:cNvGrpSpPr/>
          <p:nvPr/>
        </p:nvGrpSpPr>
        <p:grpSpPr>
          <a:xfrm>
            <a:off x="6161057" y="4126408"/>
            <a:ext cx="1522443" cy="1080592"/>
            <a:chOff x="628845" y="2622550"/>
            <a:chExt cx="1522443" cy="1080592"/>
          </a:xfrm>
        </p:grpSpPr>
        <p:sp>
          <p:nvSpPr>
            <p:cNvPr id="33" name="Document 16"/>
            <p:cNvSpPr/>
            <p:nvPr/>
          </p:nvSpPr>
          <p:spPr>
            <a:xfrm>
              <a:off x="1054100" y="2622550"/>
              <a:ext cx="520700" cy="618927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8845" y="3241477"/>
              <a:ext cx="1522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shard(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37" name="Group 15"/>
          <p:cNvGrpSpPr/>
          <p:nvPr/>
        </p:nvGrpSpPr>
        <p:grpSpPr>
          <a:xfrm>
            <a:off x="2738407" y="4126408"/>
            <a:ext cx="1522443" cy="1080592"/>
            <a:chOff x="628845" y="2622550"/>
            <a:chExt cx="1522443" cy="1080592"/>
          </a:xfrm>
        </p:grpSpPr>
        <p:sp>
          <p:nvSpPr>
            <p:cNvPr id="38" name="Document 16"/>
            <p:cNvSpPr/>
            <p:nvPr/>
          </p:nvSpPr>
          <p:spPr>
            <a:xfrm>
              <a:off x="1054100" y="2622550"/>
              <a:ext cx="520700" cy="618927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8845" y="3241477"/>
              <a:ext cx="1522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shard(2)</a:t>
              </a:r>
              <a:endParaRPr lang="en-US" dirty="0"/>
            </a:p>
          </p:txBody>
        </p:sp>
      </p:grpSp>
      <p:grpSp>
        <p:nvGrpSpPr>
          <p:cNvPr id="40" name="Group 15"/>
          <p:cNvGrpSpPr/>
          <p:nvPr/>
        </p:nvGrpSpPr>
        <p:grpSpPr>
          <a:xfrm>
            <a:off x="1182657" y="4126408"/>
            <a:ext cx="1522443" cy="1080592"/>
            <a:chOff x="628845" y="2622550"/>
            <a:chExt cx="1522443" cy="1080592"/>
          </a:xfrm>
        </p:grpSpPr>
        <p:sp>
          <p:nvSpPr>
            <p:cNvPr id="41" name="Document 16"/>
            <p:cNvSpPr/>
            <p:nvPr/>
          </p:nvSpPr>
          <p:spPr>
            <a:xfrm>
              <a:off x="1054100" y="2622550"/>
              <a:ext cx="520700" cy="618927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8845" y="3241477"/>
              <a:ext cx="1522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shard(1)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Parallel Sliding Windows (PSW)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5612" y="378485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Shard 1</a:t>
            </a:r>
            <a:endParaRPr lang="en-US" sz="1600" b="1" dirty="0">
              <a:solidFill>
                <a:srgbClr val="FFFF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623834" y="4971048"/>
            <a:ext cx="271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in-edges  sorted  by  </a:t>
            </a:r>
            <a:r>
              <a:rPr lang="en-US" sz="1600" b="1" dirty="0" err="1" smtClean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src_id</a:t>
            </a:r>
            <a:endParaRPr lang="en-US" sz="1600" b="1" dirty="0">
              <a:solidFill>
                <a:srgbClr val="FF008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cxnSp>
        <p:nvCxnSpPr>
          <p:cNvPr id="52" name="Straight Arrow Connector 19"/>
          <p:cNvCxnSpPr/>
          <p:nvPr/>
        </p:nvCxnSpPr>
        <p:spPr>
          <a:xfrm>
            <a:off x="457200" y="3695700"/>
            <a:ext cx="0" cy="2874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20"/>
          <p:cNvSpPr/>
          <p:nvPr/>
        </p:nvSpPr>
        <p:spPr bwMode="auto">
          <a:xfrm>
            <a:off x="1117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4" name="Rectangle 21"/>
          <p:cNvSpPr/>
          <p:nvPr/>
        </p:nvSpPr>
        <p:spPr bwMode="auto">
          <a:xfrm>
            <a:off x="3022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5" name="Rectangle 22"/>
          <p:cNvSpPr/>
          <p:nvPr/>
        </p:nvSpPr>
        <p:spPr bwMode="auto">
          <a:xfrm>
            <a:off x="4927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6" name="Rectangle 23"/>
          <p:cNvSpPr/>
          <p:nvPr/>
        </p:nvSpPr>
        <p:spPr bwMode="auto">
          <a:xfrm>
            <a:off x="6832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57" name="Group 24"/>
          <p:cNvGrpSpPr/>
          <p:nvPr/>
        </p:nvGrpSpPr>
        <p:grpSpPr>
          <a:xfrm>
            <a:off x="1270000" y="2977575"/>
            <a:ext cx="6685262" cy="584775"/>
            <a:chOff x="1686202" y="1597620"/>
            <a:chExt cx="6685262" cy="584775"/>
          </a:xfrm>
        </p:grpSpPr>
        <p:sp>
          <p:nvSpPr>
            <p:cNvPr id="58" name="TextBox 57"/>
            <p:cNvSpPr txBox="1"/>
            <p:nvPr/>
          </p:nvSpPr>
          <p:spPr>
            <a:xfrm>
              <a:off x="1686202" y="1597620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1..100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60770" y="1597620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101..200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72090" y="1597620"/>
              <a:ext cx="982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201..300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388502" y="1597620"/>
              <a:ext cx="982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301..400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2" name="Group 33"/>
          <p:cNvGrpSpPr/>
          <p:nvPr/>
        </p:nvGrpSpPr>
        <p:grpSpPr>
          <a:xfrm>
            <a:off x="1290894" y="3745468"/>
            <a:ext cx="6659306" cy="338554"/>
            <a:chOff x="1707096" y="2447488"/>
            <a:chExt cx="6659306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612096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2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21602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63591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4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07096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1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Parallel Sliding Windows (PSW)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5612" y="378485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Shard 1</a:t>
            </a:r>
            <a:endParaRPr lang="en-US" sz="1600" b="1" dirty="0">
              <a:solidFill>
                <a:srgbClr val="FFFF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623834" y="4971048"/>
            <a:ext cx="271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in-edges  sorted  by  </a:t>
            </a:r>
            <a:r>
              <a:rPr lang="en-US" sz="1600" b="1" dirty="0" err="1" smtClean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src_id</a:t>
            </a:r>
            <a:endParaRPr lang="en-US" sz="1600" b="1" dirty="0">
              <a:solidFill>
                <a:srgbClr val="FF008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cxnSp>
        <p:nvCxnSpPr>
          <p:cNvPr id="52" name="Straight Arrow Connector 19"/>
          <p:cNvCxnSpPr/>
          <p:nvPr/>
        </p:nvCxnSpPr>
        <p:spPr>
          <a:xfrm>
            <a:off x="457200" y="3695700"/>
            <a:ext cx="0" cy="2874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20"/>
          <p:cNvSpPr/>
          <p:nvPr/>
        </p:nvSpPr>
        <p:spPr bwMode="auto">
          <a:xfrm>
            <a:off x="1117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4" name="Rectangle 21"/>
          <p:cNvSpPr/>
          <p:nvPr/>
        </p:nvSpPr>
        <p:spPr bwMode="auto">
          <a:xfrm>
            <a:off x="3022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5" name="Rectangle 22"/>
          <p:cNvSpPr/>
          <p:nvPr/>
        </p:nvSpPr>
        <p:spPr bwMode="auto">
          <a:xfrm>
            <a:off x="4927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6" name="Rectangle 23"/>
          <p:cNvSpPr/>
          <p:nvPr/>
        </p:nvSpPr>
        <p:spPr bwMode="auto">
          <a:xfrm>
            <a:off x="6832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1270000" y="2977575"/>
            <a:ext cx="6685262" cy="584775"/>
            <a:chOff x="1686202" y="1597620"/>
            <a:chExt cx="6685262" cy="584775"/>
          </a:xfrm>
        </p:grpSpPr>
        <p:sp>
          <p:nvSpPr>
            <p:cNvPr id="58" name="TextBox 57"/>
            <p:cNvSpPr txBox="1"/>
            <p:nvPr/>
          </p:nvSpPr>
          <p:spPr>
            <a:xfrm>
              <a:off x="1686202" y="1597620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1..100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60770" y="1597620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101..200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72090" y="1597620"/>
              <a:ext cx="982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201..300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388502" y="1597620"/>
              <a:ext cx="982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301..400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1290894" y="3745468"/>
            <a:ext cx="6659306" cy="338554"/>
            <a:chOff x="1707096" y="2447488"/>
            <a:chExt cx="6659306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612096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2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21602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63591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4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07096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1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67" name="Rectangle 24"/>
          <p:cNvSpPr/>
          <p:nvPr/>
        </p:nvSpPr>
        <p:spPr bwMode="auto">
          <a:xfrm>
            <a:off x="2990850" y="3580784"/>
            <a:ext cx="13716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69" name="Rectangle 25"/>
          <p:cNvSpPr/>
          <p:nvPr/>
        </p:nvSpPr>
        <p:spPr bwMode="auto">
          <a:xfrm>
            <a:off x="4895850" y="3580784"/>
            <a:ext cx="1371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0" name="Rectangle 26"/>
          <p:cNvSpPr/>
          <p:nvPr/>
        </p:nvSpPr>
        <p:spPr bwMode="auto">
          <a:xfrm>
            <a:off x="6800850" y="3580784"/>
            <a:ext cx="1371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2" name="Rectangle 28"/>
          <p:cNvSpPr/>
          <p:nvPr/>
        </p:nvSpPr>
        <p:spPr bwMode="auto">
          <a:xfrm>
            <a:off x="1087691" y="3562350"/>
            <a:ext cx="1371600" cy="9328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672769" y="417091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76" name="TextBox 75"/>
          <p:cNvSpPr txBox="1"/>
          <p:nvPr/>
        </p:nvSpPr>
        <p:spPr>
          <a:xfrm>
            <a:off x="4584119" y="439316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77" name="TextBox 76"/>
          <p:cNvSpPr txBox="1"/>
          <p:nvPr/>
        </p:nvSpPr>
        <p:spPr>
          <a:xfrm>
            <a:off x="6495469" y="40068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850319" y="337081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2761669" y="33845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4673019" y="33845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6584369" y="33845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grpSp>
        <p:nvGrpSpPr>
          <p:cNvPr id="44" name="组合 43"/>
          <p:cNvGrpSpPr/>
          <p:nvPr/>
        </p:nvGrpSpPr>
        <p:grpSpPr>
          <a:xfrm>
            <a:off x="3994150" y="2317750"/>
            <a:ext cx="3652247" cy="446984"/>
            <a:chOff x="4572000" y="1708150"/>
            <a:chExt cx="3652247" cy="446984"/>
          </a:xfrm>
        </p:grpSpPr>
        <p:sp>
          <p:nvSpPr>
            <p:cNvPr id="40" name="AutoShape 11"/>
            <p:cNvSpPr>
              <a:spLocks noChangeArrowheads="1"/>
            </p:cNvSpPr>
            <p:nvPr/>
          </p:nvSpPr>
          <p:spPr bwMode="auto">
            <a:xfrm>
              <a:off x="4572000" y="1723334"/>
              <a:ext cx="3652247" cy="431800"/>
            </a:xfrm>
            <a:prstGeom prst="wedgeRoundRectCallout">
              <a:avLst>
                <a:gd name="adj1" fmla="val -55198"/>
                <a:gd name="adj2" fmla="val 320916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41" name="AutoShape 11"/>
            <p:cNvSpPr>
              <a:spLocks noChangeArrowheads="1"/>
            </p:cNvSpPr>
            <p:nvPr/>
          </p:nvSpPr>
          <p:spPr bwMode="auto">
            <a:xfrm>
              <a:off x="4572000" y="1708150"/>
              <a:ext cx="3652247" cy="431800"/>
            </a:xfrm>
            <a:prstGeom prst="wedgeRoundRectCallout">
              <a:avLst>
                <a:gd name="adj1" fmla="val 6002"/>
                <a:gd name="adj2" fmla="val 314194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4572000" y="1708150"/>
              <a:ext cx="3652247" cy="431800"/>
            </a:xfrm>
            <a:prstGeom prst="wedgeRoundRectCallout">
              <a:avLst>
                <a:gd name="adj1" fmla="val 30692"/>
                <a:gd name="adj2" fmla="val 291504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Out-Edges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</p:grpSp>
      <p:sp>
        <p:nvSpPr>
          <p:cNvPr id="45" name="Rectangle 24"/>
          <p:cNvSpPr/>
          <p:nvPr/>
        </p:nvSpPr>
        <p:spPr bwMode="auto">
          <a:xfrm>
            <a:off x="1087691" y="3562350"/>
            <a:ext cx="1371600" cy="30670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>
            <a:off x="1816100" y="6318250"/>
            <a:ext cx="2763850" cy="431800"/>
          </a:xfrm>
          <a:prstGeom prst="wedgeRoundRectCallout">
            <a:avLst>
              <a:gd name="adj1" fmla="val -38630"/>
              <a:gd name="adj2" fmla="val -123622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Vertices &amp; In-Edges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300" y="439316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Parallel Sliding Windows (PSW)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5612" y="378485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Shard 1</a:t>
            </a:r>
            <a:endParaRPr lang="en-US" sz="1600" b="1" dirty="0">
              <a:solidFill>
                <a:srgbClr val="FFFF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623834" y="4971048"/>
            <a:ext cx="271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in-edges  sorted  by  </a:t>
            </a:r>
            <a:r>
              <a:rPr lang="en-US" sz="1600" b="1" dirty="0" err="1" smtClean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src_id</a:t>
            </a:r>
            <a:endParaRPr lang="en-US" sz="1600" b="1" dirty="0">
              <a:solidFill>
                <a:srgbClr val="FF008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cxnSp>
        <p:nvCxnSpPr>
          <p:cNvPr id="52" name="Straight Arrow Connector 19"/>
          <p:cNvCxnSpPr/>
          <p:nvPr/>
        </p:nvCxnSpPr>
        <p:spPr>
          <a:xfrm>
            <a:off x="457200" y="3695700"/>
            <a:ext cx="0" cy="2874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20"/>
          <p:cNvSpPr/>
          <p:nvPr/>
        </p:nvSpPr>
        <p:spPr bwMode="auto">
          <a:xfrm>
            <a:off x="1117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4" name="Rectangle 21"/>
          <p:cNvSpPr/>
          <p:nvPr/>
        </p:nvSpPr>
        <p:spPr bwMode="auto">
          <a:xfrm>
            <a:off x="3022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5" name="Rectangle 22"/>
          <p:cNvSpPr/>
          <p:nvPr/>
        </p:nvSpPr>
        <p:spPr bwMode="auto">
          <a:xfrm>
            <a:off x="4927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6" name="Rectangle 23"/>
          <p:cNvSpPr/>
          <p:nvPr/>
        </p:nvSpPr>
        <p:spPr bwMode="auto">
          <a:xfrm>
            <a:off x="6832600" y="3581400"/>
            <a:ext cx="1295400" cy="304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1270000" y="2977575"/>
            <a:ext cx="6685262" cy="584775"/>
            <a:chOff x="1686202" y="1597620"/>
            <a:chExt cx="6685262" cy="584775"/>
          </a:xfrm>
        </p:grpSpPr>
        <p:sp>
          <p:nvSpPr>
            <p:cNvPr id="58" name="TextBox 57"/>
            <p:cNvSpPr txBox="1"/>
            <p:nvPr/>
          </p:nvSpPr>
          <p:spPr>
            <a:xfrm>
              <a:off x="1686202" y="1597620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1..100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60770" y="1597620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101..200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72090" y="1597620"/>
              <a:ext cx="982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201..300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388502" y="1597620"/>
              <a:ext cx="982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Vertices</a:t>
              </a:r>
              <a:b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</a:br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301..400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1290894" y="3745468"/>
            <a:ext cx="6659306" cy="338554"/>
            <a:chOff x="1707096" y="2447488"/>
            <a:chExt cx="6659306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612096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2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21602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63591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4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07096" y="244748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1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50319" y="337081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2761669" y="33845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4673019" y="33845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6584369" y="33845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</a:t>
            </a:r>
            <a:endParaRPr lang="zh-CN" altLang="en-US" sz="1800" dirty="0"/>
          </a:p>
        </p:txBody>
      </p:sp>
      <p:sp>
        <p:nvSpPr>
          <p:cNvPr id="44" name="Rectangle 26"/>
          <p:cNvSpPr/>
          <p:nvPr/>
        </p:nvSpPr>
        <p:spPr bwMode="auto">
          <a:xfrm>
            <a:off x="6800850" y="4095750"/>
            <a:ext cx="1371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6" name="Rectangle 25"/>
          <p:cNvSpPr/>
          <p:nvPr/>
        </p:nvSpPr>
        <p:spPr bwMode="auto">
          <a:xfrm>
            <a:off x="4895850" y="4470400"/>
            <a:ext cx="1371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584119" y="439316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77" name="TextBox 76"/>
          <p:cNvSpPr txBox="1"/>
          <p:nvPr/>
        </p:nvSpPr>
        <p:spPr>
          <a:xfrm>
            <a:off x="6495469" y="400685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49" name="Rectangle 24"/>
          <p:cNvSpPr/>
          <p:nvPr/>
        </p:nvSpPr>
        <p:spPr bwMode="auto">
          <a:xfrm>
            <a:off x="1087691" y="4495800"/>
            <a:ext cx="1371600" cy="93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300" y="439316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57" name="Rectangle 36"/>
          <p:cNvSpPr/>
          <p:nvPr/>
        </p:nvSpPr>
        <p:spPr bwMode="auto">
          <a:xfrm>
            <a:off x="2978150" y="4273550"/>
            <a:ext cx="1371600" cy="687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9300" y="529590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200</a:t>
            </a:r>
            <a:endParaRPr lang="zh-CN" altLang="en-US" sz="1800" dirty="0"/>
          </a:p>
        </p:txBody>
      </p:sp>
      <p:sp>
        <p:nvSpPr>
          <p:cNvPr id="85" name="Rectangle 24"/>
          <p:cNvSpPr/>
          <p:nvPr/>
        </p:nvSpPr>
        <p:spPr bwMode="auto">
          <a:xfrm>
            <a:off x="2978150" y="3562350"/>
            <a:ext cx="1371600" cy="30670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9" name="AutoShape 11"/>
          <p:cNvSpPr>
            <a:spLocks noChangeArrowheads="1"/>
          </p:cNvSpPr>
          <p:nvPr/>
        </p:nvSpPr>
        <p:spPr bwMode="auto">
          <a:xfrm>
            <a:off x="846498" y="6289675"/>
            <a:ext cx="2763850" cy="431800"/>
          </a:xfrm>
          <a:prstGeom prst="wedgeRoundRectCallout">
            <a:avLst>
              <a:gd name="adj1" fmla="val 38567"/>
              <a:gd name="adj2" fmla="val -126563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Vertices &amp; In-Edges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16450" y="523771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200</a:t>
            </a:r>
            <a:endParaRPr lang="zh-CN" altLang="en-US" sz="1800" dirty="0"/>
          </a:p>
        </p:txBody>
      </p:sp>
      <p:sp>
        <p:nvSpPr>
          <p:cNvPr id="88" name="TextBox 87"/>
          <p:cNvSpPr txBox="1"/>
          <p:nvPr/>
        </p:nvSpPr>
        <p:spPr>
          <a:xfrm>
            <a:off x="6495469" y="449580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200</a:t>
            </a:r>
            <a:endParaRPr lang="zh-CN" altLang="en-US" sz="1800" dirty="0"/>
          </a:p>
        </p:txBody>
      </p:sp>
      <p:grpSp>
        <p:nvGrpSpPr>
          <p:cNvPr id="71" name="组合 70"/>
          <p:cNvGrpSpPr/>
          <p:nvPr/>
        </p:nvGrpSpPr>
        <p:grpSpPr>
          <a:xfrm>
            <a:off x="3994150" y="2317750"/>
            <a:ext cx="3652247" cy="446984"/>
            <a:chOff x="4572000" y="1708150"/>
            <a:chExt cx="3652247" cy="446984"/>
          </a:xfrm>
        </p:grpSpPr>
        <p:sp>
          <p:nvSpPr>
            <p:cNvPr id="73" name="AutoShape 11"/>
            <p:cNvSpPr>
              <a:spLocks noChangeArrowheads="1"/>
            </p:cNvSpPr>
            <p:nvPr/>
          </p:nvSpPr>
          <p:spPr bwMode="auto">
            <a:xfrm>
              <a:off x="4572000" y="1723334"/>
              <a:ext cx="3652247" cy="431800"/>
            </a:xfrm>
            <a:prstGeom prst="wedgeRoundRectCallout">
              <a:avLst>
                <a:gd name="adj1" fmla="val -100403"/>
                <a:gd name="adj2" fmla="val 503269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74" name="AutoShape 11"/>
            <p:cNvSpPr>
              <a:spLocks noChangeArrowheads="1"/>
            </p:cNvSpPr>
            <p:nvPr/>
          </p:nvSpPr>
          <p:spPr bwMode="auto">
            <a:xfrm>
              <a:off x="4572000" y="1708150"/>
              <a:ext cx="3652247" cy="431800"/>
            </a:xfrm>
            <a:prstGeom prst="wedgeRoundRectCallout">
              <a:avLst>
                <a:gd name="adj1" fmla="val -5473"/>
                <a:gd name="adj2" fmla="val 502430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78" name="AutoShape 11"/>
            <p:cNvSpPr>
              <a:spLocks noChangeArrowheads="1"/>
            </p:cNvSpPr>
            <p:nvPr/>
          </p:nvSpPr>
          <p:spPr bwMode="auto">
            <a:xfrm>
              <a:off x="4572000" y="1708150"/>
              <a:ext cx="3652247" cy="431800"/>
            </a:xfrm>
            <a:prstGeom prst="wedgeRoundRectCallout">
              <a:avLst>
                <a:gd name="adj1" fmla="val 43210"/>
                <a:gd name="adj2" fmla="val 400328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Out-Edges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672769" y="4170918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100</a:t>
            </a:r>
            <a:endParaRPr lang="zh-CN" altLang="en-US" sz="1800" dirty="0"/>
          </a:p>
        </p:txBody>
      </p:sp>
      <p:sp>
        <p:nvSpPr>
          <p:cNvPr id="84" name="TextBox 83"/>
          <p:cNvSpPr txBox="1"/>
          <p:nvPr/>
        </p:nvSpPr>
        <p:spPr>
          <a:xfrm>
            <a:off x="2672769" y="4851400"/>
            <a:ext cx="56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200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[SIGMOD’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  <a:cs typeface="+mn-cs"/>
              </a:rPr>
              <a:t>Hash-Min: Connected Components</a:t>
            </a: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3240" y="459514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83"/>
          <p:cNvGrpSpPr>
            <a:grpSpLocks/>
          </p:cNvGrpSpPr>
          <p:nvPr/>
        </p:nvGrpSpPr>
        <p:grpSpPr bwMode="auto">
          <a:xfrm>
            <a:off x="2714612" y="3004260"/>
            <a:ext cx="3179644" cy="3021835"/>
            <a:chOff x="161510" y="143635"/>
            <a:chExt cx="2700300" cy="2565285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1512566" y="413379"/>
              <a:ext cx="0" cy="202579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340805" y="1448907"/>
              <a:ext cx="2385176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1331459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331459" y="683123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331459" y="1809170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1459" y="143635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331459" y="2348658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46484" y="1267870"/>
              <a:ext cx="360403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916433" y="1267870"/>
              <a:ext cx="360403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61510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501408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552876" y="459514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43826" y="4595149"/>
            <a:ext cx="22605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13320" y="4595149"/>
            <a:ext cx="2303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43749" y="4595149"/>
            <a:ext cx="22818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52876" y="5200795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52876" y="581497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52876" y="38679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52876" y="317913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33071" y="6143644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+mn-lt"/>
              </a:rPr>
              <a:t>Superstep</a:t>
            </a:r>
            <a:r>
              <a:rPr lang="en-US" altLang="zh-CN" b="1" dirty="0">
                <a:latin typeface="+mn-lt"/>
              </a:rPr>
              <a:t>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GraphChi</a:t>
            </a:r>
            <a:r>
              <a:rPr lang="en-US" b="1" dirty="0" smtClean="0"/>
              <a:t> [OSDI’12]</a:t>
            </a:r>
          </a:p>
          <a:p>
            <a:pPr lvl="1"/>
            <a:r>
              <a:rPr lang="en-US" dirty="0" smtClean="0"/>
              <a:t>Each </a:t>
            </a:r>
            <a:r>
              <a:rPr lang="en-US" dirty="0" smtClean="0">
                <a:solidFill>
                  <a:srgbClr val="0070C0"/>
                </a:solidFill>
              </a:rPr>
              <a:t>vertex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0070C0"/>
                </a:solidFill>
              </a:rPr>
              <a:t>edge</a:t>
            </a:r>
            <a:r>
              <a:rPr lang="en-US" dirty="0" smtClean="0"/>
              <a:t> value is </a:t>
            </a:r>
            <a:r>
              <a:rPr lang="en-US" dirty="0" smtClean="0">
                <a:solidFill>
                  <a:srgbClr val="0070C0"/>
                </a:solidFill>
              </a:rPr>
              <a:t>read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0070C0"/>
                </a:solidFill>
              </a:rPr>
              <a:t>written</a:t>
            </a:r>
            <a:r>
              <a:rPr lang="en-US" dirty="0" smtClean="0"/>
              <a:t> for at least once in an iteration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X-Stream [SOSP’13]</a:t>
            </a:r>
          </a:p>
          <a:p>
            <a:pPr lvl="1"/>
            <a:r>
              <a:rPr lang="en-US" dirty="0" smtClean="0"/>
              <a:t>Edge-scope GAS programming model</a:t>
            </a:r>
          </a:p>
          <a:p>
            <a:pPr lvl="1"/>
            <a:r>
              <a:rPr lang="en-US" dirty="0" smtClean="0"/>
              <a:t>Streams a </a:t>
            </a:r>
            <a:r>
              <a:rPr lang="en-US" dirty="0" smtClean="0">
                <a:solidFill>
                  <a:srgbClr val="0070C0"/>
                </a:solidFill>
              </a:rPr>
              <a:t>completely unordered </a:t>
            </a:r>
            <a:r>
              <a:rPr lang="en-US" dirty="0" smtClean="0"/>
              <a:t>list of edges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X-Stream [SOSP’13]</a:t>
            </a:r>
          </a:p>
          <a:p>
            <a:pPr lvl="1"/>
            <a:r>
              <a:rPr lang="en-US" dirty="0" smtClean="0"/>
              <a:t>Simple case: all </a:t>
            </a:r>
            <a:r>
              <a:rPr lang="en-US" dirty="0" smtClean="0">
                <a:solidFill>
                  <a:srgbClr val="0070C0"/>
                </a:solidFill>
              </a:rPr>
              <a:t>vertex states</a:t>
            </a:r>
            <a:r>
              <a:rPr lang="en-US" dirty="0" smtClean="0"/>
              <a:t> are memory-resident</a:t>
            </a:r>
          </a:p>
          <a:p>
            <a:pPr lvl="1"/>
            <a:r>
              <a:rPr lang="en-US" dirty="0" smtClean="0"/>
              <a:t>Pass </a:t>
            </a:r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en-US" dirty="0" smtClean="0"/>
              <a:t>: edge-centric scattering</a:t>
            </a:r>
          </a:p>
          <a:p>
            <a:pPr lvl="2"/>
            <a:r>
              <a:rPr lang="en-US" dirty="0" smtClean="0"/>
              <a:t>(</a:t>
            </a:r>
            <a:r>
              <a:rPr lang="en-US" i="1" dirty="0" smtClean="0"/>
              <a:t>u, v</a:t>
            </a:r>
            <a:r>
              <a:rPr lang="en-US" dirty="0" smtClean="0"/>
              <a:t>): </a:t>
            </a:r>
            <a:r>
              <a:rPr lang="en-US" i="1" dirty="0" smtClean="0">
                <a:solidFill>
                  <a:srgbClr val="0070C0"/>
                </a:solidFill>
              </a:rPr>
              <a:t>value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u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 =&gt;</a:t>
            </a:r>
            <a:r>
              <a:rPr lang="en-US" dirty="0" smtClean="0">
                <a:solidFill>
                  <a:srgbClr val="0070C0"/>
                </a:solidFill>
              </a:rPr>
              <a:t> &lt;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i="1" dirty="0" smtClean="0">
                <a:solidFill>
                  <a:srgbClr val="0070C0"/>
                </a:solidFill>
              </a:rPr>
              <a:t>value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u, v</a:t>
            </a:r>
            <a:r>
              <a:rPr lang="en-US" dirty="0" smtClean="0">
                <a:solidFill>
                  <a:srgbClr val="0070C0"/>
                </a:solidFill>
              </a:rPr>
              <a:t>)&gt;</a:t>
            </a:r>
          </a:p>
          <a:p>
            <a:pPr lvl="2"/>
            <a:endParaRPr lang="en-US" sz="400" dirty="0" smtClean="0"/>
          </a:p>
          <a:p>
            <a:pPr lvl="1"/>
            <a:r>
              <a:rPr lang="en-US" dirty="0" smtClean="0"/>
              <a:t>Pass </a:t>
            </a:r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: edge-centric gathering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&lt;</a:t>
            </a:r>
            <a:r>
              <a:rPr lang="en-US" i="1" dirty="0">
                <a:solidFill>
                  <a:srgbClr val="0070C0"/>
                </a:solidFill>
              </a:rPr>
              <a:t>v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i="1" dirty="0">
                <a:solidFill>
                  <a:srgbClr val="0070C0"/>
                </a:solidFill>
              </a:rPr>
              <a:t>value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</a:rPr>
              <a:t>u, v</a:t>
            </a:r>
            <a:r>
              <a:rPr lang="en-US" dirty="0">
                <a:solidFill>
                  <a:srgbClr val="0070C0"/>
                </a:solidFill>
              </a:rPr>
              <a:t>)&gt;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=&gt; </a:t>
            </a:r>
            <a:r>
              <a:rPr lang="en-US" i="1" dirty="0" smtClean="0">
                <a:solidFill>
                  <a:srgbClr val="0070C0"/>
                </a:solidFill>
              </a:rPr>
              <a:t>value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562110" y="3654025"/>
            <a:ext cx="1155700" cy="504000"/>
          </a:xfrm>
          <a:prstGeom prst="wedgeRoundRectCallout">
            <a:avLst>
              <a:gd name="adj1" fmla="val -93606"/>
              <a:gd name="adj2" fmla="val -41689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update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3916905" y="4905220"/>
            <a:ext cx="1600200" cy="504000"/>
          </a:xfrm>
          <a:prstGeom prst="wedgeRoundRectCallout">
            <a:avLst>
              <a:gd name="adj1" fmla="val -34928"/>
              <a:gd name="adj2" fmla="val -105554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aggregate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X-Stream [SOSP’13]</a:t>
            </a:r>
          </a:p>
          <a:p>
            <a:pPr lvl="1"/>
            <a:r>
              <a:rPr lang="en-US" dirty="0" smtClean="0"/>
              <a:t>Out-of-Core Engine</a:t>
            </a:r>
          </a:p>
          <a:p>
            <a:pPr lvl="2"/>
            <a:r>
              <a:rPr lang="en-US" dirty="0" smtClean="0"/>
              <a:t> </a:t>
            </a:r>
            <a:r>
              <a:rPr lang="en-US" i="1" dirty="0" smtClean="0">
                <a:solidFill>
                  <a:srgbClr val="0070C0"/>
                </a:solidFill>
              </a:rPr>
              <a:t>P </a:t>
            </a:r>
            <a:r>
              <a:rPr lang="en-US" dirty="0" smtClean="0"/>
              <a:t>vertex partitions with </a:t>
            </a:r>
            <a:r>
              <a:rPr lang="en-US" i="1" dirty="0" smtClean="0">
                <a:solidFill>
                  <a:srgbClr val="0070C0"/>
                </a:solidFill>
              </a:rPr>
              <a:t>vertex states</a:t>
            </a:r>
            <a:r>
              <a:rPr lang="en-US" dirty="0" smtClean="0"/>
              <a:t> only</a:t>
            </a:r>
          </a:p>
          <a:p>
            <a:pPr lvl="2"/>
            <a:r>
              <a:rPr lang="en-US" dirty="0" smtClean="0"/>
              <a:t> </a:t>
            </a:r>
            <a:r>
              <a:rPr lang="en-US" i="1" dirty="0" smtClean="0">
                <a:solidFill>
                  <a:srgbClr val="0070C0"/>
                </a:solidFill>
              </a:rPr>
              <a:t>P </a:t>
            </a:r>
            <a:r>
              <a:rPr lang="en-US" dirty="0" smtClean="0"/>
              <a:t>edge partitions, partitioned by </a:t>
            </a:r>
            <a:r>
              <a:rPr lang="en-US" i="1" dirty="0" smtClean="0">
                <a:solidFill>
                  <a:srgbClr val="0070C0"/>
                </a:solidFill>
              </a:rPr>
              <a:t>source</a:t>
            </a:r>
            <a:r>
              <a:rPr lang="en-US" dirty="0" smtClean="0"/>
              <a:t> vertices</a:t>
            </a:r>
          </a:p>
          <a:p>
            <a:pPr lvl="2"/>
            <a:r>
              <a:rPr lang="en-US" dirty="0" smtClean="0"/>
              <a:t>Each </a:t>
            </a:r>
            <a:r>
              <a:rPr lang="en-US" dirty="0" smtClean="0">
                <a:solidFill>
                  <a:srgbClr val="0070C0"/>
                </a:solidFill>
              </a:rPr>
              <a:t>pass</a:t>
            </a:r>
            <a:r>
              <a:rPr lang="en-US" dirty="0" smtClean="0"/>
              <a:t> loads a </a:t>
            </a:r>
            <a:r>
              <a:rPr lang="en-US" i="1" dirty="0" smtClean="0">
                <a:solidFill>
                  <a:srgbClr val="0070C0"/>
                </a:solidFill>
              </a:rPr>
              <a:t>vertex partition</a:t>
            </a:r>
            <a:r>
              <a:rPr lang="en-US" dirty="0" smtClean="0"/>
              <a:t>, streams corresponding </a:t>
            </a:r>
            <a:r>
              <a:rPr lang="en-US" i="1" dirty="0" smtClean="0">
                <a:solidFill>
                  <a:srgbClr val="0070C0"/>
                </a:solidFill>
              </a:rPr>
              <a:t>edge partition </a:t>
            </a:r>
            <a:r>
              <a:rPr lang="en-US" dirty="0" smtClean="0"/>
              <a:t>(or </a:t>
            </a:r>
            <a:r>
              <a:rPr lang="en-US" i="1" dirty="0" smtClean="0">
                <a:solidFill>
                  <a:srgbClr val="0070C0"/>
                </a:solidFill>
              </a:rPr>
              <a:t>update partition</a:t>
            </a:r>
            <a:r>
              <a:rPr lang="en-US" dirty="0" smtClean="0"/>
              <a:t>)</a:t>
            </a:r>
            <a:endParaRPr lang="en-US" i="1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9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10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6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5202070" y="1908820"/>
            <a:ext cx="3414880" cy="800100"/>
          </a:xfrm>
          <a:prstGeom prst="wedgeRoundRectCallout">
            <a:avLst>
              <a:gd name="adj1" fmla="val -34580"/>
              <a:gd name="adj2" fmla="val 92178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Fit into memory</a:t>
            </a:r>
          </a:p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L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arger than in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Constantia" pitchFamily="18" charset="0"/>
              </a:rPr>
              <a:t>GraphChi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457201" y="1544895"/>
            <a:ext cx="2584630" cy="488950"/>
          </a:xfrm>
          <a:prstGeom prst="wedgeRoundRectCallout">
            <a:avLst>
              <a:gd name="adj1" fmla="val 33884"/>
              <a:gd name="adj2" fmla="val 349182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Streamed on disk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2955631" y="4762500"/>
            <a:ext cx="5731169" cy="488950"/>
          </a:xfrm>
          <a:prstGeom prst="wedgeRoundRectCallout">
            <a:avLst>
              <a:gd name="adj1" fmla="val -29950"/>
              <a:gd name="adj2" fmla="val -98462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P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update files generated by Pass </a:t>
            </a:r>
            <a:r>
              <a:rPr lang="en-US" altLang="zh-CN" sz="20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scattering</a:t>
            </a:r>
            <a:endParaRPr lang="en-US" altLang="zh-CN" sz="20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X-Stream [SOSP’13]</a:t>
            </a:r>
          </a:p>
          <a:p>
            <a:pPr lvl="1"/>
            <a:r>
              <a:rPr lang="en-US" dirty="0" smtClean="0"/>
              <a:t>Out-of-Core Engine</a:t>
            </a:r>
          </a:p>
          <a:p>
            <a:pPr lvl="2"/>
            <a:r>
              <a:rPr lang="en-US" dirty="0" smtClean="0"/>
              <a:t>Pass </a:t>
            </a:r>
            <a:r>
              <a:rPr lang="en-US" sz="21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en-US" dirty="0" smtClean="0"/>
              <a:t>: edge-centric scattering</a:t>
            </a:r>
          </a:p>
          <a:p>
            <a:pPr lvl="3"/>
            <a:r>
              <a:rPr lang="en-US" dirty="0" smtClean="0"/>
              <a:t> (</a:t>
            </a:r>
            <a:r>
              <a:rPr lang="en-US" i="1" dirty="0" smtClean="0"/>
              <a:t>u, v</a:t>
            </a:r>
            <a:r>
              <a:rPr lang="en-US" dirty="0" smtClean="0"/>
              <a:t>): </a:t>
            </a:r>
            <a:r>
              <a:rPr lang="en-US" i="1" dirty="0" smtClean="0">
                <a:solidFill>
                  <a:srgbClr val="0070C0"/>
                </a:solidFill>
              </a:rPr>
              <a:t>value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u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 =&gt; </a:t>
            </a:r>
            <a:r>
              <a:rPr lang="en-US" dirty="0" smtClean="0">
                <a:solidFill>
                  <a:srgbClr val="0070C0"/>
                </a:solidFill>
              </a:rPr>
              <a:t>[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i="1" dirty="0" smtClean="0">
                <a:solidFill>
                  <a:srgbClr val="0070C0"/>
                </a:solidFill>
              </a:rPr>
              <a:t>value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u, v</a:t>
            </a:r>
            <a:r>
              <a:rPr lang="en-US" dirty="0" smtClean="0">
                <a:solidFill>
                  <a:srgbClr val="0070C0"/>
                </a:solidFill>
              </a:rPr>
              <a:t>)]</a:t>
            </a:r>
          </a:p>
          <a:p>
            <a:pPr lvl="2"/>
            <a:r>
              <a:rPr lang="en-US" dirty="0" smtClean="0"/>
              <a:t>Pass </a:t>
            </a:r>
            <a:r>
              <a:rPr lang="en-US" sz="21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dirty="0" smtClean="0"/>
              <a:t>: edge-centric scattering</a:t>
            </a:r>
          </a:p>
          <a:p>
            <a:pPr lvl="3"/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[</a:t>
            </a:r>
            <a:r>
              <a:rPr lang="en-US" i="1" dirty="0">
                <a:solidFill>
                  <a:srgbClr val="0070C0"/>
                </a:solidFill>
              </a:rPr>
              <a:t>v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i="1" dirty="0">
                <a:solidFill>
                  <a:srgbClr val="0070C0"/>
                </a:solidFill>
              </a:rPr>
              <a:t>value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</a:rPr>
              <a:t>u, v</a:t>
            </a:r>
            <a:r>
              <a:rPr lang="en-US" dirty="0">
                <a:solidFill>
                  <a:srgbClr val="0070C0"/>
                </a:solidFill>
              </a:rPr>
              <a:t>)]</a:t>
            </a:r>
            <a:r>
              <a:rPr lang="en-US" dirty="0" smtClean="0"/>
              <a:t> =&gt; </a:t>
            </a:r>
            <a:r>
              <a:rPr lang="en-US" i="1" dirty="0" smtClean="0">
                <a:solidFill>
                  <a:srgbClr val="0070C0"/>
                </a:solidFill>
              </a:rPr>
              <a:t>value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7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9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10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6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5816600" y="2628900"/>
            <a:ext cx="3111500" cy="800100"/>
          </a:xfrm>
          <a:prstGeom prst="wedgeRoundRectCallout">
            <a:avLst>
              <a:gd name="adj1" fmla="val -63026"/>
              <a:gd name="adj2" fmla="val 44266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Append to update file</a:t>
            </a:r>
          </a:p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for partition of  </a:t>
            </a: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v</a:t>
            </a:r>
            <a:endParaRPr lang="en-US" altLang="zh-CN" sz="20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3633340" y="4540250"/>
            <a:ext cx="5053460" cy="800100"/>
          </a:xfrm>
          <a:prstGeom prst="wedgeRoundRectCallout">
            <a:avLst>
              <a:gd name="adj1" fmla="val -56063"/>
              <a:gd name="adj2" fmla="val -55507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Streamed from update file</a:t>
            </a:r>
          </a:p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for the corresponding vertex partition</a:t>
            </a:r>
            <a:endParaRPr lang="en-US" altLang="zh-CN" sz="20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X-Stream [SOSP’13]</a:t>
            </a:r>
          </a:p>
          <a:p>
            <a:pPr lvl="1"/>
            <a:r>
              <a:rPr lang="en-US" dirty="0" smtClean="0"/>
              <a:t>Scale out: Chaos [SOSP’15]</a:t>
            </a:r>
          </a:p>
          <a:p>
            <a:pPr lvl="2"/>
            <a:r>
              <a:rPr lang="en-US" dirty="0" smtClean="0"/>
              <a:t>Requires </a:t>
            </a:r>
            <a:r>
              <a:rPr lang="en-US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40 </a:t>
            </a:r>
            <a:r>
              <a:rPr lang="en-US" dirty="0" err="1" smtClean="0">
                <a:solidFill>
                  <a:srgbClr val="0070C0"/>
                </a:solidFill>
              </a:rPr>
              <a:t>GigE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/>
              <a:t>Slow with GigE</a:t>
            </a:r>
          </a:p>
          <a:p>
            <a:pPr lvl="1"/>
            <a:r>
              <a:rPr lang="en-US" dirty="0"/>
              <a:t>Weakness: </a:t>
            </a:r>
            <a:r>
              <a:rPr lang="en-US" dirty="0">
                <a:solidFill>
                  <a:srgbClr val="0070C0"/>
                </a:solidFill>
              </a:rPr>
              <a:t>sparse</a:t>
            </a:r>
            <a:r>
              <a:rPr lang="en-US" dirty="0"/>
              <a:t> </a:t>
            </a:r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VENUS [ICDE’14]</a:t>
            </a:r>
          </a:p>
          <a:p>
            <a:pPr lvl="1"/>
            <a:r>
              <a:rPr lang="en-US" dirty="0" smtClean="0"/>
              <a:t>Programming model</a:t>
            </a:r>
          </a:p>
          <a:p>
            <a:pPr lvl="2"/>
            <a:r>
              <a:rPr lang="en-US" dirty="0" smtClean="0"/>
              <a:t>Value scope of 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479247" y="49138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36823" y="48906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247735" y="49155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32637" y="49294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979759" y="517684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724997" y="5179339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969597" y="49519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12558" y="4965977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38400" y="52959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71950" y="52959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25147" y="535053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10497" y="45847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altLang="zh-CN" sz="2800" b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13897" y="45847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v,w</a:t>
            </a:r>
            <a:r>
              <a:rPr lang="en-US" altLang="zh-CN" sz="2800" b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2991447" y="405130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2526349" y="3658885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26349" y="591820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4724997" y="538999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2979759" y="538480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720631" y="3919103"/>
            <a:ext cx="1291927" cy="97155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6037899" y="366652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37899" y="593347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597" y="4673600"/>
            <a:ext cx="454611" cy="454611"/>
          </a:xfrm>
          <a:prstGeom prst="rect">
            <a:avLst/>
          </a:prstGeom>
          <a:noFill/>
        </p:spPr>
      </p:pic>
      <p:pic>
        <p:nvPicPr>
          <p:cNvPr id="28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36" y="4663489"/>
            <a:ext cx="454611" cy="454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5" grpId="0"/>
      <p:bldP spid="2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VENUS [ICDE’14]</a:t>
            </a:r>
          </a:p>
          <a:p>
            <a:pPr lvl="1"/>
            <a:r>
              <a:rPr lang="en-US" dirty="0" smtClean="0"/>
              <a:t>Assume </a:t>
            </a:r>
            <a:r>
              <a:rPr lang="en-US" dirty="0" smtClean="0">
                <a:solidFill>
                  <a:srgbClr val="0070C0"/>
                </a:solidFill>
              </a:rPr>
              <a:t>static</a:t>
            </a:r>
            <a:r>
              <a:rPr lang="en-US" dirty="0" smtClean="0"/>
              <a:t> topology</a:t>
            </a:r>
          </a:p>
          <a:p>
            <a:pPr lvl="2"/>
            <a:r>
              <a:rPr lang="en-US" dirty="0" smtClean="0"/>
              <a:t>Separate </a:t>
            </a:r>
            <a:r>
              <a:rPr lang="en-US" dirty="0" smtClean="0">
                <a:solidFill>
                  <a:srgbClr val="0070C0"/>
                </a:solidFill>
              </a:rPr>
              <a:t>read-only edge data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mutable vertex states</a:t>
            </a:r>
          </a:p>
          <a:p>
            <a:pPr lvl="1"/>
            <a:r>
              <a:rPr lang="en-US" dirty="0" smtClean="0"/>
              <a:t>g-shard(</a:t>
            </a:r>
            <a:r>
              <a:rPr lang="en-US" i="1" dirty="0" err="1" smtClean="0"/>
              <a:t>i</a:t>
            </a:r>
            <a:r>
              <a:rPr lang="en-US" dirty="0" smtClean="0"/>
              <a:t>): </a:t>
            </a:r>
            <a:r>
              <a:rPr lang="en-US" dirty="0" smtClean="0">
                <a:solidFill>
                  <a:srgbClr val="0070C0"/>
                </a:solidFill>
              </a:rPr>
              <a:t>incoming</a:t>
            </a:r>
            <a:r>
              <a:rPr lang="en-US" dirty="0" smtClean="0"/>
              <a:t> edge lists of vertices in </a:t>
            </a:r>
            <a:r>
              <a:rPr lang="en-US" dirty="0" smtClean="0">
                <a:solidFill>
                  <a:srgbClr val="0070C0"/>
                </a:solidFill>
              </a:rPr>
              <a:t>interval(</a:t>
            </a:r>
            <a:r>
              <a:rPr lang="en-US" i="1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dirty="0" smtClean="0"/>
              <a:t>v-shard(</a:t>
            </a:r>
            <a:r>
              <a:rPr lang="en-US" i="1" dirty="0" err="1" smtClean="0"/>
              <a:t>i</a:t>
            </a:r>
            <a:r>
              <a:rPr lang="en-US" dirty="0" smtClean="0"/>
              <a:t>): </a:t>
            </a:r>
            <a:r>
              <a:rPr lang="en-US" dirty="0" err="1" smtClean="0">
                <a:solidFill>
                  <a:srgbClr val="0070C0"/>
                </a:solidFill>
              </a:rPr>
              <a:t>srcs</a:t>
            </a:r>
            <a:r>
              <a:rPr lang="en-US" dirty="0" smtClean="0"/>
              <a:t> &amp; </a:t>
            </a:r>
            <a:r>
              <a:rPr lang="en-US" dirty="0" err="1" smtClean="0">
                <a:solidFill>
                  <a:srgbClr val="0070C0"/>
                </a:solidFill>
              </a:rPr>
              <a:t>dsts</a:t>
            </a:r>
            <a:r>
              <a:rPr lang="en-US" dirty="0" smtClean="0"/>
              <a:t> of edges in </a:t>
            </a:r>
            <a:r>
              <a:rPr lang="en-US" dirty="0" smtClean="0">
                <a:solidFill>
                  <a:srgbClr val="0070C0"/>
                </a:solidFill>
              </a:rPr>
              <a:t>g-shard(</a:t>
            </a:r>
            <a:r>
              <a:rPr lang="en-US" i="1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dirty="0" smtClean="0"/>
              <a:t>All g-shards are </a:t>
            </a:r>
            <a:r>
              <a:rPr lang="en-US" dirty="0" smtClean="0">
                <a:solidFill>
                  <a:srgbClr val="0070C0"/>
                </a:solidFill>
              </a:rPr>
              <a:t>concatenated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0070C0"/>
                </a:solidFill>
              </a:rPr>
              <a:t>streaming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7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8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4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1376646" y="4725268"/>
            <a:ext cx="4185464" cy="468000"/>
          </a:xfrm>
          <a:prstGeom prst="wedgeRoundRectCallout">
            <a:avLst>
              <a:gd name="adj1" fmla="val -14988"/>
              <a:gd name="adj2" fmla="val -182020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Sources may not be in interval(</a:t>
            </a:r>
            <a:r>
              <a:rPr lang="en-US" altLang="zh-CN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i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)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806915" y="1939234"/>
            <a:ext cx="5033714" cy="468000"/>
          </a:xfrm>
          <a:prstGeom prst="wedgeRoundRectCallout">
            <a:avLst>
              <a:gd name="adj1" fmla="val -78847"/>
              <a:gd name="adj2" fmla="val 348619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Vertices in a v-shard are ordered by ID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2231740" y="4491268"/>
            <a:ext cx="5991602" cy="468000"/>
          </a:xfrm>
          <a:prstGeom prst="wedgeRoundRectCallout">
            <a:avLst>
              <a:gd name="adj1" fmla="val 29776"/>
              <a:gd name="adj2" fmla="val -207141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err="1" smtClean="0">
                <a:solidFill>
                  <a:schemeClr val="bg1"/>
                </a:solidFill>
                <a:latin typeface="Constantia" pitchFamily="18" charset="0"/>
              </a:rPr>
              <a:t>Dsts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of 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interval(</a:t>
            </a:r>
            <a:r>
              <a:rPr lang="en-US" altLang="zh-CN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i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) may be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Constantia" pitchFamily="18" charset="0"/>
              </a:rPr>
              <a:t>srcs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of other intervals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VENUS [ICDE’14]</a:t>
            </a:r>
          </a:p>
          <a:p>
            <a:pPr lvl="1"/>
            <a:r>
              <a:rPr lang="en-US" dirty="0" smtClean="0"/>
              <a:t>T</a:t>
            </a:r>
            <a:r>
              <a:rPr lang="en-US" altLang="zh-CN" dirty="0" smtClean="0"/>
              <a:t>o process </a:t>
            </a:r>
            <a:r>
              <a:rPr lang="en-US" altLang="zh-CN" dirty="0" smtClean="0">
                <a:solidFill>
                  <a:srgbClr val="0070C0"/>
                </a:solidFill>
              </a:rPr>
              <a:t>interval(</a:t>
            </a:r>
            <a:r>
              <a:rPr lang="en-US" altLang="zh-CN" i="1" dirty="0" err="1" smtClean="0">
                <a:solidFill>
                  <a:srgbClr val="0070C0"/>
                </a:solidFill>
              </a:rPr>
              <a:t>i</a:t>
            </a:r>
            <a:r>
              <a:rPr lang="en-US" altLang="zh-CN" dirty="0" smtClean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 smtClean="0"/>
              <a:t>Load </a:t>
            </a:r>
            <a:r>
              <a:rPr lang="en-US" dirty="0" smtClean="0">
                <a:solidFill>
                  <a:srgbClr val="0070C0"/>
                </a:solidFill>
              </a:rPr>
              <a:t>v-shard(</a:t>
            </a:r>
            <a:r>
              <a:rPr lang="en-US" i="1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 smtClean="0"/>
              <a:t>Stream </a:t>
            </a:r>
            <a:r>
              <a:rPr lang="en-US" dirty="0" smtClean="0">
                <a:solidFill>
                  <a:srgbClr val="0070C0"/>
                </a:solidFill>
              </a:rPr>
              <a:t>g-shard(</a:t>
            </a:r>
            <a:r>
              <a:rPr lang="en-US" i="1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, update in-memory </a:t>
            </a:r>
            <a:r>
              <a:rPr lang="en-US" dirty="0" smtClean="0">
                <a:solidFill>
                  <a:srgbClr val="0070C0"/>
                </a:solidFill>
              </a:rPr>
              <a:t>v-shard(</a:t>
            </a:r>
            <a:r>
              <a:rPr lang="en-US" i="1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 smtClean="0"/>
              <a:t>Update every other v-shard by a </a:t>
            </a:r>
            <a:r>
              <a:rPr lang="en-US" b="1" i="1" dirty="0" smtClean="0"/>
              <a:t>sequential</a:t>
            </a:r>
            <a:r>
              <a:rPr lang="en-US" dirty="0" smtClean="0"/>
              <a:t> write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7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8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4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4617005" y="2717800"/>
            <a:ext cx="4003275" cy="468000"/>
          </a:xfrm>
          <a:prstGeom prst="wedgeRoundRectCallout">
            <a:avLst>
              <a:gd name="adj1" fmla="val -10416"/>
              <a:gd name="adj2" fmla="val 117570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err="1" smtClean="0">
                <a:solidFill>
                  <a:schemeClr val="bg1"/>
                </a:solidFill>
                <a:latin typeface="Constantia" pitchFamily="18" charset="0"/>
              </a:rPr>
              <a:t>Dst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vertices are in interval(</a:t>
            </a:r>
            <a:r>
              <a:rPr lang="en-US" altLang="zh-CN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i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)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VENUS [ICDE’14]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Avoid writing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(|</a:t>
            </a:r>
            <a:r>
              <a:rPr lang="en-US" i="1" dirty="0" smtClean="0">
                <a:solidFill>
                  <a:srgbClr val="0070C0"/>
                </a:solidFill>
              </a:rPr>
              <a:t>E|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edge values to disk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(|</a:t>
            </a:r>
            <a:r>
              <a:rPr lang="en-US" i="1" dirty="0" smtClean="0">
                <a:solidFill>
                  <a:srgbClr val="0070C0"/>
                </a:solidFill>
              </a:rPr>
              <a:t>E|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 edge values are read once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(|</a:t>
            </a:r>
            <a:r>
              <a:rPr lang="en-US" i="1" dirty="0" smtClean="0">
                <a:solidFill>
                  <a:srgbClr val="0070C0"/>
                </a:solidFill>
              </a:rPr>
              <a:t>V|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 may be read/written for multiple times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43407" y="5193268"/>
            <a:ext cx="7068138" cy="1258332"/>
            <a:chOff x="843407" y="5193268"/>
            <a:chExt cx="7068138" cy="1258332"/>
          </a:xfrm>
        </p:grpSpPr>
        <p:sp>
          <p:nvSpPr>
            <p:cNvPr id="7" name="Rectangle 9"/>
            <p:cNvSpPr/>
            <p:nvPr/>
          </p:nvSpPr>
          <p:spPr>
            <a:xfrm>
              <a:off x="2644579" y="5651500"/>
              <a:ext cx="1524000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interval(2)</a:t>
              </a:r>
            </a:p>
          </p:txBody>
        </p:sp>
        <p:sp>
          <p:nvSpPr>
            <p:cNvPr id="8" name="Rectangle 10"/>
            <p:cNvSpPr/>
            <p:nvPr/>
          </p:nvSpPr>
          <p:spPr>
            <a:xfrm>
              <a:off x="6079929" y="5651500"/>
              <a:ext cx="1653228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interval(</a:t>
              </a:r>
              <a:r>
                <a:rPr lang="en-US" i="1" dirty="0"/>
                <a:t>P</a:t>
              </a:r>
              <a:r>
                <a:rPr lang="en-US" dirty="0"/>
                <a:t>)</a:t>
              </a: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168579" y="5620782"/>
              <a:ext cx="1911350" cy="830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407" y="52070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357" y="525145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n</a:t>
              </a:r>
              <a:endParaRPr lang="en-US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03262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8383" y="5193268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4" name="Rectangle 8"/>
            <p:cNvSpPr/>
            <p:nvPr/>
          </p:nvSpPr>
          <p:spPr>
            <a:xfrm>
              <a:off x="1021207" y="5651500"/>
              <a:ext cx="1623372" cy="800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interval(1)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SIGMOD’10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  <a:cs typeface="+mn-cs"/>
              </a:rPr>
              <a:t>Hash-Min: Connected Components</a:t>
            </a: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3240" y="459514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83"/>
          <p:cNvGrpSpPr>
            <a:grpSpLocks/>
          </p:cNvGrpSpPr>
          <p:nvPr/>
        </p:nvGrpSpPr>
        <p:grpSpPr bwMode="auto">
          <a:xfrm>
            <a:off x="2714612" y="3004260"/>
            <a:ext cx="3179644" cy="3021835"/>
            <a:chOff x="161510" y="143635"/>
            <a:chExt cx="2700300" cy="2565285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1512566" y="413379"/>
              <a:ext cx="0" cy="202579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340805" y="1448907"/>
              <a:ext cx="2385176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1331459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331459" y="683123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331459" y="1809170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1459" y="143635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331459" y="2348658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46484" y="1267870"/>
              <a:ext cx="360403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916433" y="1267870"/>
              <a:ext cx="360403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61510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501408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552876" y="459514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43826" y="4595149"/>
            <a:ext cx="22605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13320" y="4595149"/>
            <a:ext cx="2303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43749" y="4595149"/>
            <a:ext cx="22818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52876" y="5200795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52876" y="581497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52876" y="38679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52876" y="317913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33071" y="6143644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+mn-lt"/>
              </a:rPr>
              <a:t>Superstep</a:t>
            </a:r>
            <a:r>
              <a:rPr lang="en-US" altLang="zh-CN" b="1" dirty="0">
                <a:latin typeface="+mn-lt"/>
              </a:rPr>
              <a:t>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Subgraph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-Based Systems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Categories</a:t>
            </a:r>
          </a:p>
          <a:p>
            <a:pPr lvl="1"/>
            <a:r>
              <a:rPr lang="en-US" dirty="0" smtClean="0"/>
              <a:t>Shared-</a:t>
            </a:r>
            <a:r>
              <a:rPr lang="en-US" dirty="0" err="1" smtClean="0"/>
              <a:t>mem</a:t>
            </a:r>
            <a:r>
              <a:rPr lang="en-US" dirty="0" smtClean="0"/>
              <a:t> out-of-core </a:t>
            </a:r>
            <a:r>
              <a:rPr lang="en-US" dirty="0" smtClean="0"/>
              <a:t>(</a:t>
            </a:r>
            <a:r>
              <a:rPr lang="en-US" dirty="0" err="1" smtClean="0"/>
              <a:t>GraphChi</a:t>
            </a:r>
            <a:r>
              <a:rPr lang="en-US" dirty="0" smtClean="0"/>
              <a:t>, X-Stream, VENUS)</a:t>
            </a:r>
            <a:endParaRPr lang="en-US" dirty="0" smtClean="0"/>
          </a:p>
          <a:p>
            <a:pPr lvl="1"/>
            <a:r>
              <a:rPr lang="en-US" dirty="0" smtClean="0"/>
              <a:t>Matrix-based (to be discussed later)</a:t>
            </a:r>
          </a:p>
          <a:p>
            <a:pPr lvl="1"/>
            <a:r>
              <a:rPr lang="en-US" dirty="0" smtClean="0"/>
              <a:t>SSD-based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In-</a:t>
            </a:r>
            <a:r>
              <a:rPr lang="en-US" dirty="0" err="1" smtClean="0"/>
              <a:t>mem</a:t>
            </a:r>
            <a:r>
              <a:rPr lang="en-US" dirty="0" smtClean="0"/>
              <a:t> multi-core</a:t>
            </a:r>
          </a:p>
          <a:p>
            <a:pPr lvl="1"/>
            <a:r>
              <a:rPr lang="en-US" dirty="0" smtClean="0"/>
              <a:t>GPU-based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SSD-Based Systems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gadgetblog.it/S/SSD/SSD8S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325" y="3829050"/>
            <a:ext cx="3825875" cy="27188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SSD-Based Systems</a:t>
            </a:r>
          </a:p>
          <a:p>
            <a:pPr lvl="1"/>
            <a:r>
              <a:rPr lang="en-US" dirty="0" err="1" smtClean="0"/>
              <a:t>Async</a:t>
            </a:r>
            <a:r>
              <a:rPr lang="en-US" dirty="0" smtClean="0"/>
              <a:t> random IO</a:t>
            </a:r>
          </a:p>
          <a:p>
            <a:pPr lvl="2"/>
            <a:r>
              <a:rPr lang="en-US" dirty="0" smtClean="0"/>
              <a:t>Many flash chips, each with multiple dies</a:t>
            </a:r>
          </a:p>
          <a:p>
            <a:pPr lvl="1"/>
            <a:r>
              <a:rPr lang="en-US" altLang="zh-CN" dirty="0" smtClean="0"/>
              <a:t>Callback function</a:t>
            </a:r>
          </a:p>
          <a:p>
            <a:pPr lvl="1"/>
            <a:r>
              <a:rPr lang="en-US" altLang="zh-CN" dirty="0" smtClean="0"/>
              <a:t>Pipelined for high throughput</a:t>
            </a:r>
            <a:endParaRPr lang="en-US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TurboGraph</a:t>
            </a:r>
            <a:r>
              <a:rPr lang="en-US" b="1" dirty="0" smtClean="0">
                <a:solidFill>
                  <a:srgbClr val="FF0000"/>
                </a:solidFill>
              </a:rPr>
              <a:t> [KDD’13]</a:t>
            </a:r>
          </a:p>
          <a:p>
            <a:pPr lvl="1"/>
            <a:r>
              <a:rPr lang="en-US" dirty="0" smtClean="0"/>
              <a:t>Vertices </a:t>
            </a:r>
            <a:r>
              <a:rPr lang="en-US" dirty="0" smtClean="0">
                <a:solidFill>
                  <a:srgbClr val="0070C0"/>
                </a:solidFill>
              </a:rPr>
              <a:t>ordered by ID</a:t>
            </a:r>
            <a:r>
              <a:rPr lang="en-US" dirty="0" smtClean="0"/>
              <a:t>, stored in </a:t>
            </a:r>
            <a:r>
              <a:rPr lang="en-US" dirty="0" smtClean="0">
                <a:solidFill>
                  <a:srgbClr val="0070C0"/>
                </a:solidFill>
              </a:rPr>
              <a:t>pages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TurboGraph</a:t>
            </a:r>
            <a:r>
              <a:rPr lang="en-US" b="1" dirty="0" smtClean="0"/>
              <a:t> [KDD’13]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2" y="2673350"/>
            <a:ext cx="9105978" cy="34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椭圆 6"/>
          <p:cNvSpPr/>
          <p:nvPr/>
        </p:nvSpPr>
        <p:spPr>
          <a:xfrm>
            <a:off x="3860800" y="3517900"/>
            <a:ext cx="400050" cy="40005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622350" y="4495800"/>
            <a:ext cx="972000" cy="12446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TurboGraph</a:t>
            </a:r>
            <a:r>
              <a:rPr lang="en-US" b="1" dirty="0" smtClean="0"/>
              <a:t> [KDD’13]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2" y="2673350"/>
            <a:ext cx="9105978" cy="34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直接箭头连接符 15"/>
          <p:cNvCxnSpPr/>
          <p:nvPr/>
        </p:nvCxnSpPr>
        <p:spPr>
          <a:xfrm rot="10800000">
            <a:off x="4972051" y="5562600"/>
            <a:ext cx="57785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rot="16200000" flipV="1">
            <a:off x="4660901" y="4584699"/>
            <a:ext cx="800102" cy="711203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rot="10800000">
            <a:off x="4705350" y="4940301"/>
            <a:ext cx="577854" cy="400053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4000" y="6160396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Read order for positions in a page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TurboGraph</a:t>
            </a:r>
            <a:r>
              <a:rPr lang="en-US" b="1" dirty="0" smtClean="0"/>
              <a:t> [KDD’13]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2" y="2673350"/>
            <a:ext cx="9105978" cy="34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4616450" y="4495800"/>
            <a:ext cx="972000" cy="4889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638300" y="3517900"/>
            <a:ext cx="400050" cy="40005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349500" y="4006850"/>
            <a:ext cx="400050" cy="400050"/>
          </a:xfrm>
          <a:prstGeom prst="ellipse">
            <a:avLst/>
          </a:prstGeom>
          <a:noFill/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194300" y="4584700"/>
            <a:ext cx="381000" cy="330200"/>
          </a:xfrm>
          <a:prstGeom prst="rect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1193800" y="6081558"/>
            <a:ext cx="4622800" cy="468000"/>
          </a:xfrm>
          <a:prstGeom prst="wedgeRoundRectCallout">
            <a:avLst>
              <a:gd name="adj1" fmla="val 41242"/>
              <a:gd name="adj2" fmla="val -291188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Record for  </a:t>
            </a: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v</a:t>
            </a:r>
            <a:r>
              <a:rPr lang="en-US" altLang="zh-CN" sz="2000" b="1" baseline="-25000" dirty="0" smtClean="0">
                <a:solidFill>
                  <a:schemeClr val="bg1"/>
                </a:solidFill>
                <a:latin typeface="Constantia" pitchFamily="18" charset="0"/>
              </a:rPr>
              <a:t>6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:  in Page </a:t>
            </a: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p</a:t>
            </a:r>
            <a:r>
              <a:rPr lang="en-US" altLang="zh-CN" sz="2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, Position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TurboGraph</a:t>
            </a:r>
            <a:r>
              <a:rPr lang="en-US" b="1" dirty="0" smtClean="0"/>
              <a:t> [KDD’13]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2" y="2673350"/>
            <a:ext cx="9105978" cy="34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7372350" y="2940050"/>
            <a:ext cx="889000" cy="12890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2127250" y="1507055"/>
            <a:ext cx="6356350" cy="468000"/>
          </a:xfrm>
          <a:prstGeom prst="wedgeRoundRectCallout">
            <a:avLst>
              <a:gd name="adj1" fmla="val 35707"/>
              <a:gd name="adj2" fmla="val 248446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In-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Constantia" pitchFamily="18" charset="0"/>
              </a:rPr>
              <a:t>mem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page table:  vertex ID -&gt; location on SSD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4900" y="6123285"/>
            <a:ext cx="7172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1-hop neighborhood: outperform </a:t>
            </a:r>
            <a:r>
              <a:rPr lang="en-US" altLang="zh-CN" dirty="0" err="1" smtClean="0">
                <a:solidFill>
                  <a:srgbClr val="FF0000"/>
                </a:solidFill>
              </a:rPr>
              <a:t>GraphChi</a:t>
            </a:r>
            <a:r>
              <a:rPr lang="en-US" altLang="zh-CN" dirty="0" smtClean="0">
                <a:solidFill>
                  <a:srgbClr val="FF0000"/>
                </a:solidFill>
              </a:rPr>
              <a:t> by 10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4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TurboGraph</a:t>
            </a:r>
            <a:r>
              <a:rPr lang="en-US" b="1" dirty="0" smtClean="0"/>
              <a:t> [KDD’13]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2" y="2673350"/>
            <a:ext cx="9105978" cy="340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8261350" y="2940050"/>
            <a:ext cx="666750" cy="777875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549900" y="4470400"/>
            <a:ext cx="1511300" cy="9588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349500" y="4006850"/>
            <a:ext cx="400050" cy="40005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238250" y="6160396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Special treatment for </a:t>
            </a:r>
            <a:r>
              <a:rPr lang="en-US" altLang="zh-CN" dirty="0" err="1" smtClean="0">
                <a:solidFill>
                  <a:srgbClr val="FF0000"/>
                </a:solidFill>
              </a:rPr>
              <a:t>adj</a:t>
            </a:r>
            <a:r>
              <a:rPr lang="en-US" altLang="zh-CN" dirty="0" smtClean="0">
                <a:solidFill>
                  <a:srgbClr val="FF0000"/>
                </a:solidFill>
              </a:rPr>
              <a:t>-list larger than a page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[SIGMOD’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  <a:cs typeface="+mn-cs"/>
              </a:rPr>
              <a:t>Hash-Min: Connected Components</a:t>
            </a: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3240" y="459514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83"/>
          <p:cNvGrpSpPr>
            <a:grpSpLocks/>
          </p:cNvGrpSpPr>
          <p:nvPr/>
        </p:nvGrpSpPr>
        <p:grpSpPr bwMode="auto">
          <a:xfrm>
            <a:off x="2714612" y="3004260"/>
            <a:ext cx="3179644" cy="3021835"/>
            <a:chOff x="161510" y="143635"/>
            <a:chExt cx="2700300" cy="2565285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1512566" y="413379"/>
              <a:ext cx="0" cy="202579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340805" y="1448907"/>
              <a:ext cx="2385176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1331459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331459" y="683123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331459" y="1809170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1459" y="143635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331459" y="2348658"/>
              <a:ext cx="360402" cy="3602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46484" y="1267870"/>
              <a:ext cx="360403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916433" y="1267870"/>
              <a:ext cx="360403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61510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501408" y="1267870"/>
              <a:ext cx="360402" cy="360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552876" y="459514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43826" y="4595149"/>
            <a:ext cx="22605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13320" y="4595149"/>
            <a:ext cx="2303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43749" y="4595149"/>
            <a:ext cx="22818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52876" y="5200795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52876" y="581497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52876" y="38679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52876" y="3179130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33071" y="6143644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+mn-lt"/>
              </a:rPr>
              <a:t>Superstep</a:t>
            </a:r>
            <a:r>
              <a:rPr lang="en-US" altLang="zh-CN" b="1" dirty="0">
                <a:latin typeface="+mn-lt"/>
              </a:rPr>
              <a:t>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TurboGraph</a:t>
            </a:r>
            <a:r>
              <a:rPr lang="en-US" b="1" dirty="0" smtClean="0"/>
              <a:t> [KDD’13]</a:t>
            </a:r>
          </a:p>
          <a:p>
            <a:pPr lvl="1"/>
            <a:r>
              <a:rPr lang="en-US" altLang="zh-CN" dirty="0" smtClean="0"/>
              <a:t>Pin-and-slide execution model</a:t>
            </a:r>
          </a:p>
          <a:p>
            <a:pPr lvl="1"/>
            <a:r>
              <a:rPr lang="en-US" dirty="0" smtClean="0"/>
              <a:t>Concurrently </a:t>
            </a:r>
            <a:r>
              <a:rPr lang="en-US" dirty="0"/>
              <a:t>process vertices of </a:t>
            </a:r>
            <a:r>
              <a:rPr lang="en-US" dirty="0">
                <a:solidFill>
                  <a:srgbClr val="0070C0"/>
                </a:solidFill>
              </a:rPr>
              <a:t>pinned</a:t>
            </a:r>
            <a:r>
              <a:rPr lang="en-US" dirty="0"/>
              <a:t> pages</a:t>
            </a:r>
          </a:p>
          <a:p>
            <a:pPr lvl="1"/>
            <a:r>
              <a:rPr lang="en-US" altLang="zh-CN" dirty="0"/>
              <a:t>Do not wait for completion of IO requests</a:t>
            </a:r>
          </a:p>
          <a:p>
            <a:pPr lvl="1"/>
            <a:r>
              <a:rPr lang="en-US" altLang="zh-CN" dirty="0"/>
              <a:t>Page </a:t>
            </a:r>
            <a:r>
              <a:rPr lang="en-US" altLang="zh-CN" dirty="0">
                <a:solidFill>
                  <a:srgbClr val="0070C0"/>
                </a:solidFill>
              </a:rPr>
              <a:t>unpinned</a:t>
            </a:r>
            <a:r>
              <a:rPr lang="en-US" altLang="zh-CN" dirty="0"/>
              <a:t> as soon as </a:t>
            </a:r>
            <a:r>
              <a:rPr lang="en-US" altLang="zh-CN" dirty="0" smtClean="0"/>
              <a:t>processed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959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FlashGraph</a:t>
            </a:r>
            <a:r>
              <a:rPr lang="en-US" b="1" dirty="0" smtClean="0">
                <a:solidFill>
                  <a:srgbClr val="FF0000"/>
                </a:solidFill>
              </a:rPr>
              <a:t> [FAST’15]</a:t>
            </a:r>
          </a:p>
          <a:p>
            <a:pPr lvl="1"/>
            <a:r>
              <a:rPr lang="en-US" dirty="0" smtClean="0"/>
              <a:t>Semi-external memory</a:t>
            </a:r>
          </a:p>
          <a:p>
            <a:pPr lvl="2"/>
            <a:r>
              <a:rPr lang="en-US" dirty="0" smtClean="0"/>
              <a:t>Edge lists on SSDs</a:t>
            </a:r>
          </a:p>
          <a:p>
            <a:pPr lvl="1"/>
            <a:r>
              <a:rPr lang="en-US" dirty="0" smtClean="0"/>
              <a:t>On top of SAFS, an SSD file system</a:t>
            </a:r>
          </a:p>
          <a:p>
            <a:pPr lvl="2"/>
            <a:r>
              <a:rPr lang="en-US" dirty="0" smtClean="0"/>
              <a:t>High-throughput </a:t>
            </a:r>
            <a:r>
              <a:rPr lang="en-US" dirty="0" err="1" smtClean="0"/>
              <a:t>async</a:t>
            </a:r>
            <a:r>
              <a:rPr lang="en-US" dirty="0" smtClean="0"/>
              <a:t> I/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/>
              <a:t>over SSD </a:t>
            </a:r>
            <a:r>
              <a:rPr lang="en-US" dirty="0" smtClean="0"/>
              <a:t>array</a:t>
            </a:r>
          </a:p>
          <a:p>
            <a:pPr lvl="2"/>
            <a:r>
              <a:rPr lang="en-US" dirty="0" smtClean="0"/>
              <a:t>Edge lists stored in one (logical) file on SSD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FlashGraph</a:t>
            </a:r>
            <a:r>
              <a:rPr lang="en-US" b="1" dirty="0" smtClean="0"/>
              <a:t> [FAST’15]</a:t>
            </a:r>
          </a:p>
          <a:p>
            <a:pPr lvl="1"/>
            <a:r>
              <a:rPr lang="en-US" altLang="zh-CN" dirty="0" smtClean="0"/>
              <a:t>Only access </a:t>
            </a:r>
            <a:r>
              <a:rPr lang="en-US" altLang="zh-CN" dirty="0" smtClean="0">
                <a:solidFill>
                  <a:srgbClr val="0070C0"/>
                </a:solidFill>
              </a:rPr>
              <a:t>requested</a:t>
            </a:r>
            <a:r>
              <a:rPr lang="en-US" altLang="zh-CN" dirty="0" smtClean="0"/>
              <a:t> edge lists</a:t>
            </a:r>
          </a:p>
          <a:p>
            <a:pPr lvl="1"/>
            <a:r>
              <a:rPr lang="en-US" altLang="zh-CN" dirty="0" smtClean="0"/>
              <a:t>Merge </a:t>
            </a:r>
            <a:r>
              <a:rPr lang="en-US" altLang="zh-CN" dirty="0" smtClean="0">
                <a:solidFill>
                  <a:srgbClr val="0070C0"/>
                </a:solidFill>
              </a:rPr>
              <a:t>same-page</a:t>
            </a:r>
            <a:r>
              <a:rPr lang="en-US" altLang="zh-CN" dirty="0" smtClean="0"/>
              <a:t> / </a:t>
            </a:r>
            <a:r>
              <a:rPr lang="en-US" altLang="zh-CN" dirty="0" smtClean="0">
                <a:solidFill>
                  <a:srgbClr val="0070C0"/>
                </a:solidFill>
              </a:rPr>
              <a:t>adjacent-page</a:t>
            </a:r>
            <a:r>
              <a:rPr lang="en-US" altLang="zh-CN" dirty="0" smtClean="0"/>
              <a:t> requests into one sequential access</a:t>
            </a:r>
          </a:p>
          <a:p>
            <a:pPr lvl="1"/>
            <a:r>
              <a:rPr lang="en-US" altLang="zh-CN" dirty="0" smtClean="0"/>
              <a:t>Vertex-centric API</a:t>
            </a:r>
          </a:p>
          <a:p>
            <a:pPr lvl="1"/>
            <a:r>
              <a:rPr lang="en-US" altLang="zh-CN" dirty="0" smtClean="0"/>
              <a:t>Message passing among threads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In-Memory Multi-Core Frameworks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In-Memory Parallel Frameworks</a:t>
            </a:r>
          </a:p>
          <a:p>
            <a:pPr lvl="1"/>
            <a:r>
              <a:rPr lang="en-US" dirty="0" smtClean="0"/>
              <a:t>Programming simplicity</a:t>
            </a:r>
          </a:p>
          <a:p>
            <a:pPr lvl="2"/>
            <a:r>
              <a:rPr lang="en-US" dirty="0" smtClean="0"/>
              <a:t>Green-Marl, </a:t>
            </a:r>
            <a:r>
              <a:rPr lang="en-US" dirty="0" err="1" smtClean="0"/>
              <a:t>Ligra</a:t>
            </a:r>
            <a:r>
              <a:rPr lang="en-US" dirty="0" smtClean="0"/>
              <a:t>, GRACE</a:t>
            </a:r>
          </a:p>
          <a:p>
            <a:pPr lvl="1"/>
            <a:r>
              <a:rPr lang="en-US" dirty="0" smtClean="0"/>
              <a:t>Full utilization of all cores in a machine</a:t>
            </a:r>
          </a:p>
          <a:p>
            <a:pPr lvl="2"/>
            <a:r>
              <a:rPr lang="en-US" dirty="0" smtClean="0"/>
              <a:t>GRACE, Galois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Green-Marl [ASPLOS’12]</a:t>
            </a:r>
          </a:p>
          <a:p>
            <a:pPr lvl="1"/>
            <a:r>
              <a:rPr lang="en-US" dirty="0" smtClean="0"/>
              <a:t>Domain-specific language (DSL)</a:t>
            </a:r>
          </a:p>
          <a:p>
            <a:pPr lvl="2"/>
            <a:r>
              <a:rPr lang="en-US" altLang="zh-CN" dirty="0" smtClean="0"/>
              <a:t>High-level language constructs</a:t>
            </a:r>
          </a:p>
          <a:p>
            <a:pPr lvl="2"/>
            <a:r>
              <a:rPr lang="en-US" altLang="zh-CN" dirty="0" smtClean="0"/>
              <a:t>Expose data-level parallelism</a:t>
            </a:r>
          </a:p>
          <a:p>
            <a:pPr lvl="1"/>
            <a:r>
              <a:rPr lang="en-US" altLang="zh-CN" dirty="0" smtClean="0"/>
              <a:t>DSL → C++ program</a:t>
            </a:r>
          </a:p>
          <a:p>
            <a:pPr lvl="1"/>
            <a:r>
              <a:rPr lang="en-US" dirty="0" smtClean="0"/>
              <a:t>Initially single-machine, now supported by GPS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Green-Marl [ASPLOS’12]</a:t>
            </a:r>
          </a:p>
          <a:p>
            <a:pPr lvl="1"/>
            <a:r>
              <a:rPr lang="en-US" dirty="0" smtClean="0"/>
              <a:t>Parallel </a:t>
            </a:r>
            <a:r>
              <a:rPr lang="en-US" b="1" i="1" dirty="0" smtClean="0"/>
              <a:t>For</a:t>
            </a:r>
            <a:endParaRPr lang="en-US" altLang="zh-CN" dirty="0" smtClean="0"/>
          </a:p>
          <a:p>
            <a:pPr lvl="1"/>
            <a:r>
              <a:rPr lang="en-US" dirty="0" smtClean="0"/>
              <a:t>Parallel </a:t>
            </a:r>
            <a:r>
              <a:rPr lang="en-US" b="1" i="1" dirty="0" smtClean="0"/>
              <a:t>BFS</a:t>
            </a:r>
          </a:p>
          <a:p>
            <a:pPr lvl="1"/>
            <a:r>
              <a:rPr lang="en-US" dirty="0" smtClean="0"/>
              <a:t>Reductions (e.g., </a:t>
            </a:r>
            <a:r>
              <a:rPr lang="en-US" b="1" dirty="0" smtClean="0"/>
              <a:t>SUM</a:t>
            </a:r>
            <a:r>
              <a:rPr lang="en-US" dirty="0" smtClean="0"/>
              <a:t>, </a:t>
            </a:r>
            <a:r>
              <a:rPr lang="en-US" b="1" dirty="0" smtClean="0"/>
              <a:t>MIN</a:t>
            </a:r>
            <a:r>
              <a:rPr lang="en-US" dirty="0" smtClean="0"/>
              <a:t>, </a:t>
            </a:r>
            <a:r>
              <a:rPr lang="en-US" b="1" dirty="0" smtClean="0"/>
              <a:t>AND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Deferred assignment (</a:t>
            </a:r>
            <a:r>
              <a:rPr lang="en-US" b="1" dirty="0" smtClean="0"/>
              <a:t>&lt;=</a:t>
            </a:r>
            <a:r>
              <a:rPr lang="en-US" dirty="0" smtClean="0"/>
              <a:t>)</a:t>
            </a:r>
          </a:p>
          <a:p>
            <a:pPr lvl="2"/>
            <a:r>
              <a:rPr lang="en-US" altLang="zh-CN" dirty="0" smtClean="0"/>
              <a:t>Effective only at the end of the binding iteration</a:t>
            </a:r>
            <a:endParaRPr lang="en-US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Ligra</a:t>
            </a:r>
            <a:r>
              <a:rPr lang="en-US" b="1" dirty="0" smtClean="0">
                <a:solidFill>
                  <a:srgbClr val="FF0000"/>
                </a:solidFill>
              </a:rPr>
              <a:t> [PPoPP’13]</a:t>
            </a:r>
          </a:p>
          <a:p>
            <a:pPr lvl="1"/>
            <a:r>
              <a:rPr lang="en-US" b="1" dirty="0" err="1" smtClean="0"/>
              <a:t>VertexSet</a:t>
            </a:r>
            <a:r>
              <a:rPr lang="en-US" dirty="0" smtClean="0"/>
              <a:t>-centric API: </a:t>
            </a:r>
            <a:r>
              <a:rPr lang="en-US" i="1" dirty="0" err="1" smtClean="0">
                <a:solidFill>
                  <a:srgbClr val="0070C0"/>
                </a:solidFill>
              </a:rPr>
              <a:t>edgeMap</a:t>
            </a:r>
            <a:r>
              <a:rPr lang="en-US" dirty="0" smtClean="0"/>
              <a:t>, </a:t>
            </a:r>
            <a:r>
              <a:rPr lang="en-US" i="1" dirty="0" err="1" smtClean="0">
                <a:solidFill>
                  <a:srgbClr val="0070C0"/>
                </a:solidFill>
              </a:rPr>
              <a:t>vertexMap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Example: BFS</a:t>
            </a:r>
          </a:p>
          <a:p>
            <a:pPr lvl="2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i+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edgeMap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F, 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552332" y="3945692"/>
            <a:ext cx="4264268" cy="2922904"/>
            <a:chOff x="535862" y="3945692"/>
            <a:chExt cx="4264268" cy="2922904"/>
          </a:xfrm>
        </p:grpSpPr>
        <p:sp>
          <p:nvSpPr>
            <p:cNvPr id="5" name="椭圆 4"/>
            <p:cNvSpPr/>
            <p:nvPr/>
          </p:nvSpPr>
          <p:spPr>
            <a:xfrm>
              <a:off x="2538988" y="4519044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596564" y="44958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127500" y="40957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12402" y="4111479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直接箭头连接符 9"/>
            <p:cNvCxnSpPr>
              <a:endCxn id="8" idx="2"/>
            </p:cNvCxnSpPr>
            <p:nvPr/>
          </p:nvCxnSpPr>
          <p:spPr>
            <a:xfrm flipV="1">
              <a:off x="2992492" y="4334381"/>
              <a:ext cx="1135008" cy="3203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弧形 15"/>
            <p:cNvSpPr/>
            <p:nvPr/>
          </p:nvSpPr>
          <p:spPr>
            <a:xfrm rot="2700000">
              <a:off x="535862" y="3945692"/>
              <a:ext cx="2922904" cy="2922904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527300" y="612328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baseline="-25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761238" y="50736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672338" y="56631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直接箭头连接符 22"/>
            <p:cNvCxnSpPr>
              <a:stCxn id="5" idx="6"/>
            </p:cNvCxnSpPr>
            <p:nvPr/>
          </p:nvCxnSpPr>
          <p:spPr>
            <a:xfrm>
              <a:off x="3016250" y="4757675"/>
              <a:ext cx="1306618" cy="1997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4322868" y="4757675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305300" y="54853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050288" y="61965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直接箭头连接符 30"/>
            <p:cNvCxnSpPr>
              <a:endCxn id="27" idx="2"/>
            </p:cNvCxnSpPr>
            <p:nvPr/>
          </p:nvCxnSpPr>
          <p:spPr>
            <a:xfrm flipV="1">
              <a:off x="3238500" y="4996306"/>
              <a:ext cx="1084368" cy="3548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endCxn id="29" idx="2"/>
            </p:cNvCxnSpPr>
            <p:nvPr/>
          </p:nvCxnSpPr>
          <p:spPr>
            <a:xfrm>
              <a:off x="3238500" y="5385493"/>
              <a:ext cx="1066800" cy="3385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20" idx="6"/>
              <a:endCxn id="30" idx="1"/>
            </p:cNvCxnSpPr>
            <p:nvPr/>
          </p:nvCxnSpPr>
          <p:spPr>
            <a:xfrm>
              <a:off x="3149600" y="5901819"/>
              <a:ext cx="970581" cy="3646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AutoShape 11"/>
          <p:cNvSpPr>
            <a:spLocks noChangeArrowheads="1"/>
          </p:cNvSpPr>
          <p:nvPr/>
        </p:nvSpPr>
        <p:spPr bwMode="auto">
          <a:xfrm>
            <a:off x="171450" y="4027800"/>
            <a:ext cx="3467100" cy="468000"/>
          </a:xfrm>
          <a:prstGeom prst="wedgeRoundRectCallout">
            <a:avLst>
              <a:gd name="adj1" fmla="val -10668"/>
              <a:gd name="adj2" fmla="val -105108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Vertices for next iteration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rot="5400000">
            <a:off x="2659389" y="5427194"/>
            <a:ext cx="1247123" cy="1588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20" idx="7"/>
            <a:endCxn id="27" idx="3"/>
          </p:cNvCxnSpPr>
          <p:nvPr/>
        </p:nvCxnSpPr>
        <p:spPr>
          <a:xfrm rot="5400000" flipH="1" flipV="1">
            <a:off x="4468686" y="4792536"/>
            <a:ext cx="568037" cy="13130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Ligra</a:t>
            </a:r>
            <a:r>
              <a:rPr lang="en-US" b="1" dirty="0" smtClean="0"/>
              <a:t> [PPoPP’13]</a:t>
            </a:r>
          </a:p>
          <a:p>
            <a:pPr lvl="1"/>
            <a:r>
              <a:rPr lang="en-US" b="1" dirty="0" err="1" smtClean="0"/>
              <a:t>VertexSet</a:t>
            </a:r>
            <a:r>
              <a:rPr lang="en-US" dirty="0" smtClean="0"/>
              <a:t>-centric API: </a:t>
            </a:r>
            <a:r>
              <a:rPr lang="en-US" i="1" dirty="0" err="1" smtClean="0">
                <a:solidFill>
                  <a:srgbClr val="0070C0"/>
                </a:solidFill>
              </a:rPr>
              <a:t>edgeMap</a:t>
            </a:r>
            <a:r>
              <a:rPr lang="en-US" dirty="0" smtClean="0"/>
              <a:t>, </a:t>
            </a:r>
            <a:r>
              <a:rPr lang="en-US" i="1" dirty="0" err="1" smtClean="0">
                <a:solidFill>
                  <a:srgbClr val="0070C0"/>
                </a:solidFill>
              </a:rPr>
              <a:t>vertexMap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Example: BFS</a:t>
            </a:r>
          </a:p>
          <a:p>
            <a:pPr lvl="2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i+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edgeMap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F, </a:t>
            </a:r>
            <a:r>
              <a:rPr lang="en-US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1552332" y="3945692"/>
            <a:ext cx="4264268" cy="2922904"/>
            <a:chOff x="535862" y="3945692"/>
            <a:chExt cx="4264268" cy="2922904"/>
          </a:xfrm>
        </p:grpSpPr>
        <p:sp>
          <p:nvSpPr>
            <p:cNvPr id="5" name="椭圆 4"/>
            <p:cNvSpPr/>
            <p:nvPr/>
          </p:nvSpPr>
          <p:spPr>
            <a:xfrm>
              <a:off x="2538988" y="4519044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596564" y="44958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127500" y="40957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12402" y="4111479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直接箭头连接符 9"/>
            <p:cNvCxnSpPr>
              <a:endCxn id="8" idx="2"/>
            </p:cNvCxnSpPr>
            <p:nvPr/>
          </p:nvCxnSpPr>
          <p:spPr>
            <a:xfrm flipV="1">
              <a:off x="2992492" y="4334381"/>
              <a:ext cx="1135008" cy="3203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弧形 15"/>
            <p:cNvSpPr/>
            <p:nvPr/>
          </p:nvSpPr>
          <p:spPr>
            <a:xfrm rot="2700000">
              <a:off x="535862" y="3945692"/>
              <a:ext cx="2922904" cy="2922904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527300" y="612328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 smtClean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761238" y="50736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672338" y="56631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直接箭头连接符 22"/>
            <p:cNvCxnSpPr>
              <a:stCxn id="5" idx="6"/>
            </p:cNvCxnSpPr>
            <p:nvPr/>
          </p:nvCxnSpPr>
          <p:spPr>
            <a:xfrm>
              <a:off x="3016250" y="4757675"/>
              <a:ext cx="1306618" cy="1997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4322868" y="4757675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305300" y="54853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050288" y="61965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直接箭头连接符 30"/>
            <p:cNvCxnSpPr>
              <a:endCxn id="27" idx="2"/>
            </p:cNvCxnSpPr>
            <p:nvPr/>
          </p:nvCxnSpPr>
          <p:spPr>
            <a:xfrm flipV="1">
              <a:off x="3238500" y="4996306"/>
              <a:ext cx="1084368" cy="3548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endCxn id="29" idx="2"/>
            </p:cNvCxnSpPr>
            <p:nvPr/>
          </p:nvCxnSpPr>
          <p:spPr>
            <a:xfrm>
              <a:off x="3238500" y="5385493"/>
              <a:ext cx="1066800" cy="3385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20" idx="6"/>
              <a:endCxn id="30" idx="1"/>
            </p:cNvCxnSpPr>
            <p:nvPr/>
          </p:nvCxnSpPr>
          <p:spPr>
            <a:xfrm>
              <a:off x="3149600" y="5901819"/>
              <a:ext cx="970581" cy="3646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3905250" y="3651250"/>
            <a:ext cx="3636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= parent[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] is NULL?</a:t>
            </a:r>
            <a:endParaRPr lang="zh-CN" altLang="en-US" b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6673436" y="4346915"/>
            <a:ext cx="775528" cy="468000"/>
          </a:xfrm>
          <a:prstGeom prst="wedgeRoundRectCallout">
            <a:avLst>
              <a:gd name="adj1" fmla="val -42484"/>
              <a:gd name="adj2" fmla="val -117513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Yes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rot="5400000" flipH="1" flipV="1">
            <a:off x="4468686" y="4792536"/>
            <a:ext cx="568037" cy="13130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Ligra</a:t>
            </a:r>
            <a:r>
              <a:rPr lang="en-US" b="1" dirty="0" smtClean="0"/>
              <a:t> [PPoPP’13]</a:t>
            </a:r>
          </a:p>
          <a:p>
            <a:pPr lvl="1"/>
            <a:r>
              <a:rPr lang="en-US" b="1" dirty="0" err="1" smtClean="0"/>
              <a:t>VertexSet</a:t>
            </a:r>
            <a:r>
              <a:rPr lang="en-US" dirty="0" smtClean="0"/>
              <a:t>-centric API: </a:t>
            </a:r>
            <a:r>
              <a:rPr lang="en-US" i="1" dirty="0" err="1" smtClean="0">
                <a:solidFill>
                  <a:srgbClr val="0070C0"/>
                </a:solidFill>
              </a:rPr>
              <a:t>edgeMap</a:t>
            </a:r>
            <a:r>
              <a:rPr lang="en-US" dirty="0" smtClean="0"/>
              <a:t>, </a:t>
            </a:r>
            <a:r>
              <a:rPr lang="en-US" i="1" dirty="0" err="1" smtClean="0">
                <a:solidFill>
                  <a:srgbClr val="0070C0"/>
                </a:solidFill>
              </a:rPr>
              <a:t>vertexMap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Example: BFS</a:t>
            </a:r>
          </a:p>
          <a:p>
            <a:pPr lvl="2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i+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edgeMap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1552332" y="3945692"/>
            <a:ext cx="4264268" cy="2922904"/>
            <a:chOff x="535862" y="3945692"/>
            <a:chExt cx="4264268" cy="2922904"/>
          </a:xfrm>
        </p:grpSpPr>
        <p:sp>
          <p:nvSpPr>
            <p:cNvPr id="5" name="椭圆 4"/>
            <p:cNvSpPr/>
            <p:nvPr/>
          </p:nvSpPr>
          <p:spPr>
            <a:xfrm>
              <a:off x="2538988" y="4519044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596564" y="44958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127500" y="40957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12402" y="4111479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直接箭头连接符 9"/>
            <p:cNvCxnSpPr>
              <a:endCxn id="8" idx="2"/>
            </p:cNvCxnSpPr>
            <p:nvPr/>
          </p:nvCxnSpPr>
          <p:spPr>
            <a:xfrm flipV="1">
              <a:off x="2992492" y="4334381"/>
              <a:ext cx="1135008" cy="320315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弧形 15"/>
            <p:cNvSpPr/>
            <p:nvPr/>
          </p:nvSpPr>
          <p:spPr>
            <a:xfrm rot="2700000">
              <a:off x="535862" y="3945692"/>
              <a:ext cx="2922904" cy="2922904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527300" y="612328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 smtClean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761238" y="50736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672338" y="56631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直接箭头连接符 22"/>
            <p:cNvCxnSpPr>
              <a:stCxn id="5" idx="6"/>
            </p:cNvCxnSpPr>
            <p:nvPr/>
          </p:nvCxnSpPr>
          <p:spPr>
            <a:xfrm>
              <a:off x="3016250" y="4757675"/>
              <a:ext cx="1306618" cy="1997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4322868" y="4757675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305300" y="54853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050288" y="61965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直接箭头连接符 30"/>
            <p:cNvCxnSpPr>
              <a:endCxn id="27" idx="2"/>
            </p:cNvCxnSpPr>
            <p:nvPr/>
          </p:nvCxnSpPr>
          <p:spPr>
            <a:xfrm flipV="1">
              <a:off x="3238500" y="4996306"/>
              <a:ext cx="1084368" cy="3548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endCxn id="29" idx="2"/>
            </p:cNvCxnSpPr>
            <p:nvPr/>
          </p:nvCxnSpPr>
          <p:spPr>
            <a:xfrm>
              <a:off x="3238500" y="5385493"/>
              <a:ext cx="1066800" cy="3385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20" idx="6"/>
              <a:endCxn id="30" idx="1"/>
            </p:cNvCxnSpPr>
            <p:nvPr/>
          </p:nvCxnSpPr>
          <p:spPr>
            <a:xfrm>
              <a:off x="3149600" y="5901819"/>
              <a:ext cx="970581" cy="3646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6263533" y="4285059"/>
            <a:ext cx="2620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parent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v 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added to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US" i="1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i+</a:t>
            </a:r>
            <a:r>
              <a:rPr lang="en-US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rot="5400000" flipH="1" flipV="1">
            <a:off x="4468686" y="4792536"/>
            <a:ext cx="568037" cy="13130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Practical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Algorithm (PPA) [PVLDB’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14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b="1" dirty="0" smtClean="0">
                <a:latin typeface="+mj-lt"/>
                <a:ea typeface="ＭＳ Ｐゴシック" pitchFamily="-65" charset="-128"/>
                <a:cs typeface="+mn-cs"/>
              </a:rPr>
              <a:t>First</a:t>
            </a:r>
            <a:r>
              <a:rPr lang="en-US" sz="2700" dirty="0" smtClean="0">
                <a:latin typeface="+mj-lt"/>
                <a:ea typeface="ＭＳ Ｐゴシック" pitchFamily="-65" charset="-128"/>
                <a:cs typeface="+mn-cs"/>
              </a:rPr>
              <a:t> </a:t>
            </a:r>
            <a:r>
              <a:rPr lang="en-US" altLang="zh-CN" sz="2700" b="1" dirty="0" smtClean="0">
                <a:latin typeface="+mj-lt"/>
              </a:rPr>
              <a:t>cost model </a:t>
            </a:r>
            <a:r>
              <a:rPr lang="en-US" altLang="zh-CN" sz="2700" dirty="0" smtClean="0">
                <a:latin typeface="+mj-lt"/>
              </a:rPr>
              <a:t>for </a:t>
            </a:r>
            <a:r>
              <a:rPr lang="en-US" altLang="zh-CN" sz="2700" dirty="0" err="1" smtClean="0">
                <a:latin typeface="+mj-lt"/>
              </a:rPr>
              <a:t>Pregel</a:t>
            </a:r>
            <a:r>
              <a:rPr lang="en-US" altLang="zh-CN" sz="2700" dirty="0" smtClean="0">
                <a:latin typeface="+mj-lt"/>
              </a:rPr>
              <a:t> algorithm design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smtClean="0">
                <a:latin typeface="+mj-lt"/>
              </a:rPr>
              <a:t>PPAs</a:t>
            </a:r>
            <a:r>
              <a:rPr lang="en-US" altLang="zh-CN" sz="2700" dirty="0" smtClean="0">
                <a:latin typeface="+mj-lt"/>
              </a:rPr>
              <a:t> for fundamental graph problems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Breadth-first search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List ranking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Spanning tree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Euler tour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Pre/post-order traversal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Connected components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Bi-connected components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Strongly connected components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...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Ligra</a:t>
            </a:r>
            <a:r>
              <a:rPr lang="en-US" b="1" dirty="0" smtClean="0"/>
              <a:t> [PPoPP’13]</a:t>
            </a:r>
          </a:p>
          <a:p>
            <a:pPr lvl="1"/>
            <a:r>
              <a:rPr lang="en-US" dirty="0" smtClean="0"/>
              <a:t>Mode switch based on vertex sparseness 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i="1" dirty="0" err="1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U</a:t>
            </a:r>
            <a:r>
              <a:rPr lang="en-US" i="1" baseline="-25000" dirty="0" err="1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|</a:t>
            </a:r>
          </a:p>
          <a:p>
            <a:pPr lvl="2"/>
            <a:r>
              <a:rPr lang="en-US" dirty="0" smtClean="0">
                <a:latin typeface="+mj-lt"/>
                <a:cs typeface="Times New Roman" pitchFamily="18" charset="0"/>
              </a:rPr>
              <a:t>When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|</a:t>
            </a:r>
            <a:r>
              <a:rPr lang="en-US" i="1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chemeClr val="accent1"/>
                </a:solidFill>
                <a:cs typeface="Times New Roman" pitchFamily="18" charset="0"/>
              </a:rPr>
              <a:t>U</a:t>
            </a:r>
            <a:r>
              <a:rPr lang="en-US" i="1" baseline="-25000" dirty="0" err="1" smtClean="0">
                <a:solidFill>
                  <a:schemeClr val="accent1"/>
                </a:solidFill>
                <a:cs typeface="Times New Roman" pitchFamily="18" charset="0"/>
              </a:rPr>
              <a:t>i</a:t>
            </a:r>
            <a:r>
              <a:rPr lang="en-US" i="1" baseline="-25000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|</a:t>
            </a:r>
            <a:r>
              <a:rPr lang="en-US" dirty="0" smtClean="0">
                <a:latin typeface="+mj-lt"/>
                <a:cs typeface="Times New Roman" pitchFamily="18" charset="0"/>
              </a:rPr>
              <a:t> is large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1552332" y="3945692"/>
            <a:ext cx="4264268" cy="2922904"/>
            <a:chOff x="535862" y="3945692"/>
            <a:chExt cx="4264268" cy="2922904"/>
          </a:xfrm>
        </p:grpSpPr>
        <p:sp>
          <p:nvSpPr>
            <p:cNvPr id="5" name="椭圆 4"/>
            <p:cNvSpPr/>
            <p:nvPr/>
          </p:nvSpPr>
          <p:spPr>
            <a:xfrm>
              <a:off x="2538988" y="4519044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596564" y="44958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127500" y="40957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12402" y="4111479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直接箭头连接符 9"/>
            <p:cNvCxnSpPr>
              <a:endCxn id="8" idx="2"/>
            </p:cNvCxnSpPr>
            <p:nvPr/>
          </p:nvCxnSpPr>
          <p:spPr>
            <a:xfrm flipV="1">
              <a:off x="2992492" y="4334381"/>
              <a:ext cx="1135008" cy="3203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弧形 15"/>
            <p:cNvSpPr/>
            <p:nvPr/>
          </p:nvSpPr>
          <p:spPr>
            <a:xfrm rot="2700000">
              <a:off x="535862" y="3945692"/>
              <a:ext cx="2922904" cy="2922904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527300" y="612328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 smtClean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761238" y="50736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672338" y="56631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直接箭头连接符 22"/>
            <p:cNvCxnSpPr>
              <a:stCxn id="5" idx="6"/>
            </p:cNvCxnSpPr>
            <p:nvPr/>
          </p:nvCxnSpPr>
          <p:spPr>
            <a:xfrm>
              <a:off x="3016250" y="4757675"/>
              <a:ext cx="1306618" cy="1997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4322868" y="4757675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305300" y="54853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050288" y="61965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直接箭头连接符 30"/>
            <p:cNvCxnSpPr>
              <a:endCxn id="27" idx="2"/>
            </p:cNvCxnSpPr>
            <p:nvPr/>
          </p:nvCxnSpPr>
          <p:spPr>
            <a:xfrm flipV="1">
              <a:off x="3238500" y="4996306"/>
              <a:ext cx="1084368" cy="3548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endCxn id="29" idx="2"/>
            </p:cNvCxnSpPr>
            <p:nvPr/>
          </p:nvCxnSpPr>
          <p:spPr>
            <a:xfrm>
              <a:off x="3238500" y="5385493"/>
              <a:ext cx="1066800" cy="3385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20" idx="6"/>
              <a:endCxn id="30" idx="1"/>
            </p:cNvCxnSpPr>
            <p:nvPr/>
          </p:nvCxnSpPr>
          <p:spPr>
            <a:xfrm>
              <a:off x="3149600" y="5901819"/>
              <a:ext cx="970581" cy="3646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接箭头连接符 24"/>
          <p:cNvCxnSpPr/>
          <p:nvPr/>
        </p:nvCxnSpPr>
        <p:spPr>
          <a:xfrm rot="5400000" flipH="1" flipV="1">
            <a:off x="4468686" y="4792536"/>
            <a:ext cx="568037" cy="13130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400000" y="4762500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6032086" y="4186696"/>
            <a:ext cx="2654714" cy="468000"/>
          </a:xfrm>
          <a:prstGeom prst="wedgeRoundRectCallout">
            <a:avLst>
              <a:gd name="adj1" fmla="val -58752"/>
              <a:gd name="adj2" fmla="val 108885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C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(</a:t>
            </a: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w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) called 3 times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Ligra</a:t>
            </a:r>
            <a:r>
              <a:rPr lang="en-US" b="1" dirty="0" smtClean="0"/>
              <a:t> [PPoPP’13]</a:t>
            </a:r>
          </a:p>
          <a:p>
            <a:pPr lvl="1"/>
            <a:r>
              <a:rPr lang="en-US" dirty="0" smtClean="0"/>
              <a:t>Mode switch based on vertex sparseness 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i="1" dirty="0" err="1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U</a:t>
            </a:r>
            <a:r>
              <a:rPr lang="en-US" i="1" baseline="-25000" dirty="0" err="1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|</a:t>
            </a:r>
          </a:p>
          <a:p>
            <a:pPr lvl="2"/>
            <a:r>
              <a:rPr lang="en-US" dirty="0" smtClean="0">
                <a:latin typeface="+mj-lt"/>
                <a:cs typeface="Times New Roman" pitchFamily="18" charset="0"/>
              </a:rPr>
              <a:t>When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|</a:t>
            </a:r>
            <a:r>
              <a:rPr lang="en-US" i="1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chemeClr val="accent1"/>
                </a:solidFill>
                <a:cs typeface="Times New Roman" pitchFamily="18" charset="0"/>
              </a:rPr>
              <a:t>U</a:t>
            </a:r>
            <a:r>
              <a:rPr lang="en-US" i="1" baseline="-25000" dirty="0" err="1" smtClean="0">
                <a:solidFill>
                  <a:schemeClr val="accent1"/>
                </a:solidFill>
                <a:cs typeface="Times New Roman" pitchFamily="18" charset="0"/>
              </a:rPr>
              <a:t>i</a:t>
            </a:r>
            <a:r>
              <a:rPr lang="en-US" i="1" baseline="-25000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|</a:t>
            </a:r>
            <a:r>
              <a:rPr lang="en-US" dirty="0" smtClean="0">
                <a:latin typeface="+mj-lt"/>
                <a:cs typeface="Times New Roman" pitchFamily="18" charset="0"/>
              </a:rPr>
              <a:t> is large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1552332" y="3945692"/>
            <a:ext cx="4264268" cy="2922904"/>
            <a:chOff x="535862" y="3945692"/>
            <a:chExt cx="4264268" cy="2922904"/>
          </a:xfrm>
        </p:grpSpPr>
        <p:sp>
          <p:nvSpPr>
            <p:cNvPr id="5" name="椭圆 4"/>
            <p:cNvSpPr/>
            <p:nvPr/>
          </p:nvSpPr>
          <p:spPr>
            <a:xfrm>
              <a:off x="2538988" y="4519044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596564" y="44958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127500" y="40957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12402" y="4111479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直接箭头连接符 9"/>
            <p:cNvCxnSpPr>
              <a:endCxn id="8" idx="2"/>
            </p:cNvCxnSpPr>
            <p:nvPr/>
          </p:nvCxnSpPr>
          <p:spPr>
            <a:xfrm flipV="1">
              <a:off x="2992492" y="4334381"/>
              <a:ext cx="1135008" cy="32031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弧形 15"/>
            <p:cNvSpPr/>
            <p:nvPr/>
          </p:nvSpPr>
          <p:spPr>
            <a:xfrm rot="2700000">
              <a:off x="535862" y="3945692"/>
              <a:ext cx="2922904" cy="2922904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527300" y="612328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 smtClean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761238" y="50736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672338" y="56631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直接箭头连接符 22"/>
            <p:cNvCxnSpPr>
              <a:stCxn id="5" idx="6"/>
            </p:cNvCxnSpPr>
            <p:nvPr/>
          </p:nvCxnSpPr>
          <p:spPr>
            <a:xfrm>
              <a:off x="3016250" y="4757675"/>
              <a:ext cx="1306618" cy="1997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4322868" y="4757675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305300" y="54853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050288" y="619658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直接箭头连接符 30"/>
            <p:cNvCxnSpPr>
              <a:endCxn id="27" idx="2"/>
            </p:cNvCxnSpPr>
            <p:nvPr/>
          </p:nvCxnSpPr>
          <p:spPr>
            <a:xfrm flipV="1">
              <a:off x="3238500" y="4996306"/>
              <a:ext cx="1084368" cy="3548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endCxn id="29" idx="2"/>
            </p:cNvCxnSpPr>
            <p:nvPr/>
          </p:nvCxnSpPr>
          <p:spPr>
            <a:xfrm>
              <a:off x="3238500" y="5385493"/>
              <a:ext cx="1066800" cy="3385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20" idx="6"/>
              <a:endCxn id="30" idx="1"/>
            </p:cNvCxnSpPr>
            <p:nvPr/>
          </p:nvCxnSpPr>
          <p:spPr>
            <a:xfrm>
              <a:off x="3149600" y="5901819"/>
              <a:ext cx="970581" cy="3646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接箭头连接符 24"/>
          <p:cNvCxnSpPr/>
          <p:nvPr/>
        </p:nvCxnSpPr>
        <p:spPr>
          <a:xfrm rot="5400000" flipH="1" flipV="1">
            <a:off x="4468686" y="4792536"/>
            <a:ext cx="568037" cy="13130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400000" y="4762500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rot="5400000">
            <a:off x="5638333" y="5429718"/>
            <a:ext cx="1247123" cy="1588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1416050" y="3295650"/>
            <a:ext cx="6978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is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true</a:t>
            </a:r>
          </a:p>
          <a:p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Call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u, v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for every in-neighbor in </a:t>
            </a:r>
            <a:r>
              <a:rPr lang="en-US" altLang="zh-CN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endParaRPr lang="zh-CN" altLang="en-US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4008962" y="3094350"/>
            <a:ext cx="4963588" cy="468000"/>
          </a:xfrm>
          <a:prstGeom prst="wedgeRoundRectCallout">
            <a:avLst>
              <a:gd name="adj1" fmla="val -34823"/>
              <a:gd name="adj2" fmla="val 93378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Early pruning: just the first one for BFS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GRACE [PVLDB’13]</a:t>
            </a:r>
          </a:p>
          <a:p>
            <a:pPr lvl="1"/>
            <a:r>
              <a:rPr lang="en-US" dirty="0" smtClean="0"/>
              <a:t>Vertex-centric API, block-centric execution</a:t>
            </a:r>
          </a:p>
          <a:p>
            <a:pPr lvl="2"/>
            <a:r>
              <a:rPr lang="en-US" dirty="0" smtClean="0"/>
              <a:t>Inner-block computation: vertex-centric computation with an inner-block scheduler</a:t>
            </a:r>
          </a:p>
          <a:p>
            <a:pPr lvl="1"/>
            <a:r>
              <a:rPr lang="en-US" dirty="0" smtClean="0"/>
              <a:t>Reduce </a:t>
            </a:r>
            <a:r>
              <a:rPr lang="en-US" dirty="0" smtClean="0">
                <a:solidFill>
                  <a:srgbClr val="0070C0"/>
                </a:solidFill>
              </a:rPr>
              <a:t>data access to computation</a:t>
            </a:r>
            <a:r>
              <a:rPr lang="en-US" dirty="0" smtClean="0"/>
              <a:t> ratio</a:t>
            </a:r>
          </a:p>
          <a:p>
            <a:pPr lvl="2"/>
            <a:r>
              <a:rPr lang="en-US" dirty="0" smtClean="0"/>
              <a:t>Many vertex-centric </a:t>
            </a:r>
            <a:r>
              <a:rPr lang="en-US" dirty="0" err="1" smtClean="0"/>
              <a:t>algos</a:t>
            </a:r>
            <a:r>
              <a:rPr lang="en-US" dirty="0" smtClean="0"/>
              <a:t> are computationally-light</a:t>
            </a:r>
          </a:p>
          <a:p>
            <a:pPr lvl="2"/>
            <a:r>
              <a:rPr lang="en-US" dirty="0" smtClean="0"/>
              <a:t>CPU cache locality: every block fits in cache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Galois [SOSP’13]</a:t>
            </a:r>
          </a:p>
          <a:p>
            <a:pPr lvl="1"/>
            <a:r>
              <a:rPr lang="en-US" dirty="0" smtClean="0"/>
              <a:t>Amorphous data-parallelism (ADP)</a:t>
            </a:r>
          </a:p>
          <a:p>
            <a:pPr lvl="2"/>
            <a:r>
              <a:rPr lang="en-US" dirty="0" smtClean="0"/>
              <a:t>Speculative execution: fully use extra CPU resources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38200" y="4495800"/>
            <a:ext cx="7556500" cy="1155700"/>
            <a:chOff x="838200" y="4495800"/>
            <a:chExt cx="7556500" cy="1155700"/>
          </a:xfrm>
        </p:grpSpPr>
        <p:grpSp>
          <p:nvGrpSpPr>
            <p:cNvPr id="16" name="组合 15"/>
            <p:cNvGrpSpPr/>
            <p:nvPr/>
          </p:nvGrpSpPr>
          <p:grpSpPr>
            <a:xfrm>
              <a:off x="3994150" y="4495800"/>
              <a:ext cx="4400550" cy="1155700"/>
              <a:chOff x="527050" y="4495800"/>
              <a:chExt cx="4400550" cy="11557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527050" y="4495800"/>
                <a:ext cx="4400550" cy="11557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41371" y="5268496"/>
                <a:ext cx="1908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i="1" dirty="0" err="1" smtClean="0">
                    <a:solidFill>
                      <a:schemeClr val="bg1"/>
                    </a:solidFill>
                  </a:rPr>
                  <a:t>v</a:t>
                </a:r>
                <a:r>
                  <a:rPr lang="en-US" altLang="zh-CN" sz="1600" b="1" dirty="0" err="1" smtClean="0">
                    <a:solidFill>
                      <a:schemeClr val="bg1"/>
                    </a:solidFill>
                  </a:rPr>
                  <a:t>’s</a:t>
                </a:r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 neighborhood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8200" y="4495800"/>
              <a:ext cx="4400550" cy="1155700"/>
              <a:chOff x="527050" y="4495800"/>
              <a:chExt cx="4400550" cy="11557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27050" y="4495800"/>
                <a:ext cx="4400550" cy="11557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41371" y="5268496"/>
                <a:ext cx="1908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i="1" dirty="0" err="1" smtClean="0">
                    <a:solidFill>
                      <a:schemeClr val="bg1"/>
                    </a:solidFill>
                  </a:rPr>
                  <a:t>u</a:t>
                </a:r>
                <a:r>
                  <a:rPr lang="en-US" altLang="zh-CN" sz="1600" b="1" dirty="0" err="1" smtClean="0">
                    <a:solidFill>
                      <a:schemeClr val="bg1"/>
                    </a:solidFill>
                  </a:rPr>
                  <a:t>’s</a:t>
                </a:r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 neighborhood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2660650" y="481863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745658" y="4818638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183888" y="48069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68896" y="4806950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394200" y="48069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423070" y="4806950"/>
              <a:ext cx="3898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w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环形箭头 21"/>
          <p:cNvSpPr/>
          <p:nvPr/>
        </p:nvSpPr>
        <p:spPr>
          <a:xfrm rot="5400000">
            <a:off x="3449725" y="4573675"/>
            <a:ext cx="978408" cy="978408"/>
          </a:xfrm>
          <a:prstGeom prst="circularArrow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环形箭头 22"/>
          <p:cNvSpPr/>
          <p:nvPr/>
        </p:nvSpPr>
        <p:spPr>
          <a:xfrm rot="5400000">
            <a:off x="6794500" y="4584700"/>
            <a:ext cx="978408" cy="978408"/>
          </a:xfrm>
          <a:prstGeom prst="circularArrow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下箭头 23"/>
          <p:cNvSpPr/>
          <p:nvPr/>
        </p:nvSpPr>
        <p:spPr>
          <a:xfrm>
            <a:off x="2745658" y="5873750"/>
            <a:ext cx="392254" cy="482600"/>
          </a:xfrm>
          <a:prstGeom prst="downArrow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>
            <a:off x="6197564" y="5873750"/>
            <a:ext cx="392254" cy="482600"/>
          </a:xfrm>
          <a:prstGeom prst="downArrow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Galois [SOSP’13]</a:t>
            </a:r>
          </a:p>
          <a:p>
            <a:pPr lvl="1"/>
            <a:r>
              <a:rPr lang="en-US" dirty="0" smtClean="0"/>
              <a:t>Amorphous data-parallelism (ADP)</a:t>
            </a:r>
          </a:p>
          <a:p>
            <a:pPr lvl="2"/>
            <a:r>
              <a:rPr lang="en-US" dirty="0" smtClean="0"/>
              <a:t>Speculative execution: fully use extra CPU resources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20"/>
          <p:cNvGrpSpPr/>
          <p:nvPr/>
        </p:nvGrpSpPr>
        <p:grpSpPr>
          <a:xfrm>
            <a:off x="838200" y="4495800"/>
            <a:ext cx="7556500" cy="1155700"/>
            <a:chOff x="838200" y="4495800"/>
            <a:chExt cx="7556500" cy="1155700"/>
          </a:xfrm>
        </p:grpSpPr>
        <p:grpSp>
          <p:nvGrpSpPr>
            <p:cNvPr id="8" name="组合 15"/>
            <p:cNvGrpSpPr/>
            <p:nvPr/>
          </p:nvGrpSpPr>
          <p:grpSpPr>
            <a:xfrm>
              <a:off x="3994150" y="4495800"/>
              <a:ext cx="4400550" cy="1155700"/>
              <a:chOff x="527050" y="4495800"/>
              <a:chExt cx="4400550" cy="11557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527050" y="4495800"/>
                <a:ext cx="4400550" cy="11557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41371" y="5268496"/>
                <a:ext cx="1908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i="1" dirty="0" err="1" smtClean="0">
                    <a:solidFill>
                      <a:schemeClr val="bg1"/>
                    </a:solidFill>
                  </a:rPr>
                  <a:t>v</a:t>
                </a:r>
                <a:r>
                  <a:rPr lang="en-US" altLang="zh-CN" sz="1600" b="1" dirty="0" err="1" smtClean="0">
                    <a:solidFill>
                      <a:schemeClr val="bg1"/>
                    </a:solidFill>
                  </a:rPr>
                  <a:t>’s</a:t>
                </a:r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 neighborhood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8200" y="4495800"/>
              <a:ext cx="4400550" cy="1155700"/>
              <a:chOff x="527050" y="4495800"/>
              <a:chExt cx="4400550" cy="11557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27050" y="4495800"/>
                <a:ext cx="4400550" cy="11557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41371" y="5268496"/>
                <a:ext cx="1908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i="1" dirty="0" err="1" smtClean="0">
                    <a:solidFill>
                      <a:schemeClr val="bg1"/>
                    </a:solidFill>
                  </a:rPr>
                  <a:t>u</a:t>
                </a:r>
                <a:r>
                  <a:rPr lang="en-US" altLang="zh-CN" sz="1600" b="1" dirty="0" err="1" smtClean="0">
                    <a:solidFill>
                      <a:schemeClr val="bg1"/>
                    </a:solidFill>
                  </a:rPr>
                  <a:t>’s</a:t>
                </a:r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 neighborhood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2660650" y="4818638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745658" y="4818638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183888" y="48069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68896" y="4806950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394200" y="4806950"/>
              <a:ext cx="477262" cy="4772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423070" y="4806950"/>
              <a:ext cx="3898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w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环形箭头 21"/>
          <p:cNvSpPr/>
          <p:nvPr/>
        </p:nvSpPr>
        <p:spPr>
          <a:xfrm rot="20700000">
            <a:off x="3616995" y="4607595"/>
            <a:ext cx="978408" cy="978408"/>
          </a:xfrm>
          <a:prstGeom prst="circularArrow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环形箭头 22"/>
          <p:cNvSpPr/>
          <p:nvPr/>
        </p:nvSpPr>
        <p:spPr>
          <a:xfrm rot="9931654">
            <a:off x="4619267" y="4573675"/>
            <a:ext cx="978408" cy="978408"/>
          </a:xfrm>
          <a:prstGeom prst="circularArrow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下箭头 23"/>
          <p:cNvSpPr/>
          <p:nvPr/>
        </p:nvSpPr>
        <p:spPr>
          <a:xfrm>
            <a:off x="2745658" y="5873750"/>
            <a:ext cx="392254" cy="482600"/>
          </a:xfrm>
          <a:prstGeom prst="downArrow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 rot="10800000">
            <a:off x="6224446" y="3924300"/>
            <a:ext cx="392254" cy="482600"/>
          </a:xfrm>
          <a:prstGeom prst="downArrow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772150" y="3500735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Rollback</a:t>
            </a:r>
            <a:endParaRPr lang="zh-CN" alt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7550" y="4930189"/>
            <a:ext cx="454611" cy="454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Galois [SOSP’13]</a:t>
            </a:r>
          </a:p>
          <a:p>
            <a:pPr lvl="1"/>
            <a:r>
              <a:rPr lang="en-US" dirty="0" smtClean="0"/>
              <a:t>Amorphous data-parallelism (ADP)</a:t>
            </a:r>
          </a:p>
          <a:p>
            <a:pPr lvl="2"/>
            <a:r>
              <a:rPr lang="en-US" dirty="0" smtClean="0"/>
              <a:t>Speculative execution: fully use extra CPU resources</a:t>
            </a:r>
          </a:p>
          <a:p>
            <a:pPr lvl="1"/>
            <a:r>
              <a:rPr lang="en-US" dirty="0" smtClean="0"/>
              <a:t>Machine-topology-aware scheduler</a:t>
            </a:r>
          </a:p>
          <a:p>
            <a:pPr lvl="2"/>
            <a:r>
              <a:rPr lang="en-US" dirty="0" smtClean="0"/>
              <a:t>Try to fetch tasks local to the current core first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4319153"/>
            <a:ext cx="6305550" cy="253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GPU-Based Systems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GPU Architecture</a:t>
            </a:r>
          </a:p>
          <a:p>
            <a:pPr lvl="1"/>
            <a:r>
              <a:rPr lang="en-US" dirty="0" smtClean="0"/>
              <a:t>Array of streaming multiprocessors (SMs)</a:t>
            </a:r>
          </a:p>
          <a:p>
            <a:pPr lvl="1"/>
            <a:r>
              <a:rPr lang="en-US" dirty="0" smtClean="0"/>
              <a:t>Single instruction, multiple threads (SIMT)</a:t>
            </a:r>
          </a:p>
          <a:p>
            <a:pPr lvl="1"/>
            <a:r>
              <a:rPr lang="en-US" dirty="0" smtClean="0"/>
              <a:t>Different control flows</a:t>
            </a:r>
          </a:p>
          <a:p>
            <a:pPr lvl="2"/>
            <a:r>
              <a:rPr lang="en-US" dirty="0" smtClean="0"/>
              <a:t>Execute all flows</a:t>
            </a:r>
          </a:p>
          <a:p>
            <a:pPr lvl="2"/>
            <a:r>
              <a:rPr lang="en-US" dirty="0" smtClean="0"/>
              <a:t>Masking</a:t>
            </a:r>
          </a:p>
          <a:p>
            <a:pPr lvl="1"/>
            <a:r>
              <a:rPr lang="en-US" dirty="0" smtClean="0"/>
              <a:t>Memory cache hierarchy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3761910" y="3664570"/>
            <a:ext cx="3167544" cy="428959"/>
          </a:xfrm>
          <a:prstGeom prst="wedgeRoundRectCallout">
            <a:avLst>
              <a:gd name="adj1" fmla="val -57520"/>
              <a:gd name="adj2" fmla="val 37171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onstantia" pitchFamily="18" charset="0"/>
              </a:rPr>
              <a:t>Small path </a:t>
            </a:r>
            <a:r>
              <a:rPr lang="en-US" sz="2000" b="1" dirty="0" smtClean="0">
                <a:solidFill>
                  <a:schemeClr val="bg1"/>
                </a:solidFill>
                <a:latin typeface="Constantia" pitchFamily="18" charset="0"/>
              </a:rPr>
              <a:t>divergence</a:t>
            </a:r>
            <a:endParaRPr lang="en-US" altLang="zh-CN" sz="2000" b="1" dirty="0" smtClean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752020" y="4419110"/>
            <a:ext cx="3677632" cy="428959"/>
          </a:xfrm>
          <a:prstGeom prst="wedgeRoundRectCallout">
            <a:avLst>
              <a:gd name="adj1" fmla="val -57520"/>
              <a:gd name="adj2" fmla="val 37171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onstantia" pitchFamily="18" charset="0"/>
              </a:rPr>
              <a:t>Coalesced memory accesses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GPU Architecture</a:t>
            </a:r>
          </a:p>
          <a:p>
            <a:pPr lvl="1"/>
            <a:r>
              <a:rPr lang="en-US" dirty="0" smtClean="0"/>
              <a:t>Warp: 32 threads, basic unit for scheduling</a:t>
            </a:r>
          </a:p>
          <a:p>
            <a:pPr lvl="1"/>
            <a:r>
              <a:rPr lang="en-US" dirty="0" smtClean="0"/>
              <a:t>SM: 48 warps</a:t>
            </a:r>
          </a:p>
          <a:p>
            <a:pPr lvl="2"/>
            <a:r>
              <a:rPr lang="en-US" dirty="0" smtClean="0"/>
              <a:t>Two streaming processors (SPs)</a:t>
            </a:r>
          </a:p>
          <a:p>
            <a:pPr lvl="2"/>
            <a:r>
              <a:rPr lang="en-US" dirty="0" smtClean="0"/>
              <a:t>Warp scheduler: two warps executed at a time</a:t>
            </a:r>
          </a:p>
          <a:p>
            <a:pPr lvl="1"/>
            <a:r>
              <a:rPr lang="en-US" dirty="0" smtClean="0"/>
              <a:t>Thread block / CTA (cooperative thread array)</a:t>
            </a:r>
          </a:p>
          <a:p>
            <a:pPr lvl="2"/>
            <a:r>
              <a:rPr lang="en-US" dirty="0" smtClean="0"/>
              <a:t>6 warps</a:t>
            </a:r>
          </a:p>
          <a:p>
            <a:pPr lvl="2"/>
            <a:r>
              <a:rPr lang="en-US" dirty="0" smtClean="0"/>
              <a:t>Kernel call </a:t>
            </a:r>
            <a:r>
              <a:rPr lang="en-US" altLang="zh-CN" dirty="0" smtClean="0"/>
              <a:t>→ grid of CTAs</a:t>
            </a:r>
          </a:p>
          <a:p>
            <a:pPr lvl="2"/>
            <a:r>
              <a:rPr lang="en-US" dirty="0" smtClean="0"/>
              <a:t>CTAs are distributed to SMs with available resources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Medusa [TPDS’14]</a:t>
            </a:r>
          </a:p>
          <a:p>
            <a:pPr lvl="1"/>
            <a:r>
              <a:rPr lang="en-US" dirty="0" smtClean="0"/>
              <a:t>BPS model of </a:t>
            </a:r>
            <a:r>
              <a:rPr lang="en-US" dirty="0" err="1" smtClean="0"/>
              <a:t>Pregel</a:t>
            </a:r>
            <a:endParaRPr lang="en-US" dirty="0" smtClean="0"/>
          </a:p>
          <a:p>
            <a:pPr lvl="1"/>
            <a:r>
              <a:rPr lang="en-US" dirty="0" smtClean="0"/>
              <a:t>Fine-grained API: Edge-Message-Vertex (EMV)</a:t>
            </a:r>
          </a:p>
          <a:p>
            <a:pPr lvl="2"/>
            <a:r>
              <a:rPr lang="en-US" dirty="0" smtClean="0"/>
              <a:t>Large parallelism, small path divergence</a:t>
            </a:r>
          </a:p>
          <a:p>
            <a:pPr lvl="1"/>
            <a:r>
              <a:rPr lang="en-US" dirty="0" smtClean="0"/>
              <a:t>Pre-allocates an array for buffering messages</a:t>
            </a:r>
          </a:p>
          <a:p>
            <a:pPr lvl="2"/>
            <a:r>
              <a:rPr lang="en-US" dirty="0" smtClean="0"/>
              <a:t>Coalesced memory accesses: incoming </a:t>
            </a:r>
            <a:r>
              <a:rPr lang="en-US" dirty="0" err="1" smtClean="0"/>
              <a:t>msgs</a:t>
            </a:r>
            <a:r>
              <a:rPr lang="en-US" dirty="0" smtClean="0"/>
              <a:t> for each vertex is consecutive</a:t>
            </a:r>
          </a:p>
          <a:p>
            <a:pPr lvl="2"/>
            <a:r>
              <a:rPr lang="en-US" dirty="0" smtClean="0"/>
              <a:t>Write positions of </a:t>
            </a:r>
            <a:r>
              <a:rPr lang="en-US" dirty="0" err="1" smtClean="0"/>
              <a:t>msgs</a:t>
            </a:r>
            <a:r>
              <a:rPr lang="en-US" dirty="0" smtClean="0"/>
              <a:t> do not conflict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Practical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 Algorithm (PPA) [PVLDB’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 Unicode MS" pitchFamily="34" charset="-122"/>
                <a:cs typeface="Arial Unicode MS" pitchFamily="34" charset="-122"/>
              </a:rPr>
              <a:t>14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smtClean="0">
                <a:latin typeface="+mj-lt"/>
              </a:rPr>
              <a:t>Linear</a:t>
            </a:r>
            <a:r>
              <a:rPr lang="en-US" altLang="zh-CN" sz="2700" dirty="0" smtClean="0">
                <a:latin typeface="+mj-lt"/>
              </a:rPr>
              <a:t> cost per </a:t>
            </a:r>
            <a:r>
              <a:rPr lang="en-US" altLang="zh-CN" sz="2700" dirty="0" err="1" smtClean="0">
                <a:latin typeface="+mj-lt"/>
              </a:rPr>
              <a:t>superstep</a:t>
            </a:r>
            <a:endParaRPr lang="en-US" altLang="zh-CN" sz="2700" dirty="0" smtClean="0"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 + 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E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|) </a:t>
            </a:r>
            <a:r>
              <a:rPr lang="en-US" altLang="zh-CN" dirty="0" smtClean="0">
                <a:latin typeface="+mj-lt"/>
              </a:rPr>
              <a:t>message number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 + 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E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|) </a:t>
            </a:r>
            <a:r>
              <a:rPr lang="en-US" altLang="zh-CN" dirty="0" smtClean="0">
                <a:latin typeface="+mj-lt"/>
              </a:rPr>
              <a:t>computation time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 + 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E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|) </a:t>
            </a:r>
            <a:r>
              <a:rPr lang="en-US" altLang="zh-CN" dirty="0" smtClean="0">
                <a:latin typeface="+mj-lt"/>
              </a:rPr>
              <a:t>memory space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smtClean="0">
                <a:latin typeface="+mj-lt"/>
              </a:rPr>
              <a:t>Logarithm</a:t>
            </a:r>
            <a:r>
              <a:rPr lang="en-US" altLang="zh-CN" sz="2700" dirty="0" smtClean="0">
                <a:latin typeface="+mj-lt"/>
              </a:rPr>
              <a:t> number of </a:t>
            </a:r>
            <a:r>
              <a:rPr lang="en-US" altLang="zh-CN" sz="2700" dirty="0" err="1" smtClean="0">
                <a:latin typeface="+mj-lt"/>
              </a:rPr>
              <a:t>supersteps</a:t>
            </a:r>
            <a:endParaRPr lang="en-US" altLang="zh-CN" sz="2700" dirty="0" smtClean="0"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(log |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|) </a:t>
            </a:r>
            <a:r>
              <a:rPr lang="en-US" altLang="zh-CN" dirty="0" err="1" smtClean="0">
                <a:latin typeface="+mj-lt"/>
              </a:rPr>
              <a:t>supersteps</a:t>
            </a:r>
            <a:endParaRPr lang="en-US" altLang="zh-CN" dirty="0" smtClean="0">
              <a:latin typeface="+mj-lt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3786182" y="5000636"/>
            <a:ext cx="2800350" cy="431800"/>
          </a:xfrm>
          <a:prstGeom prst="wedgeRoundRectCallout">
            <a:avLst>
              <a:gd name="adj1" fmla="val -40205"/>
              <a:gd name="adj2" fmla="val -114044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i="1" dirty="0">
                <a:solidFill>
                  <a:schemeClr val="bg1"/>
                </a:solidFill>
              </a:rPr>
              <a:t>O</a:t>
            </a:r>
            <a:r>
              <a:rPr lang="en-US" altLang="zh-CN" sz="2000" b="1" dirty="0">
                <a:solidFill>
                  <a:schemeClr val="bg1"/>
                </a:solidFill>
              </a:rPr>
              <a:t>(</a:t>
            </a:r>
            <a:r>
              <a:rPr lang="en-US" altLang="zh-CN" sz="2000" b="1" dirty="0" err="1">
                <a:solidFill>
                  <a:schemeClr val="bg1"/>
                </a:solidFill>
              </a:rPr>
              <a:t>log|</a:t>
            </a:r>
            <a:r>
              <a:rPr lang="en-US" altLang="zh-CN" sz="2000" b="1" i="1" dirty="0" err="1">
                <a:solidFill>
                  <a:schemeClr val="bg1"/>
                </a:solidFill>
              </a:rPr>
              <a:t>V</a:t>
            </a:r>
            <a:r>
              <a:rPr lang="en-US" altLang="zh-CN" sz="2000" b="1" dirty="0">
                <a:solidFill>
                  <a:schemeClr val="bg1"/>
                </a:solidFill>
              </a:rPr>
              <a:t>|) = </a:t>
            </a:r>
            <a:r>
              <a:rPr lang="en-US" altLang="zh-CN" sz="2000" b="1" i="1" dirty="0">
                <a:solidFill>
                  <a:schemeClr val="bg1"/>
                </a:solidFill>
              </a:rPr>
              <a:t>O</a:t>
            </a:r>
            <a:r>
              <a:rPr lang="en-US" altLang="zh-CN" sz="2000" b="1" dirty="0">
                <a:solidFill>
                  <a:schemeClr val="bg1"/>
                </a:solidFill>
              </a:rPr>
              <a:t>(</a:t>
            </a:r>
            <a:r>
              <a:rPr lang="en-US" altLang="zh-CN" sz="2000" b="1" dirty="0" err="1">
                <a:solidFill>
                  <a:schemeClr val="bg1"/>
                </a:solidFill>
              </a:rPr>
              <a:t>log|</a:t>
            </a:r>
            <a:r>
              <a:rPr lang="en-US" altLang="zh-CN" sz="2000" b="1" i="1" dirty="0" err="1">
                <a:solidFill>
                  <a:schemeClr val="bg1"/>
                </a:solidFill>
              </a:rPr>
              <a:t>E</a:t>
            </a:r>
            <a:r>
              <a:rPr lang="en-US" altLang="zh-CN" sz="2000" b="1" dirty="0">
                <a:solidFill>
                  <a:schemeClr val="bg1"/>
                </a:solidFill>
              </a:rPr>
              <a:t>|)</a:t>
            </a:r>
            <a:endParaRPr lang="en-US" altLang="zh-CN" sz="2000" b="1" i="1" u="sn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786314" y="2412997"/>
            <a:ext cx="3714776" cy="444499"/>
          </a:xfrm>
          <a:prstGeom prst="wedgeRoundRectCallout">
            <a:avLst>
              <a:gd name="adj1" fmla="val -39442"/>
              <a:gd name="adj2" fmla="val 158575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chemeClr val="bg1"/>
                </a:solidFill>
                <a:latin typeface="Constantia" panose="02030602050306030303" pitchFamily="18" charset="0"/>
              </a:rPr>
              <a:t>How about load balancing?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CuSha</a:t>
            </a:r>
            <a:r>
              <a:rPr lang="en-US" b="1" dirty="0" smtClean="0"/>
              <a:t> [HPDC’14]</a:t>
            </a:r>
          </a:p>
          <a:p>
            <a:pPr lvl="1"/>
            <a:r>
              <a:rPr lang="en-US" dirty="0" smtClean="0"/>
              <a:t>Apply the shard organization of </a:t>
            </a:r>
            <a:r>
              <a:rPr lang="en-US" dirty="0" err="1" smtClean="0"/>
              <a:t>GraphChi</a:t>
            </a:r>
            <a:endParaRPr lang="en-US" dirty="0" smtClean="0"/>
          </a:p>
          <a:p>
            <a:pPr lvl="1"/>
            <a:r>
              <a:rPr lang="en-US" dirty="0" smtClean="0"/>
              <a:t>Each shard processed by one CTA</a:t>
            </a:r>
          </a:p>
          <a:p>
            <a:pPr lvl="1"/>
            <a:r>
              <a:rPr lang="en-US" dirty="0" smtClean="0"/>
              <a:t>Window concatenation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2971800" y="1518805"/>
            <a:ext cx="5551704" cy="444500"/>
          </a:xfrm>
          <a:prstGeom prst="wedgeRoundRectCallout">
            <a:avLst>
              <a:gd name="adj1" fmla="val -35226"/>
              <a:gd name="adj2" fmla="val 282277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Window write-back:  imbalanced workload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1123950" y="3744476"/>
            <a:ext cx="6470650" cy="3257708"/>
            <a:chOff x="457200" y="2977575"/>
            <a:chExt cx="7715250" cy="3884315"/>
          </a:xfrm>
        </p:grpSpPr>
        <p:sp>
          <p:nvSpPr>
            <p:cNvPr id="43" name="TextBox 42"/>
            <p:cNvSpPr txBox="1"/>
            <p:nvPr/>
          </p:nvSpPr>
          <p:spPr>
            <a:xfrm>
              <a:off x="1325612" y="3784858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Shard 1</a:t>
              </a:r>
              <a:endParaRPr lang="en-US" sz="1600" b="1" dirty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-1052771" y="4900816"/>
              <a:ext cx="3518475" cy="40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in-edges  sorted  by  </a:t>
              </a:r>
              <a:r>
                <a:rPr lang="en-US" sz="1600" b="1" dirty="0" err="1" smtClean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src_id</a:t>
              </a:r>
              <a:endParaRPr lang="en-US" sz="1600" b="1" dirty="0">
                <a:solidFill>
                  <a:srgbClr val="FF008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cxnSp>
          <p:nvCxnSpPr>
            <p:cNvPr id="45" name="Straight Arrow Connector 19"/>
            <p:cNvCxnSpPr/>
            <p:nvPr/>
          </p:nvCxnSpPr>
          <p:spPr>
            <a:xfrm>
              <a:off x="457200" y="3695700"/>
              <a:ext cx="0" cy="28743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0"/>
            <p:cNvSpPr/>
            <p:nvPr/>
          </p:nvSpPr>
          <p:spPr bwMode="auto">
            <a:xfrm>
              <a:off x="1117600" y="3581400"/>
              <a:ext cx="1295400" cy="3048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7" name="Rectangle 21"/>
            <p:cNvSpPr/>
            <p:nvPr/>
          </p:nvSpPr>
          <p:spPr bwMode="auto">
            <a:xfrm>
              <a:off x="3022600" y="3581400"/>
              <a:ext cx="1295400" cy="3048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8" name="Rectangle 22"/>
            <p:cNvSpPr/>
            <p:nvPr/>
          </p:nvSpPr>
          <p:spPr bwMode="auto">
            <a:xfrm>
              <a:off x="4927600" y="3581400"/>
              <a:ext cx="1295400" cy="3048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9" name="Rectangle 23"/>
            <p:cNvSpPr/>
            <p:nvPr/>
          </p:nvSpPr>
          <p:spPr bwMode="auto">
            <a:xfrm>
              <a:off x="6832600" y="3581400"/>
              <a:ext cx="1295400" cy="3048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grpSp>
          <p:nvGrpSpPr>
            <p:cNvPr id="50" name="Group 24"/>
            <p:cNvGrpSpPr/>
            <p:nvPr/>
          </p:nvGrpSpPr>
          <p:grpSpPr>
            <a:xfrm>
              <a:off x="1270000" y="2977575"/>
              <a:ext cx="6685262" cy="584775"/>
              <a:chOff x="1686202" y="1597620"/>
              <a:chExt cx="6685262" cy="58477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686202" y="1597620"/>
                <a:ext cx="9252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Vertices</a:t>
                </a:r>
                <a:b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</a:br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1..100</a:t>
                </a:r>
                <a:endParaRPr lang="en-US" sz="1600" b="1" dirty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560770" y="1597620"/>
                <a:ext cx="9829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Vertices</a:t>
                </a:r>
                <a:b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</a:br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101..200</a:t>
                </a:r>
                <a:endParaRPr lang="en-US" sz="1600" b="1" dirty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72090" y="1597620"/>
                <a:ext cx="982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Vertices</a:t>
                </a:r>
                <a:b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</a:br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201..300</a:t>
                </a:r>
                <a:endParaRPr lang="en-US" sz="1600" b="1" dirty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388502" y="1597620"/>
                <a:ext cx="982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Vertices</a:t>
                </a:r>
                <a:b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</a:br>
                <a:r>
                  <a:rPr lang="en-US" sz="1600" b="1" dirty="0" smtClean="0">
                    <a:solidFill>
                      <a:srgbClr val="FF008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301..400</a:t>
                </a:r>
                <a:endParaRPr lang="en-US" sz="1600" b="1" dirty="0">
                  <a:solidFill>
                    <a:srgbClr val="FF008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55" name="Group 33"/>
            <p:cNvGrpSpPr/>
            <p:nvPr/>
          </p:nvGrpSpPr>
          <p:grpSpPr>
            <a:xfrm>
              <a:off x="1290894" y="3745468"/>
              <a:ext cx="6659306" cy="338554"/>
              <a:chOff x="1707096" y="2447488"/>
              <a:chExt cx="6659306" cy="338554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3612096" y="2447488"/>
                <a:ext cx="902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Shard 2</a:t>
                </a:r>
                <a:endParaRPr lang="en-US" sz="1600" b="1" dirty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21602" y="2447488"/>
                <a:ext cx="902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Shard 3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463591" y="2447488"/>
                <a:ext cx="902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Shard 4</a:t>
                </a:r>
                <a:endParaRPr lang="en-US" sz="1600" b="1" dirty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707096" y="2447488"/>
                <a:ext cx="902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Shard 1</a:t>
                </a:r>
                <a:endParaRPr lang="en-US" sz="1600" b="1" dirty="0">
                  <a:solidFill>
                    <a:srgbClr val="FFFF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850319" y="3370818"/>
              <a:ext cx="565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</a:t>
              </a:r>
              <a:endParaRPr lang="zh-CN" altLang="en-US" sz="18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61669" y="3384550"/>
              <a:ext cx="565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</a:t>
              </a:r>
              <a:endParaRPr lang="zh-CN" altLang="en-US" sz="18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673019" y="3384550"/>
              <a:ext cx="565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</a:t>
              </a:r>
              <a:endParaRPr lang="zh-CN" altLang="en-US" sz="18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584369" y="3384550"/>
              <a:ext cx="565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</a:t>
              </a:r>
              <a:endParaRPr lang="zh-CN" altLang="en-US" sz="1800" dirty="0"/>
            </a:p>
          </p:txBody>
        </p:sp>
        <p:sp>
          <p:nvSpPr>
            <p:cNvPr id="64" name="Rectangle 26"/>
            <p:cNvSpPr/>
            <p:nvPr/>
          </p:nvSpPr>
          <p:spPr bwMode="auto">
            <a:xfrm>
              <a:off x="6800850" y="4095750"/>
              <a:ext cx="13716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5" name="Rectangle 25"/>
            <p:cNvSpPr/>
            <p:nvPr/>
          </p:nvSpPr>
          <p:spPr bwMode="auto">
            <a:xfrm>
              <a:off x="4895850" y="4470400"/>
              <a:ext cx="1371600" cy="914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4117" y="4470400"/>
              <a:ext cx="885344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100</a:t>
              </a:r>
              <a:endParaRPr lang="zh-CN" altLang="en-US" sz="18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495469" y="4006851"/>
              <a:ext cx="881985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100</a:t>
              </a:r>
              <a:endParaRPr lang="zh-CN" altLang="en-US" sz="1800" dirty="0"/>
            </a:p>
          </p:txBody>
        </p:sp>
        <p:sp>
          <p:nvSpPr>
            <p:cNvPr id="68" name="Rectangle 24"/>
            <p:cNvSpPr/>
            <p:nvPr/>
          </p:nvSpPr>
          <p:spPr bwMode="auto">
            <a:xfrm>
              <a:off x="1087691" y="4495800"/>
              <a:ext cx="1371600" cy="932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9300" y="4393168"/>
              <a:ext cx="904181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100</a:t>
              </a:r>
              <a:endParaRPr lang="zh-CN" altLang="en-US" sz="1800" dirty="0"/>
            </a:p>
          </p:txBody>
        </p:sp>
        <p:sp>
          <p:nvSpPr>
            <p:cNvPr id="70" name="Rectangle 36"/>
            <p:cNvSpPr/>
            <p:nvPr/>
          </p:nvSpPr>
          <p:spPr bwMode="auto">
            <a:xfrm>
              <a:off x="2978150" y="4273550"/>
              <a:ext cx="1371600" cy="687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9300" y="5295900"/>
              <a:ext cx="904181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200</a:t>
              </a:r>
              <a:endParaRPr lang="zh-CN" altLang="en-US" sz="18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16450" y="5237718"/>
              <a:ext cx="853011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200</a:t>
              </a:r>
              <a:endParaRPr lang="zh-CN" altLang="en-US" sz="18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95469" y="4495802"/>
              <a:ext cx="881985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200</a:t>
              </a:r>
              <a:endParaRPr lang="zh-CN" altLang="en-US" sz="18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672769" y="4170918"/>
              <a:ext cx="888703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100</a:t>
              </a:r>
              <a:endParaRPr lang="zh-CN" altLang="en-US" sz="18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72769" y="4851400"/>
              <a:ext cx="888703" cy="440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200</a:t>
              </a:r>
              <a:endParaRPr lang="zh-CN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Single-Machine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err="1" smtClean="0"/>
              <a:t>CuSha</a:t>
            </a:r>
            <a:r>
              <a:rPr lang="en-US" b="1" dirty="0" smtClean="0"/>
              <a:t> [HPDC’14]</a:t>
            </a:r>
          </a:p>
          <a:p>
            <a:pPr lvl="1"/>
            <a:r>
              <a:rPr lang="en-US" dirty="0" smtClean="0"/>
              <a:t>Apply the shard organization of </a:t>
            </a:r>
            <a:r>
              <a:rPr lang="en-US" dirty="0" err="1" smtClean="0"/>
              <a:t>GraphChi</a:t>
            </a:r>
            <a:endParaRPr lang="en-US" dirty="0" smtClean="0"/>
          </a:p>
          <a:p>
            <a:pPr lvl="1"/>
            <a:r>
              <a:rPr lang="en-US" dirty="0" smtClean="0"/>
              <a:t>Each shard processed by one CTA</a:t>
            </a:r>
          </a:p>
          <a:p>
            <a:pPr lvl="1"/>
            <a:r>
              <a:rPr lang="en-US" dirty="0" smtClean="0"/>
              <a:t>Window concatenation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26"/>
          <p:cNvSpPr/>
          <p:nvPr/>
        </p:nvSpPr>
        <p:spPr bwMode="auto">
          <a:xfrm>
            <a:off x="6444262" y="4682270"/>
            <a:ext cx="1150338" cy="44735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1" name="Rectangle 25"/>
          <p:cNvSpPr/>
          <p:nvPr/>
        </p:nvSpPr>
        <p:spPr bwMode="auto">
          <a:xfrm>
            <a:off x="4846571" y="4996483"/>
            <a:ext cx="1150338" cy="76689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2" name="Rectangle 24"/>
          <p:cNvSpPr/>
          <p:nvPr/>
        </p:nvSpPr>
        <p:spPr bwMode="auto">
          <a:xfrm>
            <a:off x="1652732" y="5017785"/>
            <a:ext cx="1150338" cy="7819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50" name="Rectangle 36"/>
          <p:cNvSpPr/>
          <p:nvPr/>
        </p:nvSpPr>
        <p:spPr bwMode="auto">
          <a:xfrm>
            <a:off x="3238228" y="4831388"/>
            <a:ext cx="1150338" cy="5766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>
            <a:off x="5283201" y="3473450"/>
            <a:ext cx="3467099" cy="800100"/>
          </a:xfrm>
          <a:prstGeom prst="wedgeRoundRectCallout">
            <a:avLst>
              <a:gd name="adj1" fmla="val -56661"/>
              <a:gd name="adj2" fmla="val 90713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Threads in a CTA may cross window boundaries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AutoShape 11"/>
          <p:cNvSpPr>
            <a:spLocks noChangeArrowheads="1"/>
          </p:cNvSpPr>
          <p:nvPr/>
        </p:nvSpPr>
        <p:spPr bwMode="auto">
          <a:xfrm>
            <a:off x="5060950" y="5607050"/>
            <a:ext cx="3581401" cy="749300"/>
          </a:xfrm>
          <a:prstGeom prst="wedgeRoundRectCallout">
            <a:avLst>
              <a:gd name="adj1" fmla="val -50790"/>
              <a:gd name="adj2" fmla="val -91795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Pointers to actual locations in shards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2971800" y="1518805"/>
            <a:ext cx="5551704" cy="444500"/>
          </a:xfrm>
          <a:prstGeom prst="wedgeRoundRectCallout">
            <a:avLst>
              <a:gd name="adj1" fmla="val -35226"/>
              <a:gd name="adj2" fmla="val 282277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Window write-back:   imbalanced workload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33526E-6 L 0.23177 -0.18336 " pathEditMode="relative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05834 -0.039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2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11823 0.024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1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29218 0.1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50" grpId="0" animBg="1"/>
      <p:bldP spid="72" grpId="0" animBg="1"/>
      <p:bldP spid="7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Subgraph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-Based Systems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Categories</a:t>
            </a:r>
          </a:p>
          <a:p>
            <a:pPr lvl="1"/>
            <a:r>
              <a:rPr lang="en-US" dirty="0" smtClean="0"/>
              <a:t>Single-machine systems</a:t>
            </a:r>
          </a:p>
          <a:p>
            <a:pPr lvl="2"/>
            <a:r>
              <a:rPr lang="en-US" dirty="0" smtClean="0"/>
              <a:t>Vertex-centric API</a:t>
            </a:r>
          </a:p>
          <a:p>
            <a:pPr lvl="2"/>
            <a:r>
              <a:rPr lang="en-US" dirty="0" smtClean="0"/>
              <a:t>Matrix operations in the backend</a:t>
            </a:r>
          </a:p>
          <a:p>
            <a:pPr lvl="1"/>
            <a:r>
              <a:rPr lang="en-US" dirty="0" smtClean="0"/>
              <a:t>Distributed frameworks</a:t>
            </a:r>
          </a:p>
          <a:p>
            <a:pPr lvl="2"/>
            <a:r>
              <a:rPr lang="en-US" dirty="0" smtClean="0"/>
              <a:t>(Generalized) matrix-vector multiplication</a:t>
            </a:r>
          </a:p>
          <a:p>
            <a:pPr lvl="2"/>
            <a:r>
              <a:rPr lang="en-US" dirty="0" smtClean="0"/>
              <a:t>Matrix algebra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Matrix-Vector Multiplication</a:t>
            </a:r>
          </a:p>
          <a:p>
            <a:pPr lvl="1"/>
            <a:r>
              <a:rPr lang="en-US" dirty="0" smtClean="0"/>
              <a:t>Example: </a:t>
            </a:r>
            <a:r>
              <a:rPr lang="en-US" dirty="0" err="1" smtClean="0"/>
              <a:t>PageRank</a:t>
            </a:r>
            <a:endParaRPr lang="en-US" dirty="0" smtClean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883150" y="3251200"/>
          <a:ext cx="1377950" cy="273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950"/>
              </a:tblGrid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4083050" y="418465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/>
              <a:t>×</a:t>
            </a:r>
            <a:endParaRPr lang="zh-CN" altLang="en-US" sz="4800" dirty="0"/>
          </a:p>
        </p:txBody>
      </p:sp>
      <p:sp>
        <p:nvSpPr>
          <p:cNvPr id="10" name="矩形 9"/>
          <p:cNvSpPr/>
          <p:nvPr/>
        </p:nvSpPr>
        <p:spPr>
          <a:xfrm>
            <a:off x="6394450" y="4184650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/>
              <a:t>=</a:t>
            </a:r>
            <a:endParaRPr lang="zh-CN" altLang="en-US" sz="4800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105650" y="3251200"/>
          <a:ext cx="1644650" cy="273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4650"/>
              </a:tblGrid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 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 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 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704850" y="3295650"/>
          <a:ext cx="3378200" cy="273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8200"/>
              </a:tblGrid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Out-</a:t>
                      </a:r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Out-</a:t>
                      </a:r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Out-</a:t>
                      </a:r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Out-</a:t>
                      </a:r>
                      <a:r>
                        <a:rPr lang="en-US" altLang="zh-CN" sz="2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4" name="直接箭头连接符 13"/>
          <p:cNvCxnSpPr/>
          <p:nvPr/>
        </p:nvCxnSpPr>
        <p:spPr>
          <a:xfrm>
            <a:off x="798600" y="3873500"/>
            <a:ext cx="324000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rot="5400000">
            <a:off x="3712050" y="4657406"/>
            <a:ext cx="252000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7105650" y="3296444"/>
            <a:ext cx="1581150" cy="578644"/>
          </a:xfrm>
          <a:prstGeom prst="ellipse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Generalized Matrix-Vector Multiplication</a:t>
            </a:r>
          </a:p>
          <a:p>
            <a:pPr lvl="1"/>
            <a:r>
              <a:rPr lang="en-US" dirty="0" smtClean="0"/>
              <a:t>Example: </a:t>
            </a:r>
            <a:r>
              <a:rPr lang="en-US" dirty="0" err="1" smtClean="0"/>
              <a:t>HashMin</a:t>
            </a:r>
            <a:endParaRPr lang="en-US" dirty="0" smtClean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883150" y="3251200"/>
          <a:ext cx="1377950" cy="273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950"/>
              </a:tblGrid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083050" y="418465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/>
              <a:t>×</a:t>
            </a:r>
            <a:endParaRPr lang="zh-CN" altLang="en-US" sz="4800" dirty="0"/>
          </a:p>
        </p:txBody>
      </p:sp>
      <p:sp>
        <p:nvSpPr>
          <p:cNvPr id="9" name="矩形 8"/>
          <p:cNvSpPr/>
          <p:nvPr/>
        </p:nvSpPr>
        <p:spPr>
          <a:xfrm>
            <a:off x="6394450" y="4184650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/>
              <a:t>=</a:t>
            </a:r>
            <a:endParaRPr lang="zh-CN" altLang="en-US" sz="4800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7105650" y="3251200"/>
          <a:ext cx="1644650" cy="273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4650"/>
              </a:tblGrid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 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 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en-US" altLang="zh-CN" sz="28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altLang="zh-CN" sz="2800" i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+1 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04850" y="3295650"/>
          <a:ext cx="3378200" cy="2739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8200"/>
              </a:tblGrid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0" dirty="0" smtClean="0">
                          <a:latin typeface="Times New Roman" pitchFamily="18" charset="0"/>
                          <a:cs typeface="Times New Roman" pitchFamily="18" charset="0"/>
                        </a:rPr>
                        <a:t>0/1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0" dirty="0" smtClean="0">
                          <a:latin typeface="Times New Roman" pitchFamily="18" charset="0"/>
                          <a:cs typeface="Times New Roman" pitchFamily="18" charset="0"/>
                        </a:rPr>
                        <a:t>0/1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0" dirty="0" smtClean="0">
                          <a:latin typeface="Times New Roman" pitchFamily="18" charset="0"/>
                          <a:cs typeface="Times New Roman" pitchFamily="18" charset="0"/>
                        </a:rPr>
                        <a:t>0/1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4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i="0" dirty="0" smtClean="0">
                          <a:latin typeface="Times New Roman" pitchFamily="18" charset="0"/>
                          <a:cs typeface="Times New Roman" pitchFamily="18" charset="0"/>
                        </a:rPr>
                        <a:t>0/1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-AdjacencyList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altLang="zh-CN" sz="2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C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CN" alt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2" name="直接箭头连接符 11"/>
          <p:cNvCxnSpPr/>
          <p:nvPr/>
        </p:nvCxnSpPr>
        <p:spPr>
          <a:xfrm>
            <a:off x="798600" y="3873500"/>
            <a:ext cx="324000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rot="5400000">
            <a:off x="3712050" y="4657406"/>
            <a:ext cx="252000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7105650" y="3296444"/>
            <a:ext cx="1581150" cy="578644"/>
          </a:xfrm>
          <a:prstGeom prst="ellipse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3771900" y="2762250"/>
            <a:ext cx="1773454" cy="444500"/>
          </a:xfrm>
          <a:prstGeom prst="wedgeRoundRectCallout">
            <a:avLst>
              <a:gd name="adj1" fmla="val -49140"/>
              <a:gd name="adj2" fmla="val 197379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Add</a:t>
            </a:r>
            <a:r>
              <a:rPr lang="zh-CN" altLang="en-US" sz="2000" b="1" dirty="0" smtClean="0">
                <a:solidFill>
                  <a:schemeClr val="bg1"/>
                </a:solidFill>
                <a:latin typeface="Constantia" pitchFamily="18" charset="0"/>
              </a:rPr>
              <a:t> → 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Min</a:t>
            </a:r>
            <a:r>
              <a:rPr lang="zh-CN" altLang="en-US" sz="2000" b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4260850" y="6096000"/>
            <a:ext cx="3443504" cy="444500"/>
          </a:xfrm>
          <a:prstGeom prst="wedgeRoundRectCallout">
            <a:avLst>
              <a:gd name="adj1" fmla="val 20529"/>
              <a:gd name="adj2" fmla="val -344663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Assign  only  when  smaller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Single-Machine Systems</a:t>
            </a:r>
          </a:p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with Vertex-Centric API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2467666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GraphTwist</a:t>
            </a:r>
            <a:r>
              <a:rPr lang="en-US" b="1" dirty="0" smtClean="0">
                <a:solidFill>
                  <a:srgbClr val="FF0000"/>
                </a:solidFill>
              </a:rPr>
              <a:t> [PVLDB’15]</a:t>
            </a:r>
          </a:p>
          <a:p>
            <a:pPr lvl="1"/>
            <a:r>
              <a:rPr lang="en-US" dirty="0" smtClean="0"/>
              <a:t>Multi-level graph partitioning</a:t>
            </a:r>
          </a:p>
          <a:p>
            <a:pPr lvl="2"/>
            <a:r>
              <a:rPr lang="en-US" altLang="zh-CN" dirty="0" smtClean="0"/>
              <a:t>Right granularity for in-memory processing</a:t>
            </a:r>
          </a:p>
          <a:p>
            <a:pPr lvl="2"/>
            <a:r>
              <a:rPr lang="en-US" altLang="zh-CN" dirty="0" smtClean="0"/>
              <a:t>Balance workloads among computing threads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620441" y="6096000"/>
            <a:ext cx="4235694" cy="666750"/>
            <a:chOff x="2620441" y="6229350"/>
            <a:chExt cx="4235694" cy="666750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794000" y="6467918"/>
              <a:ext cx="333375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2620441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816012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61100" y="6229350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src</a:t>
              </a:r>
              <a:endParaRPr lang="zh-CN" altLang="en-US" i="1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393362" y="3784600"/>
            <a:ext cx="698155" cy="2728615"/>
            <a:chOff x="2393362" y="3678535"/>
            <a:chExt cx="698155" cy="2995315"/>
          </a:xfrm>
        </p:grpSpPr>
        <p:cxnSp>
          <p:nvCxnSpPr>
            <p:cNvPr id="12" name="直接箭头连接符 11"/>
            <p:cNvCxnSpPr/>
            <p:nvPr/>
          </p:nvCxnSpPr>
          <p:spPr>
            <a:xfrm rot="5400000" flipH="1" flipV="1">
              <a:off x="1599185" y="5299647"/>
              <a:ext cx="239121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2496482" y="3678535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dst</a:t>
              </a:r>
              <a:endParaRPr lang="zh-CN" altLang="en-US" i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93362" y="621218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393362" y="39452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410996" y="4718050"/>
            <a:ext cx="2294354" cy="2044700"/>
            <a:chOff x="2410996" y="4851400"/>
            <a:chExt cx="2294354" cy="2044700"/>
          </a:xfrm>
        </p:grpSpPr>
        <p:sp>
          <p:nvSpPr>
            <p:cNvPr id="19" name="矩形 18"/>
            <p:cNvSpPr/>
            <p:nvPr/>
          </p:nvSpPr>
          <p:spPr>
            <a:xfrm>
              <a:off x="4349162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u</a:t>
              </a:r>
              <a:endParaRPr lang="zh-CN" altLang="en-US" i="1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410996" y="4851400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v</a:t>
              </a:r>
              <a:endParaRPr lang="zh-CN" altLang="en-US" i="1" dirty="0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795588" y="5118100"/>
              <a:ext cx="1800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5400000" flipH="1" flipV="1">
              <a:off x="3872707" y="5774531"/>
              <a:ext cx="1311274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>
          <a:xfrm>
            <a:off x="3905250" y="4495800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w(u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dirty="0" smtClean="0"/>
              <a:t>)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2794000" y="5207000"/>
            <a:ext cx="4131563" cy="1120181"/>
            <a:chOff x="2794000" y="5367635"/>
            <a:chExt cx="4131563" cy="1120181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2794000" y="5607050"/>
              <a:ext cx="2219246" cy="8807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5060950" y="5367635"/>
              <a:ext cx="1864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edge-weight</a:t>
              </a:r>
              <a:endParaRPr lang="zh-CN" alt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2467666"/>
          </a:xfrm>
        </p:spPr>
        <p:txBody>
          <a:bodyPr/>
          <a:lstStyle/>
          <a:p>
            <a:r>
              <a:rPr lang="en-US" b="1" dirty="0" err="1" smtClean="0"/>
              <a:t>GraphTwist</a:t>
            </a:r>
            <a:r>
              <a:rPr lang="en-US" b="1" dirty="0" smtClean="0"/>
              <a:t> [PVLDB’15]</a:t>
            </a:r>
          </a:p>
          <a:p>
            <a:pPr lvl="1"/>
            <a:r>
              <a:rPr lang="en-US" dirty="0" smtClean="0"/>
              <a:t>Multi-level graph partitioning</a:t>
            </a:r>
          </a:p>
          <a:p>
            <a:pPr lvl="2"/>
            <a:r>
              <a:rPr lang="en-US" altLang="zh-CN" dirty="0" smtClean="0"/>
              <a:t>Right granularity for in-memory processing</a:t>
            </a:r>
          </a:p>
          <a:p>
            <a:pPr lvl="2"/>
            <a:r>
              <a:rPr lang="en-US" altLang="zh-CN" dirty="0" smtClean="0"/>
              <a:t>Balance workloads among computing threads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16"/>
          <p:cNvGrpSpPr/>
          <p:nvPr/>
        </p:nvGrpSpPr>
        <p:grpSpPr>
          <a:xfrm>
            <a:off x="2620441" y="6096000"/>
            <a:ext cx="4235694" cy="666750"/>
            <a:chOff x="2620441" y="6229350"/>
            <a:chExt cx="4235694" cy="666750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794000" y="6467918"/>
              <a:ext cx="333375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2620441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816012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61100" y="6229350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src</a:t>
              </a:r>
              <a:endParaRPr lang="zh-CN" altLang="en-US" i="1" dirty="0"/>
            </a:p>
          </p:txBody>
        </p:sp>
      </p:grpSp>
      <p:grpSp>
        <p:nvGrpSpPr>
          <p:cNvPr id="5" name="组合 17"/>
          <p:cNvGrpSpPr/>
          <p:nvPr/>
        </p:nvGrpSpPr>
        <p:grpSpPr>
          <a:xfrm>
            <a:off x="2393362" y="3784600"/>
            <a:ext cx="698155" cy="2728615"/>
            <a:chOff x="2393362" y="3678535"/>
            <a:chExt cx="698155" cy="2995315"/>
          </a:xfrm>
        </p:grpSpPr>
        <p:cxnSp>
          <p:nvCxnSpPr>
            <p:cNvPr id="12" name="直接箭头连接符 11"/>
            <p:cNvCxnSpPr/>
            <p:nvPr/>
          </p:nvCxnSpPr>
          <p:spPr>
            <a:xfrm rot="5400000" flipH="1" flipV="1">
              <a:off x="1599185" y="5299647"/>
              <a:ext cx="239121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2496482" y="3678535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dst</a:t>
              </a:r>
              <a:endParaRPr lang="zh-CN" altLang="en-US" i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93362" y="621218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393362" y="39452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</p:grpSp>
      <p:grpSp>
        <p:nvGrpSpPr>
          <p:cNvPr id="13" name="组合 32"/>
          <p:cNvGrpSpPr/>
          <p:nvPr/>
        </p:nvGrpSpPr>
        <p:grpSpPr>
          <a:xfrm>
            <a:off x="2794000" y="5207000"/>
            <a:ext cx="4131563" cy="1120181"/>
            <a:chOff x="2794000" y="5367635"/>
            <a:chExt cx="4131563" cy="1120181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2794000" y="5607050"/>
              <a:ext cx="2219246" cy="8807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5060950" y="5367635"/>
              <a:ext cx="1864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edge-weight</a:t>
              </a:r>
              <a:endParaRPr lang="zh-CN" altLang="en-US" i="1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27400" y="5518150"/>
            <a:ext cx="1200150" cy="576095"/>
            <a:chOff x="3327400" y="5518150"/>
            <a:chExt cx="1200150" cy="576095"/>
          </a:xfrm>
        </p:grpSpPr>
        <p:cxnSp>
          <p:nvCxnSpPr>
            <p:cNvPr id="25" name="直接连接符 24"/>
            <p:cNvCxnSpPr/>
            <p:nvPr/>
          </p:nvCxnSpPr>
          <p:spPr>
            <a:xfrm rot="16200000" flipH="1">
              <a:off x="3283827" y="60062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6200000" flipH="1">
              <a:off x="3861677" y="578397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16200000" flipH="1">
              <a:off x="4439527" y="55617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3949699" y="3903744"/>
            <a:ext cx="3553714" cy="2015198"/>
            <a:chOff x="3949699" y="3903744"/>
            <a:chExt cx="3553714" cy="2015198"/>
          </a:xfrm>
        </p:grpSpPr>
        <p:sp>
          <p:nvSpPr>
            <p:cNvPr id="35" name="矩形 34"/>
            <p:cNvSpPr/>
            <p:nvPr/>
          </p:nvSpPr>
          <p:spPr>
            <a:xfrm>
              <a:off x="3949699" y="4172940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527550" y="3903744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3949700" y="390374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6883400" y="564900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6925562" y="3917950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105400" y="466501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slice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2467666"/>
          </a:xfrm>
        </p:spPr>
        <p:txBody>
          <a:bodyPr/>
          <a:lstStyle/>
          <a:p>
            <a:r>
              <a:rPr lang="en-US" b="1" dirty="0" err="1" smtClean="0"/>
              <a:t>GraphTwist</a:t>
            </a:r>
            <a:r>
              <a:rPr lang="en-US" b="1" dirty="0" smtClean="0"/>
              <a:t> [PVLDB’15]</a:t>
            </a:r>
          </a:p>
          <a:p>
            <a:pPr lvl="1"/>
            <a:r>
              <a:rPr lang="en-US" dirty="0" smtClean="0"/>
              <a:t>Multi-level graph partitioning</a:t>
            </a:r>
          </a:p>
          <a:p>
            <a:pPr lvl="2"/>
            <a:r>
              <a:rPr lang="en-US" altLang="zh-CN" dirty="0" smtClean="0"/>
              <a:t>Right granularity for in-memory processing</a:t>
            </a:r>
          </a:p>
          <a:p>
            <a:pPr lvl="2"/>
            <a:r>
              <a:rPr lang="en-US" altLang="zh-CN" dirty="0" smtClean="0"/>
              <a:t>Balance workloads among computing threads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16"/>
          <p:cNvGrpSpPr/>
          <p:nvPr/>
        </p:nvGrpSpPr>
        <p:grpSpPr>
          <a:xfrm>
            <a:off x="2620441" y="6096000"/>
            <a:ext cx="4235694" cy="666750"/>
            <a:chOff x="2620441" y="6229350"/>
            <a:chExt cx="4235694" cy="666750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794000" y="6467918"/>
              <a:ext cx="333375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2620441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816012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61100" y="6229350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src</a:t>
              </a:r>
              <a:endParaRPr lang="zh-CN" altLang="en-US" i="1" dirty="0"/>
            </a:p>
          </p:txBody>
        </p:sp>
      </p:grpSp>
      <p:grpSp>
        <p:nvGrpSpPr>
          <p:cNvPr id="5" name="组合 17"/>
          <p:cNvGrpSpPr/>
          <p:nvPr/>
        </p:nvGrpSpPr>
        <p:grpSpPr>
          <a:xfrm>
            <a:off x="2393362" y="3784600"/>
            <a:ext cx="698155" cy="2728615"/>
            <a:chOff x="2393362" y="3678535"/>
            <a:chExt cx="698155" cy="2995315"/>
          </a:xfrm>
        </p:grpSpPr>
        <p:cxnSp>
          <p:nvCxnSpPr>
            <p:cNvPr id="12" name="直接箭头连接符 11"/>
            <p:cNvCxnSpPr/>
            <p:nvPr/>
          </p:nvCxnSpPr>
          <p:spPr>
            <a:xfrm rot="5400000" flipH="1" flipV="1">
              <a:off x="1599185" y="5299647"/>
              <a:ext cx="239121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2496482" y="3678535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dst</a:t>
              </a:r>
              <a:endParaRPr lang="zh-CN" altLang="en-US" i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93362" y="621218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393362" y="39452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</p:grpSp>
      <p:grpSp>
        <p:nvGrpSpPr>
          <p:cNvPr id="8" name="组合 32"/>
          <p:cNvGrpSpPr/>
          <p:nvPr/>
        </p:nvGrpSpPr>
        <p:grpSpPr>
          <a:xfrm>
            <a:off x="2794000" y="5207000"/>
            <a:ext cx="4131563" cy="1120181"/>
            <a:chOff x="2794000" y="5367635"/>
            <a:chExt cx="4131563" cy="1120181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2794000" y="5607050"/>
              <a:ext cx="2219246" cy="8807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5060950" y="5367635"/>
              <a:ext cx="1864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edge-weight</a:t>
              </a:r>
              <a:endParaRPr lang="zh-CN" altLang="en-US" i="1" dirty="0"/>
            </a:p>
          </p:txBody>
        </p:sp>
      </p:grpSp>
      <p:grpSp>
        <p:nvGrpSpPr>
          <p:cNvPr id="13" name="组合 32"/>
          <p:cNvGrpSpPr/>
          <p:nvPr/>
        </p:nvGrpSpPr>
        <p:grpSpPr>
          <a:xfrm>
            <a:off x="3327400" y="5518150"/>
            <a:ext cx="1200150" cy="576095"/>
            <a:chOff x="3327400" y="5518150"/>
            <a:chExt cx="1200150" cy="576095"/>
          </a:xfrm>
        </p:grpSpPr>
        <p:cxnSp>
          <p:nvCxnSpPr>
            <p:cNvPr id="25" name="直接连接符 24"/>
            <p:cNvCxnSpPr/>
            <p:nvPr/>
          </p:nvCxnSpPr>
          <p:spPr>
            <a:xfrm rot="16200000" flipH="1">
              <a:off x="3283827" y="60062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6200000" flipH="1">
              <a:off x="3861677" y="578397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16200000" flipH="1">
              <a:off x="4439527" y="55617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40"/>
          <p:cNvGrpSpPr/>
          <p:nvPr/>
        </p:nvGrpSpPr>
        <p:grpSpPr>
          <a:xfrm>
            <a:off x="3949699" y="3903744"/>
            <a:ext cx="3553714" cy="2015198"/>
            <a:chOff x="3949699" y="3903744"/>
            <a:chExt cx="3553714" cy="2015198"/>
          </a:xfrm>
        </p:grpSpPr>
        <p:sp>
          <p:nvSpPr>
            <p:cNvPr id="35" name="矩形 34"/>
            <p:cNvSpPr/>
            <p:nvPr/>
          </p:nvSpPr>
          <p:spPr>
            <a:xfrm>
              <a:off x="3949699" y="4172940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527550" y="3903744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3949700" y="390374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6883400" y="564900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6925562" y="3917950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238750" y="583942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stripe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593783" y="6184901"/>
            <a:ext cx="1512730" cy="144000"/>
            <a:chOff x="3593783" y="6184901"/>
            <a:chExt cx="1512730" cy="144000"/>
          </a:xfrm>
        </p:grpSpPr>
        <p:cxnSp>
          <p:nvCxnSpPr>
            <p:cNvPr id="33" name="直接连接符 32"/>
            <p:cNvCxnSpPr/>
            <p:nvPr/>
          </p:nvCxnSpPr>
          <p:spPr>
            <a:xfrm rot="5400000" flipH="1" flipV="1">
              <a:off x="3522340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5400000" flipH="1" flipV="1">
              <a:off x="4277193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rot="5400000" flipH="1" flipV="1">
              <a:off x="5033957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 rot="5400000">
            <a:off x="2267837" y="5059585"/>
            <a:ext cx="1206978" cy="154652"/>
            <a:chOff x="3593783" y="6174250"/>
            <a:chExt cx="1512730" cy="154651"/>
          </a:xfrm>
        </p:grpSpPr>
        <p:cxnSp>
          <p:nvCxnSpPr>
            <p:cNvPr id="45" name="直接连接符 44"/>
            <p:cNvCxnSpPr/>
            <p:nvPr/>
          </p:nvCxnSpPr>
          <p:spPr>
            <a:xfrm rot="5400000" flipH="1" flipV="1">
              <a:off x="3522340" y="6245693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5400000" flipH="1" flipV="1">
              <a:off x="4277193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rot="5400000" flipH="1" flipV="1">
              <a:off x="5033957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4349750" y="5918200"/>
            <a:ext cx="1758950" cy="416368"/>
            <a:chOff x="4349750" y="5918200"/>
            <a:chExt cx="1758950" cy="416368"/>
          </a:xfrm>
        </p:grpSpPr>
        <p:cxnSp>
          <p:nvCxnSpPr>
            <p:cNvPr id="50" name="直接箭头连接符 49"/>
            <p:cNvCxnSpPr/>
            <p:nvPr/>
          </p:nvCxnSpPr>
          <p:spPr>
            <a:xfrm flipV="1">
              <a:off x="4349750" y="5936382"/>
              <a:ext cx="1003300" cy="398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V="1">
              <a:off x="5105400" y="5918200"/>
              <a:ext cx="1003300" cy="398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5353050" y="3906240"/>
            <a:ext cx="1308100" cy="2011960"/>
            <a:chOff x="5353050" y="3906240"/>
            <a:chExt cx="1308100" cy="2011960"/>
          </a:xfrm>
        </p:grpSpPr>
        <p:sp>
          <p:nvSpPr>
            <p:cNvPr id="54" name="矩形 53"/>
            <p:cNvSpPr/>
            <p:nvPr/>
          </p:nvSpPr>
          <p:spPr>
            <a:xfrm>
              <a:off x="5353050" y="4172940"/>
              <a:ext cx="755650" cy="174526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5905500" y="3906240"/>
              <a:ext cx="755650" cy="174526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6083300" y="5649004"/>
              <a:ext cx="577850" cy="269196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6108700" y="3906240"/>
              <a:ext cx="552450" cy="280906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353050" y="3915454"/>
              <a:ext cx="552450" cy="259982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直接连接符 63"/>
          <p:cNvCxnSpPr/>
          <p:nvPr/>
        </p:nvCxnSpPr>
        <p:spPr>
          <a:xfrm flipV="1">
            <a:off x="5353050" y="5649004"/>
            <a:ext cx="552450" cy="269196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Balanced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PPA (BPPA) [PVLDB’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 Unicode MS" pitchFamily="34" charset="-122"/>
                <a:cs typeface="Arial Unicode MS" pitchFamily="34" charset="-122"/>
              </a:rPr>
              <a:t>14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i="1" dirty="0" smtClean="0">
                <a:latin typeface="+mj-lt"/>
              </a:rPr>
              <a:t>d</a:t>
            </a:r>
            <a:r>
              <a:rPr lang="en-US" altLang="zh-CN" sz="2700" b="1" i="1" baseline="-25000" dirty="0" smtClean="0">
                <a:latin typeface="+mj-lt"/>
              </a:rPr>
              <a:t>in</a:t>
            </a:r>
            <a:r>
              <a:rPr lang="en-US" altLang="zh-CN" sz="2700" b="1" dirty="0" smtClean="0">
                <a:latin typeface="+mj-lt"/>
              </a:rPr>
              <a:t>(</a:t>
            </a:r>
            <a:r>
              <a:rPr lang="en-US" altLang="zh-CN" sz="2700" b="1" i="1" dirty="0" smtClean="0">
                <a:latin typeface="+mj-lt"/>
              </a:rPr>
              <a:t>v</a:t>
            </a:r>
            <a:r>
              <a:rPr lang="en-US" altLang="zh-CN" sz="2700" b="1" dirty="0" smtClean="0">
                <a:latin typeface="+mj-lt"/>
              </a:rPr>
              <a:t>): </a:t>
            </a:r>
            <a:r>
              <a:rPr lang="en-US" altLang="zh-CN" sz="2700" dirty="0" smtClean="0">
                <a:latin typeface="+mj-lt"/>
              </a:rPr>
              <a:t>in-degree of </a:t>
            </a:r>
            <a:r>
              <a:rPr lang="en-US" altLang="zh-CN" sz="2700" i="1" dirty="0" smtClean="0">
                <a:latin typeface="+mj-lt"/>
              </a:rPr>
              <a:t>v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i="1" dirty="0" err="1" smtClean="0">
                <a:latin typeface="+mj-lt"/>
              </a:rPr>
              <a:t>d</a:t>
            </a:r>
            <a:r>
              <a:rPr lang="en-US" altLang="zh-CN" sz="2700" b="1" i="1" baseline="-25000" dirty="0" err="1" smtClean="0">
                <a:latin typeface="+mj-lt"/>
              </a:rPr>
              <a:t>out</a:t>
            </a:r>
            <a:r>
              <a:rPr lang="en-US" altLang="zh-CN" sz="2700" b="1" dirty="0" smtClean="0">
                <a:latin typeface="+mj-lt"/>
              </a:rPr>
              <a:t>(</a:t>
            </a:r>
            <a:r>
              <a:rPr lang="en-US" altLang="zh-CN" sz="2700" b="1" i="1" dirty="0" smtClean="0">
                <a:latin typeface="+mj-lt"/>
              </a:rPr>
              <a:t>v</a:t>
            </a:r>
            <a:r>
              <a:rPr lang="en-US" altLang="zh-CN" sz="2700" b="1" dirty="0" smtClean="0">
                <a:latin typeface="+mj-lt"/>
              </a:rPr>
              <a:t>): </a:t>
            </a:r>
            <a:r>
              <a:rPr lang="en-US" altLang="zh-CN" sz="2700" dirty="0" smtClean="0">
                <a:latin typeface="+mj-lt"/>
              </a:rPr>
              <a:t>out-degree of </a:t>
            </a:r>
            <a:r>
              <a:rPr lang="en-US" altLang="zh-CN" sz="2700" i="1" dirty="0" smtClean="0">
                <a:latin typeface="+mj-lt"/>
              </a:rPr>
              <a:t>v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smtClean="0">
                <a:latin typeface="+mj-lt"/>
              </a:rPr>
              <a:t>Linear</a:t>
            </a:r>
            <a:r>
              <a:rPr lang="en-US" altLang="zh-CN" sz="2700" dirty="0" smtClean="0">
                <a:latin typeface="+mj-lt"/>
              </a:rPr>
              <a:t> cost per </a:t>
            </a:r>
            <a:r>
              <a:rPr lang="en-US" altLang="zh-CN" sz="2700" dirty="0" err="1" smtClean="0">
                <a:latin typeface="+mj-lt"/>
              </a:rPr>
              <a:t>superstep</a:t>
            </a:r>
            <a:endParaRPr lang="en-US" altLang="zh-CN" sz="2700" dirty="0" smtClean="0"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d</a:t>
            </a:r>
            <a:r>
              <a:rPr lang="en-US" altLang="zh-CN" i="1" baseline="-25000" dirty="0" smtClean="0">
                <a:solidFill>
                  <a:srgbClr val="0070C0"/>
                </a:solidFill>
                <a:latin typeface="+mj-lt"/>
              </a:rPr>
              <a:t>in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d</a:t>
            </a:r>
            <a:r>
              <a:rPr lang="en-US" altLang="zh-CN" i="1" baseline="-25000" dirty="0" err="1" smtClean="0">
                <a:solidFill>
                  <a:srgbClr val="0070C0"/>
                </a:solidFill>
                <a:latin typeface="+mj-lt"/>
              </a:rPr>
              <a:t>out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  <a:r>
              <a:rPr lang="en-US" altLang="zh-CN" dirty="0" smtClean="0">
                <a:latin typeface="+mj-lt"/>
              </a:rPr>
              <a:t> message number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d</a:t>
            </a:r>
            <a:r>
              <a:rPr lang="en-US" altLang="zh-CN" i="1" baseline="-25000" dirty="0" smtClean="0">
                <a:solidFill>
                  <a:srgbClr val="0070C0"/>
                </a:solidFill>
                <a:latin typeface="+mj-lt"/>
              </a:rPr>
              <a:t>in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d</a:t>
            </a:r>
            <a:r>
              <a:rPr lang="en-US" altLang="zh-CN" i="1" baseline="-25000" dirty="0" err="1" smtClean="0">
                <a:solidFill>
                  <a:srgbClr val="0070C0"/>
                </a:solidFill>
                <a:latin typeface="+mj-lt"/>
              </a:rPr>
              <a:t>out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  <a:r>
              <a:rPr lang="en-US" altLang="zh-CN" dirty="0" smtClean="0">
                <a:latin typeface="+mj-lt"/>
              </a:rPr>
              <a:t> computation time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d</a:t>
            </a:r>
            <a:r>
              <a:rPr lang="en-US" altLang="zh-CN" i="1" baseline="-25000" dirty="0" smtClean="0">
                <a:solidFill>
                  <a:srgbClr val="0070C0"/>
                </a:solidFill>
                <a:latin typeface="+mj-lt"/>
              </a:rPr>
              <a:t>in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d</a:t>
            </a:r>
            <a:r>
              <a:rPr lang="en-US" altLang="zh-CN" i="1" baseline="-25000" dirty="0" err="1" smtClean="0">
                <a:solidFill>
                  <a:srgbClr val="0070C0"/>
                </a:solidFill>
                <a:latin typeface="+mj-lt"/>
              </a:rPr>
              <a:t>out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  <a:r>
              <a:rPr lang="en-US" altLang="zh-CN" dirty="0" smtClean="0">
                <a:latin typeface="+mj-lt"/>
              </a:rPr>
              <a:t> memory space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smtClean="0">
                <a:latin typeface="+mj-lt"/>
              </a:rPr>
              <a:t>Logarithm</a:t>
            </a:r>
            <a:r>
              <a:rPr lang="en-US" altLang="zh-CN" sz="2700" dirty="0" smtClean="0">
                <a:latin typeface="+mj-lt"/>
              </a:rPr>
              <a:t> number of </a:t>
            </a:r>
            <a:r>
              <a:rPr lang="en-US" altLang="zh-CN" sz="2700" dirty="0" err="1" smtClean="0">
                <a:latin typeface="+mj-lt"/>
              </a:rPr>
              <a:t>supersteps</a:t>
            </a:r>
            <a:endParaRPr lang="en-US" altLang="zh-CN" sz="2700" dirty="0" smtClean="0">
              <a:latin typeface="+mj-lt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2467666"/>
          </a:xfrm>
        </p:spPr>
        <p:txBody>
          <a:bodyPr/>
          <a:lstStyle/>
          <a:p>
            <a:r>
              <a:rPr lang="en-US" b="1" dirty="0" err="1" smtClean="0"/>
              <a:t>GraphTwist</a:t>
            </a:r>
            <a:r>
              <a:rPr lang="en-US" b="1" dirty="0" smtClean="0"/>
              <a:t> [PVLDB’15]</a:t>
            </a:r>
          </a:p>
          <a:p>
            <a:pPr lvl="1"/>
            <a:r>
              <a:rPr lang="en-US" dirty="0" smtClean="0"/>
              <a:t>Multi-level graph partitioning</a:t>
            </a:r>
          </a:p>
          <a:p>
            <a:pPr lvl="2"/>
            <a:r>
              <a:rPr lang="en-US" altLang="zh-CN" dirty="0" smtClean="0"/>
              <a:t>Right granularity for in-memory processing</a:t>
            </a:r>
          </a:p>
          <a:p>
            <a:pPr lvl="2"/>
            <a:r>
              <a:rPr lang="en-US" altLang="zh-CN" dirty="0" smtClean="0"/>
              <a:t>Balance workloads among computing threads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16"/>
          <p:cNvGrpSpPr/>
          <p:nvPr/>
        </p:nvGrpSpPr>
        <p:grpSpPr>
          <a:xfrm>
            <a:off x="2620441" y="6096000"/>
            <a:ext cx="4235694" cy="666750"/>
            <a:chOff x="2620441" y="6229350"/>
            <a:chExt cx="4235694" cy="666750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794000" y="6467918"/>
              <a:ext cx="333375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2620441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816012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61100" y="6229350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src</a:t>
              </a:r>
              <a:endParaRPr lang="zh-CN" altLang="en-US" i="1" dirty="0"/>
            </a:p>
          </p:txBody>
        </p:sp>
      </p:grpSp>
      <p:grpSp>
        <p:nvGrpSpPr>
          <p:cNvPr id="5" name="组合 17"/>
          <p:cNvGrpSpPr/>
          <p:nvPr/>
        </p:nvGrpSpPr>
        <p:grpSpPr>
          <a:xfrm>
            <a:off x="2393362" y="3784600"/>
            <a:ext cx="698155" cy="2728615"/>
            <a:chOff x="2393362" y="3678535"/>
            <a:chExt cx="698155" cy="2995315"/>
          </a:xfrm>
        </p:grpSpPr>
        <p:cxnSp>
          <p:nvCxnSpPr>
            <p:cNvPr id="12" name="直接箭头连接符 11"/>
            <p:cNvCxnSpPr/>
            <p:nvPr/>
          </p:nvCxnSpPr>
          <p:spPr>
            <a:xfrm rot="5400000" flipH="1" flipV="1">
              <a:off x="1599185" y="5299647"/>
              <a:ext cx="239121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2496482" y="3678535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dst</a:t>
              </a:r>
              <a:endParaRPr lang="zh-CN" altLang="en-US" i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93362" y="621218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393362" y="39452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</p:grpSp>
      <p:grpSp>
        <p:nvGrpSpPr>
          <p:cNvPr id="8" name="组合 32"/>
          <p:cNvGrpSpPr/>
          <p:nvPr/>
        </p:nvGrpSpPr>
        <p:grpSpPr>
          <a:xfrm>
            <a:off x="2794000" y="5207000"/>
            <a:ext cx="4131563" cy="1120181"/>
            <a:chOff x="2794000" y="5367635"/>
            <a:chExt cx="4131563" cy="1120181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2794000" y="5607050"/>
              <a:ext cx="2219246" cy="8807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5060950" y="5367635"/>
              <a:ext cx="1864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edge-weight</a:t>
              </a:r>
              <a:endParaRPr lang="zh-CN" altLang="en-US" i="1" dirty="0"/>
            </a:p>
          </p:txBody>
        </p:sp>
      </p:grpSp>
      <p:grpSp>
        <p:nvGrpSpPr>
          <p:cNvPr id="13" name="组合 32"/>
          <p:cNvGrpSpPr/>
          <p:nvPr/>
        </p:nvGrpSpPr>
        <p:grpSpPr>
          <a:xfrm>
            <a:off x="3327400" y="5518150"/>
            <a:ext cx="1200150" cy="576095"/>
            <a:chOff x="3327400" y="5518150"/>
            <a:chExt cx="1200150" cy="576095"/>
          </a:xfrm>
        </p:grpSpPr>
        <p:cxnSp>
          <p:nvCxnSpPr>
            <p:cNvPr id="25" name="直接连接符 24"/>
            <p:cNvCxnSpPr/>
            <p:nvPr/>
          </p:nvCxnSpPr>
          <p:spPr>
            <a:xfrm rot="16200000" flipH="1">
              <a:off x="3283827" y="60062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6200000" flipH="1">
              <a:off x="3861677" y="578397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16200000" flipH="1">
              <a:off x="4439527" y="55617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40"/>
          <p:cNvGrpSpPr/>
          <p:nvPr/>
        </p:nvGrpSpPr>
        <p:grpSpPr>
          <a:xfrm>
            <a:off x="3949699" y="3903744"/>
            <a:ext cx="3553714" cy="2015198"/>
            <a:chOff x="3949699" y="3903744"/>
            <a:chExt cx="3553714" cy="2015198"/>
          </a:xfrm>
        </p:grpSpPr>
        <p:sp>
          <p:nvSpPr>
            <p:cNvPr id="35" name="矩形 34"/>
            <p:cNvSpPr/>
            <p:nvPr/>
          </p:nvSpPr>
          <p:spPr>
            <a:xfrm>
              <a:off x="3949699" y="4172940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527550" y="3903744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3949700" y="390374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6883400" y="564900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6925562" y="3917950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42"/>
          <p:cNvGrpSpPr/>
          <p:nvPr/>
        </p:nvGrpSpPr>
        <p:grpSpPr>
          <a:xfrm>
            <a:off x="3593783" y="6184901"/>
            <a:ext cx="1512730" cy="144000"/>
            <a:chOff x="3593783" y="6184901"/>
            <a:chExt cx="1512730" cy="144000"/>
          </a:xfrm>
        </p:grpSpPr>
        <p:cxnSp>
          <p:nvCxnSpPr>
            <p:cNvPr id="33" name="直接连接符 32"/>
            <p:cNvCxnSpPr/>
            <p:nvPr/>
          </p:nvCxnSpPr>
          <p:spPr>
            <a:xfrm rot="5400000" flipH="1" flipV="1">
              <a:off x="3522340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5400000" flipH="1" flipV="1">
              <a:off x="4277193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rot="5400000" flipH="1" flipV="1">
              <a:off x="5033957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43"/>
          <p:cNvGrpSpPr/>
          <p:nvPr/>
        </p:nvGrpSpPr>
        <p:grpSpPr>
          <a:xfrm rot="5400000">
            <a:off x="2267837" y="5059585"/>
            <a:ext cx="1206978" cy="154652"/>
            <a:chOff x="3593783" y="6174250"/>
            <a:chExt cx="1512730" cy="154651"/>
          </a:xfrm>
        </p:grpSpPr>
        <p:cxnSp>
          <p:nvCxnSpPr>
            <p:cNvPr id="45" name="直接连接符 44"/>
            <p:cNvCxnSpPr/>
            <p:nvPr/>
          </p:nvCxnSpPr>
          <p:spPr>
            <a:xfrm rot="5400000" flipH="1" flipV="1">
              <a:off x="3522340" y="6245693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5400000" flipH="1" flipV="1">
              <a:off x="4277193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rot="5400000" flipH="1" flipV="1">
              <a:off x="5033957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52"/>
          <p:cNvGrpSpPr/>
          <p:nvPr/>
        </p:nvGrpSpPr>
        <p:grpSpPr>
          <a:xfrm>
            <a:off x="4349750" y="5918200"/>
            <a:ext cx="1758950" cy="416368"/>
            <a:chOff x="4349750" y="5918200"/>
            <a:chExt cx="1758950" cy="416368"/>
          </a:xfrm>
        </p:grpSpPr>
        <p:cxnSp>
          <p:nvCxnSpPr>
            <p:cNvPr id="50" name="直接箭头连接符 49"/>
            <p:cNvCxnSpPr/>
            <p:nvPr/>
          </p:nvCxnSpPr>
          <p:spPr>
            <a:xfrm flipV="1">
              <a:off x="4349750" y="5936382"/>
              <a:ext cx="1003300" cy="398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V="1">
              <a:off x="5105400" y="5918200"/>
              <a:ext cx="1003300" cy="398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62"/>
          <p:cNvGrpSpPr/>
          <p:nvPr/>
        </p:nvGrpSpPr>
        <p:grpSpPr>
          <a:xfrm>
            <a:off x="5353050" y="3906240"/>
            <a:ext cx="1308100" cy="2011960"/>
            <a:chOff x="5353050" y="3906240"/>
            <a:chExt cx="1308100" cy="2011960"/>
          </a:xfrm>
        </p:grpSpPr>
        <p:sp>
          <p:nvSpPr>
            <p:cNvPr id="54" name="矩形 53"/>
            <p:cNvSpPr/>
            <p:nvPr/>
          </p:nvSpPr>
          <p:spPr>
            <a:xfrm>
              <a:off x="5353050" y="4172940"/>
              <a:ext cx="755650" cy="174526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5905500" y="3906240"/>
              <a:ext cx="755650" cy="174526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6083300" y="5649004"/>
              <a:ext cx="577850" cy="269196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6108700" y="3906240"/>
              <a:ext cx="552450" cy="280906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353050" y="3915454"/>
              <a:ext cx="552450" cy="259982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2958309" y="4535724"/>
            <a:ext cx="2394741" cy="601569"/>
            <a:chOff x="2958309" y="4535724"/>
            <a:chExt cx="2394741" cy="601569"/>
          </a:xfrm>
        </p:grpSpPr>
        <p:cxnSp>
          <p:nvCxnSpPr>
            <p:cNvPr id="49" name="直接箭头连接符 48"/>
            <p:cNvCxnSpPr/>
            <p:nvPr/>
          </p:nvCxnSpPr>
          <p:spPr>
            <a:xfrm>
              <a:off x="2958310" y="4535724"/>
              <a:ext cx="2394740" cy="919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2958309" y="5135705"/>
              <a:ext cx="239474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69"/>
          <p:cNvGrpSpPr/>
          <p:nvPr/>
        </p:nvGrpSpPr>
        <p:grpSpPr>
          <a:xfrm>
            <a:off x="5353050" y="4249831"/>
            <a:ext cx="1308100" cy="891988"/>
            <a:chOff x="5353050" y="4249831"/>
            <a:chExt cx="1308100" cy="891988"/>
          </a:xfrm>
        </p:grpSpPr>
        <p:sp>
          <p:nvSpPr>
            <p:cNvPr id="62" name="矩形 61"/>
            <p:cNvSpPr/>
            <p:nvPr/>
          </p:nvSpPr>
          <p:spPr>
            <a:xfrm>
              <a:off x="5353050" y="4540250"/>
              <a:ext cx="755650" cy="601569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905500" y="4249831"/>
              <a:ext cx="755650" cy="601569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 flipV="1">
              <a:off x="6083300" y="4860913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108700" y="4259344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353050" y="4259344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372100" y="4837194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直接连接符 68"/>
          <p:cNvCxnSpPr/>
          <p:nvPr/>
        </p:nvCxnSpPr>
        <p:spPr>
          <a:xfrm flipV="1">
            <a:off x="5353050" y="5649004"/>
            <a:ext cx="552450" cy="269196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635750" y="4314087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dice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2467666"/>
          </a:xfrm>
        </p:spPr>
        <p:txBody>
          <a:bodyPr/>
          <a:lstStyle/>
          <a:p>
            <a:r>
              <a:rPr lang="en-US" b="1" dirty="0" err="1" smtClean="0"/>
              <a:t>GraphTwist</a:t>
            </a:r>
            <a:r>
              <a:rPr lang="en-US" b="1" dirty="0" smtClean="0"/>
              <a:t> [PVLDB’15]</a:t>
            </a:r>
          </a:p>
          <a:p>
            <a:pPr lvl="1"/>
            <a:r>
              <a:rPr lang="en-US" dirty="0" smtClean="0"/>
              <a:t>Multi-level graph partitioning</a:t>
            </a:r>
          </a:p>
          <a:p>
            <a:pPr lvl="2"/>
            <a:r>
              <a:rPr lang="en-US" altLang="zh-CN" dirty="0" smtClean="0"/>
              <a:t>Right granularity for in-memory processing</a:t>
            </a:r>
          </a:p>
          <a:p>
            <a:pPr lvl="2"/>
            <a:r>
              <a:rPr lang="en-US" altLang="zh-CN" dirty="0" smtClean="0"/>
              <a:t>Balance workloads among computing threads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16"/>
          <p:cNvGrpSpPr/>
          <p:nvPr/>
        </p:nvGrpSpPr>
        <p:grpSpPr>
          <a:xfrm>
            <a:off x="2620441" y="6096000"/>
            <a:ext cx="4235694" cy="666750"/>
            <a:chOff x="2620441" y="6229350"/>
            <a:chExt cx="4235694" cy="666750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794000" y="6467918"/>
              <a:ext cx="333375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2620441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816012" y="64344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61100" y="6229350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src</a:t>
              </a:r>
              <a:endParaRPr lang="zh-CN" altLang="en-US" i="1" dirty="0"/>
            </a:p>
          </p:txBody>
        </p:sp>
      </p:grpSp>
      <p:grpSp>
        <p:nvGrpSpPr>
          <p:cNvPr id="5" name="组合 17"/>
          <p:cNvGrpSpPr/>
          <p:nvPr/>
        </p:nvGrpSpPr>
        <p:grpSpPr>
          <a:xfrm>
            <a:off x="2393362" y="3784600"/>
            <a:ext cx="698155" cy="2728615"/>
            <a:chOff x="2393362" y="3678535"/>
            <a:chExt cx="698155" cy="2995315"/>
          </a:xfrm>
        </p:grpSpPr>
        <p:cxnSp>
          <p:nvCxnSpPr>
            <p:cNvPr id="12" name="直接箭头连接符 11"/>
            <p:cNvCxnSpPr/>
            <p:nvPr/>
          </p:nvCxnSpPr>
          <p:spPr>
            <a:xfrm rot="5400000" flipH="1" flipV="1">
              <a:off x="1599185" y="5299647"/>
              <a:ext cx="239121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2496482" y="3678535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dst</a:t>
              </a:r>
              <a:endParaRPr lang="zh-CN" altLang="en-US" i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93362" y="621218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393362" y="39452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n</a:t>
              </a:r>
              <a:endParaRPr lang="zh-CN" altLang="en-US" i="1" dirty="0"/>
            </a:p>
          </p:txBody>
        </p:sp>
      </p:grpSp>
      <p:grpSp>
        <p:nvGrpSpPr>
          <p:cNvPr id="8" name="组合 32"/>
          <p:cNvGrpSpPr/>
          <p:nvPr/>
        </p:nvGrpSpPr>
        <p:grpSpPr>
          <a:xfrm>
            <a:off x="2794000" y="5207000"/>
            <a:ext cx="4131563" cy="1120181"/>
            <a:chOff x="2794000" y="5367635"/>
            <a:chExt cx="4131563" cy="1120181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2794000" y="5607050"/>
              <a:ext cx="2219246" cy="8807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5060950" y="5367635"/>
              <a:ext cx="1864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edge-weight</a:t>
              </a:r>
              <a:endParaRPr lang="zh-CN" altLang="en-US" i="1" dirty="0"/>
            </a:p>
          </p:txBody>
        </p:sp>
      </p:grpSp>
      <p:grpSp>
        <p:nvGrpSpPr>
          <p:cNvPr id="13" name="组合 32"/>
          <p:cNvGrpSpPr/>
          <p:nvPr/>
        </p:nvGrpSpPr>
        <p:grpSpPr>
          <a:xfrm>
            <a:off x="3327400" y="5518150"/>
            <a:ext cx="1200150" cy="576095"/>
            <a:chOff x="3327400" y="5518150"/>
            <a:chExt cx="1200150" cy="576095"/>
          </a:xfrm>
        </p:grpSpPr>
        <p:cxnSp>
          <p:nvCxnSpPr>
            <p:cNvPr id="25" name="直接连接符 24"/>
            <p:cNvCxnSpPr/>
            <p:nvPr/>
          </p:nvCxnSpPr>
          <p:spPr>
            <a:xfrm rot="16200000" flipH="1">
              <a:off x="3283827" y="60062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16200000" flipH="1">
              <a:off x="3861677" y="578397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16200000" flipH="1">
              <a:off x="4439527" y="5561723"/>
              <a:ext cx="131595" cy="4445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40"/>
          <p:cNvGrpSpPr/>
          <p:nvPr/>
        </p:nvGrpSpPr>
        <p:grpSpPr>
          <a:xfrm>
            <a:off x="3949699" y="3903744"/>
            <a:ext cx="3553714" cy="2015198"/>
            <a:chOff x="3949699" y="3903744"/>
            <a:chExt cx="3553714" cy="2015198"/>
          </a:xfrm>
        </p:grpSpPr>
        <p:sp>
          <p:nvSpPr>
            <p:cNvPr id="35" name="矩形 34"/>
            <p:cNvSpPr/>
            <p:nvPr/>
          </p:nvSpPr>
          <p:spPr>
            <a:xfrm>
              <a:off x="3949699" y="4172940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527550" y="3903744"/>
              <a:ext cx="2975863" cy="174600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3949700" y="390374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6883400" y="5649004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6925562" y="3917950"/>
              <a:ext cx="577850" cy="269196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42"/>
          <p:cNvGrpSpPr/>
          <p:nvPr/>
        </p:nvGrpSpPr>
        <p:grpSpPr>
          <a:xfrm>
            <a:off x="3593783" y="6184901"/>
            <a:ext cx="1512730" cy="144000"/>
            <a:chOff x="3593783" y="6184901"/>
            <a:chExt cx="1512730" cy="144000"/>
          </a:xfrm>
        </p:grpSpPr>
        <p:cxnSp>
          <p:nvCxnSpPr>
            <p:cNvPr id="33" name="直接连接符 32"/>
            <p:cNvCxnSpPr/>
            <p:nvPr/>
          </p:nvCxnSpPr>
          <p:spPr>
            <a:xfrm rot="5400000" flipH="1" flipV="1">
              <a:off x="3522340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5400000" flipH="1" flipV="1">
              <a:off x="4277193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rot="5400000" flipH="1" flipV="1">
              <a:off x="5033957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43"/>
          <p:cNvGrpSpPr/>
          <p:nvPr/>
        </p:nvGrpSpPr>
        <p:grpSpPr>
          <a:xfrm rot="5400000">
            <a:off x="2267837" y="5059585"/>
            <a:ext cx="1206978" cy="154652"/>
            <a:chOff x="3593783" y="6174250"/>
            <a:chExt cx="1512730" cy="154651"/>
          </a:xfrm>
        </p:grpSpPr>
        <p:cxnSp>
          <p:nvCxnSpPr>
            <p:cNvPr id="45" name="直接连接符 44"/>
            <p:cNvCxnSpPr/>
            <p:nvPr/>
          </p:nvCxnSpPr>
          <p:spPr>
            <a:xfrm rot="5400000" flipH="1" flipV="1">
              <a:off x="3522340" y="6245693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5400000" flipH="1" flipV="1">
              <a:off x="4277193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rot="5400000" flipH="1" flipV="1">
              <a:off x="5033957" y="6256344"/>
              <a:ext cx="144000" cy="111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52"/>
          <p:cNvGrpSpPr/>
          <p:nvPr/>
        </p:nvGrpSpPr>
        <p:grpSpPr>
          <a:xfrm>
            <a:off x="4349750" y="5918200"/>
            <a:ext cx="1758950" cy="416368"/>
            <a:chOff x="4349750" y="5918200"/>
            <a:chExt cx="1758950" cy="416368"/>
          </a:xfrm>
        </p:grpSpPr>
        <p:cxnSp>
          <p:nvCxnSpPr>
            <p:cNvPr id="50" name="直接箭头连接符 49"/>
            <p:cNvCxnSpPr/>
            <p:nvPr/>
          </p:nvCxnSpPr>
          <p:spPr>
            <a:xfrm flipV="1">
              <a:off x="4349750" y="5936382"/>
              <a:ext cx="1003300" cy="398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V="1">
              <a:off x="5105400" y="5918200"/>
              <a:ext cx="1003300" cy="398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62"/>
          <p:cNvGrpSpPr/>
          <p:nvPr/>
        </p:nvGrpSpPr>
        <p:grpSpPr>
          <a:xfrm>
            <a:off x="5353050" y="3906240"/>
            <a:ext cx="1308100" cy="2011960"/>
            <a:chOff x="5353050" y="3906240"/>
            <a:chExt cx="1308100" cy="2011960"/>
          </a:xfrm>
        </p:grpSpPr>
        <p:sp>
          <p:nvSpPr>
            <p:cNvPr id="54" name="矩形 53"/>
            <p:cNvSpPr/>
            <p:nvPr/>
          </p:nvSpPr>
          <p:spPr>
            <a:xfrm>
              <a:off x="5353050" y="4172940"/>
              <a:ext cx="755650" cy="174526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5905500" y="3906240"/>
              <a:ext cx="755650" cy="174526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6083300" y="5649004"/>
              <a:ext cx="577850" cy="269196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6108700" y="3906240"/>
              <a:ext cx="552450" cy="280906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353050" y="3915454"/>
              <a:ext cx="552450" cy="259982"/>
            </a:xfrm>
            <a:prstGeom prst="line">
              <a:avLst/>
            </a:prstGeom>
            <a:ln>
              <a:solidFill>
                <a:schemeClr val="tx2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60"/>
          <p:cNvGrpSpPr/>
          <p:nvPr/>
        </p:nvGrpSpPr>
        <p:grpSpPr>
          <a:xfrm>
            <a:off x="2958309" y="4535724"/>
            <a:ext cx="2394741" cy="601569"/>
            <a:chOff x="2958309" y="4535724"/>
            <a:chExt cx="2394741" cy="601569"/>
          </a:xfrm>
        </p:grpSpPr>
        <p:cxnSp>
          <p:nvCxnSpPr>
            <p:cNvPr id="49" name="直接箭头连接符 48"/>
            <p:cNvCxnSpPr/>
            <p:nvPr/>
          </p:nvCxnSpPr>
          <p:spPr>
            <a:xfrm>
              <a:off x="2958310" y="4535724"/>
              <a:ext cx="2394740" cy="919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2958309" y="5135705"/>
              <a:ext cx="239474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69"/>
          <p:cNvGrpSpPr/>
          <p:nvPr/>
        </p:nvGrpSpPr>
        <p:grpSpPr>
          <a:xfrm>
            <a:off x="5353050" y="4249831"/>
            <a:ext cx="1308100" cy="891988"/>
            <a:chOff x="5353050" y="4249831"/>
            <a:chExt cx="1308100" cy="891988"/>
          </a:xfrm>
        </p:grpSpPr>
        <p:sp>
          <p:nvSpPr>
            <p:cNvPr id="62" name="矩形 61"/>
            <p:cNvSpPr/>
            <p:nvPr/>
          </p:nvSpPr>
          <p:spPr>
            <a:xfrm>
              <a:off x="5353050" y="4540250"/>
              <a:ext cx="755650" cy="601569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5905500" y="4249831"/>
              <a:ext cx="755650" cy="601569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 flipV="1">
              <a:off x="6083300" y="4860913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108700" y="4259344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353050" y="4259344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372100" y="4837194"/>
              <a:ext cx="552450" cy="28090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直接连接符 68"/>
          <p:cNvCxnSpPr/>
          <p:nvPr/>
        </p:nvCxnSpPr>
        <p:spPr>
          <a:xfrm flipV="1">
            <a:off x="5353050" y="5649004"/>
            <a:ext cx="552450" cy="269196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4572000" y="628238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u</a:t>
            </a:r>
            <a:endParaRPr lang="zh-CN" altLang="en-US" i="1" dirty="0"/>
          </a:p>
        </p:txBody>
      </p:sp>
      <p:cxnSp>
        <p:nvCxnSpPr>
          <p:cNvPr id="70" name="直接箭头连接符 69"/>
          <p:cNvCxnSpPr/>
          <p:nvPr/>
        </p:nvCxnSpPr>
        <p:spPr>
          <a:xfrm flipV="1">
            <a:off x="4794250" y="5902899"/>
            <a:ext cx="1003300" cy="39818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rot="5400000" flipH="1" flipV="1">
            <a:off x="5392910" y="5521060"/>
            <a:ext cx="761080" cy="25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平行四边形 83"/>
          <p:cNvSpPr/>
          <p:nvPr/>
        </p:nvSpPr>
        <p:spPr>
          <a:xfrm rot="5400000" flipH="1">
            <a:off x="5613558" y="4426108"/>
            <a:ext cx="850584" cy="533400"/>
          </a:xfrm>
          <a:prstGeom prst="parallelogram">
            <a:avLst>
              <a:gd name="adj" fmla="val 52322"/>
            </a:avLst>
          </a:prstGeom>
          <a:solidFill>
            <a:srgbClr val="00B050">
              <a:alpha val="50000"/>
            </a:srgb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TextBox 84"/>
          <p:cNvSpPr txBox="1"/>
          <p:nvPr/>
        </p:nvSpPr>
        <p:spPr>
          <a:xfrm>
            <a:off x="6661150" y="4567535"/>
            <a:ext cx="155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vertex cut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12316"/>
          </a:xfrm>
        </p:spPr>
        <p:txBody>
          <a:bodyPr/>
          <a:lstStyle/>
          <a:p>
            <a:r>
              <a:rPr lang="en-US" b="1" dirty="0" err="1" smtClean="0"/>
              <a:t>GraphTwist</a:t>
            </a:r>
            <a:r>
              <a:rPr lang="en-US" b="1" dirty="0" smtClean="0"/>
              <a:t> [PVLDB’15]</a:t>
            </a:r>
          </a:p>
          <a:p>
            <a:pPr lvl="1"/>
            <a:r>
              <a:rPr lang="en-US" dirty="0" smtClean="0"/>
              <a:t>Multi-level graph partitioning</a:t>
            </a:r>
          </a:p>
          <a:p>
            <a:pPr lvl="2"/>
            <a:r>
              <a:rPr lang="en-US" altLang="zh-CN" dirty="0" smtClean="0"/>
              <a:t>Right granularity for in-memory processing</a:t>
            </a:r>
          </a:p>
          <a:p>
            <a:pPr lvl="2"/>
            <a:r>
              <a:rPr lang="en-US" altLang="zh-CN" dirty="0" smtClean="0"/>
              <a:t>Balance workloads among computing threads</a:t>
            </a:r>
          </a:p>
          <a:p>
            <a:pPr lvl="1"/>
            <a:r>
              <a:rPr lang="en-US" altLang="zh-CN" dirty="0" smtClean="0"/>
              <a:t>Fast Randomized Approximation</a:t>
            </a:r>
          </a:p>
          <a:p>
            <a:pPr lvl="2"/>
            <a:r>
              <a:rPr lang="en-US" altLang="zh-CN" dirty="0" smtClean="0"/>
              <a:t>Prune statistically insignificant vertices/edges</a:t>
            </a:r>
          </a:p>
          <a:p>
            <a:pPr lvl="2"/>
            <a:r>
              <a:rPr lang="en-US" altLang="zh-CN" dirty="0" smtClean="0"/>
              <a:t>E.g., </a:t>
            </a:r>
            <a:r>
              <a:rPr lang="en-US" altLang="zh-CN" dirty="0" err="1" smtClean="0"/>
              <a:t>PageRank</a:t>
            </a:r>
            <a:r>
              <a:rPr lang="en-US" altLang="zh-CN" dirty="0" smtClean="0"/>
              <a:t> computation only using high-weight edges</a:t>
            </a:r>
          </a:p>
          <a:p>
            <a:pPr lvl="2"/>
            <a:r>
              <a:rPr lang="en-US" altLang="zh-CN" dirty="0" smtClean="0"/>
              <a:t>Unbiased estimator: sampling slices/cuts according to </a:t>
            </a:r>
            <a:r>
              <a:rPr lang="en-US" altLang="zh-CN" dirty="0" err="1" smtClean="0">
                <a:solidFill>
                  <a:srgbClr val="0070C0"/>
                </a:solidFill>
              </a:rPr>
              <a:t>Frobenius</a:t>
            </a:r>
            <a:r>
              <a:rPr lang="en-US" altLang="zh-CN" dirty="0" smtClean="0">
                <a:solidFill>
                  <a:srgbClr val="0070C0"/>
                </a:solidFill>
              </a:rPr>
              <a:t> norm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2762250"/>
            <a:ext cx="7215188" cy="392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GridGraph</a:t>
            </a:r>
            <a:r>
              <a:rPr lang="en-US" b="1" dirty="0" smtClean="0">
                <a:solidFill>
                  <a:srgbClr val="FF0000"/>
                </a:solidFill>
              </a:rPr>
              <a:t> [ATC’15]</a:t>
            </a:r>
          </a:p>
          <a:p>
            <a:pPr lvl="1"/>
            <a:r>
              <a:rPr lang="en-US" dirty="0" smtClean="0"/>
              <a:t>Grid representation for reducing IO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727700" y="3606800"/>
            <a:ext cx="1955800" cy="4000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60"/>
          <p:cNvCxnSpPr/>
          <p:nvPr/>
        </p:nvCxnSpPr>
        <p:spPr>
          <a:xfrm>
            <a:off x="2438400" y="3942195"/>
            <a:ext cx="533400" cy="24245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 rot="5400000">
            <a:off x="1934072" y="4333378"/>
            <a:ext cx="403219" cy="10576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Grid representation for reducing IO</a:t>
            </a:r>
          </a:p>
          <a:p>
            <a:pPr lvl="1"/>
            <a:r>
              <a:rPr lang="en-US" altLang="zh-CN" dirty="0" smtClean="0"/>
              <a:t>Streaming-apply API</a:t>
            </a:r>
          </a:p>
          <a:p>
            <a:pPr lvl="2"/>
            <a:r>
              <a:rPr lang="en-US" altLang="zh-CN" dirty="0" smtClean="0"/>
              <a:t>Streaming edges of a block (</a:t>
            </a:r>
            <a:r>
              <a:rPr lang="en-US" altLang="zh-CN" i="1" dirty="0" smtClean="0"/>
              <a:t>I</a:t>
            </a:r>
            <a:r>
              <a:rPr lang="en-US" altLang="zh-CN" i="1" baseline="-25000" dirty="0" smtClean="0"/>
              <a:t>i</a:t>
            </a:r>
            <a:r>
              <a:rPr lang="en-US" altLang="zh-CN" dirty="0" smtClean="0"/>
              <a:t>, </a:t>
            </a:r>
            <a:r>
              <a:rPr lang="en-US" altLang="zh-CN" i="1" dirty="0" err="1" smtClean="0"/>
              <a:t>I</a:t>
            </a:r>
            <a:r>
              <a:rPr lang="en-US" altLang="zh-CN" i="1" baseline="-25000" dirty="0" err="1" smtClean="0"/>
              <a:t>j</a:t>
            </a:r>
            <a:r>
              <a:rPr lang="en-US" altLang="zh-CN" dirty="0" smtClean="0"/>
              <a:t>)</a:t>
            </a:r>
          </a:p>
          <a:p>
            <a:pPr lvl="2"/>
            <a:r>
              <a:rPr lang="en-US" altLang="zh-CN" dirty="0" smtClean="0"/>
              <a:t>Aggregate value to </a:t>
            </a:r>
            <a:r>
              <a:rPr lang="en-US" altLang="zh-CN" i="1" dirty="0" smtClean="0"/>
              <a:t>v </a:t>
            </a:r>
            <a:r>
              <a:rPr lang="en-US" altLang="zh-CN" dirty="0" smtClean="0"/>
              <a:t>∈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I</a:t>
            </a:r>
            <a:r>
              <a:rPr lang="en-US" altLang="zh-CN" i="1" baseline="-25000" dirty="0" err="1" smtClean="0"/>
              <a:t>j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6225" y="3051175"/>
            <a:ext cx="34004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0" y="3028950"/>
            <a:ext cx="34861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4038600" y="3473450"/>
            <a:ext cx="1111250" cy="5778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71800" y="3962400"/>
            <a:ext cx="1066800" cy="10223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683000" y="2878435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Create in-</a:t>
            </a:r>
            <a:r>
              <a:rPr lang="en-US" altLang="zh-CN" dirty="0" err="1" smtClean="0">
                <a:solidFill>
                  <a:srgbClr val="FF0000"/>
                </a:solidFill>
              </a:rPr>
              <a:t>mem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599" y="42735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Load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0175" y="2968625"/>
            <a:ext cx="35909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4038600" y="3473450"/>
            <a:ext cx="1111250" cy="5778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971800" y="4851400"/>
            <a:ext cx="1066800" cy="10223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056599" y="51625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Load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0175" y="2968625"/>
            <a:ext cx="35909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4038600" y="3473450"/>
            <a:ext cx="1111250" cy="577850"/>
          </a:xfrm>
          <a:prstGeom prst="rect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171950" y="287843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Save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4800" y="3073400"/>
            <a:ext cx="3505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5016500" y="3473450"/>
            <a:ext cx="1111250" cy="5778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71800" y="3962400"/>
            <a:ext cx="1066800" cy="10223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83517" y="2806700"/>
            <a:ext cx="2222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Create in-</a:t>
            </a:r>
            <a:r>
              <a:rPr lang="en-US" altLang="zh-CN" dirty="0" err="1" smtClean="0">
                <a:solidFill>
                  <a:srgbClr val="FF0000"/>
                </a:solidFill>
              </a:rPr>
              <a:t>mem</a:t>
            </a:r>
            <a:endParaRPr lang="zh-CN" altLang="en-US" dirty="0" smtClean="0">
              <a:solidFill>
                <a:srgbClr val="FF0000"/>
              </a:solidFill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6599" y="42735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Load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BPPA Example: List Ranking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A basic operation of Euler tour technique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Linked list where each element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sz="2700" dirty="0" smtClean="0">
                <a:latin typeface="+mj-lt"/>
              </a:rPr>
              <a:t> has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Value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val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Predecessor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Element at the head has </a:t>
            </a:r>
            <a:r>
              <a:rPr lang="en-US" altLang="zh-CN" sz="2700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) = NULL</a:t>
            </a:r>
            <a:endParaRPr lang="en-US" altLang="zh-CN" sz="2700" dirty="0" smtClean="0">
              <a:latin typeface="+mj-lt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71700" y="4834235"/>
            <a:ext cx="4533900" cy="1528465"/>
            <a:chOff x="2171700" y="4834235"/>
            <a:chExt cx="4533900" cy="1528465"/>
          </a:xfrm>
        </p:grpSpPr>
        <p:cxnSp>
          <p:nvCxnSpPr>
            <p:cNvPr id="7" name="直接箭头连接符 6"/>
            <p:cNvCxnSpPr/>
            <p:nvPr/>
          </p:nvCxnSpPr>
          <p:spPr>
            <a:xfrm rot="16200000" flipV="1">
              <a:off x="6121090" y="5363195"/>
              <a:ext cx="0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6301110" y="5363195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rot="16200000" flipV="1">
              <a:off x="5401010" y="5363195"/>
              <a:ext cx="0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5581030" y="5363195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 rot="16200000" flipV="1">
              <a:off x="4680930" y="5363195"/>
              <a:ext cx="0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4860950" y="5363195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 rot="16200000" flipV="1">
              <a:off x="3960850" y="5363195"/>
              <a:ext cx="0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4140870" y="5363195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 rot="16200000" flipV="1">
              <a:off x="3240770" y="5363195"/>
              <a:ext cx="0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3420790" y="5363195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171700" y="5278735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NULL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327400" y="4834235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047480" y="4834235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763398" y="4843527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483478" y="4843527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203558" y="4843527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171700" y="5901035"/>
              <a:ext cx="45339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Toy Example: </a:t>
              </a:r>
              <a:r>
                <a:rPr lang="en-US" altLang="zh-CN" i="1" dirty="0" err="1"/>
                <a:t>val</a:t>
              </a:r>
              <a:r>
                <a:rPr lang="en-US" altLang="zh-CN" dirty="0"/>
                <a:t>(</a:t>
              </a:r>
              <a:r>
                <a:rPr lang="en-US" altLang="zh-CN" i="1" dirty="0"/>
                <a:t>v</a:t>
              </a:r>
              <a:r>
                <a:rPr lang="en-US" altLang="zh-CN" dirty="0"/>
                <a:t>) = 1 for all </a:t>
              </a:r>
              <a:r>
                <a:rPr lang="en-US" altLang="zh-CN" i="1" dirty="0"/>
                <a:t>v</a:t>
              </a:r>
              <a:endParaRPr lang="zh-CN" alt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350" y="3124200"/>
            <a:ext cx="32575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5016500" y="3473450"/>
            <a:ext cx="1111250" cy="5778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71800" y="4851400"/>
            <a:ext cx="1066800" cy="102235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056599" y="51625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Load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350" y="3124200"/>
            <a:ext cx="32575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5016500" y="3473450"/>
            <a:ext cx="1111250" cy="577850"/>
          </a:xfrm>
          <a:prstGeom prst="rect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149850" y="287843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Save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Illustration: </a:t>
            </a:r>
            <a:r>
              <a:rPr lang="en-US" dirty="0" smtClean="0">
                <a:solidFill>
                  <a:srgbClr val="0070C0"/>
                </a:solidFill>
              </a:rPr>
              <a:t>column-by-column </a:t>
            </a:r>
            <a:r>
              <a:rPr lang="en-US" dirty="0" smtClean="0"/>
              <a:t>evaluation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8450" y="3162300"/>
            <a:ext cx="35814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err="1" smtClean="0"/>
              <a:t>GridGraph</a:t>
            </a:r>
            <a:r>
              <a:rPr lang="en-US" b="1" dirty="0" smtClean="0"/>
              <a:t> [ATC’15]</a:t>
            </a:r>
          </a:p>
          <a:p>
            <a:pPr lvl="1"/>
            <a:r>
              <a:rPr lang="en-US" dirty="0" smtClean="0"/>
              <a:t>Read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P</a:t>
            </a:r>
            <a:r>
              <a:rPr lang="en-US" dirty="0" smtClean="0">
                <a:solidFill>
                  <a:srgbClr val="0070C0"/>
                </a:solidFill>
              </a:rPr>
              <a:t>|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|)</a:t>
            </a:r>
            <a:r>
              <a:rPr lang="en-US" dirty="0" smtClean="0"/>
              <a:t> data of vertex chunks</a:t>
            </a:r>
          </a:p>
          <a:p>
            <a:pPr lvl="1"/>
            <a:r>
              <a:rPr lang="en-US" dirty="0" smtClean="0"/>
              <a:t>Write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(|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  <a:r>
              <a:rPr lang="en-US" dirty="0" smtClean="0">
                <a:solidFill>
                  <a:srgbClr val="0070C0"/>
                </a:solidFill>
              </a:rPr>
              <a:t>|)</a:t>
            </a:r>
            <a:r>
              <a:rPr lang="en-US" dirty="0" smtClean="0"/>
              <a:t> data of vertex chunks (not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(|</a:t>
            </a:r>
            <a:r>
              <a:rPr lang="en-US" i="1" dirty="0" smtClean="0">
                <a:solidFill>
                  <a:srgbClr val="0070C0"/>
                </a:solidFill>
              </a:rPr>
              <a:t>E</a:t>
            </a:r>
            <a:r>
              <a:rPr lang="en-US" dirty="0" smtClean="0">
                <a:solidFill>
                  <a:srgbClr val="0070C0"/>
                </a:solidFill>
              </a:rPr>
              <a:t>|)</a:t>
            </a:r>
            <a:r>
              <a:rPr lang="en-US" dirty="0" smtClean="0"/>
              <a:t>!)</a:t>
            </a:r>
          </a:p>
          <a:p>
            <a:pPr lvl="1"/>
            <a:r>
              <a:rPr lang="en-US" dirty="0" smtClean="0"/>
              <a:t>Stream </a:t>
            </a:r>
            <a:r>
              <a:rPr lang="en-US" i="1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(|</a:t>
            </a:r>
            <a:r>
              <a:rPr lang="en-US" i="1" dirty="0" smtClean="0">
                <a:solidFill>
                  <a:srgbClr val="0070C0"/>
                </a:solidFill>
              </a:rPr>
              <a:t>E</a:t>
            </a:r>
            <a:r>
              <a:rPr lang="en-US" dirty="0" smtClean="0">
                <a:solidFill>
                  <a:srgbClr val="0070C0"/>
                </a:solidFill>
              </a:rPr>
              <a:t>|)</a:t>
            </a:r>
            <a:r>
              <a:rPr lang="en-US" dirty="0" smtClean="0"/>
              <a:t> data of edge blocks</a:t>
            </a:r>
          </a:p>
          <a:p>
            <a:pPr lvl="2"/>
            <a:r>
              <a:rPr lang="en-US" dirty="0" smtClean="0"/>
              <a:t>Edge blocks are appended into one large file for streaming</a:t>
            </a:r>
          </a:p>
          <a:p>
            <a:pPr lvl="2"/>
            <a:r>
              <a:rPr lang="en-US" dirty="0" smtClean="0"/>
              <a:t>Block boundaries recorded to trigger the pin/unpin of a vertex chunk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Matrix-Based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82800" y="2857496"/>
            <a:ext cx="496096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Distributed Frameworks with Matrix Algebra 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Distributed Systems with Matrix-Based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zh-CN" dirty="0" smtClean="0"/>
              <a:t>  PEGASUS </a:t>
            </a:r>
            <a:r>
              <a:rPr lang="en-US" altLang="zh-CN" sz="2400" dirty="0" smtClean="0"/>
              <a:t>(CMU, 2009)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 smtClean="0"/>
              <a:t>  </a:t>
            </a:r>
            <a:r>
              <a:rPr lang="en-US" altLang="zh-CN" dirty="0" err="1" smtClean="0"/>
              <a:t>GBase</a:t>
            </a:r>
            <a:r>
              <a:rPr lang="en-US" altLang="zh-CN" dirty="0" smtClean="0"/>
              <a:t> </a:t>
            </a:r>
            <a:r>
              <a:rPr lang="en-US" altLang="zh-CN" sz="2400" dirty="0" smtClean="0"/>
              <a:t>(CMU &amp; IBM, 2011)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 smtClean="0"/>
              <a:t>  </a:t>
            </a:r>
            <a:r>
              <a:rPr lang="en-US" altLang="zh-CN" dirty="0" err="1" smtClean="0"/>
              <a:t>SystemML</a:t>
            </a:r>
            <a:r>
              <a:rPr lang="en-US" altLang="zh-CN" dirty="0" smtClean="0"/>
              <a:t> </a:t>
            </a:r>
            <a:r>
              <a:rPr lang="en-US" altLang="zh-CN" sz="2400" dirty="0" smtClean="0"/>
              <a:t>(IBM, 2011)</a:t>
            </a:r>
            <a:endParaRPr lang="en-US" sz="24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4329100"/>
            <a:ext cx="7785865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Commonality</a:t>
            </a:r>
            <a:r>
              <a:rPr lang="en-US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atrix-based programming interface to the users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ely on MapReduce for execution.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20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PEGASUS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Open source: </a:t>
                </a:r>
                <a:r>
                  <a:rPr lang="en-US" sz="2800" dirty="0" smtClean="0">
                    <a:hlinkClick r:id="rId2"/>
                  </a:rPr>
                  <a:t>http</a:t>
                </a:r>
                <a:r>
                  <a:rPr lang="en-US" sz="2800" dirty="0">
                    <a:hlinkClick r:id="rId2"/>
                  </a:rPr>
                  <a:t>://www.cs.cmu.edu/~</a:t>
                </a:r>
                <a:r>
                  <a:rPr lang="en-US" sz="2800" dirty="0" smtClean="0">
                    <a:hlinkClick r:id="rId2"/>
                  </a:rPr>
                  <a:t>pegasus</a:t>
                </a:r>
                <a:endParaRPr lang="en-US" sz="28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Publications:  ICDM’09,</a:t>
                </a:r>
                <a:r>
                  <a:rPr lang="en-US" sz="2800" dirty="0"/>
                  <a:t/>
                </a:r>
                <a:r>
                  <a:rPr lang="en-US" sz="2800" dirty="0" smtClean="0"/>
                  <a:t>KAIS’10.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 smtClean="0"/>
                  <a:t>Intuition</a:t>
                </a:r>
                <a:r>
                  <a:rPr lang="en-US" sz="2800" dirty="0" smtClean="0"/>
                  <a:t>: many graph computation can be modeled by a generalized form of matrix-vector multiplication.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3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300" dirty="0" smtClean="0"/>
              </a:p>
              <a:p>
                <a:pPr lvl="1" indent="0">
                  <a:buNone/>
                </a:pPr>
                <a:r>
                  <a:rPr lang="en-US" sz="2300" b="0" dirty="0" smtClean="0"/>
                  <a:t>         PageRank: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′=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0.85</m:t>
                        </m:r>
                        <m:r>
                          <a:rPr lang="en-US" sz="23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30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3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3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+0.15</m:t>
                        </m:r>
                        <m:r>
                          <a:rPr lang="en-US" sz="23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300" dirty="0" smtClean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23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33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3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PEGASUS </a:t>
            </a:r>
            <a:r>
              <a:rPr lang="en-US" sz="3200" dirty="0"/>
              <a:t>Programming Interface: GIM-V</a:t>
            </a:r>
            <a:br>
              <a:rPr lang="en-US" sz="3200" dirty="0"/>
            </a:b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Three Primitives:</a:t>
            </a:r>
            <a:endParaRPr lang="en-US" sz="2400" dirty="0"/>
          </a:p>
          <a:p>
            <a:r>
              <a:rPr lang="it-IT" sz="2400" dirty="0" smtClean="0"/>
              <a:t>	1</a:t>
            </a:r>
            <a:r>
              <a:rPr lang="it-IT" sz="2400" dirty="0"/>
              <a:t>) </a:t>
            </a:r>
            <a:r>
              <a:rPr lang="it-IT" sz="2400" b="1" dirty="0"/>
              <a:t>combine2</a:t>
            </a:r>
            <a:r>
              <a:rPr lang="it-IT" sz="2400" dirty="0"/>
              <a:t>(</a:t>
            </a:r>
            <a:r>
              <a:rPr lang="it-IT" sz="2400" i="1" dirty="0"/>
              <a:t>m</a:t>
            </a:r>
            <a:r>
              <a:rPr lang="it-IT" sz="2400" i="1" baseline="-25000" dirty="0"/>
              <a:t>i,j</a:t>
            </a:r>
            <a:r>
              <a:rPr lang="it-IT" sz="2400" dirty="0"/>
              <a:t> , </a:t>
            </a:r>
            <a:r>
              <a:rPr lang="it-IT" sz="2400" i="1" dirty="0"/>
              <a:t>v</a:t>
            </a:r>
            <a:r>
              <a:rPr lang="it-IT" sz="2400" i="1" baseline="-25000" dirty="0"/>
              <a:t>j</a:t>
            </a:r>
            <a:r>
              <a:rPr lang="it-IT" sz="2400" dirty="0"/>
              <a:t> ) : combine </a:t>
            </a:r>
            <a:r>
              <a:rPr lang="it-IT" sz="2400" i="1" dirty="0"/>
              <a:t>m</a:t>
            </a:r>
            <a:r>
              <a:rPr lang="it-IT" sz="2400" i="1" baseline="-25000" dirty="0"/>
              <a:t>i,j</a:t>
            </a:r>
            <a:r>
              <a:rPr lang="it-IT" sz="2400" i="1" dirty="0"/>
              <a:t> </a:t>
            </a:r>
            <a:r>
              <a:rPr lang="it-IT" sz="2400" dirty="0"/>
              <a:t>and </a:t>
            </a:r>
            <a:r>
              <a:rPr lang="it-IT" sz="2400" i="1" dirty="0"/>
              <a:t>v</a:t>
            </a:r>
            <a:r>
              <a:rPr lang="it-IT" sz="2400" i="1" baseline="-25000" dirty="0"/>
              <a:t>j</a:t>
            </a:r>
            <a:r>
              <a:rPr lang="it-IT" sz="2400" i="1" dirty="0"/>
              <a:t> </a:t>
            </a:r>
            <a:r>
              <a:rPr lang="it-IT" sz="2400" dirty="0" smtClean="0"/>
              <a:t>into </a:t>
            </a:r>
            <a:r>
              <a:rPr lang="en-US" sz="2400" i="1" dirty="0" err="1" smtClean="0"/>
              <a:t>x</a:t>
            </a:r>
            <a:r>
              <a:rPr lang="en-US" sz="2400" i="1" baseline="-25000" dirty="0" err="1" smtClean="0"/>
              <a:t>i,j</a:t>
            </a:r>
            <a:endParaRPr lang="it-IT" sz="2400" dirty="0"/>
          </a:p>
          <a:p>
            <a:r>
              <a:rPr lang="en-US" sz="2400" dirty="0" smtClean="0"/>
              <a:t>	2</a:t>
            </a:r>
            <a:r>
              <a:rPr lang="en-US" sz="2400" dirty="0"/>
              <a:t>) </a:t>
            </a:r>
            <a:r>
              <a:rPr lang="en-US" sz="2400" b="1" dirty="0" err="1" smtClean="0"/>
              <a:t>combineAll</a:t>
            </a:r>
            <a:r>
              <a:rPr lang="it-IT" sz="2400" b="1" baseline="-25000" dirty="0"/>
              <a:t>i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i="1" dirty="0" smtClean="0"/>
              <a:t>x</a:t>
            </a:r>
            <a:r>
              <a:rPr lang="en-US" sz="2400" i="1" baseline="-25000" dirty="0" smtClean="0"/>
              <a:t>i,1</a:t>
            </a:r>
            <a:r>
              <a:rPr lang="en-US" sz="2400" i="1" dirty="0" smtClean="0"/>
              <a:t> </a:t>
            </a:r>
            <a:r>
              <a:rPr lang="en-US" sz="2400" dirty="0"/>
              <a:t>, ..., </a:t>
            </a:r>
            <a:r>
              <a:rPr lang="en-US" sz="2400" i="1" dirty="0" err="1" smtClean="0"/>
              <a:t>x</a:t>
            </a:r>
            <a:r>
              <a:rPr lang="en-US" sz="2400" i="1" baseline="-25000" dirty="0" err="1" smtClean="0"/>
              <a:t>i,n</a:t>
            </a:r>
            <a:r>
              <a:rPr lang="en-US" sz="2400" i="1" dirty="0" smtClean="0"/>
              <a:t> </a:t>
            </a:r>
            <a:r>
              <a:rPr lang="en-US" sz="2400" dirty="0"/>
              <a:t>) : combine all the results </a:t>
            </a:r>
            <a:r>
              <a:rPr lang="en-US" sz="2400" dirty="0" smtClean="0"/>
              <a:t>from 	combine2</a:t>
            </a:r>
            <a:r>
              <a:rPr lang="en-US" sz="2400" dirty="0"/>
              <a:t>() for node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 </a:t>
            </a:r>
            <a:r>
              <a:rPr lang="en-US" sz="2400" dirty="0" smtClean="0"/>
              <a:t>into</a:t>
            </a:r>
            <a:r>
              <a:rPr lang="en-US" sz="2400" i="1" dirty="0" smtClean="0"/>
              <a:t> </a:t>
            </a:r>
            <a:r>
              <a:rPr lang="en-US" sz="2400" i="1" dirty="0"/>
              <a:t>v</a:t>
            </a:r>
            <a:r>
              <a:rPr lang="it-IT" sz="2400" i="1" baseline="-25000" dirty="0"/>
              <a:t>i </a:t>
            </a:r>
            <a:r>
              <a:rPr lang="en-US" sz="2400" i="1" dirty="0"/>
              <a:t>'</a:t>
            </a:r>
            <a:r>
              <a:rPr lang="en-US" sz="2400" i="1" dirty="0" smtClean="0"/>
              <a:t> </a:t>
            </a:r>
            <a:endParaRPr lang="en-US" sz="2400" dirty="0"/>
          </a:p>
          <a:p>
            <a:r>
              <a:rPr lang="en-US" sz="2400" dirty="0" smtClean="0"/>
              <a:t>	3</a:t>
            </a:r>
            <a:r>
              <a:rPr lang="en-US" sz="2400" dirty="0"/>
              <a:t>) </a:t>
            </a:r>
            <a:r>
              <a:rPr lang="en-US" sz="2400" b="1" dirty="0" smtClean="0"/>
              <a:t>assign</a:t>
            </a:r>
            <a:r>
              <a:rPr lang="en-US" sz="2400" dirty="0" smtClean="0"/>
              <a:t>(</a:t>
            </a:r>
            <a:r>
              <a:rPr lang="en-US" sz="2400" i="1" dirty="0" smtClean="0"/>
              <a:t>v</a:t>
            </a:r>
            <a:r>
              <a:rPr lang="it-IT" sz="2400" i="1" baseline="-25000" dirty="0" smtClean="0"/>
              <a:t>i</a:t>
            </a:r>
            <a:r>
              <a:rPr lang="en-US" sz="2400" i="1" dirty="0" smtClean="0"/>
              <a:t> </a:t>
            </a:r>
            <a:r>
              <a:rPr lang="en-US" sz="2400" dirty="0"/>
              <a:t>, </a:t>
            </a:r>
            <a:r>
              <a:rPr lang="en-US" sz="2400" i="1" dirty="0" smtClean="0"/>
              <a:t>v</a:t>
            </a:r>
            <a:r>
              <a:rPr lang="it-IT" sz="2400" i="1" baseline="-25000" dirty="0" smtClean="0"/>
              <a:t>i </a:t>
            </a:r>
            <a:r>
              <a:rPr lang="en-US" sz="2400" i="1" dirty="0" smtClean="0"/>
              <a:t>' </a:t>
            </a:r>
            <a:r>
              <a:rPr lang="en-US" sz="2400" dirty="0" smtClean="0"/>
              <a:t>) </a:t>
            </a:r>
            <a:r>
              <a:rPr lang="en-US" sz="2400" dirty="0"/>
              <a:t>: decide how to update </a:t>
            </a:r>
            <a:r>
              <a:rPr lang="en-US" sz="2400" i="1" dirty="0" smtClean="0"/>
              <a:t>v</a:t>
            </a:r>
            <a:r>
              <a:rPr lang="it-IT" sz="2400" i="1" baseline="-25000" dirty="0" smtClean="0"/>
              <a:t>i</a:t>
            </a:r>
            <a:r>
              <a:rPr lang="en-US" sz="2400" i="1" dirty="0" smtClean="0"/>
              <a:t> </a:t>
            </a:r>
            <a:r>
              <a:rPr lang="en-US" sz="2400" dirty="0"/>
              <a:t>with </a:t>
            </a:r>
            <a:r>
              <a:rPr lang="en-US" sz="2400" i="1" dirty="0"/>
              <a:t>v</a:t>
            </a:r>
            <a:r>
              <a:rPr lang="it-IT" sz="2400" i="1" baseline="-25000" dirty="0"/>
              <a:t>i </a:t>
            </a:r>
            <a:r>
              <a:rPr lang="en-US" sz="2400" i="1" dirty="0"/>
              <a:t>'</a:t>
            </a:r>
            <a:r>
              <a:rPr lang="en-US" sz="2400" i="1" dirty="0" smtClean="0"/>
              <a:t> </a:t>
            </a:r>
            <a:endParaRPr lang="en-US" sz="2400" dirty="0"/>
          </a:p>
          <a:p>
            <a:r>
              <a:rPr lang="en-US" sz="2400" dirty="0" smtClean="0"/>
              <a:t>Iterative: Operation </a:t>
            </a:r>
            <a:r>
              <a:rPr lang="en-US" sz="2400" dirty="0"/>
              <a:t>applied till algorithm-specific convergence</a:t>
            </a:r>
          </a:p>
          <a:p>
            <a:r>
              <a:rPr lang="en-US" sz="2400" dirty="0"/>
              <a:t>criterion is met.</a:t>
            </a:r>
          </a:p>
        </p:txBody>
      </p:sp>
    </p:spTree>
    <p:extLst>
      <p:ext uri="{BB962C8B-B14F-4D97-AF65-F5344CB8AC3E}">
        <p14:creationId xmlns:p14="http://schemas.microsoft.com/office/powerpoint/2010/main" xmlns="" val="16132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PageRank Example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0.85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+0.15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it-IT" sz="2400" b="1" dirty="0" smtClean="0">
                  <a:solidFill>
                    <a:prstClr val="black"/>
                  </a:solidFill>
                </a:endParaRPr>
              </a:p>
              <a:p>
                <a:pPr lvl="0"/>
                <a:endParaRPr lang="it-IT" sz="2400" b="1" dirty="0">
                  <a:solidFill>
                    <a:prstClr val="black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𝒄𝒐𝒎𝒃𝒊𝒏𝒆</m:t>
                      </m:r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=0.85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b="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𝒄𝒐𝒎𝒃𝒊𝒏𝒆𝑨𝒍𝒍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0.15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b="0" dirty="0" smtClean="0">
                  <a:solidFill>
                    <a:prstClr val="black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𝒂𝒔𝒔𝒊𝒈𝒏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6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Execution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Iterations of a 2-stage algorithm </a:t>
            </a:r>
            <a:r>
              <a:rPr lang="en-US" sz="2400" dirty="0" smtClean="0"/>
              <a:t>(each stage is a MR job)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Input</a:t>
            </a:r>
            <a:r>
              <a:rPr lang="en-US" sz="2400" dirty="0"/>
              <a:t>: Edge and Vector </a:t>
            </a:r>
            <a:r>
              <a:rPr lang="en-US" sz="2400" dirty="0" smtClean="0"/>
              <a:t>file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Edge </a:t>
            </a:r>
            <a:r>
              <a:rPr lang="en-US" sz="1600" dirty="0"/>
              <a:t>line : </a:t>
            </a:r>
            <a:r>
              <a:rPr lang="en-US" sz="1600" dirty="0" smtClean="0"/>
              <a:t>(</a:t>
            </a:r>
            <a:r>
              <a:rPr lang="en-US" sz="1600" dirty="0" err="1" smtClean="0"/>
              <a:t>id</a:t>
            </a:r>
            <a:r>
              <a:rPr lang="en-US" sz="1600" baseline="-25000" dirty="0" err="1" smtClean="0"/>
              <a:t>src</a:t>
            </a:r>
            <a:r>
              <a:rPr lang="en-US" sz="1600" dirty="0" smtClean="0"/>
              <a:t> , </a:t>
            </a:r>
            <a:r>
              <a:rPr lang="en-US" sz="1600" dirty="0" err="1"/>
              <a:t>id</a:t>
            </a:r>
            <a:r>
              <a:rPr lang="en-US" sz="1600" baseline="-25000" dirty="0" err="1"/>
              <a:t>dst</a:t>
            </a:r>
            <a:r>
              <a:rPr lang="en-US" sz="1600" dirty="0"/>
              <a:t> , </a:t>
            </a:r>
            <a:r>
              <a:rPr lang="en-US" sz="1600" dirty="0" err="1"/>
              <a:t>mval</a:t>
            </a:r>
            <a:r>
              <a:rPr lang="en-US" sz="1600" dirty="0"/>
              <a:t>) -&gt; cell adjacency Matrix </a:t>
            </a:r>
            <a:r>
              <a:rPr lang="en-US" sz="1600" dirty="0" smtClean="0"/>
              <a:t>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Vector line: (id, </a:t>
            </a:r>
            <a:r>
              <a:rPr lang="en-US" sz="1600" dirty="0" err="1" smtClean="0"/>
              <a:t>vval</a:t>
            </a:r>
            <a:r>
              <a:rPr lang="en-US" sz="1600" dirty="0" smtClean="0"/>
              <a:t>) -&gt; element in Vector 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Stage 1</a:t>
            </a:r>
            <a:r>
              <a:rPr lang="en-US" sz="2400" dirty="0" smtClean="0"/>
              <a:t>: </a:t>
            </a:r>
            <a:r>
              <a:rPr lang="en-US" sz="2400" dirty="0"/>
              <a:t>performs combine2() on columns of </a:t>
            </a:r>
            <a:r>
              <a:rPr lang="en-US" sz="2400" dirty="0" err="1"/>
              <a:t>id</a:t>
            </a:r>
            <a:r>
              <a:rPr lang="en-US" sz="2400" baseline="-25000" dirty="0" err="1"/>
              <a:t>dst</a:t>
            </a:r>
            <a:r>
              <a:rPr lang="en-US" sz="2400" dirty="0"/>
              <a:t> of M </a:t>
            </a:r>
            <a:r>
              <a:rPr lang="en-US" sz="2400" dirty="0" smtClean="0"/>
              <a:t>with rows </a:t>
            </a:r>
            <a:r>
              <a:rPr lang="en-US" sz="2400" dirty="0"/>
              <a:t>of id of 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Stage 2</a:t>
            </a:r>
            <a:r>
              <a:rPr lang="en-US" sz="2400" dirty="0" smtClean="0"/>
              <a:t>: combines </a:t>
            </a:r>
            <a:r>
              <a:rPr lang="en-US" sz="2400" dirty="0"/>
              <a:t>all partial results and </a:t>
            </a:r>
            <a:r>
              <a:rPr lang="en-US" sz="2400" dirty="0" smtClean="0"/>
              <a:t>assigns new </a:t>
            </a:r>
            <a:r>
              <a:rPr lang="en-US" sz="2400" dirty="0"/>
              <a:t>vector </a:t>
            </a:r>
            <a:r>
              <a:rPr lang="en-US" sz="2400" dirty="0" smtClean="0"/>
              <a:t>  -&gt; </a:t>
            </a:r>
            <a:r>
              <a:rPr lang="en-US" sz="2400" dirty="0"/>
              <a:t>old </a:t>
            </a:r>
            <a:r>
              <a:rPr lang="en-US" sz="2400" dirty="0" smtClean="0"/>
              <a:t>vector</a:t>
            </a:r>
            <a:endParaRPr lang="en-US" sz="2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BPPA Example: List Ranking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Compute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)</a:t>
            </a:r>
            <a:r>
              <a:rPr lang="en-US" altLang="zh-CN" sz="2700" dirty="0" smtClean="0">
                <a:latin typeface="+mj-lt"/>
              </a:rPr>
              <a:t> for each element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v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Summing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val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en-US" altLang="zh-CN" dirty="0" smtClean="0">
                <a:latin typeface="+mj-lt"/>
              </a:rPr>
              <a:t>and values of all predecessors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Why </a:t>
            </a:r>
            <a:r>
              <a:rPr lang="en-US" altLang="zh-CN" sz="2700" dirty="0" err="1" smtClean="0">
                <a:latin typeface="+mj-lt"/>
              </a:rPr>
              <a:t>TeraSort</a:t>
            </a:r>
            <a:r>
              <a:rPr lang="en-US" altLang="zh-CN" sz="2700" dirty="0" smtClean="0">
                <a:latin typeface="+mj-lt"/>
              </a:rPr>
              <a:t> cannot work?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rot="16200000" flipV="1">
            <a:off x="6121090" y="53631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6301110" y="53631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rot="16200000" flipV="1">
            <a:off x="5401010" y="53631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5581030" y="53631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rot="16200000" flipV="1">
            <a:off x="4680930" y="53631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860950" y="53631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rot="16200000" flipV="1">
            <a:off x="3960850" y="53631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4140870" y="53631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rot="16200000" flipV="1">
            <a:off x="3240770" y="53631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3420790" y="53631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171700" y="5278735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327400" y="4834235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047480" y="4834235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63398" y="4843527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83478" y="4843527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203558" y="4843527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9" y="2156390"/>
            <a:ext cx="4185465" cy="1694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90" y="4554125"/>
            <a:ext cx="3015335" cy="166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2272" y="2411029"/>
            <a:ext cx="3753916" cy="4013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588" y="1741055"/>
            <a:ext cx="4055412" cy="219804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Block Multiplication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Clustered Edges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17005" y="1628800"/>
            <a:ext cx="4148374" cy="219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ts val="200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Diagonal Block Iteration for connected component detection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01570" y="6356350"/>
            <a:ext cx="508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Figures are copied from Kang et al ICDM’09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3544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Part of the IBM System G Toolkit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systemg.research.ibm.com</a:t>
            </a: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Publications:  SIGKDD’11, VLDBJ’12.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PEGASUS vs GBASE: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Common: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Matrix-vector multiplication as the core operation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Division of a matrix into blocks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Clustering nodes to form homogenous blocks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Different: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1234440" lvl="2" indent="-457200"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pPr lvl="1" indent="0">
              <a:buNone/>
            </a:pPr>
            <a:endParaRPr lang="en-US" sz="12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3078583"/>
              </p:ext>
            </p:extLst>
          </p:nvPr>
        </p:nvGraphicFramePr>
        <p:xfrm>
          <a:off x="1444152" y="4959170"/>
          <a:ext cx="625569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25"/>
                <a:gridCol w="1767840"/>
                <a:gridCol w="2883830"/>
              </a:tblGrid>
              <a:tr h="12478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PEGASUS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GBASE</a:t>
                      </a:r>
                      <a:endParaRPr lang="en-US" sz="1400" dirty="0"/>
                    </a:p>
                  </a:txBody>
                  <a:tcPr/>
                </a:tc>
              </a:tr>
              <a:tr h="202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Queries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global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targeted &amp; global</a:t>
                      </a:r>
                      <a:endParaRPr lang="en-US" sz="1400" dirty="0"/>
                    </a:p>
                  </a:txBody>
                  <a:tcPr/>
                </a:tc>
              </a:tr>
              <a:tr h="202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User Interface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customizable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APIs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build-in algorithms</a:t>
                      </a:r>
                      <a:endParaRPr lang="en-US" sz="1400" dirty="0"/>
                    </a:p>
                  </a:txBody>
                  <a:tcPr/>
                </a:tc>
              </a:tr>
              <a:tr h="202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Storage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normal</a:t>
                      </a:r>
                      <a:r>
                        <a:rPr lang="en-US" sz="1400" baseline="0" dirty="0" smtClean="0"/>
                        <a:t> files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compression, special</a:t>
                      </a:r>
                      <a:r>
                        <a:rPr lang="en-US" sz="1400" baseline="0" dirty="0" smtClean="0"/>
                        <a:t> placement</a:t>
                      </a:r>
                      <a:endParaRPr lang="en-US" sz="1400" dirty="0"/>
                    </a:p>
                  </a:txBody>
                  <a:tcPr/>
                </a:tc>
              </a:tr>
              <a:tr h="202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Block Size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Square blocks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Rectangular blocks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45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Block Compression and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Block 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Partition nodes using clustering algorithms e.g. Metis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Compressed </a:t>
            </a:r>
            <a:r>
              <a:rPr lang="en-US" sz="2400" dirty="0"/>
              <a:t>block </a:t>
            </a:r>
            <a:r>
              <a:rPr lang="en-US" sz="2400" dirty="0" smtClean="0"/>
              <a:t>encoding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source </a:t>
            </a:r>
            <a:r>
              <a:rPr lang="en-US" sz="2000" dirty="0"/>
              <a:t>and destination partition ID p and q;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set of sources </a:t>
            </a:r>
            <a:r>
              <a:rPr lang="en-US" sz="2000" dirty="0" smtClean="0"/>
              <a:t>and </a:t>
            </a:r>
            <a:r>
              <a:rPr lang="en-US" sz="2000" dirty="0"/>
              <a:t>the set of </a:t>
            </a:r>
            <a:r>
              <a:rPr lang="en-US" sz="2000" dirty="0" smtClean="0"/>
              <a:t>destinations</a:t>
            </a: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payload, the bit string of subgraph G(</a:t>
            </a:r>
            <a:r>
              <a:rPr lang="en-US" sz="2000" dirty="0" err="1"/>
              <a:t>p,q</a:t>
            </a:r>
            <a:r>
              <a:rPr lang="en-US" sz="2000" dirty="0" smtClean="0"/>
              <a:t>)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700" dirty="0" smtClean="0"/>
              <a:t>The payload is compressed using </a:t>
            </a:r>
            <a:r>
              <a:rPr lang="en-US" sz="1800" dirty="0"/>
              <a:t>zip compression </a:t>
            </a:r>
            <a:r>
              <a:rPr lang="en-US" sz="1800" dirty="0" smtClean="0"/>
              <a:t>or </a:t>
            </a:r>
            <a:r>
              <a:rPr lang="en-US" sz="1800" dirty="0"/>
              <a:t>gap Elias-γ </a:t>
            </a:r>
            <a:r>
              <a:rPr lang="en-US" sz="1800" dirty="0" smtClean="0"/>
              <a:t>encoding.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Block Placement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Grid </a:t>
            </a:r>
            <a:r>
              <a:rPr lang="en-US" sz="2400" dirty="0"/>
              <a:t>placement </a:t>
            </a:r>
            <a:r>
              <a:rPr lang="en-US" sz="2400" dirty="0" smtClean="0"/>
              <a:t>to minimize the </a:t>
            </a:r>
            <a:r>
              <a:rPr lang="en-US" sz="2400" dirty="0"/>
              <a:t>number of </a:t>
            </a:r>
            <a:r>
              <a:rPr lang="en-US" sz="2400" dirty="0" smtClean="0"/>
              <a:t>input HDFS </a:t>
            </a:r>
            <a:r>
              <a:rPr lang="en-US" sz="2400" dirty="0"/>
              <a:t>files to answer queries</a:t>
            </a:r>
            <a:endParaRPr lang="en-US" sz="21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endParaRPr lang="en-US" altLang="zh-CN" sz="24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509" y="2078850"/>
            <a:ext cx="1314450" cy="1276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570" y="6356350"/>
            <a:ext cx="508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Figure is copied from Kang et al SIGKDD’11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1309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Built-In Algorithms in GBASE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51038"/>
            <a:ext cx="8300265" cy="25580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Select grids containing the blocks relevant to the </a:t>
            </a:r>
            <a:r>
              <a:rPr lang="en-US" sz="2400" dirty="0" smtClean="0"/>
              <a:t>queries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Derive </a:t>
            </a:r>
            <a:r>
              <a:rPr lang="en-US" sz="2400" dirty="0"/>
              <a:t>the incidence matrix from the original adjacency matrix as required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4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7595" y="3433408"/>
            <a:ext cx="3985605" cy="3101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565" y="6451593"/>
            <a:ext cx="508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Figure is copied from Kang et al SIGKDD’11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4485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SystemML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Apache Open source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systemml.apache.org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Publications: ICDE’11</a:t>
            </a:r>
            <a:r>
              <a:rPr lang="en-US" sz="2000" dirty="0"/>
              <a:t>, </a:t>
            </a:r>
            <a:r>
              <a:rPr lang="en-US" sz="2000" dirty="0" smtClean="0"/>
              <a:t>ICDE’12</a:t>
            </a:r>
            <a:r>
              <a:rPr lang="en-US" sz="2000" dirty="0"/>
              <a:t>, </a:t>
            </a:r>
            <a:r>
              <a:rPr lang="en-US" sz="2000" dirty="0" smtClean="0"/>
              <a:t>VLDB’14</a:t>
            </a:r>
            <a:r>
              <a:rPr lang="en-US" sz="2000" dirty="0"/>
              <a:t>, </a:t>
            </a:r>
            <a:r>
              <a:rPr lang="en-US" sz="2000" dirty="0" smtClean="0"/>
              <a:t>Data </a:t>
            </a:r>
            <a:r>
              <a:rPr lang="en-US" sz="2000" dirty="0"/>
              <a:t>Engineering </a:t>
            </a:r>
            <a:r>
              <a:rPr lang="en-US" sz="2000" dirty="0" smtClean="0"/>
              <a:t>Bulletin’14, ICDE’15, SIGMOD’15, PPOPP’15, VLDB16.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Comparison to PEGASUS and GBASE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Core: </a:t>
            </a:r>
            <a:r>
              <a:rPr lang="en-US" sz="1800" dirty="0"/>
              <a:t>G</a:t>
            </a:r>
            <a:r>
              <a:rPr lang="en-US" sz="1800" dirty="0" smtClean="0"/>
              <a:t>eneral linear algebra and math operations (beyond just matrix-vector multiplication)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Designed for machine learning in general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User Interface: A high-level language with similar syntax as 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Declarative approach to graph processing with cost-based and rule-based optimization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Run on multiple platforms including MapReduce, Spark and single node.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7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93725"/>
            <a:ext cx="8208962" cy="639763"/>
          </a:xfrm>
        </p:spPr>
        <p:txBody>
          <a:bodyPr/>
          <a:lstStyle/>
          <a:p>
            <a:r>
              <a:rPr lang="en-US" altLang="en-US" sz="2800" dirty="0" err="1" smtClean="0">
                <a:latin typeface="Arial" panose="020B0604020202020204" pitchFamily="34" charset="0"/>
              </a:rPr>
              <a:t>SystemML</a:t>
            </a:r>
            <a:r>
              <a:rPr lang="en-US" altLang="en-US" sz="2800" dirty="0" smtClean="0">
                <a:latin typeface="Arial" panose="020B0604020202020204" pitchFamily="34" charset="0"/>
              </a:rPr>
              <a:t> – Declarative Machine Learning</a:t>
            </a:r>
          </a:p>
        </p:txBody>
      </p:sp>
      <p:sp>
        <p:nvSpPr>
          <p:cNvPr id="28674" name="Content Placeholder 43"/>
          <p:cNvSpPr>
            <a:spLocks noGrp="1"/>
          </p:cNvSpPr>
          <p:nvPr>
            <p:ph idx="1"/>
          </p:nvPr>
        </p:nvSpPr>
        <p:spPr>
          <a:xfrm>
            <a:off x="182563" y="1570038"/>
            <a:ext cx="4894262" cy="4297362"/>
          </a:xfrm>
        </p:spPr>
        <p:txBody>
          <a:bodyPr/>
          <a:lstStyle/>
          <a:p>
            <a:r>
              <a:rPr lang="en-US" altLang="en-US" sz="1600" dirty="0" smtClean="0">
                <a:latin typeface="Arial" panose="020B0604020202020204" pitchFamily="34" charset="0"/>
              </a:rPr>
              <a:t>Analytics language for data scientists</a:t>
            </a:r>
            <a:br>
              <a:rPr lang="en-US" altLang="en-US" sz="1600" dirty="0" smtClean="0">
                <a:latin typeface="Arial" panose="020B0604020202020204" pitchFamily="34" charset="0"/>
              </a:rPr>
            </a:br>
            <a:r>
              <a:rPr lang="en-US" altLang="en-US" sz="1600" dirty="0" smtClean="0">
                <a:latin typeface="Arial" panose="020B0604020202020204" pitchFamily="34" charset="0"/>
              </a:rPr>
              <a:t>(“The SQL for analytics”)</a:t>
            </a:r>
          </a:p>
          <a:p>
            <a:pPr lvl="1"/>
            <a:r>
              <a:rPr lang="en-US" altLang="en-US" sz="1400" dirty="0" smtClean="0">
                <a:latin typeface="Arial" panose="020B0604020202020204" pitchFamily="34" charset="0"/>
              </a:rPr>
              <a:t>Algorithms expressed in a declarative, </a:t>
            </a:r>
            <a:br>
              <a:rPr lang="en-US" altLang="en-US" sz="1400" dirty="0" smtClean="0">
                <a:latin typeface="Arial" panose="020B0604020202020204" pitchFamily="34" charset="0"/>
              </a:rPr>
            </a:br>
            <a:r>
              <a:rPr lang="en-US" altLang="en-US" sz="1400" dirty="0" smtClean="0">
                <a:latin typeface="Arial" panose="020B0604020202020204" pitchFamily="34" charset="0"/>
              </a:rPr>
              <a:t>high-level language with R-like syntax</a:t>
            </a:r>
          </a:p>
          <a:p>
            <a:pPr lvl="1"/>
            <a:r>
              <a:rPr lang="en-US" altLang="en-US" sz="1400" u="sng" dirty="0" smtClean="0">
                <a:latin typeface="Arial" panose="020B0604020202020204" pitchFamily="34" charset="0"/>
              </a:rPr>
              <a:t>Productivity</a:t>
            </a:r>
            <a:r>
              <a:rPr lang="en-US" altLang="en-US" sz="1400" dirty="0" smtClean="0">
                <a:latin typeface="Arial" panose="020B0604020202020204" pitchFamily="34" charset="0"/>
              </a:rPr>
              <a:t> of data scientists </a:t>
            </a:r>
          </a:p>
          <a:p>
            <a:pPr lvl="1"/>
            <a:r>
              <a:rPr lang="en-US" altLang="en-US" sz="1400" dirty="0" smtClean="0">
                <a:latin typeface="Arial" panose="020B0604020202020204" pitchFamily="34" charset="0"/>
              </a:rPr>
              <a:t>Language </a:t>
            </a:r>
            <a:r>
              <a:rPr lang="en-US" altLang="en-US" sz="1400" dirty="0" err="1" smtClean="0">
                <a:latin typeface="Arial" panose="020B0604020202020204" pitchFamily="34" charset="0"/>
              </a:rPr>
              <a:t>embeddings</a:t>
            </a:r>
            <a:r>
              <a:rPr lang="en-US" altLang="en-US" sz="1400" dirty="0" smtClean="0">
                <a:latin typeface="Arial" panose="020B0604020202020204" pitchFamily="34" charset="0"/>
              </a:rPr>
              <a:t> for</a:t>
            </a:r>
          </a:p>
          <a:p>
            <a:pPr lvl="2"/>
            <a:r>
              <a:rPr lang="en-US" altLang="en-US" sz="1200" dirty="0" smtClean="0">
                <a:latin typeface="Arial" panose="020B0604020202020204" pitchFamily="34" charset="0"/>
              </a:rPr>
              <a:t>Solutions development</a:t>
            </a:r>
          </a:p>
          <a:p>
            <a:pPr lvl="2"/>
            <a:r>
              <a:rPr lang="en-US" altLang="en-US" sz="1200" dirty="0" smtClean="0">
                <a:latin typeface="Arial" panose="020B0604020202020204" pitchFamily="34" charset="0"/>
              </a:rPr>
              <a:t>Tools</a:t>
            </a:r>
          </a:p>
          <a:p>
            <a:r>
              <a:rPr lang="en-US" altLang="en-US" sz="1600" dirty="0" smtClean="0">
                <a:latin typeface="Arial" panose="020B0604020202020204" pitchFamily="34" charset="0"/>
              </a:rPr>
              <a:t>Compiler</a:t>
            </a:r>
          </a:p>
          <a:p>
            <a:pPr lvl="1"/>
            <a:r>
              <a:rPr lang="en-US" altLang="en-US" sz="1400" u="sng" dirty="0" smtClean="0">
                <a:latin typeface="Arial" panose="020B0604020202020204" pitchFamily="34" charset="0"/>
              </a:rPr>
              <a:t>Cost-based optimizer</a:t>
            </a:r>
            <a:r>
              <a:rPr lang="en-US" altLang="en-US" sz="1400" dirty="0" smtClean="0">
                <a:latin typeface="Arial" panose="020B0604020202020204" pitchFamily="34" charset="0"/>
              </a:rPr>
              <a:t> to generate </a:t>
            </a:r>
            <a:br>
              <a:rPr lang="en-US" altLang="en-US" sz="1400" dirty="0" smtClean="0">
                <a:latin typeface="Arial" panose="020B0604020202020204" pitchFamily="34" charset="0"/>
              </a:rPr>
            </a:br>
            <a:r>
              <a:rPr lang="en-US" altLang="en-US" sz="1400" dirty="0" smtClean="0">
                <a:latin typeface="Arial" panose="020B0604020202020204" pitchFamily="34" charset="0"/>
              </a:rPr>
              <a:t>execution plans and to </a:t>
            </a:r>
            <a:r>
              <a:rPr lang="en-US" altLang="en-US" sz="1400" u="sng" dirty="0" smtClean="0">
                <a:latin typeface="Arial" panose="020B0604020202020204" pitchFamily="34" charset="0"/>
              </a:rPr>
              <a:t>parallelize</a:t>
            </a:r>
          </a:p>
          <a:p>
            <a:pPr lvl="2"/>
            <a:r>
              <a:rPr lang="en-US" altLang="en-US" sz="1200" dirty="0" smtClean="0">
                <a:latin typeface="Arial" panose="020B0604020202020204" pitchFamily="34" charset="0"/>
              </a:rPr>
              <a:t>based on data characteristics</a:t>
            </a:r>
          </a:p>
          <a:p>
            <a:pPr lvl="2"/>
            <a:r>
              <a:rPr lang="en-US" altLang="en-US" sz="1200" dirty="0" smtClean="0">
                <a:latin typeface="Arial" panose="020B0604020202020204" pitchFamily="34" charset="0"/>
              </a:rPr>
              <a:t>based on cluster and machine characteristics</a:t>
            </a:r>
          </a:p>
          <a:p>
            <a:pPr lvl="1"/>
            <a:r>
              <a:rPr lang="en-US" altLang="en-US" sz="1400" dirty="0" smtClean="0">
                <a:latin typeface="Arial" panose="020B0604020202020204" pitchFamily="34" charset="0"/>
              </a:rPr>
              <a:t>Physical operators for in-memory single node and cluster execution</a:t>
            </a:r>
          </a:p>
          <a:p>
            <a:r>
              <a:rPr lang="en-US" altLang="en-US" sz="1600" u="sng" dirty="0" smtClean="0">
                <a:latin typeface="Arial" panose="020B0604020202020204" pitchFamily="34" charset="0"/>
              </a:rPr>
              <a:t>Performance &amp; Scalability</a:t>
            </a:r>
          </a:p>
        </p:txBody>
      </p:sp>
      <p:sp>
        <p:nvSpPr>
          <p:cNvPr id="28675" name="Slide Number Placeholder 35"/>
          <p:cNvSpPr>
            <a:spLocks noGrp="1"/>
          </p:cNvSpPr>
          <p:nvPr>
            <p:ph type="sldNum" sz="quarter" idx="10"/>
          </p:nvPr>
        </p:nvSpPr>
        <p:spPr bwMode="auto">
          <a:xfrm>
            <a:off x="653385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47303A09-6954-43FD-ADE1-CBDC7BFDB8CC}" type="slidenum">
              <a:rPr lang="en-US" altLang="en-US" sz="2000" smtClean="0">
                <a:solidFill>
                  <a:srgbClr val="000000"/>
                </a:solidFill>
              </a:rPr>
              <a:pPr algn="r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195</a:t>
            </a:fld>
            <a:endParaRPr lang="en-US" alt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54" y="2168860"/>
            <a:ext cx="4981421" cy="20939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61582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prstClr val="black"/>
                </a:solidFill>
              </a:rPr>
              <a:t>SystemML</a:t>
            </a:r>
            <a:r>
              <a:rPr lang="en-US" sz="3600" dirty="0">
                <a:solidFill>
                  <a:prstClr val="black"/>
                </a:solidFill>
              </a:rPr>
              <a:t> Architecture Overview 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1746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653385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2FC50439-7999-49C9-A38C-D7D174FFAE1A}" type="slidenum">
              <a:rPr lang="en-US" altLang="en-US" sz="2000" smtClean="0">
                <a:solidFill>
                  <a:srgbClr val="000000"/>
                </a:solidFill>
              </a:rPr>
              <a:pPr algn="r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196</a:t>
            </a:fld>
            <a:endParaRPr lang="en-US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343400" y="1236663"/>
            <a:ext cx="4872038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2286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7663" indent="-17780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tabLst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</a:rPr>
              <a:t>Language (DML)</a:t>
            </a:r>
            <a:endParaRPr lang="en-US" altLang="en-US" sz="1200" b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R- like syntax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Rich set of statistical functions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User-defined &amp; external function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Parsing</a:t>
            </a:r>
          </a:p>
          <a:p>
            <a:pPr lvl="1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Statement blocks &amp; statements</a:t>
            </a:r>
          </a:p>
          <a:p>
            <a:pPr lvl="1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Program Analysis, type inference, dead code elimination</a:t>
            </a:r>
          </a:p>
          <a:p>
            <a:pPr>
              <a:lnSpc>
                <a:spcPct val="11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High-Level Operator (HOP) Component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Represent dataflow in DAGs of operations on matrices, scalars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Choosing from alternative execution plans based on memory and cost estimates: operator ordering &amp; selection; hybrid plans</a:t>
            </a:r>
          </a:p>
          <a:p>
            <a:pPr>
              <a:lnSpc>
                <a:spcPct val="11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Low-Level Operator (LOP) Component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Low-level physical execution plan (</a:t>
            </a:r>
            <a:r>
              <a:rPr lang="en-US" altLang="en-US" sz="1200" dirty="0" err="1">
                <a:solidFill>
                  <a:srgbClr val="000000"/>
                </a:solidFill>
              </a:rPr>
              <a:t>LOPDags</a:t>
            </a:r>
            <a:r>
              <a:rPr lang="en-US" altLang="en-US" sz="1200" dirty="0">
                <a:solidFill>
                  <a:srgbClr val="000000"/>
                </a:solidFill>
              </a:rPr>
              <a:t>) over key-value pairs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ja-JP" altLang="en-US" sz="1200" dirty="0">
                <a:solidFill>
                  <a:srgbClr val="000000"/>
                </a:solidFill>
              </a:rPr>
              <a:t>“</a:t>
            </a:r>
            <a:r>
              <a:rPr lang="en-US" altLang="ja-JP" sz="1200" dirty="0">
                <a:solidFill>
                  <a:srgbClr val="000000"/>
                </a:solidFill>
              </a:rPr>
              <a:t>Piggybacking</a:t>
            </a:r>
            <a:r>
              <a:rPr lang="ja-JP" altLang="en-US" sz="1200" dirty="0">
                <a:solidFill>
                  <a:srgbClr val="000000"/>
                </a:solidFill>
              </a:rPr>
              <a:t>”</a:t>
            </a:r>
            <a:r>
              <a:rPr lang="en-US" altLang="ja-JP" sz="1200" dirty="0">
                <a:solidFill>
                  <a:srgbClr val="000000"/>
                </a:solidFill>
              </a:rPr>
              <a:t> operations into minimal number Map-Reduce jobs</a:t>
            </a:r>
            <a:br>
              <a:rPr lang="en-US" altLang="ja-JP" sz="1200" dirty="0">
                <a:solidFill>
                  <a:srgbClr val="000000"/>
                </a:solidFill>
              </a:rPr>
            </a:br>
            <a:endParaRPr lang="en-US" altLang="ja-JP" sz="12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Runtime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Hybrid Runtime</a:t>
            </a:r>
          </a:p>
          <a:p>
            <a:pPr lvl="1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CP: single machine operations &amp; orchestrate MR jobs</a:t>
            </a:r>
          </a:p>
          <a:p>
            <a:pPr lvl="1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MR: generic Map-Reduce jobs &amp; operations</a:t>
            </a:r>
          </a:p>
          <a:p>
            <a:pPr lvl="1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SP: Spark Jobs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Numerically stable operators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Dense / sparse matrix representation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Multi-Level buffer pool (caching) to evict in-memory objects</a:t>
            </a:r>
          </a:p>
          <a:p>
            <a:pPr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200" dirty="0">
                <a:solidFill>
                  <a:srgbClr val="000000"/>
                </a:solidFill>
              </a:rPr>
              <a:t>Dynamic Recompilation for initial unknowns</a:t>
            </a:r>
          </a:p>
        </p:txBody>
      </p:sp>
      <p:sp>
        <p:nvSpPr>
          <p:cNvPr id="11" name="AutoShape 40"/>
          <p:cNvSpPr>
            <a:spLocks noChangeArrowheads="1"/>
          </p:cNvSpPr>
          <p:nvPr/>
        </p:nvSpPr>
        <p:spPr bwMode="auto">
          <a:xfrm>
            <a:off x="746125" y="1135063"/>
            <a:ext cx="717550" cy="6604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Command 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Line</a:t>
            </a:r>
          </a:p>
        </p:txBody>
      </p:sp>
      <p:sp>
        <p:nvSpPr>
          <p:cNvPr id="12" name="AutoShape 40"/>
          <p:cNvSpPr>
            <a:spLocks noChangeArrowheads="1"/>
          </p:cNvSpPr>
          <p:nvPr/>
        </p:nvSpPr>
        <p:spPr bwMode="auto">
          <a:xfrm>
            <a:off x="1550988" y="1135063"/>
            <a:ext cx="717550" cy="6604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JMLC</a:t>
            </a:r>
          </a:p>
        </p:txBody>
      </p:sp>
      <p:sp>
        <p:nvSpPr>
          <p:cNvPr id="13" name="AutoShape 40"/>
          <p:cNvSpPr>
            <a:spLocks noChangeArrowheads="1"/>
          </p:cNvSpPr>
          <p:nvPr/>
        </p:nvSpPr>
        <p:spPr bwMode="auto">
          <a:xfrm>
            <a:off x="2355850" y="1135063"/>
            <a:ext cx="717550" cy="6604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Spark 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 err="1">
                <a:latin typeface="+mj-lt"/>
                <a:ea typeface="MS PGothic" charset="0"/>
                <a:cs typeface="Courier New" pitchFamily="49" charset="0"/>
              </a:rPr>
              <a:t>MLContext</a:t>
            </a: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3160713" y="1135063"/>
            <a:ext cx="717550" cy="6604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Spark 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ML</a:t>
            </a:r>
          </a:p>
        </p:txBody>
      </p:sp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15875" y="1230313"/>
            <a:ext cx="614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/>
              <a:t>APIs</a:t>
            </a:r>
          </a:p>
        </p:txBody>
      </p:sp>
      <p:sp>
        <p:nvSpPr>
          <p:cNvPr id="16" name="AutoShape 40"/>
          <p:cNvSpPr>
            <a:spLocks noChangeArrowheads="1"/>
          </p:cNvSpPr>
          <p:nvPr/>
        </p:nvSpPr>
        <p:spPr bwMode="auto">
          <a:xfrm>
            <a:off x="1295400" y="2990850"/>
            <a:ext cx="2008188" cy="5080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High-Level Operators</a:t>
            </a:r>
            <a:endParaRPr lang="en-US" sz="1100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1295400" y="2413000"/>
            <a:ext cx="2008188" cy="5080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Parser/Language</a:t>
            </a:r>
          </a:p>
        </p:txBody>
      </p:sp>
      <p:sp>
        <p:nvSpPr>
          <p:cNvPr id="18" name="AutoShape 40"/>
          <p:cNvSpPr>
            <a:spLocks noChangeArrowheads="1"/>
          </p:cNvSpPr>
          <p:nvPr/>
        </p:nvSpPr>
        <p:spPr bwMode="auto">
          <a:xfrm>
            <a:off x="1295400" y="3567113"/>
            <a:ext cx="2008188" cy="5080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Low-Level Operators</a:t>
            </a:r>
            <a:endParaRPr lang="en-US" sz="1100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31756" name="TextBox 16"/>
          <p:cNvSpPr txBox="1">
            <a:spLocks noChangeArrowheads="1"/>
          </p:cNvSpPr>
          <p:nvPr/>
        </p:nvSpPr>
        <p:spPr bwMode="auto">
          <a:xfrm>
            <a:off x="15875" y="2319338"/>
            <a:ext cx="958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/>
              <a:t>Compiler</a:t>
            </a:r>
          </a:p>
        </p:txBody>
      </p:sp>
      <p:sp>
        <p:nvSpPr>
          <p:cNvPr id="31757" name="TextBox 17"/>
          <p:cNvSpPr txBox="1">
            <a:spLocks noChangeArrowheads="1"/>
          </p:cNvSpPr>
          <p:nvPr/>
        </p:nvSpPr>
        <p:spPr bwMode="auto">
          <a:xfrm>
            <a:off x="0" y="4278313"/>
            <a:ext cx="914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/>
              <a:t>Runtime</a:t>
            </a:r>
          </a:p>
        </p:txBody>
      </p:sp>
      <p:sp>
        <p:nvSpPr>
          <p:cNvPr id="21" name="AutoShape 40"/>
          <p:cNvSpPr>
            <a:spLocks noChangeArrowheads="1"/>
          </p:cNvSpPr>
          <p:nvPr/>
        </p:nvSpPr>
        <p:spPr bwMode="auto">
          <a:xfrm>
            <a:off x="441325" y="4572000"/>
            <a:ext cx="1736725" cy="171132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Control Program</a:t>
            </a: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22" name="AutoShape 40"/>
          <p:cNvSpPr>
            <a:spLocks noChangeArrowheads="1"/>
          </p:cNvSpPr>
          <p:nvPr/>
        </p:nvSpPr>
        <p:spPr bwMode="auto">
          <a:xfrm>
            <a:off x="1441450" y="4857750"/>
            <a:ext cx="646113" cy="430213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dirty="0">
                <a:latin typeface="+mj-lt"/>
                <a:ea typeface="MS PGothic" charset="0"/>
                <a:cs typeface="Courier New" pitchFamily="49" charset="0"/>
              </a:rPr>
              <a:t>Runtime</a:t>
            </a:r>
            <a:br>
              <a:rPr lang="en-US" sz="1100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dirty="0">
                <a:latin typeface="+mj-lt"/>
                <a:ea typeface="MS PGothic" charset="0"/>
                <a:cs typeface="Courier New" pitchFamily="49" charset="0"/>
              </a:rPr>
              <a:t>Program</a:t>
            </a:r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>
            <a:off x="563563" y="5330825"/>
            <a:ext cx="1509712" cy="355600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dirty="0">
                <a:latin typeface="+mj-lt"/>
                <a:ea typeface="MS PGothic" charset="0"/>
                <a:cs typeface="Courier New" pitchFamily="49" charset="0"/>
              </a:rPr>
              <a:t>Buffer Pool</a:t>
            </a:r>
          </a:p>
        </p:txBody>
      </p:sp>
      <p:sp>
        <p:nvSpPr>
          <p:cNvPr id="24" name="AutoShape 40"/>
          <p:cNvSpPr>
            <a:spLocks noChangeArrowheads="1"/>
          </p:cNvSpPr>
          <p:nvPr/>
        </p:nvSpPr>
        <p:spPr bwMode="auto">
          <a:xfrm>
            <a:off x="2282825" y="4572000"/>
            <a:ext cx="1808163" cy="436563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 err="1">
                <a:latin typeface="+mj-lt"/>
                <a:ea typeface="MS PGothic" charset="0"/>
                <a:cs typeface="Courier New" pitchFamily="49" charset="0"/>
              </a:rPr>
              <a:t>ParFor</a:t>
            </a: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 Optimizer/</a:t>
            </a:r>
          </a:p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Runtime</a:t>
            </a:r>
          </a:p>
        </p:txBody>
      </p:sp>
      <p:sp>
        <p:nvSpPr>
          <p:cNvPr id="25" name="AutoShape 40"/>
          <p:cNvSpPr>
            <a:spLocks noChangeArrowheads="1"/>
          </p:cNvSpPr>
          <p:nvPr/>
        </p:nvSpPr>
        <p:spPr bwMode="auto">
          <a:xfrm>
            <a:off x="3452813" y="5054600"/>
            <a:ext cx="638175" cy="37465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MR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Inst</a:t>
            </a:r>
          </a:p>
        </p:txBody>
      </p:sp>
      <p:sp>
        <p:nvSpPr>
          <p:cNvPr id="26" name="AutoShape 40"/>
          <p:cNvSpPr>
            <a:spLocks noChangeArrowheads="1"/>
          </p:cNvSpPr>
          <p:nvPr/>
        </p:nvSpPr>
        <p:spPr bwMode="auto">
          <a:xfrm>
            <a:off x="2868613" y="5041900"/>
            <a:ext cx="538162" cy="79692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Spark 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Inst</a:t>
            </a: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27" name="AutoShape 40"/>
          <p:cNvSpPr>
            <a:spLocks noChangeArrowheads="1"/>
          </p:cNvSpPr>
          <p:nvPr/>
        </p:nvSpPr>
        <p:spPr bwMode="auto">
          <a:xfrm>
            <a:off x="2282825" y="5041900"/>
            <a:ext cx="538163" cy="796925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CP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Inst</a:t>
            </a:r>
          </a:p>
          <a:p>
            <a:pPr algn="ctr">
              <a:defRPr/>
            </a:pPr>
            <a:endParaRPr lang="en-US" sz="1100" b="1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>
            <a:off x="563563" y="4857750"/>
            <a:ext cx="792162" cy="430213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dirty="0" err="1">
                <a:latin typeface="+mj-lt"/>
                <a:ea typeface="MS PGothic" charset="0"/>
                <a:cs typeface="Courier New" pitchFamily="49" charset="0"/>
              </a:rPr>
              <a:t>Recompiler</a:t>
            </a:r>
            <a:endParaRPr lang="en-US" sz="1100" dirty="0">
              <a:latin typeface="+mj-lt"/>
              <a:ea typeface="MS PGothic" charset="0"/>
              <a:cs typeface="Courier New" pitchFamily="49" charset="0"/>
            </a:endParaRPr>
          </a:p>
        </p:txBody>
      </p:sp>
      <p:sp>
        <p:nvSpPr>
          <p:cNvPr id="31766" name="TextBox 28"/>
          <p:cNvSpPr txBox="1">
            <a:spLocks noChangeArrowheads="1"/>
          </p:cNvSpPr>
          <p:nvPr/>
        </p:nvSpPr>
        <p:spPr bwMode="auto">
          <a:xfrm>
            <a:off x="11113" y="3016250"/>
            <a:ext cx="109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Aft>
                <a:spcPts val="1200"/>
              </a:spcAft>
              <a:buClr>
                <a:srgbClr val="7F7F7F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Aft>
                <a:spcPts val="12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</a:rPr>
              <a:t>Cost-based optimizations</a:t>
            </a:r>
          </a:p>
        </p:txBody>
      </p:sp>
      <p:sp>
        <p:nvSpPr>
          <p:cNvPr id="30" name="AutoShape 40"/>
          <p:cNvSpPr>
            <a:spLocks noChangeArrowheads="1"/>
          </p:cNvSpPr>
          <p:nvPr/>
        </p:nvSpPr>
        <p:spPr bwMode="auto">
          <a:xfrm>
            <a:off x="1441450" y="5778500"/>
            <a:ext cx="646113" cy="339725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dirty="0">
                <a:latin typeface="+mj-lt"/>
                <a:ea typeface="MS PGothic" charset="0"/>
                <a:cs typeface="Courier New" pitchFamily="49" charset="0"/>
              </a:rPr>
              <a:t>DFS IO</a:t>
            </a:r>
          </a:p>
        </p:txBody>
      </p:sp>
      <p:sp>
        <p:nvSpPr>
          <p:cNvPr id="31" name="AutoShape 40"/>
          <p:cNvSpPr>
            <a:spLocks noChangeArrowheads="1"/>
          </p:cNvSpPr>
          <p:nvPr/>
        </p:nvSpPr>
        <p:spPr bwMode="auto">
          <a:xfrm>
            <a:off x="563563" y="5778500"/>
            <a:ext cx="792162" cy="339725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dirty="0" err="1">
                <a:latin typeface="+mj-lt"/>
                <a:ea typeface="MS PGothic" charset="0"/>
                <a:cs typeface="Courier New" pitchFamily="49" charset="0"/>
              </a:rPr>
              <a:t>Mem</a:t>
            </a:r>
            <a:r>
              <a:rPr lang="en-US" sz="1100" dirty="0">
                <a:latin typeface="+mj-lt"/>
                <a:ea typeface="MS PGothic" charset="0"/>
                <a:cs typeface="Courier New" pitchFamily="49" charset="0"/>
              </a:rPr>
              <a:t>/FS IO</a:t>
            </a:r>
          </a:p>
        </p:txBody>
      </p:sp>
      <p:sp>
        <p:nvSpPr>
          <p:cNvPr id="32" name="AutoShape 40"/>
          <p:cNvSpPr>
            <a:spLocks noChangeArrowheads="1"/>
          </p:cNvSpPr>
          <p:nvPr/>
        </p:nvSpPr>
        <p:spPr bwMode="auto">
          <a:xfrm>
            <a:off x="3452813" y="5454650"/>
            <a:ext cx="638175" cy="37465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Generic</a:t>
            </a:r>
            <a:br>
              <a:rPr lang="en-US" sz="1100" b="1" dirty="0">
                <a:latin typeface="+mj-lt"/>
                <a:ea typeface="MS PGothic" charset="0"/>
                <a:cs typeface="Courier New" pitchFamily="49" charset="0"/>
              </a:rPr>
            </a:b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MR Jobs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2282825" y="5884863"/>
            <a:ext cx="1808163" cy="398462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100" b="1" dirty="0" err="1">
                <a:latin typeface="+mj-lt"/>
                <a:ea typeface="MS PGothic" charset="0"/>
                <a:cs typeface="Courier New" pitchFamily="49" charset="0"/>
              </a:rPr>
              <a:t>MatrixBlock</a:t>
            </a:r>
            <a:r>
              <a:rPr lang="en-US" sz="1100" b="1" dirty="0">
                <a:latin typeface="+mj-lt"/>
                <a:ea typeface="MS PGothic" charset="0"/>
                <a:cs typeface="Courier New" pitchFamily="49" charset="0"/>
              </a:rPr>
              <a:t> Library</a:t>
            </a:r>
          </a:p>
          <a:p>
            <a:pPr algn="ctr">
              <a:defRPr/>
            </a:pPr>
            <a:r>
              <a:rPr lang="en-US" sz="1100" dirty="0">
                <a:latin typeface="+mj-lt"/>
                <a:ea typeface="MS PGothic" charset="0"/>
                <a:cs typeface="Courier New" pitchFamily="49" charset="0"/>
              </a:rPr>
              <a:t>(single/multi-threaded)</a:t>
            </a:r>
          </a:p>
        </p:txBody>
      </p:sp>
    </p:spTree>
    <p:extLst>
      <p:ext uri="{BB962C8B-B14F-4D97-AF65-F5344CB8AC3E}">
        <p14:creationId xmlns:p14="http://schemas.microsoft.com/office/powerpoint/2010/main" xmlns="" val="856982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Pros and Cons of Matrix-Based </a:t>
            </a:r>
            <a:r>
              <a:rPr lang="en-US" sz="3600" dirty="0"/>
              <a:t>G</a:t>
            </a:r>
            <a:r>
              <a:rPr lang="en-US" sz="3600" dirty="0" smtClean="0"/>
              <a:t>raph </a:t>
            </a:r>
            <a:r>
              <a:rPr lang="en-US" sz="3600" dirty="0"/>
              <a:t>S</a:t>
            </a:r>
            <a:r>
              <a:rPr lang="en-US" sz="3600" dirty="0" smtClean="0"/>
              <a:t>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Pros:</a:t>
            </a:r>
            <a:endParaRPr lang="en-US" altLang="zh-CN" sz="2000" dirty="0"/>
          </a:p>
          <a:p>
            <a:pPr marL="457200" indent="-457200">
              <a:buFontTx/>
              <a:buChar char="-"/>
            </a:pPr>
            <a:r>
              <a:rPr lang="en-US" altLang="zh-CN" sz="2000" dirty="0" smtClean="0"/>
              <a:t>Intuitive for analytic users familiar with linear algebra</a:t>
            </a:r>
          </a:p>
          <a:p>
            <a:pPr marL="914400" lvl="1" indent="-457200">
              <a:buFontTx/>
              <a:buChar char="-"/>
            </a:pPr>
            <a:r>
              <a:rPr lang="en-US" altLang="zh-CN" sz="1800" dirty="0" smtClean="0"/>
              <a:t>E.g. </a:t>
            </a:r>
            <a:r>
              <a:rPr lang="en-US" altLang="zh-CN" sz="1800" dirty="0" err="1" smtClean="0"/>
              <a:t>SystemML</a:t>
            </a:r>
            <a:r>
              <a:rPr lang="en-US" altLang="zh-CN" sz="1800" dirty="0" smtClean="0"/>
              <a:t> provides a high-level language familiar to a lot of analysts</a:t>
            </a:r>
          </a:p>
          <a:p>
            <a:r>
              <a:rPr lang="en-US" altLang="zh-CN" sz="2000" dirty="0" smtClean="0"/>
              <a:t>Cons:</a:t>
            </a:r>
          </a:p>
          <a:p>
            <a:pPr marL="457200" indent="-457200">
              <a:buFontTx/>
              <a:buChar char="-"/>
            </a:pPr>
            <a:r>
              <a:rPr lang="en-US" altLang="zh-CN" sz="2000" dirty="0" smtClean="0"/>
              <a:t>PEGASUS and GBASE require an expensive clustering of nodes as a preprocessing step.</a:t>
            </a:r>
          </a:p>
          <a:p>
            <a:pPr marL="457200" indent="-457200">
              <a:buFontTx/>
              <a:buChar char="-"/>
            </a:pPr>
            <a:r>
              <a:rPr lang="en-US" altLang="zh-CN" sz="2000" dirty="0" smtClean="0"/>
              <a:t>Not all graph algorithms can be expressed using linear algebra</a:t>
            </a:r>
          </a:p>
          <a:p>
            <a:pPr marL="457200" indent="-457200">
              <a:buFontTx/>
              <a:buChar char="-"/>
            </a:pPr>
            <a:r>
              <a:rPr lang="en-US" altLang="zh-CN" sz="2000" dirty="0" smtClean="0"/>
              <a:t>Unnecessary computation compared to vertex-centric model</a:t>
            </a:r>
          </a:p>
          <a:p>
            <a:pPr marL="457200" indent="-457200">
              <a:buFontTx/>
              <a:buChar char="-"/>
            </a:pPr>
            <a:endParaRPr lang="en-US" altLang="zh-CN" sz="2000" dirty="0" smtClean="0"/>
          </a:p>
          <a:p>
            <a:pPr marL="457200" indent="-457200">
              <a:buFontTx/>
              <a:buChar char="-"/>
            </a:pPr>
            <a:endParaRPr lang="en-US" altLang="zh-CN" sz="2000" dirty="0" smtClean="0"/>
          </a:p>
          <a:p>
            <a:pPr marL="457200" indent="-457200">
              <a:buFontTx/>
              <a:buChar char="-"/>
            </a:pPr>
            <a:endParaRPr lang="en-US" altLang="zh-CN" sz="20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0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Subgraph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-Based Systems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Temporal and Streaming Graph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 smtClean="0"/>
              <a:t>Motivation: Real </a:t>
            </a:r>
            <a:r>
              <a:rPr lang="en-US" altLang="zh-CN" dirty="0"/>
              <a:t>world graphs often </a:t>
            </a:r>
            <a:r>
              <a:rPr lang="en-US" altLang="zh-CN" b="1" i="1" dirty="0"/>
              <a:t>evolve</a:t>
            </a:r>
            <a:r>
              <a:rPr lang="en-US" altLang="zh-CN" dirty="0"/>
              <a:t> over </a:t>
            </a:r>
            <a:r>
              <a:rPr lang="en-US" altLang="zh-CN" dirty="0" smtClean="0"/>
              <a:t>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Two body of work</a:t>
            </a:r>
            <a:r>
              <a:rPr lang="en-US" altLang="zh-CN" dirty="0" smtClean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b="1" i="1" dirty="0" smtClean="0"/>
              <a:t>Real-time </a:t>
            </a:r>
            <a:r>
              <a:rPr lang="en-US" altLang="zh-CN" dirty="0" smtClean="0"/>
              <a:t>analysis on streaming graph data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altLang="zh-CN" dirty="0" smtClean="0"/>
              <a:t>E.g. Calculate each vertex’s current PageRank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Temporal analysis</a:t>
            </a:r>
            <a:r>
              <a:rPr lang="en-US" b="1" i="1" dirty="0"/>
              <a:t> </a:t>
            </a:r>
            <a:r>
              <a:rPr lang="en-US" dirty="0"/>
              <a:t>over </a:t>
            </a:r>
            <a:r>
              <a:rPr lang="en-US" b="1" i="1" dirty="0"/>
              <a:t>historical</a:t>
            </a:r>
            <a:r>
              <a:rPr lang="en-US" dirty="0"/>
              <a:t> traces of graphs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altLang="zh-CN" dirty="0"/>
              <a:t>E.g. Analyzing the change of each vertex’s PageRank for a given time range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7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pcworld.com/images/article/2011/08/social-networks-52109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385521"/>
            <a:ext cx="2471726" cy="19724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b="1" dirty="0" smtClean="0"/>
              <a:t>Big Graphs Are Everywhere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https://cdn.neonbrand.com/wp-content/uploads/2014/10/best-internet-concept-of-global-business-from-concepts-seri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8744" y="2928934"/>
            <a:ext cx="2307636" cy="1693868"/>
          </a:xfrm>
          <a:prstGeom prst="rect">
            <a:avLst/>
          </a:prstGeom>
          <a:noFill/>
        </p:spPr>
      </p:pic>
      <p:pic>
        <p:nvPicPr>
          <p:cNvPr id="4102" name="Picture 6" descr="http://www.rootsweb.ancestry.com/~orarf/genetic_genealogy/images/dna_trai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0343" y="3321405"/>
            <a:ext cx="2363623" cy="1536355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5000636"/>
            <a:ext cx="3118258" cy="150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BPPA Example: List Ranking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Pointer jumping / path doubling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altLang="zh-CN" sz="2700" dirty="0" smtClean="0">
              <a:latin typeface="+mj-lt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rot="16200000" flipV="1">
            <a:off x="586433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4435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rot="16200000" flipV="1">
            <a:off x="514425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532427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rot="16200000" flipV="1">
            <a:off x="442417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460419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 rot="16200000" flipV="1">
            <a:off x="370409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388411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 rot="16200000" flipV="1">
            <a:off x="298401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316403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949450" y="43042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14960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86968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58559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0567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02575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AutoShape 11"/>
          <p:cNvSpPr>
            <a:spLocks noChangeArrowheads="1"/>
          </p:cNvSpPr>
          <p:nvPr/>
        </p:nvSpPr>
        <p:spPr bwMode="auto">
          <a:xfrm>
            <a:off x="5144250" y="3429000"/>
            <a:ext cx="3417063" cy="431800"/>
          </a:xfrm>
          <a:prstGeom prst="wedgeRoundRectCallout">
            <a:avLst>
              <a:gd name="adj1" fmla="val -42624"/>
              <a:gd name="adj2" fmla="val -96870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As long as </a:t>
            </a:r>
            <a:r>
              <a:rPr lang="en-US" altLang="zh-CN" sz="2000" b="1" i="1" dirty="0" err="1">
                <a:solidFill>
                  <a:schemeClr val="bg1"/>
                </a:solidFill>
                <a:latin typeface="Constantia" pitchFamily="18" charset="0"/>
              </a:rPr>
              <a:t>pred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(</a:t>
            </a:r>
            <a:r>
              <a:rPr lang="en-US" altLang="zh-CN" sz="2000" b="1" i="1" dirty="0">
                <a:solidFill>
                  <a:schemeClr val="bg1"/>
                </a:solidFill>
                <a:latin typeface="Constantia" pitchFamily="18" charset="0"/>
              </a:rPr>
              <a:t>v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) </a:t>
            </a:r>
            <a:r>
              <a:rPr lang="zh-CN" altLang="en-US" sz="2000" b="1" dirty="0">
                <a:solidFill>
                  <a:schemeClr val="bg1"/>
                </a:solidFill>
                <a:latin typeface="Constantia" pitchFamily="18" charset="0"/>
              </a:rPr>
              <a:t>≠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 NULL</a:t>
            </a:r>
            <a:endParaRPr lang="en-US" altLang="zh-CN" sz="2000" b="1" i="1" u="sng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Common Features for All </a:t>
            </a:r>
            <a:r>
              <a:rPr lang="en-US" sz="3600" dirty="0"/>
              <a:t>S</a:t>
            </a:r>
            <a:r>
              <a:rPr lang="en-US" sz="3600" dirty="0" smtClean="0"/>
              <a:t>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7704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Temporal Graph: a continuous stream of graph updates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Graph update: addition or deletion of vertex/edge, or the update of the attribute associated with node/edge.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Most systems separate </a:t>
            </a:r>
            <a:r>
              <a:rPr lang="en-US" sz="2000" dirty="0"/>
              <a:t>graph </a:t>
            </a:r>
            <a:r>
              <a:rPr lang="en-US" sz="2000" dirty="0" smtClean="0"/>
              <a:t>updates from </a:t>
            </a:r>
            <a:r>
              <a:rPr lang="en-US" sz="2000" dirty="0"/>
              <a:t>graph computation</a:t>
            </a:r>
            <a:r>
              <a:rPr lang="en-US" sz="2000" dirty="0" smtClean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Graph </a:t>
            </a:r>
            <a:r>
              <a:rPr lang="en-US" sz="1400" dirty="0"/>
              <a:t>computation is </a:t>
            </a:r>
            <a:r>
              <a:rPr lang="en-US" sz="1400" dirty="0" smtClean="0"/>
              <a:t>only performed </a:t>
            </a:r>
            <a:r>
              <a:rPr lang="en-US" sz="1400" dirty="0"/>
              <a:t>on a sequence of successive static views of the </a:t>
            </a:r>
            <a:r>
              <a:rPr lang="en-US" sz="1400" dirty="0" smtClean="0"/>
              <a:t>temporal graph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100" dirty="0" smtClean="0"/>
              <a:t>A graph snapshot is most commonly used static view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Using existing static graph programming APIs                                                                                                          for temporal 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Incremental graph computation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Leverage significant overlap of successive                                                                                                                                       static 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 smtClean="0"/>
              <a:t>Use ending vertex and edge states at time t                                                                                                                       as the starting states at time t+1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100" dirty="0" smtClean="0"/>
              <a:t>Not applicable to all algorithms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87035" y="3666984"/>
            <a:ext cx="4072859" cy="2871928"/>
            <a:chOff x="2141730" y="3557912"/>
            <a:chExt cx="4567914" cy="3148061"/>
          </a:xfrm>
        </p:grpSpPr>
        <p:grpSp>
          <p:nvGrpSpPr>
            <p:cNvPr id="5" name="Group 4"/>
            <p:cNvGrpSpPr/>
            <p:nvPr/>
          </p:nvGrpSpPr>
          <p:grpSpPr>
            <a:xfrm>
              <a:off x="2141730" y="3557912"/>
              <a:ext cx="4567914" cy="3148061"/>
              <a:chOff x="2027208" y="3033430"/>
              <a:chExt cx="5258052" cy="3778131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2994159" y="5230534"/>
                <a:ext cx="1174167" cy="56769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4982839" y="5230535"/>
                <a:ext cx="1080728" cy="56769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7208" y="3033430"/>
                <a:ext cx="5258052" cy="377813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 rot="19844636">
                <a:off x="4748126" y="5229530"/>
                <a:ext cx="1526875" cy="3666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ctr" anchorCtr="1">
                <a:no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070C0"/>
                    </a:solidFill>
                  </a:rPr>
                  <a:t>Incremental update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9844636">
                <a:off x="2798089" y="5218897"/>
                <a:ext cx="1526875" cy="3666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ctr" anchorCtr="1">
                <a:no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070C0"/>
                    </a:solidFill>
                  </a:rPr>
                  <a:t>Incremental update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236269" y="4754814"/>
              <a:ext cx="895572" cy="2361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Static view 1</a:t>
              </a:r>
              <a:endParaRPr lang="en-US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5635" y="4767008"/>
              <a:ext cx="900101" cy="2361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Static view 2</a:t>
              </a:r>
              <a:endParaRPr lang="en-US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42128" y="4731916"/>
              <a:ext cx="900101" cy="2361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Static view 3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693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Real-time Streaming Graph Systems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Kineograph</a:t>
            </a:r>
            <a:r>
              <a:rPr lang="en-US" sz="1800" dirty="0"/>
              <a:t> (distributed, Microsoft, 2012)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TIDE (distributed, IBM, 2015</a:t>
            </a:r>
            <a:r>
              <a:rPr lang="en-US" sz="1800" dirty="0" smtClean="0"/>
              <a:t>)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Historical Graph Systems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/>
              <a:t>Chronos</a:t>
            </a:r>
            <a:r>
              <a:rPr lang="en-US" sz="1800" dirty="0" smtClean="0"/>
              <a:t> (distributed, Microsoft, 2014)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/>
              <a:t>DeltaGraph</a:t>
            </a:r>
            <a:r>
              <a:rPr lang="en-US" sz="1800" dirty="0" smtClean="0"/>
              <a:t> </a:t>
            </a:r>
            <a:r>
              <a:rPr lang="en-US" sz="1800" dirty="0"/>
              <a:t>(distributed, University </a:t>
            </a:r>
            <a:r>
              <a:rPr lang="en-US" sz="1800" dirty="0" smtClean="0"/>
              <a:t>of Maryland, 2013)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LLAMM (single-node, </a:t>
            </a:r>
            <a:r>
              <a:rPr lang="en-US" sz="1800" dirty="0"/>
              <a:t>Harvard </a:t>
            </a:r>
            <a:r>
              <a:rPr lang="en-US" sz="1800" dirty="0" smtClean="0"/>
              <a:t>University &amp; Oracle, 2015)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8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Kineograph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Publication: Cheng et al Eurosys’12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Target query: continuously deliver analytics results on static snapshots of a </a:t>
            </a:r>
            <a:r>
              <a:rPr lang="en-US" sz="2800" dirty="0" smtClean="0"/>
              <a:t>dynamic graph periodically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Two layers: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Storage layer: continuously applies updates to a </a:t>
            </a:r>
            <a:r>
              <a:rPr lang="en-US" sz="2000" dirty="0" smtClean="0"/>
              <a:t>dynamic graph</a:t>
            </a: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Computation layer: performs graph computation on </a:t>
            </a:r>
            <a:r>
              <a:rPr lang="en-US" sz="2000" dirty="0" smtClean="0"/>
              <a:t>a graph </a:t>
            </a:r>
            <a:r>
              <a:rPr lang="en-US" sz="2000" dirty="0"/>
              <a:t>snapshot</a:t>
            </a:r>
            <a:endParaRPr lang="en-US" sz="20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6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Kineograph</a:t>
            </a:r>
            <a:r>
              <a:rPr lang="en-US" sz="3600" dirty="0" smtClean="0"/>
              <a:t> Architecture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51038"/>
            <a:ext cx="4699865" cy="42211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Graph is stored in a key/value store among </a:t>
            </a:r>
            <a:r>
              <a:rPr lang="en-US" sz="2400" b="1" i="1" dirty="0" smtClean="0"/>
              <a:t>graph nodes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Ingest nodes</a:t>
            </a:r>
            <a:r>
              <a:rPr lang="en-US" sz="2400" b="1" dirty="0" smtClean="0"/>
              <a:t> </a:t>
            </a:r>
            <a:r>
              <a:rPr lang="en-US" sz="2400" dirty="0" smtClean="0"/>
              <a:t>are the front end of incoming graph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err="1" smtClean="0"/>
              <a:t>Snapshooter</a:t>
            </a:r>
            <a:r>
              <a:rPr lang="en-US" sz="2400" dirty="0" smtClean="0"/>
              <a:t> uses an </a:t>
            </a:r>
            <a:r>
              <a:rPr lang="en-US" sz="2400" b="1" i="1" dirty="0" smtClean="0"/>
              <a:t>epoch commit</a:t>
            </a:r>
            <a:r>
              <a:rPr lang="en-US" sz="2400" dirty="0" smtClean="0"/>
              <a:t> protocol to produce snapshots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Progress table</a:t>
            </a:r>
            <a:r>
              <a:rPr lang="en-US" sz="2400" b="1" dirty="0" smtClean="0"/>
              <a:t> </a:t>
            </a:r>
            <a:r>
              <a:rPr lang="en-US" sz="2400" dirty="0" smtClean="0"/>
              <a:t>keeps track of the process by ingest nodes</a:t>
            </a:r>
            <a:endParaRPr lang="en-US" sz="18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025" y="2346596"/>
            <a:ext cx="4178365" cy="3368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090" y="6538086"/>
            <a:ext cx="508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Figure is copied from Cheng et al Eurosys’12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5116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Epoch Commit Protocol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0" y="2123855"/>
            <a:ext cx="5390930" cy="3849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090" y="6538086"/>
            <a:ext cx="508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Figure is copied from Cheng et al Eurosys’12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2047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Graph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Apply Vertex-based GAS </a:t>
            </a:r>
            <a:r>
              <a:rPr lang="en-US" sz="2800" dirty="0"/>
              <a:t>computation </a:t>
            </a:r>
            <a:r>
              <a:rPr lang="en-US" sz="2800" dirty="0" smtClean="0"/>
              <a:t>model on snapshots of a dynamic graph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/>
              <a:t>S</a:t>
            </a:r>
            <a:r>
              <a:rPr lang="en-US" sz="2300" dirty="0" smtClean="0"/>
              <a:t>upports </a:t>
            </a:r>
            <a:r>
              <a:rPr lang="en-US" sz="2300" dirty="0"/>
              <a:t>both push and pull models </a:t>
            </a:r>
            <a:r>
              <a:rPr lang="en-US" sz="2300" dirty="0" smtClean="0"/>
              <a:t>for inter-vertex communication.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89" y="3789040"/>
            <a:ext cx="6305550" cy="2114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090" y="6538086"/>
            <a:ext cx="508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Figure is copied from Cheng et al Eurosys’12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8640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Publication: </a:t>
            </a:r>
            <a:r>
              <a:rPr lang="en-US" sz="2800" dirty="0" err="1" smtClean="0"/>
              <a:t>Xie</a:t>
            </a:r>
            <a:r>
              <a:rPr lang="en-US" sz="2800" dirty="0" smtClean="0"/>
              <a:t> et al ICDE’15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Target query: continuously deliver analytics results on </a:t>
            </a:r>
            <a:r>
              <a:rPr lang="en-US" sz="2800" dirty="0" smtClean="0"/>
              <a:t>a dynamic 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Model social interactions as a dynamic interaction graph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New interactions (edges) continuously added</a:t>
            </a:r>
            <a:endParaRPr lang="en-US" sz="23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Probabilistic edge </a:t>
            </a:r>
            <a:r>
              <a:rPr lang="en-US" sz="2800" dirty="0"/>
              <a:t>decay (PED) model to produce static views of dynamic graphs</a:t>
            </a:r>
            <a:endParaRPr lang="en-US" sz="20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Static Views of Temporal Graph</a:t>
            </a:r>
            <a:endParaRPr lang="en-US" sz="36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48543" y="3161838"/>
            <a:ext cx="600171" cy="738059"/>
            <a:chOff x="5611657" y="2018778"/>
            <a:chExt cx="1782870" cy="2183704"/>
          </a:xfrm>
        </p:grpSpPr>
        <p:sp>
          <p:nvSpPr>
            <p:cNvPr id="8" name="Oval 7"/>
            <p:cNvSpPr/>
            <p:nvPr/>
          </p:nvSpPr>
          <p:spPr>
            <a:xfrm>
              <a:off x="6388270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31273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388269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43798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611657" y="2394559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87021" y="310019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388268" y="3375766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997870" y="3275557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14155" y="385175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2" idx="6"/>
              <a:endCxn id="8" idx="3"/>
            </p:cNvCxnSpPr>
            <p:nvPr/>
          </p:nvCxnSpPr>
          <p:spPr>
            <a:xfrm flipV="1">
              <a:off x="5962386" y="2318144"/>
              <a:ext cx="477247" cy="251780"/>
            </a:xfrm>
            <a:prstGeom prst="line">
              <a:avLst/>
            </a:prstGeom>
            <a:ln>
              <a:solidFill>
                <a:srgbClr val="7030A0"/>
              </a:solidFill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0" idx="7"/>
              <a:endCxn id="9" idx="3"/>
            </p:cNvCxnSpPr>
            <p:nvPr/>
          </p:nvCxnSpPr>
          <p:spPr>
            <a:xfrm flipV="1">
              <a:off x="6687635" y="2318144"/>
              <a:ext cx="395001" cy="482683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1" idx="0"/>
              <a:endCxn id="9" idx="4"/>
            </p:cNvCxnSpPr>
            <p:nvPr/>
          </p:nvCxnSpPr>
          <p:spPr>
            <a:xfrm flipH="1" flipV="1">
              <a:off x="7206638" y="2369507"/>
              <a:ext cx="12525" cy="379957"/>
            </a:xfrm>
            <a:prstGeom prst="line">
              <a:avLst/>
            </a:prstGeom>
            <a:ln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0"/>
              <a:endCxn id="8" idx="3"/>
            </p:cNvCxnSpPr>
            <p:nvPr/>
          </p:nvCxnSpPr>
          <p:spPr>
            <a:xfrm flipV="1">
              <a:off x="5962386" y="2318144"/>
              <a:ext cx="477247" cy="782049"/>
            </a:xfrm>
            <a:prstGeom prst="line">
              <a:avLst/>
            </a:prstGeom>
            <a:ln>
              <a:solidFill>
                <a:srgbClr val="FF00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8" idx="4"/>
              <a:endCxn id="11" idx="1"/>
            </p:cNvCxnSpPr>
            <p:nvPr/>
          </p:nvCxnSpPr>
          <p:spPr>
            <a:xfrm>
              <a:off x="6563635" y="2369507"/>
              <a:ext cx="531526" cy="431320"/>
            </a:xfrm>
            <a:prstGeom prst="line">
              <a:avLst/>
            </a:prstGeom>
            <a:ln>
              <a:solidFill>
                <a:srgbClr val="FF000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6"/>
              <a:endCxn id="14" idx="1"/>
            </p:cNvCxnSpPr>
            <p:nvPr/>
          </p:nvCxnSpPr>
          <p:spPr>
            <a:xfrm>
              <a:off x="6137750" y="3275558"/>
              <a:ext cx="301881" cy="151571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050066" y="2358439"/>
              <a:ext cx="477247" cy="782049"/>
            </a:xfrm>
            <a:prstGeom prst="line">
              <a:avLst/>
            </a:prstGeom>
            <a:ln>
              <a:solidFill>
                <a:srgbClr val="7030A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6" idx="0"/>
              <a:endCxn id="10" idx="5"/>
            </p:cNvCxnSpPr>
            <p:nvPr/>
          </p:nvCxnSpPr>
          <p:spPr>
            <a:xfrm flipH="1" flipV="1">
              <a:off x="6687635" y="3048830"/>
              <a:ext cx="301885" cy="802923"/>
            </a:xfrm>
            <a:prstGeom prst="line">
              <a:avLst/>
            </a:prstGeom>
            <a:ln>
              <a:solidFill>
                <a:srgbClr val="7030A0"/>
              </a:solidFill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5" idx="4"/>
              <a:endCxn id="16" idx="7"/>
            </p:cNvCxnSpPr>
            <p:nvPr/>
          </p:nvCxnSpPr>
          <p:spPr>
            <a:xfrm flipH="1">
              <a:off x="7113521" y="3626286"/>
              <a:ext cx="59714" cy="276830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Arrow 25"/>
          <p:cNvSpPr/>
          <p:nvPr/>
        </p:nvSpPr>
        <p:spPr>
          <a:xfrm>
            <a:off x="2843219" y="3377451"/>
            <a:ext cx="447646" cy="21412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131012" y="3377451"/>
            <a:ext cx="447646" cy="21412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869375" y="3161838"/>
            <a:ext cx="600171" cy="738059"/>
            <a:chOff x="5611657" y="2018778"/>
            <a:chExt cx="1782870" cy="2183704"/>
          </a:xfrm>
        </p:grpSpPr>
        <p:sp>
          <p:nvSpPr>
            <p:cNvPr id="29" name="Oval 28"/>
            <p:cNvSpPr/>
            <p:nvPr/>
          </p:nvSpPr>
          <p:spPr>
            <a:xfrm>
              <a:off x="6388270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031273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388269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043798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11657" y="2394559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787021" y="310019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388268" y="3375766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997870" y="3275557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814155" y="385175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33" idx="6"/>
              <a:endCxn id="29" idx="3"/>
            </p:cNvCxnSpPr>
            <p:nvPr/>
          </p:nvCxnSpPr>
          <p:spPr>
            <a:xfrm flipV="1">
              <a:off x="5962386" y="2318144"/>
              <a:ext cx="477247" cy="251780"/>
            </a:xfrm>
            <a:prstGeom prst="line">
              <a:avLst/>
            </a:prstGeom>
            <a:ln>
              <a:solidFill>
                <a:srgbClr val="7030A0"/>
              </a:solidFill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1" idx="7"/>
              <a:endCxn id="30" idx="3"/>
            </p:cNvCxnSpPr>
            <p:nvPr/>
          </p:nvCxnSpPr>
          <p:spPr>
            <a:xfrm flipV="1">
              <a:off x="6687635" y="2318144"/>
              <a:ext cx="395001" cy="482683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2" idx="0"/>
              <a:endCxn id="30" idx="4"/>
            </p:cNvCxnSpPr>
            <p:nvPr/>
          </p:nvCxnSpPr>
          <p:spPr>
            <a:xfrm flipH="1" flipV="1">
              <a:off x="7206638" y="2369507"/>
              <a:ext cx="12525" cy="379957"/>
            </a:xfrm>
            <a:prstGeom prst="line">
              <a:avLst/>
            </a:prstGeom>
            <a:ln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4" idx="6"/>
              <a:endCxn id="35" idx="1"/>
            </p:cNvCxnSpPr>
            <p:nvPr/>
          </p:nvCxnSpPr>
          <p:spPr>
            <a:xfrm>
              <a:off x="6137750" y="3275558"/>
              <a:ext cx="301881" cy="151571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050066" y="2358439"/>
              <a:ext cx="477247" cy="782049"/>
            </a:xfrm>
            <a:prstGeom prst="line">
              <a:avLst/>
            </a:prstGeom>
            <a:ln>
              <a:solidFill>
                <a:srgbClr val="7030A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7" idx="0"/>
              <a:endCxn id="31" idx="5"/>
            </p:cNvCxnSpPr>
            <p:nvPr/>
          </p:nvCxnSpPr>
          <p:spPr>
            <a:xfrm flipH="1" flipV="1">
              <a:off x="6687635" y="3048830"/>
              <a:ext cx="301885" cy="802923"/>
            </a:xfrm>
            <a:prstGeom prst="line">
              <a:avLst/>
            </a:prstGeom>
            <a:ln>
              <a:solidFill>
                <a:srgbClr val="7030A0"/>
              </a:solidFill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6" idx="4"/>
              <a:endCxn id="37" idx="7"/>
            </p:cNvCxnSpPr>
            <p:nvPr/>
          </p:nvCxnSpPr>
          <p:spPr>
            <a:xfrm flipH="1">
              <a:off x="7113521" y="3626286"/>
              <a:ext cx="59714" cy="276830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580617" y="3158970"/>
            <a:ext cx="600171" cy="738059"/>
            <a:chOff x="5611657" y="2018778"/>
            <a:chExt cx="1782870" cy="2183704"/>
          </a:xfrm>
        </p:grpSpPr>
        <p:sp>
          <p:nvSpPr>
            <p:cNvPr id="46" name="Oval 45"/>
            <p:cNvSpPr/>
            <p:nvPr/>
          </p:nvSpPr>
          <p:spPr>
            <a:xfrm>
              <a:off x="6388270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031273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388269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043798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611657" y="2394559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787021" y="310019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388268" y="3375766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997870" y="3275557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814155" y="385175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48" idx="7"/>
              <a:endCxn id="47" idx="3"/>
            </p:cNvCxnSpPr>
            <p:nvPr/>
          </p:nvCxnSpPr>
          <p:spPr>
            <a:xfrm flipV="1">
              <a:off x="6687635" y="2318144"/>
              <a:ext cx="395001" cy="482683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9" idx="0"/>
              <a:endCxn id="47" idx="4"/>
            </p:cNvCxnSpPr>
            <p:nvPr/>
          </p:nvCxnSpPr>
          <p:spPr>
            <a:xfrm flipH="1" flipV="1">
              <a:off x="7206638" y="2369507"/>
              <a:ext cx="12525" cy="379957"/>
            </a:xfrm>
            <a:prstGeom prst="line">
              <a:avLst/>
            </a:prstGeom>
            <a:ln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1" idx="6"/>
              <a:endCxn id="52" idx="1"/>
            </p:cNvCxnSpPr>
            <p:nvPr/>
          </p:nvCxnSpPr>
          <p:spPr>
            <a:xfrm>
              <a:off x="6137750" y="3275558"/>
              <a:ext cx="301881" cy="151571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3" idx="4"/>
              <a:endCxn id="54" idx="7"/>
            </p:cNvCxnSpPr>
            <p:nvPr/>
          </p:nvCxnSpPr>
          <p:spPr>
            <a:xfrm flipH="1">
              <a:off x="7113521" y="3626286"/>
              <a:ext cx="59714" cy="276830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ight Arrow 58"/>
          <p:cNvSpPr/>
          <p:nvPr/>
        </p:nvSpPr>
        <p:spPr>
          <a:xfrm>
            <a:off x="2935252" y="5477299"/>
            <a:ext cx="447646" cy="21412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346898" y="5261193"/>
            <a:ext cx="1420672" cy="646331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400" dirty="0" smtClean="0"/>
              <a:t>E.g., relationship</a:t>
            </a:r>
            <a:br>
              <a:rPr lang="en-US" sz="1400" dirty="0" smtClean="0"/>
            </a:br>
            <a:r>
              <a:rPr lang="en-US" sz="1400" dirty="0" smtClean="0"/>
              <a:t>between </a:t>
            </a:r>
            <a:r>
              <a:rPr lang="en-US" sz="1400" dirty="0" smtClean="0">
                <a:solidFill>
                  <a:srgbClr val="7030A0"/>
                </a:solidFill>
              </a:rPr>
              <a:t>a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7030A0"/>
                </a:solidFill>
              </a:rPr>
              <a:t>b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is forgotten</a:t>
            </a:r>
            <a:endParaRPr lang="en-US" sz="1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3948665" y="5283979"/>
            <a:ext cx="600171" cy="738059"/>
            <a:chOff x="6993587" y="3202230"/>
            <a:chExt cx="994469" cy="1397043"/>
          </a:xfrm>
        </p:grpSpPr>
        <p:grpSp>
          <p:nvGrpSpPr>
            <p:cNvPr id="62" name="Group 61"/>
            <p:cNvGrpSpPr/>
            <p:nvPr/>
          </p:nvGrpSpPr>
          <p:grpSpPr>
            <a:xfrm>
              <a:off x="6993587" y="3202230"/>
              <a:ext cx="994469" cy="1397043"/>
              <a:chOff x="5611657" y="2018778"/>
              <a:chExt cx="1782870" cy="2183704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6388270" y="2018778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7031273" y="2018778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388269" y="2749464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043798" y="2749464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611657" y="2394559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787021" y="3100193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88268" y="3375766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997870" y="3275557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814155" y="3851753"/>
                <a:ext cx="350729" cy="3507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>
                <a:stCxn id="69" idx="6"/>
                <a:endCxn id="65" idx="3"/>
              </p:cNvCxnSpPr>
              <p:nvPr/>
            </p:nvCxnSpPr>
            <p:spPr>
              <a:xfrm flipV="1">
                <a:off x="5962386" y="2318144"/>
                <a:ext cx="477247" cy="25178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triangle" w="med" len="sm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stCxn id="70" idx="0"/>
                <a:endCxn id="65" idx="3"/>
              </p:cNvCxnSpPr>
              <p:nvPr/>
            </p:nvCxnSpPr>
            <p:spPr>
              <a:xfrm flipV="1">
                <a:off x="5962386" y="2318144"/>
                <a:ext cx="477247" cy="782049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stCxn id="65" idx="4"/>
                <a:endCxn id="68" idx="1"/>
              </p:cNvCxnSpPr>
              <p:nvPr/>
            </p:nvCxnSpPr>
            <p:spPr>
              <a:xfrm>
                <a:off x="6563635" y="2369507"/>
                <a:ext cx="531526" cy="43132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6050066" y="2358439"/>
                <a:ext cx="477247" cy="782049"/>
              </a:xfrm>
              <a:prstGeom prst="line">
                <a:avLst/>
              </a:prstGeom>
              <a:ln>
                <a:solidFill>
                  <a:srgbClr val="7030A0"/>
                </a:solidFill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3" idx="0"/>
                <a:endCxn id="67" idx="5"/>
              </p:cNvCxnSpPr>
              <p:nvPr/>
            </p:nvCxnSpPr>
            <p:spPr>
              <a:xfrm flipH="1" flipV="1">
                <a:off x="6687635" y="3048830"/>
                <a:ext cx="301885" cy="802923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/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7060128" y="3829997"/>
              <a:ext cx="258184" cy="3525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r>
                <a:rPr lang="en-US" sz="1600" dirty="0" smtClean="0"/>
                <a:t>a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395499" y="4006264"/>
              <a:ext cx="258184" cy="3525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r>
                <a:rPr lang="en-US" sz="1600" dirty="0" smtClean="0"/>
                <a:t>b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678433" y="5301231"/>
            <a:ext cx="600171" cy="738059"/>
            <a:chOff x="5611657" y="2018778"/>
            <a:chExt cx="1782870" cy="2183704"/>
          </a:xfrm>
        </p:grpSpPr>
        <p:sp>
          <p:nvSpPr>
            <p:cNvPr id="80" name="Oval 79"/>
            <p:cNvSpPr/>
            <p:nvPr/>
          </p:nvSpPr>
          <p:spPr>
            <a:xfrm>
              <a:off x="6388270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031273" y="2018778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388269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043798" y="2749464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611657" y="2394559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787021" y="310019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388268" y="3375766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997870" y="3275557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814155" y="3851753"/>
              <a:ext cx="350729" cy="3507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>
              <a:stCxn id="84" idx="6"/>
              <a:endCxn id="80" idx="3"/>
            </p:cNvCxnSpPr>
            <p:nvPr/>
          </p:nvCxnSpPr>
          <p:spPr>
            <a:xfrm flipV="1">
              <a:off x="5962386" y="2318144"/>
              <a:ext cx="477247" cy="251780"/>
            </a:xfrm>
            <a:prstGeom prst="line">
              <a:avLst/>
            </a:prstGeom>
            <a:ln>
              <a:solidFill>
                <a:srgbClr val="7030A0"/>
              </a:solidFill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82" idx="7"/>
              <a:endCxn id="81" idx="3"/>
            </p:cNvCxnSpPr>
            <p:nvPr/>
          </p:nvCxnSpPr>
          <p:spPr>
            <a:xfrm flipV="1">
              <a:off x="6687635" y="2318144"/>
              <a:ext cx="395001" cy="482683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83" idx="0"/>
              <a:endCxn id="81" idx="4"/>
            </p:cNvCxnSpPr>
            <p:nvPr/>
          </p:nvCxnSpPr>
          <p:spPr>
            <a:xfrm flipH="1" flipV="1">
              <a:off x="7206638" y="2369507"/>
              <a:ext cx="12525" cy="379957"/>
            </a:xfrm>
            <a:prstGeom prst="line">
              <a:avLst/>
            </a:prstGeom>
            <a:ln>
              <a:headEnd type="triangle" w="med" len="sm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5" idx="6"/>
              <a:endCxn id="86" idx="1"/>
            </p:cNvCxnSpPr>
            <p:nvPr/>
          </p:nvCxnSpPr>
          <p:spPr>
            <a:xfrm>
              <a:off x="6137750" y="3275558"/>
              <a:ext cx="301881" cy="151571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6050066" y="2358439"/>
              <a:ext cx="477247" cy="782049"/>
            </a:xfrm>
            <a:prstGeom prst="line">
              <a:avLst/>
            </a:prstGeom>
            <a:ln>
              <a:solidFill>
                <a:srgbClr val="7030A0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88" idx="0"/>
              <a:endCxn id="82" idx="5"/>
            </p:cNvCxnSpPr>
            <p:nvPr/>
          </p:nvCxnSpPr>
          <p:spPr>
            <a:xfrm flipH="1" flipV="1">
              <a:off x="6687635" y="3048830"/>
              <a:ext cx="301885" cy="802923"/>
            </a:xfrm>
            <a:prstGeom prst="line">
              <a:avLst/>
            </a:prstGeom>
            <a:ln>
              <a:solidFill>
                <a:srgbClr val="7030A0"/>
              </a:solidFill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87" idx="4"/>
              <a:endCxn id="88" idx="7"/>
            </p:cNvCxnSpPr>
            <p:nvPr/>
          </p:nvCxnSpPr>
          <p:spPr>
            <a:xfrm flipH="1">
              <a:off x="7113521" y="3626286"/>
              <a:ext cx="59714" cy="276830"/>
            </a:xfrm>
            <a:prstGeom prst="line">
              <a:avLst/>
            </a:prstGeom>
            <a:ln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1715632" y="5598938"/>
            <a:ext cx="155816" cy="18624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 anchorCtr="1">
            <a:noAutofit/>
          </a:bodyPr>
          <a:lstStyle/>
          <a:p>
            <a:r>
              <a:rPr lang="en-US" sz="1600" dirty="0" smtClean="0"/>
              <a:t>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0657" y="5736425"/>
            <a:ext cx="155816" cy="18624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 anchorCtr="1">
            <a:noAutofit/>
          </a:bodyPr>
          <a:lstStyle/>
          <a:p>
            <a:r>
              <a:rPr lang="en-US" sz="1600" dirty="0" smtClean="0"/>
              <a:t>b</a:t>
            </a:r>
          </a:p>
        </p:txBody>
      </p:sp>
      <p:sp>
        <p:nvSpPr>
          <p:cNvPr id="189" name="Content Placeholder 2"/>
          <p:cNvSpPr txBox="1">
            <a:spLocks/>
          </p:cNvSpPr>
          <p:nvPr/>
        </p:nvSpPr>
        <p:spPr bwMode="auto">
          <a:xfrm>
            <a:off x="649521" y="4104075"/>
            <a:ext cx="8686800" cy="11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defTabSz="914400">
              <a:buNone/>
            </a:pPr>
            <a:r>
              <a:rPr lang="en-US" sz="1800" b="1" kern="0" dirty="0" smtClean="0"/>
              <a:t>Sliding Window Model</a:t>
            </a:r>
          </a:p>
          <a:p>
            <a:pPr defTabSz="914400"/>
            <a:r>
              <a:rPr lang="en-US" kern="0" dirty="0" smtClean="0"/>
              <a:t>Consider recent graph data within a small time window</a:t>
            </a:r>
          </a:p>
          <a:p>
            <a:pPr defTabSz="914400"/>
            <a:r>
              <a:rPr lang="en-US" kern="0" dirty="0" smtClean="0"/>
              <a:t>Problem: Abruptly forgets past data (no </a:t>
            </a:r>
            <a:r>
              <a:rPr lang="en-US" kern="0" dirty="0" smtClean="0">
                <a:solidFill>
                  <a:srgbClr val="0070C0"/>
                </a:solidFill>
              </a:rPr>
              <a:t>continuity</a:t>
            </a:r>
            <a:r>
              <a:rPr lang="en-US" kern="0" dirty="0" smtClean="0"/>
              <a:t>)</a:t>
            </a:r>
          </a:p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</p:txBody>
      </p:sp>
      <p:sp>
        <p:nvSpPr>
          <p:cNvPr id="190" name="Content Placeholder 2"/>
          <p:cNvSpPr txBox="1">
            <a:spLocks/>
          </p:cNvSpPr>
          <p:nvPr/>
        </p:nvSpPr>
        <p:spPr bwMode="auto">
          <a:xfrm>
            <a:off x="611560" y="2018470"/>
            <a:ext cx="8686800" cy="12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Tahoma"/>
              </a:rPr>
              <a:t>Snapshot Model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Tahoma"/>
              </a:rPr>
              <a:t>Consider all graph data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Tahoma"/>
              </a:rPr>
              <a:t>seen so far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Tahoma"/>
              </a:rPr>
              <a:t>Problem: Does not emphasize recent data (no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charset="0"/>
                <a:cs typeface="Tahoma"/>
              </a:rPr>
              <a:t>recency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Tahoma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8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>
              <a:buNone/>
            </a:pPr>
            <a:r>
              <a:rPr lang="en-US" sz="3200" kern="0" dirty="0"/>
              <a:t>Probabilistic Edge Decay </a:t>
            </a:r>
            <a:r>
              <a:rPr lang="en-US" sz="3200" kern="0" dirty="0" smtClean="0"/>
              <a:t>Model</a:t>
            </a:r>
            <a:endParaRPr lang="en-US" sz="3200" kern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Content Placeholder 2"/>
          <p:cNvSpPr txBox="1">
            <a:spLocks/>
          </p:cNvSpPr>
          <p:nvPr/>
        </p:nvSpPr>
        <p:spPr bwMode="auto">
          <a:xfrm>
            <a:off x="182563" y="1628800"/>
            <a:ext cx="4344432" cy="495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Key Idea: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Temporally Biased Sampling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Sample data items according to a probability that decreases over time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Sample contains a relatively high proportion of recent interactions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Probabilistic View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of an Edge’s Role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All edges have chance to be considered (continuity)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Outdated edges are less likely to be used (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recency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)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Can systematically trade off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recency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 and continuity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Can use existing static-graph algorithms</a:t>
            </a:r>
          </a:p>
          <a:p>
            <a:pPr marL="0" lvl="0" indent="0" defTabSz="914400">
              <a:buClr>
                <a:srgbClr val="000000"/>
              </a:buClr>
              <a:buNone/>
              <a:defRPr/>
            </a:pPr>
            <a:endParaRPr lang="en-US" b="1" kern="0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 marL="0" lvl="0" indent="0" defTabSz="914400">
              <a:buClr>
                <a:srgbClr val="000000"/>
              </a:buClr>
              <a:buNone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Tahoma"/>
                <a:cs typeface="Tahoma"/>
              </a:rPr>
              <a:t>Create </a:t>
            </a:r>
            <a:r>
              <a:rPr lang="en-US" sz="1800" b="1" i="1" kern="0" dirty="0">
                <a:solidFill>
                  <a:srgbClr val="000000"/>
                </a:solidFill>
                <a:latin typeface="Tahoma"/>
                <a:cs typeface="Tahoma"/>
              </a:rPr>
              <a:t>N</a:t>
            </a:r>
            <a:r>
              <a:rPr lang="en-US" sz="1800" b="1" kern="0" dirty="0">
                <a:solidFill>
                  <a:srgbClr val="000000"/>
                </a:solidFill>
                <a:latin typeface="Tahoma"/>
                <a:cs typeface="Tahoma"/>
              </a:rPr>
              <a:t> sample </a:t>
            </a:r>
            <a:r>
              <a:rPr lang="en-US" sz="1800" b="1" kern="0" dirty="0" smtClean="0">
                <a:solidFill>
                  <a:srgbClr val="000000"/>
                </a:solidFill>
                <a:latin typeface="Tahoma"/>
                <a:cs typeface="Tahoma"/>
              </a:rPr>
              <a:t>graphs</a:t>
            </a:r>
          </a:p>
          <a:p>
            <a:pPr marL="0" indent="0" defTabSz="914400">
              <a:buClr>
                <a:srgbClr val="000000"/>
              </a:buClr>
              <a:buNone/>
              <a:defRPr/>
            </a:pPr>
            <a:endParaRPr lang="en-US" b="1" kern="0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 marL="0" indent="0" defTabSz="914400">
              <a:buClr>
                <a:srgbClr val="000000"/>
              </a:buClr>
              <a:buNone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Tahoma"/>
                <a:cs typeface="Tahoma"/>
              </a:rPr>
              <a:t>Discretized </a:t>
            </a:r>
            <a:r>
              <a:rPr lang="en-US" sz="1800" b="1" kern="0" dirty="0">
                <a:solidFill>
                  <a:srgbClr val="000000"/>
                </a:solidFill>
                <a:latin typeface="Tahoma"/>
                <a:cs typeface="Tahoma"/>
              </a:rPr>
              <a:t>Time </a:t>
            </a:r>
            <a:r>
              <a:rPr lang="en-US" sz="1800" b="1" kern="0" dirty="0" smtClean="0">
                <a:solidFill>
                  <a:srgbClr val="000000"/>
                </a:solidFill>
                <a:latin typeface="Tahoma"/>
                <a:cs typeface="Tahoma"/>
              </a:rPr>
              <a:t>+ Exponential </a:t>
            </a:r>
            <a:r>
              <a:rPr lang="en-US" sz="1800" b="1" kern="0" dirty="0">
                <a:solidFill>
                  <a:srgbClr val="000000"/>
                </a:solidFill>
                <a:latin typeface="Tahoma"/>
                <a:cs typeface="Tahoma"/>
              </a:rPr>
              <a:t>Decay</a:t>
            </a:r>
          </a:p>
          <a:p>
            <a:pPr marL="0" lvl="0" indent="0" defTabSz="914400">
              <a:buClr>
                <a:srgbClr val="000000"/>
              </a:buClr>
              <a:buNone/>
              <a:defRPr/>
            </a:pPr>
            <a:endParaRPr lang="en-US" i="1" kern="0" dirty="0">
              <a:solidFill>
                <a:srgbClr val="000000"/>
              </a:solidFill>
              <a:latin typeface="Tahoma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346075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6728605" y="5262843"/>
            <a:ext cx="2087583" cy="605009"/>
            <a:chOff x="6728605" y="5820923"/>
            <a:chExt cx="2087583" cy="605009"/>
          </a:xfrm>
        </p:grpSpPr>
        <p:sp>
          <p:nvSpPr>
            <p:cNvPr id="107" name="TextBox 106"/>
            <p:cNvSpPr txBox="1"/>
            <p:nvPr/>
          </p:nvSpPr>
          <p:spPr>
            <a:xfrm>
              <a:off x="7289313" y="6059238"/>
              <a:ext cx="1526875" cy="3666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Typically  reduces Monte Carlo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variability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 flipV="1">
              <a:off x="6728605" y="5820923"/>
              <a:ext cx="405440" cy="183346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6985" y="1943835"/>
            <a:ext cx="4108888" cy="37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8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Maintaining Sample Graphs in TIDE</a:t>
            </a:r>
            <a:endParaRPr lang="en-US" sz="36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182563" y="1788419"/>
            <a:ext cx="8686800" cy="110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>
              <a:buClr>
                <a:srgbClr val="000000"/>
              </a:buClr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</a:rPr>
              <a:t>Naïve Approach:</a:t>
            </a: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 Whenever a new batch of data comes in</a:t>
            </a:r>
          </a:p>
          <a:p>
            <a:pPr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Tahoma"/>
                <a:cs typeface="Tahoma"/>
              </a:rPr>
              <a:t>Generate </a:t>
            </a:r>
            <a:r>
              <a:rPr lang="en-US" i="1" dirty="0" smtClean="0">
                <a:solidFill>
                  <a:srgbClr val="000000"/>
                </a:solidFill>
                <a:latin typeface="Tahoma"/>
                <a:cs typeface="Tahoma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Tahoma"/>
                <a:cs typeface="Tahoma"/>
              </a:rPr>
              <a:t> sampled graphs</a:t>
            </a:r>
          </a:p>
          <a:p>
            <a:pPr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Tahoma"/>
                <a:cs typeface="Tahoma"/>
              </a:rPr>
              <a:t>Run graph algorithm on each sample</a:t>
            </a:r>
          </a:p>
          <a:p>
            <a:pPr marL="682625" lvl="2" indent="0">
              <a:buClr>
                <a:srgbClr val="000000"/>
              </a:buClr>
              <a:buFontTx/>
              <a:buNone/>
            </a:pPr>
            <a:endParaRPr lang="en-US" dirty="0" smtClean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lvl="2">
              <a:buClr>
                <a:srgbClr val="000000"/>
              </a:buClr>
            </a:pPr>
            <a:endParaRPr lang="en-US" dirty="0" smtClean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>
              <a:buClr>
                <a:srgbClr val="000000"/>
              </a:buClr>
            </a:pPr>
            <a:endParaRPr lang="en-US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>
              <a:buClr>
                <a:srgbClr val="000000"/>
              </a:buClr>
            </a:pPr>
            <a:endParaRPr lang="en-US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6" name="Content Placeholder 2"/>
              <p:cNvSpPr txBox="1">
                <a:spLocks/>
              </p:cNvSpPr>
              <p:nvPr/>
            </p:nvSpPr>
            <p:spPr bwMode="auto">
              <a:xfrm>
                <a:off x="182563" y="3048843"/>
                <a:ext cx="8686800" cy="1415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3038" indent="-1730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509588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1730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3325" indent="-1730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defRPr sz="16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Tahoma" pitchFamily="34" charset="0"/>
                  </a:defRPr>
                </a:lvl4pPr>
                <a:lvl5pPr marL="15398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Tahoma" pitchFamily="34" charset="0"/>
                  </a:defRPr>
                </a:lvl5pPr>
                <a:lvl6pPr marL="19970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4542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29114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3686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>
                  <a:buClr>
                    <a:srgbClr val="000000"/>
                  </a:buClr>
                  <a:buFont typeface="Wingdings" pitchFamily="2" charset="2"/>
                  <a:buNone/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Idea #1: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 Exploit overlaps at successive time points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Subsample old edges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bSup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 smtClean="0">
                  <a:solidFill>
                    <a:srgbClr val="000000"/>
                  </a:solidFill>
                  <a:latin typeface="Tahoma"/>
                  <a:cs typeface="Tahoma"/>
                </a:endParaRPr>
              </a:p>
              <a:p>
                <a:pPr lvl="1">
                  <a:buClr>
                    <a:srgbClr val="000000"/>
                  </a:buClr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Selection probability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 independently for each edge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Then add new edges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Theorem: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 has correct marginal probability</a:t>
                </a:r>
              </a:p>
              <a:p>
                <a:pPr lvl="2">
                  <a:buClr>
                    <a:srgbClr val="000000"/>
                  </a:buClr>
                </a:pPr>
                <a:endParaRPr lang="en-US" dirty="0" smtClean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  <a:p>
                <a:pPr>
                  <a:buClr>
                    <a:srgbClr val="000000"/>
                  </a:buClr>
                </a:pPr>
                <a:endParaRPr lang="en-US" dirty="0" smtClean="0">
                  <a:solidFill>
                    <a:srgbClr val="000000"/>
                  </a:solidFill>
                  <a:latin typeface="Tahoma"/>
                  <a:cs typeface="Tahoma"/>
                </a:endParaRPr>
              </a:p>
              <a:p>
                <a:pPr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Tahoma"/>
                  <a:cs typeface="Tahoma"/>
                </a:endParaRPr>
              </a:p>
            </p:txBody>
          </p:sp>
        </mc:Choice>
        <mc:Fallback>
          <p:sp>
            <p:nvSpPr>
              <p:cNvPr id="5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563" y="3048843"/>
                <a:ext cx="8686800" cy="1415581"/>
              </a:xfrm>
              <a:prstGeom prst="rect">
                <a:avLst/>
              </a:prstGeom>
              <a:blipFill rotWithShape="0">
                <a:blip r:embed="rId2"/>
                <a:stretch>
                  <a:fillRect l="-632" t="-2155" b="-150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1873222" y="4798974"/>
            <a:ext cx="5322162" cy="1639474"/>
            <a:chOff x="861970" y="4691394"/>
            <a:chExt cx="5322162" cy="1639474"/>
          </a:xfrm>
        </p:grpSpPr>
        <p:grpSp>
          <p:nvGrpSpPr>
            <p:cNvPr id="58" name="Group 57"/>
            <p:cNvGrpSpPr/>
            <p:nvPr/>
          </p:nvGrpSpPr>
          <p:grpSpPr>
            <a:xfrm>
              <a:off x="861970" y="4691394"/>
              <a:ext cx="1169432" cy="1329016"/>
              <a:chOff x="5611657" y="2018778"/>
              <a:chExt cx="1782870" cy="2183704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6388270" y="2018778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031273" y="2018778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388269" y="2749464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043798" y="2749464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611657" y="2394559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787021" y="3100193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388268" y="3375766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997870" y="3275557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814155" y="3851753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cxnSp>
            <p:nvCxnSpPr>
              <p:cNvPr id="100" name="Straight Connector 99"/>
              <p:cNvCxnSpPr>
                <a:stCxn id="95" idx="6"/>
                <a:endCxn id="91" idx="3"/>
              </p:cNvCxnSpPr>
              <p:nvPr/>
            </p:nvCxnSpPr>
            <p:spPr>
              <a:xfrm flipV="1">
                <a:off x="5962386" y="2318144"/>
                <a:ext cx="477247" cy="251780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100"/>
              <p:cNvCxnSpPr>
                <a:stCxn id="94" idx="0"/>
                <a:endCxn id="92" idx="4"/>
              </p:cNvCxnSpPr>
              <p:nvPr/>
            </p:nvCxnSpPr>
            <p:spPr>
              <a:xfrm flipH="1" flipV="1">
                <a:off x="7206638" y="2369507"/>
                <a:ext cx="12525" cy="379957"/>
              </a:xfrm>
              <a:prstGeom prst="line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headEnd type="triangle" w="med" len="sm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101"/>
              <p:cNvCxnSpPr>
                <a:stCxn id="96" idx="6"/>
                <a:endCxn id="97" idx="1"/>
              </p:cNvCxnSpPr>
              <p:nvPr/>
            </p:nvCxnSpPr>
            <p:spPr>
              <a:xfrm>
                <a:off x="6137750" y="3275558"/>
                <a:ext cx="301881" cy="151571"/>
              </a:xfrm>
              <a:prstGeom prst="line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6050066" y="2358439"/>
                <a:ext cx="477247" cy="782049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103"/>
              <p:cNvCxnSpPr>
                <a:stCxn id="99" idx="0"/>
                <a:endCxn id="93" idx="5"/>
              </p:cNvCxnSpPr>
              <p:nvPr/>
            </p:nvCxnSpPr>
            <p:spPr>
              <a:xfrm flipH="1" flipV="1">
                <a:off x="6687635" y="3048830"/>
                <a:ext cx="301885" cy="802923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headEnd type="none"/>
                <a:tail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59" name="Group 58"/>
            <p:cNvGrpSpPr/>
            <p:nvPr/>
          </p:nvGrpSpPr>
          <p:grpSpPr>
            <a:xfrm>
              <a:off x="2938335" y="4691394"/>
              <a:ext cx="1169432" cy="1329016"/>
              <a:chOff x="5611657" y="2018778"/>
              <a:chExt cx="1782870" cy="2183704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388270" y="2018778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7031273" y="2018778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388269" y="2749464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7043798" y="2749464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611657" y="2394559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787021" y="3100193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6388268" y="3375766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6997870" y="3275557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6814155" y="3851753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cxnSp>
            <p:nvCxnSpPr>
              <p:cNvPr id="88" name="Straight Connector 87"/>
              <p:cNvCxnSpPr>
                <a:stCxn id="83" idx="6"/>
                <a:endCxn id="79" idx="3"/>
              </p:cNvCxnSpPr>
              <p:nvPr/>
            </p:nvCxnSpPr>
            <p:spPr>
              <a:xfrm flipV="1">
                <a:off x="5962386" y="2318144"/>
                <a:ext cx="477247" cy="251780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88"/>
              <p:cNvCxnSpPr>
                <a:stCxn id="84" idx="6"/>
                <a:endCxn id="85" idx="1"/>
              </p:cNvCxnSpPr>
              <p:nvPr/>
            </p:nvCxnSpPr>
            <p:spPr>
              <a:xfrm>
                <a:off x="6137750" y="3275558"/>
                <a:ext cx="301881" cy="151571"/>
              </a:xfrm>
              <a:prstGeom prst="line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89"/>
              <p:cNvCxnSpPr>
                <a:stCxn id="87" idx="0"/>
                <a:endCxn id="81" idx="5"/>
              </p:cNvCxnSpPr>
              <p:nvPr/>
            </p:nvCxnSpPr>
            <p:spPr>
              <a:xfrm flipH="1" flipV="1">
                <a:off x="6687635" y="3048830"/>
                <a:ext cx="301885" cy="802923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headEnd type="none"/>
                <a:tail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60" name="Group 59"/>
            <p:cNvGrpSpPr/>
            <p:nvPr/>
          </p:nvGrpSpPr>
          <p:grpSpPr>
            <a:xfrm>
              <a:off x="5014700" y="4691394"/>
              <a:ext cx="1169432" cy="1329016"/>
              <a:chOff x="5611657" y="2018778"/>
              <a:chExt cx="1782870" cy="2183704"/>
            </a:xfrm>
          </p:grpSpPr>
          <p:sp>
            <p:nvSpPr>
              <p:cNvPr id="3" name="Oval 64"/>
              <p:cNvSpPr/>
              <p:nvPr/>
            </p:nvSpPr>
            <p:spPr>
              <a:xfrm>
                <a:off x="6388270" y="2018778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7031273" y="2018778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388269" y="2749464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043798" y="2749464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611657" y="2394559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787021" y="3100193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88268" y="3375766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997870" y="3275557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814155" y="3851753"/>
                <a:ext cx="350729" cy="350729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cxnSp>
            <p:nvCxnSpPr>
              <p:cNvPr id="74" name="Straight Connector 73"/>
              <p:cNvCxnSpPr>
                <a:stCxn id="69" idx="6"/>
                <a:endCxn id="65" idx="3"/>
              </p:cNvCxnSpPr>
              <p:nvPr/>
            </p:nvCxnSpPr>
            <p:spPr>
              <a:xfrm flipV="1">
                <a:off x="5962386" y="2318144"/>
                <a:ext cx="477247" cy="251780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" name="Straight Connector 74"/>
              <p:cNvCxnSpPr>
                <a:stCxn id="70" idx="0"/>
                <a:endCxn id="65" idx="3"/>
              </p:cNvCxnSpPr>
              <p:nvPr/>
            </p:nvCxnSpPr>
            <p:spPr>
              <a:xfrm flipV="1">
                <a:off x="5962386" y="2318144"/>
                <a:ext cx="477247" cy="782049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" name="Straight Connector 75"/>
              <p:cNvCxnSpPr>
                <a:stCxn id="65" idx="5"/>
                <a:endCxn id="68" idx="1"/>
              </p:cNvCxnSpPr>
              <p:nvPr/>
            </p:nvCxnSpPr>
            <p:spPr>
              <a:xfrm>
                <a:off x="6687637" y="2318144"/>
                <a:ext cx="407523" cy="482683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" name="Straight Connector 76"/>
              <p:cNvCxnSpPr>
                <a:stCxn id="70" idx="6"/>
                <a:endCxn id="71" idx="1"/>
              </p:cNvCxnSpPr>
              <p:nvPr/>
            </p:nvCxnSpPr>
            <p:spPr>
              <a:xfrm>
                <a:off x="6137750" y="3275558"/>
                <a:ext cx="301881" cy="151571"/>
              </a:xfrm>
              <a:prstGeom prst="line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head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Straight Connector 77"/>
              <p:cNvCxnSpPr>
                <a:stCxn id="73" idx="0"/>
                <a:endCxn id="67" idx="5"/>
              </p:cNvCxnSpPr>
              <p:nvPr/>
            </p:nvCxnSpPr>
            <p:spPr>
              <a:xfrm flipH="1" flipV="1">
                <a:off x="6687635" y="3048830"/>
                <a:ext cx="301885" cy="802923"/>
              </a:xfrm>
              <a:prstGeom prst="lin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tailEnd type="triangle" w="med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61" name="Right Arrow 60"/>
            <p:cNvSpPr/>
            <p:nvPr/>
          </p:nvSpPr>
          <p:spPr>
            <a:xfrm>
              <a:off x="2176700" y="5227436"/>
              <a:ext cx="616337" cy="256932"/>
            </a:xfrm>
            <a:prstGeom prst="rightArrow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4253065" y="5227436"/>
              <a:ext cx="616337" cy="256932"/>
            </a:xfrm>
            <a:prstGeom prst="rightArrow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50580" y="5964174"/>
                  <a:ext cx="914400" cy="3666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rtlCol="0" anchor="ctr" anchorCtr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𝑡</m:t>
                            </m:r>
                          </m:sub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endParaRPr>
                </a:p>
              </p:txBody>
            </p:sp>
          </mc:Choice>
          <mc:Fallback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80" y="5964174"/>
                  <a:ext cx="914400" cy="36669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500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5181928" y="5964174"/>
                  <a:ext cx="914400" cy="3666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rtlCol="0" anchor="ctr" anchorCtr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+1</m:t>
                            </m:r>
                          </m:sub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endParaRPr>
                </a:p>
              </p:txBody>
            </p:sp>
          </mc:Choice>
          <mc:Fallback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928" y="5964174"/>
                  <a:ext cx="914400" cy="36669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666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xmlns="" val="12934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BPPA Example: List Ranking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Pointer jumping / path doubling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altLang="zh-CN" sz="2700" dirty="0" smtClean="0">
              <a:latin typeface="+mj-lt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rot="16200000" flipV="1">
            <a:off x="5864330" y="4350795"/>
            <a:ext cx="0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6044350" y="4350795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rot="16200000" flipV="1">
            <a:off x="5144250" y="4350795"/>
            <a:ext cx="0" cy="36004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5324270" y="4350795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rot="16200000" flipV="1">
            <a:off x="4424170" y="43507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604190" y="43507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rot="16200000" flipV="1">
            <a:off x="3704090" y="43507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884110" y="43507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rot="16200000" flipV="1">
            <a:off x="2984010" y="4350795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3164030" y="4350795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949331" y="43042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044350" y="477887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324270" y="4778871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4604190" y="4778871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884110" y="4778871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rot="16200000" flipV="1">
            <a:off x="2984010" y="4778871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3164030" y="4778871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949450" y="474607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组合 63"/>
          <p:cNvGrpSpPr/>
          <p:nvPr/>
        </p:nvGrpSpPr>
        <p:grpSpPr>
          <a:xfrm>
            <a:off x="4919225" y="4913886"/>
            <a:ext cx="1129899" cy="337009"/>
            <a:chOff x="6912259" y="4681214"/>
            <a:chExt cx="1129899" cy="337009"/>
          </a:xfrm>
        </p:grpSpPr>
        <p:sp>
          <p:nvSpPr>
            <p:cNvPr id="57" name="任意多边形 56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8" name="直接箭头连接符 57"/>
            <p:cNvCxnSpPr>
              <a:stCxn id="57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66"/>
          <p:cNvGrpSpPr/>
          <p:nvPr/>
        </p:nvGrpSpPr>
        <p:grpSpPr>
          <a:xfrm>
            <a:off x="4199145" y="4913886"/>
            <a:ext cx="1129899" cy="337009"/>
            <a:chOff x="6912259" y="4681214"/>
            <a:chExt cx="1129899" cy="337009"/>
          </a:xfrm>
        </p:grpSpPr>
        <p:sp>
          <p:nvSpPr>
            <p:cNvPr id="60" name="任意多边形 59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1" name="直接箭头连接符 60"/>
            <p:cNvCxnSpPr>
              <a:stCxn id="60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9"/>
          <p:cNvGrpSpPr/>
          <p:nvPr/>
        </p:nvGrpSpPr>
        <p:grpSpPr>
          <a:xfrm>
            <a:off x="3524070" y="4913886"/>
            <a:ext cx="1129899" cy="337009"/>
            <a:chOff x="6912259" y="4681214"/>
            <a:chExt cx="1129899" cy="337009"/>
          </a:xfrm>
        </p:grpSpPr>
        <p:sp>
          <p:nvSpPr>
            <p:cNvPr id="63" name="任意多边形 62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箭头连接符 63"/>
            <p:cNvCxnSpPr>
              <a:stCxn id="63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72"/>
          <p:cNvGrpSpPr/>
          <p:nvPr/>
        </p:nvGrpSpPr>
        <p:grpSpPr>
          <a:xfrm>
            <a:off x="2758985" y="4958891"/>
            <a:ext cx="1129899" cy="337009"/>
            <a:chOff x="6912259" y="4681214"/>
            <a:chExt cx="1129899" cy="337009"/>
          </a:xfrm>
        </p:grpSpPr>
        <p:sp>
          <p:nvSpPr>
            <p:cNvPr id="66" name="任意多边形 65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" name="直接箭头连接符 66"/>
            <p:cNvCxnSpPr>
              <a:stCxn id="66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矩形 67"/>
          <p:cNvSpPr/>
          <p:nvPr/>
        </p:nvSpPr>
        <p:spPr>
          <a:xfrm>
            <a:off x="314960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86968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58559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30567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02575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Maintaining Sample Graphs, Continued</a:t>
            </a:r>
            <a:endParaRPr lang="en-US" sz="36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182563" y="1788419"/>
            <a:ext cx="8686800" cy="105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>
              <a:buClr>
                <a:srgbClr val="000000"/>
              </a:buClr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</a:rPr>
              <a:t>Idea #2:</a:t>
            </a: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 Exploit overlap between sample graphs at each time point</a:t>
            </a:r>
          </a:p>
          <a:p>
            <a:pPr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Tahoma"/>
                <a:cs typeface="Tahoma"/>
              </a:rPr>
              <a:t>With high probability, more than 50% of edges overlap</a:t>
            </a:r>
          </a:p>
          <a:p>
            <a:pPr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Tahoma"/>
                <a:cs typeface="Tahoma"/>
              </a:rPr>
              <a:t>So maintain </a:t>
            </a:r>
            <a:r>
              <a:rPr lang="en-US" dirty="0" smtClean="0">
                <a:solidFill>
                  <a:srgbClr val="0070C0"/>
                </a:solidFill>
                <a:latin typeface="Tahoma"/>
                <a:cs typeface="Tahoma"/>
              </a:rPr>
              <a:t>aggregate graph</a:t>
            </a:r>
          </a:p>
          <a:p>
            <a:pPr marL="682625" lvl="2" indent="0">
              <a:buClr>
                <a:srgbClr val="000000"/>
              </a:buClr>
              <a:buFontTx/>
              <a:buNone/>
            </a:pPr>
            <a:endParaRPr lang="en-US" dirty="0" smtClean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lvl="2">
              <a:buClr>
                <a:srgbClr val="000000"/>
              </a:buClr>
            </a:pPr>
            <a:endParaRPr lang="en-US" dirty="0" smtClean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>
              <a:buClr>
                <a:srgbClr val="000000"/>
              </a:buClr>
            </a:pPr>
            <a:endParaRPr lang="en-US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>
              <a:buClr>
                <a:srgbClr val="000000"/>
              </a:buClr>
            </a:pPr>
            <a:endParaRPr lang="en-US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5164998" y="3441268"/>
            <a:ext cx="616337" cy="256932"/>
          </a:xfrm>
          <a:prstGeom prst="rightArrow">
            <a:avLst/>
          </a:prstGeom>
          <a:gradFill rotWithShape="1">
            <a:gsLst>
              <a:gs pos="0">
                <a:srgbClr val="009999">
                  <a:tint val="100000"/>
                  <a:shade val="100000"/>
                  <a:satMod val="130000"/>
                </a:srgbClr>
              </a:gs>
              <a:gs pos="100000">
                <a:srgbClr val="00999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999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2" name="TextBox 51"/>
              <p:cNvSpPr txBox="1"/>
              <p:nvPr/>
            </p:nvSpPr>
            <p:spPr>
              <a:xfrm>
                <a:off x="1131786" y="4114358"/>
                <a:ext cx="914400" cy="3666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ctr" anchorCtr="1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800" dirty="0" smtClean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86" y="4114358"/>
                <a:ext cx="914400" cy="366694"/>
              </a:xfrm>
              <a:prstGeom prst="rect">
                <a:avLst/>
              </a:prstGeom>
              <a:blipFill rotWithShape="0">
                <a:blip r:embed="rId2"/>
                <a:stretch>
                  <a:fillRect b="-3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1072395" y="3124674"/>
            <a:ext cx="1033183" cy="890120"/>
            <a:chOff x="1357902" y="3199092"/>
            <a:chExt cx="1033183" cy="890120"/>
          </a:xfrm>
        </p:grpSpPr>
        <p:sp>
          <p:nvSpPr>
            <p:cNvPr id="54" name="Oval 53"/>
            <p:cNvSpPr/>
            <p:nvPr/>
          </p:nvSpPr>
          <p:spPr>
            <a:xfrm>
              <a:off x="2161032" y="3199092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161031" y="3875756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357902" y="3199092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357902" y="3875756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cxnSp>
          <p:nvCxnSpPr>
            <p:cNvPr id="58" name="Straight Arrow Connector 57"/>
            <p:cNvCxnSpPr>
              <a:stCxn id="57" idx="7"/>
              <a:endCxn id="54" idx="3"/>
            </p:cNvCxnSpPr>
            <p:nvPr/>
          </p:nvCxnSpPr>
          <p:spPr>
            <a:xfrm flipV="1">
              <a:off x="1554265" y="3381288"/>
              <a:ext cx="640457" cy="52572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Arrow Connector 58"/>
            <p:cNvCxnSpPr>
              <a:stCxn id="57" idx="6"/>
              <a:endCxn id="55" idx="2"/>
            </p:cNvCxnSpPr>
            <p:nvPr/>
          </p:nvCxnSpPr>
          <p:spPr>
            <a:xfrm>
              <a:off x="1587955" y="3982484"/>
              <a:ext cx="5730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Arrow Connector 59"/>
            <p:cNvCxnSpPr>
              <a:stCxn id="54" idx="4"/>
              <a:endCxn id="55" idx="0"/>
            </p:cNvCxnSpPr>
            <p:nvPr/>
          </p:nvCxnSpPr>
          <p:spPr>
            <a:xfrm flipH="1">
              <a:off x="2276058" y="3412548"/>
              <a:ext cx="1" cy="46320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61" name="Group 60"/>
          <p:cNvGrpSpPr/>
          <p:nvPr/>
        </p:nvGrpSpPr>
        <p:grpSpPr>
          <a:xfrm>
            <a:off x="2436596" y="3124674"/>
            <a:ext cx="1033183" cy="890120"/>
            <a:chOff x="1357902" y="3199092"/>
            <a:chExt cx="1033183" cy="890120"/>
          </a:xfrm>
        </p:grpSpPr>
        <p:sp>
          <p:nvSpPr>
            <p:cNvPr id="62" name="Oval 61"/>
            <p:cNvSpPr/>
            <p:nvPr/>
          </p:nvSpPr>
          <p:spPr>
            <a:xfrm>
              <a:off x="2161032" y="3199092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161031" y="3875756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357902" y="3199092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357902" y="3875756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cxnSp>
          <p:nvCxnSpPr>
            <p:cNvPr id="66" name="Straight Arrow Connector 65"/>
            <p:cNvCxnSpPr>
              <a:stCxn id="65" idx="7"/>
              <a:endCxn id="62" idx="3"/>
            </p:cNvCxnSpPr>
            <p:nvPr/>
          </p:nvCxnSpPr>
          <p:spPr>
            <a:xfrm flipV="1">
              <a:off x="1554265" y="3381288"/>
              <a:ext cx="640457" cy="52572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Arrow Connector 66"/>
            <p:cNvCxnSpPr>
              <a:stCxn id="62" idx="4"/>
              <a:endCxn id="63" idx="0"/>
            </p:cNvCxnSpPr>
            <p:nvPr/>
          </p:nvCxnSpPr>
          <p:spPr>
            <a:xfrm flipH="1">
              <a:off x="2276058" y="3412548"/>
              <a:ext cx="1" cy="46320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Arrow Connector 67"/>
            <p:cNvCxnSpPr>
              <a:stCxn id="63" idx="1"/>
              <a:endCxn id="64" idx="5"/>
            </p:cNvCxnSpPr>
            <p:nvPr/>
          </p:nvCxnSpPr>
          <p:spPr>
            <a:xfrm flipH="1" flipV="1">
              <a:off x="1554265" y="3381288"/>
              <a:ext cx="640456" cy="52572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9" name="TextBox 68"/>
              <p:cNvSpPr txBox="1"/>
              <p:nvPr/>
            </p:nvSpPr>
            <p:spPr>
              <a:xfrm>
                <a:off x="2495987" y="4114358"/>
                <a:ext cx="914400" cy="3666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ctr" anchorCtr="1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 smtClean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987" y="4114358"/>
                <a:ext cx="914400" cy="366694"/>
              </a:xfrm>
              <a:prstGeom prst="rect">
                <a:avLst/>
              </a:prstGeom>
              <a:blipFill rotWithShape="0">
                <a:blip r:embed="rId3"/>
                <a:stretch>
                  <a:fillRect b="-3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/>
          <p:cNvGrpSpPr/>
          <p:nvPr/>
        </p:nvGrpSpPr>
        <p:grpSpPr>
          <a:xfrm>
            <a:off x="3800797" y="3124674"/>
            <a:ext cx="1033183" cy="890120"/>
            <a:chOff x="1357902" y="3199092"/>
            <a:chExt cx="1033183" cy="890120"/>
          </a:xfrm>
        </p:grpSpPr>
        <p:sp>
          <p:nvSpPr>
            <p:cNvPr id="71" name="Oval 70"/>
            <p:cNvSpPr/>
            <p:nvPr/>
          </p:nvSpPr>
          <p:spPr>
            <a:xfrm>
              <a:off x="2161032" y="3199092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161031" y="3875756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357902" y="3199092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1357902" y="3875756"/>
              <a:ext cx="230053" cy="213456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tint val="100000"/>
                    <a:shade val="100000"/>
                    <a:satMod val="130000"/>
                  </a:srgbClr>
                </a:gs>
                <a:gs pos="100000">
                  <a:srgbClr val="0099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endParaRPr>
            </a:p>
          </p:txBody>
        </p:sp>
        <p:cxnSp>
          <p:nvCxnSpPr>
            <p:cNvPr id="75" name="Straight Arrow Connector 74"/>
            <p:cNvCxnSpPr>
              <a:stCxn id="74" idx="7"/>
              <a:endCxn id="71" idx="3"/>
            </p:cNvCxnSpPr>
            <p:nvPr/>
          </p:nvCxnSpPr>
          <p:spPr>
            <a:xfrm flipV="1">
              <a:off x="1554265" y="3381288"/>
              <a:ext cx="640457" cy="52572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Straight Arrow Connector 75"/>
            <p:cNvCxnSpPr>
              <a:stCxn id="74" idx="6"/>
              <a:endCxn id="72" idx="2"/>
            </p:cNvCxnSpPr>
            <p:nvPr/>
          </p:nvCxnSpPr>
          <p:spPr>
            <a:xfrm>
              <a:off x="1587955" y="3982484"/>
              <a:ext cx="5730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7" name="Straight Arrow Connector 76"/>
            <p:cNvCxnSpPr>
              <a:stCxn id="72" idx="1"/>
              <a:endCxn id="73" idx="5"/>
            </p:cNvCxnSpPr>
            <p:nvPr/>
          </p:nvCxnSpPr>
          <p:spPr>
            <a:xfrm flipH="1" flipV="1">
              <a:off x="1554265" y="3381288"/>
              <a:ext cx="640456" cy="525728"/>
            </a:xfrm>
            <a:prstGeom prst="straightConnector1">
              <a:avLst/>
            </a:prstGeom>
            <a:noFill/>
            <a:ln w="25400" cap="flat" cmpd="sng" algn="ctr">
              <a:solidFill>
                <a:srgbClr val="009999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8" name="TextBox 77"/>
              <p:cNvSpPr txBox="1"/>
              <p:nvPr/>
            </p:nvSpPr>
            <p:spPr>
              <a:xfrm>
                <a:off x="3860188" y="4114358"/>
                <a:ext cx="914400" cy="3666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ctr" anchorCtr="1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800" dirty="0" smtClean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</p:txBody>
          </p:sp>
        </mc:Choice>
        <mc:Fallback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188" y="4114358"/>
                <a:ext cx="914400" cy="366694"/>
              </a:xfrm>
              <a:prstGeom prst="rect">
                <a:avLst/>
              </a:prstGeom>
              <a:blipFill rotWithShape="0">
                <a:blip r:embed="rId4"/>
                <a:stretch>
                  <a:fillRect b="-3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5906722" y="3079630"/>
            <a:ext cx="1431963" cy="1401422"/>
            <a:chOff x="5906722" y="3079630"/>
            <a:chExt cx="1431963" cy="1401422"/>
          </a:xfrm>
        </p:grpSpPr>
        <p:grpSp>
          <p:nvGrpSpPr>
            <p:cNvPr id="80" name="Group 79"/>
            <p:cNvGrpSpPr/>
            <p:nvPr/>
          </p:nvGrpSpPr>
          <p:grpSpPr>
            <a:xfrm>
              <a:off x="6112353" y="3124674"/>
              <a:ext cx="1033183" cy="890120"/>
              <a:chOff x="1357902" y="3199092"/>
              <a:chExt cx="1033183" cy="890120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2161032" y="3199092"/>
                <a:ext cx="230053" cy="213456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161031" y="3875756"/>
                <a:ext cx="230053" cy="213456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357902" y="3199092"/>
                <a:ext cx="230053" cy="213456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357902" y="3875756"/>
                <a:ext cx="230053" cy="213456"/>
              </a:xfrm>
              <a:prstGeom prst="ellipse">
                <a:avLst/>
              </a:prstGeom>
              <a:gradFill rotWithShape="1">
                <a:gsLst>
                  <a:gs pos="0">
                    <a:srgbClr val="009999">
                      <a:tint val="100000"/>
                      <a:shade val="100000"/>
                      <a:satMod val="130000"/>
                    </a:srgbClr>
                  </a:gs>
                  <a:gs pos="100000">
                    <a:srgbClr val="00999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9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cxnSp>
            <p:nvCxnSpPr>
              <p:cNvPr id="90" name="Straight Arrow Connector 89"/>
              <p:cNvCxnSpPr>
                <a:stCxn id="89" idx="7"/>
                <a:endCxn id="86" idx="3"/>
              </p:cNvCxnSpPr>
              <p:nvPr/>
            </p:nvCxnSpPr>
            <p:spPr>
              <a:xfrm flipV="1">
                <a:off x="1554265" y="3381288"/>
                <a:ext cx="640457" cy="5257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Arrow Connector 90"/>
              <p:cNvCxnSpPr>
                <a:stCxn id="89" idx="6"/>
                <a:endCxn id="87" idx="2"/>
              </p:cNvCxnSpPr>
              <p:nvPr/>
            </p:nvCxnSpPr>
            <p:spPr>
              <a:xfrm>
                <a:off x="1587955" y="3982484"/>
                <a:ext cx="57307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Arrow Connector 91"/>
              <p:cNvCxnSpPr>
                <a:stCxn id="86" idx="4"/>
                <a:endCxn id="87" idx="0"/>
              </p:cNvCxnSpPr>
              <p:nvPr/>
            </p:nvCxnSpPr>
            <p:spPr>
              <a:xfrm flipH="1">
                <a:off x="2276058" y="3412548"/>
                <a:ext cx="1" cy="46320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Arrow Connector 92"/>
              <p:cNvCxnSpPr>
                <a:stCxn id="87" idx="1"/>
                <a:endCxn id="88" idx="5"/>
              </p:cNvCxnSpPr>
              <p:nvPr/>
            </p:nvCxnSpPr>
            <p:spPr>
              <a:xfrm flipH="1" flipV="1">
                <a:off x="1554265" y="3381288"/>
                <a:ext cx="640456" cy="5257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9999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171744" y="4114358"/>
                  <a:ext cx="914400" cy="3666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rtlCol="0" anchor="ctr" anchorCtr="1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𝐺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endParaRPr>
                </a:p>
              </p:txBody>
            </p:sp>
          </mc:Choice>
          <mc:Fallback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1744" y="4114358"/>
                  <a:ext cx="914400" cy="36669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3333" b="-166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/>
            <p:cNvSpPr txBox="1"/>
            <p:nvPr/>
          </p:nvSpPr>
          <p:spPr>
            <a:xfrm rot="2397506">
              <a:off x="6384393" y="3450935"/>
              <a:ext cx="914400" cy="3666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2,3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19186412">
              <a:off x="5906722" y="3449988"/>
              <a:ext cx="914400" cy="3666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1,2,3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5400000">
              <a:off x="6698138" y="3353483"/>
              <a:ext cx="914400" cy="3666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1,2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138246" y="3817828"/>
              <a:ext cx="914400" cy="3666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1,3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4" name="Content Placeholder 2"/>
              <p:cNvSpPr txBox="1">
                <a:spLocks/>
              </p:cNvSpPr>
              <p:nvPr/>
            </p:nvSpPr>
            <p:spPr bwMode="auto">
              <a:xfrm>
                <a:off x="182563" y="4856573"/>
                <a:ext cx="8686800" cy="1734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3038" indent="-1730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509588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1730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3325" indent="-1730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defRPr sz="16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Tahoma" pitchFamily="34" charset="0"/>
                  </a:defRPr>
                </a:lvl4pPr>
                <a:lvl5pPr marL="15398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Tahoma" pitchFamily="34" charset="0"/>
                  </a:defRPr>
                </a:lvl5pPr>
                <a:lvl6pPr marL="19970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4542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29114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368675" indent="-1635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Char char="»"/>
                  <a:defRPr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>
                  <a:buClr>
                    <a:srgbClr val="000000"/>
                  </a:buClr>
                  <a:buFont typeface="Wingdings" pitchFamily="2" charset="2"/>
                  <a:buNone/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Memory requirements (batch size =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/>
                      </a:rPr>
                      <m:t>𝑴</m:t>
                    </m:r>
                  </m:oMath>
                </a14:m>
                <a:r>
                  <a:rPr lang="en-US" sz="1800" b="1" dirty="0" smtClean="0">
                    <a:solidFill>
                      <a:srgbClr val="000000"/>
                    </a:solidFill>
                    <a:latin typeface="Tahoma"/>
                    <a:cs typeface="Tahoma"/>
                  </a:rPr>
                  <a:t>)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  <a:cs typeface="Tahoma"/>
                  </a:rPr>
                  <a:t>Snapshot model: continuously increasing memory requirement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  <a:cs typeface="Tahoma"/>
                  </a:rPr>
                  <a:t>PED model: </a:t>
                </a:r>
                <a:r>
                  <a:rPr lang="en-US" dirty="0">
                    <a:solidFill>
                      <a:srgbClr val="0070C0"/>
                    </a:solidFill>
                    <a:latin typeface="Tahoma"/>
                    <a:cs typeface="Tahoma"/>
                  </a:rPr>
                  <a:t>bounded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  <a:cs typeface="Tahoma"/>
                  </a:rPr>
                  <a:t> memory requirement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sz="1400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# Edges stored by storing graphs separately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𝑂</m:t>
                    </m:r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𝑀𝑁</m:t>
                    </m:r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  <a:p>
                <a:pPr lvl="1">
                  <a:buClr>
                    <a:srgbClr val="000000"/>
                  </a:buClr>
                </a:pPr>
                <a:r>
                  <a:rPr lang="en-US" sz="1400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# Edges stored by aggregate graph: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𝑂</m:t>
                    </m:r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/>
                      </a:rPr>
                      <m:t>𝑀</m:t>
                    </m:r>
                    <m:func>
                      <m:func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US" sz="1400" dirty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  <a:p>
                <a:pPr marL="0" indent="0">
                  <a:buClr>
                    <a:srgbClr val="000000"/>
                  </a:buClr>
                  <a:buFont typeface="Wingdings" pitchFamily="2" charset="2"/>
                  <a:buNone/>
                </a:pPr>
                <a:endParaRPr lang="en-US" sz="1800" dirty="0" smtClean="0">
                  <a:solidFill>
                    <a:srgbClr val="000000"/>
                  </a:solidFill>
                  <a:latin typeface="Tahoma"/>
                  <a:cs typeface="Tahoma"/>
                </a:endParaRPr>
              </a:p>
              <a:p>
                <a:pPr>
                  <a:buClr>
                    <a:srgbClr val="000000"/>
                  </a:buClr>
                </a:pPr>
                <a:endParaRPr lang="en-US" dirty="0" smtClean="0">
                  <a:solidFill>
                    <a:srgbClr val="000000"/>
                  </a:solidFill>
                  <a:latin typeface="Tahoma"/>
                  <a:cs typeface="Tahoma"/>
                </a:endParaRPr>
              </a:p>
              <a:p>
                <a:pPr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Tahoma"/>
                  <a:cs typeface="Tahoma"/>
                </a:endParaRPr>
              </a:p>
            </p:txBody>
          </p:sp>
        </mc:Choice>
        <mc:Fallback>
          <p:sp>
            <p:nvSpPr>
              <p:cNvPr id="9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563" y="4856573"/>
                <a:ext cx="8686800" cy="1734008"/>
              </a:xfrm>
              <a:prstGeom prst="rect">
                <a:avLst/>
              </a:prstGeom>
              <a:blipFill rotWithShape="0">
                <a:blip r:embed="rId6"/>
                <a:stretch>
                  <a:fillRect l="-632" t="-21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277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Bulk Graph Execution Model</a:t>
            </a:r>
            <a:endParaRPr lang="en-US" sz="36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82563" y="1582077"/>
            <a:ext cx="5916312" cy="30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Iterative Graph processing (Pregel, GraphLab, Trinity, GRACE, …)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User-defined 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compute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()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function on each vertex 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v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  changes 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v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 + adjacent edges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Changes propagated to other vertices via message passing or scheduled updates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Key idea in TIDE: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Bulk execution: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Compute results for multiple sample graphs simultaneously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Partition 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N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  sample graphs into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bulk sets 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with </a:t>
            </a: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s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  sample graphs each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Execute algorithm on aggregate graph of each bulk set (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partial aggregate graph</a:t>
            </a: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)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509588" marR="0" lvl="1" indent="-1635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578" y="2773516"/>
            <a:ext cx="5927894" cy="66800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201472" y="4014065"/>
            <a:ext cx="2775474" cy="2267394"/>
          </a:xfrm>
          <a:prstGeom prst="rect">
            <a:avLst/>
          </a:prstGeom>
          <a:solidFill>
            <a:srgbClr val="009999">
              <a:lumMod val="20000"/>
              <a:lumOff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3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095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Tahoma" pitchFamily="34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ahoma" pitchFamily="34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Benefits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Same interface: users still think the computation is applied on one graph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Amortize overheads of extracting &amp; loading from aggregate graph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Better memory locality (vertex operations)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Similar message values &amp; similar state values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  <a:sym typeface="Symbol"/>
              </a:rPr>
              <a:t>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opportunities for compression (&gt;2x speedup w. LZF)  </a:t>
            </a:r>
          </a:p>
          <a:p>
            <a:pPr marL="9525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509588" marR="0" lvl="1" indent="-1635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440" y="4450823"/>
            <a:ext cx="5981830" cy="22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9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Real-time Streaming Graph Systems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Kineograph</a:t>
            </a:r>
            <a:r>
              <a:rPr lang="en-US" sz="1800" dirty="0"/>
              <a:t> (distributed, Microsoft, 2012)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TIDE (distributed, IBM, 2015</a:t>
            </a:r>
            <a:r>
              <a:rPr lang="en-US" sz="1800" dirty="0" smtClean="0"/>
              <a:t>)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Historical Graph Systems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/>
              <a:t>Chronos</a:t>
            </a:r>
            <a:r>
              <a:rPr lang="en-US" sz="1800" dirty="0" smtClean="0"/>
              <a:t> (distributed, Microsoft, 2014)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/>
              <a:t>DeltaGraph</a:t>
            </a:r>
            <a:r>
              <a:rPr lang="en-US" sz="1800" dirty="0" smtClean="0"/>
              <a:t> </a:t>
            </a:r>
            <a:r>
              <a:rPr lang="en-US" sz="1800" dirty="0"/>
              <a:t>(distributed, University </a:t>
            </a:r>
            <a:r>
              <a:rPr lang="en-US" sz="1800" dirty="0" smtClean="0"/>
              <a:t>of Maryland, 2013)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LLAMM (single-node, </a:t>
            </a:r>
            <a:r>
              <a:rPr lang="en-US" sz="1800" dirty="0"/>
              <a:t>Harvard </a:t>
            </a:r>
            <a:r>
              <a:rPr lang="en-US" sz="1800" dirty="0" smtClean="0"/>
              <a:t>University &amp; Oracle, 2015)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5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Chronos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Publication: Han et al Eurosys’14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Target </a:t>
            </a:r>
            <a:r>
              <a:rPr lang="en-US" sz="2400" dirty="0"/>
              <a:t>query: </a:t>
            </a:r>
            <a:r>
              <a:rPr lang="en-US" sz="2400" dirty="0" smtClean="0"/>
              <a:t>graph computation </a:t>
            </a:r>
            <a:r>
              <a:rPr lang="en-US" sz="2400" dirty="0"/>
              <a:t>on the sequence of static snapshots of a </a:t>
            </a:r>
            <a:r>
              <a:rPr lang="en-US" sz="2400" dirty="0" smtClean="0"/>
              <a:t>temporal graph </a:t>
            </a:r>
            <a:r>
              <a:rPr lang="en-US" sz="2400" dirty="0"/>
              <a:t>within a time </a:t>
            </a:r>
            <a:r>
              <a:rPr lang="en-US" sz="2400" dirty="0" smtClean="0"/>
              <a:t>range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err="1" smtClean="0"/>
              <a:t>E.g</a:t>
            </a:r>
            <a:r>
              <a:rPr lang="en-US" sz="2000" dirty="0" smtClean="0"/>
              <a:t> analyzing </a:t>
            </a:r>
            <a:r>
              <a:rPr lang="en-US" sz="2000" dirty="0"/>
              <a:t>the change of </a:t>
            </a:r>
            <a:r>
              <a:rPr lang="en-US" sz="2000" dirty="0" smtClean="0"/>
              <a:t>each vertex’s </a:t>
            </a:r>
            <a:r>
              <a:rPr lang="en-US" sz="2000" dirty="0"/>
              <a:t>PageRank for a given time </a:t>
            </a:r>
            <a:r>
              <a:rPr lang="en-US" sz="2000" dirty="0" smtClean="0"/>
              <a:t>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Naïve approach: </a:t>
            </a:r>
            <a:r>
              <a:rPr lang="en-US" sz="2400" dirty="0"/>
              <a:t>applying </a:t>
            </a:r>
            <a:r>
              <a:rPr lang="en-US" sz="2400" dirty="0" smtClean="0"/>
              <a:t>graph computation </a:t>
            </a:r>
            <a:r>
              <a:rPr lang="en-US" sz="2400" dirty="0"/>
              <a:t>on each snapshot </a:t>
            </a:r>
            <a:r>
              <a:rPr lang="en-US" sz="2400" dirty="0" smtClean="0"/>
              <a:t>separately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Chronos</a:t>
            </a:r>
            <a:r>
              <a:rPr lang="en-US" sz="2400" dirty="0" smtClean="0"/>
              <a:t>: exploit the </a:t>
            </a:r>
            <a:r>
              <a:rPr lang="en-US" sz="2400" b="1" i="1" dirty="0" smtClean="0"/>
              <a:t>time locality</a:t>
            </a:r>
            <a:r>
              <a:rPr lang="en-US" sz="2400" dirty="0" smtClean="0"/>
              <a:t> of temporal graphs</a:t>
            </a:r>
            <a:endParaRPr lang="en-US" sz="2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0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790" y="2687204"/>
            <a:ext cx="4095455" cy="1471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873" y="4755381"/>
            <a:ext cx="4149699" cy="1823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Structure Locality vs </a:t>
            </a:r>
            <a:r>
              <a:rPr lang="en-US" sz="3600" dirty="0"/>
              <a:t>Time </a:t>
            </a:r>
            <a:r>
              <a:rPr lang="en-US" sz="3600" dirty="0" smtClean="0"/>
              <a:t>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Structure locality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States of neighboring vertices in </a:t>
            </a:r>
            <a:r>
              <a:rPr lang="en-US" sz="1800" dirty="0"/>
              <a:t>the same snapshot are laid out close to each </a:t>
            </a:r>
            <a:endParaRPr lang="en-US" sz="1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/>
              <a:t>Time locality (preferred in </a:t>
            </a:r>
            <a:r>
              <a:rPr lang="en-US" sz="2000" b="1" dirty="0" err="1" smtClean="0"/>
              <a:t>Chronos</a:t>
            </a:r>
            <a:r>
              <a:rPr lang="en-US" sz="2000" b="1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States </a:t>
            </a:r>
            <a:r>
              <a:rPr lang="en-US" sz="1800" dirty="0"/>
              <a:t>of a vertex (or an edge) in consecutive snapshots </a:t>
            </a:r>
            <a:r>
              <a:rPr lang="en-US" sz="1800" dirty="0" smtClean="0"/>
              <a:t>are stored together</a:t>
            </a:r>
            <a:endParaRPr lang="en-US" sz="1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90" y="6538086"/>
            <a:ext cx="508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Figures are copied from Han et al EuroSys’14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7555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Chronos</a:t>
            </a:r>
            <a:r>
              <a:rPr lang="en-US" sz="3600" dirty="0" smtClean="0"/>
              <a:t>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In-memory graph layout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Data of a vertex/edge in consecutive snapshots are placed together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Locality-aware </a:t>
            </a:r>
            <a:r>
              <a:rPr lang="en-US" sz="2000" dirty="0"/>
              <a:t>batch scheduling (LABS</a:t>
            </a:r>
            <a:r>
              <a:rPr lang="en-US" sz="2000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Batch processing of a vertex across all the </a:t>
            </a:r>
            <a:r>
              <a:rPr lang="en-US" sz="1800" dirty="0" err="1" smtClean="0"/>
              <a:t>snapshorts</a:t>
            </a:r>
            <a:endParaRPr lang="en-US" sz="1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Batch information propagation to a neighbor vertex across snapshots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Incremental Computation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Use the results </a:t>
            </a:r>
            <a:r>
              <a:rPr lang="en-US" sz="1800" dirty="0"/>
              <a:t>on 1</a:t>
            </a:r>
            <a:r>
              <a:rPr lang="en-US" sz="1800" baseline="30000" dirty="0"/>
              <a:t>st</a:t>
            </a:r>
            <a:r>
              <a:rPr lang="en-US" sz="1800" dirty="0"/>
              <a:t> snapshot</a:t>
            </a:r>
            <a:r>
              <a:rPr lang="en-US" sz="1800" dirty="0" smtClean="0"/>
              <a:t> to batch compute on the remaining snapshots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Use the results on </a:t>
            </a:r>
            <a:r>
              <a:rPr lang="en-US" sz="1800" dirty="0" smtClean="0"/>
              <a:t>the </a:t>
            </a:r>
            <a:r>
              <a:rPr lang="en-US" sz="1800" dirty="0" err="1" smtClean="0"/>
              <a:t>insersection</a:t>
            </a:r>
            <a:r>
              <a:rPr lang="en-US" sz="1800" dirty="0" smtClean="0"/>
              <a:t> graph to batch compute on all snapshots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On-disk graph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 smtClean="0"/>
              <a:t>Organized in snapshot groups</a:t>
            </a:r>
          </a:p>
          <a:p>
            <a:pPr marL="1234440" lvl="2" indent="-457200">
              <a:buFont typeface="Arial" panose="020B0604020202020204" pitchFamily="34" charset="0"/>
              <a:buChar char="•"/>
            </a:pPr>
            <a:r>
              <a:rPr lang="en-US" sz="1200" dirty="0" smtClean="0"/>
              <a:t>Stored as the first snapshot followed by the updates in the remaining snapshots in this group.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55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DeltaGraph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Publication: </a:t>
            </a:r>
            <a:r>
              <a:rPr lang="en-US" sz="2800" dirty="0" err="1" smtClean="0"/>
              <a:t>Khurana</a:t>
            </a:r>
            <a:r>
              <a:rPr lang="en-US" sz="2800" dirty="0" smtClean="0"/>
              <a:t> et al ICDE’13, EDBT’16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Target query: access past states of the graphs and perform static graph analysis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err="1" smtClean="0"/>
              <a:t>E.g</a:t>
            </a:r>
            <a:r>
              <a:rPr lang="en-US" sz="2300" dirty="0" smtClean="0"/>
              <a:t> study the evolution of centrality measures, density, conductance, </a:t>
            </a:r>
            <a:r>
              <a:rPr lang="en-US" sz="2300" dirty="0" err="1" smtClean="0"/>
              <a:t>etc</a:t>
            </a:r>
            <a:endParaRPr lang="en-US" sz="23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Two major components: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Temporal Graph Index (TGI)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Temporal Graph Analytics Framework (TAF)</a:t>
            </a:r>
            <a:endParaRPr lang="en-US" sz="23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4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DeltaGraph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Publication: </a:t>
            </a:r>
            <a:r>
              <a:rPr lang="en-US" sz="2800" dirty="0" err="1" smtClean="0"/>
              <a:t>Khurana</a:t>
            </a:r>
            <a:r>
              <a:rPr lang="en-US" sz="2800" dirty="0" smtClean="0"/>
              <a:t> et al ICDE’13, EDBT’16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Target query: access past states of the graphs and perform static graph analysis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err="1" smtClean="0"/>
              <a:t>E.g</a:t>
            </a:r>
            <a:r>
              <a:rPr lang="en-US" sz="2300" dirty="0" smtClean="0"/>
              <a:t> study the evolution of centrality measures, density, conductance, </a:t>
            </a:r>
            <a:r>
              <a:rPr lang="en-US" sz="2300" dirty="0" err="1" smtClean="0"/>
              <a:t>etc</a:t>
            </a:r>
            <a:endParaRPr lang="en-US" sz="23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Two major components: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Temporal Graph Index (TGI)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Temporal Graph Analytics Framework (TAF)</a:t>
            </a:r>
            <a:endParaRPr lang="en-US" sz="23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2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Temporal Graph Index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9074" y="1947573"/>
            <a:ext cx="7273296" cy="4408777"/>
            <a:chOff x="881590" y="1947573"/>
            <a:chExt cx="7273296" cy="44087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590" y="1947573"/>
              <a:ext cx="7142801" cy="43175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39851" y="5987018"/>
              <a:ext cx="3150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57164" y="3122092"/>
            <a:ext cx="30603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Partitioned delta and partitioned </a:t>
            </a:r>
            <a:r>
              <a:rPr lang="en-US" sz="1400" dirty="0" err="1" smtClean="0"/>
              <a:t>eventlist</a:t>
            </a:r>
            <a:r>
              <a:rPr lang="en-US" sz="1400" dirty="0" smtClean="0"/>
              <a:t> for scalability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Version chain for nodes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Sorted list of references to a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Graph primitives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Snapshot retrieval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Node’s history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K-hop neighborhood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Neighborhood evolution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4360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Temporal Graph Analytics </a:t>
            </a:r>
            <a:r>
              <a:rPr lang="en-US" sz="3600" dirty="0" smtClean="0"/>
              <a:t>Framework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Node-centric</a:t>
            </a:r>
            <a:r>
              <a:rPr lang="en-US" sz="2400" i="1" dirty="0"/>
              <a:t> </a:t>
            </a:r>
            <a:r>
              <a:rPr lang="en-US" sz="2400" dirty="0"/>
              <a:t>graph extraction and analytical logic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Primary operand:</a:t>
            </a:r>
            <a:r>
              <a:rPr lang="en-US" sz="2400" b="1" i="1" dirty="0" smtClean="0"/>
              <a:t> Set </a:t>
            </a:r>
            <a:r>
              <a:rPr lang="en-US" sz="2400" b="1" i="1" dirty="0"/>
              <a:t>of Nodes (</a:t>
            </a:r>
            <a:r>
              <a:rPr lang="en-US" sz="2400" b="1" i="1" dirty="0" err="1"/>
              <a:t>SoN</a:t>
            </a:r>
            <a:r>
              <a:rPr lang="en-US" sz="2400" b="1" i="1" dirty="0"/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refers to a collection of temporal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Operations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 smtClean="0"/>
              <a:t>Extract</a:t>
            </a:r>
            <a:r>
              <a:rPr lang="en-US" sz="1900" dirty="0" smtClean="0"/>
              <a:t>: </a:t>
            </a:r>
            <a:r>
              <a:rPr lang="en-US" sz="1900" dirty="0" err="1" smtClean="0"/>
              <a:t>Timeslice</a:t>
            </a:r>
            <a:r>
              <a:rPr lang="en-US" sz="1900" dirty="0" smtClean="0"/>
              <a:t>, Select</a:t>
            </a:r>
            <a:r>
              <a:rPr lang="el-GR" sz="1900" dirty="0" smtClean="0"/>
              <a:t>, </a:t>
            </a:r>
            <a:r>
              <a:rPr lang="en-US" sz="1900" dirty="0" smtClean="0"/>
              <a:t>Filter</a:t>
            </a:r>
            <a:r>
              <a:rPr lang="el-GR" sz="1900" dirty="0" smtClean="0"/>
              <a:t>, </a:t>
            </a:r>
            <a:r>
              <a:rPr lang="en-US" sz="1900" dirty="0"/>
              <a:t>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 smtClean="0"/>
              <a:t>Compute</a:t>
            </a:r>
            <a:r>
              <a:rPr lang="en-US" sz="1900" dirty="0" smtClean="0"/>
              <a:t>: </a:t>
            </a:r>
            <a:r>
              <a:rPr lang="en-US" sz="1900" dirty="0" err="1" smtClean="0"/>
              <a:t>NodeCompute</a:t>
            </a:r>
            <a:r>
              <a:rPr lang="el-GR" sz="1900" dirty="0" smtClean="0"/>
              <a:t>, </a:t>
            </a:r>
            <a:r>
              <a:rPr lang="en-US" sz="1900" dirty="0" err="1" smtClean="0"/>
              <a:t>NodeComputeTemporal</a:t>
            </a:r>
            <a:r>
              <a:rPr lang="en-US" sz="1900" dirty="0" smtClean="0"/>
              <a:t>, </a:t>
            </a:r>
            <a:r>
              <a:rPr lang="en-US" sz="1900" dirty="0"/>
              <a:t>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b="1" dirty="0" smtClean="0"/>
              <a:t>Analyze:</a:t>
            </a:r>
            <a:r>
              <a:rPr lang="en-US" sz="1900" dirty="0" smtClean="0"/>
              <a:t> Compare</a:t>
            </a:r>
            <a:r>
              <a:rPr lang="el-GR" sz="1900" dirty="0" smtClean="0"/>
              <a:t>, </a:t>
            </a:r>
            <a:r>
              <a:rPr lang="en-US" sz="1900" dirty="0" smtClean="0"/>
              <a:t>Evolution</a:t>
            </a:r>
            <a:r>
              <a:rPr lang="el-GR" sz="1900" dirty="0" smtClean="0"/>
              <a:t>, </a:t>
            </a:r>
            <a:r>
              <a:rPr lang="en-US" sz="1900" dirty="0"/>
              <a:t>other </a:t>
            </a:r>
            <a:r>
              <a:rPr lang="en-US" sz="1900" dirty="0" smtClean="0"/>
              <a:t>aggregates</a:t>
            </a:r>
            <a:endParaRPr lang="en-US" sz="19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880" y="2978950"/>
            <a:ext cx="3803789" cy="21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3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BPPA Example: List Ranking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Pointer jumping / path doubling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altLang="zh-CN" sz="2700" dirty="0" smtClean="0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49331" y="43042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044350" y="479413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324270" y="479413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604190" y="479413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84110" y="479413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164030" y="479413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49450" y="474607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044350" y="536545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324270" y="536545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604190" y="536545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884110" y="536545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rot="16200000" flipV="1">
            <a:off x="2984010" y="5365458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3164030" y="5365458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49450" y="531740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63"/>
          <p:cNvGrpSpPr/>
          <p:nvPr/>
        </p:nvGrpSpPr>
        <p:grpSpPr>
          <a:xfrm>
            <a:off x="4919225" y="4929147"/>
            <a:ext cx="1129899" cy="337009"/>
            <a:chOff x="6912259" y="4681214"/>
            <a:chExt cx="1129899" cy="337009"/>
          </a:xfrm>
        </p:grpSpPr>
        <p:sp>
          <p:nvSpPr>
            <p:cNvPr id="22" name="任意多边形 21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>
              <a:stCxn id="22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66"/>
          <p:cNvGrpSpPr/>
          <p:nvPr/>
        </p:nvGrpSpPr>
        <p:grpSpPr>
          <a:xfrm>
            <a:off x="4199145" y="4929147"/>
            <a:ext cx="1129899" cy="337009"/>
            <a:chOff x="6912259" y="4681214"/>
            <a:chExt cx="1129899" cy="337009"/>
          </a:xfrm>
        </p:grpSpPr>
        <p:sp>
          <p:nvSpPr>
            <p:cNvPr id="25" name="任意多边形 24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>
              <a:stCxn id="25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69"/>
          <p:cNvGrpSpPr/>
          <p:nvPr/>
        </p:nvGrpSpPr>
        <p:grpSpPr>
          <a:xfrm>
            <a:off x="3524070" y="4929147"/>
            <a:ext cx="1129899" cy="337009"/>
            <a:chOff x="6912259" y="4681214"/>
            <a:chExt cx="1129899" cy="337009"/>
          </a:xfrm>
        </p:grpSpPr>
        <p:sp>
          <p:nvSpPr>
            <p:cNvPr id="28" name="任意多边形 27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箭头连接符 28"/>
            <p:cNvCxnSpPr>
              <a:stCxn id="28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72"/>
          <p:cNvGrpSpPr/>
          <p:nvPr/>
        </p:nvGrpSpPr>
        <p:grpSpPr>
          <a:xfrm>
            <a:off x="2758985" y="4974152"/>
            <a:ext cx="1129899" cy="337009"/>
            <a:chOff x="6912259" y="4681214"/>
            <a:chExt cx="1129899" cy="337009"/>
          </a:xfrm>
        </p:grpSpPr>
        <p:sp>
          <p:nvSpPr>
            <p:cNvPr id="31" name="任意多边形 30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31"/>
            <p:cNvCxnSpPr>
              <a:stCxn id="31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75"/>
          <p:cNvGrpSpPr/>
          <p:nvPr/>
        </p:nvGrpSpPr>
        <p:grpSpPr>
          <a:xfrm>
            <a:off x="2803990" y="5581191"/>
            <a:ext cx="1129899" cy="337009"/>
            <a:chOff x="6912259" y="4681214"/>
            <a:chExt cx="1129899" cy="337009"/>
          </a:xfrm>
        </p:grpSpPr>
        <p:sp>
          <p:nvSpPr>
            <p:cNvPr id="34" name="任意多边形 33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箭头连接符 34"/>
            <p:cNvCxnSpPr>
              <a:stCxn id="34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任意多边形 35"/>
          <p:cNvSpPr/>
          <p:nvPr/>
        </p:nvSpPr>
        <p:spPr>
          <a:xfrm rot="21425544">
            <a:off x="3032008" y="5666236"/>
            <a:ext cx="1582674" cy="158146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/>
          <p:cNvCxnSpPr>
            <a:stCxn id="36" idx="0"/>
          </p:cNvCxnSpPr>
          <p:nvPr/>
        </p:nvCxnSpPr>
        <p:spPr>
          <a:xfrm flipH="1" flipV="1">
            <a:off x="2793962" y="5639596"/>
            <a:ext cx="235054" cy="668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 37"/>
          <p:cNvSpPr/>
          <p:nvPr/>
        </p:nvSpPr>
        <p:spPr>
          <a:xfrm>
            <a:off x="2939005" y="5626196"/>
            <a:ext cx="2385265" cy="259253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/>
          <p:cNvCxnSpPr>
            <a:stCxn id="38" idx="0"/>
          </p:cNvCxnSpPr>
          <p:nvPr/>
        </p:nvCxnSpPr>
        <p:spPr>
          <a:xfrm flipH="1" flipV="1">
            <a:off x="2803990" y="5536187"/>
            <a:ext cx="135015" cy="900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任意多边形 39"/>
          <p:cNvSpPr/>
          <p:nvPr/>
        </p:nvSpPr>
        <p:spPr>
          <a:xfrm>
            <a:off x="3659085" y="5626196"/>
            <a:ext cx="2385265" cy="259253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>
            <a:stCxn id="40" idx="0"/>
          </p:cNvCxnSpPr>
          <p:nvPr/>
        </p:nvCxnSpPr>
        <p:spPr>
          <a:xfrm flipH="1" flipV="1">
            <a:off x="3524070" y="5536187"/>
            <a:ext cx="135015" cy="90009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314960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86968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58559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30567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02575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rot="16200000" flipV="1">
            <a:off x="586433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604435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直接箭头连接符 48"/>
          <p:cNvCxnSpPr/>
          <p:nvPr/>
        </p:nvCxnSpPr>
        <p:spPr>
          <a:xfrm rot="16200000" flipV="1">
            <a:off x="514425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532427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直接箭头连接符 50"/>
          <p:cNvCxnSpPr/>
          <p:nvPr/>
        </p:nvCxnSpPr>
        <p:spPr>
          <a:xfrm rot="16200000" flipV="1">
            <a:off x="442417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/>
          <p:cNvSpPr/>
          <p:nvPr/>
        </p:nvSpPr>
        <p:spPr>
          <a:xfrm>
            <a:off x="460419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rot="16200000" flipV="1">
            <a:off x="370409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388411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直接箭头连接符 54"/>
          <p:cNvCxnSpPr/>
          <p:nvPr/>
        </p:nvCxnSpPr>
        <p:spPr>
          <a:xfrm rot="16200000" flipV="1">
            <a:off x="298401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/>
        </p:nvSpPr>
        <p:spPr>
          <a:xfrm>
            <a:off x="316403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LLAMA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Publication: </a:t>
            </a:r>
            <a:r>
              <a:rPr lang="en-US" sz="2800" dirty="0" err="1" smtClean="0"/>
              <a:t>Macko</a:t>
            </a:r>
            <a:r>
              <a:rPr lang="en-US" sz="2800" dirty="0" smtClean="0"/>
              <a:t> et al ICDE’15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Target query: perform various </a:t>
            </a:r>
            <a:r>
              <a:rPr lang="en-US" sz="2800" dirty="0" smtClean="0"/>
              <a:t>whole graph analysis </a:t>
            </a:r>
            <a:r>
              <a:rPr lang="en-US" sz="2800" dirty="0"/>
              <a:t>on consistent 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 single </a:t>
            </a:r>
            <a:r>
              <a:rPr lang="en-US" sz="2800" dirty="0"/>
              <a:t>machine system that stores </a:t>
            </a:r>
            <a:r>
              <a:rPr lang="en-US" sz="2800" dirty="0" smtClean="0"/>
              <a:t>and incrementally updates </a:t>
            </a:r>
            <a:r>
              <a:rPr lang="en-US" sz="2800" dirty="0"/>
              <a:t>an evolving graph in multi-version </a:t>
            </a:r>
            <a:r>
              <a:rPr lang="en-US" sz="2800" dirty="0" smtClean="0"/>
              <a:t>representations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LLAMA provides a general purpose programming model instead of </a:t>
            </a:r>
            <a:r>
              <a:rPr lang="en-US" sz="2800" dirty="0" smtClean="0"/>
              <a:t>vertex- </a:t>
            </a:r>
            <a:r>
              <a:rPr lang="en-US" sz="2800" dirty="0"/>
              <a:t>or edge- centric models</a:t>
            </a:r>
            <a:endParaRPr lang="en-US" sz="28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5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Multi-Version </a:t>
            </a:r>
            <a:r>
              <a:rPr lang="en-US" sz="3600" dirty="0"/>
              <a:t>CSR </a:t>
            </a:r>
            <a:r>
              <a:rPr lang="en-US" sz="3600" dirty="0" smtClean="0"/>
              <a:t>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ugment the </a:t>
            </a:r>
            <a:r>
              <a:rPr lang="en-US" sz="2400" dirty="0"/>
              <a:t>compact read-only CSR (compressed sparse row) </a:t>
            </a:r>
            <a:r>
              <a:rPr lang="en-US" sz="2400" dirty="0" smtClean="0"/>
              <a:t>representation </a:t>
            </a:r>
            <a:r>
              <a:rPr lang="en-US" sz="2400" dirty="0"/>
              <a:t>to support mutability </a:t>
            </a:r>
            <a:r>
              <a:rPr lang="en-US" sz="2400" dirty="0" smtClean="0"/>
              <a:t>and persistence.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Large </a:t>
            </a:r>
            <a:r>
              <a:rPr lang="en-US" sz="2000" dirty="0"/>
              <a:t>multi-versioned array (LAMA) </a:t>
            </a:r>
            <a:r>
              <a:rPr lang="en-US" sz="2000" dirty="0" smtClean="0"/>
              <a:t>with </a:t>
            </a:r>
            <a:r>
              <a:rPr lang="en-US" sz="2000" dirty="0"/>
              <a:t>a </a:t>
            </a:r>
            <a:r>
              <a:rPr lang="en-US" sz="2000" dirty="0" smtClean="0"/>
              <a:t>software copy-on-write </a:t>
            </a:r>
            <a:r>
              <a:rPr lang="en-US" sz="2000" dirty="0"/>
              <a:t>technique for snapshotting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11" y="3443570"/>
            <a:ext cx="8025977" cy="2932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090" y="6538086"/>
            <a:ext cx="508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Figure is copied from </a:t>
            </a:r>
            <a:r>
              <a:rPr lang="en-US" sz="1200" dirty="0" err="1" smtClean="0"/>
              <a:t>Macko</a:t>
            </a:r>
            <a:r>
              <a:rPr lang="en-US" sz="1200" dirty="0" smtClean="0"/>
              <a:t> et al ICDE’15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6831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Subgraph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-Based Systems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7"/>
          <p:cNvSpPr txBox="1">
            <a:spLocks noGrp="1"/>
          </p:cNvSpPr>
          <p:nvPr>
            <p:ph type="title"/>
          </p:nvPr>
        </p:nvSpPr>
        <p:spPr>
          <a:xfrm>
            <a:off x="251520" y="0"/>
            <a:ext cx="889248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SzPct val="100000"/>
            </a:pPr>
            <a:r>
              <a:rPr lang="en-US" dirty="0">
                <a:sym typeface="Calibri"/>
              </a:rPr>
              <a:t>DBMS-Style Graph </a:t>
            </a:r>
            <a:r>
              <a:rPr lang="en-US" dirty="0" smtClean="0">
                <a:sym typeface="Calibri"/>
              </a:rPr>
              <a:t>Systems</a:t>
            </a:r>
            <a:endParaRPr lang="en" dirty="0">
              <a:sym typeface="Calibri"/>
            </a:endParaRPr>
          </a:p>
        </p:txBody>
      </p:sp>
      <p:pic>
        <p:nvPicPr>
          <p:cNvPr id="11" name="Picture 10" descr="Dataflow-col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29" y="1720548"/>
            <a:ext cx="7832618" cy="48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400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Calibri"/>
              </a:rPr>
              <a:t>Reason #1</a:t>
            </a:r>
            <a:endParaRPr lang="en" sz="5400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25871"/>
            <a:ext cx="8515350" cy="16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lv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lvl="1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lvl="2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lvl="3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lvl="4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lvl="5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Expressiveness</a:t>
            </a:r>
            <a:endParaRPr lang="en-US" dirty="0" smtClean="0"/>
          </a:p>
          <a:p>
            <a:pPr lvl="1"/>
            <a:r>
              <a:rPr lang="en-US" dirty="0" smtClean="0"/>
              <a:t>Transitive closure</a:t>
            </a:r>
          </a:p>
          <a:p>
            <a:pPr lvl="1"/>
            <a:r>
              <a:rPr lang="en-US" dirty="0" smtClean="0"/>
              <a:t>All pair shortest paths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0995" y="3323181"/>
            <a:ext cx="8515350" cy="114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lv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lvl="1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lvl="2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lvl="3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lvl="4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lvl="5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Vertex-centric API?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46574" y="4149080"/>
            <a:ext cx="769585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en" sz="1400" dirty="0">
                <a:solidFill>
                  <a:srgbClr val="99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public class</a:t>
            </a:r>
            <a:r>
              <a:rPr lang="en" sz="1400" dirty="0">
                <a:solidFill>
                  <a:srgbClr val="20124D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</a:t>
            </a: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AllPairShortestPaths </a:t>
            </a:r>
            <a:r>
              <a:rPr lang="en" sz="1400" dirty="0" smtClean="0">
                <a:solidFill>
                  <a:srgbClr val="99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extends</a:t>
            </a: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Vertex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&lt;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VLongWritable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,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DoubleWritable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,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FloatWritable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,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</a:t>
            </a: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		DoubleWritable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&gt;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{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/>
            </a:r>
            <a:b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</a:b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 </a:t>
            </a:r>
          </a:p>
          <a:p>
            <a:pPr lvl="0">
              <a:spcBef>
                <a:spcPts val="0"/>
              </a:spcBef>
            </a:pP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private </a:t>
            </a: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Map&lt;VLongWritable, DoubleWritable&gt; distances = 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new</a:t>
            </a: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HashMap&lt;&gt;();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/>
            </a:r>
            <a:b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</a:b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</a:t>
            </a:r>
          </a:p>
          <a:p>
            <a:pPr lvl="0">
              <a:spcBef>
                <a:spcPts val="0"/>
              </a:spcBef>
            </a:pP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</a:t>
            </a: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</a:t>
            </a:r>
            <a:r>
              <a:rPr lang="en" sz="1400" dirty="0" smtClean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@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Override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/>
            </a:r>
            <a:b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</a:b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</a:t>
            </a:r>
            <a:r>
              <a:rPr lang="en" sz="1400" dirty="0">
                <a:solidFill>
                  <a:srgbClr val="351C75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public void 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compute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(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Iterator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&lt;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DoubleWritable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&gt;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msgIterator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) {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/>
            </a:r>
            <a:b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</a:b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      .......</a:t>
            </a:r>
            <a:b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</a:br>
            <a:r>
              <a:rPr lang="en" sz="1400" dirty="0" smtClean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    </a:t>
            </a: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}</a:t>
            </a:r>
            <a: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/>
            </a:r>
            <a:br>
              <a:rPr lang="en" sz="1400" dirty="0">
                <a:solidFill>
                  <a:srgbClr val="373737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</a:br>
            <a:r>
              <a:rPr lang="en" sz="1400" dirty="0">
                <a:solidFill>
                  <a:srgbClr val="0000FF"/>
                </a:solidFill>
                <a:highlight>
                  <a:srgbClr val="F4F4F4"/>
                </a:highlight>
                <a:latin typeface="+mn-lt"/>
                <a:ea typeface="Verdana"/>
                <a:cs typeface="Verdana"/>
                <a:sym typeface="Verdana"/>
              </a:rPr>
              <a:t>}</a:t>
            </a:r>
          </a:p>
          <a:p>
            <a:pPr lvl="0">
              <a:spcBef>
                <a:spcPts val="0"/>
              </a:spcBef>
            </a:pPr>
            <a:endParaRPr lang="en" sz="1200" dirty="0">
              <a:latin typeface="+mn-lt"/>
            </a:endParaRPr>
          </a:p>
        </p:txBody>
      </p:sp>
      <p:pic>
        <p:nvPicPr>
          <p:cNvPr id="11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430" y="2003517"/>
            <a:ext cx="2152650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868270" y="4779149"/>
            <a:ext cx="5908975" cy="450051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909" y="4464115"/>
            <a:ext cx="786795" cy="7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6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400" b="1" dirty="0" smtClean="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  <a:sym typeface="Calibri"/>
              </a:rPr>
              <a:t>Reason #2</a:t>
            </a:r>
            <a:endParaRPr lang="en" sz="5400" b="1" dirty="0">
              <a:solidFill>
                <a:schemeClr val="tx1"/>
              </a:solidFill>
              <a:latin typeface="+mj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10" y="3789040"/>
            <a:ext cx="1389539" cy="1672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20" y="2432013"/>
            <a:ext cx="2348880" cy="1139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933" y="2404740"/>
            <a:ext cx="2743200" cy="138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105" y="3591896"/>
            <a:ext cx="2368135" cy="1778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27" y="3345553"/>
            <a:ext cx="2982140" cy="15675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010" y="5369964"/>
            <a:ext cx="2485732" cy="102145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57200" y="1592005"/>
            <a:ext cx="8515350" cy="71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lv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lvl="1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lvl="2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lvl="3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lvl="4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lvl="5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/>
              <a:t>Easy OPS – Unified logs, tooling, configuration…!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619" y="4779150"/>
            <a:ext cx="2025225" cy="18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8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Calibri"/>
              </a:rPr>
              <a:t>Reason #3</a:t>
            </a:r>
            <a:endParaRPr lang="en" sz="5400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457200" y="1730374"/>
            <a:ext cx="8229600" cy="85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-US" b="1" dirty="0" smtClean="0">
                <a:sym typeface="Calibri"/>
              </a:rPr>
              <a:t>Efficient Resource Utilization and Robustness</a:t>
            </a:r>
            <a:endParaRPr lang="en" b="1" dirty="0">
              <a:sym typeface="Calibri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700" y="4138100"/>
            <a:ext cx="2571750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4583500" y="4839625"/>
            <a:ext cx="3873300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700" dirty="0" smtClean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~30</a:t>
            </a:r>
            <a:r>
              <a:rPr lang="en" sz="2700" dirty="0" smtClean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" sz="27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similar threads on Giraph-users mailing list during the </a:t>
            </a:r>
            <a:r>
              <a:rPr lang="en-US" sz="2700" dirty="0" smtClean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year 2015</a:t>
            </a:r>
            <a:r>
              <a:rPr lang="en" sz="2700" dirty="0" smtClean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!</a:t>
            </a:r>
            <a:endParaRPr lang="en" sz="2700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2411760" y="2588374"/>
            <a:ext cx="5492100" cy="1824600"/>
          </a:xfrm>
          <a:prstGeom prst="wedgeEllipseCallout">
            <a:avLst>
              <a:gd name="adj1" fmla="val -37257"/>
              <a:gd name="adj2" fmla="val 63303"/>
            </a:avLst>
          </a:prstGeom>
          <a:solidFill>
            <a:srgbClr val="FFFFFF"/>
          </a:solidFill>
          <a:ln w="19050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rPr lang="en" sz="1700" dirty="0">
                <a:solidFill>
                  <a:srgbClr val="0B5394"/>
                </a:solidFill>
                <a:highlight>
                  <a:srgbClr val="FFFFFF"/>
                </a:highlight>
                <a:latin typeface="+mn-lt"/>
                <a:ea typeface="Calibri"/>
                <a:cs typeface="Calibri"/>
                <a:sym typeface="Calibri"/>
              </a:rPr>
              <a:t>“I’m trying to run the sample connected components algorithm on a large data set on a cluster, but I get a ‘java.lang.OutOfMemoryError: Java heap space’ error.”</a:t>
            </a:r>
          </a:p>
        </p:txBody>
      </p:sp>
    </p:spTree>
    <p:extLst>
      <p:ext uri="{BB962C8B-B14F-4D97-AF65-F5344CB8AC3E}">
        <p14:creationId xmlns:p14="http://schemas.microsoft.com/office/powerpoint/2010/main" xmlns="" val="7491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5400" b="1" dirty="0" smtClean="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  <a:sym typeface="Calibri"/>
              </a:rPr>
              <a:t>Reason #4</a:t>
            </a:r>
            <a:endParaRPr lang="en" sz="5400" b="1" dirty="0">
              <a:solidFill>
                <a:schemeClr val="tx1"/>
              </a:solidFill>
              <a:latin typeface="+mj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75" y="4409400"/>
            <a:ext cx="2171700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/>
          <p:nvPr/>
        </p:nvSpPr>
        <p:spPr>
          <a:xfrm>
            <a:off x="4143775" y="4106400"/>
            <a:ext cx="3124799" cy="1027799"/>
          </a:xfrm>
          <a:prstGeom prst="wedgeRoundRectCallout">
            <a:avLst>
              <a:gd name="adj1" fmla="val -83235"/>
              <a:gd name="adj2" fmla="val 62193"/>
              <a:gd name="adj3" fmla="val 0"/>
            </a:avLst>
          </a:prstGeom>
          <a:solidFill>
            <a:srgbClr val="FFFFFF"/>
          </a:solidFill>
          <a:ln w="19050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700" b="1" i="1" dirty="0">
                <a:solidFill>
                  <a:srgbClr val="0B5394"/>
                </a:solidFill>
                <a:latin typeface="+mn-lt"/>
                <a:ea typeface="Calibri"/>
                <a:cs typeface="Calibri"/>
                <a:sym typeface="Calibri"/>
              </a:rPr>
              <a:t>One-size fits-all?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625871"/>
            <a:ext cx="8515350" cy="229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lv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lvl="1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lvl="2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lvl="3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lvl="4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lvl="5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Physical flexibility and </a:t>
            </a:r>
            <a:r>
              <a:rPr lang="en-US" b="1" dirty="0" err="1" smtClean="0"/>
              <a:t>adaptivity</a:t>
            </a:r>
            <a:endParaRPr lang="en-US" dirty="0" smtClean="0"/>
          </a:p>
          <a:p>
            <a:pPr lvl="1"/>
            <a:r>
              <a:rPr lang="en-US" dirty="0"/>
              <a:t>PageRank, SSSP, CC, Triangle </a:t>
            </a:r>
            <a:r>
              <a:rPr lang="en-US" dirty="0" smtClean="0"/>
              <a:t>Counting</a:t>
            </a:r>
          </a:p>
          <a:p>
            <a:pPr lvl="1"/>
            <a:r>
              <a:rPr lang="en-US" dirty="0"/>
              <a:t>Web graph, social network, RDF </a:t>
            </a:r>
            <a:r>
              <a:rPr lang="en-US" dirty="0" smtClean="0"/>
              <a:t>graph</a:t>
            </a:r>
          </a:p>
          <a:p>
            <a:pPr lvl="1"/>
            <a:r>
              <a:rPr lang="en-US" dirty="0"/>
              <a:t>8 cheap machine school cluster, 200 </a:t>
            </a:r>
            <a:r>
              <a:rPr lang="en-US" dirty="0" smtClean="0"/>
              <a:t>beefy machine at an enterprise data </a:t>
            </a:r>
            <a:r>
              <a:rPr lang="en-US" dirty="0"/>
              <a:t>center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437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 descr="Screen Shot 2015-08-19 at 9.22.5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350" y="1798125"/>
            <a:ext cx="4976500" cy="47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07500"/>
            <a:ext cx="8229600" cy="1220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400" b="1" dirty="0" smtClean="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  <a:sym typeface="Calibri"/>
              </a:rPr>
              <a:t>What’s graph analytics?</a:t>
            </a:r>
            <a:endParaRPr lang="en" sz="5400" b="1" dirty="0">
              <a:solidFill>
                <a:schemeClr val="tx1"/>
              </a:solidFill>
              <a:latin typeface="+mj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3031750" y="2582325"/>
            <a:ext cx="449400" cy="2507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3529125" y="2582325"/>
            <a:ext cx="449400" cy="2507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4026500" y="2582325"/>
            <a:ext cx="449400" cy="2507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3403675" y="3199125"/>
            <a:ext cx="449400" cy="1253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3151900" y="4250600"/>
            <a:ext cx="449400" cy="1253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3643125" y="4250600"/>
            <a:ext cx="449400" cy="1253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3193725" y="6347500"/>
            <a:ext cx="399900" cy="1253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3403675" y="4450850"/>
            <a:ext cx="449400" cy="1253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157" name="Shape 157"/>
          <p:cNvSpPr/>
          <p:nvPr/>
        </p:nvSpPr>
        <p:spPr>
          <a:xfrm>
            <a:off x="3667875" y="6347500"/>
            <a:ext cx="399900" cy="1253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8" name="Shape 158"/>
          <p:cNvCxnSpPr>
            <a:endCxn id="151" idx="3"/>
          </p:cNvCxnSpPr>
          <p:nvPr/>
        </p:nvCxnSpPr>
        <p:spPr>
          <a:xfrm flipH="1">
            <a:off x="4475900" y="1652025"/>
            <a:ext cx="102900" cy="10557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9" name="Shape 159"/>
          <p:cNvCxnSpPr>
            <a:endCxn id="150" idx="0"/>
          </p:cNvCxnSpPr>
          <p:nvPr/>
        </p:nvCxnSpPr>
        <p:spPr>
          <a:xfrm flipH="1">
            <a:off x="3753825" y="1683225"/>
            <a:ext cx="814800" cy="8991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0" name="Shape 160"/>
          <p:cNvCxnSpPr>
            <a:endCxn id="149" idx="0"/>
          </p:cNvCxnSpPr>
          <p:nvPr/>
        </p:nvCxnSpPr>
        <p:spPr>
          <a:xfrm flipH="1">
            <a:off x="3256450" y="1672725"/>
            <a:ext cx="1312200" cy="9096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1" name="Shape 161"/>
          <p:cNvSpPr txBox="1"/>
          <p:nvPr/>
        </p:nvSpPr>
        <p:spPr>
          <a:xfrm>
            <a:off x="4402825" y="1244200"/>
            <a:ext cx="3763500" cy="4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304 Million Monthly Active Users</a:t>
            </a:r>
          </a:p>
        </p:txBody>
      </p:sp>
      <p:cxnSp>
        <p:nvCxnSpPr>
          <p:cNvPr id="162" name="Shape 162"/>
          <p:cNvCxnSpPr>
            <a:endCxn id="157" idx="0"/>
          </p:cNvCxnSpPr>
          <p:nvPr/>
        </p:nvCxnSpPr>
        <p:spPr>
          <a:xfrm flipH="1">
            <a:off x="3867825" y="4579000"/>
            <a:ext cx="2289900" cy="1768500"/>
          </a:xfrm>
          <a:prstGeom prst="straightConnector1">
            <a:avLst/>
          </a:prstGeom>
          <a:noFill/>
          <a:ln w="19050" cap="flat" cmpd="sng">
            <a:solidFill>
              <a:srgbClr val="741B47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" name="Shape 163"/>
          <p:cNvCxnSpPr/>
          <p:nvPr/>
        </p:nvCxnSpPr>
        <p:spPr>
          <a:xfrm flipH="1">
            <a:off x="3403674" y="4568625"/>
            <a:ext cx="2770800" cy="1778999"/>
          </a:xfrm>
          <a:prstGeom prst="straightConnector1">
            <a:avLst/>
          </a:prstGeom>
          <a:noFill/>
          <a:ln w="19050" cap="flat" cmpd="sng">
            <a:solidFill>
              <a:srgbClr val="741B47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" name="Shape 164"/>
          <p:cNvCxnSpPr/>
          <p:nvPr/>
        </p:nvCxnSpPr>
        <p:spPr>
          <a:xfrm rot="10800000">
            <a:off x="3852949" y="4527574"/>
            <a:ext cx="2325600" cy="30600"/>
          </a:xfrm>
          <a:prstGeom prst="straightConnector1">
            <a:avLst/>
          </a:prstGeom>
          <a:noFill/>
          <a:ln w="19050" cap="flat" cmpd="sng">
            <a:solidFill>
              <a:srgbClr val="741B47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" name="Shape 165"/>
          <p:cNvCxnSpPr/>
          <p:nvPr/>
        </p:nvCxnSpPr>
        <p:spPr>
          <a:xfrm rot="10800000">
            <a:off x="3528999" y="4318525"/>
            <a:ext cx="2639100" cy="229199"/>
          </a:xfrm>
          <a:prstGeom prst="straightConnector1">
            <a:avLst/>
          </a:prstGeom>
          <a:noFill/>
          <a:ln w="19050" cap="flat" cmpd="sng">
            <a:solidFill>
              <a:srgbClr val="741B47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" name="Shape 166"/>
          <p:cNvCxnSpPr/>
          <p:nvPr/>
        </p:nvCxnSpPr>
        <p:spPr>
          <a:xfrm rot="10800000">
            <a:off x="4092399" y="4287374"/>
            <a:ext cx="2075700" cy="249900"/>
          </a:xfrm>
          <a:prstGeom prst="straightConnector1">
            <a:avLst/>
          </a:prstGeom>
          <a:noFill/>
          <a:ln w="19050" cap="flat" cmpd="sng">
            <a:solidFill>
              <a:srgbClr val="741B47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" name="Shape 167"/>
          <p:cNvCxnSpPr/>
          <p:nvPr/>
        </p:nvCxnSpPr>
        <p:spPr>
          <a:xfrm rot="10800000">
            <a:off x="3867700" y="3241425"/>
            <a:ext cx="2300399" cy="1292999"/>
          </a:xfrm>
          <a:prstGeom prst="straightConnector1">
            <a:avLst/>
          </a:prstGeom>
          <a:noFill/>
          <a:ln w="19050" cap="flat" cmpd="sng">
            <a:solidFill>
              <a:srgbClr val="741B47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" name="Shape 168"/>
          <p:cNvSpPr txBox="1"/>
          <p:nvPr/>
        </p:nvSpPr>
        <p:spPr>
          <a:xfrm>
            <a:off x="6011700" y="4098950"/>
            <a:ext cx="3198600" cy="4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Million Tweets Per Day!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011700" y="4527575"/>
            <a:ext cx="3198600" cy="4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 Billion Tweets Per Year!</a:t>
            </a:r>
          </a:p>
        </p:txBody>
      </p:sp>
    </p:spTree>
    <p:extLst>
      <p:ext uri="{BB962C8B-B14F-4D97-AF65-F5344CB8AC3E}">
        <p14:creationId xmlns:p14="http://schemas.microsoft.com/office/powerpoint/2010/main" xmlns="" val="25896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4275925" y="1384575"/>
            <a:ext cx="2152799" cy="23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000" i="1">
                <a:latin typeface="+mn-lt"/>
                <a:ea typeface="Calibri"/>
                <a:cs typeface="Calibri"/>
                <a:sym typeface="Calibri"/>
              </a:rPr>
              <a:t>TwitterMsg</a:t>
            </a: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(</a:t>
            </a:r>
            <a:r>
              <a:rPr lang="en" sz="1100">
                <a:solidFill>
                  <a:srgbClr val="9A4D00"/>
                </a:solidFill>
                <a:latin typeface="+mn-lt"/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tweetid: int64,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user: string,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sender_location: point,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send_time: datetime,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reply_to: int64,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retweet_from: int64,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referred_topics: array&lt;string&gt;,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message_text: string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);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07500"/>
            <a:ext cx="8229600" cy="1177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5400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Calibri"/>
              </a:rPr>
              <a:t>Reason #5</a:t>
            </a:r>
            <a:endParaRPr lang="en" sz="5400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194726" y="1384575"/>
            <a:ext cx="4081199" cy="6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>
              <a:spcBef>
                <a:spcPts val="0"/>
              </a:spcBef>
            </a:pPr>
            <a:r>
              <a:rPr lang="en-US" b="1" dirty="0" smtClean="0">
                <a:sym typeface="Calibri"/>
              </a:rPr>
              <a:t>Easy Data Science</a:t>
            </a:r>
            <a:endParaRPr lang="en" b="1" dirty="0">
              <a:sym typeface="Calibri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491425" y="2056575"/>
            <a:ext cx="4553399" cy="305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INSERT OVERWRITE TABLE 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MsgGraph</a:t>
            </a:r>
          </a:p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SELECT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T.tweetid, 1.0/10000000000.0, </a:t>
            </a:r>
          </a:p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CASE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	</a:t>
            </a: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WHEN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T.reply_to &gt;=0 </a:t>
            </a:r>
          </a:p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               	</a:t>
            </a: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RETURN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array(T.reply_to)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	</a:t>
            </a: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ELSE</a:t>
            </a:r>
          </a:p>
          <a:p>
            <a:pPr marL="457200" marR="0" lvl="0" indent="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RETURN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array(T.forward_from)</a:t>
            </a:r>
          </a:p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END CASE</a:t>
            </a:r>
          </a:p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FROM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TwitterMsg </a:t>
            </a: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 T</a:t>
            </a:r>
            <a:r>
              <a:rPr lang="en" sz="1600" dirty="0">
                <a:solidFill>
                  <a:srgbClr val="9A4D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WHERE 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T.reply_to&gt;=0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OR </a:t>
            </a:r>
            <a:r>
              <a:rPr lang="en" sz="1600" dirty="0">
                <a:latin typeface="+mn-lt"/>
                <a:ea typeface="Calibri"/>
                <a:cs typeface="Calibri"/>
                <a:sym typeface="Calibri"/>
              </a:rPr>
              <a:t>T.retweet_from&gt;=0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3114150" y="4787750"/>
            <a:ext cx="4810199" cy="189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SELECT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R.user, SUM(R.rank) </a:t>
            </a: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influence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FROM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Result R, TwitterMsg TM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WHERE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R.vertexid</a:t>
            </a: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TM.tweetid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GROUP BY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R.user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ORDER BY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influence </a:t>
            </a: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DESC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LIMIT</a:t>
            </a:r>
            <a:r>
              <a:rPr lang="en" sz="1800" dirty="0">
                <a:latin typeface="+mn-lt"/>
                <a:ea typeface="Calibri"/>
                <a:cs typeface="Calibri"/>
                <a:sym typeface="Calibri"/>
              </a:rPr>
              <a:t> 50;</a:t>
            </a:r>
          </a:p>
        </p:txBody>
      </p:sp>
      <p:sp>
        <p:nvSpPr>
          <p:cNvPr id="295" name="Shape 295"/>
          <p:cNvSpPr/>
          <p:nvPr/>
        </p:nvSpPr>
        <p:spPr>
          <a:xfrm>
            <a:off x="1202000" y="5702800"/>
            <a:ext cx="827375" cy="615924"/>
          </a:xfrm>
          <a:prstGeom prst="flowChartMagneticDisk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5882500" y="3706325"/>
            <a:ext cx="827375" cy="615924"/>
          </a:xfrm>
          <a:prstGeom prst="flowChartMagneticDisk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7230000" y="5702800"/>
            <a:ext cx="827375" cy="615924"/>
          </a:xfrm>
          <a:prstGeom prst="flowChartMagneticDisk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cxnSp>
        <p:nvCxnSpPr>
          <p:cNvPr id="298" name="Shape 298"/>
          <p:cNvCxnSpPr>
            <a:endCxn id="295" idx="1"/>
          </p:cNvCxnSpPr>
          <p:nvPr/>
        </p:nvCxnSpPr>
        <p:spPr>
          <a:xfrm>
            <a:off x="1615687" y="4954900"/>
            <a:ext cx="0" cy="74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99" name="Shape 299"/>
          <p:cNvSpPr txBox="1"/>
          <p:nvPr/>
        </p:nvSpPr>
        <p:spPr>
          <a:xfrm>
            <a:off x="2988436" y="4112650"/>
            <a:ext cx="2802900" cy="52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Giraph PageRank Job</a:t>
            </a:r>
          </a:p>
        </p:txBody>
      </p:sp>
      <p:cxnSp>
        <p:nvCxnSpPr>
          <p:cNvPr id="300" name="Shape 300"/>
          <p:cNvCxnSpPr>
            <a:stCxn id="295" idx="4"/>
          </p:cNvCxnSpPr>
          <p:nvPr/>
        </p:nvCxnSpPr>
        <p:spPr>
          <a:xfrm rot="10800000" flipH="1">
            <a:off x="2029375" y="4603762"/>
            <a:ext cx="1316999" cy="1407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1" name="Shape 301"/>
          <p:cNvCxnSpPr>
            <a:endCxn id="296" idx="2"/>
          </p:cNvCxnSpPr>
          <p:nvPr/>
        </p:nvCxnSpPr>
        <p:spPr>
          <a:xfrm rot="10800000" flipH="1">
            <a:off x="5420200" y="4014287"/>
            <a:ext cx="462300" cy="328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2" name="Shape 302"/>
          <p:cNvCxnSpPr/>
          <p:nvPr/>
        </p:nvCxnSpPr>
        <p:spPr>
          <a:xfrm>
            <a:off x="6290325" y="4376650"/>
            <a:ext cx="11699" cy="3347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3" name="Shape 303"/>
          <p:cNvCxnSpPr>
            <a:endCxn id="297" idx="2"/>
          </p:cNvCxnSpPr>
          <p:nvPr/>
        </p:nvCxnSpPr>
        <p:spPr>
          <a:xfrm rot="10800000" flipH="1">
            <a:off x="6351000" y="6010762"/>
            <a:ext cx="879000" cy="2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4" name="Shape 304"/>
          <p:cNvSpPr txBox="1"/>
          <p:nvPr/>
        </p:nvSpPr>
        <p:spPr>
          <a:xfrm>
            <a:off x="5848562" y="3321262"/>
            <a:ext cx="895200" cy="52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HDFS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1168087" y="6240637"/>
            <a:ext cx="895200" cy="52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HDFS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7196075" y="5273887"/>
            <a:ext cx="895200" cy="52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+mn-lt"/>
                <a:ea typeface="Times New Roman"/>
                <a:cs typeface="Times New Roman"/>
                <a:sym typeface="Times New Roman"/>
              </a:rPr>
              <a:t>HDFS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6165225" y="1338525"/>
            <a:ext cx="2152799" cy="140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000" i="1">
                <a:latin typeface="+mn-lt"/>
                <a:ea typeface="Calibri"/>
                <a:cs typeface="Calibri"/>
                <a:sym typeface="Calibri"/>
              </a:rPr>
              <a:t>MsgGraph</a:t>
            </a: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(</a:t>
            </a:r>
            <a:r>
              <a:rPr lang="en" sz="1100">
                <a:solidFill>
                  <a:srgbClr val="9A4D00"/>
                </a:solidFill>
                <a:latin typeface="+mn-lt"/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vertexid: int64,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value: double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edges: array&lt;int64&gt;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);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6567300" y="2355875"/>
            <a:ext cx="2152799" cy="14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000" i="1">
                <a:latin typeface="+mn-lt"/>
                <a:ea typeface="Calibri"/>
                <a:cs typeface="Calibri"/>
                <a:sym typeface="Calibri"/>
              </a:rPr>
              <a:t>Result</a:t>
            </a: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(</a:t>
            </a:r>
            <a:r>
              <a:rPr lang="en" sz="1100">
                <a:solidFill>
                  <a:srgbClr val="9A4D00"/>
                </a:solidFill>
                <a:latin typeface="+mn-lt"/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vertexid: int64,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i="1">
                <a:latin typeface="+mn-lt"/>
                <a:ea typeface="Calibri"/>
                <a:cs typeface="Calibri"/>
                <a:sym typeface="Calibri"/>
              </a:rPr>
              <a:t>  rank: double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>
                <a:latin typeface="+mn-lt"/>
                <a:ea typeface="Calibri"/>
                <a:cs typeface="Calibri"/>
                <a:sym typeface="Calibri"/>
              </a:rPr>
              <a:t>);</a:t>
            </a:r>
          </a:p>
        </p:txBody>
      </p:sp>
      <p:sp>
        <p:nvSpPr>
          <p:cNvPr id="309" name="Shape 309"/>
          <p:cNvSpPr/>
          <p:nvPr/>
        </p:nvSpPr>
        <p:spPr>
          <a:xfrm>
            <a:off x="5679975" y="3436375"/>
            <a:ext cx="1215000" cy="10025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1059200" y="5509550"/>
            <a:ext cx="1215000" cy="11771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429" y="3417337"/>
            <a:ext cx="1898340" cy="15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6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BPPA Example: List Ranking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Pointer jumping / path doubling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+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sum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 </a:t>
            </a:r>
            <a:r>
              <a:rPr lang="zh-CN" altLang="en-US" dirty="0" smtClean="0">
                <a:solidFill>
                  <a:srgbClr val="0070C0"/>
                </a:solidFill>
                <a:latin typeface="+mj-lt"/>
              </a:rPr>
              <a:t>←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pred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))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altLang="zh-CN" sz="2700" dirty="0" smtClean="0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49450" y="430426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034915" y="479052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314835" y="479052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94755" y="479052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74675" y="479052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rot="16200000" flipV="1">
            <a:off x="2974575" y="4790526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3154595" y="4790526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49450" y="474607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034915" y="536185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314835" y="536185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594755" y="536185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874675" y="5361852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154595" y="536185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49450" y="531740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034915" y="5946917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314835" y="5946917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594755" y="5946917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874675" y="5946917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rot="16200000" flipV="1">
            <a:off x="2974575" y="5946917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3154595" y="5946917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949450" y="5902467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NULL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组合 63"/>
          <p:cNvGrpSpPr/>
          <p:nvPr/>
        </p:nvGrpSpPr>
        <p:grpSpPr>
          <a:xfrm>
            <a:off x="4909790" y="4925541"/>
            <a:ext cx="1129899" cy="337009"/>
            <a:chOff x="6912259" y="4681214"/>
            <a:chExt cx="1129899" cy="337009"/>
          </a:xfrm>
        </p:grpSpPr>
        <p:sp>
          <p:nvSpPr>
            <p:cNvPr id="29" name="任意多边形 28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>
              <a:stCxn id="29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66"/>
          <p:cNvGrpSpPr/>
          <p:nvPr/>
        </p:nvGrpSpPr>
        <p:grpSpPr>
          <a:xfrm>
            <a:off x="4189710" y="4925541"/>
            <a:ext cx="1129899" cy="337009"/>
            <a:chOff x="6912259" y="4681214"/>
            <a:chExt cx="1129899" cy="337009"/>
          </a:xfrm>
        </p:grpSpPr>
        <p:sp>
          <p:nvSpPr>
            <p:cNvPr id="32" name="任意多边形 31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箭头连接符 32"/>
            <p:cNvCxnSpPr>
              <a:stCxn id="32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69"/>
          <p:cNvGrpSpPr/>
          <p:nvPr/>
        </p:nvGrpSpPr>
        <p:grpSpPr>
          <a:xfrm>
            <a:off x="3514635" y="4925541"/>
            <a:ext cx="1129899" cy="337009"/>
            <a:chOff x="6912259" y="4681214"/>
            <a:chExt cx="1129899" cy="337009"/>
          </a:xfrm>
        </p:grpSpPr>
        <p:sp>
          <p:nvSpPr>
            <p:cNvPr id="35" name="任意多边形 34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箭头连接符 35"/>
            <p:cNvCxnSpPr>
              <a:stCxn id="35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72"/>
          <p:cNvGrpSpPr/>
          <p:nvPr/>
        </p:nvGrpSpPr>
        <p:grpSpPr>
          <a:xfrm>
            <a:off x="2749550" y="4970546"/>
            <a:ext cx="1129899" cy="337009"/>
            <a:chOff x="6912259" y="4681214"/>
            <a:chExt cx="1129899" cy="337009"/>
          </a:xfrm>
        </p:grpSpPr>
        <p:sp>
          <p:nvSpPr>
            <p:cNvPr id="38" name="任意多边形 37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箭头连接符 38"/>
            <p:cNvCxnSpPr>
              <a:stCxn id="38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75"/>
          <p:cNvGrpSpPr/>
          <p:nvPr/>
        </p:nvGrpSpPr>
        <p:grpSpPr>
          <a:xfrm>
            <a:off x="2794555" y="5577585"/>
            <a:ext cx="1129899" cy="337009"/>
            <a:chOff x="6912259" y="4681214"/>
            <a:chExt cx="1129899" cy="337009"/>
          </a:xfrm>
        </p:grpSpPr>
        <p:sp>
          <p:nvSpPr>
            <p:cNvPr id="41" name="任意多边形 40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箭头连接符 41"/>
            <p:cNvCxnSpPr>
              <a:stCxn id="41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78"/>
          <p:cNvGrpSpPr/>
          <p:nvPr/>
        </p:nvGrpSpPr>
        <p:grpSpPr>
          <a:xfrm>
            <a:off x="2794555" y="6149968"/>
            <a:ext cx="1129899" cy="337009"/>
            <a:chOff x="6912259" y="4681214"/>
            <a:chExt cx="1129899" cy="337009"/>
          </a:xfrm>
        </p:grpSpPr>
        <p:sp>
          <p:nvSpPr>
            <p:cNvPr id="44" name="任意多边形 43"/>
            <p:cNvSpPr/>
            <p:nvPr/>
          </p:nvSpPr>
          <p:spPr>
            <a:xfrm rot="21087542">
              <a:off x="7106476" y="4757175"/>
              <a:ext cx="935682" cy="261048"/>
            </a:xfrm>
            <a:custGeom>
              <a:avLst/>
              <a:gdLst>
                <a:gd name="connsiteX0" fmla="*/ 0 w 812800"/>
                <a:gd name="connsiteY0" fmla="*/ 0 h 143933"/>
                <a:gd name="connsiteX1" fmla="*/ 419100 w 812800"/>
                <a:gd name="connsiteY1" fmla="*/ 139700 h 143933"/>
                <a:gd name="connsiteX2" fmla="*/ 812800 w 812800"/>
                <a:gd name="connsiteY2" fmla="*/ 25400 h 143933"/>
                <a:gd name="connsiteX3" fmla="*/ 812800 w 812800"/>
                <a:gd name="connsiteY3" fmla="*/ 25400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3933">
                  <a:moveTo>
                    <a:pt x="0" y="0"/>
                  </a:moveTo>
                  <a:cubicBezTo>
                    <a:pt x="141817" y="67733"/>
                    <a:pt x="283634" y="135467"/>
                    <a:pt x="419100" y="139700"/>
                  </a:cubicBezTo>
                  <a:cubicBezTo>
                    <a:pt x="554566" y="143933"/>
                    <a:pt x="812800" y="25400"/>
                    <a:pt x="812800" y="25400"/>
                  </a:cubicBezTo>
                  <a:lnTo>
                    <a:pt x="812800" y="25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箭头连接符 44"/>
            <p:cNvCxnSpPr>
              <a:stCxn id="44" idx="0"/>
            </p:cNvCxnSpPr>
            <p:nvPr/>
          </p:nvCxnSpPr>
          <p:spPr>
            <a:xfrm flipH="1" flipV="1">
              <a:off x="6912259" y="4681214"/>
              <a:ext cx="180020" cy="1468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任意多边形 45"/>
          <p:cNvSpPr/>
          <p:nvPr/>
        </p:nvSpPr>
        <p:spPr>
          <a:xfrm rot="21425544">
            <a:off x="3022573" y="5662630"/>
            <a:ext cx="1582674" cy="158146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箭头连接符 46"/>
          <p:cNvCxnSpPr>
            <a:stCxn id="46" idx="0"/>
          </p:cNvCxnSpPr>
          <p:nvPr/>
        </p:nvCxnSpPr>
        <p:spPr>
          <a:xfrm flipH="1" flipV="1">
            <a:off x="2784527" y="5635990"/>
            <a:ext cx="235054" cy="668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任意多边形 47"/>
          <p:cNvSpPr/>
          <p:nvPr/>
        </p:nvSpPr>
        <p:spPr>
          <a:xfrm rot="21425544">
            <a:off x="3067578" y="6256987"/>
            <a:ext cx="1582674" cy="158146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箭头连接符 48"/>
          <p:cNvCxnSpPr>
            <a:stCxn id="48" idx="0"/>
          </p:cNvCxnSpPr>
          <p:nvPr/>
        </p:nvCxnSpPr>
        <p:spPr>
          <a:xfrm flipH="1" flipV="1">
            <a:off x="2829532" y="6230347"/>
            <a:ext cx="235054" cy="668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任意多边形 49"/>
          <p:cNvSpPr/>
          <p:nvPr/>
        </p:nvSpPr>
        <p:spPr>
          <a:xfrm>
            <a:off x="2929570" y="5622590"/>
            <a:ext cx="2385265" cy="259253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箭头连接符 50"/>
          <p:cNvCxnSpPr>
            <a:stCxn id="50" idx="0"/>
          </p:cNvCxnSpPr>
          <p:nvPr/>
        </p:nvCxnSpPr>
        <p:spPr>
          <a:xfrm flipH="1" flipV="1">
            <a:off x="2794555" y="5532581"/>
            <a:ext cx="135015" cy="900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任意多边形 51"/>
          <p:cNvSpPr/>
          <p:nvPr/>
        </p:nvSpPr>
        <p:spPr>
          <a:xfrm>
            <a:off x="3649650" y="5622590"/>
            <a:ext cx="2385265" cy="259253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箭头连接符 52"/>
          <p:cNvCxnSpPr>
            <a:stCxn id="52" idx="0"/>
          </p:cNvCxnSpPr>
          <p:nvPr/>
        </p:nvCxnSpPr>
        <p:spPr>
          <a:xfrm flipH="1" flipV="1">
            <a:off x="3514635" y="5532581"/>
            <a:ext cx="135015" cy="900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 53"/>
          <p:cNvSpPr/>
          <p:nvPr/>
        </p:nvSpPr>
        <p:spPr>
          <a:xfrm>
            <a:off x="2974575" y="6261952"/>
            <a:ext cx="2385265" cy="259253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箭头连接符 54"/>
          <p:cNvCxnSpPr>
            <a:stCxn id="54" idx="0"/>
          </p:cNvCxnSpPr>
          <p:nvPr/>
        </p:nvCxnSpPr>
        <p:spPr>
          <a:xfrm flipH="1" flipV="1">
            <a:off x="2839560" y="6171943"/>
            <a:ext cx="135015" cy="900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314960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869680" y="387350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58559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30567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025758" y="388279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 rot="16200000" flipV="1">
            <a:off x="2974575" y="5361852"/>
            <a:ext cx="0" cy="36004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任意多边形 61"/>
          <p:cNvSpPr/>
          <p:nvPr/>
        </p:nvSpPr>
        <p:spPr>
          <a:xfrm>
            <a:off x="2839560" y="6171941"/>
            <a:ext cx="3195355" cy="349263"/>
          </a:xfrm>
          <a:custGeom>
            <a:avLst/>
            <a:gdLst>
              <a:gd name="connsiteX0" fmla="*/ 0 w 812800"/>
              <a:gd name="connsiteY0" fmla="*/ 0 h 143933"/>
              <a:gd name="connsiteX1" fmla="*/ 419100 w 812800"/>
              <a:gd name="connsiteY1" fmla="*/ 139700 h 143933"/>
              <a:gd name="connsiteX2" fmla="*/ 812800 w 812800"/>
              <a:gd name="connsiteY2" fmla="*/ 25400 h 143933"/>
              <a:gd name="connsiteX3" fmla="*/ 812800 w 812800"/>
              <a:gd name="connsiteY3" fmla="*/ 2540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43933">
                <a:moveTo>
                  <a:pt x="0" y="0"/>
                </a:moveTo>
                <a:cubicBezTo>
                  <a:pt x="141817" y="67733"/>
                  <a:pt x="283634" y="135467"/>
                  <a:pt x="419100" y="139700"/>
                </a:cubicBezTo>
                <a:cubicBezTo>
                  <a:pt x="554566" y="143933"/>
                  <a:pt x="812800" y="25400"/>
                  <a:pt x="812800" y="25400"/>
                </a:cubicBezTo>
                <a:lnTo>
                  <a:pt x="812800" y="2540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箭头连接符 62"/>
          <p:cNvCxnSpPr/>
          <p:nvPr/>
        </p:nvCxnSpPr>
        <p:spPr>
          <a:xfrm rot="16200000" flipV="1">
            <a:off x="586433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/>
          <p:cNvSpPr/>
          <p:nvPr/>
        </p:nvSpPr>
        <p:spPr>
          <a:xfrm>
            <a:off x="604435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直接箭头连接符 64"/>
          <p:cNvCxnSpPr/>
          <p:nvPr/>
        </p:nvCxnSpPr>
        <p:spPr>
          <a:xfrm rot="16200000" flipV="1">
            <a:off x="514425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/>
          <p:cNvSpPr/>
          <p:nvPr/>
        </p:nvSpPr>
        <p:spPr>
          <a:xfrm>
            <a:off x="532427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rot="16200000" flipV="1">
            <a:off x="442417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/>
        </p:nvSpPr>
        <p:spPr>
          <a:xfrm>
            <a:off x="460419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直接箭头连接符 68"/>
          <p:cNvCxnSpPr/>
          <p:nvPr/>
        </p:nvCxnSpPr>
        <p:spPr>
          <a:xfrm rot="16200000" flipV="1">
            <a:off x="370409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椭圆 69"/>
          <p:cNvSpPr/>
          <p:nvPr/>
        </p:nvSpPr>
        <p:spPr>
          <a:xfrm>
            <a:off x="388411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直接箭头连接符 70"/>
          <p:cNvCxnSpPr/>
          <p:nvPr/>
        </p:nvCxnSpPr>
        <p:spPr>
          <a:xfrm rot="16200000" flipV="1">
            <a:off x="2984010" y="4358010"/>
            <a:ext cx="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/>
          <p:cNvSpPr/>
          <p:nvPr/>
        </p:nvSpPr>
        <p:spPr>
          <a:xfrm>
            <a:off x="3164030" y="4358010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AutoShape 11"/>
          <p:cNvSpPr>
            <a:spLocks noChangeArrowheads="1"/>
          </p:cNvSpPr>
          <p:nvPr/>
        </p:nvSpPr>
        <p:spPr bwMode="auto">
          <a:xfrm>
            <a:off x="5975315" y="3357562"/>
            <a:ext cx="2882965" cy="431800"/>
          </a:xfrm>
          <a:prstGeom prst="wedgeRoundRectCallout">
            <a:avLst>
              <a:gd name="adj1" fmla="val -35873"/>
              <a:gd name="adj2" fmla="val 127136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i="1" dirty="0">
                <a:solidFill>
                  <a:schemeClr val="bg1"/>
                </a:solidFill>
                <a:latin typeface="Constantia" pitchFamily="18" charset="0"/>
              </a:rPr>
              <a:t>O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(</a:t>
            </a:r>
            <a:r>
              <a:rPr lang="en-US" altLang="zh-CN" sz="2000" b="1" i="1" dirty="0">
                <a:solidFill>
                  <a:schemeClr val="bg1"/>
                </a:solidFill>
                <a:latin typeface="Constantia" pitchFamily="18" charset="0"/>
              </a:rPr>
              <a:t>log |V|</a:t>
            </a:r>
            <a:r>
              <a:rPr lang="en-US" altLang="zh-CN" sz="2000" b="1" dirty="0">
                <a:solidFill>
                  <a:schemeClr val="bg1"/>
                </a:solidFill>
                <a:latin typeface="Constantia" pitchFamily="18" charset="0"/>
              </a:rPr>
              <a:t>) </a:t>
            </a:r>
            <a:r>
              <a:rPr lang="en-US" altLang="zh-CN" sz="2000" b="1" dirty="0" err="1">
                <a:solidFill>
                  <a:schemeClr val="bg1"/>
                </a:solidFill>
                <a:latin typeface="Constantia" pitchFamily="18" charset="0"/>
              </a:rPr>
              <a:t>supersteps</a:t>
            </a:r>
            <a:endParaRPr lang="en-US" altLang="zh-CN" sz="2000" b="1" i="1" u="sng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5400" b="1" dirty="0" smtClean="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  <a:sym typeface="Calibri"/>
              </a:rPr>
              <a:t>Reason #6</a:t>
            </a:r>
            <a:endParaRPr lang="en" sz="5400" b="1" dirty="0">
              <a:solidFill>
                <a:schemeClr val="tx1"/>
              </a:solidFill>
              <a:latin typeface="+mj-lt"/>
              <a:ea typeface="ＭＳ Ｐゴシック" pitchFamily="-65" charset="-128"/>
              <a:cs typeface="ＭＳ Ｐゴシック" pitchFamily="-65" charset="-128"/>
              <a:sym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625871"/>
            <a:ext cx="8515350" cy="63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lv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lvl="1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lvl="2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lvl="3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lvl="4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lvl="5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Software Simplicity</a:t>
            </a:r>
            <a:endParaRPr lang="en-US" dirty="0" smtClean="0"/>
          </a:p>
        </p:txBody>
      </p:sp>
      <p:sp>
        <p:nvSpPr>
          <p:cNvPr id="8" name="Shape 32"/>
          <p:cNvSpPr/>
          <p:nvPr/>
        </p:nvSpPr>
        <p:spPr>
          <a:xfrm>
            <a:off x="1154244" y="5629238"/>
            <a:ext cx="3127996" cy="72008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19050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+mn-lt"/>
              </a:rPr>
              <a:t>Network management</a:t>
            </a:r>
          </a:p>
        </p:txBody>
      </p:sp>
      <p:sp>
        <p:nvSpPr>
          <p:cNvPr id="13" name="Shape 66"/>
          <p:cNvSpPr txBox="1"/>
          <p:nvPr/>
        </p:nvSpPr>
        <p:spPr>
          <a:xfrm>
            <a:off x="566555" y="2181843"/>
            <a:ext cx="1603852" cy="16207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latin typeface="+mn-lt"/>
              </a:rPr>
              <a:t>Pregel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latin typeface="+mn-lt"/>
              </a:rPr>
              <a:t>GraphLab Giraph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latin typeface="+mn-lt"/>
              </a:rPr>
              <a:t>......</a:t>
            </a:r>
          </a:p>
        </p:txBody>
      </p:sp>
      <p:sp>
        <p:nvSpPr>
          <p:cNvPr id="15" name="Shape 32"/>
          <p:cNvSpPr/>
          <p:nvPr/>
        </p:nvSpPr>
        <p:spPr>
          <a:xfrm>
            <a:off x="1782923" y="4828893"/>
            <a:ext cx="3127996" cy="72008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Message delivery</a:t>
            </a:r>
            <a:endParaRPr lang="en" dirty="0">
              <a:latin typeface="+mn-lt"/>
            </a:endParaRPr>
          </a:p>
        </p:txBody>
      </p:sp>
      <p:sp>
        <p:nvSpPr>
          <p:cNvPr id="16" name="Shape 32"/>
          <p:cNvSpPr/>
          <p:nvPr/>
        </p:nvSpPr>
        <p:spPr>
          <a:xfrm>
            <a:off x="2186735" y="3970896"/>
            <a:ext cx="3127996" cy="72008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Memory management</a:t>
            </a:r>
            <a:endParaRPr lang="en" dirty="0">
              <a:latin typeface="+mn-lt"/>
            </a:endParaRPr>
          </a:p>
        </p:txBody>
      </p:sp>
      <p:sp>
        <p:nvSpPr>
          <p:cNvPr id="17" name="Shape 32"/>
          <p:cNvSpPr/>
          <p:nvPr/>
        </p:nvSpPr>
        <p:spPr>
          <a:xfrm>
            <a:off x="2546775" y="3173239"/>
            <a:ext cx="3127996" cy="72008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Task scheduling</a:t>
            </a:r>
            <a:endParaRPr lang="en" dirty="0">
              <a:latin typeface="+mn-lt"/>
            </a:endParaRPr>
          </a:p>
        </p:txBody>
      </p:sp>
      <p:sp>
        <p:nvSpPr>
          <p:cNvPr id="18" name="Shape 32"/>
          <p:cNvSpPr/>
          <p:nvPr/>
        </p:nvSpPr>
        <p:spPr>
          <a:xfrm>
            <a:off x="2996825" y="2360584"/>
            <a:ext cx="3127996" cy="72008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Vertex/Message internal format</a:t>
            </a:r>
            <a:endParaRPr lang="en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71" y="3893319"/>
            <a:ext cx="2272604" cy="21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7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1"/>
          <p:cNvSpPr txBox="1">
            <a:spLocks noGrp="1"/>
          </p:cNvSpPr>
          <p:nvPr>
            <p:ph type="title"/>
          </p:nvPr>
        </p:nvSpPr>
        <p:spPr>
          <a:xfrm>
            <a:off x="457200" y="207500"/>
            <a:ext cx="8229600" cy="1177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#1 Expressiveness</a:t>
            </a:r>
            <a:endParaRPr lang="en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7748" y="5220732"/>
            <a:ext cx="8229599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Path(u, v, min(d))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:- </a:t>
            </a:r>
            <a:r>
              <a:rPr lang="en-US" sz="2800" dirty="0">
                <a:latin typeface="+mn-lt"/>
              </a:rPr>
              <a:t>Edge(u, v, d);</a:t>
            </a:r>
          </a:p>
          <a:p>
            <a:r>
              <a:rPr lang="en-US" sz="2800" dirty="0" smtClean="0">
                <a:latin typeface="+mn-lt"/>
              </a:rPr>
              <a:t>	                	   </a:t>
            </a: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: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- </a:t>
            </a:r>
            <a:r>
              <a:rPr lang="en-US" sz="2800" dirty="0">
                <a:latin typeface="+mn-lt"/>
              </a:rPr>
              <a:t>Path(u, w, d1), Edge(w, v, d2), d=d1+d2</a:t>
            </a:r>
          </a:p>
        </p:txBody>
      </p:sp>
      <p:sp>
        <p:nvSpPr>
          <p:cNvPr id="4" name="Rectangle 3"/>
          <p:cNvSpPr/>
          <p:nvPr/>
        </p:nvSpPr>
        <p:spPr>
          <a:xfrm>
            <a:off x="710968" y="3569323"/>
            <a:ext cx="643571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TC(u, u)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:- </a:t>
            </a:r>
            <a:r>
              <a:rPr lang="en-US" sz="2800" dirty="0">
                <a:latin typeface="+mn-lt"/>
              </a:rPr>
              <a:t>Edge(u, _)</a:t>
            </a:r>
          </a:p>
          <a:p>
            <a:r>
              <a:rPr lang="en-US" sz="2800" dirty="0">
                <a:latin typeface="+mn-lt"/>
              </a:rPr>
              <a:t>TC(v, v) </a:t>
            </a:r>
            <a:r>
              <a:rPr lang="pl-PL" sz="2800" dirty="0">
                <a:solidFill>
                  <a:srgbClr val="0000FF"/>
                </a:solidFill>
              </a:rPr>
              <a:t>:</a:t>
            </a:r>
            <a:r>
              <a:rPr lang="pl-PL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smtClean="0">
                <a:latin typeface="+mn-lt"/>
              </a:rPr>
              <a:t>Edge</a:t>
            </a:r>
            <a:r>
              <a:rPr lang="en-US" sz="2800" dirty="0">
                <a:latin typeface="+mn-lt"/>
              </a:rPr>
              <a:t>(_, v)</a:t>
            </a:r>
          </a:p>
          <a:p>
            <a:r>
              <a:rPr lang="pl-PL" sz="2800" dirty="0">
                <a:latin typeface="+mn-lt"/>
              </a:rPr>
              <a:t>TC(u, v) </a:t>
            </a:r>
            <a:r>
              <a:rPr lang="pl-PL" sz="2800" dirty="0">
                <a:solidFill>
                  <a:srgbClr val="0000FF"/>
                </a:solidFill>
                <a:latin typeface="+mn-lt"/>
              </a:rPr>
              <a:t>:-</a:t>
            </a:r>
            <a:r>
              <a:rPr lang="pl-PL" sz="2800" dirty="0">
                <a:latin typeface="+mn-lt"/>
              </a:rPr>
              <a:t> TC(u, w), </a:t>
            </a:r>
            <a:r>
              <a:rPr lang="pl-PL" sz="2800" dirty="0" err="1">
                <a:latin typeface="+mn-lt"/>
              </a:rPr>
              <a:t>Edge</a:t>
            </a:r>
            <a:r>
              <a:rPr lang="pl-PL" sz="2800" dirty="0">
                <a:latin typeface="+mn-lt"/>
              </a:rPr>
              <a:t>(w, v), u!=v</a:t>
            </a:r>
            <a:endParaRPr lang="en-US" sz="2800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401903"/>
            <a:ext cx="8515350" cy="16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lv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57200" lvl="1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777240" lvl="2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lvl="3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lvl="4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lvl="5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Recursive Query!</a:t>
            </a:r>
            <a:endParaRPr lang="en-US" dirty="0" smtClean="0"/>
          </a:p>
          <a:p>
            <a:pPr lvl="1"/>
            <a:r>
              <a:rPr lang="en-US" dirty="0" err="1" smtClean="0"/>
              <a:t>SociaLite</a:t>
            </a:r>
            <a:r>
              <a:rPr lang="en-US" dirty="0" smtClean="0"/>
              <a:t> (VLDB’13)</a:t>
            </a:r>
          </a:p>
          <a:p>
            <a:pPr lvl="1"/>
            <a:r>
              <a:rPr lang="en-US" dirty="0" err="1" smtClean="0"/>
              <a:t>Myria</a:t>
            </a:r>
            <a:r>
              <a:rPr lang="en-US" dirty="0" smtClean="0"/>
              <a:t> (VLDB’15)</a:t>
            </a:r>
          </a:p>
          <a:p>
            <a:pPr lvl="1"/>
            <a:r>
              <a:rPr lang="en-US" dirty="0" err="1" smtClean="0"/>
              <a:t>DeALS</a:t>
            </a:r>
            <a:r>
              <a:rPr lang="en-US" dirty="0" smtClean="0"/>
              <a:t> (ICDE’15)</a:t>
            </a:r>
          </a:p>
        </p:txBody>
      </p:sp>
      <p:cxnSp>
        <p:nvCxnSpPr>
          <p:cNvPr id="7" name="Shape 300"/>
          <p:cNvCxnSpPr/>
          <p:nvPr/>
        </p:nvCxnSpPr>
        <p:spPr>
          <a:xfrm flipV="1">
            <a:off x="2951820" y="2845707"/>
            <a:ext cx="2183419" cy="89832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" name="Shape 300"/>
          <p:cNvCxnSpPr/>
          <p:nvPr/>
        </p:nvCxnSpPr>
        <p:spPr>
          <a:xfrm flipV="1">
            <a:off x="3722700" y="2868848"/>
            <a:ext cx="1412540" cy="137777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" name="Shape 300"/>
          <p:cNvCxnSpPr/>
          <p:nvPr/>
        </p:nvCxnSpPr>
        <p:spPr>
          <a:xfrm flipV="1">
            <a:off x="4077622" y="2868848"/>
            <a:ext cx="1057618" cy="17217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300"/>
          <p:cNvCxnSpPr/>
          <p:nvPr/>
        </p:nvCxnSpPr>
        <p:spPr>
          <a:xfrm flipV="1">
            <a:off x="1539281" y="2078850"/>
            <a:ext cx="2942709" cy="166518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" name="Rectangle 19"/>
          <p:cNvSpPr/>
          <p:nvPr/>
        </p:nvSpPr>
        <p:spPr>
          <a:xfrm>
            <a:off x="4499827" y="1848017"/>
            <a:ext cx="697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IDB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197554" y="2481299"/>
            <a:ext cx="817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64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0" grpId="0"/>
      <p:bldP spid="21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Easy OPS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0374"/>
            <a:ext cx="8229600" cy="1743631"/>
          </a:xfrm>
        </p:spPr>
        <p:txBody>
          <a:bodyPr/>
          <a:lstStyle/>
          <a:p>
            <a:r>
              <a:rPr lang="en-US" b="1" dirty="0" smtClean="0"/>
              <a:t>Converged Platforms!</a:t>
            </a:r>
          </a:p>
          <a:p>
            <a:pPr lvl="1"/>
            <a:r>
              <a:rPr lang="en-US" dirty="0" err="1" smtClean="0"/>
              <a:t>GraphX</a:t>
            </a:r>
            <a:r>
              <a:rPr lang="en-US" dirty="0"/>
              <a:t>, on Apache Spark (OSDI’15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Gelly</a:t>
            </a:r>
            <a:r>
              <a:rPr lang="en-US" dirty="0" smtClean="0"/>
              <a:t>, on Apache </a:t>
            </a:r>
            <a:r>
              <a:rPr lang="en-US" dirty="0" err="1" smtClean="0"/>
              <a:t>Flink</a:t>
            </a:r>
            <a:r>
              <a:rPr lang="en-US" dirty="0" smtClean="0"/>
              <a:t> (FOSDEM’15)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3901136"/>
            <a:ext cx="3485840" cy="181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990" y="3886499"/>
            <a:ext cx="3560003" cy="1828512"/>
          </a:xfrm>
          <a:prstGeom prst="rect">
            <a:avLst/>
          </a:prstGeom>
        </p:spPr>
      </p:pic>
      <p:sp>
        <p:nvSpPr>
          <p:cNvPr id="10" name="Shape 537"/>
          <p:cNvSpPr/>
          <p:nvPr/>
        </p:nvSpPr>
        <p:spPr>
          <a:xfrm>
            <a:off x="3221850" y="3654025"/>
            <a:ext cx="1080120" cy="1620180"/>
          </a:xfrm>
          <a:prstGeom prst="flowChartAlternateProcess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537"/>
          <p:cNvSpPr/>
          <p:nvPr/>
        </p:nvSpPr>
        <p:spPr>
          <a:xfrm>
            <a:off x="6777245" y="3654024"/>
            <a:ext cx="540060" cy="1080121"/>
          </a:xfrm>
          <a:prstGeom prst="flowChartAlternateProcess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543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#3 </a:t>
            </a:r>
            <a:r>
              <a:rPr lang="en-US" dirty="0">
                <a:sym typeface="Calibri"/>
              </a:rPr>
              <a:t>Efficient Resource Utilization and </a:t>
            </a:r>
            <a:r>
              <a:rPr lang="en-US" dirty="0" smtClean="0">
                <a:sym typeface="Calibri"/>
              </a:rPr>
              <a:t>Robustness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07524" y="1594852"/>
            <a:ext cx="8229600" cy="1215135"/>
          </a:xfrm>
        </p:spPr>
        <p:txBody>
          <a:bodyPr/>
          <a:lstStyle/>
          <a:p>
            <a:r>
              <a:rPr lang="en-US" b="1" dirty="0" smtClean="0"/>
              <a:t>Leverage MPP query execution engine!</a:t>
            </a:r>
          </a:p>
          <a:p>
            <a:pPr lvl="1"/>
            <a:r>
              <a:rPr lang="en-US" dirty="0" err="1" smtClean="0"/>
              <a:t>Pregelix</a:t>
            </a:r>
            <a:r>
              <a:rPr lang="en-US" dirty="0" smtClean="0"/>
              <a:t> (VLDB’14)</a:t>
            </a:r>
          </a:p>
        </p:txBody>
      </p:sp>
      <p:sp>
        <p:nvSpPr>
          <p:cNvPr id="108" name="Shape 537"/>
          <p:cNvSpPr/>
          <p:nvPr/>
        </p:nvSpPr>
        <p:spPr>
          <a:xfrm>
            <a:off x="3175575" y="4139625"/>
            <a:ext cx="723299" cy="1243800"/>
          </a:xfrm>
          <a:prstGeom prst="flowChartAlternateProcess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5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05687" y="4809999"/>
            <a:ext cx="610200" cy="2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540"/>
          <p:cNvSpPr/>
          <p:nvPr/>
        </p:nvSpPr>
        <p:spPr>
          <a:xfrm>
            <a:off x="2048200" y="3695700"/>
            <a:ext cx="768900" cy="107190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541"/>
          <p:cNvSpPr txBox="1"/>
          <p:nvPr/>
        </p:nvSpPr>
        <p:spPr>
          <a:xfrm>
            <a:off x="2367650" y="4165900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1.0</a:t>
            </a:r>
            <a:endParaRPr lang="en"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Shape 542"/>
          <p:cNvSpPr txBox="1"/>
          <p:nvPr/>
        </p:nvSpPr>
        <p:spPr>
          <a:xfrm>
            <a:off x="1192100" y="5094700"/>
            <a:ext cx="426599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vid</a:t>
            </a:r>
          </a:p>
        </p:txBody>
      </p:sp>
      <p:sp>
        <p:nvSpPr>
          <p:cNvPr id="113" name="Shape 543"/>
          <p:cNvSpPr txBox="1"/>
          <p:nvPr/>
        </p:nvSpPr>
        <p:spPr>
          <a:xfrm>
            <a:off x="2533062" y="5081350"/>
            <a:ext cx="613500" cy="37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edges</a:t>
            </a:r>
          </a:p>
        </p:txBody>
      </p:sp>
      <p:sp>
        <p:nvSpPr>
          <p:cNvPr id="114" name="Shape 544"/>
          <p:cNvSpPr txBox="1"/>
          <p:nvPr/>
        </p:nvSpPr>
        <p:spPr>
          <a:xfrm>
            <a:off x="1872250" y="3345425"/>
            <a:ext cx="456599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vid</a:t>
            </a:r>
          </a:p>
        </p:txBody>
      </p:sp>
      <p:sp>
        <p:nvSpPr>
          <p:cNvPr id="115" name="Shape 545"/>
          <p:cNvSpPr txBox="1"/>
          <p:nvPr/>
        </p:nvSpPr>
        <p:spPr>
          <a:xfrm>
            <a:off x="2195625" y="3351600"/>
            <a:ext cx="768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payload</a:t>
            </a:r>
          </a:p>
        </p:txBody>
      </p:sp>
      <p:cxnSp>
        <p:nvCxnSpPr>
          <p:cNvPr id="116" name="Shape 546"/>
          <p:cNvCxnSpPr/>
          <p:nvPr/>
        </p:nvCxnSpPr>
        <p:spPr>
          <a:xfrm rot="10800000" flipH="1">
            <a:off x="3803612" y="4904100"/>
            <a:ext cx="392100" cy="32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" name="Shape 547"/>
          <p:cNvSpPr txBox="1"/>
          <p:nvPr/>
        </p:nvSpPr>
        <p:spPr>
          <a:xfrm rot="5400000">
            <a:off x="3018375" y="4739099"/>
            <a:ext cx="821399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1" dirty="0">
                <a:latin typeface="Calibri"/>
                <a:ea typeface="Calibri"/>
                <a:cs typeface="Calibri"/>
                <a:sym typeface="Calibri"/>
              </a:rPr>
              <a:t>vid=vid</a:t>
            </a:r>
          </a:p>
        </p:txBody>
      </p:sp>
      <p:cxnSp>
        <p:nvCxnSpPr>
          <p:cNvPr id="118" name="Shape 548"/>
          <p:cNvCxnSpPr/>
          <p:nvPr/>
        </p:nvCxnSpPr>
        <p:spPr>
          <a:xfrm>
            <a:off x="2855850" y="4140087"/>
            <a:ext cx="723900" cy="5310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" name="Shape 549"/>
          <p:cNvCxnSpPr/>
          <p:nvPr/>
        </p:nvCxnSpPr>
        <p:spPr>
          <a:xfrm rot="10800000" flipH="1">
            <a:off x="3287475" y="5118450"/>
            <a:ext cx="293999" cy="2504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" name="Shape 550"/>
          <p:cNvSpPr/>
          <p:nvPr/>
        </p:nvSpPr>
        <p:spPr>
          <a:xfrm>
            <a:off x="1277775" y="5411950"/>
            <a:ext cx="2151899" cy="1071599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cxnSp>
        <p:nvCxnSpPr>
          <p:cNvPr id="121" name="Shape 551"/>
          <p:cNvCxnSpPr>
            <a:stCxn id="110" idx="1"/>
            <a:endCxn id="110" idx="3"/>
          </p:cNvCxnSpPr>
          <p:nvPr/>
        </p:nvCxnSpPr>
        <p:spPr>
          <a:xfrm>
            <a:off x="2048200" y="4231650"/>
            <a:ext cx="768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2" name="Shape 552"/>
          <p:cNvCxnSpPr>
            <a:stCxn id="120" idx="1"/>
            <a:endCxn id="120" idx="3"/>
          </p:cNvCxnSpPr>
          <p:nvPr/>
        </p:nvCxnSpPr>
        <p:spPr>
          <a:xfrm>
            <a:off x="1277775" y="5947749"/>
            <a:ext cx="2151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" name="Shape 553"/>
          <p:cNvCxnSpPr/>
          <p:nvPr/>
        </p:nvCxnSpPr>
        <p:spPr>
          <a:xfrm>
            <a:off x="1553600" y="5417175"/>
            <a:ext cx="3900" cy="1072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" name="Shape 554"/>
          <p:cNvCxnSpPr/>
          <p:nvPr/>
        </p:nvCxnSpPr>
        <p:spPr>
          <a:xfrm>
            <a:off x="2000150" y="5412675"/>
            <a:ext cx="4799" cy="107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5" name="Shape 555"/>
          <p:cNvSpPr txBox="1"/>
          <p:nvPr/>
        </p:nvSpPr>
        <p:spPr>
          <a:xfrm>
            <a:off x="1277775" y="5365200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26" name="Shape 556"/>
          <p:cNvSpPr txBox="1"/>
          <p:nvPr/>
        </p:nvSpPr>
        <p:spPr>
          <a:xfrm>
            <a:off x="1277775" y="5628300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cxnSp>
        <p:nvCxnSpPr>
          <p:cNvPr id="127" name="Shape 557"/>
          <p:cNvCxnSpPr/>
          <p:nvPr/>
        </p:nvCxnSpPr>
        <p:spPr>
          <a:xfrm>
            <a:off x="2351100" y="3686850"/>
            <a:ext cx="1500" cy="10715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" name="Shape 558"/>
          <p:cNvSpPr txBox="1"/>
          <p:nvPr/>
        </p:nvSpPr>
        <p:spPr>
          <a:xfrm>
            <a:off x="1535000" y="5094700"/>
            <a:ext cx="5316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halt</a:t>
            </a:r>
          </a:p>
        </p:txBody>
      </p:sp>
      <p:sp>
        <p:nvSpPr>
          <p:cNvPr id="129" name="Shape 559"/>
          <p:cNvSpPr txBox="1"/>
          <p:nvPr/>
        </p:nvSpPr>
        <p:spPr>
          <a:xfrm>
            <a:off x="1520300" y="5383300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30" name="Shape 560"/>
          <p:cNvSpPr txBox="1"/>
          <p:nvPr/>
        </p:nvSpPr>
        <p:spPr>
          <a:xfrm>
            <a:off x="1520300" y="5628300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31" name="Shape 561"/>
          <p:cNvSpPr txBox="1"/>
          <p:nvPr/>
        </p:nvSpPr>
        <p:spPr>
          <a:xfrm>
            <a:off x="1882150" y="5094700"/>
            <a:ext cx="6135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value</a:t>
            </a:r>
          </a:p>
        </p:txBody>
      </p:sp>
      <p:cxnSp>
        <p:nvCxnSpPr>
          <p:cNvPr id="132" name="Shape 562"/>
          <p:cNvCxnSpPr/>
          <p:nvPr/>
        </p:nvCxnSpPr>
        <p:spPr>
          <a:xfrm>
            <a:off x="2331525" y="5417050"/>
            <a:ext cx="6900" cy="10586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3" name="Shape 563"/>
          <p:cNvSpPr txBox="1"/>
          <p:nvPr/>
        </p:nvSpPr>
        <p:spPr>
          <a:xfrm>
            <a:off x="1960600" y="5365200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2.0</a:t>
            </a:r>
          </a:p>
        </p:txBody>
      </p:sp>
      <p:sp>
        <p:nvSpPr>
          <p:cNvPr id="134" name="Shape 564"/>
          <p:cNvSpPr txBox="1"/>
          <p:nvPr/>
        </p:nvSpPr>
        <p:spPr>
          <a:xfrm>
            <a:off x="1960600" y="5628300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1.0</a:t>
            </a:r>
          </a:p>
        </p:txBody>
      </p:sp>
      <p:sp>
        <p:nvSpPr>
          <p:cNvPr id="135" name="Shape 565"/>
          <p:cNvSpPr txBox="1"/>
          <p:nvPr/>
        </p:nvSpPr>
        <p:spPr>
          <a:xfrm>
            <a:off x="2268275" y="5419525"/>
            <a:ext cx="12786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(3,1.0),(4,1.0)</a:t>
            </a:r>
          </a:p>
        </p:txBody>
      </p:sp>
      <p:sp>
        <p:nvSpPr>
          <p:cNvPr id="136" name="Shape 566"/>
          <p:cNvSpPr txBox="1"/>
          <p:nvPr/>
        </p:nvSpPr>
        <p:spPr>
          <a:xfrm>
            <a:off x="2478137" y="5695412"/>
            <a:ext cx="7232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(1,1.0)</a:t>
            </a:r>
          </a:p>
        </p:txBody>
      </p:sp>
      <p:sp>
        <p:nvSpPr>
          <p:cNvPr id="137" name="Shape 567"/>
          <p:cNvSpPr txBox="1"/>
          <p:nvPr/>
        </p:nvSpPr>
        <p:spPr>
          <a:xfrm>
            <a:off x="2066350" y="3667050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8" name="Shape 568"/>
          <p:cNvSpPr txBox="1"/>
          <p:nvPr/>
        </p:nvSpPr>
        <p:spPr>
          <a:xfrm>
            <a:off x="2066350" y="3912050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39" name="Shape 569"/>
          <p:cNvSpPr txBox="1"/>
          <p:nvPr/>
        </p:nvSpPr>
        <p:spPr>
          <a:xfrm>
            <a:off x="2367650" y="3912050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40" name="Shape 570"/>
          <p:cNvSpPr txBox="1"/>
          <p:nvPr/>
        </p:nvSpPr>
        <p:spPr>
          <a:xfrm>
            <a:off x="2145233" y="4696975"/>
            <a:ext cx="10077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Msg</a:t>
            </a:r>
          </a:p>
        </p:txBody>
      </p:sp>
      <p:sp>
        <p:nvSpPr>
          <p:cNvPr id="141" name="Shape 571"/>
          <p:cNvSpPr txBox="1"/>
          <p:nvPr/>
        </p:nvSpPr>
        <p:spPr>
          <a:xfrm>
            <a:off x="1709925" y="6407250"/>
            <a:ext cx="1007700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Vertex</a:t>
            </a:r>
          </a:p>
        </p:txBody>
      </p:sp>
      <p:cxnSp>
        <p:nvCxnSpPr>
          <p:cNvPr id="142" name="Shape 572"/>
          <p:cNvCxnSpPr/>
          <p:nvPr/>
        </p:nvCxnSpPr>
        <p:spPr>
          <a:xfrm>
            <a:off x="2048200" y="3976925"/>
            <a:ext cx="768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3" name="Shape 573"/>
          <p:cNvCxnSpPr/>
          <p:nvPr/>
        </p:nvCxnSpPr>
        <p:spPr>
          <a:xfrm>
            <a:off x="2033325" y="4452250"/>
            <a:ext cx="768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4" name="Shape 574"/>
          <p:cNvSpPr txBox="1"/>
          <p:nvPr/>
        </p:nvSpPr>
        <p:spPr>
          <a:xfrm>
            <a:off x="2073550" y="4165900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</a:p>
        </p:txBody>
      </p:sp>
      <p:sp>
        <p:nvSpPr>
          <p:cNvPr id="145" name="Shape 575"/>
          <p:cNvSpPr txBox="1"/>
          <p:nvPr/>
        </p:nvSpPr>
        <p:spPr>
          <a:xfrm>
            <a:off x="2066350" y="4405625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146" name="Shape 576"/>
          <p:cNvSpPr txBox="1"/>
          <p:nvPr/>
        </p:nvSpPr>
        <p:spPr>
          <a:xfrm>
            <a:off x="2374850" y="3653700"/>
            <a:ext cx="456599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47" name="Shape 577"/>
          <p:cNvSpPr txBox="1"/>
          <p:nvPr/>
        </p:nvSpPr>
        <p:spPr>
          <a:xfrm>
            <a:off x="2367650" y="443387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1.0</a:t>
            </a:r>
          </a:p>
        </p:txBody>
      </p:sp>
      <p:cxnSp>
        <p:nvCxnSpPr>
          <p:cNvPr id="148" name="Shape 578"/>
          <p:cNvCxnSpPr/>
          <p:nvPr/>
        </p:nvCxnSpPr>
        <p:spPr>
          <a:xfrm>
            <a:off x="1277775" y="5693175"/>
            <a:ext cx="215189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9" name="Shape 579"/>
          <p:cNvCxnSpPr/>
          <p:nvPr/>
        </p:nvCxnSpPr>
        <p:spPr>
          <a:xfrm>
            <a:off x="1277775" y="6215125"/>
            <a:ext cx="215189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50" name="Shape 580"/>
          <p:cNvSpPr txBox="1"/>
          <p:nvPr/>
        </p:nvSpPr>
        <p:spPr>
          <a:xfrm>
            <a:off x="1277762" y="5880825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51" name="Shape 581"/>
          <p:cNvSpPr txBox="1"/>
          <p:nvPr/>
        </p:nvSpPr>
        <p:spPr>
          <a:xfrm>
            <a:off x="1520287" y="5880825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52" name="Shape 582"/>
          <p:cNvSpPr txBox="1"/>
          <p:nvPr/>
        </p:nvSpPr>
        <p:spPr>
          <a:xfrm>
            <a:off x="1960587" y="588082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53" name="Shape 583"/>
          <p:cNvSpPr txBox="1"/>
          <p:nvPr/>
        </p:nvSpPr>
        <p:spPr>
          <a:xfrm>
            <a:off x="2268275" y="5947550"/>
            <a:ext cx="14033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(3,1.0),(4,1.0)</a:t>
            </a:r>
          </a:p>
        </p:txBody>
      </p:sp>
      <p:sp>
        <p:nvSpPr>
          <p:cNvPr id="154" name="Shape 584"/>
          <p:cNvSpPr txBox="1"/>
          <p:nvPr/>
        </p:nvSpPr>
        <p:spPr>
          <a:xfrm>
            <a:off x="1277775" y="6124175"/>
            <a:ext cx="2624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55" name="Shape 585"/>
          <p:cNvSpPr txBox="1"/>
          <p:nvPr/>
        </p:nvSpPr>
        <p:spPr>
          <a:xfrm>
            <a:off x="1520300" y="6142275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56" name="Shape 586"/>
          <p:cNvSpPr txBox="1"/>
          <p:nvPr/>
        </p:nvSpPr>
        <p:spPr>
          <a:xfrm>
            <a:off x="1960600" y="612417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57" name="Shape 587"/>
          <p:cNvSpPr txBox="1"/>
          <p:nvPr/>
        </p:nvSpPr>
        <p:spPr>
          <a:xfrm>
            <a:off x="2268275" y="6178500"/>
            <a:ext cx="12786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(2,1.0),(3,1.0)</a:t>
            </a:r>
          </a:p>
        </p:txBody>
      </p:sp>
      <p:sp>
        <p:nvSpPr>
          <p:cNvPr id="158" name="Shape 588"/>
          <p:cNvSpPr/>
          <p:nvPr/>
        </p:nvSpPr>
        <p:spPr>
          <a:xfrm>
            <a:off x="4273725" y="4783950"/>
            <a:ext cx="3097800" cy="1394400"/>
          </a:xfrm>
          <a:prstGeom prst="rect">
            <a:avLst/>
          </a:prstGeom>
          <a:solidFill>
            <a:srgbClr val="B4A7D6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59" name="Shape 589"/>
          <p:cNvSpPr txBox="1"/>
          <p:nvPr/>
        </p:nvSpPr>
        <p:spPr>
          <a:xfrm>
            <a:off x="4275987" y="5010414"/>
            <a:ext cx="262499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60" name="Shape 590"/>
          <p:cNvSpPr txBox="1"/>
          <p:nvPr/>
        </p:nvSpPr>
        <p:spPr>
          <a:xfrm>
            <a:off x="4195725" y="4446350"/>
            <a:ext cx="426599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vid</a:t>
            </a:r>
          </a:p>
        </p:txBody>
      </p:sp>
      <p:sp>
        <p:nvSpPr>
          <p:cNvPr id="161" name="Shape 591"/>
          <p:cNvSpPr txBox="1"/>
          <p:nvPr/>
        </p:nvSpPr>
        <p:spPr>
          <a:xfrm>
            <a:off x="6290400" y="4445525"/>
            <a:ext cx="6135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edges</a:t>
            </a:r>
          </a:p>
        </p:txBody>
      </p:sp>
      <p:cxnSp>
        <p:nvCxnSpPr>
          <p:cNvPr id="162" name="Shape 592"/>
          <p:cNvCxnSpPr/>
          <p:nvPr/>
        </p:nvCxnSpPr>
        <p:spPr>
          <a:xfrm>
            <a:off x="4282725" y="5078812"/>
            <a:ext cx="3070799" cy="4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3" name="Shape 593"/>
          <p:cNvCxnSpPr/>
          <p:nvPr/>
        </p:nvCxnSpPr>
        <p:spPr>
          <a:xfrm>
            <a:off x="5119200" y="4782475"/>
            <a:ext cx="599" cy="13931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4" name="Shape 594"/>
          <p:cNvSpPr txBox="1"/>
          <p:nvPr/>
        </p:nvSpPr>
        <p:spPr>
          <a:xfrm>
            <a:off x="4288475" y="4755287"/>
            <a:ext cx="262499" cy="29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65" name="Shape 595"/>
          <p:cNvSpPr txBox="1"/>
          <p:nvPr/>
        </p:nvSpPr>
        <p:spPr>
          <a:xfrm>
            <a:off x="5110600" y="4439825"/>
            <a:ext cx="5316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halt</a:t>
            </a:r>
          </a:p>
        </p:txBody>
      </p:sp>
      <p:sp>
        <p:nvSpPr>
          <p:cNvPr id="166" name="Shape 596"/>
          <p:cNvSpPr txBox="1"/>
          <p:nvPr/>
        </p:nvSpPr>
        <p:spPr>
          <a:xfrm>
            <a:off x="5095900" y="4755275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false</a:t>
            </a:r>
          </a:p>
        </p:txBody>
      </p:sp>
      <p:sp>
        <p:nvSpPr>
          <p:cNvPr id="167" name="Shape 597"/>
          <p:cNvSpPr txBox="1"/>
          <p:nvPr/>
        </p:nvSpPr>
        <p:spPr>
          <a:xfrm>
            <a:off x="5095900" y="5000275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68" name="Shape 598"/>
          <p:cNvSpPr txBox="1"/>
          <p:nvPr/>
        </p:nvSpPr>
        <p:spPr>
          <a:xfrm>
            <a:off x="5592700" y="4433000"/>
            <a:ext cx="6135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value</a:t>
            </a:r>
          </a:p>
        </p:txBody>
      </p:sp>
      <p:sp>
        <p:nvSpPr>
          <p:cNvPr id="169" name="Shape 599"/>
          <p:cNvSpPr txBox="1"/>
          <p:nvPr/>
        </p:nvSpPr>
        <p:spPr>
          <a:xfrm>
            <a:off x="5701062" y="473717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70" name="Shape 600"/>
          <p:cNvSpPr txBox="1"/>
          <p:nvPr/>
        </p:nvSpPr>
        <p:spPr>
          <a:xfrm>
            <a:off x="5712937" y="5027800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71" name="Shape 601"/>
          <p:cNvSpPr txBox="1"/>
          <p:nvPr/>
        </p:nvSpPr>
        <p:spPr>
          <a:xfrm>
            <a:off x="6201825" y="4823910"/>
            <a:ext cx="1278600" cy="23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(3,1.0),(4,1.0)</a:t>
            </a:r>
          </a:p>
        </p:txBody>
      </p:sp>
      <p:sp>
        <p:nvSpPr>
          <p:cNvPr id="172" name="Shape 602"/>
          <p:cNvSpPr txBox="1"/>
          <p:nvPr/>
        </p:nvSpPr>
        <p:spPr>
          <a:xfrm>
            <a:off x="6201850" y="5093387"/>
            <a:ext cx="13068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(2,1.0),(3,1.0)</a:t>
            </a:r>
          </a:p>
        </p:txBody>
      </p:sp>
      <p:cxnSp>
        <p:nvCxnSpPr>
          <p:cNvPr id="173" name="Shape 603"/>
          <p:cNvCxnSpPr/>
          <p:nvPr/>
        </p:nvCxnSpPr>
        <p:spPr>
          <a:xfrm>
            <a:off x="4550962" y="4784675"/>
            <a:ext cx="2099" cy="1395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4" name="Shape 604"/>
          <p:cNvSpPr txBox="1"/>
          <p:nvPr/>
        </p:nvSpPr>
        <p:spPr>
          <a:xfrm>
            <a:off x="4546175" y="4433000"/>
            <a:ext cx="613500" cy="37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msg</a:t>
            </a:r>
          </a:p>
        </p:txBody>
      </p:sp>
      <p:sp>
        <p:nvSpPr>
          <p:cNvPr id="175" name="Shape 605"/>
          <p:cNvSpPr txBox="1"/>
          <p:nvPr/>
        </p:nvSpPr>
        <p:spPr>
          <a:xfrm>
            <a:off x="4505550" y="4761175"/>
            <a:ext cx="7232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NULL</a:t>
            </a:r>
          </a:p>
        </p:txBody>
      </p:sp>
      <p:sp>
        <p:nvSpPr>
          <p:cNvPr id="176" name="Shape 606"/>
          <p:cNvSpPr txBox="1"/>
          <p:nvPr/>
        </p:nvSpPr>
        <p:spPr>
          <a:xfrm>
            <a:off x="4557325" y="5035712"/>
            <a:ext cx="7232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1.0</a:t>
            </a:r>
          </a:p>
        </p:txBody>
      </p:sp>
      <p:cxnSp>
        <p:nvCxnSpPr>
          <p:cNvPr id="177" name="Shape 607"/>
          <p:cNvCxnSpPr/>
          <p:nvPr/>
        </p:nvCxnSpPr>
        <p:spPr>
          <a:xfrm rot="10800000" flipH="1">
            <a:off x="4282725" y="5366562"/>
            <a:ext cx="3088800" cy="4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8" name="Shape 608"/>
          <p:cNvCxnSpPr/>
          <p:nvPr/>
        </p:nvCxnSpPr>
        <p:spPr>
          <a:xfrm>
            <a:off x="5677337" y="4782475"/>
            <a:ext cx="4500" cy="13979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9" name="Shape 609"/>
          <p:cNvSpPr txBox="1"/>
          <p:nvPr/>
        </p:nvSpPr>
        <p:spPr>
          <a:xfrm>
            <a:off x="4281350" y="5322475"/>
            <a:ext cx="262499" cy="29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80" name="Shape 610"/>
          <p:cNvSpPr txBox="1"/>
          <p:nvPr/>
        </p:nvSpPr>
        <p:spPr>
          <a:xfrm>
            <a:off x="4580887" y="531617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1.0</a:t>
            </a:r>
          </a:p>
        </p:txBody>
      </p:sp>
      <p:sp>
        <p:nvSpPr>
          <p:cNvPr id="181" name="Shape 611"/>
          <p:cNvSpPr txBox="1"/>
          <p:nvPr/>
        </p:nvSpPr>
        <p:spPr>
          <a:xfrm>
            <a:off x="5065300" y="5318412"/>
            <a:ext cx="7232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NULL</a:t>
            </a:r>
          </a:p>
        </p:txBody>
      </p:sp>
      <p:sp>
        <p:nvSpPr>
          <p:cNvPr id="182" name="Shape 612"/>
          <p:cNvSpPr txBox="1"/>
          <p:nvPr/>
        </p:nvSpPr>
        <p:spPr>
          <a:xfrm>
            <a:off x="5635975" y="5318412"/>
            <a:ext cx="7232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NULL</a:t>
            </a:r>
          </a:p>
        </p:txBody>
      </p:sp>
      <p:cxnSp>
        <p:nvCxnSpPr>
          <p:cNvPr id="183" name="Shape 613"/>
          <p:cNvCxnSpPr/>
          <p:nvPr/>
        </p:nvCxnSpPr>
        <p:spPr>
          <a:xfrm>
            <a:off x="6256450" y="4780225"/>
            <a:ext cx="15899" cy="1390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4" name="Shape 614"/>
          <p:cNvSpPr txBox="1"/>
          <p:nvPr/>
        </p:nvSpPr>
        <p:spPr>
          <a:xfrm>
            <a:off x="6235500" y="5316175"/>
            <a:ext cx="7232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NULL</a:t>
            </a:r>
          </a:p>
        </p:txBody>
      </p:sp>
      <p:cxnSp>
        <p:nvCxnSpPr>
          <p:cNvPr id="185" name="Shape 615"/>
          <p:cNvCxnSpPr/>
          <p:nvPr/>
        </p:nvCxnSpPr>
        <p:spPr>
          <a:xfrm>
            <a:off x="4274875" y="5636562"/>
            <a:ext cx="3097500" cy="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6" name="Shape 616"/>
          <p:cNvCxnSpPr/>
          <p:nvPr/>
        </p:nvCxnSpPr>
        <p:spPr>
          <a:xfrm>
            <a:off x="4274875" y="5918487"/>
            <a:ext cx="31023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7" name="Shape 617"/>
          <p:cNvSpPr txBox="1"/>
          <p:nvPr/>
        </p:nvSpPr>
        <p:spPr>
          <a:xfrm>
            <a:off x="4274875" y="5606037"/>
            <a:ext cx="262499" cy="29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88" name="Shape 618"/>
          <p:cNvSpPr txBox="1"/>
          <p:nvPr/>
        </p:nvSpPr>
        <p:spPr>
          <a:xfrm>
            <a:off x="5082300" y="5606025"/>
            <a:ext cx="5610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89" name="Shape 619"/>
          <p:cNvSpPr txBox="1"/>
          <p:nvPr/>
        </p:nvSpPr>
        <p:spPr>
          <a:xfrm>
            <a:off x="5687462" y="558792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2.0</a:t>
            </a:r>
          </a:p>
        </p:txBody>
      </p:sp>
      <p:sp>
        <p:nvSpPr>
          <p:cNvPr id="190" name="Shape 620"/>
          <p:cNvSpPr txBox="1"/>
          <p:nvPr/>
        </p:nvSpPr>
        <p:spPr>
          <a:xfrm>
            <a:off x="6205725" y="5662198"/>
            <a:ext cx="1278600" cy="23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(3,1.0),(4,1.0)</a:t>
            </a:r>
          </a:p>
        </p:txBody>
      </p:sp>
      <p:sp>
        <p:nvSpPr>
          <p:cNvPr id="191" name="Shape 621"/>
          <p:cNvSpPr txBox="1"/>
          <p:nvPr/>
        </p:nvSpPr>
        <p:spPr>
          <a:xfrm>
            <a:off x="4589387" y="5617337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92" name="Shape 622"/>
          <p:cNvSpPr txBox="1"/>
          <p:nvPr/>
        </p:nvSpPr>
        <p:spPr>
          <a:xfrm>
            <a:off x="4264187" y="5853512"/>
            <a:ext cx="262499" cy="29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93" name="Shape 623"/>
          <p:cNvSpPr txBox="1"/>
          <p:nvPr/>
        </p:nvSpPr>
        <p:spPr>
          <a:xfrm>
            <a:off x="5081175" y="5832775"/>
            <a:ext cx="561000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false</a:t>
            </a:r>
          </a:p>
        </p:txBody>
      </p:sp>
      <p:sp>
        <p:nvSpPr>
          <p:cNvPr id="194" name="Shape 624"/>
          <p:cNvSpPr txBox="1"/>
          <p:nvPr/>
        </p:nvSpPr>
        <p:spPr>
          <a:xfrm>
            <a:off x="5694188" y="5857425"/>
            <a:ext cx="499200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1.0</a:t>
            </a:r>
          </a:p>
        </p:txBody>
      </p:sp>
      <p:sp>
        <p:nvSpPr>
          <p:cNvPr id="195" name="Shape 625"/>
          <p:cNvSpPr txBox="1"/>
          <p:nvPr/>
        </p:nvSpPr>
        <p:spPr>
          <a:xfrm>
            <a:off x="6216675" y="5918525"/>
            <a:ext cx="1278600" cy="2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(1,1.0)</a:t>
            </a:r>
          </a:p>
        </p:txBody>
      </p:sp>
      <p:sp>
        <p:nvSpPr>
          <p:cNvPr id="196" name="Shape 626"/>
          <p:cNvSpPr txBox="1"/>
          <p:nvPr/>
        </p:nvSpPr>
        <p:spPr>
          <a:xfrm>
            <a:off x="4580762" y="5871175"/>
            <a:ext cx="456599" cy="2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3.0</a:t>
            </a:r>
          </a:p>
        </p:txBody>
      </p:sp>
      <p:sp>
        <p:nvSpPr>
          <p:cNvPr id="197" name="Shape 627"/>
          <p:cNvSpPr/>
          <p:nvPr/>
        </p:nvSpPr>
        <p:spPr>
          <a:xfrm>
            <a:off x="4206362" y="2517249"/>
            <a:ext cx="4118399" cy="1696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98" name="Shape 628"/>
          <p:cNvCxnSpPr/>
          <p:nvPr/>
        </p:nvCxnSpPr>
        <p:spPr>
          <a:xfrm rot="10800000" flipH="1">
            <a:off x="4207262" y="3351824"/>
            <a:ext cx="4116600" cy="1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9" name="Shape 629"/>
          <p:cNvCxnSpPr/>
          <p:nvPr/>
        </p:nvCxnSpPr>
        <p:spPr>
          <a:xfrm rot="10800000" flipH="1">
            <a:off x="4211912" y="3779361"/>
            <a:ext cx="4107299" cy="37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0" name="Shape 630"/>
          <p:cNvCxnSpPr/>
          <p:nvPr/>
        </p:nvCxnSpPr>
        <p:spPr>
          <a:xfrm>
            <a:off x="5031537" y="2809987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1" name="Shape 631"/>
          <p:cNvCxnSpPr/>
          <p:nvPr/>
        </p:nvCxnSpPr>
        <p:spPr>
          <a:xfrm rot="10800000" flipH="1">
            <a:off x="4211912" y="2894311"/>
            <a:ext cx="4107299" cy="37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2" name="Shape 632"/>
          <p:cNvCxnSpPr/>
          <p:nvPr/>
        </p:nvCxnSpPr>
        <p:spPr>
          <a:xfrm>
            <a:off x="5340287" y="2519937"/>
            <a:ext cx="0" cy="16934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3" name="Shape 633"/>
          <p:cNvSpPr txBox="1"/>
          <p:nvPr/>
        </p:nvSpPr>
        <p:spPr>
          <a:xfrm>
            <a:off x="4264187" y="2475212"/>
            <a:ext cx="10761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Relation</a:t>
            </a:r>
          </a:p>
        </p:txBody>
      </p:sp>
      <p:sp>
        <p:nvSpPr>
          <p:cNvPr id="204" name="Shape 634"/>
          <p:cNvSpPr txBox="1"/>
          <p:nvPr/>
        </p:nvSpPr>
        <p:spPr>
          <a:xfrm>
            <a:off x="5442137" y="2475212"/>
            <a:ext cx="10761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Schema</a:t>
            </a:r>
          </a:p>
        </p:txBody>
      </p:sp>
      <p:sp>
        <p:nvSpPr>
          <p:cNvPr id="205" name="Shape 635"/>
          <p:cNvSpPr txBox="1"/>
          <p:nvPr/>
        </p:nvSpPr>
        <p:spPr>
          <a:xfrm>
            <a:off x="4264187" y="2892974"/>
            <a:ext cx="10761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Vertex</a:t>
            </a:r>
          </a:p>
        </p:txBody>
      </p:sp>
      <p:sp>
        <p:nvSpPr>
          <p:cNvPr id="206" name="Shape 636"/>
          <p:cNvSpPr txBox="1"/>
          <p:nvPr/>
        </p:nvSpPr>
        <p:spPr>
          <a:xfrm>
            <a:off x="4264187" y="3351824"/>
            <a:ext cx="10761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Msg</a:t>
            </a:r>
          </a:p>
        </p:txBody>
      </p:sp>
      <p:sp>
        <p:nvSpPr>
          <p:cNvPr id="207" name="Shape 637"/>
          <p:cNvSpPr txBox="1"/>
          <p:nvPr/>
        </p:nvSpPr>
        <p:spPr>
          <a:xfrm>
            <a:off x="4264187" y="3758074"/>
            <a:ext cx="10761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GS</a:t>
            </a:r>
          </a:p>
        </p:txBody>
      </p:sp>
      <p:sp>
        <p:nvSpPr>
          <p:cNvPr id="208" name="Shape 638"/>
          <p:cNvSpPr txBox="1"/>
          <p:nvPr/>
        </p:nvSpPr>
        <p:spPr>
          <a:xfrm>
            <a:off x="5475312" y="2892962"/>
            <a:ext cx="2690399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(vid, halt, value, edges)</a:t>
            </a:r>
          </a:p>
        </p:txBody>
      </p:sp>
      <p:sp>
        <p:nvSpPr>
          <p:cNvPr id="209" name="Shape 639"/>
          <p:cNvSpPr txBox="1"/>
          <p:nvPr/>
        </p:nvSpPr>
        <p:spPr>
          <a:xfrm>
            <a:off x="5475312" y="3350499"/>
            <a:ext cx="2690399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(vid, payload)</a:t>
            </a:r>
          </a:p>
        </p:txBody>
      </p:sp>
      <p:sp>
        <p:nvSpPr>
          <p:cNvPr id="210" name="Shape 640"/>
          <p:cNvSpPr txBox="1"/>
          <p:nvPr/>
        </p:nvSpPr>
        <p:spPr>
          <a:xfrm>
            <a:off x="5475312" y="3736312"/>
            <a:ext cx="3070799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(halt, aggregate, superstep)</a:t>
            </a:r>
          </a:p>
        </p:txBody>
      </p:sp>
    </p:spTree>
    <p:extLst>
      <p:ext uri="{BB962C8B-B14F-4D97-AF65-F5344CB8AC3E}">
        <p14:creationId xmlns:p14="http://schemas.microsoft.com/office/powerpoint/2010/main" xmlns="" val="377322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Shape 7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400" y="2699450"/>
            <a:ext cx="4164925" cy="27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Shape 7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50" y="2699450"/>
            <a:ext cx="4466260" cy="27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Shape 799"/>
          <p:cNvSpPr txBox="1">
            <a:spLocks noGrp="1"/>
          </p:cNvSpPr>
          <p:nvPr>
            <p:ph type="title"/>
          </p:nvPr>
        </p:nvSpPr>
        <p:spPr>
          <a:xfrm>
            <a:off x="457200" y="207504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  <a:latin typeface="+mj-lt"/>
              </a:rPr>
              <a:t>#4 </a:t>
            </a:r>
            <a:r>
              <a:rPr lang="en-US" b="1" dirty="0">
                <a:solidFill>
                  <a:schemeClr val="tx1"/>
                </a:solidFill>
                <a:latin typeface="+mj-lt"/>
                <a:sym typeface="Calibri"/>
              </a:rPr>
              <a:t>Efficient Resource Utilization and Robustness</a:t>
            </a:r>
            <a:endParaRPr lang="en" b="1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0" name="Shape 800"/>
          <p:cNvCxnSpPr/>
          <p:nvPr/>
        </p:nvCxnSpPr>
        <p:spPr>
          <a:xfrm flipH="1">
            <a:off x="2297599" y="3225900"/>
            <a:ext cx="11400" cy="17082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801" name="Shape 801"/>
          <p:cNvCxnSpPr/>
          <p:nvPr/>
        </p:nvCxnSpPr>
        <p:spPr>
          <a:xfrm flipH="1">
            <a:off x="6773612" y="3247650"/>
            <a:ext cx="16799" cy="1686299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802" name="Shape 802"/>
          <p:cNvSpPr txBox="1"/>
          <p:nvPr/>
        </p:nvSpPr>
        <p:spPr>
          <a:xfrm>
            <a:off x="1002000" y="3247650"/>
            <a:ext cx="14609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38761D"/>
                </a:solidFill>
              </a:rPr>
              <a:t>In-memory</a:t>
            </a:r>
          </a:p>
        </p:txBody>
      </p:sp>
      <p:sp>
        <p:nvSpPr>
          <p:cNvPr id="803" name="Shape 803"/>
          <p:cNvSpPr txBox="1"/>
          <p:nvPr/>
        </p:nvSpPr>
        <p:spPr>
          <a:xfrm>
            <a:off x="2353725" y="3872700"/>
            <a:ext cx="14609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38761D"/>
                </a:solidFill>
              </a:rPr>
              <a:t>Out-of-core</a:t>
            </a:r>
          </a:p>
        </p:txBody>
      </p:sp>
      <p:sp>
        <p:nvSpPr>
          <p:cNvPr id="804" name="Shape 804"/>
          <p:cNvSpPr txBox="1"/>
          <p:nvPr/>
        </p:nvSpPr>
        <p:spPr>
          <a:xfrm>
            <a:off x="5472750" y="3165975"/>
            <a:ext cx="14609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38761D"/>
                </a:solidFill>
              </a:rPr>
              <a:t>In-memory</a:t>
            </a:r>
          </a:p>
        </p:txBody>
      </p:sp>
      <p:sp>
        <p:nvSpPr>
          <p:cNvPr id="805" name="Shape 805"/>
          <p:cNvSpPr txBox="1"/>
          <p:nvPr/>
        </p:nvSpPr>
        <p:spPr>
          <a:xfrm>
            <a:off x="6773625" y="3667850"/>
            <a:ext cx="14609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38761D"/>
                </a:solidFill>
              </a:rPr>
              <a:t>Out-of-core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565" y="1582538"/>
            <a:ext cx="18064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3200" b="1" dirty="0" err="1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Pregelix</a:t>
            </a:r>
            <a:endParaRPr lang="en-US" sz="3200" b="1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7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#4 </a:t>
            </a:r>
            <a:r>
              <a:rPr lang="en-US" dirty="0" smtClean="0">
                <a:sym typeface="Calibri"/>
              </a:rPr>
              <a:t>Physical Flexibility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98829"/>
            <a:ext cx="8229600" cy="4365485"/>
          </a:xfrm>
        </p:spPr>
        <p:txBody>
          <a:bodyPr/>
          <a:lstStyle/>
          <a:p>
            <a:r>
              <a:rPr lang="en-US" b="1" dirty="0" smtClean="0"/>
              <a:t>Flexible processing for the </a:t>
            </a:r>
            <a:r>
              <a:rPr lang="en-US" b="1" dirty="0" err="1" smtClean="0"/>
              <a:t>Pregel</a:t>
            </a:r>
            <a:r>
              <a:rPr lang="en-US" b="1" dirty="0" smtClean="0"/>
              <a:t> semantics</a:t>
            </a:r>
          </a:p>
          <a:p>
            <a:pPr lvl="1"/>
            <a:r>
              <a:rPr lang="en-US" dirty="0"/>
              <a:t>Storage, row Vs. </a:t>
            </a:r>
            <a:r>
              <a:rPr lang="en-US" dirty="0" smtClean="0"/>
              <a:t>column, in-place Vs. LSM, etc.</a:t>
            </a:r>
          </a:p>
          <a:p>
            <a:pPr lvl="2"/>
            <a:r>
              <a:rPr lang="en-US" dirty="0" err="1"/>
              <a:t>Vertexica</a:t>
            </a:r>
            <a:r>
              <a:rPr lang="en-US" dirty="0"/>
              <a:t> (VLDB’14)</a:t>
            </a:r>
          </a:p>
          <a:p>
            <a:pPr lvl="2"/>
            <a:r>
              <a:rPr lang="en-US" dirty="0" err="1"/>
              <a:t>Vertica</a:t>
            </a:r>
            <a:r>
              <a:rPr lang="en-US" dirty="0"/>
              <a:t> (IEEE BigData’15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Pregelix</a:t>
            </a:r>
            <a:r>
              <a:rPr lang="en-US" dirty="0" smtClean="0"/>
              <a:t> (VLDB’14)</a:t>
            </a:r>
            <a:endParaRPr lang="en-US" dirty="0"/>
          </a:p>
          <a:p>
            <a:pPr lvl="1"/>
            <a:r>
              <a:rPr lang="en-US" dirty="0"/>
              <a:t>Query plan, join algorithms, group-by algorithms, etc</a:t>
            </a:r>
            <a:r>
              <a:rPr lang="en-US" dirty="0" smtClean="0"/>
              <a:t>.</a:t>
            </a:r>
          </a:p>
          <a:p>
            <a:pPr lvl="2"/>
            <a:r>
              <a:rPr lang="en-US" dirty="0" err="1" smtClean="0"/>
              <a:t>Pregelix</a:t>
            </a:r>
            <a:r>
              <a:rPr lang="en-US" dirty="0" smtClean="0"/>
              <a:t> (VLDB’14)</a:t>
            </a:r>
          </a:p>
          <a:p>
            <a:pPr lvl="2"/>
            <a:r>
              <a:rPr lang="en-US" dirty="0" err="1" smtClean="0"/>
              <a:t>GraphX</a:t>
            </a:r>
            <a:r>
              <a:rPr lang="en-US" dirty="0" smtClean="0"/>
              <a:t> (OSDI’15)</a:t>
            </a:r>
          </a:p>
          <a:p>
            <a:pPr lvl="2"/>
            <a:r>
              <a:rPr lang="en-US" dirty="0" err="1" smtClean="0"/>
              <a:t>Myria</a:t>
            </a:r>
            <a:r>
              <a:rPr lang="en-US" dirty="0" smtClean="0"/>
              <a:t> (VLDB’15)</a:t>
            </a:r>
            <a:endParaRPr lang="en-US" dirty="0"/>
          </a:p>
          <a:p>
            <a:pPr lvl="1"/>
            <a:r>
              <a:rPr lang="en-US" dirty="0"/>
              <a:t>Execution model,  synchronous Vs. </a:t>
            </a:r>
            <a:r>
              <a:rPr lang="en-US" dirty="0" smtClean="0"/>
              <a:t>asynchronous</a:t>
            </a:r>
          </a:p>
          <a:p>
            <a:pPr lvl="2"/>
            <a:r>
              <a:rPr lang="en-US" dirty="0" err="1" smtClean="0"/>
              <a:t>Myria</a:t>
            </a:r>
            <a:r>
              <a:rPr lang="en-US" dirty="0" smtClean="0"/>
              <a:t> (VLDB’15)</a:t>
            </a:r>
          </a:p>
        </p:txBody>
      </p:sp>
    </p:spTree>
    <p:extLst>
      <p:ext uri="{BB962C8B-B14F-4D97-AF65-F5344CB8AC3E}">
        <p14:creationId xmlns:p14="http://schemas.microsoft.com/office/powerpoint/2010/main" xmlns="" val="11825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457199" y="173285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#4 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Times New Roman"/>
              </a:rPr>
              <a:t>Physical Flexibility</a:t>
            </a:r>
            <a:endParaRPr lang="en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Times New Roman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53916" y="1565884"/>
            <a:ext cx="8428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3200" b="1" dirty="0" err="1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Vertica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, column store Vs. row store (IEEE BigData’15)</a:t>
            </a:r>
            <a:endParaRPr lang="en-US" sz="3200" b="1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" name="Picture 1" descr="Screen Shot 2016-06-25 at 1.37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470" y="2933945"/>
            <a:ext cx="9136014" cy="29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5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457199" y="173285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#4 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Times New Roman"/>
              </a:rPr>
              <a:t>Physical Flexibility</a:t>
            </a:r>
            <a:endParaRPr lang="en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Times New Roman"/>
            </a:endParaRPr>
          </a:p>
        </p:txBody>
      </p:sp>
      <p:pic>
        <p:nvPicPr>
          <p:cNvPr id="732" name="Shape 7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476" y="4289775"/>
            <a:ext cx="750899" cy="2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Shape 7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125" y="4115475"/>
            <a:ext cx="814499" cy="316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Shape 734"/>
          <p:cNvSpPr/>
          <p:nvPr/>
        </p:nvSpPr>
        <p:spPr>
          <a:xfrm>
            <a:off x="5150975" y="4852200"/>
            <a:ext cx="1216800" cy="566400"/>
          </a:xfrm>
          <a:prstGeom prst="triangle">
            <a:avLst>
              <a:gd name="adj" fmla="val 53269"/>
            </a:avLst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6698825" y="4797325"/>
            <a:ext cx="1640400" cy="615299"/>
          </a:xfrm>
          <a:prstGeom prst="triangle">
            <a:avLst>
              <a:gd name="adj" fmla="val 53269"/>
            </a:avLst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1417425" y="4917275"/>
            <a:ext cx="1640400" cy="596399"/>
          </a:xfrm>
          <a:prstGeom prst="triangle">
            <a:avLst>
              <a:gd name="adj" fmla="val 53269"/>
            </a:avLst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737" name="Shape 737"/>
          <p:cNvSpPr/>
          <p:nvPr/>
        </p:nvSpPr>
        <p:spPr>
          <a:xfrm>
            <a:off x="6789450" y="2219075"/>
            <a:ext cx="1057499" cy="566400"/>
          </a:xfrm>
          <a:prstGeom prst="triangle">
            <a:avLst>
              <a:gd name="adj" fmla="val 53269"/>
            </a:avLst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n-lt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6992700" y="3825725"/>
            <a:ext cx="1932600" cy="54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Index Left Outer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Join</a:t>
            </a:r>
          </a:p>
        </p:txBody>
      </p:sp>
      <p:cxnSp>
        <p:nvCxnSpPr>
          <p:cNvPr id="739" name="Shape 739"/>
          <p:cNvCxnSpPr>
            <a:endCxn id="732" idx="1"/>
          </p:cNvCxnSpPr>
          <p:nvPr/>
        </p:nvCxnSpPr>
        <p:spPr>
          <a:xfrm rot="10800000" flipH="1">
            <a:off x="751676" y="4439687"/>
            <a:ext cx="406799" cy="4140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0" name="Shape 740"/>
          <p:cNvCxnSpPr>
            <a:endCxn id="732" idx="3"/>
          </p:cNvCxnSpPr>
          <p:nvPr/>
        </p:nvCxnSpPr>
        <p:spPr>
          <a:xfrm rot="10800000">
            <a:off x="1909376" y="4439687"/>
            <a:ext cx="368100" cy="4653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1" name="Shape 741"/>
          <p:cNvCxnSpPr/>
          <p:nvPr/>
        </p:nvCxnSpPr>
        <p:spPr>
          <a:xfrm rot="10800000">
            <a:off x="1550324" y="3848075"/>
            <a:ext cx="3000" cy="3956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2" name="Shape 742"/>
          <p:cNvSpPr txBox="1"/>
          <p:nvPr/>
        </p:nvSpPr>
        <p:spPr>
          <a:xfrm>
            <a:off x="1144125" y="2753437"/>
            <a:ext cx="2328900" cy="42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i="1" dirty="0">
                <a:latin typeface="+mn-lt"/>
                <a:ea typeface="Times New Roman"/>
                <a:cs typeface="Times New Roman"/>
                <a:sym typeface="Times New Roman"/>
              </a:rPr>
              <a:t>UDF</a:t>
            </a:r>
            <a:r>
              <a:rPr lang="en" sz="1600" b="1" dirty="0">
                <a:latin typeface="+mn-lt"/>
                <a:ea typeface="Times New Roman"/>
                <a:cs typeface="Times New Roman"/>
                <a:sym typeface="Times New Roman"/>
              </a:rPr>
              <a:t> Call (</a:t>
            </a:r>
            <a:r>
              <a:rPr lang="en" sz="1600" b="1" i="1" dirty="0">
                <a:latin typeface="+mn-lt"/>
                <a:ea typeface="Times New Roman"/>
                <a:cs typeface="Times New Roman"/>
                <a:sym typeface="Times New Roman"/>
              </a:rPr>
              <a:t>compute</a:t>
            </a:r>
            <a:r>
              <a:rPr lang="en" sz="1600" b="1" dirty="0">
                <a:latin typeface="+mn-lt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743" name="Shape 743"/>
          <p:cNvSpPr/>
          <p:nvPr/>
        </p:nvSpPr>
        <p:spPr>
          <a:xfrm>
            <a:off x="343400" y="4872237"/>
            <a:ext cx="814500" cy="514500"/>
          </a:xfrm>
          <a:prstGeom prst="flowChartMagneticDisk">
            <a:avLst/>
          </a:prstGeom>
          <a:solidFill>
            <a:srgbClr val="D5A6BD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 baseline="-25000">
              <a:latin typeface="+mn-lt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906024" y="4497225"/>
            <a:ext cx="1255799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M.vid=V.vid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1770550" y="5166475"/>
            <a:ext cx="1126200" cy="2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Vertex</a:t>
            </a:r>
            <a:r>
              <a:rPr lang="en" sz="1800" i="1" baseline="-25000" dirty="0">
                <a:latin typeface="+mn-lt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(V)</a:t>
            </a:r>
          </a:p>
        </p:txBody>
      </p:sp>
      <p:sp>
        <p:nvSpPr>
          <p:cNvPr id="746" name="Shape 746"/>
          <p:cNvSpPr txBox="1"/>
          <p:nvPr/>
        </p:nvSpPr>
        <p:spPr>
          <a:xfrm>
            <a:off x="316650" y="5083975"/>
            <a:ext cx="1005000" cy="18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Msg</a:t>
            </a:r>
            <a:r>
              <a:rPr lang="en" sz="1600" i="1" baseline="-25000" dirty="0">
                <a:latin typeface="+mn-lt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(M)</a:t>
            </a:r>
          </a:p>
        </p:txBody>
      </p:sp>
      <p:sp>
        <p:nvSpPr>
          <p:cNvPr id="747" name="Shape 747"/>
          <p:cNvSpPr txBox="1"/>
          <p:nvPr/>
        </p:nvSpPr>
        <p:spPr>
          <a:xfrm>
            <a:off x="533337" y="3422887"/>
            <a:ext cx="3332100" cy="48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(V.</a:t>
            </a:r>
            <a:r>
              <a:rPr lang="en" sz="1600" i="1" dirty="0">
                <a:latin typeface="+mn-lt"/>
                <a:ea typeface="Times New Roman"/>
                <a:cs typeface="Times New Roman"/>
                <a:sym typeface="Times New Roman"/>
              </a:rPr>
              <a:t>halt = false || M.paylod != NULL</a:t>
            </a: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cxnSp>
        <p:nvCxnSpPr>
          <p:cNvPr id="748" name="Shape 748"/>
          <p:cNvCxnSpPr/>
          <p:nvPr/>
        </p:nvCxnSpPr>
        <p:spPr>
          <a:xfrm rot="10800000" flipH="1">
            <a:off x="4375475" y="4693050"/>
            <a:ext cx="292499" cy="2255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9" name="Shape 749"/>
          <p:cNvCxnSpPr>
            <a:endCxn id="750" idx="3"/>
          </p:cNvCxnSpPr>
          <p:nvPr/>
        </p:nvCxnSpPr>
        <p:spPr>
          <a:xfrm rot="10800000">
            <a:off x="7167001" y="4459475"/>
            <a:ext cx="405300" cy="3276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1" name="Shape 751"/>
          <p:cNvCxnSpPr/>
          <p:nvPr/>
        </p:nvCxnSpPr>
        <p:spPr>
          <a:xfrm rot="10800000">
            <a:off x="6640775" y="3780549"/>
            <a:ext cx="14999" cy="3411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2" name="Shape 752"/>
          <p:cNvSpPr txBox="1"/>
          <p:nvPr/>
        </p:nvSpPr>
        <p:spPr>
          <a:xfrm>
            <a:off x="5871075" y="3436275"/>
            <a:ext cx="2328900" cy="34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i="1" dirty="0">
                <a:latin typeface="+mn-lt"/>
                <a:ea typeface="Times New Roman"/>
                <a:cs typeface="Times New Roman"/>
                <a:sym typeface="Times New Roman"/>
              </a:rPr>
              <a:t>UDF</a:t>
            </a:r>
            <a:r>
              <a:rPr lang="en" sz="1600" b="1" dirty="0">
                <a:latin typeface="+mn-lt"/>
                <a:ea typeface="Times New Roman"/>
                <a:cs typeface="Times New Roman"/>
                <a:sym typeface="Times New Roman"/>
              </a:rPr>
              <a:t> Call (</a:t>
            </a:r>
            <a:r>
              <a:rPr lang="en" sz="1600" b="1" i="1" dirty="0">
                <a:latin typeface="+mn-lt"/>
                <a:ea typeface="Times New Roman"/>
                <a:cs typeface="Times New Roman"/>
                <a:sym typeface="Times New Roman"/>
              </a:rPr>
              <a:t>compute</a:t>
            </a:r>
            <a:r>
              <a:rPr lang="en" sz="1600" b="1" dirty="0">
                <a:latin typeface="+mn-lt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753" name="Shape 753"/>
          <p:cNvSpPr/>
          <p:nvPr/>
        </p:nvSpPr>
        <p:spPr>
          <a:xfrm>
            <a:off x="3906062" y="4930512"/>
            <a:ext cx="814500" cy="514500"/>
          </a:xfrm>
          <a:prstGeom prst="flowChartMagneticDisk">
            <a:avLst/>
          </a:prstGeom>
          <a:solidFill>
            <a:srgbClr val="D5A6BD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 baseline="-25000">
              <a:latin typeface="+mn-lt"/>
            </a:endParaRPr>
          </a:p>
        </p:txBody>
      </p:sp>
      <p:sp>
        <p:nvSpPr>
          <p:cNvPr id="754" name="Shape 754"/>
          <p:cNvSpPr txBox="1"/>
          <p:nvPr/>
        </p:nvSpPr>
        <p:spPr>
          <a:xfrm>
            <a:off x="7052348" y="5208300"/>
            <a:ext cx="1216800" cy="18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Vertex</a:t>
            </a:r>
            <a:r>
              <a:rPr lang="en" sz="1800" i="1" baseline="-25000" dirty="0">
                <a:latin typeface="+mn-lt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(V)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5" name="Shape 755"/>
          <p:cNvSpPr txBox="1"/>
          <p:nvPr/>
        </p:nvSpPr>
        <p:spPr>
          <a:xfrm>
            <a:off x="3865450" y="5237500"/>
            <a:ext cx="1005000" cy="2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8750"/>
              <a:buFont typeface="Arial"/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Msg</a:t>
            </a:r>
            <a:r>
              <a:rPr lang="en" sz="1600" i="1" baseline="-25000" dirty="0">
                <a:latin typeface="+mn-lt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(M)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56" name="Shape 756"/>
          <p:cNvCxnSpPr/>
          <p:nvPr/>
        </p:nvCxnSpPr>
        <p:spPr>
          <a:xfrm rot="10800000" flipH="1">
            <a:off x="1555105" y="2305456"/>
            <a:ext cx="2699" cy="4823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7" name="Shape 757"/>
          <p:cNvSpPr txBox="1"/>
          <p:nvPr/>
        </p:nvSpPr>
        <p:spPr>
          <a:xfrm>
            <a:off x="1348000" y="1909775"/>
            <a:ext cx="750899" cy="5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+mn-lt"/>
              </a:rPr>
              <a:t>…</a:t>
            </a:r>
          </a:p>
        </p:txBody>
      </p:sp>
      <p:sp>
        <p:nvSpPr>
          <p:cNvPr id="758" name="Shape 758"/>
          <p:cNvSpPr txBox="1"/>
          <p:nvPr/>
        </p:nvSpPr>
        <p:spPr>
          <a:xfrm>
            <a:off x="5430296" y="5149050"/>
            <a:ext cx="886199" cy="18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Vid</a:t>
            </a:r>
            <a:r>
              <a:rPr lang="en" sz="1600" i="1" baseline="-25000" dirty="0">
                <a:latin typeface="+mn-lt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(I)</a:t>
            </a:r>
          </a:p>
        </p:txBody>
      </p:sp>
      <p:cxnSp>
        <p:nvCxnSpPr>
          <p:cNvPr id="759" name="Shape 759"/>
          <p:cNvCxnSpPr>
            <a:stCxn id="734" idx="0"/>
            <a:endCxn id="760" idx="2"/>
          </p:cNvCxnSpPr>
          <p:nvPr/>
        </p:nvCxnSpPr>
        <p:spPr>
          <a:xfrm rot="10800000">
            <a:off x="5020052" y="4668000"/>
            <a:ext cx="779100" cy="1842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1" name="Shape 761"/>
          <p:cNvCxnSpPr/>
          <p:nvPr/>
        </p:nvCxnSpPr>
        <p:spPr>
          <a:xfrm rot="10800000" flipH="1">
            <a:off x="5698350" y="4239750"/>
            <a:ext cx="573600" cy="863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2" name="Shape 762"/>
          <p:cNvCxnSpPr/>
          <p:nvPr/>
        </p:nvCxnSpPr>
        <p:spPr>
          <a:xfrm rot="10800000">
            <a:off x="6598099" y="3225725"/>
            <a:ext cx="11100" cy="2798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3" name="Shape 763"/>
          <p:cNvSpPr txBox="1"/>
          <p:nvPr/>
        </p:nvSpPr>
        <p:spPr>
          <a:xfrm>
            <a:off x="6367775" y="2842762"/>
            <a:ext cx="667499" cy="48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+mn-lt"/>
              </a:rPr>
              <a:t>…</a:t>
            </a:r>
          </a:p>
        </p:txBody>
      </p:sp>
      <p:sp>
        <p:nvSpPr>
          <p:cNvPr id="764" name="Shape 764"/>
          <p:cNvSpPr txBox="1"/>
          <p:nvPr/>
        </p:nvSpPr>
        <p:spPr>
          <a:xfrm>
            <a:off x="7032450" y="2481725"/>
            <a:ext cx="814499" cy="18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Vid</a:t>
            </a:r>
            <a:r>
              <a:rPr lang="en" sz="1600" i="1" baseline="-25000" dirty="0">
                <a:latin typeface="+mn-lt"/>
                <a:ea typeface="Times New Roman"/>
                <a:cs typeface="Times New Roman"/>
                <a:sym typeface="Times New Roman"/>
              </a:rPr>
              <a:t>i+1</a:t>
            </a:r>
          </a:p>
        </p:txBody>
      </p:sp>
      <p:sp>
        <p:nvSpPr>
          <p:cNvPr id="766" name="Shape 766"/>
          <p:cNvSpPr txBox="1"/>
          <p:nvPr/>
        </p:nvSpPr>
        <p:spPr>
          <a:xfrm>
            <a:off x="4945650" y="2697775"/>
            <a:ext cx="1342800" cy="33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+mn-lt"/>
                <a:ea typeface="Times New Roman"/>
                <a:cs typeface="Times New Roman"/>
                <a:sym typeface="Times New Roman"/>
              </a:rPr>
              <a:t>(</a:t>
            </a:r>
            <a:r>
              <a:rPr lang="en" sz="1600" i="1">
                <a:latin typeface="+mn-lt"/>
                <a:ea typeface="Times New Roman"/>
                <a:cs typeface="Times New Roman"/>
                <a:sym typeface="Times New Roman"/>
              </a:rPr>
              <a:t>halt = false</a:t>
            </a:r>
            <a:r>
              <a:rPr lang="en" sz="1600">
                <a:latin typeface="+mn-lt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cxnSp>
        <p:nvCxnSpPr>
          <p:cNvPr id="767" name="Shape 767"/>
          <p:cNvCxnSpPr/>
          <p:nvPr/>
        </p:nvCxnSpPr>
        <p:spPr>
          <a:xfrm rot="10800000">
            <a:off x="5731474" y="3019149"/>
            <a:ext cx="549900" cy="523500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9" name="Shape 769"/>
          <p:cNvSpPr txBox="1"/>
          <p:nvPr/>
        </p:nvSpPr>
        <p:spPr>
          <a:xfrm>
            <a:off x="1799950" y="4052537"/>
            <a:ext cx="2328900" cy="54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Index Full Outer Join</a:t>
            </a:r>
          </a:p>
        </p:txBody>
      </p:sp>
      <p:sp>
        <p:nvSpPr>
          <p:cNvPr id="770" name="Shape 770"/>
          <p:cNvSpPr txBox="1"/>
          <p:nvPr/>
        </p:nvSpPr>
        <p:spPr>
          <a:xfrm>
            <a:off x="4159175" y="4118550"/>
            <a:ext cx="1850099" cy="41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+mn-lt"/>
                <a:ea typeface="Times New Roman"/>
                <a:cs typeface="Times New Roman"/>
                <a:sym typeface="Times New Roman"/>
              </a:rPr>
              <a:t>Merge (</a:t>
            </a:r>
            <a:r>
              <a:rPr lang="en" sz="1600" b="1">
                <a:latin typeface="+mn-lt"/>
                <a:ea typeface="Times New Roman"/>
                <a:cs typeface="Times New Roman"/>
                <a:sym typeface="Times New Roman"/>
              </a:rPr>
              <a:t>choose()</a:t>
            </a:r>
            <a:r>
              <a:rPr lang="en" sz="1600">
                <a:latin typeface="+mn-lt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760" name="Shape 760"/>
          <p:cNvSpPr txBox="1"/>
          <p:nvPr/>
        </p:nvSpPr>
        <p:spPr>
          <a:xfrm>
            <a:off x="4426312" y="4334550"/>
            <a:ext cx="1187399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+mn-lt"/>
                <a:ea typeface="Times New Roman"/>
                <a:cs typeface="Times New Roman"/>
                <a:sym typeface="Times New Roman"/>
              </a:rPr>
              <a:t>M.vid=I.vid</a:t>
            </a:r>
          </a:p>
        </p:txBody>
      </p:sp>
      <p:pic>
        <p:nvPicPr>
          <p:cNvPr id="771" name="Shape 7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150" y="3564637"/>
            <a:ext cx="210766" cy="19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Shape 7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3425" y="2775862"/>
            <a:ext cx="210766" cy="198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3" name="Shape 773"/>
          <p:cNvCxnSpPr/>
          <p:nvPr/>
        </p:nvCxnSpPr>
        <p:spPr>
          <a:xfrm flipV="1">
            <a:off x="5430296" y="2453474"/>
            <a:ext cx="1469378" cy="299963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0" name="Shape 750"/>
          <p:cNvSpPr txBox="1"/>
          <p:nvPr/>
        </p:nvSpPr>
        <p:spPr>
          <a:xfrm>
            <a:off x="5911201" y="4292825"/>
            <a:ext cx="1255799" cy="33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+mn-lt"/>
                <a:ea typeface="Times New Roman"/>
                <a:cs typeface="Times New Roman"/>
                <a:sym typeface="Times New Roman"/>
              </a:rPr>
              <a:t>M.vid=V.vid</a:t>
            </a:r>
          </a:p>
        </p:txBody>
      </p:sp>
      <p:cxnSp>
        <p:nvCxnSpPr>
          <p:cNvPr id="778" name="Shape 778"/>
          <p:cNvCxnSpPr/>
          <p:nvPr/>
        </p:nvCxnSpPr>
        <p:spPr>
          <a:xfrm rot="10800000" flipH="1">
            <a:off x="1545225" y="3074050"/>
            <a:ext cx="13199" cy="413699"/>
          </a:xfrm>
          <a:prstGeom prst="straightConnector1">
            <a:avLst/>
          </a:prstGeom>
          <a:noFill/>
          <a:ln w="19050" cap="flat" cmpd="sng">
            <a:solidFill>
              <a:srgbClr val="51535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" name="Rectangle 52"/>
          <p:cNvSpPr/>
          <p:nvPr/>
        </p:nvSpPr>
        <p:spPr>
          <a:xfrm>
            <a:off x="553916" y="1565884"/>
            <a:ext cx="60552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3200" b="1" dirty="0" err="1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Pregelix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, different query plans </a:t>
            </a:r>
            <a:endParaRPr lang="en-US" sz="3200" b="1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5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Shape 8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300" y="4180175"/>
            <a:ext cx="3543399" cy="2239949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Shape 865"/>
          <p:cNvSpPr txBox="1">
            <a:spLocks noGrp="1"/>
          </p:cNvSpPr>
          <p:nvPr>
            <p:ph type="title"/>
          </p:nvPr>
        </p:nvSpPr>
        <p:spPr>
          <a:xfrm>
            <a:off x="451558" y="167622"/>
            <a:ext cx="8229600" cy="78610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#4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  <a:sym typeface="Times New Roman"/>
              </a:rPr>
              <a:t>Physical Flexibility</a:t>
            </a:r>
            <a:endParaRPr lang="en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66" name="Shape 866"/>
          <p:cNvSpPr txBox="1"/>
          <p:nvPr/>
        </p:nvSpPr>
        <p:spPr>
          <a:xfrm>
            <a:off x="6336850" y="5607650"/>
            <a:ext cx="80130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FF0000"/>
                </a:solidFill>
              </a:rPr>
              <a:t>15x</a:t>
            </a:r>
          </a:p>
        </p:txBody>
      </p:sp>
      <p:cxnSp>
        <p:nvCxnSpPr>
          <p:cNvPr id="867" name="Shape 867"/>
          <p:cNvCxnSpPr/>
          <p:nvPr/>
        </p:nvCxnSpPr>
        <p:spPr>
          <a:xfrm>
            <a:off x="6737500" y="4641187"/>
            <a:ext cx="0" cy="13179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868" name="Shape 868"/>
          <p:cNvSpPr txBox="1"/>
          <p:nvPr/>
        </p:nvSpPr>
        <p:spPr>
          <a:xfrm>
            <a:off x="5423887" y="4641187"/>
            <a:ext cx="14609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38761D"/>
                </a:solidFill>
              </a:rPr>
              <a:t>In-memory</a:t>
            </a:r>
          </a:p>
        </p:txBody>
      </p:sp>
      <p:sp>
        <p:nvSpPr>
          <p:cNvPr id="869" name="Shape 869"/>
          <p:cNvSpPr txBox="1"/>
          <p:nvPr/>
        </p:nvSpPr>
        <p:spPr>
          <a:xfrm>
            <a:off x="6676787" y="5082037"/>
            <a:ext cx="1460999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38761D"/>
                </a:solidFill>
              </a:rPr>
              <a:t>Out-of-core</a:t>
            </a:r>
          </a:p>
        </p:txBody>
      </p:sp>
      <p:pic>
        <p:nvPicPr>
          <p:cNvPr id="870" name="Shape 8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975" y="1600100"/>
            <a:ext cx="3622600" cy="22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Shape 8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4300" y="1572849"/>
            <a:ext cx="3622600" cy="223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675" y="4180170"/>
            <a:ext cx="3681100" cy="2276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Shape 873"/>
          <p:cNvCxnSpPr/>
          <p:nvPr/>
        </p:nvCxnSpPr>
        <p:spPr>
          <a:xfrm flipH="1">
            <a:off x="6396024" y="5681150"/>
            <a:ext cx="5700" cy="28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12" name="Rectangle 11"/>
          <p:cNvSpPr/>
          <p:nvPr/>
        </p:nvSpPr>
        <p:spPr>
          <a:xfrm>
            <a:off x="587150" y="953726"/>
            <a:ext cx="18064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3200" b="1" dirty="0" err="1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Pregelix</a:t>
            </a:r>
            <a:endParaRPr lang="en-US" sz="3200" b="1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53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457199" y="173285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#4 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Times New Roman"/>
              </a:rPr>
              <a:t>Physical Flexibility</a:t>
            </a:r>
            <a:endParaRPr lang="en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Times New Roman"/>
            </a:endParaRPr>
          </a:p>
        </p:txBody>
      </p:sp>
      <p:pic>
        <p:nvPicPr>
          <p:cNvPr id="3" name="Picture 2" descr="Screen Shot 2016-06-25 at 1.47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16" y="3140849"/>
            <a:ext cx="7175141" cy="32512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53916" y="1565673"/>
            <a:ext cx="8229600" cy="1575176"/>
          </a:xfrm>
        </p:spPr>
        <p:txBody>
          <a:bodyPr/>
          <a:lstStyle/>
          <a:p>
            <a:r>
              <a:rPr lang="en-US" b="1" dirty="0" err="1"/>
              <a:t>Myria</a:t>
            </a:r>
            <a:r>
              <a:rPr lang="en-US" b="1" dirty="0"/>
              <a:t>, synchronous Vs. Asynchronous (VLDB’15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Least Common Ancestor</a:t>
            </a:r>
          </a:p>
        </p:txBody>
      </p:sp>
    </p:spTree>
    <p:extLst>
      <p:ext uri="{BB962C8B-B14F-4D97-AF65-F5344CB8AC3E}">
        <p14:creationId xmlns:p14="http://schemas.microsoft.com/office/powerpoint/2010/main" xmlns="" val="41837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Optimizations in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Communication</a:t>
            </a:r>
            <a:r>
              <a:rPr kumimoji="0" lang="en-US" sz="3200" i="1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 Mechanism</a:t>
            </a:r>
            <a:endParaRPr lang="en-US" altLang="zh-CN" sz="2700" i="1" dirty="0" smtClean="0">
              <a:solidFill>
                <a:srgbClr val="002060"/>
              </a:solidFill>
              <a:latin typeface="Franklin Gothic Demi" pitchFamily="34" charset="0"/>
            </a:endParaRPr>
          </a:p>
          <a:p>
            <a:pPr lvl="1" indent="-228600" algn="ctr" eaLnBrk="0" hangingPunct="0">
              <a:buSzPct val="100000"/>
              <a:buFont typeface="Lucida Grande" charset="0"/>
              <a:buChar char="»"/>
            </a:pP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457199" y="173285"/>
            <a:ext cx="8229600" cy="139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#4 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  <a:sym typeface="Times New Roman"/>
              </a:rPr>
              <a:t>Physical Flexibility</a:t>
            </a:r>
            <a:endParaRPr lang="en" b="1" dirty="0">
              <a:solidFill>
                <a:schemeClr val="tx1"/>
              </a:solidFill>
              <a:latin typeface="+mn-lt"/>
              <a:ea typeface="ＭＳ Ｐゴシック" pitchFamily="-65" charset="-128"/>
              <a:cs typeface="ＭＳ Ｐゴシック" pitchFamily="-65" charset="-128"/>
              <a:sym typeface="Times New Roman"/>
            </a:endParaRPr>
          </a:p>
        </p:txBody>
      </p:sp>
      <p:pic>
        <p:nvPicPr>
          <p:cNvPr id="2" name="Picture 1" descr="Screen Shot 2016-06-25 at 1.48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16" y="3122974"/>
            <a:ext cx="7033420" cy="3209062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53916" y="1565673"/>
            <a:ext cx="8229600" cy="1575176"/>
          </a:xfrm>
        </p:spPr>
        <p:txBody>
          <a:bodyPr/>
          <a:lstStyle/>
          <a:p>
            <a:r>
              <a:rPr lang="en-US" b="1" dirty="0" err="1"/>
              <a:t>Myria</a:t>
            </a:r>
            <a:r>
              <a:rPr lang="en-US" b="1" dirty="0"/>
              <a:t>, synchronous Vs. Asynchronous (VLDB’15)</a:t>
            </a:r>
          </a:p>
          <a:p>
            <a:pPr lvl="1"/>
            <a:r>
              <a:rPr lang="en-US" dirty="0" smtClean="0"/>
              <a:t>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xmlns="" val="9843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#5 Easy Data Science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40343" y="1600103"/>
            <a:ext cx="8229600" cy="1575176"/>
          </a:xfrm>
        </p:spPr>
        <p:txBody>
          <a:bodyPr/>
          <a:lstStyle/>
          <a:p>
            <a:r>
              <a:rPr lang="en-US" b="1" dirty="0" smtClean="0"/>
              <a:t>Integrated Programming Abstractions</a:t>
            </a:r>
          </a:p>
          <a:p>
            <a:pPr lvl="1"/>
            <a:r>
              <a:rPr lang="en-US" dirty="0" smtClean="0"/>
              <a:t>REX (VLDB’12)</a:t>
            </a:r>
          </a:p>
          <a:p>
            <a:pPr lvl="1"/>
            <a:r>
              <a:rPr lang="en-US" dirty="0" err="1" smtClean="0"/>
              <a:t>AsterData</a:t>
            </a:r>
            <a:r>
              <a:rPr lang="en-US" dirty="0" smtClean="0"/>
              <a:t> (VLDB’14)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656564" y="3047227"/>
            <a:ext cx="82809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SELECT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R.user, SUM(R.rank) </a:t>
            </a: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influence </a:t>
            </a:r>
          </a:p>
          <a:p>
            <a:pPr lvl="0">
              <a:spcBef>
                <a:spcPts val="0"/>
              </a:spcBef>
            </a:pP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FROM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b="1" i="1" dirty="0" smtClean="0">
                <a:latin typeface="+mn-lt"/>
                <a:ea typeface="Calibri"/>
                <a:cs typeface="Calibri"/>
                <a:sym typeface="Calibri"/>
              </a:rPr>
              <a:t>PageRank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( (</a:t>
            </a:r>
          </a:p>
          <a:p>
            <a:pPr lvl="0" indent="-698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</a:pPr>
            <a:r>
              <a:rPr lang="en-US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		</a:t>
            </a:r>
            <a:r>
              <a:rPr lang="en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SELECT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 T.tweetid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+mn-lt"/>
                <a:ea typeface="Calibri"/>
                <a:cs typeface="Calibri"/>
                <a:sym typeface="Calibri"/>
              </a:rPr>
              <a:t>vertexid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, 1.0/…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value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,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…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edges </a:t>
            </a:r>
            <a:endParaRPr lang="en" sz="2000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lvl="0" indent="-698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750"/>
            </a:pPr>
            <a:r>
              <a:rPr lang="en-US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			</a:t>
            </a:r>
            <a:r>
              <a:rPr lang="en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FROM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TwitterMsg </a:t>
            </a: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T</a:t>
            </a:r>
            <a:r>
              <a:rPr lang="en" sz="2000" dirty="0">
                <a:solidFill>
                  <a:srgbClr val="9A4D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			</a:t>
            </a:r>
            <a:r>
              <a:rPr lang="en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WHERE 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T.reply_to&gt;=0</a:t>
            </a:r>
          </a:p>
          <a:p>
            <a:pPr lvl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	 		</a:t>
            </a:r>
            <a:r>
              <a:rPr lang="en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OR 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T.retweet_from&gt;=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0</a:t>
            </a:r>
            <a:endParaRPr lang="en-US" sz="2000" dirty="0" smtClean="0">
              <a:latin typeface="+mn-lt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</a:pP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	       ),  ……)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R, </a:t>
            </a:r>
            <a:endParaRPr lang="en-US" sz="2000" dirty="0">
              <a:latin typeface="+mn-lt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</a:pP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	      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TwitterMsg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AS</a:t>
            </a:r>
            <a:r>
              <a:rPr lang="en-US" sz="2000" dirty="0" smtClean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TM</a:t>
            </a:r>
            <a:endParaRPr lang="en-US" sz="2000" dirty="0" smtClean="0">
              <a:latin typeface="+mn-lt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</a:pP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WHERE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R.vertexid</a:t>
            </a:r>
            <a:r>
              <a:rPr lang="en" sz="2000" dirty="0" smtClean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r>
              <a:rPr lang="en" sz="2000" dirty="0" smtClean="0">
                <a:latin typeface="+mn-lt"/>
                <a:ea typeface="Calibri"/>
                <a:cs typeface="Calibri"/>
                <a:sym typeface="Calibri"/>
              </a:rPr>
              <a:t>TM.tweetid</a:t>
            </a:r>
            <a:endParaRPr lang="en" sz="2000" dirty="0">
              <a:latin typeface="+mn-lt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</a:pP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GROUP BY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R.user </a:t>
            </a:r>
          </a:p>
          <a:p>
            <a:pPr lvl="0">
              <a:spcBef>
                <a:spcPts val="0"/>
              </a:spcBef>
            </a:pP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ORDER BY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influence </a:t>
            </a: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DESC</a:t>
            </a:r>
          </a:p>
          <a:p>
            <a:pPr lvl="0">
              <a:spcBef>
                <a:spcPts val="0"/>
              </a:spcBef>
            </a:pPr>
            <a:r>
              <a:rPr lang="en" sz="2000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LIMIT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 50;</a:t>
            </a:r>
          </a:p>
        </p:txBody>
      </p:sp>
    </p:spTree>
    <p:extLst>
      <p:ext uri="{BB962C8B-B14F-4D97-AF65-F5344CB8AC3E}">
        <p14:creationId xmlns:p14="http://schemas.microsoft.com/office/powerpoint/2010/main" xmlns="" val="12276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#6 Software Simplicity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98830"/>
            <a:ext cx="8229600" cy="810090"/>
          </a:xfrm>
        </p:spPr>
        <p:txBody>
          <a:bodyPr/>
          <a:lstStyle/>
          <a:p>
            <a:r>
              <a:rPr lang="en-US" b="1" dirty="0" smtClean="0"/>
              <a:t>Engineering cost is Expensive!</a:t>
            </a:r>
          </a:p>
        </p:txBody>
      </p:sp>
      <p:graphicFrame>
        <p:nvGraphicFramePr>
          <p:cNvPr id="4" name="Shape 791"/>
          <p:cNvGraphicFramePr/>
          <p:nvPr>
            <p:extLst>
              <p:ext uri="{D42A27DB-BD31-4B8C-83A1-F6EECF244321}">
                <p14:modId xmlns:p14="http://schemas.microsoft.com/office/powerpoint/2010/main" xmlns="" val="550252689"/>
              </p:ext>
            </p:extLst>
          </p:nvPr>
        </p:nvGraphicFramePr>
        <p:xfrm>
          <a:off x="837170" y="2888940"/>
          <a:ext cx="7849630" cy="2788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9715"/>
                <a:gridCol w="5149915"/>
              </a:tblGrid>
              <a:tr h="41142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2700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System</a:t>
                      </a:r>
                    </a:p>
                  </a:txBody>
                  <a:tcPr marL="91425" marR="91425" marT="91425" marB="91425"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Lines of source code (excluding</a:t>
                      </a:r>
                      <a:r>
                        <a:rPr lang="en-US" sz="2700" baseline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test code and comments</a:t>
                      </a:r>
                      <a:r>
                        <a:rPr lang="en-US" sz="270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lang="en" sz="2700" dirty="0">
                        <a:solidFill>
                          <a:srgbClr val="FFFFFF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C27BA0"/>
                    </a:solidFill>
                  </a:tcPr>
                </a:tc>
              </a:tr>
              <a:tr h="41542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err="1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Giraph</a:t>
                      </a:r>
                      <a:endParaRPr lang="en" sz="27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32,197</a:t>
                      </a:r>
                      <a:endParaRPr lang="en" sz="27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39945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err="1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GraphX</a:t>
                      </a:r>
                      <a:endParaRPr lang="en" sz="27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2,500</a:t>
                      </a:r>
                      <a:endParaRPr lang="en" sz="27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399450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err="1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Pregelix</a:t>
                      </a:r>
                      <a:endParaRPr lang="en" sz="27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27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8,514</a:t>
                      </a:r>
                      <a:endParaRPr lang="en" sz="2700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67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/>
              <a:t>Subgraph</a:t>
            </a:r>
            <a:r>
              <a:rPr lang="en-US" b="1" dirty="0" smtClean="0"/>
              <a:t>-Based Systems</a:t>
            </a:r>
            <a:endParaRPr lang="en-US" b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6" y="905343"/>
            <a:ext cx="9057812" cy="5594071"/>
          </a:xfrm>
        </p:spPr>
        <p:txBody>
          <a:bodyPr>
            <a:noAutofit/>
          </a:bodyPr>
          <a:lstStyle/>
          <a:p>
            <a:r>
              <a:rPr lang="en-US" sz="2800" dirty="0" smtClean="0"/>
              <a:t>Graph analytics/network science tasks too varied</a:t>
            </a:r>
          </a:p>
          <a:p>
            <a:pPr lvl="1"/>
            <a:r>
              <a:rPr lang="en-US" sz="2400" dirty="0" smtClean="0"/>
              <a:t>Centrality analysis; evolution models; community detection</a:t>
            </a:r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ink prediction; belief propagation; recommendations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otif counting; frequent </a:t>
            </a:r>
            <a:r>
              <a:rPr lang="en-US" sz="2400" dirty="0" err="1" smtClean="0"/>
              <a:t>subgraph</a:t>
            </a:r>
            <a:r>
              <a:rPr lang="en-US" sz="2400" dirty="0" smtClean="0"/>
              <a:t> mining; influence analysis</a:t>
            </a:r>
          </a:p>
          <a:p>
            <a:pPr lvl="1">
              <a:spcAft>
                <a:spcPts val="0"/>
              </a:spcAft>
            </a:pPr>
            <a:r>
              <a:rPr lang="en-US" sz="2400" dirty="0" smtClean="0"/>
              <a:t>Outlier detection; graph algorithms like matching, max-flow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An active area of research in itself…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Graph Analysis Tasks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44823" y="4422999"/>
            <a:ext cx="4315216" cy="2090944"/>
            <a:chOff x="33833" y="1514802"/>
            <a:chExt cx="4315216" cy="2090944"/>
          </a:xfrm>
        </p:grpSpPr>
        <p:pic>
          <p:nvPicPr>
            <p:cNvPr id="10" name="Picture 9" descr="NetworkMotif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8420" y="1514802"/>
              <a:ext cx="4164639" cy="15557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5244" y="3267192"/>
              <a:ext cx="2715344" cy="338554"/>
            </a:xfrm>
            <a:prstGeom prst="rect">
              <a:avLst/>
            </a:prstGeom>
            <a:solidFill>
              <a:srgbClr val="C3D69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Counting </a:t>
              </a:r>
              <a:r>
                <a:rPr lang="en-US" sz="1600" dirty="0" smtClean="0"/>
                <a:t>network motifs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833" y="2928639"/>
              <a:ext cx="14258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Feed</a:t>
              </a:r>
              <a:r>
                <a:rPr lang="en-US" sz="1400" dirty="0"/>
                <a:t>-</a:t>
              </a:r>
              <a:r>
                <a:rPr lang="en-US" sz="1400" dirty="0" err="1"/>
                <a:t>fwd</a:t>
              </a:r>
              <a:r>
                <a:rPr lang="en-US" sz="1400" dirty="0"/>
                <a:t> Loop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14603" y="2928639"/>
              <a:ext cx="15755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Feed- back Loop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3654" y="2934013"/>
              <a:ext cx="1465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Bi-parallel </a:t>
              </a:r>
              <a:r>
                <a:rPr lang="en-US" sz="1400" dirty="0" smtClean="0"/>
                <a:t>Motif</a:t>
              </a:r>
              <a:endParaRPr lang="en-US" sz="1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72540" y="4049467"/>
            <a:ext cx="4911696" cy="2479828"/>
            <a:chOff x="-40872" y="3995037"/>
            <a:chExt cx="4657696" cy="2233998"/>
          </a:xfrm>
        </p:grpSpPr>
        <p:pic>
          <p:nvPicPr>
            <p:cNvPr id="19" name="Picture 18" descr="socialCircle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0872" y="3995037"/>
              <a:ext cx="4611209" cy="189544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1930" y="5890481"/>
              <a:ext cx="4234894" cy="338554"/>
            </a:xfrm>
            <a:prstGeom prst="rect">
              <a:avLst/>
            </a:prstGeom>
            <a:solidFill>
              <a:srgbClr val="C3D69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Identify </a:t>
              </a:r>
              <a:r>
                <a:rPr lang="en-US" sz="1600" i="1" dirty="0"/>
                <a:t>S</a:t>
              </a:r>
              <a:r>
                <a:rPr lang="en-US" sz="1600" i="1" dirty="0" smtClean="0"/>
                <a:t>ocial circles </a:t>
              </a:r>
              <a:r>
                <a:rPr lang="en-US" sz="1600" dirty="0" smtClean="0"/>
                <a:t>in a user’s ego network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864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6" y="1054753"/>
            <a:ext cx="8953224" cy="580324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Vertex-centric framework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Works well for some applications</a:t>
            </a:r>
          </a:p>
          <a:p>
            <a:pPr lvl="2"/>
            <a:r>
              <a:rPr lang="en-US" sz="2000" dirty="0" err="1" smtClean="0">
                <a:solidFill>
                  <a:srgbClr val="000000"/>
                </a:solidFill>
              </a:rPr>
              <a:t>Pagerank</a:t>
            </a:r>
            <a:r>
              <a:rPr lang="en-US" sz="2000" dirty="0" smtClean="0">
                <a:solidFill>
                  <a:srgbClr val="000000"/>
                </a:solidFill>
              </a:rPr>
              <a:t>, Connected Components, …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Some machine learning algorithms can be mapped to it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However, the framework is very restrictive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Most analysis tasks or algorithms cannot be written easily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Simple tasks like counting neighborhood properties infeasible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</a:rPr>
              <a:t>Fundamentally: Not easy to decompose analysis tasks into vertex-level, independent local computations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Alternatives?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Galois, </a:t>
            </a:r>
            <a:r>
              <a:rPr lang="en-US" sz="2400" dirty="0" err="1" smtClean="0">
                <a:solidFill>
                  <a:srgbClr val="000000"/>
                </a:solidFill>
              </a:rPr>
              <a:t>Ligra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GreenMarl</a:t>
            </a:r>
            <a:r>
              <a:rPr lang="en-US" sz="2400" dirty="0" smtClean="0">
                <a:solidFill>
                  <a:srgbClr val="000000"/>
                </a:solidFill>
              </a:rPr>
              <a:t>: Not sufficiently high-level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Some others (e.g., Socialite) restrictive for different reasons</a:t>
            </a:r>
          </a:p>
          <a:p>
            <a:pPr lvl="1"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Limitations of Vertex-Centric Framework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3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1911" y="8998"/>
            <a:ext cx="7876293" cy="762000"/>
          </a:xfrm>
        </p:spPr>
        <p:txBody>
          <a:bodyPr/>
          <a:lstStyle/>
          <a:p>
            <a:r>
              <a:rPr lang="en-US" sz="3600" dirty="0" smtClean="0"/>
              <a:t>Example: Local Clustering Coefficient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118591" y="2857866"/>
            <a:ext cx="3022469" cy="3811494"/>
            <a:chOff x="4849017" y="1955800"/>
            <a:chExt cx="4015583" cy="4902200"/>
          </a:xfrm>
        </p:grpSpPr>
        <p:sp>
          <p:nvSpPr>
            <p:cNvPr id="4" name="Oval 3"/>
            <p:cNvSpPr/>
            <p:nvPr/>
          </p:nvSpPr>
          <p:spPr>
            <a:xfrm>
              <a:off x="6019800" y="1955800"/>
              <a:ext cx="2844800" cy="27178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8"/>
            <p:cNvSpPr>
              <a:spLocks/>
            </p:cNvSpPr>
            <p:nvPr/>
          </p:nvSpPr>
          <p:spPr bwMode="auto">
            <a:xfrm>
              <a:off x="4849017" y="4109745"/>
              <a:ext cx="459002" cy="45158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1	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 bwMode="auto">
            <a:xfrm>
              <a:off x="7165789" y="3161193"/>
              <a:ext cx="459002" cy="45158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2	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/>
            </p:cNvSpPr>
            <p:nvPr/>
          </p:nvSpPr>
          <p:spPr bwMode="auto">
            <a:xfrm>
              <a:off x="5121837" y="6406418"/>
              <a:ext cx="459002" cy="45158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4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>
              <a:spLocks/>
            </p:cNvSpPr>
            <p:nvPr/>
          </p:nvSpPr>
          <p:spPr bwMode="auto">
            <a:xfrm>
              <a:off x="6514356" y="5064701"/>
              <a:ext cx="459002" cy="45158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3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Connector 12"/>
            <p:cNvCxnSpPr>
              <a:stCxn id="9" idx="6"/>
              <a:endCxn id="10" idx="2"/>
            </p:cNvCxnSpPr>
            <p:nvPr/>
          </p:nvCxnSpPr>
          <p:spPr bwMode="auto">
            <a:xfrm flipV="1">
              <a:off x="5308019" y="3386984"/>
              <a:ext cx="1857769" cy="9485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4" name="Straight Connector 13"/>
            <p:cNvCxnSpPr>
              <a:stCxn id="9" idx="4"/>
              <a:endCxn id="11" idx="0"/>
            </p:cNvCxnSpPr>
            <p:nvPr/>
          </p:nvCxnSpPr>
          <p:spPr bwMode="auto">
            <a:xfrm>
              <a:off x="5078518" y="4561327"/>
              <a:ext cx="272819" cy="18450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5" name="Straight Connector 14"/>
            <p:cNvCxnSpPr>
              <a:stCxn id="9" idx="5"/>
              <a:endCxn id="12" idx="2"/>
            </p:cNvCxnSpPr>
            <p:nvPr/>
          </p:nvCxnSpPr>
          <p:spPr bwMode="auto">
            <a:xfrm>
              <a:off x="5240800" y="4495194"/>
              <a:ext cx="1273557" cy="7952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6" name="Freeform 15"/>
            <p:cNvSpPr/>
            <p:nvPr/>
          </p:nvSpPr>
          <p:spPr>
            <a:xfrm>
              <a:off x="5078518" y="3188091"/>
              <a:ext cx="2188871" cy="921654"/>
            </a:xfrm>
            <a:custGeom>
              <a:avLst/>
              <a:gdLst>
                <a:gd name="connsiteX0" fmla="*/ 1538941 w 1538941"/>
                <a:gd name="connsiteY0" fmla="*/ 0 h 448235"/>
                <a:gd name="connsiteX1" fmla="*/ 522941 w 1538941"/>
                <a:gd name="connsiteY1" fmla="*/ 44824 h 448235"/>
                <a:gd name="connsiteX2" fmla="*/ 0 w 1538941"/>
                <a:gd name="connsiteY2" fmla="*/ 448235 h 448235"/>
                <a:gd name="connsiteX0" fmla="*/ 1538941 w 1538941"/>
                <a:gd name="connsiteY0" fmla="*/ 44823 h 493058"/>
                <a:gd name="connsiteX1" fmla="*/ 762000 w 1538941"/>
                <a:gd name="connsiteY1" fmla="*/ 0 h 493058"/>
                <a:gd name="connsiteX2" fmla="*/ 0 w 1538941"/>
                <a:gd name="connsiteY2" fmla="*/ 493058 h 493058"/>
                <a:gd name="connsiteX0" fmla="*/ 1667186 w 1667186"/>
                <a:gd name="connsiteY0" fmla="*/ 600 h 732718"/>
                <a:gd name="connsiteX1" fmla="*/ 762000 w 1667186"/>
                <a:gd name="connsiteY1" fmla="*/ 239660 h 732718"/>
                <a:gd name="connsiteX2" fmla="*/ 0 w 1667186"/>
                <a:gd name="connsiteY2" fmla="*/ 732718 h 732718"/>
                <a:gd name="connsiteX0" fmla="*/ 1667186 w 1667186"/>
                <a:gd name="connsiteY0" fmla="*/ 59763 h 791881"/>
                <a:gd name="connsiteX1" fmla="*/ 796199 w 1667186"/>
                <a:gd name="connsiteY1" fmla="*/ 0 h 791881"/>
                <a:gd name="connsiteX2" fmla="*/ 0 w 1667186"/>
                <a:gd name="connsiteY2" fmla="*/ 791881 h 79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7186" h="791881">
                  <a:moveTo>
                    <a:pt x="1667186" y="59763"/>
                  </a:moveTo>
                  <a:cubicBezTo>
                    <a:pt x="1408206" y="44822"/>
                    <a:pt x="1055179" y="14941"/>
                    <a:pt x="796199" y="0"/>
                  </a:cubicBezTo>
                  <a:cubicBezTo>
                    <a:pt x="539709" y="74706"/>
                    <a:pt x="0" y="791881"/>
                    <a:pt x="0" y="791881"/>
                  </a:cubicBezTo>
                </a:path>
              </a:pathLst>
            </a:custGeom>
            <a:ln>
              <a:solidFill>
                <a:schemeClr val="tx1"/>
              </a:solidFill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Connector 16"/>
            <p:cNvCxnSpPr>
              <a:stCxn id="11" idx="7"/>
              <a:endCxn id="12" idx="3"/>
            </p:cNvCxnSpPr>
            <p:nvPr/>
          </p:nvCxnSpPr>
          <p:spPr bwMode="auto">
            <a:xfrm flipV="1">
              <a:off x="5513620" y="5450150"/>
              <a:ext cx="1067955" cy="10224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8" name="Straight Connector 17"/>
            <p:cNvCxnSpPr>
              <a:stCxn id="12" idx="7"/>
              <a:endCxn id="10" idx="3"/>
            </p:cNvCxnSpPr>
            <p:nvPr/>
          </p:nvCxnSpPr>
          <p:spPr bwMode="auto">
            <a:xfrm flipV="1">
              <a:off x="6906139" y="3546642"/>
              <a:ext cx="326869" cy="15841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-18510" y="503675"/>
            <a:ext cx="10351150" cy="607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sz="2000" b="1" i="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A measure of local density around a node: 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LCC(n) = # edges in 1-hop neighborhood/max # edges possible</a:t>
            </a:r>
          </a:p>
          <a:p>
            <a:pPr>
              <a:lnSpc>
                <a:spcPct val="130000"/>
              </a:lnSpc>
            </a:pPr>
            <a:endParaRPr lang="en-US" sz="2000" b="1" i="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i="0" dirty="0" smtClean="0">
                <a:solidFill>
                  <a:srgbClr val="000000"/>
                </a:solidFill>
              </a:rPr>
              <a:t>Compute() at Node n: 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Need to count the no. of edges between neighbors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But does not have access to that information</a:t>
            </a:r>
          </a:p>
          <a:p>
            <a:pPr lvl="1">
              <a:lnSpc>
                <a:spcPct val="130000"/>
              </a:lnSpc>
            </a:pPr>
            <a:r>
              <a:rPr lang="en-US" sz="2000" u="sng" dirty="0" smtClean="0">
                <a:solidFill>
                  <a:srgbClr val="000000"/>
                </a:solidFill>
              </a:rPr>
              <a:t>Option 1</a:t>
            </a:r>
            <a:r>
              <a:rPr lang="en-US" sz="2000" dirty="0" smtClean="0">
                <a:solidFill>
                  <a:srgbClr val="000000"/>
                </a:solidFill>
              </a:rPr>
              <a:t>: Each node transmits its list of 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neighbors to its neighbors</a:t>
            </a:r>
          </a:p>
          <a:p>
            <a:pPr lvl="1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Huge memory consumption</a:t>
            </a:r>
          </a:p>
          <a:p>
            <a:pPr lvl="1" algn="just">
              <a:lnSpc>
                <a:spcPct val="130000"/>
              </a:lnSpc>
            </a:pPr>
            <a:r>
              <a:rPr lang="en-US" sz="2000" u="sng" dirty="0" smtClean="0">
                <a:solidFill>
                  <a:srgbClr val="000000"/>
                </a:solidFill>
              </a:rPr>
              <a:t>Option 2</a:t>
            </a:r>
            <a:r>
              <a:rPr lang="en-US" sz="2000" dirty="0" smtClean="0">
                <a:solidFill>
                  <a:srgbClr val="000000"/>
                </a:solidFill>
              </a:rPr>
              <a:t>: Allow access to neighbors’ state 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Neighbors may not be local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What about computations that require 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2-hop information?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1911" y="8998"/>
            <a:ext cx="7876293" cy="762000"/>
          </a:xfrm>
        </p:spPr>
        <p:txBody>
          <a:bodyPr/>
          <a:lstStyle/>
          <a:p>
            <a:r>
              <a:rPr lang="en-US" sz="3600" dirty="0" smtClean="0"/>
              <a:t>Example: Frequent </a:t>
            </a:r>
            <a:r>
              <a:rPr lang="en-US" sz="3600" dirty="0" err="1" smtClean="0"/>
              <a:t>Subgraph</a:t>
            </a:r>
            <a:r>
              <a:rPr lang="en-US" sz="3600" dirty="0" smtClean="0"/>
              <a:t>  Mining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-18511" y="503675"/>
            <a:ext cx="8865985" cy="527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sz="2000" b="1" i="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Goal: </a:t>
            </a:r>
            <a:r>
              <a:rPr lang="en-US" sz="2000" dirty="0" smtClean="0">
                <a:solidFill>
                  <a:srgbClr val="000000"/>
                </a:solidFill>
              </a:rPr>
              <a:t>Find all (labeled) </a:t>
            </a:r>
            <a:r>
              <a:rPr lang="en-US" sz="2000" dirty="0" err="1" smtClean="0">
                <a:solidFill>
                  <a:srgbClr val="000000"/>
                </a:solidFill>
              </a:rPr>
              <a:t>subgraphs</a:t>
            </a:r>
            <a:r>
              <a:rPr lang="en-US" sz="2000" dirty="0" smtClean="0">
                <a:solidFill>
                  <a:srgbClr val="000000"/>
                </a:solidFill>
              </a:rPr>
              <a:t> that appear sufficiently frequently</a:t>
            </a:r>
            <a:endParaRPr lang="en-US" sz="2000" b="1" i="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endParaRPr lang="en-US" sz="2000" b="1" i="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No easy way to map this to the vertex-centric framework</a:t>
            </a:r>
          </a:p>
          <a:p>
            <a:pPr>
              <a:lnSpc>
                <a:spcPct val="130000"/>
              </a:lnSpc>
            </a:pPr>
            <a:r>
              <a:rPr lang="en-US" sz="2000" b="1" i="0" dirty="0">
                <a:solidFill>
                  <a:srgbClr val="000000"/>
                </a:solidFill>
              </a:rPr>
              <a:t>	</a:t>
            </a:r>
            <a:r>
              <a:rPr lang="en-US" sz="2000" b="1" i="0" dirty="0" smtClean="0">
                <a:solidFill>
                  <a:srgbClr val="000000"/>
                </a:solidFill>
              </a:rPr>
              <a:t>- </a:t>
            </a:r>
            <a:r>
              <a:rPr lang="en-US" sz="2000" i="0" dirty="0" smtClean="0">
                <a:solidFill>
                  <a:srgbClr val="000000"/>
                </a:solidFill>
              </a:rPr>
              <a:t>Need ability to construct </a:t>
            </a:r>
            <a:r>
              <a:rPr lang="en-US" sz="2000" i="0" dirty="0" err="1" smtClean="0">
                <a:solidFill>
                  <a:srgbClr val="000000"/>
                </a:solidFill>
              </a:rPr>
              <a:t>subgraphs</a:t>
            </a:r>
            <a:r>
              <a:rPr lang="en-US" sz="2000" i="0" dirty="0" smtClean="0">
                <a:solidFill>
                  <a:srgbClr val="000000"/>
                </a:solidFill>
              </a:rPr>
              <a:t> of the graph incrementally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	- Can construct partial </a:t>
            </a:r>
            <a:r>
              <a:rPr lang="en-US" sz="2000" dirty="0" err="1" smtClean="0">
                <a:solidFill>
                  <a:srgbClr val="000000"/>
                </a:solidFill>
              </a:rPr>
              <a:t>subgraphs</a:t>
            </a:r>
            <a:r>
              <a:rPr lang="en-US" sz="2000" dirty="0" smtClean="0">
                <a:solidFill>
                  <a:srgbClr val="000000"/>
                </a:solidFill>
              </a:rPr>
              <a:t> and pass them around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	- Very high memory consumption, and duplication of state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- Need ability to count the number of occurrences of each </a:t>
            </a:r>
            <a:r>
              <a:rPr lang="en-US" sz="2000" dirty="0" err="1" smtClean="0">
                <a:solidFill>
                  <a:srgbClr val="000000"/>
                </a:solidFill>
              </a:rPr>
              <a:t>subgraph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	- Analogous to “reduce()” but with </a:t>
            </a:r>
            <a:r>
              <a:rPr lang="en-US" sz="2000" dirty="0" err="1" smtClean="0">
                <a:solidFill>
                  <a:srgbClr val="000000"/>
                </a:solidFill>
              </a:rPr>
              <a:t>subgraphs</a:t>
            </a:r>
            <a:r>
              <a:rPr lang="en-US" sz="2000" dirty="0" smtClean="0">
                <a:solidFill>
                  <a:srgbClr val="000000"/>
                </a:solidFill>
              </a:rPr>
              <a:t> as keys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	- Some vertex-centric frameworks support such functionality for 		     		aggregation, but only in a centralized fashion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Similar challenges for problems like: finding all cliques, motif counting</a:t>
            </a:r>
          </a:p>
        </p:txBody>
      </p:sp>
    </p:spTree>
    <p:extLst>
      <p:ext uri="{BB962C8B-B14F-4D97-AF65-F5344CB8AC3E}">
        <p14:creationId xmlns:p14="http://schemas.microsoft.com/office/powerpoint/2010/main" xmlns="" val="45458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1911" y="8998"/>
            <a:ext cx="7876293" cy="762000"/>
          </a:xfrm>
        </p:spPr>
        <p:txBody>
          <a:bodyPr/>
          <a:lstStyle/>
          <a:p>
            <a:r>
              <a:rPr lang="en-US" sz="3600" dirty="0" smtClean="0"/>
              <a:t>Major Systems</a:t>
            </a:r>
            <a:endParaRPr lang="en-US" sz="3600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00262" y="896471"/>
            <a:ext cx="8943737" cy="5682879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NScale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Subgraph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-centric API that generalizes vertex-centric API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The user compute() function has access to “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subgraphs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” rather than “vertices”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Graph distributed across a cluster of machines analogous to distributed vertex-centric frameworks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Arabesque: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Fundamentally different programming model aimed at frequent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subgraph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mining, motif counting, etc.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Key assumption: 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 graph fits in the memory of a single machine in the cluster,</a:t>
            </a:r>
          </a:p>
          <a:p>
            <a:pPr lvl="2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.. but the intermediate results might not</a:t>
            </a:r>
          </a:p>
        </p:txBody>
      </p:sp>
    </p:spTree>
    <p:extLst>
      <p:ext uri="{BB962C8B-B14F-4D97-AF65-F5344CB8AC3E}">
        <p14:creationId xmlns:p14="http://schemas.microsoft.com/office/powerpoint/2010/main" xmlns="" val="41077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96471"/>
            <a:ext cx="8757466" cy="544542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An end-to-end distributed graph programming framework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Users/application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programs specify: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Neighborhoods </a:t>
            </a:r>
            <a:r>
              <a:rPr lang="en-US" sz="2400" dirty="0"/>
              <a:t>or </a:t>
            </a:r>
            <a:r>
              <a:rPr lang="en-US" sz="2400" dirty="0" err="1"/>
              <a:t>subgraphs</a:t>
            </a:r>
            <a:r>
              <a:rPr lang="en-US" sz="2400" dirty="0"/>
              <a:t> of </a:t>
            </a:r>
            <a:r>
              <a:rPr lang="en-US" sz="2400" dirty="0" smtClean="0"/>
              <a:t>interest 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 </a:t>
            </a:r>
            <a:r>
              <a:rPr lang="en-US" sz="2400" dirty="0"/>
              <a:t>kernel computation</a:t>
            </a:r>
            <a:r>
              <a:rPr lang="en-US" sz="2400" dirty="0" smtClean="0"/>
              <a:t> </a:t>
            </a:r>
            <a:r>
              <a:rPr lang="en-US" sz="2400" dirty="0"/>
              <a:t>to operate upon those </a:t>
            </a:r>
            <a:r>
              <a:rPr lang="en-US" sz="2400" dirty="0" err="1" smtClean="0"/>
              <a:t>subgraphs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Framework: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Extracts the relevant </a:t>
            </a:r>
            <a:r>
              <a:rPr lang="en-US" sz="2400" dirty="0" err="1" smtClean="0"/>
              <a:t>subgraphs</a:t>
            </a:r>
            <a:r>
              <a:rPr lang="en-US" sz="2400" dirty="0" smtClean="0"/>
              <a:t> from underlying data and loads in memory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Execution engine: Executes user computation on materialized </a:t>
            </a:r>
            <a:r>
              <a:rPr lang="en-US" sz="2400" dirty="0" err="1" smtClean="0"/>
              <a:t>subgraphs</a:t>
            </a:r>
            <a:endParaRPr lang="en-US" sz="2400" dirty="0" smtClean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Communication: Shared state/message passing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Implementation on </a:t>
            </a:r>
            <a:r>
              <a:rPr lang="en-US" sz="2400" dirty="0" err="1" smtClean="0"/>
              <a:t>Hadoop</a:t>
            </a:r>
            <a:r>
              <a:rPr lang="en-US" sz="2400" dirty="0" smtClean="0"/>
              <a:t>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as well as </a:t>
            </a:r>
            <a:r>
              <a:rPr lang="en-US" sz="2400" dirty="0" err="1" smtClean="0"/>
              <a:t>Aparch</a:t>
            </a:r>
            <a:r>
              <a:rPr lang="en-US" sz="2400" dirty="0" smtClean="0"/>
              <a:t> Spark</a:t>
            </a:r>
            <a:endParaRPr lang="en-US" sz="2900" dirty="0" smtClean="0"/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 smtClean="0"/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 smtClean="0"/>
          </a:p>
          <a:p>
            <a:pPr>
              <a:lnSpc>
                <a:spcPct val="110000"/>
              </a:lnSpc>
            </a:pPr>
            <a:endParaRPr lang="en-US" sz="2800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NScale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2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9" name="直接箭头连接符 158"/>
          <p:cNvCxnSpPr>
            <a:stCxn id="154" idx="3"/>
            <a:endCxn id="170" idx="0"/>
          </p:cNvCxnSpPr>
          <p:nvPr/>
        </p:nvCxnSpPr>
        <p:spPr>
          <a:xfrm>
            <a:off x="3321494" y="3648793"/>
            <a:ext cx="2340810" cy="11077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/>
          <p:cNvCxnSpPr>
            <a:stCxn id="155" idx="6"/>
            <a:endCxn id="170" idx="1"/>
          </p:cNvCxnSpPr>
          <p:nvPr/>
        </p:nvCxnSpPr>
        <p:spPr>
          <a:xfrm>
            <a:off x="3301959" y="4226221"/>
            <a:ext cx="2208838" cy="5931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3310203" y="4731950"/>
            <a:ext cx="2119053" cy="1896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椭圆 161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流程图: 或者 169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1" name="直接箭头连接符 170"/>
          <p:cNvCxnSpPr/>
          <p:nvPr/>
        </p:nvCxnSpPr>
        <p:spPr>
          <a:xfrm flipV="1">
            <a:off x="3328988" y="5017702"/>
            <a:ext cx="2119053" cy="17628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>
            <a:stCxn id="165" idx="3"/>
            <a:endCxn id="170" idx="3"/>
          </p:cNvCxnSpPr>
          <p:nvPr/>
        </p:nvCxnSpPr>
        <p:spPr>
          <a:xfrm flipV="1">
            <a:off x="3328988" y="5122356"/>
            <a:ext cx="2181809" cy="6145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箭头连接符 172"/>
          <p:cNvCxnSpPr>
            <a:stCxn id="167" idx="3"/>
            <a:endCxn id="170" idx="4"/>
          </p:cNvCxnSpPr>
          <p:nvPr/>
        </p:nvCxnSpPr>
        <p:spPr>
          <a:xfrm flipV="1">
            <a:off x="3328988" y="5185112"/>
            <a:ext cx="2333316" cy="108084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 174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4000496" y="3757995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3643306" y="418896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4000496" y="461759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3571868" y="497478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4000496" y="526053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矩形 180"/>
          <p:cNvSpPr/>
          <p:nvPr/>
        </p:nvSpPr>
        <p:spPr>
          <a:xfrm>
            <a:off x="3629437" y="590347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/>
      <p:bldP spid="155" grpId="0" animBg="1"/>
      <p:bldP spid="156" grpId="0"/>
      <p:bldP spid="157" grpId="0" animBg="1"/>
      <p:bldP spid="158" grpId="0"/>
      <p:bldP spid="162" grpId="0" animBg="1"/>
      <p:bldP spid="163" grpId="0"/>
      <p:bldP spid="164" grpId="0" animBg="1"/>
      <p:bldP spid="165" grpId="0"/>
      <p:bldP spid="166" grpId="0" animBg="1"/>
      <p:bldP spid="167" grpId="0"/>
      <p:bldP spid="168" grpId="0" animBg="1"/>
      <p:bldP spid="169" grpId="0"/>
      <p:bldP spid="170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kern="0" dirty="0" err="1">
                <a:solidFill>
                  <a:srgbClr val="000000"/>
                </a:solidFill>
                <a:latin typeface="Calibri"/>
              </a:rPr>
              <a:t>NScale</a:t>
            </a:r>
            <a:r>
              <a:rPr lang="en-US" sz="3600" kern="0" dirty="0">
                <a:solidFill>
                  <a:srgbClr val="000000"/>
                </a:solidFill>
                <a:latin typeface="Calibri"/>
              </a:rPr>
              <a:t>: LCC Computation Walkthrough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206488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NScale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rogramming model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3881"/>
            <a:ext cx="1628158" cy="400625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2811" y="2147668"/>
            <a:ext cx="1856662" cy="646331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Underlying graph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on HDFS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954607" y="2454549"/>
            <a:ext cx="7035948" cy="2517501"/>
            <a:chOff x="1954607" y="2454549"/>
            <a:chExt cx="7035948" cy="2517501"/>
          </a:xfrm>
        </p:grpSpPr>
        <p:sp>
          <p:nvSpPr>
            <p:cNvPr id="66" name="TextBox 65"/>
            <p:cNvSpPr txBox="1"/>
            <p:nvPr/>
          </p:nvSpPr>
          <p:spPr>
            <a:xfrm>
              <a:off x="1954607" y="3033058"/>
              <a:ext cx="3917276" cy="1938992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Compute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(LCC) on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Extract (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{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Node.color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=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orange}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	 {k=1}		      	        	 {</a:t>
              </a: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Node.color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=white}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{</a:t>
              </a: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Edge.type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=solid}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)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11884" y="3730603"/>
              <a:ext cx="1929935" cy="338554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Neighborhood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Size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11884" y="3342349"/>
              <a:ext cx="2271575" cy="338554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Query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-vertex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predicate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99933" y="4118078"/>
              <a:ext cx="2990622" cy="338554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Neighborhood vertex predicate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002923" y="4524475"/>
              <a:ext cx="2888331" cy="338554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Neighborhood edge predicate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54607" y="2454549"/>
              <a:ext cx="32643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Subgraph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extraction query: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606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206488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NScale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rogramming model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3881"/>
            <a:ext cx="1628158" cy="400625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2811" y="2147668"/>
            <a:ext cx="1856662" cy="646331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Underlying graph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on HDFS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6362" y="2081024"/>
            <a:ext cx="507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Specifying Computation: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BluePrints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API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058" y="2505410"/>
            <a:ext cx="6529295" cy="38473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37876" y="6434275"/>
            <a:ext cx="7243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Program cannot be executed as is in vertex-centric programming frameworks.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46823" y="5378824"/>
            <a:ext cx="2330824" cy="854451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1911" y="862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kern="0" dirty="0" err="1">
                <a:solidFill>
                  <a:srgbClr val="000000"/>
                </a:solidFill>
                <a:latin typeface="Calibri"/>
              </a:rPr>
              <a:t>NScale</a:t>
            </a:r>
            <a:r>
              <a:rPr lang="en-US" sz="3600" kern="0" dirty="0">
                <a:solidFill>
                  <a:srgbClr val="000000"/>
                </a:solidFill>
                <a:latin typeface="Calibri"/>
              </a:rPr>
              <a:t>: LCC Computation Walkthrough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2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059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GEP: Graph extraction and packing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3881"/>
            <a:ext cx="1628158" cy="4006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11" y="2147668"/>
            <a:ext cx="1856662" cy="646331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Underlying graph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on HDFS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13" descr="G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1129" y="2860166"/>
            <a:ext cx="7406239" cy="336283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kern="0" dirty="0" err="1">
                <a:solidFill>
                  <a:srgbClr val="000000"/>
                </a:solidFill>
                <a:latin typeface="Calibri"/>
              </a:rPr>
              <a:t>NScale</a:t>
            </a:r>
            <a:r>
              <a:rPr lang="en-US" sz="3600" kern="0" dirty="0">
                <a:solidFill>
                  <a:srgbClr val="000000"/>
                </a:solidFill>
                <a:latin typeface="Calibri"/>
              </a:rPr>
              <a:t>: LCC Computation Walkthrough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2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059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GEP: Graph extraction and packing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3881"/>
            <a:ext cx="1628158" cy="4006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11" y="2147668"/>
            <a:ext cx="1856662" cy="646331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Underlying graph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on HDFS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28702" y="2147668"/>
            <a:ext cx="1821800" cy="4581182"/>
            <a:chOff x="2278111" y="1756951"/>
            <a:chExt cx="1980787" cy="4971899"/>
          </a:xfrm>
        </p:grpSpPr>
        <p:grpSp>
          <p:nvGrpSpPr>
            <p:cNvPr id="10" name="Group 9"/>
            <p:cNvGrpSpPr/>
            <p:nvPr/>
          </p:nvGrpSpPr>
          <p:grpSpPr>
            <a:xfrm>
              <a:off x="2278111" y="1756951"/>
              <a:ext cx="1973583" cy="4971899"/>
              <a:chOff x="2278111" y="1756951"/>
              <a:chExt cx="1973583" cy="4971899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2278111" y="1960933"/>
                <a:ext cx="14514" cy="4760685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2323733" y="1756951"/>
                <a:ext cx="1927961" cy="634650"/>
              </a:xfrm>
              <a:prstGeom prst="rect">
                <a:avLst/>
              </a:prstGeom>
              <a:gradFill>
                <a:gsLst>
                  <a:gs pos="40700">
                    <a:srgbClr val="C7DDF1"/>
                  </a:gs>
                  <a:gs pos="0">
                    <a:schemeClr val="accent1">
                      <a:lumMod val="20000"/>
                      <a:lumOff val="8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Graph Extraction </a:t>
                </a:r>
              </a:p>
              <a:p>
                <a:pPr algn="ctr"/>
                <a:r>
                  <a:rPr lang="en-US" sz="1600" dirty="0" smtClean="0"/>
                  <a:t>and Loading</a:t>
                </a:r>
                <a:endParaRPr lang="en-US" sz="16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521948" y="2466954"/>
                <a:ext cx="1310584" cy="426189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33467" y="2477300"/>
                <a:ext cx="1519257" cy="901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MapReduce</a:t>
                </a:r>
                <a:r>
                  <a:rPr lang="en-US" sz="1600" dirty="0" smtClean="0"/>
                  <a:t> </a:t>
                </a:r>
              </a:p>
              <a:p>
                <a:pPr algn="ctr"/>
                <a:r>
                  <a:rPr lang="en-US" sz="1600" dirty="0" smtClean="0"/>
                  <a:t>(</a:t>
                </a:r>
                <a:r>
                  <a:rPr lang="en-US" sz="1600" dirty="0"/>
                  <a:t>Apache </a:t>
                </a:r>
                <a:r>
                  <a:rPr lang="en-US" sz="1600" dirty="0" smtClean="0"/>
                  <a:t>Yarn)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9113" y="3963228"/>
                <a:ext cx="1349770" cy="63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Subgraph</a:t>
                </a:r>
                <a:r>
                  <a:rPr lang="en-US" sz="1600" dirty="0" smtClean="0"/>
                  <a:t> </a:t>
                </a:r>
              </a:p>
              <a:p>
                <a:pPr algn="ctr"/>
                <a:r>
                  <a:rPr lang="en-US" sz="1600" dirty="0" smtClean="0"/>
                  <a:t>extraction 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3171354" y="3485151"/>
                <a:ext cx="0" cy="47807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 flipH="1">
              <a:off x="4244384" y="1952556"/>
              <a:ext cx="14514" cy="476068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15" y="2957008"/>
            <a:ext cx="4182782" cy="36041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26867" y="2326973"/>
            <a:ext cx="3135117" cy="461665"/>
          </a:xfrm>
          <a:prstGeom prst="rect">
            <a:avLst/>
          </a:prstGeom>
          <a:solidFill>
            <a:srgbClr val="4F81B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Extracted </a:t>
            </a:r>
            <a:r>
              <a:rPr lang="en-US" sz="2400" dirty="0" err="1" smtClean="0"/>
              <a:t>Subgraphs</a:t>
            </a:r>
            <a:endParaRPr lang="en-US" sz="24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kern="0" dirty="0" err="1">
                <a:solidFill>
                  <a:srgbClr val="000000"/>
                </a:solidFill>
                <a:latin typeface="Calibri"/>
              </a:rPr>
              <a:t>NScale</a:t>
            </a:r>
            <a:r>
              <a:rPr lang="en-US" sz="3600" kern="0" dirty="0">
                <a:solidFill>
                  <a:srgbClr val="000000"/>
                </a:solidFill>
                <a:latin typeface="Calibri"/>
              </a:rPr>
              <a:t>: LCC Computation Walkthrough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3881"/>
            <a:ext cx="1628158" cy="400625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7495" y="2147668"/>
            <a:ext cx="1747293" cy="584776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Underlying graph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on HDFS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919528" y="2147668"/>
            <a:ext cx="1821800" cy="4581182"/>
            <a:chOff x="2278111" y="1756951"/>
            <a:chExt cx="1980787" cy="4971899"/>
          </a:xfrm>
        </p:grpSpPr>
        <p:grpSp>
          <p:nvGrpSpPr>
            <p:cNvPr id="46" name="Group 45"/>
            <p:cNvGrpSpPr/>
            <p:nvPr/>
          </p:nvGrpSpPr>
          <p:grpSpPr>
            <a:xfrm>
              <a:off x="2278111" y="1756951"/>
              <a:ext cx="1946964" cy="4971899"/>
              <a:chOff x="2278111" y="1756951"/>
              <a:chExt cx="1946964" cy="497189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>
                <a:off x="2278111" y="1960933"/>
                <a:ext cx="14514" cy="476068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>
                <a:off x="2350351" y="1756951"/>
                <a:ext cx="1874724" cy="634650"/>
              </a:xfrm>
              <a:prstGeom prst="rect">
                <a:avLst/>
              </a:prstGeom>
              <a:gradFill>
                <a:gsLst>
                  <a:gs pos="40700">
                    <a:srgbClr val="C7DDF1"/>
                  </a:gs>
                  <a:gs pos="0">
                    <a:srgbClr val="4F81BD">
                      <a:lumMod val="20000"/>
                      <a:lumOff val="80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Graph Extraction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and Loading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521948" y="2466954"/>
                <a:ext cx="1310584" cy="4261896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433467" y="2477300"/>
                <a:ext cx="1519257" cy="901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MapReduce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Apache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Yarn)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519113" y="3963228"/>
                <a:ext cx="1349770" cy="63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Subgraph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extraction </a:t>
                </a: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>
                <a:off x="3171354" y="3485151"/>
                <a:ext cx="0" cy="478078"/>
              </a:xfrm>
              <a:prstGeom prst="straightConnector1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47" name="Straight Connector 46"/>
            <p:cNvCxnSpPr/>
            <p:nvPr/>
          </p:nvCxnSpPr>
          <p:spPr>
            <a:xfrm flipH="1">
              <a:off x="4244384" y="1952556"/>
              <a:ext cx="14514" cy="476068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sp>
        <p:nvSpPr>
          <p:cNvPr id="56" name="TextBox 55"/>
          <p:cNvSpPr txBox="1"/>
          <p:nvPr/>
        </p:nvSpPr>
        <p:spPr>
          <a:xfrm>
            <a:off x="2143794" y="4968795"/>
            <a:ext cx="1241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Cost Based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Optimizer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741075" y="5630067"/>
            <a:ext cx="0" cy="440508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2143794" y="6068136"/>
            <a:ext cx="1241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Rep &amp; Placement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630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GEP: Graph extraction and packing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2199" y="2147668"/>
            <a:ext cx="2094389" cy="584776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Subgraphs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Distributed Memory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435" y="3043797"/>
            <a:ext cx="2384443" cy="1702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494" y="4968795"/>
            <a:ext cx="2399384" cy="168746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kern="0" dirty="0" err="1">
                <a:solidFill>
                  <a:srgbClr val="000000"/>
                </a:solidFill>
                <a:latin typeface="Calibri"/>
              </a:rPr>
              <a:t>NScale</a:t>
            </a:r>
            <a:r>
              <a:rPr lang="en-US" sz="3600" kern="0" dirty="0">
                <a:solidFill>
                  <a:srgbClr val="000000"/>
                </a:solidFill>
                <a:latin typeface="Calibri"/>
              </a:rPr>
              <a:t>: LCC Computation Walkthrough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3881"/>
            <a:ext cx="1628158" cy="400625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7495" y="2147668"/>
            <a:ext cx="1747293" cy="584776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Underlying graph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on HDFS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919528" y="2147668"/>
            <a:ext cx="1821800" cy="4581182"/>
            <a:chOff x="2278111" y="1756951"/>
            <a:chExt cx="1980787" cy="4971899"/>
          </a:xfrm>
        </p:grpSpPr>
        <p:grpSp>
          <p:nvGrpSpPr>
            <p:cNvPr id="46" name="Group 45"/>
            <p:cNvGrpSpPr/>
            <p:nvPr/>
          </p:nvGrpSpPr>
          <p:grpSpPr>
            <a:xfrm>
              <a:off x="2278111" y="1756951"/>
              <a:ext cx="1946964" cy="4971899"/>
              <a:chOff x="2278111" y="1756951"/>
              <a:chExt cx="1946964" cy="497189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>
                <a:off x="2278111" y="1960933"/>
                <a:ext cx="14514" cy="476068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>
                <a:off x="2350351" y="1756951"/>
                <a:ext cx="1874724" cy="634650"/>
              </a:xfrm>
              <a:prstGeom prst="rect">
                <a:avLst/>
              </a:prstGeom>
              <a:gradFill>
                <a:gsLst>
                  <a:gs pos="40700">
                    <a:srgbClr val="C7DDF1"/>
                  </a:gs>
                  <a:gs pos="0">
                    <a:srgbClr val="4F81BD">
                      <a:lumMod val="20000"/>
                      <a:lumOff val="80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5400000" scaled="1"/>
              </a:gra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Graph Extraction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and Loading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521948" y="2466954"/>
                <a:ext cx="1310584" cy="4261896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433467" y="2477300"/>
                <a:ext cx="1519257" cy="901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MapReduce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Apache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Yarn)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519113" y="3963228"/>
                <a:ext cx="1349770" cy="63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Subgraph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extraction </a:t>
                </a: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>
                <a:off x="3171354" y="3485151"/>
                <a:ext cx="0" cy="478078"/>
              </a:xfrm>
              <a:prstGeom prst="straightConnector1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47" name="Straight Connector 46"/>
            <p:cNvCxnSpPr/>
            <p:nvPr/>
          </p:nvCxnSpPr>
          <p:spPr>
            <a:xfrm flipH="1">
              <a:off x="4244384" y="1952556"/>
              <a:ext cx="14514" cy="476068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sp>
        <p:nvSpPr>
          <p:cNvPr id="56" name="TextBox 55"/>
          <p:cNvSpPr txBox="1"/>
          <p:nvPr/>
        </p:nvSpPr>
        <p:spPr>
          <a:xfrm>
            <a:off x="2143794" y="4968795"/>
            <a:ext cx="1241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Cost Based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Optimizer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741075" y="5630067"/>
            <a:ext cx="0" cy="440508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2143794" y="6068136"/>
            <a:ext cx="1241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Rep &amp; Placement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630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GEP: Graph extraction and packing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2199" y="2147668"/>
            <a:ext cx="2094389" cy="584776"/>
          </a:xfrm>
          <a:prstGeom prst="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Subgraphs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Distributed Memory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435" y="3043797"/>
            <a:ext cx="2384443" cy="1702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494" y="4968795"/>
            <a:ext cx="2399384" cy="168746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177381" y="2154714"/>
            <a:ext cx="1875910" cy="4555891"/>
            <a:chOff x="6619834" y="1771197"/>
            <a:chExt cx="1772611" cy="5127595"/>
          </a:xfrm>
        </p:grpSpPr>
        <p:sp>
          <p:nvSpPr>
            <p:cNvPr id="37" name="Rounded Rectangle 36"/>
            <p:cNvSpPr/>
            <p:nvPr/>
          </p:nvSpPr>
          <p:spPr>
            <a:xfrm>
              <a:off x="6790131" y="2593650"/>
              <a:ext cx="1538219" cy="2093779"/>
            </a:xfrm>
            <a:prstGeom prst="round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790132" y="4805013"/>
              <a:ext cx="1538218" cy="2093779"/>
            </a:xfrm>
            <a:prstGeom prst="round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19834" y="1771197"/>
              <a:ext cx="1772611" cy="658158"/>
            </a:xfrm>
            <a:prstGeom prst="rect">
              <a:avLst/>
            </a:prstGeom>
            <a:gradFill>
              <a:gsLst>
                <a:gs pos="40700">
                  <a:srgbClr val="C7DDF1"/>
                </a:gs>
                <a:gs pos="0">
                  <a:srgbClr val="4F81BD">
                    <a:lumMod val="20000"/>
                    <a:lumOff val="80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Distributed Execution Engine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901" y="3028857"/>
            <a:ext cx="1130300" cy="1422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901" y="5073192"/>
            <a:ext cx="1130300" cy="1422400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 flipH="1">
            <a:off x="8142937" y="2324039"/>
            <a:ext cx="13349" cy="438656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60" name="Rounded Rectangle 59"/>
          <p:cNvSpPr/>
          <p:nvPr/>
        </p:nvSpPr>
        <p:spPr>
          <a:xfrm>
            <a:off x="89093" y="1505565"/>
            <a:ext cx="8877748" cy="527709"/>
          </a:xfrm>
          <a:prstGeom prst="roundRect">
            <a:avLst/>
          </a:prstGeom>
          <a:gradFill>
            <a:gsLst>
              <a:gs pos="40700">
                <a:srgbClr val="C7DDF1"/>
              </a:gs>
              <a:gs pos="0">
                <a:srgbClr val="4F81BD">
                  <a:lumMod val="20000"/>
                  <a:lumOff val="80000"/>
                </a:srgbClr>
              </a:gs>
              <a:gs pos="74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Distributed execution of user computation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kern="0" dirty="0" err="1">
                <a:solidFill>
                  <a:srgbClr val="000000"/>
                </a:solidFill>
                <a:latin typeface="Calibri"/>
              </a:rPr>
              <a:t>NScale</a:t>
            </a:r>
            <a:r>
              <a:rPr lang="en-US" sz="3600" kern="0" dirty="0">
                <a:solidFill>
                  <a:srgbClr val="000000"/>
                </a:solidFill>
                <a:latin typeface="Calibri"/>
              </a:rPr>
              <a:t>: LCC Computation Walkthrough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5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0" kern="0" dirty="0" smtClean="0">
                <a:solidFill>
                  <a:srgbClr val="000000"/>
                </a:solidFill>
                <a:latin typeface="+mn-lt"/>
              </a:rPr>
              <a:t>Experimental Evaluation</a:t>
            </a:r>
            <a:endParaRPr lang="en-US" sz="3600" b="1" i="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0378241"/>
              </p:ext>
            </p:extLst>
          </p:nvPr>
        </p:nvGraphicFramePr>
        <p:xfrm>
          <a:off x="217625" y="3689763"/>
          <a:ext cx="852787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90"/>
                <a:gridCol w="815621"/>
                <a:gridCol w="815621"/>
                <a:gridCol w="775740"/>
                <a:gridCol w="856917"/>
                <a:gridCol w="856917"/>
                <a:gridCol w="856917"/>
                <a:gridCol w="856917"/>
                <a:gridCol w="856917"/>
                <a:gridCol w="856917"/>
              </a:tblGrid>
              <a:tr h="22589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Personalized Page Rank on 2-Hop Neighborhood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353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Dataset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NScale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Giraph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GraphLab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GraphX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752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#Source Vertices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EU</a:t>
                      </a:r>
                      <a:r>
                        <a:rPr lang="en-US" sz="1200" baseline="0" dirty="0" smtClean="0"/>
                        <a:t> Email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52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3.35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782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17.10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710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28.87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9975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85.50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NotreDame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119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9.56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1058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31.76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870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70.54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50595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95.00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Google Web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4150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464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21.52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10482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64.16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1080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108.28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WikiTalk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3343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79.43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DNC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LiveJournal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4286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84.94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DNC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Orkut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4691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93.07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DNC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4635157"/>
              </p:ext>
            </p:extLst>
          </p:nvPr>
        </p:nvGraphicFramePr>
        <p:xfrm>
          <a:off x="243755" y="1015500"/>
          <a:ext cx="852787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967"/>
                <a:gridCol w="901878"/>
                <a:gridCol w="857780"/>
                <a:gridCol w="947542"/>
                <a:gridCol w="947542"/>
                <a:gridCol w="947542"/>
                <a:gridCol w="947542"/>
                <a:gridCol w="947542"/>
                <a:gridCol w="947542"/>
              </a:tblGrid>
              <a:tr h="2768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Local Clustering Coefficient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16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Dataset</a:t>
                      </a:r>
                      <a:endParaRPr lang="en-US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NScale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Giraph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GraphLab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GraphX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752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 (Node-</a:t>
                      </a:r>
                      <a:r>
                        <a:rPr lang="en-US" sz="1200" dirty="0" err="1" smtClean="0"/>
                        <a:t>Secs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Cluster </a:t>
                      </a:r>
                      <a:r>
                        <a:rPr lang="en-US" sz="1200" dirty="0" err="1" smtClean="0"/>
                        <a:t>Mem</a:t>
                      </a:r>
                      <a:r>
                        <a:rPr lang="en-US" sz="1200" dirty="0" smtClean="0"/>
                        <a:t> (GB)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EU</a:t>
                      </a:r>
                      <a:r>
                        <a:rPr lang="en-US" sz="1200" baseline="0" dirty="0" smtClean="0"/>
                        <a:t> Email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377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1150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26.17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225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4.95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NotreDame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620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19.07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1564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30.14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21.40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340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9.75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Google Web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658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25.82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2024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35.35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33.50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1485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21.92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WikiTalk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726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1125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37.22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1860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32.00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LiveJournal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50.00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128.62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4515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84.00</a:t>
                      </a:r>
                      <a:endParaRPr lang="en-US" sz="1200" dirty="0"/>
                    </a:p>
                  </a:txBody>
                  <a:tcPr/>
                </a:tc>
              </a:tr>
              <a:tr h="22651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Orkut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2000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62.00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DNC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20175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125.00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229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769" y="1358770"/>
            <a:ext cx="433095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Building the GEP phase</a:t>
            </a:r>
            <a:endParaRPr lang="en-US" sz="2000" b="1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2051" y="1818644"/>
            <a:ext cx="7014993" cy="1374587"/>
            <a:chOff x="821688" y="1669137"/>
            <a:chExt cx="7028415" cy="1573101"/>
          </a:xfrm>
        </p:grpSpPr>
        <p:sp>
          <p:nvSpPr>
            <p:cNvPr id="9" name="Rounded Rectangle 8"/>
            <p:cNvSpPr/>
            <p:nvPr/>
          </p:nvSpPr>
          <p:spPr>
            <a:xfrm>
              <a:off x="851658" y="2614709"/>
              <a:ext cx="1329765" cy="6125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Input Graph data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826880" y="2617697"/>
              <a:ext cx="1329765" cy="6125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RDD 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679587" y="2617697"/>
              <a:ext cx="1329765" cy="6125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RDD 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10" idx="1"/>
            </p:cNvCxnSpPr>
            <p:nvPr/>
          </p:nvCxnSpPr>
          <p:spPr>
            <a:xfrm>
              <a:off x="2181423" y="2921003"/>
              <a:ext cx="645457" cy="29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3"/>
              <a:endCxn id="11" idx="1"/>
            </p:cNvCxnSpPr>
            <p:nvPr/>
          </p:nvCxnSpPr>
          <p:spPr>
            <a:xfrm>
              <a:off x="4156645" y="2923991"/>
              <a:ext cx="5229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6520338" y="2629650"/>
              <a:ext cx="1329765" cy="6125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RDD 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1" idx="3"/>
              <a:endCxn id="14" idx="1"/>
            </p:cNvCxnSpPr>
            <p:nvPr/>
          </p:nvCxnSpPr>
          <p:spPr>
            <a:xfrm>
              <a:off x="6009352" y="2923991"/>
              <a:ext cx="510986" cy="11953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15886" y="2417521"/>
              <a:ext cx="401100" cy="53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31356" y="2417236"/>
              <a:ext cx="401100" cy="53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7737" y="2381978"/>
              <a:ext cx="409700" cy="53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t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n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9" name="Left Brace 18"/>
            <p:cNvSpPr/>
            <p:nvPr/>
          </p:nvSpPr>
          <p:spPr>
            <a:xfrm rot="5400000">
              <a:off x="4056446" y="-1202762"/>
              <a:ext cx="552828" cy="702234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63188" y="1669137"/>
              <a:ext cx="2848611" cy="352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Subgraph</a:t>
              </a:r>
              <a:r>
                <a:rPr lang="en-US" sz="1400" dirty="0" smtClean="0"/>
                <a:t> Extraction and Bin Packing</a:t>
              </a:r>
              <a:endParaRPr lang="en-US" sz="1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03231" y="3504875"/>
            <a:ext cx="7633955" cy="3138739"/>
            <a:chOff x="1046874" y="3658467"/>
            <a:chExt cx="7633955" cy="3138739"/>
          </a:xfrm>
        </p:grpSpPr>
        <p:sp>
          <p:nvSpPr>
            <p:cNvPr id="54" name="Rounded Rectangle 53"/>
            <p:cNvSpPr/>
            <p:nvPr/>
          </p:nvSpPr>
          <p:spPr>
            <a:xfrm>
              <a:off x="6916672" y="4015905"/>
              <a:ext cx="1703992" cy="191737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659685" y="4132443"/>
              <a:ext cx="1703992" cy="191737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5454" y="3658467"/>
              <a:ext cx="3851389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/>
                  </a:solidFill>
                </a:rPr>
                <a:t>Executing user computation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4938" y="3887128"/>
              <a:ext cx="6801634" cy="2880216"/>
              <a:chOff x="776953" y="3364805"/>
              <a:chExt cx="7073150" cy="303951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76953" y="3364805"/>
                <a:ext cx="4202248" cy="3039513"/>
                <a:chOff x="776953" y="3347393"/>
                <a:chExt cx="4831797" cy="3349232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776953" y="3768169"/>
                  <a:ext cx="1464228" cy="2229598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083046" y="3347393"/>
                  <a:ext cx="849061" cy="420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RDD n</a:t>
                  </a:r>
                  <a:endParaRPr lang="en-US" sz="1400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941296" y="3929534"/>
                  <a:ext cx="1120599" cy="209177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G</a:t>
                  </a:r>
                  <a:r>
                    <a:rPr lang="en-US" sz="1200" baseline="-25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1200" baseline="-25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944286" y="4216403"/>
                  <a:ext cx="1120599" cy="209177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rgbClr val="000000"/>
                      </a:solidFill>
                    </a:rPr>
                    <a:t>G</a:t>
                  </a:r>
                  <a:r>
                    <a:rPr lang="en-US" sz="1200" baseline="-25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12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944286" y="4500282"/>
                  <a:ext cx="1120599" cy="209177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rgbClr val="000000"/>
                      </a:solidFill>
                    </a:rPr>
                    <a:t>G</a:t>
                  </a:r>
                  <a:r>
                    <a:rPr lang="en-US" sz="1200" baseline="-25000" dirty="0" smtClean="0">
                      <a:solidFill>
                        <a:srgbClr val="000000"/>
                      </a:solidFill>
                    </a:rPr>
                    <a:t>3</a:t>
                  </a:r>
                  <a:endParaRPr lang="en-US" sz="12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947276" y="4787151"/>
                  <a:ext cx="1120599" cy="209177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rgbClr val="000000"/>
                      </a:solidFill>
                    </a:rPr>
                    <a:t>G</a:t>
                  </a:r>
                  <a:r>
                    <a:rPr lang="en-US" sz="1200" baseline="-25000" dirty="0" smtClean="0">
                      <a:solidFill>
                        <a:srgbClr val="000000"/>
                      </a:solidFill>
                    </a:rPr>
                    <a:t>4</a:t>
                  </a:r>
                  <a:endParaRPr lang="en-US" sz="12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947276" y="5071030"/>
                  <a:ext cx="1120599" cy="209177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rgbClr val="000000"/>
                      </a:solidFill>
                    </a:rPr>
                    <a:t>G</a:t>
                  </a:r>
                  <a:r>
                    <a:rPr lang="en-US" sz="1200" baseline="-25000" dirty="0" smtClean="0">
                      <a:solidFill>
                        <a:srgbClr val="000000"/>
                      </a:solidFill>
                    </a:rPr>
                    <a:t>5</a:t>
                  </a:r>
                  <a:endParaRPr lang="en-US" sz="12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50266" y="5641778"/>
                  <a:ext cx="1120599" cy="209177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 smtClean="0">
                      <a:solidFill>
                        <a:srgbClr val="000000"/>
                      </a:solidFill>
                    </a:rPr>
                    <a:t>G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</a:rPr>
                    <a:t>n</a:t>
                  </a:r>
                  <a:endParaRPr lang="en-US" sz="12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Cloud 35"/>
                <p:cNvSpPr/>
                <p:nvPr/>
              </p:nvSpPr>
              <p:spPr>
                <a:xfrm>
                  <a:off x="2931469" y="3931029"/>
                  <a:ext cx="2300941" cy="1919926"/>
                </a:xfrm>
                <a:prstGeom prst="cloud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264926" y="3535691"/>
                  <a:ext cx="1808897" cy="420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G: Graph Object</a:t>
                  </a:r>
                  <a:endParaRPr lang="en-US" sz="1400" dirty="0"/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3199297" y="4300411"/>
                  <a:ext cx="1566939" cy="1054497"/>
                  <a:chOff x="6054165" y="4691528"/>
                  <a:chExt cx="1422424" cy="917381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6436678" y="4691528"/>
                    <a:ext cx="618573" cy="570748"/>
                  </a:xfrm>
                  <a:prstGeom prst="ellipse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6054165" y="4709459"/>
                    <a:ext cx="618573" cy="570748"/>
                  </a:xfrm>
                  <a:prstGeom prst="ellipse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6275317" y="5038161"/>
                    <a:ext cx="618573" cy="570748"/>
                  </a:xfrm>
                  <a:prstGeom prst="ellipse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6858016" y="4709459"/>
                    <a:ext cx="618573" cy="570748"/>
                  </a:xfrm>
                  <a:prstGeom prst="ellipse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6666773" y="5011269"/>
                    <a:ext cx="618573" cy="570748"/>
                  </a:xfrm>
                  <a:prstGeom prst="ellipse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cxnSp>
              <p:nvCxnSpPr>
                <p:cNvPr id="39" name="Straight Connector 38"/>
                <p:cNvCxnSpPr>
                  <a:endCxn id="33" idx="3"/>
                </p:cNvCxnSpPr>
                <p:nvPr/>
              </p:nvCxnSpPr>
              <p:spPr>
                <a:xfrm flipH="1">
                  <a:off x="2067875" y="4138711"/>
                  <a:ext cx="1131422" cy="75302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33" idx="3"/>
                </p:cNvCxnSpPr>
                <p:nvPr/>
              </p:nvCxnSpPr>
              <p:spPr>
                <a:xfrm>
                  <a:off x="2067875" y="4891741"/>
                  <a:ext cx="1197051" cy="7590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507576" y="5339971"/>
                  <a:ext cx="0" cy="253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3244120" y="4032367"/>
                  <a:ext cx="587022" cy="420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SG</a:t>
                  </a:r>
                  <a:r>
                    <a:rPr lang="en-US" sz="1400" baseline="-25000" dirty="0" smtClean="0"/>
                    <a:t>1</a:t>
                  </a:r>
                  <a:endParaRPr lang="en-US" sz="1400" baseline="-25000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762211" y="4026366"/>
                  <a:ext cx="587105" cy="420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SG</a:t>
                  </a:r>
                  <a:r>
                    <a:rPr lang="en-US" sz="1400" baseline="-25000" dirty="0"/>
                    <a:t>2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248303" y="4056247"/>
                  <a:ext cx="587022" cy="420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SG</a:t>
                  </a:r>
                  <a:r>
                    <a:rPr lang="en-US" sz="1400" baseline="-25000" dirty="0" smtClean="0"/>
                    <a:t>3</a:t>
                  </a:r>
                  <a:endParaRPr lang="en-US" sz="1400" baseline="-25000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3487741" y="5230010"/>
                  <a:ext cx="587105" cy="420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SG</a:t>
                  </a:r>
                  <a:r>
                    <a:rPr lang="en-US" sz="1400" baseline="-25000" dirty="0" smtClean="0"/>
                    <a:t>4</a:t>
                  </a:r>
                  <a:endParaRPr lang="en-US" sz="1400" baseline="-25000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041690" y="5220439"/>
                  <a:ext cx="587022" cy="420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SG</a:t>
                  </a:r>
                  <a:r>
                    <a:rPr lang="en-US" sz="1400" baseline="-25000" dirty="0" smtClean="0"/>
                    <a:t>5</a:t>
                  </a:r>
                  <a:endParaRPr lang="en-US" sz="1400" baseline="-250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846693" y="5837677"/>
                  <a:ext cx="2762057" cy="858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1"/>
                  <a:r>
                    <a:rPr lang="en-US" sz="1400" dirty="0" smtClean="0"/>
                    <a:t>Each </a:t>
                  </a:r>
                  <a:r>
                    <a:rPr lang="en-US" sz="1400" dirty="0"/>
                    <a:t>graph object contains </a:t>
                  </a:r>
                  <a:r>
                    <a:rPr lang="en-US" sz="1400" dirty="0" err="1"/>
                    <a:t>subgraphs</a:t>
                  </a:r>
                  <a:r>
                    <a:rPr lang="en-US" sz="1400" dirty="0"/>
                    <a:t> grouped together using bin packing algorithm</a:t>
                  </a:r>
                </a:p>
              </p:txBody>
            </p:sp>
          </p:grpSp>
          <p:sp>
            <p:nvSpPr>
              <p:cNvPr id="23" name="Right Arrow 22"/>
              <p:cNvSpPr/>
              <p:nvPr/>
            </p:nvSpPr>
            <p:spPr>
              <a:xfrm>
                <a:off x="4811067" y="4709459"/>
                <a:ext cx="1116655" cy="36157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768519" y="4129189"/>
                <a:ext cx="1335947" cy="572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Map </a:t>
                </a:r>
              </a:p>
              <a:p>
                <a:r>
                  <a:rPr lang="en-US" sz="1200" dirty="0" smtClean="0"/>
                  <a:t>Transformation</a:t>
                </a:r>
                <a:endParaRPr lang="en-US" sz="1200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6078089" y="3746671"/>
                <a:ext cx="1772014" cy="2023416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7534" y="4298083"/>
                <a:ext cx="1130300" cy="142240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161755" y="3843010"/>
                <a:ext cx="1488128" cy="487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Execution Engine Instance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4" y="6273986"/>
              <a:ext cx="1869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400" dirty="0"/>
                <a:t>Spark RDD </a:t>
              </a:r>
              <a:r>
                <a:rPr lang="en-US" sz="1400" dirty="0" smtClean="0"/>
                <a:t>containing Graph objects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3615" y="6215534"/>
              <a:ext cx="2417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1400" dirty="0" smtClean="0"/>
                <a:t>Transparent instantiation of </a:t>
              </a:r>
              <a:r>
                <a:rPr lang="en-US" sz="1400" dirty="0"/>
                <a:t>distributed execution </a:t>
              </a:r>
              <a:r>
                <a:rPr lang="en-US" sz="1400" dirty="0" smtClean="0"/>
                <a:t>engine</a:t>
              </a:r>
              <a:endParaRPr lang="en-US" sz="1400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206515" y="26555"/>
            <a:ext cx="8229600" cy="1143000"/>
          </a:xfrm>
        </p:spPr>
        <p:txBody>
          <a:bodyPr/>
          <a:lstStyle/>
          <a:p>
            <a:r>
              <a:rPr lang="en-US" sz="4400" dirty="0" err="1" smtClean="0"/>
              <a:t>NScaleSpark</a:t>
            </a:r>
            <a:r>
              <a:rPr lang="en-US" sz="4400" dirty="0" smtClean="0"/>
              <a:t>: </a:t>
            </a:r>
            <a:r>
              <a:rPr lang="en-US" sz="4400" dirty="0" err="1" smtClean="0"/>
              <a:t>NScale</a:t>
            </a:r>
            <a:r>
              <a:rPr lang="en-US" sz="4400" dirty="0" smtClean="0"/>
              <a:t> on Spark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236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0" kern="0" dirty="0" smtClean="0">
                <a:solidFill>
                  <a:srgbClr val="000000"/>
                </a:solidFill>
                <a:latin typeface="+mn-lt"/>
              </a:rPr>
              <a:t>Arabesque</a:t>
            </a:r>
            <a:endParaRPr lang="en-US" sz="3600" b="1" i="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6534" y="896471"/>
            <a:ext cx="8415936" cy="544542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“Think-like-an-embedding” paradigm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User specifies what types of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embeddings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to construct, and whether edge-at-a-time, or vertex-at-a-time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User provides functions to filter, and process partial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embeddings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Shape 681"/>
          <p:cNvGraphicFramePr/>
          <p:nvPr>
            <p:extLst>
              <p:ext uri="{D42A27DB-BD31-4B8C-83A1-F6EECF244321}">
                <p14:modId xmlns:p14="http://schemas.microsoft.com/office/powerpoint/2010/main" xmlns="" val="3074324602"/>
              </p:ext>
            </p:extLst>
          </p:nvPr>
        </p:nvGraphicFramePr>
        <p:xfrm>
          <a:off x="923275" y="3473252"/>
          <a:ext cx="7297450" cy="3232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8725"/>
                <a:gridCol w="3648725"/>
              </a:tblGrid>
              <a:tr h="60956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GB" sz="2400">
                          <a:solidFill>
                            <a:srgbClr val="FFFFFF"/>
                          </a:solidFill>
                        </a:rPr>
                        <a:t>Arabesque responsibilities</a:t>
                      </a: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GB" sz="2400">
                          <a:solidFill>
                            <a:srgbClr val="FFFFFF"/>
                          </a:solidFill>
                        </a:rPr>
                        <a:t>User responsibilities</a:t>
                      </a:r>
                    </a:p>
                  </a:txBody>
                  <a:tcPr marL="91425" marR="91425" marT="121900" marB="12190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623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endParaRPr sz="2400" dirty="0"/>
                    </a:p>
                  </a:txBody>
                  <a:tcPr marL="91425" marR="91425" marT="121900" marB="121900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endParaRPr sz="2400" dirty="0"/>
                    </a:p>
                  </a:txBody>
                  <a:tcPr marL="91425" marR="91425" marT="121900" marB="121900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hape 682"/>
          <p:cNvSpPr/>
          <p:nvPr/>
        </p:nvSpPr>
        <p:spPr>
          <a:xfrm>
            <a:off x="1131301" y="4264334"/>
            <a:ext cx="1465799" cy="1019199"/>
          </a:xfrm>
          <a:prstGeom prst="roundRect">
            <a:avLst>
              <a:gd name="adj" fmla="val 16667"/>
            </a:avLst>
          </a:prstGeom>
          <a:solidFill>
            <a:srgbClr val="D7D9EE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Graph Exploration</a:t>
            </a:r>
          </a:p>
        </p:txBody>
      </p:sp>
      <p:sp>
        <p:nvSpPr>
          <p:cNvPr id="7" name="Shape 683"/>
          <p:cNvSpPr/>
          <p:nvPr/>
        </p:nvSpPr>
        <p:spPr>
          <a:xfrm>
            <a:off x="1131301" y="5483534"/>
            <a:ext cx="1465799" cy="1019199"/>
          </a:xfrm>
          <a:prstGeom prst="roundRect">
            <a:avLst>
              <a:gd name="adj" fmla="val 16667"/>
            </a:avLst>
          </a:prstGeom>
          <a:solidFill>
            <a:srgbClr val="D7D9EE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Load Balancing</a:t>
            </a:r>
          </a:p>
        </p:txBody>
      </p:sp>
      <p:sp>
        <p:nvSpPr>
          <p:cNvPr id="10" name="Shape 684"/>
          <p:cNvSpPr/>
          <p:nvPr/>
        </p:nvSpPr>
        <p:spPr>
          <a:xfrm>
            <a:off x="2726796" y="4264334"/>
            <a:ext cx="1641280" cy="1019199"/>
          </a:xfrm>
          <a:prstGeom prst="roundRect">
            <a:avLst>
              <a:gd name="adj" fmla="val 16667"/>
            </a:avLst>
          </a:prstGeom>
          <a:solidFill>
            <a:srgbClr val="D7D9EE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Aggregation (Isomorphism)</a:t>
            </a:r>
          </a:p>
        </p:txBody>
      </p:sp>
      <p:sp>
        <p:nvSpPr>
          <p:cNvPr id="11" name="Shape 685"/>
          <p:cNvSpPr/>
          <p:nvPr/>
        </p:nvSpPr>
        <p:spPr>
          <a:xfrm>
            <a:off x="2726796" y="5483534"/>
            <a:ext cx="1641279" cy="1019199"/>
          </a:xfrm>
          <a:prstGeom prst="roundRect">
            <a:avLst>
              <a:gd name="adj" fmla="val 16667"/>
            </a:avLst>
          </a:prstGeom>
          <a:solidFill>
            <a:srgbClr val="D7D9EE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Automorphism Detection</a:t>
            </a:r>
          </a:p>
        </p:txBody>
      </p:sp>
      <p:sp>
        <p:nvSpPr>
          <p:cNvPr id="12" name="Shape 686"/>
          <p:cNvSpPr/>
          <p:nvPr/>
        </p:nvSpPr>
        <p:spPr>
          <a:xfrm>
            <a:off x="5878676" y="4264334"/>
            <a:ext cx="1465799" cy="1019199"/>
          </a:xfrm>
          <a:prstGeom prst="roundRect">
            <a:avLst>
              <a:gd name="adj" fmla="val 16667"/>
            </a:avLst>
          </a:prstGeom>
          <a:solidFill>
            <a:srgbClr val="EED5C8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Filter</a:t>
            </a:r>
          </a:p>
        </p:txBody>
      </p:sp>
      <p:sp>
        <p:nvSpPr>
          <p:cNvPr id="13" name="Shape 687"/>
          <p:cNvSpPr/>
          <p:nvPr/>
        </p:nvSpPr>
        <p:spPr>
          <a:xfrm>
            <a:off x="5878676" y="5483534"/>
            <a:ext cx="1465799" cy="1019199"/>
          </a:xfrm>
          <a:prstGeom prst="roundRect">
            <a:avLst>
              <a:gd name="adj" fmla="val 16667"/>
            </a:avLst>
          </a:prstGeom>
          <a:solidFill>
            <a:srgbClr val="EED5C8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xmlns="" val="36369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0" kern="0" dirty="0" smtClean="0">
                <a:solidFill>
                  <a:srgbClr val="000000"/>
                </a:solidFill>
                <a:latin typeface="+mn-lt"/>
              </a:rPr>
              <a:t>Arabesque</a:t>
            </a:r>
            <a:endParaRPr lang="en-US" sz="3600" b="1" i="0" kern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0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1" name="直接箭头连接符 160"/>
          <p:cNvCxnSpPr>
            <a:stCxn id="156" idx="3"/>
            <a:endCxn id="172" idx="0"/>
          </p:cNvCxnSpPr>
          <p:nvPr/>
        </p:nvCxnSpPr>
        <p:spPr>
          <a:xfrm>
            <a:off x="3321494" y="3648793"/>
            <a:ext cx="2340810" cy="11077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57" idx="6"/>
            <a:endCxn id="172" idx="1"/>
          </p:cNvCxnSpPr>
          <p:nvPr/>
        </p:nvCxnSpPr>
        <p:spPr>
          <a:xfrm>
            <a:off x="3301959" y="4226221"/>
            <a:ext cx="2208838" cy="5931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3310203" y="4731950"/>
            <a:ext cx="2119053" cy="1896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3" name="直接箭头连接符 172"/>
          <p:cNvCxnSpPr/>
          <p:nvPr/>
        </p:nvCxnSpPr>
        <p:spPr>
          <a:xfrm flipV="1">
            <a:off x="3328988" y="5017702"/>
            <a:ext cx="2119053" cy="17628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>
            <a:stCxn id="167" idx="3"/>
            <a:endCxn id="172" idx="3"/>
          </p:cNvCxnSpPr>
          <p:nvPr/>
        </p:nvCxnSpPr>
        <p:spPr>
          <a:xfrm flipV="1">
            <a:off x="3328988" y="5122356"/>
            <a:ext cx="2181809" cy="6145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>
            <a:stCxn id="169" idx="3"/>
            <a:endCxn id="172" idx="4"/>
          </p:cNvCxnSpPr>
          <p:nvPr/>
        </p:nvCxnSpPr>
        <p:spPr>
          <a:xfrm flipV="1">
            <a:off x="3328988" y="5185112"/>
            <a:ext cx="2333316" cy="108084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5915453" y="4487101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1911" y="88900"/>
            <a:ext cx="78762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i="0" kern="0" dirty="0" smtClean="0">
                <a:solidFill>
                  <a:srgbClr val="000000"/>
                </a:solidFill>
                <a:latin typeface="+mn-lt"/>
              </a:rPr>
              <a:t>Arabesque</a:t>
            </a:r>
            <a:endParaRPr lang="en-US" sz="4000" b="1" i="0" kern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3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91911" y="0"/>
            <a:ext cx="78762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0" kern="0" dirty="0" smtClean="0">
                <a:solidFill>
                  <a:srgbClr val="000000"/>
                </a:solidFill>
                <a:latin typeface="+mn-lt"/>
              </a:rPr>
              <a:t>Arabesque: Evaluation</a:t>
            </a:r>
            <a:endParaRPr lang="en-US" sz="3600" b="1" i="0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80" y="1853825"/>
            <a:ext cx="7526301" cy="2295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535" y="4313194"/>
            <a:ext cx="9631070" cy="2401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04" y="908720"/>
            <a:ext cx="865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Comparable to centralized implementations for a single thread</a:t>
            </a:r>
          </a:p>
          <a:p>
            <a:r>
              <a:rPr lang="en-US" dirty="0" smtClean="0"/>
              <a:t>Drastically more scalable to large graphs and 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89972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Conclusion &amp; Future Direction</a:t>
            </a:r>
            <a:endParaRPr lang="en-US" sz="4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473383" y="1718810"/>
            <a:ext cx="8229600" cy="310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End-to-End Richer Big Graph Analytics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Keyword search (Elastic Search)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Graph query (Neo4J)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Graph analytics (Giraph)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Machine learning (Spark, TensorFlow)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SQL query (Hive, Impala, SparkSQL, etc.)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Stream processing (Flink, Spark Streaming, etc.)</a:t>
            </a:r>
          </a:p>
          <a:p>
            <a:pPr marL="4572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Lucida Grande" charset="0"/>
              <a:buChar char="»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+mn-cs"/>
              </a:rPr>
              <a:t>JSON processing (AsterixDB, Drill, etc.)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  <a:cs typeface="+mn-cs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525163" y="5184195"/>
            <a:ext cx="8229600" cy="150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Converged programming abstractions and platforms?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Conclusion &amp; Future Direction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156766"/>
          </a:xfrm>
        </p:spPr>
        <p:txBody>
          <a:bodyPr/>
          <a:lstStyle/>
          <a:p>
            <a:r>
              <a:rPr lang="en-US" b="1" dirty="0" smtClean="0"/>
              <a:t>Frameworks for computation-intensive jobs</a:t>
            </a:r>
          </a:p>
          <a:p>
            <a:r>
              <a:rPr lang="en-US" b="1" dirty="0" smtClean="0"/>
              <a:t>High-speed network for data-intensive jobs</a:t>
            </a:r>
          </a:p>
          <a:p>
            <a:r>
              <a:rPr lang="en-US" b="1" dirty="0" smtClean="0"/>
              <a:t>New hardware support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F212-E36A-6C44-B33E-31147482829D}" type="slidenum">
              <a:rPr lang="en-US" smtClean="0"/>
              <a:pPr>
                <a:defRPr/>
              </a:pPr>
              <a:t>264</a:t>
            </a:fld>
            <a:endParaRPr lang="en-US"/>
          </a:p>
        </p:txBody>
      </p:sp>
      <p:sp>
        <p:nvSpPr>
          <p:cNvPr id="9" name="Subtitle 8"/>
          <p:cNvSpPr txBox="1">
            <a:spLocks/>
          </p:cNvSpPr>
          <p:nvPr/>
        </p:nvSpPr>
        <p:spPr bwMode="auto">
          <a:xfrm>
            <a:off x="32" y="2889900"/>
            <a:ext cx="9144000" cy="8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Thank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s 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5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1" name="直接箭头连接符 160"/>
          <p:cNvCxnSpPr>
            <a:stCxn id="156" idx="3"/>
            <a:endCxn id="172" idx="0"/>
          </p:cNvCxnSpPr>
          <p:nvPr/>
        </p:nvCxnSpPr>
        <p:spPr>
          <a:xfrm>
            <a:off x="3321494" y="3648793"/>
            <a:ext cx="2340810" cy="11077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57" idx="6"/>
            <a:endCxn id="172" idx="1"/>
          </p:cNvCxnSpPr>
          <p:nvPr/>
        </p:nvCxnSpPr>
        <p:spPr>
          <a:xfrm>
            <a:off x="3301959" y="4226221"/>
            <a:ext cx="2208838" cy="5931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3310203" y="4731950"/>
            <a:ext cx="2119053" cy="1896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3" name="直接箭头连接符 172"/>
          <p:cNvCxnSpPr/>
          <p:nvPr/>
        </p:nvCxnSpPr>
        <p:spPr>
          <a:xfrm flipV="1">
            <a:off x="3328988" y="5017702"/>
            <a:ext cx="2119053" cy="17628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>
            <a:stCxn id="167" idx="3"/>
            <a:endCxn id="172" idx="3"/>
          </p:cNvCxnSpPr>
          <p:nvPr/>
        </p:nvCxnSpPr>
        <p:spPr>
          <a:xfrm flipV="1">
            <a:off x="3328988" y="5122356"/>
            <a:ext cx="2181809" cy="6145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>
            <a:stCxn id="169" idx="3"/>
            <a:endCxn id="172" idx="4"/>
          </p:cNvCxnSpPr>
          <p:nvPr/>
        </p:nvCxnSpPr>
        <p:spPr>
          <a:xfrm flipV="1">
            <a:off x="3328988" y="5185112"/>
            <a:ext cx="2333316" cy="108084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1" name="直接箭头连接符 160"/>
          <p:cNvCxnSpPr>
            <a:stCxn id="156" idx="3"/>
            <a:endCxn id="172" idx="0"/>
          </p:cNvCxnSpPr>
          <p:nvPr/>
        </p:nvCxnSpPr>
        <p:spPr>
          <a:xfrm>
            <a:off x="3321494" y="3648793"/>
            <a:ext cx="2340810" cy="11077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57" idx="6"/>
            <a:endCxn id="172" idx="1"/>
          </p:cNvCxnSpPr>
          <p:nvPr/>
        </p:nvCxnSpPr>
        <p:spPr>
          <a:xfrm>
            <a:off x="3301959" y="4226221"/>
            <a:ext cx="2208838" cy="5931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3310203" y="4731950"/>
            <a:ext cx="2119053" cy="1896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4000496" y="3757995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3643306" y="418896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4000496" y="461759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1" name="直接箭头连接符 160"/>
          <p:cNvCxnSpPr>
            <a:stCxn id="156" idx="3"/>
            <a:endCxn id="172" idx="0"/>
          </p:cNvCxnSpPr>
          <p:nvPr/>
        </p:nvCxnSpPr>
        <p:spPr>
          <a:xfrm>
            <a:off x="3321494" y="3648793"/>
            <a:ext cx="2340810" cy="11077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57" idx="6"/>
            <a:endCxn id="172" idx="1"/>
          </p:cNvCxnSpPr>
          <p:nvPr/>
        </p:nvCxnSpPr>
        <p:spPr>
          <a:xfrm>
            <a:off x="3301959" y="4226221"/>
            <a:ext cx="2208838" cy="5931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3310203" y="4731950"/>
            <a:ext cx="2119053" cy="1896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5915453" y="4487101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Graph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General-Purpose Graph Analytics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Programming Language</a:t>
            </a:r>
          </a:p>
          <a:p>
            <a:pPr lvl="1"/>
            <a:r>
              <a:rPr lang="en-US" dirty="0" smtClean="0"/>
              <a:t>Java, C/C++, </a:t>
            </a:r>
            <a:r>
              <a:rPr lang="en-US" dirty="0" err="1" smtClean="0"/>
              <a:t>Scala</a:t>
            </a:r>
            <a:r>
              <a:rPr lang="en-US" dirty="0" smtClean="0"/>
              <a:t>, Python …</a:t>
            </a:r>
          </a:p>
          <a:p>
            <a:pPr lvl="1"/>
            <a:r>
              <a:rPr lang="en-US" dirty="0" smtClean="0"/>
              <a:t>Domain-Specific Language (DSL)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1" name="直接箭头连接符 160"/>
          <p:cNvCxnSpPr>
            <a:stCxn id="156" idx="3"/>
            <a:endCxn id="172" idx="0"/>
          </p:cNvCxnSpPr>
          <p:nvPr/>
        </p:nvCxnSpPr>
        <p:spPr>
          <a:xfrm>
            <a:off x="3321494" y="3648793"/>
            <a:ext cx="2340810" cy="11077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57" idx="6"/>
            <a:endCxn id="172" idx="1"/>
          </p:cNvCxnSpPr>
          <p:nvPr/>
        </p:nvCxnSpPr>
        <p:spPr>
          <a:xfrm>
            <a:off x="3301959" y="4226221"/>
            <a:ext cx="2208838" cy="5931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3310203" y="4731950"/>
            <a:ext cx="2119053" cy="1896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3" name="直接箭头连接符 172"/>
          <p:cNvCxnSpPr/>
          <p:nvPr/>
        </p:nvCxnSpPr>
        <p:spPr>
          <a:xfrm flipV="1">
            <a:off x="3328988" y="5017702"/>
            <a:ext cx="2119053" cy="17628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>
            <a:stCxn id="167" idx="3"/>
            <a:endCxn id="172" idx="3"/>
          </p:cNvCxnSpPr>
          <p:nvPr/>
        </p:nvCxnSpPr>
        <p:spPr>
          <a:xfrm flipV="1">
            <a:off x="3328988" y="5122356"/>
            <a:ext cx="2181809" cy="6145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>
            <a:stCxn id="169" idx="3"/>
            <a:endCxn id="172" idx="4"/>
          </p:cNvCxnSpPr>
          <p:nvPr/>
        </p:nvCxnSpPr>
        <p:spPr>
          <a:xfrm flipV="1">
            <a:off x="3328988" y="5185112"/>
            <a:ext cx="2333316" cy="108084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矩形 180"/>
          <p:cNvSpPr/>
          <p:nvPr/>
        </p:nvSpPr>
        <p:spPr>
          <a:xfrm>
            <a:off x="3571868" y="4974782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矩形 181"/>
          <p:cNvSpPr/>
          <p:nvPr/>
        </p:nvSpPr>
        <p:spPr>
          <a:xfrm>
            <a:off x="4000496" y="526053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矩形 182"/>
          <p:cNvSpPr/>
          <p:nvPr/>
        </p:nvSpPr>
        <p:spPr>
          <a:xfrm>
            <a:off x="3629437" y="590347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3" name="直接箭头连接符 172"/>
          <p:cNvCxnSpPr/>
          <p:nvPr/>
        </p:nvCxnSpPr>
        <p:spPr>
          <a:xfrm flipV="1">
            <a:off x="3328988" y="5017702"/>
            <a:ext cx="2119053" cy="17628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>
            <a:stCxn id="167" idx="3"/>
            <a:endCxn id="172" idx="3"/>
          </p:cNvCxnSpPr>
          <p:nvPr/>
        </p:nvCxnSpPr>
        <p:spPr>
          <a:xfrm flipV="1">
            <a:off x="3328988" y="5122356"/>
            <a:ext cx="2181809" cy="6145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>
            <a:stCxn id="169" idx="3"/>
            <a:endCxn id="172" idx="4"/>
          </p:cNvCxnSpPr>
          <p:nvPr/>
        </p:nvCxnSpPr>
        <p:spPr>
          <a:xfrm flipV="1">
            <a:off x="3328988" y="5185112"/>
            <a:ext cx="2333316" cy="108084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5915453" y="4487101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Apache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b="1" dirty="0" err="1" smtClean="0">
                <a:latin typeface="+mj-lt"/>
              </a:rPr>
              <a:t>Superstep</a:t>
            </a:r>
            <a:r>
              <a:rPr lang="en-US" altLang="zh-CN" sz="2700" b="1" dirty="0" smtClean="0">
                <a:latin typeface="+mj-lt"/>
              </a:rPr>
              <a:t> splitting</a:t>
            </a:r>
            <a:r>
              <a:rPr lang="en-US" altLang="zh-CN" sz="2700" dirty="0" smtClean="0">
                <a:latin typeface="+mj-lt"/>
              </a:rPr>
              <a:t>: reduce memory consumption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Only effective when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(.)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latin typeface="+mj-lt"/>
              </a:rPr>
              <a:t>is </a:t>
            </a:r>
            <a:r>
              <a:rPr lang="en-US" altLang="zh-CN" sz="2700" b="1" dirty="0" smtClean="0">
                <a:latin typeface="+mj-lt"/>
              </a:rPr>
              <a:t>distributive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2872751" y="348256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857488" y="342900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872751" y="4011617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857488" y="3958050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2872751" y="4540668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57488" y="4487101"/>
            <a:ext cx="464006" cy="43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2885472" y="503059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2870209" y="4977023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85472" y="5559640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2870209" y="5506074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2885472" y="608869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870209" y="6035125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6214494" y="4773822"/>
            <a:ext cx="429208" cy="4292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6274031" y="4731950"/>
            <a:ext cx="288609" cy="41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流程图: 或者 171"/>
          <p:cNvSpPr/>
          <p:nvPr/>
        </p:nvSpPr>
        <p:spPr>
          <a:xfrm>
            <a:off x="5448041" y="4756587"/>
            <a:ext cx="428525" cy="428525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3" name="直接箭头连接符 172"/>
          <p:cNvCxnSpPr/>
          <p:nvPr/>
        </p:nvCxnSpPr>
        <p:spPr>
          <a:xfrm flipV="1">
            <a:off x="3328988" y="5017702"/>
            <a:ext cx="2119053" cy="17628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>
            <a:stCxn id="167" idx="3"/>
            <a:endCxn id="172" idx="3"/>
          </p:cNvCxnSpPr>
          <p:nvPr/>
        </p:nvCxnSpPr>
        <p:spPr>
          <a:xfrm flipV="1">
            <a:off x="3328988" y="5122356"/>
            <a:ext cx="2181809" cy="6145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>
            <a:stCxn id="169" idx="3"/>
            <a:endCxn id="172" idx="4"/>
          </p:cNvCxnSpPr>
          <p:nvPr/>
        </p:nvCxnSpPr>
        <p:spPr>
          <a:xfrm flipV="1">
            <a:off x="3328988" y="5185112"/>
            <a:ext cx="2333316" cy="108084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175"/>
          <p:cNvCxnSpPr/>
          <p:nvPr/>
        </p:nvCxnSpPr>
        <p:spPr>
          <a:xfrm>
            <a:off x="5876566" y="4968207"/>
            <a:ext cx="317420" cy="8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/>
          <p:cNvSpPr/>
          <p:nvPr/>
        </p:nvSpPr>
        <p:spPr>
          <a:xfrm>
            <a:off x="6344081" y="5303454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Vertex Mirroring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Request-Respond Paradigm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solidFill>
                  <a:srgbClr val="FF0000"/>
                </a:solidFill>
                <a:latin typeface="+mj-lt"/>
              </a:rPr>
              <a:t>Vertex Mirroring</a:t>
            </a:r>
            <a:endParaRPr lang="en-US" sz="2700" dirty="0" smtClean="0">
              <a:solidFill>
                <a:srgbClr val="FF0000"/>
              </a:solidFill>
              <a:latin typeface="+mj-lt"/>
              <a:ea typeface="ＭＳ Ｐゴシック" pitchFamily="-65" charset="-128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850698" y="3731432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66792" y="3626214"/>
            <a:ext cx="1209988" cy="25251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82441" y="6104567"/>
            <a:ext cx="598122" cy="467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20717" y="3678822"/>
            <a:ext cx="485694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850698" y="4310123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20717" y="4257513"/>
            <a:ext cx="485694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850698" y="5203788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20717" y="5151179"/>
            <a:ext cx="485694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6446" y="4783594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6446" y="5691057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799424" y="3731432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94206" y="3626214"/>
            <a:ext cx="1209989" cy="25251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09856" y="6104567"/>
            <a:ext cx="598122" cy="467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99424" y="3678822"/>
            <a:ext cx="425731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799424" y="4310123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99424" y="4257513"/>
            <a:ext cx="425731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99424" y="5203788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19098" y="5151179"/>
            <a:ext cx="386381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02477" y="4783594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99424" y="5691057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组合 112"/>
          <p:cNvGrpSpPr/>
          <p:nvPr/>
        </p:nvGrpSpPr>
        <p:grpSpPr>
          <a:xfrm>
            <a:off x="4219849" y="3626214"/>
            <a:ext cx="650731" cy="2946058"/>
            <a:chOff x="3986935" y="188640"/>
            <a:chExt cx="556684" cy="2520280"/>
          </a:xfrm>
        </p:grpSpPr>
        <p:sp>
          <p:nvSpPr>
            <p:cNvPr id="28" name="椭圆 27"/>
            <p:cNvSpPr/>
            <p:nvPr/>
          </p:nvSpPr>
          <p:spPr>
            <a:xfrm>
              <a:off x="4076945" y="278651"/>
              <a:ext cx="360614" cy="36061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986935" y="188640"/>
              <a:ext cx="540060" cy="2160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031940" y="2308810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20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064121" y="233645"/>
              <a:ext cx="3898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4076945" y="773707"/>
              <a:ext cx="360614" cy="36061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4064121" y="728701"/>
              <a:ext cx="3898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076945" y="1538216"/>
              <a:ext cx="360614" cy="36061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080952" y="1493210"/>
              <a:ext cx="356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43742" y="1178750"/>
              <a:ext cx="492443" cy="3488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043740" y="1955062"/>
              <a:ext cx="492442" cy="3488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8" name="直接箭头连接符 37"/>
          <p:cNvCxnSpPr/>
          <p:nvPr/>
        </p:nvCxnSpPr>
        <p:spPr>
          <a:xfrm rot="16200000" flipV="1">
            <a:off x="3208637" y="4068631"/>
            <a:ext cx="1157380" cy="10999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rot="5400000" flipH="1" flipV="1">
            <a:off x="4650070" y="4049597"/>
            <a:ext cx="1177704" cy="1088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53421" y="5016040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2247" y="4944602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4765908" y="4562298"/>
            <a:ext cx="1053407" cy="779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V="1">
            <a:off x="4765908" y="5397215"/>
            <a:ext cx="1085243" cy="823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rot="10800000">
            <a:off x="3258118" y="4611397"/>
            <a:ext cx="1007724" cy="7130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10800000">
            <a:off x="3265711" y="5467064"/>
            <a:ext cx="100772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Vertex Mirroring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850698" y="3731432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166792" y="3626214"/>
            <a:ext cx="1209988" cy="25251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5482441" y="6104567"/>
            <a:ext cx="598122" cy="467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820717" y="3678822"/>
            <a:ext cx="485694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850698" y="4310123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820717" y="4257513"/>
            <a:ext cx="485694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5850698" y="5203788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820717" y="5151179"/>
            <a:ext cx="485694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86446" y="4783594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86446" y="5691057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2799424" y="3731432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694206" y="3626214"/>
            <a:ext cx="1209989" cy="25251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3009856" y="6104567"/>
            <a:ext cx="598122" cy="467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799424" y="3678822"/>
            <a:ext cx="425731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2799424" y="4310123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799424" y="4257513"/>
            <a:ext cx="425731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2799424" y="5203788"/>
            <a:ext cx="421536" cy="4215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819098" y="5151179"/>
            <a:ext cx="386381" cy="431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02477" y="4783594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799424" y="5691057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组合 112"/>
          <p:cNvGrpSpPr/>
          <p:nvPr/>
        </p:nvGrpSpPr>
        <p:grpSpPr>
          <a:xfrm>
            <a:off x="4219849" y="3626214"/>
            <a:ext cx="650731" cy="2946058"/>
            <a:chOff x="3986935" y="188640"/>
            <a:chExt cx="556684" cy="2520280"/>
          </a:xfrm>
        </p:grpSpPr>
        <p:sp>
          <p:nvSpPr>
            <p:cNvPr id="67" name="椭圆 66"/>
            <p:cNvSpPr/>
            <p:nvPr/>
          </p:nvSpPr>
          <p:spPr>
            <a:xfrm>
              <a:off x="4076945" y="278651"/>
              <a:ext cx="360614" cy="36061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986935" y="188640"/>
              <a:ext cx="540060" cy="2160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4031940" y="2308810"/>
              <a:ext cx="5116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20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4064121" y="233645"/>
              <a:ext cx="3898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076945" y="773707"/>
              <a:ext cx="360614" cy="36061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064121" y="728701"/>
              <a:ext cx="3898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4076945" y="1538216"/>
              <a:ext cx="360614" cy="36061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4080952" y="1493210"/>
              <a:ext cx="356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 err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b="1" i="1" baseline="-25000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043742" y="1178750"/>
              <a:ext cx="492443" cy="3488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43740" y="1955062"/>
              <a:ext cx="492442" cy="3488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5219400" y="4636632"/>
            <a:ext cx="420865" cy="4208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223903" y="4573161"/>
            <a:ext cx="416363" cy="431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430722" y="4625769"/>
            <a:ext cx="420865" cy="4208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3435224" y="4562298"/>
            <a:ext cx="416363" cy="431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1" name="直接箭头连接符 80"/>
          <p:cNvCxnSpPr/>
          <p:nvPr/>
        </p:nvCxnSpPr>
        <p:spPr>
          <a:xfrm flipH="1" flipV="1">
            <a:off x="3851587" y="4888810"/>
            <a:ext cx="473474" cy="3682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 flipV="1">
            <a:off x="4741386" y="4880706"/>
            <a:ext cx="453150" cy="3885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flipH="1" flipV="1">
            <a:off x="3220289" y="4099688"/>
            <a:ext cx="210433" cy="47347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flipH="1" flipV="1">
            <a:off x="3147359" y="4710663"/>
            <a:ext cx="230755" cy="17814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>
            <a:endCxn id="62" idx="6"/>
          </p:cNvCxnSpPr>
          <p:nvPr/>
        </p:nvCxnSpPr>
        <p:spPr>
          <a:xfrm rot="5400000">
            <a:off x="3220793" y="5099410"/>
            <a:ext cx="315313" cy="31497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 flipV="1">
            <a:off x="5535049" y="4099688"/>
            <a:ext cx="315649" cy="47347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flipV="1">
            <a:off x="5640264" y="4667515"/>
            <a:ext cx="210433" cy="16868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>
            <a:off x="5555371" y="5067294"/>
            <a:ext cx="295327" cy="29499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047263" y="4932984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535048" y="4849326"/>
            <a:ext cx="575637" cy="407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Vertex Mirroring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: </a:t>
            </a:r>
            <a:r>
              <a:rPr lang="en-US" altLang="zh-CN" sz="2700" dirty="0" smtClean="0">
                <a:latin typeface="+mj-lt"/>
              </a:rPr>
              <a:t>Create mirror for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u</a:t>
            </a:r>
            <a:r>
              <a:rPr lang="en-US" altLang="zh-CN" sz="2700" i="1" baseline="-250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altLang="zh-CN" sz="2700" dirty="0" smtClean="0">
                <a:latin typeface="+mj-lt"/>
              </a:rPr>
              <a:t>?</a:t>
            </a:r>
          </a:p>
        </p:txBody>
      </p:sp>
      <p:cxnSp>
        <p:nvCxnSpPr>
          <p:cNvPr id="66" name="直接箭头连接符 65"/>
          <p:cNvCxnSpPr/>
          <p:nvPr/>
        </p:nvCxnSpPr>
        <p:spPr>
          <a:xfrm>
            <a:off x="1274165" y="5610816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>
            <a:off x="1274165" y="3857815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91"/>
          <p:cNvSpPr/>
          <p:nvPr/>
        </p:nvSpPr>
        <p:spPr>
          <a:xfrm>
            <a:off x="976351" y="361956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57224" y="3500438"/>
            <a:ext cx="2250100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1606536" y="6306420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959379" y="3560001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976351" y="537256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59379" y="5313004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28662" y="5908658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1691106" y="3672595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691104" y="5412964"/>
            <a:ext cx="129856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1636617" y="355552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978202" y="355552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2566485" y="532194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631542" y="532194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930758" y="532194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2224900" y="5321940"/>
            <a:ext cx="529454" cy="48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直接箭头连接符 106"/>
          <p:cNvCxnSpPr/>
          <p:nvPr/>
        </p:nvCxnSpPr>
        <p:spPr>
          <a:xfrm>
            <a:off x="1274165" y="4446097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椭圆 107"/>
          <p:cNvSpPr/>
          <p:nvPr/>
        </p:nvSpPr>
        <p:spPr>
          <a:xfrm>
            <a:off x="976351" y="420784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959379" y="4148283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1691106" y="4260878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1636617" y="414381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1978202" y="414381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3" name="直接箭头连接符 112"/>
          <p:cNvCxnSpPr/>
          <p:nvPr/>
        </p:nvCxnSpPr>
        <p:spPr>
          <a:xfrm>
            <a:off x="1274165" y="5034380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/>
          <p:cNvSpPr/>
          <p:nvPr/>
        </p:nvSpPr>
        <p:spPr>
          <a:xfrm>
            <a:off x="976351" y="479613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959379" y="4736566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1691106" y="4849160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1636617" y="4732093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1978202" y="4732093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7514820" y="3633521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6460534" y="3514394"/>
            <a:ext cx="1655724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6989989" y="6320376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7497848" y="357395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7514820" y="538652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7497848" y="532696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429520" y="5922614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7514820" y="422180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7497848" y="4162239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椭圆 127"/>
          <p:cNvSpPr/>
          <p:nvPr/>
        </p:nvSpPr>
        <p:spPr>
          <a:xfrm>
            <a:off x="7514820" y="481008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7497848" y="4750522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Vertex Mirroring </a:t>
            </a:r>
            <a:r>
              <a:rPr lang="en-US" altLang="zh-CN" sz="2700" dirty="0" err="1" smtClean="0">
                <a:latin typeface="+mj-lt"/>
              </a:rPr>
              <a:t>v.s</a:t>
            </a:r>
            <a:r>
              <a:rPr lang="en-US" altLang="zh-CN" sz="2700" dirty="0" smtClean="0">
                <a:latin typeface="+mj-lt"/>
              </a:rPr>
              <a:t>.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Message Combining</a:t>
            </a: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1274165" y="5610816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1274165" y="3857815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976351" y="361956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57224" y="3500438"/>
            <a:ext cx="2250100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1606536" y="6306420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59379" y="3560001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976351" y="537256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59379" y="5313004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8662" y="5908658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691106" y="3672595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691104" y="5412964"/>
            <a:ext cx="129856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636617" y="355552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978202" y="355552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566485" y="532194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631542" y="532194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930758" y="532194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224900" y="5321940"/>
            <a:ext cx="529454" cy="48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>
            <a:off x="1274165" y="4446097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>
            <a:off x="976351" y="420784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59379" y="4148283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691106" y="4260878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636617" y="414381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978202" y="414381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直接箭头连接符 68"/>
          <p:cNvCxnSpPr/>
          <p:nvPr/>
        </p:nvCxnSpPr>
        <p:spPr>
          <a:xfrm>
            <a:off x="1274165" y="5034380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椭圆 69"/>
          <p:cNvSpPr/>
          <p:nvPr/>
        </p:nvSpPr>
        <p:spPr>
          <a:xfrm>
            <a:off x="976351" y="479613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959379" y="4736566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691106" y="4849160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636617" y="4732093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978202" y="4732093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3741279" y="3633521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622152" y="3514394"/>
            <a:ext cx="1544160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4048576" y="6320376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3724307" y="3573957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3741279" y="538652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3724307" y="5326960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714744" y="5922614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741279" y="422180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724307" y="4162239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741279" y="481008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724307" y="4750522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7514820" y="3633521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6460534" y="3514394"/>
            <a:ext cx="1655724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6989989" y="6320376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7497848" y="357395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7514820" y="538652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7497848" y="5326960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429520" y="5922614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7514820" y="4221803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7497848" y="4162239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7514820" y="481008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7497848" y="4750522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流程图: 或者 135"/>
          <p:cNvSpPr/>
          <p:nvPr/>
        </p:nvSpPr>
        <p:spPr>
          <a:xfrm>
            <a:off x="4572154" y="4202638"/>
            <a:ext cx="476502" cy="476502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4225061" y="3956371"/>
            <a:ext cx="416876" cy="30509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/>
          <p:nvPr/>
        </p:nvCxnSpPr>
        <p:spPr>
          <a:xfrm>
            <a:off x="4225061" y="4437951"/>
            <a:ext cx="352970" cy="193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/>
          <p:nvPr/>
        </p:nvCxnSpPr>
        <p:spPr>
          <a:xfrm flipV="1">
            <a:off x="4225061" y="4614436"/>
            <a:ext cx="442085" cy="35297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箭头连接符 139"/>
          <p:cNvCxnSpPr/>
          <p:nvPr/>
        </p:nvCxnSpPr>
        <p:spPr>
          <a:xfrm>
            <a:off x="5048656" y="4437951"/>
            <a:ext cx="2470787" cy="220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 140"/>
          <p:cNvSpPr/>
          <p:nvPr/>
        </p:nvSpPr>
        <p:spPr>
          <a:xfrm>
            <a:off x="5143504" y="4421018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2" name="直接箭头连接符 141"/>
          <p:cNvCxnSpPr/>
          <p:nvPr/>
        </p:nvCxnSpPr>
        <p:spPr>
          <a:xfrm flipV="1">
            <a:off x="4214810" y="4706770"/>
            <a:ext cx="546051" cy="86459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Vertex Mirroring </a:t>
            </a:r>
            <a:r>
              <a:rPr lang="en-US" altLang="zh-CN" sz="2700" dirty="0" err="1" smtClean="0">
                <a:latin typeface="+mj-lt"/>
              </a:rPr>
              <a:t>v.s</a:t>
            </a:r>
            <a:r>
              <a:rPr lang="en-US" altLang="zh-CN" sz="2700" dirty="0" smtClean="0">
                <a:latin typeface="+mj-lt"/>
              </a:rPr>
              <a:t>. Message Combining</a:t>
            </a:r>
          </a:p>
        </p:txBody>
      </p:sp>
      <p:cxnSp>
        <p:nvCxnSpPr>
          <p:cNvPr id="66" name="直接箭头连接符 65"/>
          <p:cNvCxnSpPr/>
          <p:nvPr/>
        </p:nvCxnSpPr>
        <p:spPr>
          <a:xfrm>
            <a:off x="1274165" y="5618930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>
            <a:off x="1274165" y="3865929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91"/>
          <p:cNvSpPr/>
          <p:nvPr/>
        </p:nvSpPr>
        <p:spPr>
          <a:xfrm>
            <a:off x="976351" y="3627679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57224" y="3508552"/>
            <a:ext cx="2250100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1606536" y="6314534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959379" y="3568115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976351" y="5380682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59379" y="5321118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28662" y="5916772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1691106" y="3680709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691104" y="5421078"/>
            <a:ext cx="129856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1636617" y="3563641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978202" y="3563641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2566485" y="5330054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631542" y="5330054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930758" y="5330054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2224900" y="5330054"/>
            <a:ext cx="529454" cy="48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直接箭头连接符 106"/>
          <p:cNvCxnSpPr/>
          <p:nvPr/>
        </p:nvCxnSpPr>
        <p:spPr>
          <a:xfrm>
            <a:off x="1274165" y="4454211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椭圆 107"/>
          <p:cNvSpPr/>
          <p:nvPr/>
        </p:nvSpPr>
        <p:spPr>
          <a:xfrm>
            <a:off x="976351" y="4215961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959379" y="4156397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1691106" y="4268992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1636617" y="4151924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1978202" y="4151924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3" name="直接箭头连接符 112"/>
          <p:cNvCxnSpPr/>
          <p:nvPr/>
        </p:nvCxnSpPr>
        <p:spPr>
          <a:xfrm>
            <a:off x="1274165" y="5042494"/>
            <a:ext cx="416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/>
          <p:cNvSpPr/>
          <p:nvPr/>
        </p:nvSpPr>
        <p:spPr>
          <a:xfrm>
            <a:off x="976351" y="4804244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959379" y="4744680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1691106" y="4857274"/>
            <a:ext cx="714753" cy="416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1636617" y="474020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1978202" y="4740207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3741279" y="36416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622152" y="3522508"/>
            <a:ext cx="1544160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4048576" y="6328490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3724307" y="3582071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3741279" y="53946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3724307" y="5335074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714744" y="5930728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3741279" y="422991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3724307" y="4170353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椭圆 127"/>
          <p:cNvSpPr/>
          <p:nvPr/>
        </p:nvSpPr>
        <p:spPr>
          <a:xfrm>
            <a:off x="3741279" y="48182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3724307" y="4758636"/>
            <a:ext cx="51595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7514820" y="3641635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6460534" y="3522508"/>
            <a:ext cx="1655724" cy="28590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矩形 144"/>
          <p:cNvSpPr/>
          <p:nvPr/>
        </p:nvSpPr>
        <p:spPr>
          <a:xfrm>
            <a:off x="6989989" y="6328490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7497848" y="3582071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7514820" y="539463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7497848" y="5335074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429520" y="5930728"/>
            <a:ext cx="651734" cy="4616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7514820" y="422991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7497848" y="4170353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7514820" y="481820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7497848" y="475863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流程图: 或者 153"/>
          <p:cNvSpPr/>
          <p:nvPr/>
        </p:nvSpPr>
        <p:spPr>
          <a:xfrm>
            <a:off x="4572154" y="4210752"/>
            <a:ext cx="476502" cy="476502"/>
          </a:xfrm>
          <a:prstGeom prst="flowChar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4225061" y="3964485"/>
            <a:ext cx="416876" cy="30509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/>
          <p:nvPr/>
        </p:nvCxnSpPr>
        <p:spPr>
          <a:xfrm>
            <a:off x="4225061" y="4446065"/>
            <a:ext cx="352970" cy="193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 flipV="1">
            <a:off x="4225061" y="4622550"/>
            <a:ext cx="442085" cy="35297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/>
          <p:nvPr/>
        </p:nvCxnSpPr>
        <p:spPr>
          <a:xfrm>
            <a:off x="5048656" y="4446065"/>
            <a:ext cx="2470787" cy="220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6689971" y="5381441"/>
            <a:ext cx="476502" cy="4765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6695069" y="5328489"/>
            <a:ext cx="530233" cy="48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1" name="直接箭头连接符 160"/>
          <p:cNvCxnSpPr/>
          <p:nvPr/>
        </p:nvCxnSpPr>
        <p:spPr>
          <a:xfrm rot="5400000" flipH="1" flipV="1">
            <a:off x="6901746" y="4946106"/>
            <a:ext cx="941252" cy="41179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 161"/>
          <p:cNvSpPr/>
          <p:nvPr/>
        </p:nvSpPr>
        <p:spPr>
          <a:xfrm>
            <a:off x="4855354" y="3916611"/>
            <a:ext cx="2781746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" name="直接箭头连接符 162"/>
          <p:cNvCxnSpPr/>
          <p:nvPr/>
        </p:nvCxnSpPr>
        <p:spPr>
          <a:xfrm>
            <a:off x="4225061" y="5622631"/>
            <a:ext cx="2470787" cy="220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 163"/>
          <p:cNvSpPr/>
          <p:nvPr/>
        </p:nvSpPr>
        <p:spPr>
          <a:xfrm>
            <a:off x="5352849" y="5133831"/>
            <a:ext cx="872372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 flipV="1">
            <a:off x="7166473" y="5247436"/>
            <a:ext cx="443560" cy="396315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>
            <a:off x="7215206" y="5643578"/>
            <a:ext cx="268951" cy="1588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Graph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Programming Model</a:t>
            </a:r>
          </a:p>
          <a:p>
            <a:pPr lvl="1"/>
            <a:r>
              <a:rPr lang="en-US" dirty="0" smtClean="0"/>
              <a:t>Think Like a Vertex</a:t>
            </a:r>
          </a:p>
          <a:p>
            <a:pPr lvl="2"/>
            <a:r>
              <a:rPr lang="en-US" dirty="0" smtClean="0"/>
              <a:t>Message passing</a:t>
            </a:r>
          </a:p>
          <a:p>
            <a:pPr lvl="2"/>
            <a:r>
              <a:rPr lang="en-US" dirty="0" smtClean="0"/>
              <a:t>Shared Memory Abstraction</a:t>
            </a:r>
          </a:p>
          <a:p>
            <a:pPr lvl="1"/>
            <a:r>
              <a:rPr lang="en-US" dirty="0" smtClean="0"/>
              <a:t>Matrix Algebra</a:t>
            </a:r>
          </a:p>
          <a:p>
            <a:pPr lvl="1"/>
            <a:r>
              <a:rPr lang="en-US" dirty="0" smtClean="0"/>
              <a:t>Think Like a Graph</a:t>
            </a:r>
          </a:p>
          <a:p>
            <a:pPr lvl="1"/>
            <a:r>
              <a:rPr lang="en-US" altLang="zh-CN" dirty="0" err="1" smtClean="0"/>
              <a:t>Datalog</a:t>
            </a:r>
            <a:endParaRPr lang="en-US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Vertex Mirroring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: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Only mirror high-degree vertices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Choice of degree threshold </a:t>
            </a:r>
            <a:r>
              <a:rPr lang="el-GR" altLang="zh-CN" sz="2700" i="1" dirty="0" smtClean="0">
                <a:solidFill>
                  <a:srgbClr val="0070C0"/>
                </a:solidFill>
                <a:latin typeface="+mj-lt"/>
              </a:rPr>
              <a:t>τ</a:t>
            </a:r>
            <a:endParaRPr lang="en-US" altLang="zh-CN" sz="2700" b="1" i="1" dirty="0" smtClean="0">
              <a:solidFill>
                <a:srgbClr val="FF0000"/>
              </a:solidFill>
              <a:latin typeface="+mj-lt"/>
            </a:endParaRPr>
          </a:p>
          <a:p>
            <a:pPr lvl="2">
              <a:buFont typeface="Arial" pitchFamily="34" charset="0"/>
              <a:buChar char="•"/>
            </a:pPr>
            <a:r>
              <a:rPr lang="en-US" altLang="zh-CN" i="1" dirty="0" smtClean="0">
                <a:latin typeface="+mj-lt"/>
              </a:rPr>
              <a:t>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M</a:t>
            </a:r>
            <a:r>
              <a:rPr lang="en-US" altLang="zh-CN" dirty="0" smtClean="0">
                <a:latin typeface="+mj-lt"/>
              </a:rPr>
              <a:t> machines,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n</a:t>
            </a:r>
            <a:r>
              <a:rPr lang="en-US" altLang="zh-CN" dirty="0" smtClean="0">
                <a:latin typeface="+mj-lt"/>
              </a:rPr>
              <a:t> vertices,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m</a:t>
            </a:r>
            <a:r>
              <a:rPr lang="en-US" altLang="zh-CN" dirty="0" smtClean="0">
                <a:latin typeface="+mj-lt"/>
              </a:rPr>
              <a:t> edges</a:t>
            </a:r>
          </a:p>
          <a:p>
            <a:pPr lvl="2"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  Average degree: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deg</a:t>
            </a:r>
            <a:r>
              <a:rPr lang="en-US" altLang="zh-CN" i="1" baseline="-25000" dirty="0" err="1" smtClean="0">
                <a:solidFill>
                  <a:srgbClr val="0070C0"/>
                </a:solidFill>
                <a:latin typeface="+mj-lt"/>
              </a:rPr>
              <a:t>avg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 = 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m / n</a:t>
            </a:r>
            <a:endParaRPr lang="en-US" altLang="zh-CN" b="1" dirty="0" smtClean="0">
              <a:solidFill>
                <a:srgbClr val="FF0000"/>
              </a:solidFill>
              <a:latin typeface="+mj-lt"/>
            </a:endParaRPr>
          </a:p>
          <a:p>
            <a:pPr lvl="2"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  Optimal </a:t>
            </a:r>
            <a:r>
              <a:rPr lang="el-GR" altLang="zh-CN" i="1" dirty="0" smtClean="0">
                <a:solidFill>
                  <a:srgbClr val="0070C0"/>
                </a:solidFill>
                <a:latin typeface="+mj-lt"/>
              </a:rPr>
              <a:t>τ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 is  </a:t>
            </a:r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M 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· </a:t>
            </a:r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exp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{</a:t>
            </a:r>
            <a:r>
              <a:rPr lang="en-US" altLang="zh-CN" b="1" i="1" dirty="0" err="1" smtClean="0">
                <a:solidFill>
                  <a:srgbClr val="FF0000"/>
                </a:solidFill>
                <a:latin typeface="+mj-lt"/>
              </a:rPr>
              <a:t>deg</a:t>
            </a:r>
            <a:r>
              <a:rPr lang="en-US" altLang="zh-CN" b="1" i="1" baseline="-25000" dirty="0" err="1" smtClean="0">
                <a:solidFill>
                  <a:srgbClr val="FF0000"/>
                </a:solidFill>
                <a:latin typeface="+mj-lt"/>
              </a:rPr>
              <a:t>avg</a:t>
            </a:r>
            <a:r>
              <a:rPr lang="en-US" altLang="zh-CN" b="1" i="1" baseline="-25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/ </a:t>
            </a:r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dirty="0" smtClean="0">
                <a:solidFill>
                  <a:srgbClr val="FF0000"/>
                </a:solidFill>
                <a:latin typeface="+mj-lt"/>
              </a:rPr>
              <a:t>Request-Respond Paradigm</a:t>
            </a:r>
            <a:endParaRPr lang="en-US" sz="2700" dirty="0" smtClean="0">
              <a:solidFill>
                <a:srgbClr val="FF0000"/>
              </a:solidFill>
              <a:latin typeface="+mj-lt"/>
              <a:ea typeface="ＭＳ Ｐゴシック" pitchFamily="-65" charset="-128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445832" y="398481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28860" y="392906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445832" y="573782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28860" y="567825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445832" y="4573099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28860" y="4513535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2445832" y="5161382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28860" y="5101818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5828314" y="464344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899752" y="464344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214546" y="3857628"/>
            <a:ext cx="1258408" cy="2500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2966114" y="5978698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662634" y="5610541"/>
            <a:ext cx="87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5448320" y="5615232"/>
            <a:ext cx="1266820" cy="528412"/>
          </a:xfrm>
          <a:prstGeom prst="ellips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箭头连接符 59"/>
          <p:cNvCxnSpPr/>
          <p:nvPr/>
        </p:nvCxnSpPr>
        <p:spPr>
          <a:xfrm rot="16200000" flipH="1">
            <a:off x="5863061" y="5368540"/>
            <a:ext cx="45005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6432202" y="5978698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313856" y="3857628"/>
            <a:ext cx="1544160" cy="2500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箭头连接符 62"/>
          <p:cNvCxnSpPr/>
          <p:nvPr/>
        </p:nvCxnSpPr>
        <p:spPr>
          <a:xfrm>
            <a:off x="2988700" y="4223448"/>
            <a:ext cx="2797746" cy="5832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2994532" y="4793720"/>
            <a:ext cx="2791914" cy="13439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2977012" y="5008034"/>
            <a:ext cx="2809434" cy="42899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 flipV="1">
            <a:off x="3000364" y="5103426"/>
            <a:ext cx="2809434" cy="83330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3870470" y="4007902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&lt;v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853509" y="4403493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&lt;v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870470" y="4793720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&lt;v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870470" y="5508100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&lt;v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 Request-Respond Paradigm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445832" y="398481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28860" y="392906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45832" y="573782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28860" y="567825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445832" y="4573099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28860" y="4513535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445832" y="5161382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28860" y="5101818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28314" y="464344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99752" y="464344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14546" y="3857628"/>
            <a:ext cx="1258408" cy="2500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966114" y="5978698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62634" y="5610541"/>
            <a:ext cx="87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448320" y="5615232"/>
            <a:ext cx="1266820" cy="528412"/>
          </a:xfrm>
          <a:prstGeom prst="ellips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rot="16200000" flipH="1">
            <a:off x="5863061" y="5368540"/>
            <a:ext cx="45005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432202" y="5978698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13856" y="3857628"/>
            <a:ext cx="1544160" cy="2500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rot="10800000">
            <a:off x="2928927" y="4268104"/>
            <a:ext cx="2846004" cy="52561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rot="10800000">
            <a:off x="2928927" y="4793720"/>
            <a:ext cx="2846005" cy="7143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rot="10800000" flipV="1">
            <a:off x="2966114" y="4977946"/>
            <a:ext cx="2862200" cy="45871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rot="10800000" flipV="1">
            <a:off x="2995684" y="5091711"/>
            <a:ext cx="2862200" cy="84501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4357686" y="4150778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430620" y="4832121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57686" y="5436662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30620" y="4403493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A vertex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sz="2700" dirty="0" smtClean="0">
                <a:latin typeface="+mj-lt"/>
              </a:rPr>
              <a:t> can request attribute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u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)</a:t>
            </a:r>
            <a:r>
              <a:rPr lang="en-US" altLang="zh-CN" sz="2700" dirty="0" smtClean="0">
                <a:latin typeface="+mj-lt"/>
              </a:rPr>
              <a:t> in </a:t>
            </a:r>
            <a:r>
              <a:rPr lang="en-US" altLang="zh-CN" sz="2700" dirty="0" err="1" smtClean="0">
                <a:latin typeface="+mj-lt"/>
              </a:rPr>
              <a:t>superstep</a:t>
            </a: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i="1" dirty="0" err="1" smtClean="0">
                <a:solidFill>
                  <a:srgbClr val="0070C0"/>
                </a:solidFill>
                <a:latin typeface="+mj-lt"/>
              </a:rPr>
              <a:t>i</a:t>
            </a:r>
            <a:endParaRPr lang="en-US" altLang="zh-CN" sz="2700" i="1" dirty="0" smtClean="0">
              <a:solidFill>
                <a:srgbClr val="0070C0"/>
              </a:solidFill>
              <a:latin typeface="+mj-lt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u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)</a:t>
            </a:r>
            <a:r>
              <a:rPr lang="en-US" altLang="zh-CN" sz="2700" dirty="0" smtClean="0">
                <a:latin typeface="+mj-lt"/>
              </a:rPr>
              <a:t> will be available in </a:t>
            </a:r>
            <a:r>
              <a:rPr lang="en-US" altLang="zh-CN" sz="2700" dirty="0" err="1" smtClean="0">
                <a:latin typeface="+mj-lt"/>
              </a:rPr>
              <a:t>superstep</a:t>
            </a: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altLang="zh-CN" sz="2700" i="1" dirty="0" err="1" smtClean="0">
                <a:solidFill>
                  <a:srgbClr val="0070C0"/>
                </a:solidFill>
                <a:latin typeface="+mj-lt"/>
              </a:rPr>
              <a:t>i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+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)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1945766" y="4048857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928794" y="399310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1945766" y="5801860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928794" y="5742296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1945766" y="4637139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928794" y="4577575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1945766" y="5225422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928794" y="5165858"/>
            <a:ext cx="482011" cy="48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6114066" y="470748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185504" y="470748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785918" y="3921668"/>
            <a:ext cx="1972788" cy="2500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3251866" y="6042738"/>
            <a:ext cx="677192" cy="52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5948386" y="5674581"/>
            <a:ext cx="87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5734072" y="5679272"/>
            <a:ext cx="1266820" cy="528412"/>
          </a:xfrm>
          <a:prstGeom prst="ellips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6" name="直接箭头连接符 95"/>
          <p:cNvCxnSpPr/>
          <p:nvPr/>
        </p:nvCxnSpPr>
        <p:spPr>
          <a:xfrm rot="16200000" flipH="1">
            <a:off x="6148813" y="5432580"/>
            <a:ext cx="45005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6717954" y="6042738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5599608" y="3921668"/>
            <a:ext cx="1544160" cy="2500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9" name="直接箭头连接符 98"/>
          <p:cNvCxnSpPr/>
          <p:nvPr/>
        </p:nvCxnSpPr>
        <p:spPr>
          <a:xfrm>
            <a:off x="3500430" y="4921800"/>
            <a:ext cx="2599244" cy="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矩形 99"/>
          <p:cNvSpPr/>
          <p:nvPr/>
        </p:nvSpPr>
        <p:spPr>
          <a:xfrm>
            <a:off x="3981432" y="4460135"/>
            <a:ext cx="1376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request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 u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直接箭头连接符 100"/>
          <p:cNvCxnSpPr/>
          <p:nvPr/>
        </p:nvCxnSpPr>
        <p:spPr>
          <a:xfrm>
            <a:off x="2541952" y="4369517"/>
            <a:ext cx="958478" cy="41611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101"/>
          <p:cNvCxnSpPr/>
          <p:nvPr/>
        </p:nvCxnSpPr>
        <p:spPr>
          <a:xfrm>
            <a:off x="2533959" y="4903314"/>
            <a:ext cx="823595" cy="1849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 flipV="1">
            <a:off x="2571736" y="5068896"/>
            <a:ext cx="823595" cy="35297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/>
          <p:nvPr/>
        </p:nvCxnSpPr>
        <p:spPr>
          <a:xfrm rot="5400000" flipH="1" flipV="1">
            <a:off x="2525563" y="5074772"/>
            <a:ext cx="983263" cy="96647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104"/>
          <p:cNvSpPr/>
          <p:nvPr/>
        </p:nvSpPr>
        <p:spPr>
          <a:xfrm>
            <a:off x="2500298" y="4707486"/>
            <a:ext cx="1176925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 | D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6" name="直接箭头连接符 105"/>
          <p:cNvCxnSpPr/>
          <p:nvPr/>
        </p:nvCxnSpPr>
        <p:spPr>
          <a:xfrm rot="10800000">
            <a:off x="3643307" y="4921800"/>
            <a:ext cx="2430000" cy="175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altLang="zh-CN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lang="en-US" altLang="zh-CN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 [WWW’15]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A vertex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v</a:t>
            </a:r>
            <a:r>
              <a:rPr lang="en-US" altLang="zh-CN" sz="2700" dirty="0" smtClean="0">
                <a:latin typeface="+mj-lt"/>
              </a:rPr>
              <a:t> can request attribute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u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)</a:t>
            </a:r>
            <a:r>
              <a:rPr lang="en-US" altLang="zh-CN" sz="2700" dirty="0" smtClean="0">
                <a:latin typeface="+mj-lt"/>
              </a:rPr>
              <a:t> in </a:t>
            </a:r>
            <a:r>
              <a:rPr lang="en-US" altLang="zh-CN" sz="2700" dirty="0" err="1" smtClean="0">
                <a:latin typeface="+mj-lt"/>
              </a:rPr>
              <a:t>superstep</a:t>
            </a: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I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a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u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)</a:t>
            </a:r>
            <a:r>
              <a:rPr lang="en-US" altLang="zh-CN" sz="2700" dirty="0" smtClean="0">
                <a:latin typeface="+mj-lt"/>
              </a:rPr>
              <a:t> will be available in </a:t>
            </a:r>
            <a:r>
              <a:rPr lang="en-US" altLang="zh-CN" sz="2700" dirty="0" err="1" smtClean="0">
                <a:latin typeface="+mj-lt"/>
              </a:rPr>
              <a:t>superstep</a:t>
            </a: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altLang="zh-CN" sz="2700" i="1" dirty="0" err="1" smtClean="0">
                <a:solidFill>
                  <a:srgbClr val="0070C0"/>
                </a:solidFill>
                <a:latin typeface="+mj-lt"/>
              </a:rPr>
              <a:t>i</a:t>
            </a:r>
            <a:r>
              <a:rPr lang="en-US" altLang="zh-CN" sz="27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</a:rPr>
              <a:t>+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)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Load Balancing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Vertex Migration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err="1" smtClean="0">
                <a:latin typeface="+mj-lt"/>
              </a:rPr>
              <a:t>WindCatch</a:t>
            </a:r>
            <a:r>
              <a:rPr lang="en-US" altLang="zh-CN" sz="2700" dirty="0" smtClean="0">
                <a:latin typeface="+mj-lt"/>
              </a:rPr>
              <a:t> [ICDE’13]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dirty="0" smtClean="0">
                <a:latin typeface="+mj-lt"/>
              </a:rPr>
              <a:t>Runtime improved by </a:t>
            </a:r>
            <a:r>
              <a:rPr lang="en-US" altLang="zh-CN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31.5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%</a:t>
            </a:r>
            <a:r>
              <a:rPr lang="en-US" altLang="zh-CN" dirty="0" smtClean="0">
                <a:latin typeface="+mj-lt"/>
              </a:rPr>
              <a:t> for </a:t>
            </a:r>
            <a:r>
              <a:rPr lang="en-US" altLang="zh-CN" dirty="0" err="1" smtClean="0">
                <a:latin typeface="+mj-lt"/>
              </a:rPr>
              <a:t>PageRank</a:t>
            </a:r>
            <a:r>
              <a:rPr lang="en-US" altLang="zh-CN" dirty="0" smtClean="0">
                <a:latin typeface="+mj-lt"/>
              </a:rPr>
              <a:t> (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best</a:t>
            </a:r>
            <a:r>
              <a:rPr lang="en-US" altLang="zh-CN" dirty="0" smtClean="0">
                <a:latin typeface="+mj-lt"/>
              </a:rPr>
              <a:t>)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%</a:t>
            </a:r>
            <a:r>
              <a:rPr lang="en-US" altLang="zh-CN" dirty="0" smtClean="0">
                <a:latin typeface="+mj-lt"/>
              </a:rPr>
              <a:t> for shortest path computation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9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%</a:t>
            </a:r>
            <a:r>
              <a:rPr lang="en-US" altLang="zh-CN" dirty="0" smtClean="0">
                <a:latin typeface="+mj-lt"/>
              </a:rPr>
              <a:t> for maximal matching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Stanford’s GPS [SSDBM’13]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err="1" smtClean="0">
                <a:latin typeface="+mj-lt"/>
              </a:rPr>
              <a:t>Mizan</a:t>
            </a:r>
            <a:r>
              <a:rPr lang="en-US" altLang="zh-CN" sz="2700" dirty="0" smtClean="0">
                <a:latin typeface="+mj-lt"/>
              </a:rPr>
              <a:t> [EuroSys’13]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Hash-based</a:t>
            </a:r>
            <a:r>
              <a:rPr lang="en-US" altLang="zh-CN" dirty="0" smtClean="0">
                <a:latin typeface="+mj-lt"/>
              </a:rPr>
              <a:t> and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METIS</a:t>
            </a:r>
            <a:r>
              <a:rPr lang="en-US" altLang="zh-CN" dirty="0" smtClean="0">
                <a:latin typeface="+mj-lt"/>
              </a:rPr>
              <a:t> partitioning: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no</a:t>
            </a:r>
            <a:r>
              <a:rPr lang="en-US" altLang="zh-CN" dirty="0" smtClean="0">
                <a:latin typeface="+mj-lt"/>
              </a:rPr>
              <a:t> improvement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Range-based</a:t>
            </a:r>
            <a:r>
              <a:rPr lang="en-US" altLang="zh-CN" dirty="0" smtClean="0">
                <a:latin typeface="+mj-lt"/>
              </a:rPr>
              <a:t> partitioning: around </a:t>
            </a:r>
            <a:r>
              <a:rPr lang="en-US" altLang="zh-CN" dirty="0" smtClean="0">
                <a:solidFill>
                  <a:srgbClr val="0070C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40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% </a:t>
            </a:r>
            <a:r>
              <a:rPr lang="en-US" altLang="zh-CN" dirty="0" smtClean="0">
                <a:latin typeface="+mj-lt"/>
              </a:rPr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332016"/>
            <a:ext cx="7643866" cy="324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Dynamic Concurrency Control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PAGE [TKDE’15]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b="1" dirty="0" smtClean="0">
                <a:solidFill>
                  <a:srgbClr val="0070C0"/>
                </a:solidFill>
                <a:latin typeface="+mj-lt"/>
              </a:rPr>
              <a:t>Better partitioning</a:t>
            </a:r>
            <a:r>
              <a:rPr lang="en-US" altLang="zh-CN" b="1" dirty="0" smtClean="0">
                <a:latin typeface="+mj-lt"/>
              </a:rPr>
              <a:t> 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→</a:t>
            </a:r>
            <a:r>
              <a:rPr lang="en-US" altLang="zh-CN" dirty="0" smtClean="0">
                <a:latin typeface="+mj-lt"/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  <a:latin typeface="+mj-lt"/>
              </a:rPr>
              <a:t>slower</a:t>
            </a:r>
            <a:r>
              <a:rPr lang="en-US" altLang="zh-CN" dirty="0" smtClean="0">
                <a:latin typeface="+mj-lt"/>
              </a:rPr>
              <a:t> ?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Dynamic Concurrency Control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PAGE [TKDE’15]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Message generation 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Local message processing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Remote message processing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Dynamic Concurrency Control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PAGE [TKDE’15]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Monitors speeds of the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3</a:t>
            </a:r>
            <a:r>
              <a:rPr lang="en-US" altLang="zh-CN" dirty="0" smtClean="0">
                <a:latin typeface="+mj-lt"/>
              </a:rPr>
              <a:t> operations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Dynamically adjusts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number of threads</a:t>
            </a:r>
            <a:r>
              <a:rPr lang="en-US" altLang="zh-CN" dirty="0" smtClean="0">
                <a:latin typeface="+mj-lt"/>
              </a:rPr>
              <a:t> for the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3</a:t>
            </a:r>
            <a:r>
              <a:rPr lang="en-US" altLang="zh-CN" dirty="0" smtClean="0">
                <a:latin typeface="+mj-lt"/>
              </a:rPr>
              <a:t> operations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Criteria</a:t>
            </a:r>
          </a:p>
          <a:p>
            <a:pPr lvl="3" indent="-228600" eaLnBrk="0" hangingPunct="0">
              <a:buSzPct val="100000"/>
              <a:buFontTx/>
              <a:buChar char="-"/>
            </a:pPr>
            <a:r>
              <a:rPr lang="en-US" altLang="zh-CN" sz="2000" dirty="0" smtClean="0">
                <a:latin typeface="+mj-lt"/>
              </a:rPr>
              <a:t>Speed of</a:t>
            </a:r>
            <a:r>
              <a:rPr lang="en-US" altLang="zh-CN" sz="2000" dirty="0" smtClean="0">
                <a:solidFill>
                  <a:srgbClr val="0070C0"/>
                </a:solidFill>
                <a:latin typeface="+mj-lt"/>
              </a:rPr>
              <a:t> message processing</a:t>
            </a:r>
            <a:r>
              <a:rPr lang="en-US" altLang="zh-CN" sz="2000" dirty="0" smtClean="0">
                <a:latin typeface="+mj-lt"/>
              </a:rPr>
              <a:t> = speed of </a:t>
            </a:r>
            <a:r>
              <a:rPr lang="en-US" altLang="zh-CN" sz="2000" dirty="0" smtClean="0">
                <a:solidFill>
                  <a:srgbClr val="0070C0"/>
                </a:solidFill>
                <a:latin typeface="+mj-lt"/>
              </a:rPr>
              <a:t>incoming messages</a:t>
            </a:r>
          </a:p>
          <a:p>
            <a:pPr lvl="3" indent="-228600" eaLnBrk="0" hangingPunct="0">
              <a:buSzPct val="100000"/>
              <a:buFontTx/>
              <a:buChar char="-"/>
            </a:pPr>
            <a:r>
              <a:rPr lang="en-US" altLang="zh-CN" sz="2000" dirty="0" smtClean="0">
                <a:latin typeface="+mj-lt"/>
              </a:rPr>
              <a:t>Thread numbers for </a:t>
            </a:r>
            <a:r>
              <a:rPr lang="en-US" altLang="zh-CN" sz="2000" dirty="0" smtClean="0">
                <a:solidFill>
                  <a:srgbClr val="0070C0"/>
                </a:solidFill>
                <a:latin typeface="+mj-lt"/>
              </a:rPr>
              <a:t>local</a:t>
            </a:r>
            <a:r>
              <a:rPr lang="en-US" altLang="zh-CN" sz="2000" dirty="0" smtClean="0">
                <a:latin typeface="+mj-lt"/>
              </a:rPr>
              <a:t> &amp; </a:t>
            </a:r>
            <a:r>
              <a:rPr lang="en-US" altLang="zh-CN" sz="2000" dirty="0" smtClean="0">
                <a:solidFill>
                  <a:srgbClr val="0070C0"/>
                </a:solidFill>
                <a:latin typeface="+mj-lt"/>
              </a:rPr>
              <a:t>remote</a:t>
            </a:r>
            <a:r>
              <a:rPr lang="en-US" altLang="zh-CN" sz="2000" dirty="0" smtClean="0">
                <a:latin typeface="+mj-lt"/>
              </a:rPr>
              <a:t> message processing are </a:t>
            </a:r>
            <a:r>
              <a:rPr lang="en-US" altLang="zh-CN" sz="2000" b="1" dirty="0" smtClean="0">
                <a:latin typeface="+mj-lt"/>
              </a:rPr>
              <a:t>proportional</a:t>
            </a:r>
            <a:r>
              <a:rPr lang="en-US" altLang="zh-CN" sz="2000" dirty="0" smtClean="0">
                <a:latin typeface="+mj-lt"/>
              </a:rPr>
              <a:t> to speed of </a:t>
            </a:r>
            <a:r>
              <a:rPr lang="en-US" altLang="zh-CN" sz="2000" dirty="0" smtClean="0">
                <a:solidFill>
                  <a:srgbClr val="0070C0"/>
                </a:solidFill>
                <a:latin typeface="+mj-lt"/>
              </a:rPr>
              <a:t>local</a:t>
            </a:r>
            <a:r>
              <a:rPr lang="en-US" altLang="zh-CN" sz="2000" dirty="0" smtClean="0">
                <a:latin typeface="+mj-lt"/>
              </a:rPr>
              <a:t> &amp; </a:t>
            </a:r>
            <a:r>
              <a:rPr lang="en-US" altLang="zh-CN" sz="2000" dirty="0" smtClean="0">
                <a:solidFill>
                  <a:srgbClr val="0070C0"/>
                </a:solidFill>
                <a:latin typeface="+mj-lt"/>
              </a:rPr>
              <a:t>remote</a:t>
            </a:r>
            <a:r>
              <a:rPr lang="en-US" altLang="zh-CN" sz="2000" dirty="0" smtClean="0">
                <a:latin typeface="+mj-lt"/>
              </a:rPr>
              <a:t> message processing 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Graph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/>
              <a:t>Other Features</a:t>
            </a:r>
          </a:p>
          <a:p>
            <a:pPr lvl="1"/>
            <a:r>
              <a:rPr lang="en-US" dirty="0" smtClean="0"/>
              <a:t>Execution Mode: </a:t>
            </a:r>
            <a:r>
              <a:rPr lang="en-US" b="1" i="1" dirty="0" smtClean="0"/>
              <a:t>Sync</a:t>
            </a:r>
            <a:r>
              <a:rPr lang="en-US" dirty="0" smtClean="0"/>
              <a:t> or </a:t>
            </a:r>
            <a:r>
              <a:rPr lang="en-US" b="1" i="1" dirty="0" err="1" smtClean="0"/>
              <a:t>Async</a:t>
            </a:r>
            <a:r>
              <a:rPr lang="en-US" b="1" i="1" dirty="0" smtClean="0"/>
              <a:t> 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Environment: </a:t>
            </a:r>
            <a:r>
              <a:rPr lang="en-US" b="1" i="1" dirty="0" smtClean="0"/>
              <a:t>Single-Machine</a:t>
            </a:r>
            <a:r>
              <a:rPr lang="en-US" dirty="0" smtClean="0"/>
              <a:t> or </a:t>
            </a:r>
            <a:r>
              <a:rPr lang="en-US" b="1" i="1" dirty="0" smtClean="0"/>
              <a:t>Distributed 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Support for </a:t>
            </a:r>
            <a:r>
              <a:rPr lang="en-US" b="1" i="1" dirty="0" smtClean="0"/>
              <a:t>Topology Mutation</a:t>
            </a:r>
          </a:p>
          <a:p>
            <a:pPr lvl="1"/>
            <a:r>
              <a:rPr lang="en-US" b="1" i="1" dirty="0" smtClean="0"/>
              <a:t>Out-of-Core</a:t>
            </a:r>
            <a:r>
              <a:rPr lang="en-US" dirty="0" smtClean="0"/>
              <a:t> Support</a:t>
            </a:r>
          </a:p>
          <a:p>
            <a:pPr lvl="1"/>
            <a:r>
              <a:rPr lang="en-US" dirty="0" smtClean="0"/>
              <a:t>Support for</a:t>
            </a:r>
            <a:r>
              <a:rPr lang="en-US" b="1" i="1" dirty="0" smtClean="0"/>
              <a:t> Temporal Dynamics</a:t>
            </a:r>
          </a:p>
          <a:p>
            <a:pPr lvl="1"/>
            <a:r>
              <a:rPr lang="en-US" b="1" i="1" dirty="0" smtClean="0"/>
              <a:t>Data-Intensive</a:t>
            </a:r>
            <a:r>
              <a:rPr lang="en-US" dirty="0" smtClean="0"/>
              <a:t> or </a:t>
            </a:r>
            <a:r>
              <a:rPr lang="en-US" b="1" i="1" dirty="0" smtClean="0"/>
              <a:t>Computation-Intensive</a:t>
            </a:r>
            <a:r>
              <a:rPr lang="en-US" dirty="0" smtClean="0"/>
              <a:t> ?</a:t>
            </a:r>
            <a:endParaRPr lang="en-US" b="1" i="1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Out-of-Core</a:t>
            </a:r>
            <a:r>
              <a:rPr kumimoji="0" lang="en-US" sz="3200" i="1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 Support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  <p:pic>
        <p:nvPicPr>
          <p:cNvPr id="5" name="Picture 10" descr="http://p0.so.qhimg.com/t01429107580d242c9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167654"/>
            <a:ext cx="2438400" cy="243840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3000380" y="4500570"/>
            <a:ext cx="45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0070C0"/>
                </a:solidFill>
              </a:rPr>
              <a:t>java.lang.OutOfMemoryError</a:t>
            </a:r>
            <a:r>
              <a:rPr lang="en-US" altLang="zh-CN" dirty="0" smtClean="0">
                <a:solidFill>
                  <a:srgbClr val="0070C0"/>
                </a:solidFill>
              </a:rPr>
              <a:t>: Java heap space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00380" y="5386854"/>
            <a:ext cx="5143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26 cases reported by </a:t>
            </a:r>
            <a:r>
              <a:rPr lang="en-US" i="1" dirty="0" err="1" smtClean="0">
                <a:solidFill>
                  <a:srgbClr val="FF0000"/>
                </a:solidFill>
              </a:rPr>
              <a:t>Giraph</a:t>
            </a:r>
            <a:r>
              <a:rPr lang="en-US" i="1" dirty="0" smtClean="0">
                <a:solidFill>
                  <a:srgbClr val="FF0000"/>
                </a:solidFill>
              </a:rPr>
              <a:t>-users mailing list during 08/2013~08/2014!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https://lh3.googleusercontent.com/bC8y2p281Q56onVH_6UsknD0CyhqyxaaDQSxdR0ZH4BgX8np_ql8zdZAxsQ_0ZyH77ol_X70dvIluqo7CJ4yImDwV3sgdVtDtoKTjkGYQUqAAWiktBCDkdxhegUkJQ35KINJC6HBz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4244" y="3895598"/>
            <a:ext cx="2533640" cy="12479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Pregelix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 [PVLDB’15]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Transparent out-of-core support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Physical flexibility (Environment)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Software simplicity (Implementation)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40" name="平行四边形 39"/>
          <p:cNvSpPr/>
          <p:nvPr/>
        </p:nvSpPr>
        <p:spPr>
          <a:xfrm>
            <a:off x="2241811" y="5214950"/>
            <a:ext cx="5044833" cy="214314"/>
          </a:xfrm>
          <a:prstGeom prst="parallelogram">
            <a:avLst>
              <a:gd name="adj" fmla="val 350875"/>
            </a:avLst>
          </a:prstGeom>
          <a:solidFill>
            <a:schemeClr val="accent6">
              <a:lumMod val="50000"/>
            </a:scheme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3384819" y="5500702"/>
            <a:ext cx="23823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i="1" dirty="0" err="1" smtClean="0">
                <a:solidFill>
                  <a:srgbClr val="00B050"/>
                </a:solidFill>
              </a:rPr>
              <a:t>Hyracks</a:t>
            </a:r>
            <a:endParaRPr lang="en-US" altLang="zh-CN" sz="4400" b="1" i="1" dirty="0" smtClean="0">
              <a:solidFill>
                <a:srgbClr val="00B050"/>
              </a:solidFill>
            </a:endParaRPr>
          </a:p>
          <a:p>
            <a:pPr algn="ctr"/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</a:rPr>
              <a:t>Dataflow Engine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571744"/>
            <a:ext cx="7643866" cy="403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Pregelix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[PVLDB’15]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847364"/>
            <a:ext cx="6929486" cy="365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Pregelix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[PVLDB’15]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GraphD</a:t>
            </a:r>
            <a:endParaRPr lang="en-US" sz="3200" b="1" dirty="0" smtClean="0">
              <a:solidFill>
                <a:srgbClr val="FF0000"/>
              </a:solidFill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Hardware for small startups and average researchers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Desktop PCs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Gigabit Ethernet switch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Features of a common cluster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Limited memory space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Disk streaming bandwidth &gt;&gt; network bandwidth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dirty="0">
                <a:latin typeface="+mj-lt"/>
              </a:rPr>
              <a:t>Each worker 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stores</a:t>
            </a:r>
            <a:r>
              <a:rPr lang="en-US" altLang="zh-CN" dirty="0">
                <a:latin typeface="+mj-lt"/>
              </a:rPr>
              <a:t> and 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streams</a:t>
            </a:r>
            <a:r>
              <a:rPr lang="en-US" altLang="zh-CN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edges</a:t>
            </a:r>
            <a:r>
              <a:rPr lang="en-US" altLang="zh-CN" dirty="0">
                <a:latin typeface="+mj-lt"/>
              </a:rPr>
              <a:t> and </a:t>
            </a:r>
            <a:r>
              <a:rPr lang="en-US" altLang="zh-CN" b="1" i="1" dirty="0">
                <a:latin typeface="+mj-lt"/>
              </a:rPr>
              <a:t>messages </a:t>
            </a:r>
            <a:r>
              <a:rPr lang="en-US" altLang="zh-CN" dirty="0">
                <a:latin typeface="+mj-lt"/>
              </a:rPr>
              <a:t>on 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local disks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dirty="0" smtClean="0">
                <a:latin typeface="+mj-lt"/>
              </a:rPr>
              <a:t>Cost </a:t>
            </a:r>
            <a:r>
              <a:rPr lang="en-US" altLang="zh-CN" dirty="0">
                <a:latin typeface="+mj-lt"/>
              </a:rPr>
              <a:t>of 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buffering </a:t>
            </a:r>
            <a:r>
              <a:rPr lang="en-US" altLang="zh-CN" dirty="0" err="1">
                <a:solidFill>
                  <a:srgbClr val="0070C0"/>
                </a:solidFill>
                <a:latin typeface="+mj-lt"/>
              </a:rPr>
              <a:t>msgs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 on disks </a:t>
            </a:r>
            <a:r>
              <a:rPr lang="en-US" altLang="zh-CN" dirty="0">
                <a:latin typeface="+mj-lt"/>
              </a:rPr>
              <a:t>hidden inside </a:t>
            </a:r>
            <a:r>
              <a:rPr lang="en-US" altLang="zh-CN" dirty="0" err="1">
                <a:solidFill>
                  <a:srgbClr val="0070C0"/>
                </a:solidFill>
                <a:latin typeface="+mj-lt"/>
              </a:rPr>
              <a:t>msg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 transmission</a:t>
            </a:r>
            <a:endParaRPr lang="en-US" altLang="zh-CN" dirty="0" smtClean="0">
              <a:latin typeface="+mj-lt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Fault Tolerance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Coordinated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Checkpointing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 of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endParaRPr lang="en-US" sz="3200" b="1" dirty="0" smtClean="0">
              <a:solidFill>
                <a:srgbClr val="FF0000"/>
              </a:solidFill>
              <a:latin typeface="+mj-lt"/>
              <a:ea typeface="ＭＳ Ｐゴシック" pitchFamily="-65" charset="-128"/>
              <a:cs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Every </a:t>
            </a:r>
            <a:r>
              <a:rPr lang="el-GR" altLang="zh-CN" sz="2700" i="1" dirty="0" smtClean="0">
                <a:latin typeface="+mj-lt"/>
              </a:rPr>
              <a:t>δ</a:t>
            </a:r>
            <a:r>
              <a:rPr lang="en-US" altLang="zh-CN" sz="2700" dirty="0" smtClean="0">
                <a:latin typeface="+mj-lt"/>
              </a:rPr>
              <a:t> </a:t>
            </a:r>
            <a:r>
              <a:rPr lang="en-US" altLang="zh-CN" sz="2700" dirty="0" err="1" smtClean="0">
                <a:latin typeface="+mj-lt"/>
              </a:rPr>
              <a:t>supersteps</a:t>
            </a:r>
            <a:endParaRPr lang="en-US" altLang="zh-CN" sz="2700" dirty="0" smtClean="0">
              <a:latin typeface="+mj-lt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Recovery from machine failure: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sz="2700" dirty="0" smtClean="0">
                <a:latin typeface="+mj-lt"/>
              </a:rPr>
              <a:t>Standby machine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sz="2700" dirty="0" smtClean="0">
                <a:latin typeface="+mj-lt"/>
              </a:rPr>
              <a:t>Repartitioning among survivors</a:t>
            </a:r>
          </a:p>
        </p:txBody>
      </p:sp>
      <p:sp>
        <p:nvSpPr>
          <p:cNvPr id="5" name="矩形 50"/>
          <p:cNvSpPr>
            <a:spLocks noChangeArrowheads="1"/>
          </p:cNvSpPr>
          <p:nvPr/>
        </p:nvSpPr>
        <p:spPr bwMode="auto">
          <a:xfrm>
            <a:off x="2038350" y="4762500"/>
            <a:ext cx="4711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n-US" altLang="zh-C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 illustration with </a:t>
            </a:r>
            <a:r>
              <a:rPr lang="el-GR" altLang="zh-C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l-GR" altLang="zh-CN" sz="2800" i="1" dirty="0" smtClean="0"/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 5 </a:t>
            </a:r>
            <a:endParaRPr lang="en-US" altLang="zh-CN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Coordinated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Checkpointing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of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21467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539908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7470790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3227344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3214678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322734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321467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5411754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5399088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541175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539908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7483456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7470790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7483456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7470790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7470790" y="3625852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5399088" y="3625852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3214678" y="3625852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458124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5386422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3202012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圆角矩形 72"/>
          <p:cNvSpPr/>
          <p:nvPr/>
        </p:nvSpPr>
        <p:spPr>
          <a:xfrm>
            <a:off x="29718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514985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72390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矩形 81"/>
          <p:cNvSpPr>
            <a:spLocks noChangeArrowheads="1"/>
          </p:cNvSpPr>
          <p:nvPr/>
        </p:nvSpPr>
        <p:spPr bwMode="auto">
          <a:xfrm rot="5400000">
            <a:off x="546092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77" name="矩形 81"/>
          <p:cNvSpPr>
            <a:spLocks noChangeArrowheads="1"/>
          </p:cNvSpPr>
          <p:nvPr/>
        </p:nvSpPr>
        <p:spPr bwMode="auto">
          <a:xfrm rot="5400000">
            <a:off x="7550070" y="241691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78" name="矩形 81"/>
          <p:cNvSpPr>
            <a:spLocks noChangeArrowheads="1"/>
          </p:cNvSpPr>
          <p:nvPr/>
        </p:nvSpPr>
        <p:spPr bwMode="auto">
          <a:xfrm rot="5400000">
            <a:off x="328287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79" name="矩形 78"/>
          <p:cNvSpPr/>
          <p:nvPr/>
        </p:nvSpPr>
        <p:spPr>
          <a:xfrm>
            <a:off x="716153" y="2444275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Superstep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1282112" y="28784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29723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515043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72395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1282700" y="37229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5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515043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72395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282700" y="45675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6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29723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515043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72395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282700" y="54120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7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2927350" y="5867401"/>
            <a:ext cx="5423488" cy="488949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Failure occurs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94" name="圆角矩形 93"/>
          <p:cNvSpPr/>
          <p:nvPr/>
        </p:nvSpPr>
        <p:spPr>
          <a:xfrm>
            <a:off x="29723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2926762" y="4140200"/>
            <a:ext cx="5423488" cy="488949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Write checkpoint to HDFS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92" name="AutoShape 11"/>
          <p:cNvSpPr>
            <a:spLocks noChangeArrowheads="1"/>
          </p:cNvSpPr>
          <p:nvPr/>
        </p:nvSpPr>
        <p:spPr bwMode="auto">
          <a:xfrm>
            <a:off x="2096725" y="1571612"/>
            <a:ext cx="6254113" cy="431800"/>
          </a:xfrm>
          <a:prstGeom prst="wedgeRoundRectCallout">
            <a:avLst>
              <a:gd name="adj1" fmla="val 27635"/>
              <a:gd name="adj2" fmla="val 549068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Vertex states, edge changes, shuffled messages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3" grpId="0" animBg="1"/>
      <p:bldP spid="95" grpId="0" animBg="1"/>
      <p:bldP spid="95" grpId="1" animBg="1"/>
      <p:bldP spid="92" grpId="0" animBg="1"/>
      <p:bldP spid="92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Coordinated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Checkpointing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of </a:t>
            </a: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Pregel</a:t>
            </a:r>
            <a:endParaRPr lang="en-US" sz="3200" b="1" dirty="0" smtClean="0"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21467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39908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7470790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322734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21467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541175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539908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7483456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7470790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3227344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5411754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7483456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29718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514985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72390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81"/>
          <p:cNvSpPr>
            <a:spLocks noChangeArrowheads="1"/>
          </p:cNvSpPr>
          <p:nvPr/>
        </p:nvSpPr>
        <p:spPr bwMode="auto">
          <a:xfrm rot="5400000">
            <a:off x="546092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58" name="矩形 81"/>
          <p:cNvSpPr>
            <a:spLocks noChangeArrowheads="1"/>
          </p:cNvSpPr>
          <p:nvPr/>
        </p:nvSpPr>
        <p:spPr bwMode="auto">
          <a:xfrm rot="5400000">
            <a:off x="7550070" y="241691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59" name="矩形 81"/>
          <p:cNvSpPr>
            <a:spLocks noChangeArrowheads="1"/>
          </p:cNvSpPr>
          <p:nvPr/>
        </p:nvSpPr>
        <p:spPr bwMode="auto">
          <a:xfrm rot="5400000">
            <a:off x="328287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60" name="矩形 59"/>
          <p:cNvSpPr/>
          <p:nvPr/>
        </p:nvSpPr>
        <p:spPr>
          <a:xfrm>
            <a:off x="716153" y="2444275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Superstep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282112" y="28784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29723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515043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72395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282700" y="37229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5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29723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515043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72395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282700" y="45675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6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29723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15043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72395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282700" y="54120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7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926762" y="4140200"/>
            <a:ext cx="5423488" cy="488949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Load checkpoint from HDFS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7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19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Chandy-Lamport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 Snapshot [TOCS’85]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Uncoordinated </a:t>
            </a:r>
            <a:r>
              <a:rPr lang="en-US" altLang="zh-CN" sz="2700" dirty="0" err="1" smtClean="0">
                <a:latin typeface="+mj-lt"/>
              </a:rPr>
              <a:t>checkpointing</a:t>
            </a:r>
            <a:r>
              <a:rPr lang="en-US" altLang="zh-CN" sz="2700" dirty="0" smtClean="0">
                <a:latin typeface="+mj-lt"/>
              </a:rPr>
              <a:t> (e.g., for </a:t>
            </a:r>
            <a:r>
              <a:rPr lang="en-US" altLang="zh-CN" sz="2700" dirty="0" err="1" smtClean="0">
                <a:latin typeface="+mj-lt"/>
              </a:rPr>
              <a:t>async</a:t>
            </a:r>
            <a:r>
              <a:rPr lang="en-US" altLang="zh-CN" sz="2700" dirty="0" smtClean="0">
                <a:latin typeface="+mj-lt"/>
              </a:rPr>
              <a:t> exec)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For message-passing systems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FIFO channels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37350" y="43804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94926" y="43572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流程图: 磁盘 19"/>
          <p:cNvSpPr/>
          <p:nvPr/>
        </p:nvSpPr>
        <p:spPr>
          <a:xfrm>
            <a:off x="1571604" y="5356218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452060" y="43821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36962" y="43960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流程图: 磁盘 22"/>
          <p:cNvSpPr/>
          <p:nvPr/>
        </p:nvSpPr>
        <p:spPr>
          <a:xfrm>
            <a:off x="4786314" y="5357826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84361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05832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619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5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0" grpId="0" animBg="1"/>
      <p:bldP spid="21" grpId="0" animBg="1"/>
      <p:bldP spid="22" grpId="0"/>
      <p:bldP spid="23" grpId="0" animBg="1"/>
      <p:bldP spid="26" grpId="0" animBg="1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/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/>
              <a:t>Subgraph</a:t>
            </a:r>
            <a:r>
              <a:rPr lang="en-US" b="1" dirty="0" smtClean="0"/>
              <a:t>-Based Systems</a:t>
            </a:r>
            <a:endParaRPr lang="en-US" b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左大括号 4"/>
          <p:cNvSpPr/>
          <p:nvPr/>
        </p:nvSpPr>
        <p:spPr>
          <a:xfrm flipH="1">
            <a:off x="5643570" y="1939234"/>
            <a:ext cx="285752" cy="918262"/>
          </a:xfrm>
          <a:prstGeom prst="leftBrace">
            <a:avLst>
              <a:gd name="adj1" fmla="val 32337"/>
              <a:gd name="adj2" fmla="val 50000"/>
            </a:avLst>
          </a:prstGeom>
          <a:ln>
            <a:solidFill>
              <a:srgbClr val="0070C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43570" y="2143116"/>
            <a:ext cx="2597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>
                <a:solidFill>
                  <a:srgbClr val="0070C0"/>
                </a:solidFill>
              </a:rPr>
              <a:t>Vertex-Centric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2428860" y="2928934"/>
            <a:ext cx="428628" cy="357190"/>
          </a:xfrm>
          <a:prstGeom prst="downArrow">
            <a:avLst>
              <a:gd name="adj1" fmla="val 39515"/>
              <a:gd name="adj2" fmla="val 60847"/>
            </a:avLst>
          </a:prstGeom>
          <a:solidFill>
            <a:srgbClr val="7030A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 rot="10800000">
            <a:off x="2428861" y="3500437"/>
            <a:ext cx="428628" cy="357190"/>
          </a:xfrm>
          <a:prstGeom prst="downArrow">
            <a:avLst>
              <a:gd name="adj1" fmla="val 39515"/>
              <a:gd name="adj2" fmla="val 60847"/>
            </a:avLst>
          </a:prstGeom>
          <a:solidFill>
            <a:srgbClr val="7030A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14876" y="3143248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>
                <a:solidFill>
                  <a:srgbClr val="0070C0"/>
                </a:solidFill>
              </a:rPr>
              <a:t>Hardware-Related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14876" y="5572140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mtClean="0">
                <a:solidFill>
                  <a:srgbClr val="0070C0"/>
                </a:solidFill>
              </a:rPr>
              <a:t>Computation-Intensive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/>
      <p:bldP spid="10" grpId="1"/>
      <p:bldP spid="11" grpId="0"/>
      <p:bldP spid="11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19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Chandy-Lamport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Snapshot [TOCS’85]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Uncoordinated </a:t>
            </a:r>
            <a:r>
              <a:rPr lang="en-US" altLang="zh-CN" sz="2700" dirty="0" err="1" smtClean="0">
                <a:latin typeface="+mj-lt"/>
              </a:rPr>
              <a:t>checkpointing</a:t>
            </a:r>
            <a:r>
              <a:rPr lang="en-US" altLang="zh-CN" sz="2700" dirty="0" smtClean="0">
                <a:latin typeface="+mj-lt"/>
              </a:rPr>
              <a:t> (e.g., for </a:t>
            </a:r>
            <a:r>
              <a:rPr lang="en-US" altLang="zh-CN" sz="2700" dirty="0" err="1" smtClean="0">
                <a:latin typeface="+mj-lt"/>
              </a:rPr>
              <a:t>async</a:t>
            </a:r>
            <a:r>
              <a:rPr lang="en-US" altLang="zh-CN" sz="2700" dirty="0" smtClean="0">
                <a:latin typeface="+mj-lt"/>
              </a:rPr>
              <a:t> exec)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For message-passing systems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FIFO channels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37350" y="43804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94926" y="43572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流程图: 磁盘 19"/>
          <p:cNvSpPr/>
          <p:nvPr/>
        </p:nvSpPr>
        <p:spPr>
          <a:xfrm>
            <a:off x="1571604" y="5356218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452060" y="43821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36962" y="43960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流程图: 磁盘 22"/>
          <p:cNvSpPr/>
          <p:nvPr/>
        </p:nvSpPr>
        <p:spPr>
          <a:xfrm>
            <a:off x="4786314" y="5357826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12619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5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4361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143372" y="4157199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05832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3286116" y="4643446"/>
            <a:ext cx="2000264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19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Chandy-Lamport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Snapshot [TOCS’85]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Uncoordinated </a:t>
            </a:r>
            <a:r>
              <a:rPr lang="en-US" altLang="zh-CN" sz="2700" dirty="0" err="1" smtClean="0">
                <a:latin typeface="+mj-lt"/>
              </a:rPr>
              <a:t>checkpointing</a:t>
            </a:r>
            <a:r>
              <a:rPr lang="en-US" altLang="zh-CN" sz="2700" dirty="0" smtClean="0">
                <a:latin typeface="+mj-lt"/>
              </a:rPr>
              <a:t> (e.g., for </a:t>
            </a:r>
            <a:r>
              <a:rPr lang="en-US" altLang="zh-CN" sz="2700" dirty="0" err="1" smtClean="0">
                <a:latin typeface="+mj-lt"/>
              </a:rPr>
              <a:t>async</a:t>
            </a:r>
            <a:r>
              <a:rPr lang="en-US" altLang="zh-CN" sz="2700" dirty="0" smtClean="0">
                <a:latin typeface="+mj-lt"/>
              </a:rPr>
              <a:t> exec)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For message-passing systems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FIFO channels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37350" y="43804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94926" y="43572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流程图: 磁盘 19"/>
          <p:cNvSpPr/>
          <p:nvPr/>
        </p:nvSpPr>
        <p:spPr>
          <a:xfrm>
            <a:off x="1571604" y="5356218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452060" y="43821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36962" y="43960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流程图: 磁盘 22"/>
          <p:cNvSpPr/>
          <p:nvPr/>
        </p:nvSpPr>
        <p:spPr>
          <a:xfrm>
            <a:off x="4786314" y="5357826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12619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5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4361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05832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19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Chandy-Lamport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Snapshot [TOCS’85]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Uncoordinated </a:t>
            </a:r>
            <a:r>
              <a:rPr lang="en-US" altLang="zh-CN" sz="2700" dirty="0" err="1" smtClean="0">
                <a:latin typeface="+mj-lt"/>
              </a:rPr>
              <a:t>checkpointing</a:t>
            </a:r>
            <a:r>
              <a:rPr lang="en-US" altLang="zh-CN" sz="2700" dirty="0" smtClean="0">
                <a:latin typeface="+mj-lt"/>
              </a:rPr>
              <a:t> (e.g., for </a:t>
            </a:r>
            <a:r>
              <a:rPr lang="en-US" altLang="zh-CN" sz="2700" dirty="0" err="1" smtClean="0">
                <a:latin typeface="+mj-lt"/>
              </a:rPr>
              <a:t>async</a:t>
            </a:r>
            <a:r>
              <a:rPr lang="en-US" altLang="zh-CN" sz="2700" dirty="0" smtClean="0">
                <a:latin typeface="+mj-lt"/>
              </a:rPr>
              <a:t> exec)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For message-passing systems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</a:rPr>
              <a:t>FIFO channels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37350" y="43804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94926" y="43572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流程图: 磁盘 19"/>
          <p:cNvSpPr/>
          <p:nvPr/>
        </p:nvSpPr>
        <p:spPr>
          <a:xfrm>
            <a:off x="1571604" y="5356218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452060" y="43821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36962" y="43960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流程图: 磁盘 22"/>
          <p:cNvSpPr/>
          <p:nvPr/>
        </p:nvSpPr>
        <p:spPr>
          <a:xfrm>
            <a:off x="4786314" y="5357826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12619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5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5781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4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4361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5832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928794" y="5757936"/>
            <a:ext cx="1143008" cy="528584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143504" y="5757936"/>
            <a:ext cx="1143008" cy="528584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22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779960"/>
            <a:ext cx="1152516" cy="1152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19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Chandy-Lamport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Snapshot [TOCS’85]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Solution: </a:t>
            </a:r>
            <a:r>
              <a:rPr lang="en-US" sz="2700" dirty="0" err="1" smtClean="0">
                <a:latin typeface="+mj-lt"/>
                <a:ea typeface="ＭＳ Ｐゴシック" pitchFamily="-65" charset="-128"/>
              </a:rPr>
              <a:t>bcast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 checkpoint request right after </a:t>
            </a:r>
            <a:r>
              <a:rPr lang="en-US" sz="2700" dirty="0" err="1" smtClean="0">
                <a:latin typeface="+mj-lt"/>
                <a:ea typeface="ＭＳ Ｐゴシック" pitchFamily="-65" charset="-128"/>
              </a:rPr>
              <a:t>checkpointed</a:t>
            </a:r>
            <a:endParaRPr lang="en-US" sz="2700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237350" y="43804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94926" y="43572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流程图: 磁盘 18"/>
          <p:cNvSpPr/>
          <p:nvPr/>
        </p:nvSpPr>
        <p:spPr>
          <a:xfrm>
            <a:off x="1571604" y="5356218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452060" y="43821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536962" y="43960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流程图: 磁盘 29"/>
          <p:cNvSpPr/>
          <p:nvPr/>
        </p:nvSpPr>
        <p:spPr>
          <a:xfrm>
            <a:off x="4786314" y="5357826"/>
            <a:ext cx="1785950" cy="1000132"/>
          </a:xfrm>
          <a:prstGeom prst="flowChartMagneticDisk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4361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58329" y="4643446"/>
            <a:ext cx="2281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2619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5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3286116" y="4643446"/>
            <a:ext cx="2000264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3791923" y="4126421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ＭＳ Ｐゴシック" pitchFamily="-65" charset="-128"/>
              </a:rPr>
              <a:t>REQ</a:t>
            </a:r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357818" y="57534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5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  <p:bldP spid="25" grpId="0" animBg="1"/>
      <p:bldP spid="29" grpId="0"/>
      <p:bldP spid="30" grpId="0" animBg="1"/>
      <p:bldP spid="31" grpId="0" animBg="1"/>
      <p:bldP spid="32" grpId="0" animBg="1"/>
      <p:bldP spid="33" grpId="0"/>
      <p:bldP spid="35" grpId="0"/>
      <p:bldP spid="3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Recovery by Message-Logging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Each worker logs its </a:t>
            </a:r>
            <a:r>
              <a:rPr lang="en-US" sz="2700" dirty="0" err="1" smtClean="0">
                <a:latin typeface="+mj-lt"/>
                <a:ea typeface="ＭＳ Ｐゴシック" pitchFamily="-65" charset="-128"/>
              </a:rPr>
              <a:t>msgs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 to </a:t>
            </a:r>
            <a:r>
              <a:rPr lang="en-US" sz="2700" b="1" dirty="0" smtClean="0">
                <a:latin typeface="+mj-lt"/>
                <a:ea typeface="ＭＳ Ｐゴシック" pitchFamily="-65" charset="-128"/>
              </a:rPr>
              <a:t>local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 disks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</a:rPr>
              <a:t>Negligible overhead, cost hidden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Survivor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</a:rPr>
              <a:t>No re-</a:t>
            </a:r>
            <a:r>
              <a:rPr lang="en-US" dirty="0" err="1" smtClean="0">
                <a:latin typeface="+mj-lt"/>
                <a:ea typeface="ＭＳ Ｐゴシック" pitchFamily="-65" charset="-128"/>
              </a:rPr>
              <a:t>computaton</a:t>
            </a:r>
            <a:r>
              <a:rPr lang="en-US" dirty="0" smtClean="0">
                <a:latin typeface="+mj-lt"/>
                <a:ea typeface="ＭＳ Ｐゴシック" pitchFamily="-65" charset="-128"/>
              </a:rPr>
              <a:t> during recovery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</a:rPr>
              <a:t>Forward logged </a:t>
            </a:r>
            <a:r>
              <a:rPr lang="en-US" dirty="0" err="1" smtClean="0">
                <a:latin typeface="+mj-lt"/>
                <a:ea typeface="ＭＳ Ｐゴシック" pitchFamily="-65" charset="-128"/>
              </a:rPr>
              <a:t>msgs</a:t>
            </a:r>
            <a:r>
              <a:rPr lang="en-US" dirty="0" smtClean="0">
                <a:latin typeface="+mj-lt"/>
                <a:ea typeface="ＭＳ Ｐゴシック" pitchFamily="-65" charset="-128"/>
              </a:rPr>
              <a:t> to </a:t>
            </a:r>
            <a:r>
              <a:rPr lang="en-US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replacing </a:t>
            </a:r>
            <a:r>
              <a:rPr lang="en-US" dirty="0" smtClean="0">
                <a:latin typeface="+mj-lt"/>
                <a:ea typeface="ＭＳ Ｐゴシック" pitchFamily="-65" charset="-128"/>
              </a:rPr>
              <a:t>workers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Replacing worker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</a:rPr>
              <a:t>Re-compute from latest checkpoint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ＭＳ Ｐゴシック" pitchFamily="-65" charset="-128"/>
              </a:rPr>
              <a:t>Only send </a:t>
            </a:r>
            <a:r>
              <a:rPr lang="en-US" dirty="0" err="1" smtClean="0">
                <a:latin typeface="+mj-lt"/>
                <a:ea typeface="ＭＳ Ｐゴシック" pitchFamily="-65" charset="-128"/>
              </a:rPr>
              <a:t>msgs</a:t>
            </a:r>
            <a:r>
              <a:rPr lang="en-US" dirty="0" smtClean="0">
                <a:latin typeface="+mj-lt"/>
                <a:ea typeface="ＭＳ Ｐゴシック" pitchFamily="-65" charset="-128"/>
              </a:rPr>
              <a:t> to </a:t>
            </a:r>
            <a:r>
              <a:rPr lang="en-US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replacing</a:t>
            </a:r>
            <a:r>
              <a:rPr lang="en-US" dirty="0" smtClean="0">
                <a:latin typeface="+mj-lt"/>
                <a:ea typeface="ＭＳ Ｐゴシック" pitchFamily="-65" charset="-128"/>
              </a:rPr>
              <a:t> workers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 104"/>
          <p:cNvSpPr/>
          <p:nvPr/>
        </p:nvSpPr>
        <p:spPr>
          <a:xfrm>
            <a:off x="3214678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5399088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7470790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3214678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5399088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/>
          <p:nvPr/>
        </p:nvSpPr>
        <p:spPr>
          <a:xfrm>
            <a:off x="7470790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Recovery by Message-Logging [PVLDB’14]</a:t>
            </a:r>
          </a:p>
        </p:txBody>
      </p:sp>
      <p:sp>
        <p:nvSpPr>
          <p:cNvPr id="50" name="矩形 49"/>
          <p:cNvSpPr/>
          <p:nvPr/>
        </p:nvSpPr>
        <p:spPr>
          <a:xfrm>
            <a:off x="321467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539908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7470790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322734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321467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541175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539908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7483456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7470790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29718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514985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72390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矩形 81"/>
          <p:cNvSpPr>
            <a:spLocks noChangeArrowheads="1"/>
          </p:cNvSpPr>
          <p:nvPr/>
        </p:nvSpPr>
        <p:spPr bwMode="auto">
          <a:xfrm rot="5400000">
            <a:off x="546092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75" name="矩形 81"/>
          <p:cNvSpPr>
            <a:spLocks noChangeArrowheads="1"/>
          </p:cNvSpPr>
          <p:nvPr/>
        </p:nvSpPr>
        <p:spPr bwMode="auto">
          <a:xfrm rot="5400000">
            <a:off x="7550070" y="241691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76" name="矩形 81"/>
          <p:cNvSpPr>
            <a:spLocks noChangeArrowheads="1"/>
          </p:cNvSpPr>
          <p:nvPr/>
        </p:nvSpPr>
        <p:spPr bwMode="auto">
          <a:xfrm rot="5400000">
            <a:off x="328287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77" name="矩形 76"/>
          <p:cNvSpPr/>
          <p:nvPr/>
        </p:nvSpPr>
        <p:spPr>
          <a:xfrm>
            <a:off x="716153" y="2444275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Superstep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282112" y="28784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圆角矩形 78"/>
          <p:cNvSpPr/>
          <p:nvPr/>
        </p:nvSpPr>
        <p:spPr>
          <a:xfrm>
            <a:off x="29723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515043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72395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282700" y="37229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5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515043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72395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282700" y="45675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6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29723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515043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72395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282700" y="54120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7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2927350" y="5867401"/>
            <a:ext cx="5423488" cy="488949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Failure occurs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29723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696926" y="4140208"/>
            <a:ext cx="3661156" cy="431800"/>
            <a:chOff x="3554050" y="4140208"/>
            <a:chExt cx="3661156" cy="431800"/>
          </a:xfrm>
        </p:grpSpPr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>
              <a:off x="3562959" y="4140208"/>
              <a:ext cx="3652247" cy="431800"/>
            </a:xfrm>
            <a:prstGeom prst="wedgeRoundRectCallout">
              <a:avLst>
                <a:gd name="adj1" fmla="val -52019"/>
                <a:gd name="adj2" fmla="val 169655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Log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Constantia" pitchFamily="18" charset="0"/>
                </a:rPr>
                <a:t>msgs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>
              <a:off x="3554050" y="4140208"/>
              <a:ext cx="3652247" cy="431800"/>
            </a:xfrm>
            <a:prstGeom prst="wedgeRoundRectCallout">
              <a:avLst>
                <a:gd name="adj1" fmla="val 836"/>
                <a:gd name="adj2" fmla="val 169656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Log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Constantia" pitchFamily="18" charset="0"/>
                </a:rPr>
                <a:t>msgs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>
              <a:off x="3562959" y="4140208"/>
              <a:ext cx="3652247" cy="431800"/>
            </a:xfrm>
            <a:prstGeom prst="wedgeRoundRectCallout">
              <a:avLst>
                <a:gd name="adj1" fmla="val 67253"/>
                <a:gd name="adj2" fmla="val 163773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Log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Constantia" pitchFamily="18" charset="0"/>
                </a:rPr>
                <a:t>msgs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696926" y="5000636"/>
            <a:ext cx="3661156" cy="431800"/>
            <a:chOff x="3554050" y="4140208"/>
            <a:chExt cx="3661156" cy="431800"/>
          </a:xfrm>
        </p:grpSpPr>
        <p:sp>
          <p:nvSpPr>
            <p:cNvPr id="101" name="AutoShape 11"/>
            <p:cNvSpPr>
              <a:spLocks noChangeArrowheads="1"/>
            </p:cNvSpPr>
            <p:nvPr/>
          </p:nvSpPr>
          <p:spPr bwMode="auto">
            <a:xfrm>
              <a:off x="3562959" y="4140208"/>
              <a:ext cx="3652247" cy="431800"/>
            </a:xfrm>
            <a:prstGeom prst="wedgeRoundRectCallout">
              <a:avLst>
                <a:gd name="adj1" fmla="val -52019"/>
                <a:gd name="adj2" fmla="val 169655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Log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Constantia" pitchFamily="18" charset="0"/>
                </a:rPr>
                <a:t>msgs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102" name="AutoShape 11"/>
            <p:cNvSpPr>
              <a:spLocks noChangeArrowheads="1"/>
            </p:cNvSpPr>
            <p:nvPr/>
          </p:nvSpPr>
          <p:spPr bwMode="auto">
            <a:xfrm>
              <a:off x="3554050" y="4140208"/>
              <a:ext cx="3652247" cy="431800"/>
            </a:xfrm>
            <a:prstGeom prst="wedgeRoundRectCallout">
              <a:avLst>
                <a:gd name="adj1" fmla="val 836"/>
                <a:gd name="adj2" fmla="val 169656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Log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Constantia" pitchFamily="18" charset="0"/>
                </a:rPr>
                <a:t>msgs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3562959" y="4140208"/>
              <a:ext cx="3652247" cy="431800"/>
            </a:xfrm>
            <a:prstGeom prst="wedgeRoundRectCallout">
              <a:avLst>
                <a:gd name="adj1" fmla="val 67253"/>
                <a:gd name="adj2" fmla="val 163773"/>
                <a:gd name="adj3" fmla="val 16667"/>
              </a:avLst>
            </a:prstGeom>
            <a:solidFill>
              <a:srgbClr val="0070C0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Constantia" pitchFamily="18" charset="0"/>
                </a:rPr>
                <a:t>Log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Constantia" pitchFamily="18" charset="0"/>
                </a:rPr>
                <a:t>msgs</a:t>
              </a:r>
              <a:endParaRPr lang="en-US" altLang="zh-CN" sz="20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</p:grpSp>
      <p:pic>
        <p:nvPicPr>
          <p:cNvPr id="104" name="Picture 2" descr="http://ico.ooopic.com/ajax/iconpng/?id=13239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5392782"/>
            <a:ext cx="607986" cy="607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5" grpId="0" animBg="1"/>
      <p:bldP spid="59" grpId="0" animBg="1"/>
      <p:bldP spid="63" grpId="0" animBg="1"/>
      <p:bldP spid="9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Recovery by Message-Logging [PVLDB’14]</a:t>
            </a:r>
          </a:p>
        </p:txBody>
      </p:sp>
      <p:sp>
        <p:nvSpPr>
          <p:cNvPr id="42" name="矩形 41"/>
          <p:cNvSpPr/>
          <p:nvPr/>
        </p:nvSpPr>
        <p:spPr>
          <a:xfrm>
            <a:off x="321467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399088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7470790" y="585789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21467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5411754" y="5340364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5399088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7470790" y="505461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5411754" y="4483108"/>
            <a:ext cx="614338" cy="160338"/>
          </a:xfrm>
          <a:prstGeom prst="rect">
            <a:avLst/>
          </a:prstGeom>
          <a:solidFill>
            <a:srgbClr val="C0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29718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514985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7239000" y="29400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81"/>
          <p:cNvSpPr>
            <a:spLocks noChangeArrowheads="1"/>
          </p:cNvSpPr>
          <p:nvPr/>
        </p:nvSpPr>
        <p:spPr bwMode="auto">
          <a:xfrm rot="5400000">
            <a:off x="546092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58" name="矩形 81"/>
          <p:cNvSpPr>
            <a:spLocks noChangeArrowheads="1"/>
          </p:cNvSpPr>
          <p:nvPr/>
        </p:nvSpPr>
        <p:spPr bwMode="auto">
          <a:xfrm rot="5400000">
            <a:off x="7550070" y="241691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59" name="矩形 81"/>
          <p:cNvSpPr>
            <a:spLocks noChangeArrowheads="1"/>
          </p:cNvSpPr>
          <p:nvPr/>
        </p:nvSpPr>
        <p:spPr bwMode="auto">
          <a:xfrm rot="5400000">
            <a:off x="3282870" y="242725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zh-CN" altLang="en-US" sz="2800" dirty="0"/>
          </a:p>
        </p:txBody>
      </p:sp>
      <p:sp>
        <p:nvSpPr>
          <p:cNvPr id="60" name="矩形 59"/>
          <p:cNvSpPr/>
          <p:nvPr/>
        </p:nvSpPr>
        <p:spPr>
          <a:xfrm>
            <a:off x="716153" y="2444275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Superstep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282112" y="28784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29723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515043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7239588" y="37846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282700" y="37229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5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29723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515043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7239588" y="462915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282700" y="456753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6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29723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15043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7239588" y="5473700"/>
            <a:ext cx="1066800" cy="400050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282700" y="541208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7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214678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7470790" y="4197356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3214678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7470790" y="3357562"/>
            <a:ext cx="614338" cy="160338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AutoShape 11"/>
          <p:cNvSpPr>
            <a:spLocks noChangeArrowheads="1"/>
          </p:cNvSpPr>
          <p:nvPr/>
        </p:nvSpPr>
        <p:spPr bwMode="auto">
          <a:xfrm>
            <a:off x="3508030" y="3291185"/>
            <a:ext cx="2518062" cy="431800"/>
          </a:xfrm>
          <a:prstGeom prst="wedgeRoundRectCallout">
            <a:avLst>
              <a:gd name="adj1" fmla="val 31476"/>
              <a:gd name="adj2" fmla="val 154950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Standby  Machine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4429124" y="4154497"/>
            <a:ext cx="2500330" cy="488949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Load checkpoint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86" name="直接箭头连接符 85"/>
          <p:cNvCxnSpPr/>
          <p:nvPr/>
        </p:nvCxnSpPr>
        <p:spPr>
          <a:xfrm>
            <a:off x="3816350" y="5126153"/>
            <a:ext cx="1584301" cy="30311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rot="10800000" flipV="1">
            <a:off x="6013426" y="5148445"/>
            <a:ext cx="1444698" cy="28081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/>
          <p:nvPr/>
        </p:nvCxnSpPr>
        <p:spPr>
          <a:xfrm rot="5400000">
            <a:off x="5567909" y="5290611"/>
            <a:ext cx="295292" cy="109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/>
          <p:cNvCxnSpPr/>
          <p:nvPr/>
        </p:nvCxnSpPr>
        <p:spPr>
          <a:xfrm rot="5400000">
            <a:off x="5878993" y="4861983"/>
            <a:ext cx="295292" cy="109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/>
          <p:cNvCxnSpPr/>
          <p:nvPr/>
        </p:nvCxnSpPr>
        <p:spPr>
          <a:xfrm rot="5400000">
            <a:off x="5853661" y="5709699"/>
            <a:ext cx="295292" cy="109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7" grpId="1" animBg="1"/>
      <p:bldP spid="48" grpId="0" animBg="1"/>
      <p:bldP spid="52" grpId="0" animBg="1"/>
      <p:bldP spid="52" grpId="1" animBg="1"/>
      <p:bldP spid="77" grpId="0" animBg="1"/>
      <p:bldP spid="8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Block-Centric Computation Model</a:t>
            </a:r>
            <a:r>
              <a:rPr kumimoji="0" lang="en-US" sz="3200" i="1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Block-Centric Computation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Main Idea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 A block refers to a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connected</a:t>
            </a:r>
            <a:r>
              <a:rPr lang="en-US" altLang="zh-CN" dirty="0" smtClean="0">
                <a:latin typeface="+mj-lt"/>
              </a:rPr>
              <a:t> </a:t>
            </a:r>
            <a:r>
              <a:rPr lang="en-US" altLang="zh-CN" dirty="0" err="1" smtClean="0">
                <a:latin typeface="+mj-lt"/>
              </a:rPr>
              <a:t>subgraph</a:t>
            </a:r>
            <a:endParaRPr lang="en-US" altLang="zh-CN" dirty="0" smtClean="0"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 Messages exchange  among blocks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/>
              <a:t> </a:t>
            </a:r>
            <a:r>
              <a:rPr lang="en-US" altLang="zh-CN" dirty="0" smtClean="0">
                <a:latin typeface="+mj-lt"/>
              </a:rPr>
              <a:t>Serial in-memory algorithm within a block</a:t>
            </a:r>
          </a:p>
          <a:p>
            <a:pPr lvl="2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sp>
        <p:nvSpPr>
          <p:cNvPr id="5" name="Freeform 28"/>
          <p:cNvSpPr/>
          <p:nvPr/>
        </p:nvSpPr>
        <p:spPr>
          <a:xfrm>
            <a:off x="5283449" y="4641247"/>
            <a:ext cx="984738" cy="1095270"/>
          </a:xfrm>
          <a:custGeom>
            <a:avLst/>
            <a:gdLst>
              <a:gd name="connsiteX0" fmla="*/ 331596 w 984738"/>
              <a:gd name="connsiteY0" fmla="*/ 10048 h 1095270"/>
              <a:gd name="connsiteX1" fmla="*/ 0 w 984738"/>
              <a:gd name="connsiteY1" fmla="*/ 914400 h 1095270"/>
              <a:gd name="connsiteX2" fmla="*/ 221064 w 984738"/>
              <a:gd name="connsiteY2" fmla="*/ 1095270 h 1095270"/>
              <a:gd name="connsiteX3" fmla="*/ 854110 w 984738"/>
              <a:gd name="connsiteY3" fmla="*/ 934496 h 1095270"/>
              <a:gd name="connsiteX4" fmla="*/ 984738 w 984738"/>
              <a:gd name="connsiteY4" fmla="*/ 713433 h 1095270"/>
              <a:gd name="connsiteX5" fmla="*/ 562708 w 984738"/>
              <a:gd name="connsiteY5" fmla="*/ 0 h 1095270"/>
              <a:gd name="connsiteX6" fmla="*/ 331596 w 984738"/>
              <a:gd name="connsiteY6" fmla="*/ 10048 h 109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738" h="1095270">
                <a:moveTo>
                  <a:pt x="331596" y="10048"/>
                </a:moveTo>
                <a:lnTo>
                  <a:pt x="0" y="914400"/>
                </a:lnTo>
                <a:lnTo>
                  <a:pt x="221064" y="1095270"/>
                </a:lnTo>
                <a:lnTo>
                  <a:pt x="854110" y="934496"/>
                </a:lnTo>
                <a:lnTo>
                  <a:pt x="984738" y="713433"/>
                </a:lnTo>
                <a:lnTo>
                  <a:pt x="562708" y="0"/>
                </a:lnTo>
                <a:lnTo>
                  <a:pt x="331596" y="10048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headEnd type="none" w="med" len="med"/>
            <a:tailEnd type="none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9"/>
          <p:cNvSpPr/>
          <p:nvPr/>
        </p:nvSpPr>
        <p:spPr>
          <a:xfrm>
            <a:off x="5795915" y="5455163"/>
            <a:ext cx="1396721" cy="864158"/>
          </a:xfrm>
          <a:custGeom>
            <a:avLst/>
            <a:gdLst>
              <a:gd name="connsiteX0" fmla="*/ 472272 w 1396721"/>
              <a:gd name="connsiteY0" fmla="*/ 0 h 864158"/>
              <a:gd name="connsiteX1" fmla="*/ 703384 w 1396721"/>
              <a:gd name="connsiteY1" fmla="*/ 0 h 864158"/>
              <a:gd name="connsiteX2" fmla="*/ 1396721 w 1396721"/>
              <a:gd name="connsiteY2" fmla="*/ 422031 h 864158"/>
              <a:gd name="connsiteX3" fmla="*/ 1266092 w 1396721"/>
              <a:gd name="connsiteY3" fmla="*/ 683288 h 864158"/>
              <a:gd name="connsiteX4" fmla="*/ 170822 w 1396721"/>
              <a:gd name="connsiteY4" fmla="*/ 864158 h 864158"/>
              <a:gd name="connsiteX5" fmla="*/ 0 w 1396721"/>
              <a:gd name="connsiteY5" fmla="*/ 653143 h 864158"/>
              <a:gd name="connsiteX6" fmla="*/ 472272 w 1396721"/>
              <a:gd name="connsiteY6" fmla="*/ 0 h 8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6721" h="864158">
                <a:moveTo>
                  <a:pt x="472272" y="0"/>
                </a:moveTo>
                <a:lnTo>
                  <a:pt x="703384" y="0"/>
                </a:lnTo>
                <a:lnTo>
                  <a:pt x="1396721" y="422031"/>
                </a:lnTo>
                <a:lnTo>
                  <a:pt x="1266092" y="683288"/>
                </a:lnTo>
                <a:lnTo>
                  <a:pt x="170822" y="864158"/>
                </a:lnTo>
                <a:lnTo>
                  <a:pt x="0" y="653143"/>
                </a:lnTo>
                <a:lnTo>
                  <a:pt x="472272" y="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headEnd type="none" w="med" len="med"/>
            <a:tailEnd type="none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30"/>
          <p:cNvSpPr/>
          <p:nvPr/>
        </p:nvSpPr>
        <p:spPr>
          <a:xfrm>
            <a:off x="6087317" y="4500570"/>
            <a:ext cx="1004835" cy="1145512"/>
          </a:xfrm>
          <a:custGeom>
            <a:avLst/>
            <a:gdLst>
              <a:gd name="connsiteX0" fmla="*/ 1004835 w 1004835"/>
              <a:gd name="connsiteY0" fmla="*/ 934496 h 1145512"/>
              <a:gd name="connsiteX1" fmla="*/ 753626 w 1004835"/>
              <a:gd name="connsiteY1" fmla="*/ 1145512 h 1145512"/>
              <a:gd name="connsiteX2" fmla="*/ 261257 w 1004835"/>
              <a:gd name="connsiteY2" fmla="*/ 773723 h 1145512"/>
              <a:gd name="connsiteX3" fmla="*/ 0 w 1004835"/>
              <a:gd name="connsiteY3" fmla="*/ 20096 h 1145512"/>
              <a:gd name="connsiteX4" fmla="*/ 422031 w 1004835"/>
              <a:gd name="connsiteY4" fmla="*/ 0 h 1145512"/>
              <a:gd name="connsiteX5" fmla="*/ 1004835 w 1004835"/>
              <a:gd name="connsiteY5" fmla="*/ 934496 h 114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835" h="1145512">
                <a:moveTo>
                  <a:pt x="1004835" y="934496"/>
                </a:moveTo>
                <a:lnTo>
                  <a:pt x="753626" y="1145512"/>
                </a:lnTo>
                <a:lnTo>
                  <a:pt x="261257" y="773723"/>
                </a:lnTo>
                <a:lnTo>
                  <a:pt x="0" y="20096"/>
                </a:lnTo>
                <a:lnTo>
                  <a:pt x="422031" y="0"/>
                </a:lnTo>
                <a:lnTo>
                  <a:pt x="1004835" y="934496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headEnd type="none" w="med" len="med"/>
            <a:tailEnd type="none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"/>
          <p:cNvSpPr/>
          <p:nvPr/>
        </p:nvSpPr>
        <p:spPr>
          <a:xfrm>
            <a:off x="5890739" y="5236569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/>
          <p:cNvSpPr/>
          <p:nvPr/>
        </p:nvSpPr>
        <p:spPr>
          <a:xfrm>
            <a:off x="5389535" y="5331891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6"/>
          <p:cNvSpPr/>
          <p:nvPr/>
        </p:nvSpPr>
        <p:spPr>
          <a:xfrm>
            <a:off x="5598379" y="472229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7"/>
          <p:cNvSpPr/>
          <p:nvPr/>
        </p:nvSpPr>
        <p:spPr>
          <a:xfrm>
            <a:off x="5903179" y="5941491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8"/>
          <p:cNvSpPr/>
          <p:nvPr/>
        </p:nvSpPr>
        <p:spPr>
          <a:xfrm>
            <a:off x="6227735" y="550456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9"/>
          <p:cNvSpPr/>
          <p:nvPr/>
        </p:nvSpPr>
        <p:spPr>
          <a:xfrm>
            <a:off x="6227994" y="4601454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0"/>
          <p:cNvSpPr/>
          <p:nvPr/>
        </p:nvSpPr>
        <p:spPr>
          <a:xfrm>
            <a:off x="6772942" y="5791913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1"/>
          <p:cNvSpPr/>
          <p:nvPr/>
        </p:nvSpPr>
        <p:spPr>
          <a:xfrm>
            <a:off x="6665179" y="5255691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2"/>
          <p:cNvCxnSpPr>
            <a:stCxn id="12" idx="3"/>
            <a:endCxn id="10" idx="1"/>
          </p:cNvCxnSpPr>
          <p:nvPr/>
        </p:nvCxnSpPr>
        <p:spPr>
          <a:xfrm flipH="1">
            <a:off x="5434172" y="4982454"/>
            <a:ext cx="208844" cy="394074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3"/>
          <p:cNvCxnSpPr>
            <a:stCxn id="10" idx="4"/>
            <a:endCxn id="13" idx="2"/>
          </p:cNvCxnSpPr>
          <p:nvPr/>
        </p:nvCxnSpPr>
        <p:spPr>
          <a:xfrm>
            <a:off x="5541935" y="5636691"/>
            <a:ext cx="361244" cy="4572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/>
          <p:cNvCxnSpPr>
            <a:stCxn id="12" idx="5"/>
            <a:endCxn id="9" idx="1"/>
          </p:cNvCxnSpPr>
          <p:nvPr/>
        </p:nvCxnSpPr>
        <p:spPr>
          <a:xfrm>
            <a:off x="5858542" y="4982454"/>
            <a:ext cx="76834" cy="298752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5"/>
          <p:cNvCxnSpPr>
            <a:stCxn id="12" idx="6"/>
            <a:endCxn id="17" idx="1"/>
          </p:cNvCxnSpPr>
          <p:nvPr/>
        </p:nvCxnSpPr>
        <p:spPr>
          <a:xfrm>
            <a:off x="5903179" y="4874691"/>
            <a:ext cx="806637" cy="4256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6"/>
          <p:cNvCxnSpPr>
            <a:stCxn id="15" idx="6"/>
            <a:endCxn id="17" idx="0"/>
          </p:cNvCxnSpPr>
          <p:nvPr/>
        </p:nvCxnSpPr>
        <p:spPr>
          <a:xfrm>
            <a:off x="6532794" y="4753854"/>
            <a:ext cx="284785" cy="501837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7"/>
          <p:cNvCxnSpPr>
            <a:stCxn id="17" idx="5"/>
            <a:endCxn id="16" idx="0"/>
          </p:cNvCxnSpPr>
          <p:nvPr/>
        </p:nvCxnSpPr>
        <p:spPr>
          <a:xfrm>
            <a:off x="6925342" y="5515854"/>
            <a:ext cx="0" cy="27605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8"/>
          <p:cNvCxnSpPr>
            <a:stCxn id="13" idx="5"/>
            <a:endCxn id="16" idx="3"/>
          </p:cNvCxnSpPr>
          <p:nvPr/>
        </p:nvCxnSpPr>
        <p:spPr>
          <a:xfrm flipV="1">
            <a:off x="6163342" y="6052076"/>
            <a:ext cx="654237" cy="149578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9"/>
          <p:cNvCxnSpPr>
            <a:stCxn id="10" idx="7"/>
            <a:endCxn id="9" idx="2"/>
          </p:cNvCxnSpPr>
          <p:nvPr/>
        </p:nvCxnSpPr>
        <p:spPr>
          <a:xfrm>
            <a:off x="5649698" y="5376528"/>
            <a:ext cx="241041" cy="12441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0"/>
          <p:cNvCxnSpPr>
            <a:stCxn id="14" idx="7"/>
            <a:endCxn id="17" idx="2"/>
          </p:cNvCxnSpPr>
          <p:nvPr/>
        </p:nvCxnSpPr>
        <p:spPr>
          <a:xfrm flipV="1">
            <a:off x="6487898" y="5408091"/>
            <a:ext cx="177281" cy="14111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1"/>
          <p:cNvCxnSpPr>
            <a:stCxn id="13" idx="0"/>
            <a:endCxn id="9" idx="4"/>
          </p:cNvCxnSpPr>
          <p:nvPr/>
        </p:nvCxnSpPr>
        <p:spPr>
          <a:xfrm flipH="1" flipV="1">
            <a:off x="6043139" y="5541369"/>
            <a:ext cx="12440" cy="40012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2"/>
          <p:cNvCxnSpPr>
            <a:stCxn id="13" idx="7"/>
            <a:endCxn id="14" idx="3"/>
          </p:cNvCxnSpPr>
          <p:nvPr/>
        </p:nvCxnSpPr>
        <p:spPr>
          <a:xfrm flipV="1">
            <a:off x="6163342" y="5764728"/>
            <a:ext cx="109030" cy="22140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3"/>
          <p:cNvCxnSpPr>
            <a:stCxn id="14" idx="1"/>
            <a:endCxn id="9" idx="5"/>
          </p:cNvCxnSpPr>
          <p:nvPr/>
        </p:nvCxnSpPr>
        <p:spPr>
          <a:xfrm flipH="1" flipV="1">
            <a:off x="6150902" y="5496732"/>
            <a:ext cx="121470" cy="5247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4"/>
          <p:cNvCxnSpPr>
            <a:stCxn id="9" idx="0"/>
            <a:endCxn id="15" idx="3"/>
          </p:cNvCxnSpPr>
          <p:nvPr/>
        </p:nvCxnSpPr>
        <p:spPr>
          <a:xfrm flipV="1">
            <a:off x="6043139" y="4861617"/>
            <a:ext cx="229492" cy="37495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1"/>
          <p:cNvSpPr/>
          <p:nvPr/>
        </p:nvSpPr>
        <p:spPr>
          <a:xfrm>
            <a:off x="2271833" y="5220699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2"/>
          <p:cNvSpPr/>
          <p:nvPr/>
        </p:nvSpPr>
        <p:spPr>
          <a:xfrm>
            <a:off x="1770629" y="5316021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3"/>
          <p:cNvSpPr/>
          <p:nvPr/>
        </p:nvSpPr>
        <p:spPr>
          <a:xfrm>
            <a:off x="1979473" y="470642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4"/>
          <p:cNvSpPr/>
          <p:nvPr/>
        </p:nvSpPr>
        <p:spPr>
          <a:xfrm>
            <a:off x="2284273" y="5925621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5"/>
          <p:cNvSpPr/>
          <p:nvPr/>
        </p:nvSpPr>
        <p:spPr>
          <a:xfrm>
            <a:off x="2608829" y="548869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6"/>
          <p:cNvSpPr/>
          <p:nvPr/>
        </p:nvSpPr>
        <p:spPr>
          <a:xfrm>
            <a:off x="2609088" y="4585584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7"/>
          <p:cNvSpPr/>
          <p:nvPr/>
        </p:nvSpPr>
        <p:spPr>
          <a:xfrm>
            <a:off x="3154036" y="5776043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8"/>
          <p:cNvSpPr/>
          <p:nvPr/>
        </p:nvSpPr>
        <p:spPr>
          <a:xfrm>
            <a:off x="3046273" y="5239821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9"/>
          <p:cNvCxnSpPr>
            <a:stCxn id="33" idx="3"/>
            <a:endCxn id="32" idx="1"/>
          </p:cNvCxnSpPr>
          <p:nvPr/>
        </p:nvCxnSpPr>
        <p:spPr>
          <a:xfrm flipH="1">
            <a:off x="1815266" y="4966584"/>
            <a:ext cx="208844" cy="39407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0"/>
          <p:cNvCxnSpPr>
            <a:stCxn id="32" idx="4"/>
            <a:endCxn id="34" idx="2"/>
          </p:cNvCxnSpPr>
          <p:nvPr/>
        </p:nvCxnSpPr>
        <p:spPr>
          <a:xfrm>
            <a:off x="1923029" y="5620821"/>
            <a:ext cx="361244" cy="4572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1"/>
          <p:cNvCxnSpPr>
            <a:stCxn id="33" idx="5"/>
            <a:endCxn id="31" idx="1"/>
          </p:cNvCxnSpPr>
          <p:nvPr/>
        </p:nvCxnSpPr>
        <p:spPr>
          <a:xfrm>
            <a:off x="2239636" y="4966584"/>
            <a:ext cx="76834" cy="29875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2"/>
          <p:cNvCxnSpPr>
            <a:stCxn id="33" idx="6"/>
            <a:endCxn id="38" idx="1"/>
          </p:cNvCxnSpPr>
          <p:nvPr/>
        </p:nvCxnSpPr>
        <p:spPr>
          <a:xfrm>
            <a:off x="2284273" y="4858821"/>
            <a:ext cx="806637" cy="4256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"/>
          <p:cNvCxnSpPr>
            <a:stCxn id="36" idx="6"/>
            <a:endCxn id="38" idx="0"/>
          </p:cNvCxnSpPr>
          <p:nvPr/>
        </p:nvCxnSpPr>
        <p:spPr>
          <a:xfrm>
            <a:off x="2913888" y="4737984"/>
            <a:ext cx="284785" cy="5018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4"/>
          <p:cNvCxnSpPr>
            <a:stCxn id="38" idx="5"/>
            <a:endCxn id="37" idx="0"/>
          </p:cNvCxnSpPr>
          <p:nvPr/>
        </p:nvCxnSpPr>
        <p:spPr>
          <a:xfrm>
            <a:off x="3306436" y="5499984"/>
            <a:ext cx="0" cy="27605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5"/>
          <p:cNvCxnSpPr>
            <a:stCxn id="34" idx="5"/>
            <a:endCxn id="37" idx="3"/>
          </p:cNvCxnSpPr>
          <p:nvPr/>
        </p:nvCxnSpPr>
        <p:spPr>
          <a:xfrm flipV="1">
            <a:off x="2544436" y="6036206"/>
            <a:ext cx="654237" cy="1495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6"/>
          <p:cNvCxnSpPr>
            <a:stCxn id="32" idx="7"/>
            <a:endCxn id="31" idx="2"/>
          </p:cNvCxnSpPr>
          <p:nvPr/>
        </p:nvCxnSpPr>
        <p:spPr>
          <a:xfrm>
            <a:off x="2030792" y="5360658"/>
            <a:ext cx="241041" cy="1244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7"/>
          <p:cNvCxnSpPr>
            <a:stCxn id="35" idx="7"/>
            <a:endCxn id="38" idx="2"/>
          </p:cNvCxnSpPr>
          <p:nvPr/>
        </p:nvCxnSpPr>
        <p:spPr>
          <a:xfrm flipV="1">
            <a:off x="2868992" y="5392221"/>
            <a:ext cx="177281" cy="14111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8"/>
          <p:cNvCxnSpPr>
            <a:stCxn id="34" idx="0"/>
            <a:endCxn id="31" idx="4"/>
          </p:cNvCxnSpPr>
          <p:nvPr/>
        </p:nvCxnSpPr>
        <p:spPr>
          <a:xfrm flipH="1" flipV="1">
            <a:off x="2424233" y="5525499"/>
            <a:ext cx="12440" cy="40012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9"/>
          <p:cNvCxnSpPr>
            <a:stCxn id="34" idx="7"/>
            <a:endCxn id="35" idx="3"/>
          </p:cNvCxnSpPr>
          <p:nvPr/>
        </p:nvCxnSpPr>
        <p:spPr>
          <a:xfrm flipV="1">
            <a:off x="2544436" y="5748858"/>
            <a:ext cx="109030" cy="2214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50"/>
          <p:cNvCxnSpPr>
            <a:stCxn id="35" idx="1"/>
            <a:endCxn id="31" idx="5"/>
          </p:cNvCxnSpPr>
          <p:nvPr/>
        </p:nvCxnSpPr>
        <p:spPr>
          <a:xfrm flipH="1" flipV="1">
            <a:off x="2531996" y="5480862"/>
            <a:ext cx="121470" cy="5247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1"/>
          <p:cNvCxnSpPr>
            <a:stCxn id="31" idx="0"/>
            <a:endCxn id="36" idx="3"/>
          </p:cNvCxnSpPr>
          <p:nvPr/>
        </p:nvCxnSpPr>
        <p:spPr>
          <a:xfrm flipV="1">
            <a:off x="2424233" y="4845747"/>
            <a:ext cx="229492" cy="37495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Down Arrow 138"/>
          <p:cNvSpPr/>
          <p:nvPr/>
        </p:nvSpPr>
        <p:spPr>
          <a:xfrm rot="16200000">
            <a:off x="4178392" y="5049378"/>
            <a:ext cx="506386" cy="785969"/>
          </a:xfrm>
          <a:prstGeom prst="downArrow">
            <a:avLst/>
          </a:prstGeom>
          <a:ln>
            <a:headEnd type="none" w="med" len="med"/>
            <a:tailEnd type="none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Block-Centric Computation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Motivation: </a:t>
            </a:r>
            <a:r>
              <a:rPr lang="en-US" altLang="zh-CN" sz="2700" dirty="0" smtClean="0">
                <a:latin typeface="+mj-lt"/>
              </a:rPr>
              <a:t>graph characteristics adverse to </a:t>
            </a:r>
            <a:r>
              <a:rPr lang="en-US" altLang="zh-CN" sz="2700" dirty="0" err="1" smtClean="0">
                <a:latin typeface="+mj-lt"/>
              </a:rPr>
              <a:t>Pregel</a:t>
            </a:r>
            <a:endParaRPr lang="en-US" altLang="zh-CN" sz="2700" dirty="0" smtClean="0"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Large graph diameter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High average vertex degree</a:t>
            </a:r>
          </a:p>
          <a:p>
            <a:pPr lvl="2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3940" y="4429132"/>
            <a:ext cx="3699260" cy="178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/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Subgraph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-Based Systems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Block-Centric Computation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Benefits</a:t>
            </a:r>
            <a:endParaRPr lang="en-US" altLang="zh-CN" sz="2700" dirty="0" smtClean="0"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Less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communication</a:t>
            </a:r>
            <a:r>
              <a:rPr lang="en-US" altLang="zh-CN" dirty="0" smtClean="0">
                <a:latin typeface="+mj-lt"/>
              </a:rPr>
              <a:t> workload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Less number of </a:t>
            </a:r>
            <a:r>
              <a:rPr lang="en-US" altLang="zh-CN" dirty="0" err="1" smtClean="0">
                <a:solidFill>
                  <a:srgbClr val="0070C0"/>
                </a:solidFill>
                <a:latin typeface="+mj-lt"/>
              </a:rPr>
              <a:t>supersteps</a:t>
            </a:r>
            <a:endParaRPr lang="en-US" altLang="zh-CN" dirty="0" smtClean="0">
              <a:solidFill>
                <a:srgbClr val="0070C0"/>
              </a:solidFill>
              <a:latin typeface="+mj-lt"/>
            </a:endParaRP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Less number of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computing units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endParaRPr lang="en-US" altLang="zh-CN" dirty="0" smtClean="0">
              <a:latin typeface="+mj-lt"/>
            </a:endParaRPr>
          </a:p>
          <a:p>
            <a:pPr lvl="2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  <p:grpSp>
        <p:nvGrpSpPr>
          <p:cNvPr id="8" name="组合 50"/>
          <p:cNvGrpSpPr/>
          <p:nvPr/>
        </p:nvGrpSpPr>
        <p:grpSpPr>
          <a:xfrm>
            <a:off x="1573911" y="4195413"/>
            <a:ext cx="5927047" cy="2206905"/>
            <a:chOff x="869764" y="2133981"/>
            <a:chExt cx="7175873" cy="2671900"/>
          </a:xfrm>
        </p:grpSpPr>
        <p:sp>
          <p:nvSpPr>
            <p:cNvPr id="9" name="Freeform 137"/>
            <p:cNvSpPr/>
            <p:nvPr/>
          </p:nvSpPr>
          <p:spPr>
            <a:xfrm>
              <a:off x="5586884" y="2692958"/>
              <a:ext cx="2321169" cy="1838849"/>
            </a:xfrm>
            <a:custGeom>
              <a:avLst/>
              <a:gdLst>
                <a:gd name="connsiteX0" fmla="*/ 572756 w 2321169"/>
                <a:gd name="connsiteY0" fmla="*/ 0 h 1838849"/>
                <a:gd name="connsiteX1" fmla="*/ 1758461 w 2321169"/>
                <a:gd name="connsiteY1" fmla="*/ 20097 h 1838849"/>
                <a:gd name="connsiteX2" fmla="*/ 2321169 w 2321169"/>
                <a:gd name="connsiteY2" fmla="*/ 924449 h 1838849"/>
                <a:gd name="connsiteX3" fmla="*/ 1698171 w 2321169"/>
                <a:gd name="connsiteY3" fmla="*/ 1838849 h 1838849"/>
                <a:gd name="connsiteX4" fmla="*/ 633046 w 2321169"/>
                <a:gd name="connsiteY4" fmla="*/ 1818752 h 1838849"/>
                <a:gd name="connsiteX5" fmla="*/ 0 w 2321169"/>
                <a:gd name="connsiteY5" fmla="*/ 944545 h 1838849"/>
                <a:gd name="connsiteX6" fmla="*/ 572756 w 2321169"/>
                <a:gd name="connsiteY6" fmla="*/ 0 h 183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169" h="1838849">
                  <a:moveTo>
                    <a:pt x="572756" y="0"/>
                  </a:moveTo>
                  <a:lnTo>
                    <a:pt x="1758461" y="20097"/>
                  </a:lnTo>
                  <a:lnTo>
                    <a:pt x="2321169" y="924449"/>
                  </a:lnTo>
                  <a:lnTo>
                    <a:pt x="1698171" y="1838849"/>
                  </a:lnTo>
                  <a:lnTo>
                    <a:pt x="633046" y="1818752"/>
                  </a:lnTo>
                  <a:lnTo>
                    <a:pt x="0" y="944545"/>
                  </a:lnTo>
                  <a:lnTo>
                    <a:pt x="572756" y="0"/>
                  </a:lnTo>
                  <a:close/>
                </a:path>
              </a:pathLst>
            </a:custGeom>
            <a:solidFill>
              <a:schemeClr val="accent5">
                <a:alpha val="30000"/>
              </a:schemeClr>
            </a:solidFill>
            <a:ln>
              <a:headEnd type="none" w="med" len="med"/>
              <a:tailEnd type="none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Oval 4"/>
            <p:cNvSpPr/>
            <p:nvPr/>
          </p:nvSpPr>
          <p:spPr>
            <a:xfrm>
              <a:off x="1676400" y="25841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Oval 5"/>
            <p:cNvSpPr/>
            <p:nvPr/>
          </p:nvSpPr>
          <p:spPr>
            <a:xfrm>
              <a:off x="2362200" y="25841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val 6"/>
            <p:cNvSpPr/>
            <p:nvPr/>
          </p:nvSpPr>
          <p:spPr>
            <a:xfrm>
              <a:off x="1143000" y="3302666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7"/>
            <p:cNvSpPr/>
            <p:nvPr/>
          </p:nvSpPr>
          <p:spPr>
            <a:xfrm>
              <a:off x="1676400" y="39557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Oval 8"/>
            <p:cNvSpPr/>
            <p:nvPr/>
          </p:nvSpPr>
          <p:spPr>
            <a:xfrm>
              <a:off x="2362200" y="39557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9"/>
            <p:cNvSpPr/>
            <p:nvPr/>
          </p:nvSpPr>
          <p:spPr>
            <a:xfrm>
              <a:off x="2895600" y="3302666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7" name="Straight Connector 12"/>
            <p:cNvCxnSpPr>
              <a:stCxn id="13" idx="6"/>
              <a:endCxn id="16" idx="2"/>
            </p:cNvCxnSpPr>
            <p:nvPr/>
          </p:nvCxnSpPr>
          <p:spPr>
            <a:xfrm>
              <a:off x="1447800" y="3455066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"/>
            <p:cNvCxnSpPr>
              <a:stCxn id="10" idx="6"/>
              <a:endCxn id="12" idx="2"/>
            </p:cNvCxnSpPr>
            <p:nvPr/>
          </p:nvCxnSpPr>
          <p:spPr>
            <a:xfrm>
              <a:off x="1981200" y="2736555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4" idx="6"/>
              <a:endCxn id="15" idx="2"/>
            </p:cNvCxnSpPr>
            <p:nvPr/>
          </p:nvCxnSpPr>
          <p:spPr>
            <a:xfrm>
              <a:off x="1981200" y="4108155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1"/>
            <p:cNvCxnSpPr>
              <a:stCxn id="13" idx="7"/>
              <a:endCxn id="10" idx="3"/>
            </p:cNvCxnSpPr>
            <p:nvPr/>
          </p:nvCxnSpPr>
          <p:spPr>
            <a:xfrm flipV="1">
              <a:off x="1403163" y="2844318"/>
              <a:ext cx="317874" cy="50298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4"/>
            <p:cNvCxnSpPr>
              <a:stCxn id="13" idx="4"/>
              <a:endCxn id="14" idx="2"/>
            </p:cNvCxnSpPr>
            <p:nvPr/>
          </p:nvCxnSpPr>
          <p:spPr>
            <a:xfrm>
              <a:off x="1295400" y="3607466"/>
              <a:ext cx="381000" cy="50068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7"/>
            <p:cNvCxnSpPr>
              <a:stCxn id="12" idx="5"/>
              <a:endCxn id="16" idx="1"/>
            </p:cNvCxnSpPr>
            <p:nvPr/>
          </p:nvCxnSpPr>
          <p:spPr>
            <a:xfrm>
              <a:off x="2622363" y="2844318"/>
              <a:ext cx="317874" cy="50298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0"/>
            <p:cNvCxnSpPr>
              <a:stCxn id="15" idx="6"/>
              <a:endCxn id="16" idx="4"/>
            </p:cNvCxnSpPr>
            <p:nvPr/>
          </p:nvCxnSpPr>
          <p:spPr>
            <a:xfrm flipV="1">
              <a:off x="2667000" y="3607466"/>
              <a:ext cx="381000" cy="50068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3"/>
            <p:cNvCxnSpPr>
              <a:stCxn id="10" idx="4"/>
              <a:endCxn id="15" idx="0"/>
            </p:cNvCxnSpPr>
            <p:nvPr/>
          </p:nvCxnSpPr>
          <p:spPr>
            <a:xfrm>
              <a:off x="1828800" y="2888955"/>
              <a:ext cx="685800" cy="106680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7"/>
            <p:cNvCxnSpPr>
              <a:stCxn id="10" idx="4"/>
              <a:endCxn id="16" idx="1"/>
            </p:cNvCxnSpPr>
            <p:nvPr/>
          </p:nvCxnSpPr>
          <p:spPr>
            <a:xfrm>
              <a:off x="1828800" y="2888955"/>
              <a:ext cx="1111437" cy="45834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40"/>
            <p:cNvCxnSpPr>
              <a:stCxn id="10" idx="4"/>
              <a:endCxn id="14" idx="0"/>
            </p:cNvCxnSpPr>
            <p:nvPr/>
          </p:nvCxnSpPr>
          <p:spPr>
            <a:xfrm>
              <a:off x="1828800" y="2888955"/>
              <a:ext cx="0" cy="106680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44"/>
            <p:cNvCxnSpPr>
              <a:stCxn id="15" idx="0"/>
              <a:endCxn id="12" idx="4"/>
            </p:cNvCxnSpPr>
            <p:nvPr/>
          </p:nvCxnSpPr>
          <p:spPr>
            <a:xfrm flipV="1">
              <a:off x="2514600" y="2888955"/>
              <a:ext cx="0" cy="106680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47"/>
            <p:cNvCxnSpPr>
              <a:stCxn id="14" idx="0"/>
              <a:endCxn id="12" idx="4"/>
            </p:cNvCxnSpPr>
            <p:nvPr/>
          </p:nvCxnSpPr>
          <p:spPr>
            <a:xfrm flipV="1">
              <a:off x="1828800" y="2888955"/>
              <a:ext cx="685800" cy="106680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50"/>
            <p:cNvCxnSpPr>
              <a:stCxn id="13" idx="6"/>
              <a:endCxn id="12" idx="4"/>
            </p:cNvCxnSpPr>
            <p:nvPr/>
          </p:nvCxnSpPr>
          <p:spPr>
            <a:xfrm flipV="1">
              <a:off x="1447800" y="2888955"/>
              <a:ext cx="1066800" cy="56611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53"/>
            <p:cNvCxnSpPr>
              <a:stCxn id="14" idx="0"/>
              <a:endCxn id="16" idx="3"/>
            </p:cNvCxnSpPr>
            <p:nvPr/>
          </p:nvCxnSpPr>
          <p:spPr>
            <a:xfrm flipV="1">
              <a:off x="1828800" y="3562829"/>
              <a:ext cx="1111437" cy="392926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6"/>
            <p:cNvCxnSpPr>
              <a:stCxn id="13" idx="5"/>
              <a:endCxn id="15" idx="0"/>
            </p:cNvCxnSpPr>
            <p:nvPr/>
          </p:nvCxnSpPr>
          <p:spPr>
            <a:xfrm>
              <a:off x="1403163" y="3562829"/>
              <a:ext cx="1111437" cy="392926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67"/>
            <p:cNvCxnSpPr>
              <a:stCxn id="12" idx="7"/>
            </p:cNvCxnSpPr>
            <p:nvPr/>
          </p:nvCxnSpPr>
          <p:spPr>
            <a:xfrm flipV="1">
              <a:off x="2622363" y="2154766"/>
              <a:ext cx="317874" cy="4740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69"/>
            <p:cNvCxnSpPr>
              <a:stCxn id="12" idx="0"/>
            </p:cNvCxnSpPr>
            <p:nvPr/>
          </p:nvCxnSpPr>
          <p:spPr>
            <a:xfrm flipH="1" flipV="1">
              <a:off x="2420542" y="2133981"/>
              <a:ext cx="94058" cy="45017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72"/>
            <p:cNvCxnSpPr>
              <a:stCxn id="16" idx="6"/>
            </p:cNvCxnSpPr>
            <p:nvPr/>
          </p:nvCxnSpPr>
          <p:spPr>
            <a:xfrm>
              <a:off x="3200400" y="3455066"/>
              <a:ext cx="27323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75"/>
            <p:cNvCxnSpPr>
              <a:endCxn id="15" idx="4"/>
            </p:cNvCxnSpPr>
            <p:nvPr/>
          </p:nvCxnSpPr>
          <p:spPr>
            <a:xfrm flipH="1" flipV="1">
              <a:off x="2514600" y="4260555"/>
              <a:ext cx="71740" cy="34828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8"/>
            <p:cNvCxnSpPr>
              <a:endCxn id="15" idx="5"/>
            </p:cNvCxnSpPr>
            <p:nvPr/>
          </p:nvCxnSpPr>
          <p:spPr>
            <a:xfrm flipH="1" flipV="1">
              <a:off x="2622363" y="4215918"/>
              <a:ext cx="197037" cy="2851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1"/>
            <p:cNvCxnSpPr>
              <a:endCxn id="15" idx="3"/>
            </p:cNvCxnSpPr>
            <p:nvPr/>
          </p:nvCxnSpPr>
          <p:spPr>
            <a:xfrm flipV="1">
              <a:off x="2288803" y="4215918"/>
              <a:ext cx="118034" cy="4375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8"/>
            <p:cNvCxnSpPr>
              <a:stCxn id="10" idx="1"/>
            </p:cNvCxnSpPr>
            <p:nvPr/>
          </p:nvCxnSpPr>
          <p:spPr>
            <a:xfrm flipH="1" flipV="1">
              <a:off x="1447800" y="2342936"/>
              <a:ext cx="273237" cy="28585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91"/>
            <p:cNvCxnSpPr>
              <a:stCxn id="10" idx="0"/>
            </p:cNvCxnSpPr>
            <p:nvPr/>
          </p:nvCxnSpPr>
          <p:spPr>
            <a:xfrm flipV="1">
              <a:off x="1828800" y="2286381"/>
              <a:ext cx="0" cy="29777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94"/>
            <p:cNvCxnSpPr>
              <a:stCxn id="13" idx="2"/>
            </p:cNvCxnSpPr>
            <p:nvPr/>
          </p:nvCxnSpPr>
          <p:spPr>
            <a:xfrm flipH="1" flipV="1">
              <a:off x="869764" y="3302666"/>
              <a:ext cx="273236" cy="1524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97"/>
            <p:cNvCxnSpPr>
              <a:stCxn id="14" idx="3"/>
            </p:cNvCxnSpPr>
            <p:nvPr/>
          </p:nvCxnSpPr>
          <p:spPr>
            <a:xfrm flipH="1">
              <a:off x="1368797" y="4215918"/>
              <a:ext cx="352240" cy="1327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00"/>
            <p:cNvCxnSpPr>
              <a:endCxn id="14" idx="4"/>
            </p:cNvCxnSpPr>
            <p:nvPr/>
          </p:nvCxnSpPr>
          <p:spPr>
            <a:xfrm flipV="1">
              <a:off x="1651395" y="4260555"/>
              <a:ext cx="177405" cy="3929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105"/>
            <p:cNvSpPr/>
            <p:nvPr/>
          </p:nvSpPr>
          <p:spPr>
            <a:xfrm>
              <a:off x="6248400" y="27365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Oval 106"/>
            <p:cNvSpPr/>
            <p:nvPr/>
          </p:nvSpPr>
          <p:spPr>
            <a:xfrm>
              <a:off x="6934200" y="27365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Oval 107"/>
            <p:cNvSpPr/>
            <p:nvPr/>
          </p:nvSpPr>
          <p:spPr>
            <a:xfrm>
              <a:off x="5715000" y="3455066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Oval 108"/>
            <p:cNvSpPr/>
            <p:nvPr/>
          </p:nvSpPr>
          <p:spPr>
            <a:xfrm>
              <a:off x="6248400" y="41081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Oval 109"/>
            <p:cNvSpPr/>
            <p:nvPr/>
          </p:nvSpPr>
          <p:spPr>
            <a:xfrm>
              <a:off x="6934200" y="4108155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Oval 110"/>
            <p:cNvSpPr/>
            <p:nvPr/>
          </p:nvSpPr>
          <p:spPr>
            <a:xfrm>
              <a:off x="7467600" y="3455066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9" name="Straight Connector 111"/>
            <p:cNvCxnSpPr>
              <a:stCxn id="45" idx="6"/>
              <a:endCxn id="48" idx="2"/>
            </p:cNvCxnSpPr>
            <p:nvPr/>
          </p:nvCxnSpPr>
          <p:spPr>
            <a:xfrm>
              <a:off x="6019800" y="3607466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12"/>
            <p:cNvCxnSpPr>
              <a:stCxn id="43" idx="6"/>
              <a:endCxn id="44" idx="2"/>
            </p:cNvCxnSpPr>
            <p:nvPr/>
          </p:nvCxnSpPr>
          <p:spPr>
            <a:xfrm>
              <a:off x="6553200" y="2888955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13"/>
            <p:cNvCxnSpPr>
              <a:stCxn id="46" idx="6"/>
              <a:endCxn id="47" idx="2"/>
            </p:cNvCxnSpPr>
            <p:nvPr/>
          </p:nvCxnSpPr>
          <p:spPr>
            <a:xfrm>
              <a:off x="6553200" y="4260555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114"/>
            <p:cNvCxnSpPr>
              <a:stCxn id="45" idx="7"/>
              <a:endCxn id="43" idx="3"/>
            </p:cNvCxnSpPr>
            <p:nvPr/>
          </p:nvCxnSpPr>
          <p:spPr>
            <a:xfrm flipV="1">
              <a:off x="5975163" y="2996718"/>
              <a:ext cx="317874" cy="50298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15"/>
            <p:cNvCxnSpPr>
              <a:stCxn id="45" idx="4"/>
              <a:endCxn id="46" idx="2"/>
            </p:cNvCxnSpPr>
            <p:nvPr/>
          </p:nvCxnSpPr>
          <p:spPr>
            <a:xfrm>
              <a:off x="5867400" y="3759866"/>
              <a:ext cx="381000" cy="5006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16"/>
            <p:cNvCxnSpPr>
              <a:stCxn id="44" idx="5"/>
              <a:endCxn id="48" idx="1"/>
            </p:cNvCxnSpPr>
            <p:nvPr/>
          </p:nvCxnSpPr>
          <p:spPr>
            <a:xfrm>
              <a:off x="7194363" y="2996718"/>
              <a:ext cx="317874" cy="50298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17"/>
            <p:cNvCxnSpPr>
              <a:stCxn id="47" idx="6"/>
              <a:endCxn id="48" idx="4"/>
            </p:cNvCxnSpPr>
            <p:nvPr/>
          </p:nvCxnSpPr>
          <p:spPr>
            <a:xfrm flipV="1">
              <a:off x="7239000" y="3759866"/>
              <a:ext cx="381000" cy="5006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18"/>
            <p:cNvCxnSpPr>
              <a:stCxn id="43" idx="4"/>
              <a:endCxn id="47" idx="0"/>
            </p:cNvCxnSpPr>
            <p:nvPr/>
          </p:nvCxnSpPr>
          <p:spPr>
            <a:xfrm>
              <a:off x="6400800" y="3041355"/>
              <a:ext cx="685800" cy="1066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19"/>
            <p:cNvCxnSpPr>
              <a:stCxn id="43" idx="4"/>
              <a:endCxn id="48" idx="1"/>
            </p:cNvCxnSpPr>
            <p:nvPr/>
          </p:nvCxnSpPr>
          <p:spPr>
            <a:xfrm>
              <a:off x="6400800" y="3041355"/>
              <a:ext cx="1111437" cy="45834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20"/>
            <p:cNvCxnSpPr>
              <a:stCxn id="43" idx="4"/>
              <a:endCxn id="46" idx="0"/>
            </p:cNvCxnSpPr>
            <p:nvPr/>
          </p:nvCxnSpPr>
          <p:spPr>
            <a:xfrm>
              <a:off x="6400800" y="3041355"/>
              <a:ext cx="0" cy="1066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21"/>
            <p:cNvCxnSpPr>
              <a:stCxn id="47" idx="0"/>
              <a:endCxn id="44" idx="4"/>
            </p:cNvCxnSpPr>
            <p:nvPr/>
          </p:nvCxnSpPr>
          <p:spPr>
            <a:xfrm flipV="1">
              <a:off x="7086600" y="3041355"/>
              <a:ext cx="0" cy="1066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22"/>
            <p:cNvCxnSpPr>
              <a:stCxn id="46" idx="0"/>
              <a:endCxn id="44" idx="4"/>
            </p:cNvCxnSpPr>
            <p:nvPr/>
          </p:nvCxnSpPr>
          <p:spPr>
            <a:xfrm flipV="1">
              <a:off x="6400800" y="3041355"/>
              <a:ext cx="685800" cy="1066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23"/>
            <p:cNvCxnSpPr>
              <a:stCxn id="45" idx="6"/>
              <a:endCxn id="44" idx="4"/>
            </p:cNvCxnSpPr>
            <p:nvPr/>
          </p:nvCxnSpPr>
          <p:spPr>
            <a:xfrm flipV="1">
              <a:off x="6019800" y="3041355"/>
              <a:ext cx="1066800" cy="56611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24"/>
            <p:cNvCxnSpPr>
              <a:stCxn id="46" idx="0"/>
              <a:endCxn id="48" idx="3"/>
            </p:cNvCxnSpPr>
            <p:nvPr/>
          </p:nvCxnSpPr>
          <p:spPr>
            <a:xfrm flipV="1">
              <a:off x="6400800" y="3715229"/>
              <a:ext cx="1111437" cy="39292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25"/>
            <p:cNvCxnSpPr>
              <a:stCxn id="45" idx="5"/>
              <a:endCxn id="47" idx="0"/>
            </p:cNvCxnSpPr>
            <p:nvPr/>
          </p:nvCxnSpPr>
          <p:spPr>
            <a:xfrm>
              <a:off x="5975163" y="3715229"/>
              <a:ext cx="1111437" cy="39292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 w="med" len="med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26"/>
            <p:cNvCxnSpPr>
              <a:stCxn id="44" idx="7"/>
            </p:cNvCxnSpPr>
            <p:nvPr/>
          </p:nvCxnSpPr>
          <p:spPr>
            <a:xfrm flipV="1">
              <a:off x="7194363" y="2307166"/>
              <a:ext cx="317874" cy="4740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27"/>
            <p:cNvCxnSpPr>
              <a:stCxn id="44" idx="0"/>
            </p:cNvCxnSpPr>
            <p:nvPr/>
          </p:nvCxnSpPr>
          <p:spPr>
            <a:xfrm flipH="1" flipV="1">
              <a:off x="6992542" y="2286381"/>
              <a:ext cx="94058" cy="45017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28"/>
            <p:cNvCxnSpPr>
              <a:stCxn id="48" idx="6"/>
            </p:cNvCxnSpPr>
            <p:nvPr/>
          </p:nvCxnSpPr>
          <p:spPr>
            <a:xfrm>
              <a:off x="7772400" y="3607466"/>
              <a:ext cx="27323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29"/>
            <p:cNvCxnSpPr>
              <a:endCxn id="47" idx="4"/>
            </p:cNvCxnSpPr>
            <p:nvPr/>
          </p:nvCxnSpPr>
          <p:spPr>
            <a:xfrm flipH="1" flipV="1">
              <a:off x="7086600" y="4412955"/>
              <a:ext cx="71740" cy="34828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30"/>
            <p:cNvCxnSpPr>
              <a:endCxn id="47" idx="5"/>
            </p:cNvCxnSpPr>
            <p:nvPr/>
          </p:nvCxnSpPr>
          <p:spPr>
            <a:xfrm flipH="1" flipV="1">
              <a:off x="7194363" y="4368318"/>
              <a:ext cx="197037" cy="2851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31"/>
            <p:cNvCxnSpPr>
              <a:endCxn id="47" idx="3"/>
            </p:cNvCxnSpPr>
            <p:nvPr/>
          </p:nvCxnSpPr>
          <p:spPr>
            <a:xfrm flipV="1">
              <a:off x="6860803" y="4368318"/>
              <a:ext cx="118034" cy="4375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32"/>
            <p:cNvCxnSpPr>
              <a:stCxn id="43" idx="1"/>
            </p:cNvCxnSpPr>
            <p:nvPr/>
          </p:nvCxnSpPr>
          <p:spPr>
            <a:xfrm flipH="1" flipV="1">
              <a:off x="6019800" y="2495336"/>
              <a:ext cx="273237" cy="28585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33"/>
            <p:cNvCxnSpPr>
              <a:stCxn id="43" idx="0"/>
            </p:cNvCxnSpPr>
            <p:nvPr/>
          </p:nvCxnSpPr>
          <p:spPr>
            <a:xfrm flipV="1">
              <a:off x="6400800" y="2438781"/>
              <a:ext cx="0" cy="29777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34"/>
            <p:cNvCxnSpPr>
              <a:stCxn id="45" idx="2"/>
            </p:cNvCxnSpPr>
            <p:nvPr/>
          </p:nvCxnSpPr>
          <p:spPr>
            <a:xfrm flipH="1" flipV="1">
              <a:off x="5441764" y="3455066"/>
              <a:ext cx="273236" cy="1524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35"/>
            <p:cNvCxnSpPr>
              <a:stCxn id="46" idx="3"/>
            </p:cNvCxnSpPr>
            <p:nvPr/>
          </p:nvCxnSpPr>
          <p:spPr>
            <a:xfrm flipH="1">
              <a:off x="5940797" y="4368318"/>
              <a:ext cx="352240" cy="13276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36"/>
            <p:cNvCxnSpPr>
              <a:endCxn id="46" idx="4"/>
            </p:cNvCxnSpPr>
            <p:nvPr/>
          </p:nvCxnSpPr>
          <p:spPr>
            <a:xfrm flipV="1">
              <a:off x="6223395" y="4412955"/>
              <a:ext cx="177405" cy="3929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Down Arrow 138"/>
            <p:cNvSpPr/>
            <p:nvPr/>
          </p:nvSpPr>
          <p:spPr>
            <a:xfrm rot="16200000">
              <a:off x="4176775" y="3048865"/>
              <a:ext cx="557186" cy="864816"/>
            </a:xfrm>
            <a:prstGeom prst="downArrow">
              <a:avLst/>
            </a:prstGeom>
            <a:ln>
              <a:headEnd type="none" w="med" len="med"/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Giraph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++ [PVLDB’13]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 Pioneering: think like a graph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 METIS-style vertex partitioning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i="1" dirty="0" smtClean="0">
                <a:latin typeface="+mj-lt"/>
                <a:ea typeface="ＭＳ Ｐゴシック" pitchFamily="-65" charset="-128"/>
              </a:rPr>
              <a:t> </a:t>
            </a:r>
            <a:r>
              <a:rPr lang="en-US" altLang="zh-CN" sz="2700" i="1" dirty="0" err="1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Partition.compute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(.)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Boundary vertex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values sync-</a:t>
            </a:r>
            <a:r>
              <a:rPr lang="en-US" altLang="zh-CN" sz="2700" dirty="0" err="1" smtClean="0">
                <a:latin typeface="+mj-lt"/>
                <a:ea typeface="ＭＳ Ｐゴシック" pitchFamily="-65" charset="-128"/>
              </a:rPr>
              <a:t>ed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at </a:t>
            </a:r>
            <a:r>
              <a:rPr lang="en-US" altLang="zh-CN" sz="2700" dirty="0" err="1" smtClean="0">
                <a:latin typeface="+mj-lt"/>
                <a:ea typeface="ＭＳ Ｐゴシック" pitchFamily="-65" charset="-128"/>
              </a:rPr>
              <a:t>superstep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barrier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Internal vertex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values can be updated anytime</a:t>
            </a:r>
            <a:endParaRPr lang="en-US" altLang="zh-CN" dirty="0" smtClean="0">
              <a:latin typeface="+mj-lt"/>
            </a:endParaRPr>
          </a:p>
          <a:p>
            <a:pPr lvl="2" indent="-228600" eaLnBrk="0" hangingPunct="0">
              <a:buSzPct val="100000"/>
              <a:buFont typeface="Lucida Grande" charset="0"/>
              <a:buChar char="»"/>
            </a:pPr>
            <a:endParaRPr lang="en-US" dirty="0" smtClean="0">
              <a:latin typeface="+mj-lt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Blogel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rPr>
              <a:t>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 API: </a:t>
            </a:r>
            <a:r>
              <a:rPr lang="en-US" sz="2700" i="1" dirty="0" err="1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vertex.compute</a:t>
            </a:r>
            <a:r>
              <a:rPr lang="en-US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(.)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 + </a:t>
            </a:r>
            <a:r>
              <a:rPr lang="en-US" sz="2700" i="1" dirty="0" err="1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block.compute</a:t>
            </a:r>
            <a:r>
              <a:rPr lang="en-US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(.)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A block can have its own fields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A </a:t>
            </a:r>
            <a:r>
              <a:rPr lang="en-US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block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/</a:t>
            </a:r>
            <a:r>
              <a:rPr lang="en-US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vertex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 can send </a:t>
            </a:r>
            <a:r>
              <a:rPr lang="en-US" sz="2700" dirty="0" err="1" smtClean="0">
                <a:latin typeface="+mj-lt"/>
                <a:ea typeface="ＭＳ Ｐゴシック" pitchFamily="-65" charset="-128"/>
              </a:rPr>
              <a:t>msgs</a:t>
            </a:r>
            <a:r>
              <a:rPr lang="en-US" sz="2700" dirty="0" smtClean="0">
                <a:latin typeface="+mj-lt"/>
                <a:ea typeface="ＭＳ Ｐゴシック" pitchFamily="-65" charset="-128"/>
              </a:rPr>
              <a:t> to 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another 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block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/</a:t>
            </a:r>
            <a:r>
              <a:rPr lang="en-US" altLang="zh-CN" sz="2700" dirty="0" smtClean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vertex</a:t>
            </a:r>
            <a:endParaRPr lang="en-US" sz="2700" dirty="0" smtClean="0">
              <a:solidFill>
                <a:srgbClr val="0070C0"/>
              </a:solidFill>
              <a:latin typeface="+mj-lt"/>
              <a:ea typeface="ＭＳ Ｐゴシック" pitchFamily="-65" charset="-128"/>
            </a:endParaRP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j-lt"/>
                <a:ea typeface="ＭＳ Ｐゴシック" pitchFamily="-65" charset="-128"/>
              </a:rPr>
              <a:t>Example: Hash-Min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Construct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block-level graph</a:t>
            </a:r>
            <a:r>
              <a:rPr lang="en-US" altLang="zh-CN" dirty="0" smtClean="0">
                <a:latin typeface="+mj-lt"/>
              </a:rPr>
              <a:t>: to compute an adjacency list for each block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altLang="zh-CN" dirty="0" smtClean="0">
                <a:latin typeface="+mj-lt"/>
              </a:rPr>
              <a:t>Propagate </a:t>
            </a:r>
            <a:r>
              <a:rPr lang="en-US" altLang="zh-CN" dirty="0" smtClean="0">
                <a:solidFill>
                  <a:srgbClr val="0070C0"/>
                </a:solidFill>
                <a:latin typeface="+mj-lt"/>
              </a:rPr>
              <a:t>min block ID </a:t>
            </a:r>
            <a:r>
              <a:rPr lang="en-US" altLang="zh-CN" dirty="0" smtClean="0">
                <a:latin typeface="+mj-lt"/>
              </a:rPr>
              <a:t>among blocks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Blogel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>
                <a:latin typeface="+mj-lt"/>
                <a:ea typeface="ＭＳ Ｐゴシック" pitchFamily="-65" charset="-128"/>
              </a:rPr>
              <a:t>Performance on Friendster social network with </a:t>
            </a:r>
            <a:r>
              <a:rPr lang="en-US" altLang="zh-CN" sz="2700" dirty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65.6 M</a:t>
            </a:r>
            <a:r>
              <a:rPr lang="en-US" altLang="zh-CN" sz="2700" dirty="0">
                <a:latin typeface="+mj-lt"/>
                <a:ea typeface="ＭＳ Ｐゴシック" pitchFamily="-65" charset="-128"/>
              </a:rPr>
              <a:t> vertices and </a:t>
            </a:r>
            <a:r>
              <a:rPr lang="en-US" altLang="zh-CN" sz="2700" dirty="0">
                <a:solidFill>
                  <a:srgbClr val="0070C0"/>
                </a:solidFill>
                <a:latin typeface="+mj-lt"/>
                <a:ea typeface="ＭＳ Ｐゴシック" pitchFamily="-65" charset="-128"/>
              </a:rPr>
              <a:t>3.6 B</a:t>
            </a:r>
            <a:r>
              <a:rPr lang="en-US" altLang="zh-CN" sz="2700" dirty="0">
                <a:latin typeface="+mj-lt"/>
                <a:ea typeface="ＭＳ Ｐゴシック" pitchFamily="-65" charset="-128"/>
              </a:rPr>
              <a:t> 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edges</a:t>
            </a:r>
            <a:endParaRPr lang="en-US" altLang="zh-CN" dirty="0" smtClean="0">
              <a:latin typeface="+mj-lt"/>
            </a:endParaRP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6923206"/>
              </p:ext>
            </p:extLst>
          </p:nvPr>
        </p:nvGraphicFramePr>
        <p:xfrm>
          <a:off x="76200" y="3293985"/>
          <a:ext cx="2971800" cy="336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01865567"/>
              </p:ext>
            </p:extLst>
          </p:nvPr>
        </p:nvGraphicFramePr>
        <p:xfrm>
          <a:off x="3086100" y="3316563"/>
          <a:ext cx="2971800" cy="336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96348024"/>
              </p:ext>
            </p:extLst>
          </p:nvPr>
        </p:nvGraphicFramePr>
        <p:xfrm>
          <a:off x="6096000" y="3293985"/>
          <a:ext cx="2971800" cy="336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83309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4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ts val="2000"/>
              </a:spcBef>
              <a:defRPr/>
            </a:pPr>
            <a:r>
              <a:rPr lang="en-US" sz="3200" b="1" dirty="0" err="1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Blogel</a:t>
            </a:r>
            <a:r>
              <a:rPr lang="en-US" sz="3200" b="1" dirty="0" smtClean="0">
                <a:latin typeface="+mj-lt"/>
                <a:ea typeface="ＭＳ Ｐゴシック" pitchFamily="-65" charset="-128"/>
                <a:cs typeface="ＭＳ Ｐゴシック" pitchFamily="-65" charset="-128"/>
              </a:rPr>
              <a:t> [PVLDB’14]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Web graph: URL-based partitioning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Spatial networks: 2D partitioning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General graphs: graph </a:t>
            </a:r>
            <a:r>
              <a:rPr lang="en-US" altLang="zh-CN" sz="2700" dirty="0" err="1" smtClean="0">
                <a:latin typeface="+mj-lt"/>
                <a:ea typeface="ＭＳ Ｐゴシック" pitchFamily="-65" charset="-128"/>
              </a:rPr>
              <a:t>Voronoi</a:t>
            </a:r>
            <a:r>
              <a:rPr lang="en-US" altLang="zh-CN" sz="2700" dirty="0" smtClean="0">
                <a:latin typeface="+mj-lt"/>
                <a:ea typeface="ＭＳ Ｐゴシック" pitchFamily="-65" charset="-128"/>
              </a:rPr>
              <a:t> diagram partitioning</a:t>
            </a: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Graph </a:t>
            </a:r>
            <a:r>
              <a:rPr lang="en-US" altLang="zh-CN" dirty="0" err="1" smtClean="0">
                <a:solidFill>
                  <a:srgbClr val="0070C0"/>
                </a:solidFill>
              </a:rPr>
              <a:t>Voronoi</a:t>
            </a:r>
            <a:r>
              <a:rPr lang="en-US" altLang="zh-CN" dirty="0" smtClean="0">
                <a:solidFill>
                  <a:srgbClr val="0070C0"/>
                </a:solidFill>
              </a:rPr>
              <a:t> Diagram</a:t>
            </a:r>
            <a:r>
              <a:rPr lang="en-US" altLang="zh-CN" dirty="0" smtClean="0"/>
              <a:t> (</a:t>
            </a:r>
            <a:r>
              <a:rPr lang="en-US" altLang="zh-CN" dirty="0" smtClean="0">
                <a:solidFill>
                  <a:srgbClr val="0070C0"/>
                </a:solidFill>
              </a:rPr>
              <a:t>GVD</a:t>
            </a:r>
            <a:r>
              <a:rPr lang="en-US" altLang="zh-CN" dirty="0" smtClean="0"/>
              <a:t>) partitioning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 rot="16200000" flipV="1">
            <a:off x="2612236" y="5936453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rot="5400000" flipH="1" flipV="1">
            <a:off x="1318423" y="3620291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rot="16200000" flipV="1">
            <a:off x="1303342" y="4271960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rot="5400000" flipH="1" flipV="1">
            <a:off x="1436692" y="4894260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rot="16200000" flipV="1">
            <a:off x="981080" y="4705347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rot="5400000" flipH="1">
            <a:off x="1303343" y="5516559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rot="5400000" flipH="1" flipV="1">
            <a:off x="1804992" y="5503860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rot="16200000" flipV="1">
            <a:off x="1736730" y="4749797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rot="5400000" flipH="1" flipV="1">
            <a:off x="1827217" y="4325935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85" idx="1"/>
          </p:cNvCxnSpPr>
          <p:nvPr/>
        </p:nvCxnSpPr>
        <p:spPr>
          <a:xfrm rot="16200000" flipV="1">
            <a:off x="2070898" y="3326604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 flipH="1" flipV="1">
            <a:off x="2281242" y="4271960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rot="5400000" flipH="1" flipV="1">
            <a:off x="2214567" y="4960935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103" idx="0"/>
            <a:endCxn id="104" idx="4"/>
          </p:cNvCxnSpPr>
          <p:nvPr/>
        </p:nvCxnSpPr>
        <p:spPr>
          <a:xfrm rot="16200000" flipV="1">
            <a:off x="2303467" y="5160960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/>
        </p:nvSpPr>
        <p:spPr>
          <a:xfrm>
            <a:off x="1703392" y="4627560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rot="5400000" flipH="1" flipV="1">
            <a:off x="2766223" y="5253829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rot="5400000" flipH="1" flipV="1">
            <a:off x="2543973" y="5742779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3125792" y="6138860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1881192" y="6076947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3836992" y="6005510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3348042" y="5072060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rot="16200000" flipH="1">
            <a:off x="4103692" y="5249860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rot="5400000">
            <a:off x="3170242" y="4449760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rot="5400000">
            <a:off x="2481267" y="3627435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rot="10800000">
            <a:off x="2814642" y="3427410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rot="5400000">
            <a:off x="3470280" y="3482972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rot="10800000" flipV="1">
            <a:off x="3836992" y="3694110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rot="10800000" flipV="1">
            <a:off x="3348042" y="4405310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rot="10800000">
            <a:off x="3348042" y="5072060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rot="16200000" flipV="1">
            <a:off x="4192592" y="3160710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rot="10800000">
            <a:off x="3836992" y="4183060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rot="16200000" flipV="1">
            <a:off x="4659317" y="4694235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rot="5400000" flipH="1" flipV="1">
            <a:off x="4503742" y="5516560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rot="16200000" flipV="1">
            <a:off x="4459292" y="3960810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椭圆 75"/>
          <p:cNvSpPr/>
          <p:nvPr/>
        </p:nvSpPr>
        <p:spPr>
          <a:xfrm>
            <a:off x="1303342" y="40941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792542" y="6049960"/>
            <a:ext cx="222250" cy="222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4770442" y="59166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3659192" y="40941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4059242" y="30718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148142" y="56499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4059242" y="50276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2725742" y="33385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4992692" y="50720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2592392" y="38465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6" name="矩形 59"/>
          <p:cNvSpPr>
            <a:spLocks noChangeArrowheads="1"/>
          </p:cNvSpPr>
          <p:nvPr/>
        </p:nvSpPr>
        <p:spPr bwMode="auto">
          <a:xfrm>
            <a:off x="5514095" y="4232801"/>
            <a:ext cx="33441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/>
              <a:t>Three seeds</a:t>
            </a:r>
            <a:endParaRPr lang="en-US" altLang="zh-CN" sz="2000" b="1" dirty="0"/>
          </a:p>
          <a:p>
            <a:pPr eaLnBrk="1" hangingPunct="1"/>
            <a:r>
              <a:rPr lang="en-US" altLang="zh-CN" sz="2000" i="1" dirty="0" smtClean="0"/>
              <a:t>v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is </a:t>
            </a:r>
            <a:r>
              <a:rPr lang="en-US" altLang="zh-CN" sz="2000" dirty="0">
                <a:solidFill>
                  <a:srgbClr val="FF0000"/>
                </a:solidFill>
              </a:rPr>
              <a:t>2</a:t>
            </a:r>
            <a:r>
              <a:rPr lang="en-US" altLang="zh-CN" sz="2000" dirty="0"/>
              <a:t> hops from </a:t>
            </a:r>
            <a:r>
              <a:rPr lang="en-US" altLang="zh-CN" sz="2000" dirty="0">
                <a:solidFill>
                  <a:srgbClr val="FF0000"/>
                </a:solidFill>
              </a:rPr>
              <a:t>red </a:t>
            </a:r>
            <a:r>
              <a:rPr lang="en-US" altLang="zh-CN" sz="2000" dirty="0"/>
              <a:t>seed</a:t>
            </a:r>
          </a:p>
          <a:p>
            <a:pPr eaLnBrk="1" hangingPunct="1"/>
            <a:r>
              <a:rPr lang="en-US" altLang="zh-CN" sz="2000" i="1" dirty="0" smtClean="0"/>
              <a:t>v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is </a:t>
            </a:r>
            <a:r>
              <a:rPr lang="en-US" altLang="zh-CN" sz="2000" dirty="0">
                <a:solidFill>
                  <a:srgbClr val="00B050"/>
                </a:solidFill>
              </a:rPr>
              <a:t>3</a:t>
            </a:r>
            <a:r>
              <a:rPr lang="en-US" altLang="zh-CN" sz="2000" dirty="0"/>
              <a:t> hops from </a:t>
            </a:r>
            <a:r>
              <a:rPr lang="en-US" altLang="zh-CN" sz="2000" dirty="0">
                <a:solidFill>
                  <a:srgbClr val="00B050"/>
                </a:solidFill>
              </a:rPr>
              <a:t>green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seed</a:t>
            </a:r>
          </a:p>
          <a:p>
            <a:pPr eaLnBrk="1" hangingPunct="1"/>
            <a:r>
              <a:rPr lang="en-US" altLang="zh-CN" sz="2000" i="1" dirty="0" smtClean="0"/>
              <a:t>v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is </a:t>
            </a:r>
            <a:r>
              <a:rPr lang="en-US" altLang="zh-CN" sz="2000" dirty="0">
                <a:solidFill>
                  <a:srgbClr val="0070C0"/>
                </a:solidFill>
              </a:rPr>
              <a:t>5 </a:t>
            </a:r>
            <a:r>
              <a:rPr lang="en-US" altLang="zh-CN" sz="2000" dirty="0"/>
              <a:t>hops from </a:t>
            </a:r>
            <a:r>
              <a:rPr lang="en-US" altLang="zh-CN" sz="2000" dirty="0">
                <a:solidFill>
                  <a:srgbClr val="0070C0"/>
                </a:solidFill>
              </a:rPr>
              <a:t>blue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seed</a:t>
            </a:r>
            <a:endParaRPr lang="zh-CN" altLang="en-US" sz="2000" dirty="0"/>
          </a:p>
        </p:txBody>
      </p:sp>
      <p:cxnSp>
        <p:nvCxnSpPr>
          <p:cNvPr id="87" name="直接连接符 86"/>
          <p:cNvCxnSpPr/>
          <p:nvPr/>
        </p:nvCxnSpPr>
        <p:spPr>
          <a:xfrm rot="16200000" flipV="1">
            <a:off x="1738313" y="4792644"/>
            <a:ext cx="1111250" cy="666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rot="5400000" flipH="1" flipV="1">
            <a:off x="1803381" y="4379897"/>
            <a:ext cx="444500" cy="3365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/>
          <p:cNvSpPr/>
          <p:nvPr/>
        </p:nvSpPr>
        <p:spPr>
          <a:xfrm>
            <a:off x="2147892" y="41386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90" name="直接连接符 89"/>
          <p:cNvCxnSpPr/>
          <p:nvPr/>
        </p:nvCxnSpPr>
        <p:spPr>
          <a:xfrm rot="5400000" flipH="1" flipV="1">
            <a:off x="1782758" y="5561002"/>
            <a:ext cx="596900" cy="4445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 flipV="1">
            <a:off x="3174996" y="6127744"/>
            <a:ext cx="825500" cy="38258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1785918" y="6054695"/>
            <a:ext cx="1295424" cy="46037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/>
        </p:nvSpPr>
        <p:spPr>
          <a:xfrm>
            <a:off x="3081342" y="64055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1703392" y="59166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95" name="直接连接符 94"/>
          <p:cNvCxnSpPr/>
          <p:nvPr/>
        </p:nvCxnSpPr>
        <p:spPr>
          <a:xfrm rot="5400000" flipH="1" flipV="1">
            <a:off x="2201847" y="5035539"/>
            <a:ext cx="533400" cy="22225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rot="16200000" flipV="1">
            <a:off x="2305050" y="5165716"/>
            <a:ext cx="844550" cy="22225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 rot="5400000" flipH="1" flipV="1">
            <a:off x="2764620" y="5274443"/>
            <a:ext cx="630237" cy="4445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rot="10800000" flipV="1">
            <a:off x="3355978" y="4413232"/>
            <a:ext cx="1644650" cy="65405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rot="16200000" flipV="1">
            <a:off x="4448176" y="3894115"/>
            <a:ext cx="755650" cy="22225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椭圆 99"/>
          <p:cNvSpPr/>
          <p:nvPr/>
        </p:nvSpPr>
        <p:spPr>
          <a:xfrm>
            <a:off x="4592642" y="3560760"/>
            <a:ext cx="222250" cy="2222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4814892" y="43164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3214692" y="49831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2725742" y="56943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2503492" y="462756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436692" y="52054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2236792" y="52943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7" name="TextBox 58"/>
          <p:cNvSpPr txBox="1">
            <a:spLocks noChangeArrowheads="1"/>
          </p:cNvSpPr>
          <p:nvPr/>
        </p:nvSpPr>
        <p:spPr bwMode="auto">
          <a:xfrm>
            <a:off x="2206611" y="5127612"/>
            <a:ext cx="29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1747842" y="3338510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Sample seed vertices with probability </a:t>
            </a:r>
            <a:r>
              <a:rPr lang="en-US" altLang="zh-CN" i="1" dirty="0" smtClean="0">
                <a:cs typeface="Times New Roman" panose="02020603050405020304" pitchFamily="18" charset="0"/>
              </a:rPr>
              <a:t>p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9" name="直接连接符 108"/>
          <p:cNvCxnSpPr/>
          <p:nvPr/>
        </p:nvCxnSpPr>
        <p:spPr>
          <a:xfrm rot="16200000" flipV="1">
            <a:off x="3666316" y="5865015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 rot="5400000" flipH="1" flipV="1">
            <a:off x="2372503" y="3548853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rot="16200000" flipV="1">
            <a:off x="2357422" y="4200522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 rot="5400000" flipH="1" flipV="1">
            <a:off x="2490772" y="4822822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 rot="16200000" flipV="1">
            <a:off x="2035160" y="4633909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 rot="5400000" flipH="1">
            <a:off x="2357423" y="5445121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 rot="5400000" flipH="1" flipV="1">
            <a:off x="2859072" y="5432422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 rot="16200000" flipV="1">
            <a:off x="2790810" y="4678359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 rot="5400000" flipH="1" flipV="1">
            <a:off x="2881297" y="4254497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/>
          <p:cNvCxnSpPr>
            <a:stCxn id="158" idx="1"/>
          </p:cNvCxnSpPr>
          <p:nvPr/>
        </p:nvCxnSpPr>
        <p:spPr>
          <a:xfrm rot="16200000" flipV="1">
            <a:off x="3124978" y="3255166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 rot="5400000" flipH="1" flipV="1">
            <a:off x="3335322" y="4200522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 rot="5400000" flipH="1" flipV="1">
            <a:off x="3268647" y="4889497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>
            <a:stCxn id="155" idx="0"/>
            <a:endCxn id="160" idx="4"/>
          </p:cNvCxnSpPr>
          <p:nvPr/>
        </p:nvCxnSpPr>
        <p:spPr>
          <a:xfrm rot="16200000" flipV="1">
            <a:off x="3357547" y="5089522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椭圆 121"/>
          <p:cNvSpPr/>
          <p:nvPr/>
        </p:nvSpPr>
        <p:spPr>
          <a:xfrm>
            <a:off x="2757472" y="45561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rot="5400000" flipH="1" flipV="1">
            <a:off x="3820303" y="5182391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rot="5400000" flipH="1" flipV="1">
            <a:off x="3598053" y="5671341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V="1">
            <a:off x="4179872" y="6067422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>
            <a:off x="2935272" y="6005509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 flipV="1">
            <a:off x="4891072" y="5934072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4402122" y="5000622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 rot="16200000" flipH="1">
            <a:off x="5157772" y="5178422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 rot="5400000">
            <a:off x="4224322" y="4378322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 rot="5400000">
            <a:off x="3535347" y="3555997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 rot="10800000">
            <a:off x="3868722" y="3355972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 rot="5400000">
            <a:off x="4524360" y="3411534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 rot="10800000" flipV="1">
            <a:off x="4891072" y="3622672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 rot="10800000" flipV="1">
            <a:off x="4402122" y="4333872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 rot="10800000">
            <a:off x="4402122" y="5000622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 rot="16200000" flipV="1">
            <a:off x="5246672" y="3089272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 rot="10800000">
            <a:off x="4891072" y="4111622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 rot="16200000" flipV="1">
            <a:off x="5713397" y="4622797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/>
        </p:nvCxnSpPr>
        <p:spPr>
          <a:xfrm rot="5400000" flipH="1" flipV="1">
            <a:off x="5557822" y="5445122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 rot="16200000" flipV="1">
            <a:off x="5513372" y="3889372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椭圆 141"/>
          <p:cNvSpPr/>
          <p:nvPr/>
        </p:nvSpPr>
        <p:spPr>
          <a:xfrm>
            <a:off x="5646722" y="34893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3201972" y="4067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2357422" y="40227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2490772" y="51339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6" name="椭圆 145"/>
          <p:cNvSpPr/>
          <p:nvPr/>
        </p:nvSpPr>
        <p:spPr>
          <a:xfrm>
            <a:off x="4846622" y="59785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5824522" y="5845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4135422" y="63341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5868972" y="42449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4713272" y="40227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5113322" y="30003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5202222" y="55784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5113322" y="4956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4268772" y="49117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3779822" y="56229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3779822" y="32670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6046772" y="50006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3646472" y="37750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3290872" y="52228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3557572" y="45561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1" name="椭圆 160"/>
          <p:cNvSpPr/>
          <p:nvPr/>
        </p:nvSpPr>
        <p:spPr>
          <a:xfrm>
            <a:off x="2757472" y="5845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2801922" y="32670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Sample seed vertices with probability </a:t>
            </a:r>
            <a:r>
              <a:rPr lang="en-US" altLang="zh-CN" i="1" dirty="0" smtClean="0">
                <a:cs typeface="Times New Roman" panose="02020603050405020304" pitchFamily="18" charset="0"/>
              </a:rPr>
              <a:t>p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直接连接符 58"/>
          <p:cNvCxnSpPr/>
          <p:nvPr/>
        </p:nvCxnSpPr>
        <p:spPr>
          <a:xfrm rot="16200000" flipV="1">
            <a:off x="3666316" y="5865015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rot="5400000" flipH="1" flipV="1">
            <a:off x="2372503" y="3548853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rot="16200000" flipV="1">
            <a:off x="2357422" y="4200522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rot="5400000" flipH="1" flipV="1">
            <a:off x="2490772" y="4822822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rot="16200000" flipV="1">
            <a:off x="2035160" y="4633909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rot="5400000" flipH="1">
            <a:off x="2357423" y="5445121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rot="5400000" flipH="1" flipV="1">
            <a:off x="2859072" y="5432422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rot="16200000" flipV="1">
            <a:off x="2790810" y="4678359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rot="5400000" flipH="1" flipV="1">
            <a:off x="2881297" y="4254497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stCxn id="108" idx="1"/>
          </p:cNvCxnSpPr>
          <p:nvPr/>
        </p:nvCxnSpPr>
        <p:spPr>
          <a:xfrm rot="16200000" flipV="1">
            <a:off x="3124978" y="3255166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rot="5400000" flipH="1" flipV="1">
            <a:off x="3335322" y="4200522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rot="5400000" flipH="1" flipV="1">
            <a:off x="3268647" y="4889497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stCxn id="105" idx="0"/>
            <a:endCxn id="164" idx="4"/>
          </p:cNvCxnSpPr>
          <p:nvPr/>
        </p:nvCxnSpPr>
        <p:spPr>
          <a:xfrm rot="16200000" flipV="1">
            <a:off x="3357547" y="5089522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/>
          <p:cNvSpPr/>
          <p:nvPr/>
        </p:nvSpPr>
        <p:spPr>
          <a:xfrm>
            <a:off x="2757472" y="4556122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73" name="直接连接符 72"/>
          <p:cNvCxnSpPr/>
          <p:nvPr/>
        </p:nvCxnSpPr>
        <p:spPr>
          <a:xfrm rot="5400000" flipH="1" flipV="1">
            <a:off x="3820303" y="5182391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rot="5400000" flipH="1" flipV="1">
            <a:off x="3598053" y="5671341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4179872" y="6067422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2935272" y="6005509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flipV="1">
            <a:off x="4891072" y="5934072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4402122" y="5000622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rot="16200000" flipH="1">
            <a:off x="5157772" y="5178422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rot="5400000">
            <a:off x="4224322" y="4378322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rot="5400000">
            <a:off x="3535347" y="3555997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rot="10800000">
            <a:off x="3868722" y="3355972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rot="5400000">
            <a:off x="4524360" y="3411534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rot="10800000" flipV="1">
            <a:off x="4891072" y="3622672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rot="10800000" flipV="1">
            <a:off x="4402122" y="4333872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rot="10800000">
            <a:off x="4402122" y="5000622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rot="16200000" flipV="1">
            <a:off x="5246672" y="3089272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rot="10800000">
            <a:off x="4891072" y="4111622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rot="16200000" flipV="1">
            <a:off x="5713397" y="4622797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rot="5400000" flipH="1" flipV="1">
            <a:off x="5557822" y="5445122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 rot="16200000" flipV="1">
            <a:off x="5513372" y="3889372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91"/>
          <p:cNvSpPr/>
          <p:nvPr/>
        </p:nvSpPr>
        <p:spPr>
          <a:xfrm>
            <a:off x="5646722" y="3489322"/>
            <a:ext cx="222250" cy="2222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3201972" y="4067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2357422" y="40227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2490772" y="51339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4846622" y="5978522"/>
            <a:ext cx="222250" cy="222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824522" y="5845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4135422" y="63341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5868972" y="42449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4713272" y="40227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113322" y="30003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5202222" y="55784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5113322" y="4956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4268772" y="49117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3779822" y="56229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3779822" y="32670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6046772" y="50006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3646472" y="37750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3" name="椭圆 162"/>
          <p:cNvSpPr/>
          <p:nvPr/>
        </p:nvSpPr>
        <p:spPr>
          <a:xfrm>
            <a:off x="3290872" y="52228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3557572" y="455612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5" name="椭圆 164"/>
          <p:cNvSpPr/>
          <p:nvPr/>
        </p:nvSpPr>
        <p:spPr>
          <a:xfrm>
            <a:off x="2757472" y="58451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801922" y="3267072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Sample seed vertices with probability </a:t>
            </a:r>
            <a:r>
              <a:rPr lang="en-US" altLang="zh-CN" i="1" dirty="0" smtClean="0">
                <a:cs typeface="Times New Roman" panose="02020603050405020304" pitchFamily="18" charset="0"/>
              </a:rPr>
              <a:t>p</a:t>
            </a:r>
          </a:p>
          <a:p>
            <a:pPr lvl="1" eaLnBrk="1" hangingPunct="1"/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Compute GVD grouping</a:t>
            </a:r>
          </a:p>
          <a:p>
            <a:pPr lvl="2" eaLnBrk="1" hangingPunct="1"/>
            <a:r>
              <a:rPr lang="en-US" altLang="zh-CN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Vertex-centric multi-source BFS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rot="16200000" flipV="1">
            <a:off x="3666316" y="5436387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rot="5400000" flipH="1" flipV="1">
            <a:off x="2372503" y="3120225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rot="16200000" flipV="1">
            <a:off x="2357422" y="3771894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rot="5400000" flipH="1" flipV="1">
            <a:off x="2490772" y="4394194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rot="16200000" flipV="1">
            <a:off x="2035160" y="4205281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rot="5400000" flipH="1">
            <a:off x="2357423" y="5016493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rot="5400000" flipH="1" flipV="1">
            <a:off x="2859072" y="5003794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rot="16200000" flipV="1">
            <a:off x="2790810" y="4249731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rot="5400000" flipH="1" flipV="1">
            <a:off x="2881297" y="3825869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stCxn id="112" idx="1"/>
          </p:cNvCxnSpPr>
          <p:nvPr/>
        </p:nvCxnSpPr>
        <p:spPr>
          <a:xfrm rot="16200000" flipV="1">
            <a:off x="3124978" y="2826538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rot="5400000" flipH="1" flipV="1">
            <a:off x="3335322" y="3771894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rot="5400000" flipH="1" flipV="1">
            <a:off x="3268647" y="4460869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108" idx="0"/>
            <a:endCxn id="114" idx="4"/>
          </p:cNvCxnSpPr>
          <p:nvPr/>
        </p:nvCxnSpPr>
        <p:spPr>
          <a:xfrm rot="16200000" flipV="1">
            <a:off x="3357547" y="4660894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/>
          <p:cNvSpPr/>
          <p:nvPr/>
        </p:nvSpPr>
        <p:spPr>
          <a:xfrm>
            <a:off x="2757472" y="4127494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rot="5400000" flipH="1" flipV="1">
            <a:off x="3820303" y="4753763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rot="5400000" flipH="1" flipV="1">
            <a:off x="3598053" y="5242713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flipV="1">
            <a:off x="4179872" y="5638794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2935272" y="5576881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4891072" y="5505444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4402122" y="4571994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rot="16200000" flipH="1">
            <a:off x="5157772" y="4749794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rot="5400000">
            <a:off x="4224322" y="3949694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rot="5400000">
            <a:off x="3535347" y="3127369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rot="10800000">
            <a:off x="3868722" y="2927344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rot="5400000">
            <a:off x="4524360" y="2982906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rot="10800000" flipV="1">
            <a:off x="4891072" y="3194044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rot="10800000" flipV="1">
            <a:off x="4402122" y="3905244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rot="10800000">
            <a:off x="4402122" y="4571994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rot="16200000" flipV="1">
            <a:off x="5246672" y="2660644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 rot="10800000">
            <a:off x="4891072" y="3682994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rot="16200000" flipV="1">
            <a:off x="5713397" y="4194169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 rot="5400000" flipH="1" flipV="1">
            <a:off x="5557822" y="5016494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rot="16200000" flipV="1">
            <a:off x="5513372" y="3460744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椭圆 94"/>
          <p:cNvSpPr/>
          <p:nvPr/>
        </p:nvSpPr>
        <p:spPr>
          <a:xfrm>
            <a:off x="5646722" y="3060694"/>
            <a:ext cx="222250" cy="2222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201972" y="3638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235742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2490772" y="4705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4846622" y="5549894"/>
            <a:ext cx="222250" cy="222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582452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4135422" y="5905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5868972" y="3816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471327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5113322" y="25717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5202222" y="51498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5113322" y="4527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4268772" y="4483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3779822" y="51942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37798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6046772" y="45719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3646472" y="3346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3290872" y="47942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3557572" y="4127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275747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116" name="矩形 68"/>
          <p:cNvSpPr>
            <a:spLocks noChangeArrowheads="1"/>
          </p:cNvSpPr>
          <p:nvPr/>
        </p:nvSpPr>
        <p:spPr bwMode="auto">
          <a:xfrm>
            <a:off x="2996220" y="6215082"/>
            <a:ext cx="3004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after Seed Sampling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28019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[SIGMOD’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n-lt"/>
                <a:ea typeface="ＭＳ Ｐゴシック" pitchFamily="-65" charset="-128"/>
                <a:cs typeface="+mn-cs"/>
              </a:rPr>
              <a:t>Think like a vertex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n-lt"/>
                <a:ea typeface="ＭＳ Ｐゴシック" pitchFamily="-65" charset="-128"/>
                <a:cs typeface="+mn-cs"/>
              </a:rPr>
              <a:t>Message passing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n-lt"/>
                <a:ea typeface="ＭＳ Ｐゴシック" pitchFamily="-65" charset="-128"/>
                <a:cs typeface="+mn-cs"/>
              </a:rPr>
              <a:t>Iterative</a:t>
            </a:r>
          </a:p>
          <a:p>
            <a:pPr lvl="2" indent="-228600" eaLnBrk="0" hangingPunct="0">
              <a:buSzPct val="100000"/>
              <a:buFont typeface="Arial" pitchFamily="34" charset="0"/>
              <a:buChar char="•"/>
            </a:pPr>
            <a:r>
              <a:rPr lang="en-US" dirty="0" err="1" smtClean="0">
                <a:latin typeface="+mn-lt"/>
                <a:ea typeface="ＭＳ Ｐゴシック" pitchFamily="-65" charset="-128"/>
                <a:cs typeface="+mn-cs"/>
              </a:rPr>
              <a:t>Superstep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rot="16200000" flipV="1">
            <a:off x="3666316" y="5436387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rot="5400000" flipH="1" flipV="1">
            <a:off x="2372503" y="3120225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16200000" flipV="1">
            <a:off x="2357422" y="3771894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5400000" flipH="1" flipV="1">
            <a:off x="2490772" y="4394194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16200000" flipV="1">
            <a:off x="2035160" y="4205281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 flipH="1">
            <a:off x="2357423" y="5016493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 flipH="1" flipV="1">
            <a:off x="2859072" y="5003794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V="1">
            <a:off x="2790810" y="4249731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5400000" flipH="1" flipV="1">
            <a:off x="2881297" y="3825869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55" idx="1"/>
          </p:cNvCxnSpPr>
          <p:nvPr/>
        </p:nvCxnSpPr>
        <p:spPr>
          <a:xfrm rot="16200000" flipV="1">
            <a:off x="3124978" y="2826538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 flipH="1" flipV="1">
            <a:off x="3335322" y="3771894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 flipH="1" flipV="1">
            <a:off x="3268647" y="4460869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52" idx="0"/>
            <a:endCxn id="57" idx="4"/>
          </p:cNvCxnSpPr>
          <p:nvPr/>
        </p:nvCxnSpPr>
        <p:spPr>
          <a:xfrm rot="16200000" flipV="1">
            <a:off x="3357547" y="4660894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2757472" y="4127494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rot="5400000" flipH="1" flipV="1">
            <a:off x="3820303" y="4753763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5400000" flipH="1" flipV="1">
            <a:off x="3598053" y="5242713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4179872" y="5638794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935272" y="5576881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4891072" y="5505444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402122" y="4571994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rot="16200000" flipH="1">
            <a:off x="5157772" y="4749794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5400000">
            <a:off x="4224322" y="3949694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5400000">
            <a:off x="3535347" y="3127369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10800000">
            <a:off x="3868722" y="2927344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5400000">
            <a:off x="4524360" y="2982906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rot="10800000" flipV="1">
            <a:off x="4891072" y="3194044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0800000" flipV="1">
            <a:off x="4402122" y="3905244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10800000">
            <a:off x="4402122" y="4571994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rot="16200000" flipV="1">
            <a:off x="5246672" y="2660644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10800000">
            <a:off x="4891072" y="3682994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16200000" flipV="1">
            <a:off x="5713397" y="4194169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5400000" flipH="1" flipV="1">
            <a:off x="5557822" y="5016494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6200000" flipV="1">
            <a:off x="5513372" y="3460744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5646722" y="3060694"/>
            <a:ext cx="222250" cy="2222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201972" y="3638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35742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490772" y="4705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846622" y="5549894"/>
            <a:ext cx="222250" cy="222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582452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135422" y="5905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868972" y="3816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71327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113322" y="25717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202222" y="51498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113322" y="4527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4268772" y="4483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779822" y="51942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7798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6046772" y="45719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646472" y="3346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290872" y="47942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3557572" y="4127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75747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9" name="矩形 68"/>
          <p:cNvSpPr>
            <a:spLocks noChangeArrowheads="1"/>
          </p:cNvSpPr>
          <p:nvPr/>
        </p:nvSpPr>
        <p:spPr bwMode="auto">
          <a:xfrm>
            <a:off x="3643306" y="6215082"/>
            <a:ext cx="1473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Superstep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28019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rot="16200000" flipV="1">
            <a:off x="3666316" y="5436387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rot="5400000" flipH="1" flipV="1">
            <a:off x="2372503" y="3120225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16200000" flipV="1">
            <a:off x="2357422" y="3771894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5400000" flipH="1" flipV="1">
            <a:off x="2490772" y="4394194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16200000" flipV="1">
            <a:off x="2035160" y="4205281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 flipH="1">
            <a:off x="2357423" y="5016493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 flipH="1" flipV="1">
            <a:off x="2859072" y="5003794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V="1">
            <a:off x="2790810" y="4249731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5400000" flipH="1" flipV="1">
            <a:off x="2881297" y="3825869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55" idx="1"/>
          </p:cNvCxnSpPr>
          <p:nvPr/>
        </p:nvCxnSpPr>
        <p:spPr>
          <a:xfrm rot="16200000" flipV="1">
            <a:off x="3124978" y="2826538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 flipH="1" flipV="1">
            <a:off x="3335322" y="3771894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 flipH="1" flipV="1">
            <a:off x="3268647" y="4460869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52" idx="0"/>
            <a:endCxn id="57" idx="4"/>
          </p:cNvCxnSpPr>
          <p:nvPr/>
        </p:nvCxnSpPr>
        <p:spPr>
          <a:xfrm rot="16200000" flipV="1">
            <a:off x="3357547" y="4660894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2757472" y="4127494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rot="5400000" flipH="1" flipV="1">
            <a:off x="3820303" y="4753763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5400000" flipH="1" flipV="1">
            <a:off x="3598053" y="5242713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4179872" y="5638794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935272" y="5576881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4891072" y="5505444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402122" y="4571994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rot="16200000" flipH="1">
            <a:off x="5157772" y="4749794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5400000">
            <a:off x="4224322" y="3949694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5400000">
            <a:off x="3535347" y="3127369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10800000">
            <a:off x="3868722" y="2927344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5400000">
            <a:off x="4524360" y="2982906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rot="10800000" flipV="1">
            <a:off x="4891072" y="3194044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0800000" flipV="1">
            <a:off x="4402122" y="3905244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10800000">
            <a:off x="4402122" y="4571994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rot="16200000" flipV="1">
            <a:off x="5246672" y="2660644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10800000">
            <a:off x="4891072" y="3682994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16200000" flipV="1">
            <a:off x="5713397" y="4194169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5400000" flipH="1" flipV="1">
            <a:off x="5557822" y="5016494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6200000" flipV="1">
            <a:off x="5513372" y="3460744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5646722" y="3060694"/>
            <a:ext cx="222250" cy="2222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201972" y="3638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35742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490772" y="4705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846622" y="5549894"/>
            <a:ext cx="222250" cy="222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582452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135422" y="5905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868972" y="3816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71327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113322" y="25717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202222" y="51498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113322" y="4527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4268772" y="4483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779822" y="51942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7798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6046772" y="45719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646472" y="3346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290872" y="47942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3557572" y="4127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75747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9" name="矩形 68"/>
          <p:cNvSpPr>
            <a:spLocks noChangeArrowheads="1"/>
          </p:cNvSpPr>
          <p:nvPr/>
        </p:nvSpPr>
        <p:spPr bwMode="auto">
          <a:xfrm>
            <a:off x="3643306" y="6215082"/>
            <a:ext cx="1473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Superstep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28019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rot="16200000" flipV="1">
            <a:off x="3666316" y="5436387"/>
            <a:ext cx="782638" cy="42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rot="5400000" flipH="1" flipV="1">
            <a:off x="2372503" y="3120225"/>
            <a:ext cx="636588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16200000" flipV="1">
            <a:off x="2357422" y="3771894"/>
            <a:ext cx="5778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5400000" flipH="1" flipV="1">
            <a:off x="2490772" y="4394194"/>
            <a:ext cx="533400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16200000" flipV="1">
            <a:off x="2035160" y="4205281"/>
            <a:ext cx="977900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 flipH="1">
            <a:off x="2357423" y="5016493"/>
            <a:ext cx="766762" cy="322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 flipH="1" flipV="1">
            <a:off x="2859072" y="5003794"/>
            <a:ext cx="5969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V="1">
            <a:off x="2790810" y="4249731"/>
            <a:ext cx="11112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5400000" flipH="1" flipV="1">
            <a:off x="2881297" y="3825869"/>
            <a:ext cx="444500" cy="33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55" idx="1"/>
          </p:cNvCxnSpPr>
          <p:nvPr/>
        </p:nvCxnSpPr>
        <p:spPr>
          <a:xfrm rot="16200000" flipV="1">
            <a:off x="3124978" y="2826538"/>
            <a:ext cx="407987" cy="69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 flipH="1" flipV="1">
            <a:off x="3335322" y="3771894"/>
            <a:ext cx="75565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 flipH="1" flipV="1">
            <a:off x="3268647" y="4460869"/>
            <a:ext cx="5334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52" idx="0"/>
            <a:endCxn id="57" idx="4"/>
          </p:cNvCxnSpPr>
          <p:nvPr/>
        </p:nvCxnSpPr>
        <p:spPr>
          <a:xfrm rot="16200000" flipV="1">
            <a:off x="3357547" y="4660894"/>
            <a:ext cx="8445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2757472" y="4127494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rot="5400000" flipH="1" flipV="1">
            <a:off x="3820303" y="4753763"/>
            <a:ext cx="630237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5400000" flipH="1" flipV="1">
            <a:off x="3598053" y="5242713"/>
            <a:ext cx="1430337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4179872" y="5638794"/>
            <a:ext cx="825500" cy="382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935272" y="5576881"/>
            <a:ext cx="1244600" cy="43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4891072" y="5505444"/>
            <a:ext cx="10668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402122" y="4571994"/>
            <a:ext cx="889000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rot="16200000" flipH="1">
            <a:off x="5157772" y="4749794"/>
            <a:ext cx="844550" cy="666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5400000">
            <a:off x="4224322" y="3949694"/>
            <a:ext cx="7556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5400000">
            <a:off x="3535347" y="3127369"/>
            <a:ext cx="5778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10800000">
            <a:off x="3868722" y="2927344"/>
            <a:ext cx="97790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5400000">
            <a:off x="4524360" y="2982906"/>
            <a:ext cx="1022350" cy="377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rot="10800000" flipV="1">
            <a:off x="4891072" y="3194044"/>
            <a:ext cx="800100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0800000" flipV="1">
            <a:off x="4402122" y="3905244"/>
            <a:ext cx="1644650" cy="65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10800000">
            <a:off x="4402122" y="4571994"/>
            <a:ext cx="16891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rot="16200000" flipV="1">
            <a:off x="5246672" y="2660644"/>
            <a:ext cx="488950" cy="488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10800000">
            <a:off x="4891072" y="3682994"/>
            <a:ext cx="106680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16200000" flipV="1">
            <a:off x="5713397" y="4194169"/>
            <a:ext cx="755650" cy="17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5400000" flipH="1" flipV="1">
            <a:off x="5557822" y="5016494"/>
            <a:ext cx="9334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6200000" flipV="1">
            <a:off x="5513372" y="3460744"/>
            <a:ext cx="755650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5646722" y="3060694"/>
            <a:ext cx="222250" cy="2222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201972" y="3638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35742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490772" y="4705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846622" y="5549894"/>
            <a:ext cx="222250" cy="2222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582452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135422" y="5905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868972" y="38163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713272" y="3594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113322" y="25717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202222" y="51498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113322" y="4527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4268772" y="44830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779822" y="51942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7798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6046772" y="45719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646472" y="3346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290872" y="47942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3557572" y="412749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757472" y="54165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9" name="矩形 68"/>
          <p:cNvSpPr>
            <a:spLocks noChangeArrowheads="1"/>
          </p:cNvSpPr>
          <p:nvPr/>
        </p:nvSpPr>
        <p:spPr bwMode="auto">
          <a:xfrm>
            <a:off x="3643306" y="6215082"/>
            <a:ext cx="1473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Superstep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2801922" y="2838444"/>
            <a:ext cx="222250" cy="2222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Sample seed vertices with probability </a:t>
            </a:r>
            <a:r>
              <a:rPr lang="en-US" altLang="zh-CN" i="1" dirty="0" smtClean="0">
                <a:cs typeface="Times New Roman" panose="02020603050405020304" pitchFamily="18" charset="0"/>
              </a:rPr>
              <a:t>p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Compute GVD grouping</a:t>
            </a:r>
          </a:p>
          <a:p>
            <a:pPr lvl="1" eaLnBrk="1" hangingPunct="1"/>
            <a:r>
              <a:rPr lang="en-US" altLang="zh-CN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Postprocessing</a:t>
            </a:r>
            <a:endParaRPr lang="en-US" altLang="zh-CN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Sample seed vertices with probability </a:t>
            </a:r>
            <a:r>
              <a:rPr lang="en-US" altLang="zh-CN" i="1" dirty="0" smtClean="0">
                <a:cs typeface="Times New Roman" panose="02020603050405020304" pitchFamily="18" charset="0"/>
              </a:rPr>
              <a:t>p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Compute GVD grouping</a:t>
            </a:r>
          </a:p>
          <a:p>
            <a:pPr lvl="1" eaLnBrk="1" hangingPunct="1"/>
            <a:r>
              <a:rPr lang="en-US" altLang="zh-CN" b="1" dirty="0" err="1" smtClean="0">
                <a:cs typeface="Times New Roman" panose="02020603050405020304" pitchFamily="18" charset="0"/>
              </a:rPr>
              <a:t>Postprocessing</a:t>
            </a:r>
            <a:endParaRPr lang="en-US" altLang="zh-CN" b="1" dirty="0" smtClean="0">
              <a:cs typeface="Times New Roman" panose="02020603050405020304" pitchFamily="18" charset="0"/>
            </a:endParaRPr>
          </a:p>
          <a:p>
            <a:pPr lvl="2" eaLnBrk="1" hangingPunct="1"/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For very large blocks, resample with a larger </a:t>
            </a:r>
            <a:r>
              <a:rPr lang="en-US" altLang="zh-CN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and repeat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Blogel</a:t>
            </a:r>
            <a:r>
              <a:rPr lang="en-US" b="1" dirty="0" smtClean="0"/>
              <a:t> [PVLDB’14]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Sample seed vertices with probability </a:t>
            </a:r>
            <a:r>
              <a:rPr lang="en-US" altLang="zh-CN" i="1" dirty="0" smtClean="0">
                <a:cs typeface="Times New Roman" panose="02020603050405020304" pitchFamily="18" charset="0"/>
              </a:rPr>
              <a:t>p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Compute GVD grouping</a:t>
            </a:r>
          </a:p>
          <a:p>
            <a:pPr lvl="1" eaLnBrk="1" hangingPunct="1"/>
            <a:r>
              <a:rPr lang="en-US" altLang="zh-CN" b="1" dirty="0" err="1" smtClean="0">
                <a:cs typeface="Times New Roman" panose="02020603050405020304" pitchFamily="18" charset="0"/>
              </a:rPr>
              <a:t>Postprocessing</a:t>
            </a:r>
            <a:endParaRPr lang="en-US" altLang="zh-CN" b="1" dirty="0" smtClean="0">
              <a:cs typeface="Times New Roman" panose="02020603050405020304" pitchFamily="18" charset="0"/>
            </a:endParaRPr>
          </a:p>
          <a:p>
            <a:pPr lvl="2" eaLnBrk="1" hangingPunct="1"/>
            <a:r>
              <a:rPr lang="en-US" altLang="zh-CN" b="1" dirty="0" smtClean="0">
                <a:cs typeface="Times New Roman" panose="02020603050405020304" pitchFamily="18" charset="0"/>
              </a:rPr>
              <a:t>For very large blocks, resample with a larger </a:t>
            </a:r>
            <a:r>
              <a:rPr lang="en-US" altLang="zh-CN" b="1" i="1" dirty="0" smtClean="0">
                <a:cs typeface="Times New Roman" panose="02020603050405020304" pitchFamily="18" charset="0"/>
              </a:rPr>
              <a:t>p</a:t>
            </a:r>
            <a:r>
              <a:rPr lang="en-US" altLang="zh-CN" b="1" dirty="0" smtClean="0">
                <a:cs typeface="Times New Roman" panose="02020603050405020304" pitchFamily="18" charset="0"/>
              </a:rPr>
              <a:t> and repeat</a:t>
            </a:r>
          </a:p>
          <a:p>
            <a:pPr lvl="2" eaLnBrk="1" hangingPunct="1"/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For tiny components, find them using Hash-Min at last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b="1" dirty="0" smtClean="0"/>
              <a:t>GVD Partitioning Performance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26425261"/>
              </p:ext>
            </p:extLst>
          </p:nvPr>
        </p:nvGraphicFramePr>
        <p:xfrm>
          <a:off x="457200" y="2500312"/>
          <a:ext cx="8229600" cy="435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Asynchronous Computation Model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>
                <a:solidFill>
                  <a:srgbClr val="FF0000"/>
                </a:solidFill>
              </a:rPr>
              <a:t>Maiter</a:t>
            </a:r>
            <a:r>
              <a:rPr lang="en-US" b="1" dirty="0" smtClean="0">
                <a:solidFill>
                  <a:srgbClr val="FF0000"/>
                </a:solidFill>
              </a:rPr>
              <a:t> [TPDS’14]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 For </a:t>
            </a:r>
            <a:r>
              <a:rPr lang="en-US" altLang="zh-CN" dirty="0" err="1" smtClean="0">
                <a:cs typeface="Times New Roman" panose="02020603050405020304" pitchFamily="18" charset="0"/>
              </a:rPr>
              <a:t>algos</a:t>
            </a:r>
            <a:r>
              <a:rPr lang="en-US" altLang="zh-CN" dirty="0" smtClean="0">
                <a:cs typeface="Times New Roman" panose="02020603050405020304" pitchFamily="18" charset="0"/>
              </a:rPr>
              <a:t> where vertex values converge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asymmetrically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Delta</a:t>
            </a:r>
            <a:r>
              <a:rPr lang="en-US" altLang="zh-CN" dirty="0" smtClean="0">
                <a:cs typeface="Times New Roman" panose="02020603050405020304" pitchFamily="18" charset="0"/>
              </a:rPr>
              <a:t>-based accumulative iterative computation (DAIC)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grpSp>
        <p:nvGrpSpPr>
          <p:cNvPr id="2" name="组合 1"/>
          <p:cNvGrpSpPr/>
          <p:nvPr/>
        </p:nvGrpSpPr>
        <p:grpSpPr>
          <a:xfrm>
            <a:off x="2571736" y="3784600"/>
            <a:ext cx="4144980" cy="2800350"/>
            <a:chOff x="2571736" y="3784600"/>
            <a:chExt cx="4144980" cy="2800350"/>
          </a:xfrm>
        </p:grpSpPr>
        <p:grpSp>
          <p:nvGrpSpPr>
            <p:cNvPr id="28" name="组合 27"/>
            <p:cNvGrpSpPr/>
            <p:nvPr/>
          </p:nvGrpSpPr>
          <p:grpSpPr>
            <a:xfrm>
              <a:off x="4192006" y="5571346"/>
              <a:ext cx="477262" cy="500506"/>
              <a:chOff x="4214810" y="5999534"/>
              <a:chExt cx="477262" cy="500506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4214810" y="6022778"/>
                <a:ext cx="477262" cy="4772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268559" y="5999534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b="1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直接箭头连接符 10"/>
            <p:cNvCxnSpPr/>
            <p:nvPr/>
          </p:nvCxnSpPr>
          <p:spPr>
            <a:xfrm flipV="1">
              <a:off x="4549196" y="4858200"/>
              <a:ext cx="1357322" cy="78458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rot="5400000" flipH="1" flipV="1">
              <a:off x="4050718" y="5215390"/>
              <a:ext cx="712792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rot="10800000">
              <a:off x="2896595" y="4858640"/>
              <a:ext cx="1366849" cy="78458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2571736" y="4357694"/>
              <a:ext cx="477262" cy="500506"/>
              <a:chOff x="4214810" y="5999534"/>
              <a:chExt cx="477262" cy="50050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4214810" y="6022778"/>
                <a:ext cx="477262" cy="4772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4268559" y="5999534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b="1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143372" y="4357694"/>
              <a:ext cx="477262" cy="500506"/>
              <a:chOff x="4214810" y="5999534"/>
              <a:chExt cx="477262" cy="50050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4214810" y="6022778"/>
                <a:ext cx="477262" cy="4772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4268559" y="5999534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b="1" baseline="-25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5692204" y="4358134"/>
              <a:ext cx="477262" cy="500506"/>
              <a:chOff x="4214810" y="5999534"/>
              <a:chExt cx="477262" cy="500506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4214810" y="6022778"/>
                <a:ext cx="477262" cy="4772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268559" y="5999534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b="1" baseline="-250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4714876" y="6117127"/>
              <a:ext cx="500066" cy="467823"/>
            </a:xfrm>
            <a:prstGeom prst="rect">
              <a:avLst/>
            </a:prstGeom>
            <a:solidFill>
              <a:srgbClr val="00B05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3016250" y="4000504"/>
              <a:ext cx="500066" cy="380874"/>
            </a:xfrm>
            <a:prstGeom prst="rect">
              <a:avLst/>
            </a:prstGeom>
            <a:solidFill>
              <a:srgbClr val="00B05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4714876" y="3784600"/>
              <a:ext cx="500066" cy="597600"/>
            </a:xfrm>
            <a:prstGeom prst="rect">
              <a:avLst/>
            </a:prstGeom>
            <a:solidFill>
              <a:srgbClr val="00B05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6216650" y="4143380"/>
              <a:ext cx="500066" cy="237998"/>
            </a:xfrm>
            <a:prstGeom prst="rect">
              <a:avLst/>
            </a:prstGeom>
            <a:solidFill>
              <a:srgbClr val="00B05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5840408" y="5842000"/>
            <a:ext cx="504000" cy="298450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箭头连接符 44"/>
          <p:cNvCxnSpPr>
            <a:endCxn id="48" idx="0"/>
          </p:cNvCxnSpPr>
          <p:nvPr/>
        </p:nvCxnSpPr>
        <p:spPr>
          <a:xfrm rot="10800000">
            <a:off x="3872704" y="5207001"/>
            <a:ext cx="1071570" cy="826011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 flipV="1">
            <a:off x="5491157" y="5118100"/>
            <a:ext cx="509592" cy="45719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flipV="1">
            <a:off x="4506908" y="4892307"/>
            <a:ext cx="509592" cy="359143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flipV="1">
            <a:off x="3617908" y="5054600"/>
            <a:ext cx="509592" cy="152400"/>
          </a:xfrm>
          <a:prstGeom prst="rect">
            <a:avLst/>
          </a:prstGeom>
          <a:solidFill>
            <a:srgbClr val="FF0000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箭头连接符 51"/>
          <p:cNvCxnSpPr>
            <a:endCxn id="47" idx="0"/>
          </p:cNvCxnSpPr>
          <p:nvPr/>
        </p:nvCxnSpPr>
        <p:spPr>
          <a:xfrm rot="16200000" flipV="1">
            <a:off x="4453885" y="5559270"/>
            <a:ext cx="814081" cy="198442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endCxn id="46" idx="0"/>
          </p:cNvCxnSpPr>
          <p:nvPr/>
        </p:nvCxnSpPr>
        <p:spPr>
          <a:xfrm rot="5400000" flipH="1" flipV="1">
            <a:off x="4902195" y="5221774"/>
            <a:ext cx="901713" cy="785804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12222 -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06615 -0.175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-8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324 L 0.02326 -0.218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882 -0.14977 " pathEditMode="relative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Maiter</a:t>
            </a:r>
            <a:r>
              <a:rPr lang="en-US" b="1" dirty="0" smtClean="0"/>
              <a:t> [TPDS’14]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 For </a:t>
            </a:r>
            <a:r>
              <a:rPr lang="en-US" altLang="zh-CN" dirty="0" err="1" smtClean="0">
                <a:cs typeface="Times New Roman" panose="02020603050405020304" pitchFamily="18" charset="0"/>
              </a:rPr>
              <a:t>algos</a:t>
            </a:r>
            <a:r>
              <a:rPr lang="en-US" altLang="zh-CN" dirty="0" smtClean="0">
                <a:cs typeface="Times New Roman" panose="02020603050405020304" pitchFamily="18" charset="0"/>
              </a:rPr>
              <a:t> where vertex values converge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asymmetrically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Delta</a:t>
            </a:r>
            <a:r>
              <a:rPr lang="en-US" altLang="zh-CN" dirty="0" smtClean="0">
                <a:cs typeface="Times New Roman" panose="02020603050405020304" pitchFamily="18" charset="0"/>
              </a:rPr>
              <a:t>-based accumulative iterative computation (DAIC)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 Strict transformation from </a:t>
            </a:r>
            <a:r>
              <a:rPr lang="en-US" altLang="zh-CN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Pregel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API </a:t>
            </a:r>
            <a:r>
              <a:rPr lang="en-US" altLang="zh-CN" dirty="0" smtClean="0">
                <a:cs typeface="Times New Roman" panose="02020603050405020304" pitchFamily="18" charset="0"/>
              </a:rPr>
              <a:t>to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DAIC formulation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Delta may serve as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priority score</a:t>
            </a:r>
          </a:p>
          <a:p>
            <a:pPr lvl="1" eaLnBrk="1" hangingPunct="1"/>
            <a:r>
              <a:rPr lang="en-US" altLang="zh-CN" dirty="0" smtClean="0">
                <a:cs typeface="Times New Roman" panose="02020603050405020304" pitchFamily="18" charset="0"/>
              </a:rPr>
              <a:t>Natural for block-centric frameworks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939234"/>
            <a:ext cx="85153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Google’s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Pregel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[</a:t>
            </a:r>
            <a:r>
              <a:rPr lang="en-US" sz="3200" b="1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SIGMOD’10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]</a:t>
            </a:r>
          </a:p>
          <a:p>
            <a:pPr lvl="1" indent="-228600" eaLnBrk="0" hangingPunct="0">
              <a:buSzPct val="100000"/>
              <a:buFont typeface="Lucida Grande" charset="0"/>
              <a:buChar char="»"/>
            </a:pPr>
            <a:r>
              <a:rPr lang="en-US" sz="2700" dirty="0" smtClean="0">
                <a:latin typeface="+mn-lt"/>
                <a:ea typeface="ＭＳ Ｐゴシック" pitchFamily="-65" charset="-128"/>
                <a:cs typeface="+mn-cs"/>
              </a:rPr>
              <a:t>Vertex Partitioning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95514" y="3076552"/>
            <a:ext cx="4405312" cy="1119188"/>
            <a:chOff x="2095514" y="3357562"/>
            <a:chExt cx="4405312" cy="1119188"/>
          </a:xfrm>
        </p:grpSpPr>
        <p:cxnSp>
          <p:nvCxnSpPr>
            <p:cNvPr id="7" name="直接连接符 6"/>
            <p:cNvCxnSpPr/>
            <p:nvPr/>
          </p:nvCxnSpPr>
          <p:spPr>
            <a:xfrm rot="16200000" flipV="1">
              <a:off x="3159932" y="3740944"/>
              <a:ext cx="511175" cy="32861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rot="10800000" flipV="1">
              <a:off x="2338401" y="3540125"/>
              <a:ext cx="693738" cy="255587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rot="10800000">
              <a:off x="2374914" y="3905250"/>
              <a:ext cx="1095375" cy="36512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10800000">
              <a:off x="3689364" y="4303712"/>
              <a:ext cx="1935162" cy="317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10800000">
              <a:off x="3141676" y="3503612"/>
              <a:ext cx="3213100" cy="317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2095514" y="3698875"/>
              <a:ext cx="315912" cy="3159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032139" y="3370262"/>
              <a:ext cx="315912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689364" y="3357562"/>
              <a:ext cx="315912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470289" y="4160837"/>
              <a:ext cx="315912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468826" y="3357562"/>
              <a:ext cx="315913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284801" y="3357562"/>
              <a:ext cx="315913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184914" y="3357562"/>
              <a:ext cx="315912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699014" y="4160837"/>
              <a:ext cx="315912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502289" y="4160837"/>
              <a:ext cx="315912" cy="3159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连接符 21"/>
            <p:cNvCxnSpPr>
              <a:stCxn id="16" idx="0"/>
              <a:endCxn id="15" idx="4"/>
            </p:cNvCxnSpPr>
            <p:nvPr/>
          </p:nvCxnSpPr>
          <p:spPr>
            <a:xfrm rot="5400000" flipH="1" flipV="1">
              <a:off x="3493308" y="3807618"/>
              <a:ext cx="487362" cy="21907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stCxn id="20" idx="0"/>
              <a:endCxn id="17" idx="4"/>
            </p:cNvCxnSpPr>
            <p:nvPr/>
          </p:nvCxnSpPr>
          <p:spPr>
            <a:xfrm rot="16200000" flipV="1">
              <a:off x="4498195" y="3802856"/>
              <a:ext cx="487362" cy="22860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stCxn id="20" idx="1"/>
              <a:endCxn id="15" idx="5"/>
            </p:cNvCxnSpPr>
            <p:nvPr/>
          </p:nvCxnSpPr>
          <p:spPr>
            <a:xfrm rot="16200000" flipV="1">
              <a:off x="4062426" y="3524250"/>
              <a:ext cx="579438" cy="78581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stCxn id="21" idx="7"/>
              <a:endCxn id="19" idx="4"/>
            </p:cNvCxnSpPr>
            <p:nvPr/>
          </p:nvCxnSpPr>
          <p:spPr>
            <a:xfrm rot="5400000" flipH="1" flipV="1">
              <a:off x="5791214" y="3654425"/>
              <a:ext cx="533400" cy="571500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直接箭头连接符 25"/>
          <p:cNvCxnSpPr/>
          <p:nvPr/>
        </p:nvCxnSpPr>
        <p:spPr>
          <a:xfrm>
            <a:off x="1231874" y="4981599"/>
            <a:ext cx="328612" cy="158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954061" y="4835549"/>
            <a:ext cx="314325" cy="3159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/>
        </p:nvGraphicFramePr>
        <p:xfrm>
          <a:off x="1562074" y="4835549"/>
          <a:ext cx="700087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29" name="直接箭头连接符 28"/>
          <p:cNvCxnSpPr/>
          <p:nvPr/>
        </p:nvCxnSpPr>
        <p:spPr>
          <a:xfrm>
            <a:off x="3692499" y="4981599"/>
            <a:ext cx="328612" cy="158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3413099" y="4835549"/>
            <a:ext cx="315912" cy="3159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4022699" y="4835549"/>
          <a:ext cx="1050925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32" name="直接箭头连接符 31"/>
          <p:cNvCxnSpPr/>
          <p:nvPr/>
        </p:nvCxnSpPr>
        <p:spPr>
          <a:xfrm>
            <a:off x="6175349" y="4981599"/>
            <a:ext cx="328612" cy="158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5895949" y="4835549"/>
            <a:ext cx="315912" cy="3159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6505549" y="4835549"/>
          <a:ext cx="1400175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35" name="直接箭头连接符 34"/>
          <p:cNvCxnSpPr/>
          <p:nvPr/>
        </p:nvCxnSpPr>
        <p:spPr>
          <a:xfrm>
            <a:off x="1231874" y="5395937"/>
            <a:ext cx="328612" cy="15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954061" y="5249887"/>
            <a:ext cx="314325" cy="3159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1562074" y="5249887"/>
          <a:ext cx="1400175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38" name="直接箭头连接符 37"/>
          <p:cNvCxnSpPr/>
          <p:nvPr/>
        </p:nvCxnSpPr>
        <p:spPr>
          <a:xfrm>
            <a:off x="3692499" y="5395937"/>
            <a:ext cx="328612" cy="15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3413099" y="5249887"/>
            <a:ext cx="315912" cy="3159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表格 39"/>
          <p:cNvGraphicFramePr>
            <a:graphicFrameLocks noGrp="1"/>
          </p:cNvGraphicFramePr>
          <p:nvPr/>
        </p:nvGraphicFramePr>
        <p:xfrm>
          <a:off x="4022699" y="5249887"/>
          <a:ext cx="1050925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41" name="直接箭头连接符 40"/>
          <p:cNvCxnSpPr/>
          <p:nvPr/>
        </p:nvCxnSpPr>
        <p:spPr>
          <a:xfrm>
            <a:off x="6175349" y="5395937"/>
            <a:ext cx="328612" cy="15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5895949" y="5249887"/>
            <a:ext cx="315912" cy="3159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表格 42"/>
          <p:cNvGraphicFramePr>
            <a:graphicFrameLocks noGrp="1"/>
          </p:cNvGraphicFramePr>
          <p:nvPr/>
        </p:nvGraphicFramePr>
        <p:xfrm>
          <a:off x="6505549" y="5249887"/>
          <a:ext cx="700087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44" name="直接箭头连接符 43"/>
          <p:cNvCxnSpPr/>
          <p:nvPr/>
        </p:nvCxnSpPr>
        <p:spPr>
          <a:xfrm>
            <a:off x="1231874" y="5821387"/>
            <a:ext cx="328612" cy="15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/>
          <p:cNvSpPr/>
          <p:nvPr/>
        </p:nvSpPr>
        <p:spPr>
          <a:xfrm>
            <a:off x="954061" y="5675337"/>
            <a:ext cx="314325" cy="3159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表格 45"/>
          <p:cNvGraphicFramePr>
            <a:graphicFrameLocks noGrp="1"/>
          </p:cNvGraphicFramePr>
          <p:nvPr/>
        </p:nvGraphicFramePr>
        <p:xfrm>
          <a:off x="1562074" y="5675337"/>
          <a:ext cx="700087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47" name="直接箭头连接符 46"/>
          <p:cNvCxnSpPr/>
          <p:nvPr/>
        </p:nvCxnSpPr>
        <p:spPr>
          <a:xfrm>
            <a:off x="3706786" y="5821387"/>
            <a:ext cx="328613" cy="15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3413099" y="5675337"/>
            <a:ext cx="315912" cy="3159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表格 48"/>
          <p:cNvGraphicFramePr>
            <a:graphicFrameLocks noGrp="1"/>
          </p:cNvGraphicFramePr>
          <p:nvPr/>
        </p:nvGraphicFramePr>
        <p:xfrm>
          <a:off x="4022699" y="5675337"/>
          <a:ext cx="1400175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50" name="直接箭头连接符 49"/>
          <p:cNvCxnSpPr/>
          <p:nvPr/>
        </p:nvCxnSpPr>
        <p:spPr>
          <a:xfrm>
            <a:off x="6189636" y="5821387"/>
            <a:ext cx="328613" cy="15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5895949" y="5675337"/>
            <a:ext cx="315912" cy="3159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表格 51"/>
          <p:cNvGraphicFramePr>
            <a:graphicFrameLocks noGrp="1"/>
          </p:cNvGraphicFramePr>
          <p:nvPr/>
        </p:nvGraphicFramePr>
        <p:xfrm>
          <a:off x="6505549" y="5675337"/>
          <a:ext cx="700087" cy="314325"/>
        </p:xfrm>
        <a:graphic>
          <a:graphicData uri="http://schemas.openxmlformats.org/drawingml/2006/table">
            <a:tbl>
              <a:tblPr/>
              <a:tblGrid>
                <a:gridCol w="35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3" name="矩形 52"/>
          <p:cNvSpPr/>
          <p:nvPr/>
        </p:nvSpPr>
        <p:spPr>
          <a:xfrm>
            <a:off x="785786" y="4713311"/>
            <a:ext cx="2336800" cy="164938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268636" y="4713311"/>
            <a:ext cx="2336800" cy="164938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751486" y="4713311"/>
            <a:ext cx="2336800" cy="164938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56" name="矩形 84"/>
          <p:cNvSpPr>
            <a:spLocks noChangeArrowheads="1"/>
          </p:cNvSpPr>
          <p:nvPr/>
        </p:nvSpPr>
        <p:spPr bwMode="auto">
          <a:xfrm>
            <a:off x="2571736" y="5915049"/>
            <a:ext cx="45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86"/>
          <p:cNvSpPr>
            <a:spLocks noChangeArrowheads="1"/>
          </p:cNvSpPr>
          <p:nvPr/>
        </p:nvSpPr>
        <p:spPr bwMode="auto">
          <a:xfrm>
            <a:off x="5054586" y="5915049"/>
            <a:ext cx="45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87"/>
          <p:cNvSpPr>
            <a:spLocks noChangeArrowheads="1"/>
          </p:cNvSpPr>
          <p:nvPr/>
        </p:nvSpPr>
        <p:spPr bwMode="auto">
          <a:xfrm>
            <a:off x="7537436" y="5915049"/>
            <a:ext cx="45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下箭头 58"/>
          <p:cNvSpPr/>
          <p:nvPr/>
        </p:nvSpPr>
        <p:spPr>
          <a:xfrm>
            <a:off x="4205235" y="4211626"/>
            <a:ext cx="438203" cy="365124"/>
          </a:xfrm>
          <a:prstGeom prst="downArrow">
            <a:avLst/>
          </a:prstGeom>
          <a:solidFill>
            <a:srgbClr val="0070C0">
              <a:alpha val="70000"/>
            </a:srgb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3" grpId="0" animBg="1"/>
      <p:bldP spid="36" grpId="0" animBg="1"/>
      <p:bldP spid="39" grpId="0" animBg="1"/>
      <p:bldP spid="42" grpId="0" animBg="1"/>
      <p:bldP spid="45" grpId="0" animBg="1"/>
      <p:bldP spid="48" grpId="0" animBg="1"/>
      <p:bldP spid="51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034" y="2857496"/>
            <a:ext cx="82153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0"/>
              </a:spcBef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Franklin Gothic Demi" pitchFamily="34" charset="0"/>
                <a:ea typeface="ＭＳ Ｐゴシック" pitchFamily="-65" charset="-128"/>
                <a:cs typeface="ＭＳ Ｐゴシック" pitchFamily="-65" charset="-128"/>
              </a:rPr>
              <a:t>Vertex-Centric Query Processing</a:t>
            </a:r>
            <a:endParaRPr lang="en-US" i="1" dirty="0" smtClean="0">
              <a:solidFill>
                <a:srgbClr val="002060"/>
              </a:solidFill>
              <a:latin typeface="Franklin Gothic Demi" pitchFamily="34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Quegel</a:t>
            </a:r>
            <a:r>
              <a:rPr lang="en-US" b="1" dirty="0" smtClean="0"/>
              <a:t> [PVLDB’16]</a:t>
            </a:r>
          </a:p>
          <a:p>
            <a:pPr lvl="1"/>
            <a:r>
              <a:rPr lang="en-US" altLang="zh-CN" dirty="0" smtClean="0"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On-demand</a:t>
            </a:r>
            <a:r>
              <a:rPr lang="en-US" altLang="zh-CN" dirty="0" smtClean="0">
                <a:cs typeface="Times New Roman" panose="02020603050405020304" pitchFamily="18" charset="0"/>
              </a:rPr>
              <a:t> answering of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light-workload</a:t>
            </a:r>
            <a:r>
              <a:rPr lang="en-US" altLang="zh-CN" dirty="0" smtClean="0">
                <a:cs typeface="Times New Roman" panose="02020603050405020304" pitchFamily="18" charset="0"/>
              </a:rPr>
              <a:t> graph queries</a:t>
            </a:r>
          </a:p>
          <a:p>
            <a:pPr lvl="2"/>
            <a:r>
              <a:rPr lang="en-US" altLang="zh-CN" dirty="0" smtClean="0"/>
              <a:t>Only a portion of the whole graph gets accessed</a:t>
            </a:r>
          </a:p>
          <a:p>
            <a:pPr lvl="1" eaLnBrk="1" hangingPunct="1"/>
            <a:r>
              <a:rPr lang="en-US" altLang="zh-CN" dirty="0" smtClean="0"/>
              <a:t> Option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dirty="0" smtClean="0"/>
              <a:t>: to process queries one job after another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lvl="2"/>
            <a:r>
              <a:rPr lang="en-US" altLang="zh-CN" dirty="0" smtClean="0"/>
              <a:t>Network underutilization, too many barriers</a:t>
            </a:r>
          </a:p>
          <a:p>
            <a:pPr lvl="2"/>
            <a:r>
              <a:rPr lang="en-US" altLang="zh-CN" dirty="0" smtClean="0"/>
              <a:t>High startup overhead (e.g., graph loading)</a:t>
            </a:r>
            <a:endParaRPr lang="en-US" altLang="zh-CN" dirty="0" smtClean="0"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Quegel</a:t>
            </a:r>
            <a:r>
              <a:rPr lang="en-US" b="1" dirty="0" smtClean="0"/>
              <a:t> [PVLDB’16]</a:t>
            </a:r>
          </a:p>
          <a:p>
            <a:pPr lvl="1"/>
            <a:r>
              <a:rPr lang="en-US" altLang="zh-CN" dirty="0" smtClean="0"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On-demand</a:t>
            </a:r>
            <a:r>
              <a:rPr lang="en-US" altLang="zh-CN" dirty="0" smtClean="0">
                <a:cs typeface="Times New Roman" panose="02020603050405020304" pitchFamily="18" charset="0"/>
              </a:rPr>
              <a:t> answering of </a:t>
            </a:r>
            <a:r>
              <a:rPr lang="en-US" altLang="zh-CN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light-workload</a:t>
            </a:r>
            <a:r>
              <a:rPr lang="en-US" altLang="zh-CN" dirty="0" smtClean="0">
                <a:cs typeface="Times New Roman" panose="02020603050405020304" pitchFamily="18" charset="0"/>
              </a:rPr>
              <a:t> graph queries</a:t>
            </a:r>
          </a:p>
          <a:p>
            <a:pPr lvl="2"/>
            <a:r>
              <a:rPr lang="en-US" altLang="zh-CN" dirty="0" smtClean="0"/>
              <a:t>Only a portion of the whole graph gets accessed</a:t>
            </a:r>
          </a:p>
          <a:p>
            <a:pPr lvl="1" eaLnBrk="1" hangingPunct="1"/>
            <a:r>
              <a:rPr lang="en-US" altLang="zh-CN" dirty="0" smtClean="0"/>
              <a:t> Option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 smtClean="0"/>
              <a:t>: to process a batch of queries in one job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lvl="2"/>
            <a:r>
              <a:rPr lang="en-US" altLang="zh-CN" dirty="0" smtClean="0"/>
              <a:t>Programming complexity</a:t>
            </a:r>
          </a:p>
          <a:p>
            <a:pPr lvl="2"/>
            <a:r>
              <a:rPr lang="en-US" altLang="zh-CN" dirty="0" smtClean="0"/>
              <a:t>Straggler problem</a:t>
            </a:r>
            <a:endParaRPr lang="en-US" altLang="zh-CN" dirty="0" smtClean="0"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4100882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Quegel</a:t>
            </a:r>
            <a:r>
              <a:rPr lang="en-US" b="1" dirty="0" smtClean="0"/>
              <a:t> [PVLDB’16]</a:t>
            </a:r>
          </a:p>
          <a:p>
            <a:pPr lvl="1"/>
            <a:r>
              <a:rPr lang="en-US" altLang="zh-CN" dirty="0" smtClean="0"/>
              <a:t>Execution model: </a:t>
            </a:r>
            <a:r>
              <a:rPr lang="en-US" altLang="zh-CN" b="1" dirty="0" err="1" smtClean="0"/>
              <a:t>superstep</a:t>
            </a:r>
            <a:r>
              <a:rPr lang="en-US" altLang="zh-CN" b="1" dirty="0" smtClean="0"/>
              <a:t>-sharing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Each iteration is called a </a:t>
            </a:r>
            <a:r>
              <a:rPr lang="en-US" altLang="zh-CN" dirty="0" smtClean="0">
                <a:solidFill>
                  <a:srgbClr val="0070C0"/>
                </a:solidFill>
              </a:rPr>
              <a:t>super-round</a:t>
            </a:r>
          </a:p>
          <a:p>
            <a:pPr lvl="2"/>
            <a:r>
              <a:rPr lang="en-US" altLang="zh-CN" dirty="0" smtClean="0"/>
              <a:t>In a super-round, every query proceeds by one </a:t>
            </a:r>
            <a:r>
              <a:rPr lang="en-US" altLang="zh-CN" dirty="0" err="1" smtClean="0"/>
              <a:t>superstep</a:t>
            </a:r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063942" y="3979446"/>
            <a:ext cx="1951175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Super–Round #</a:t>
            </a:r>
            <a:endParaRPr lang="zh-CN" altLang="en-US" sz="2800" b="1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9283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1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8388" y="6078835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1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rot="5400000" flipH="1" flipV="1">
            <a:off x="1973330" y="5374383"/>
            <a:ext cx="1674456" cy="23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836678" y="4579629"/>
            <a:ext cx="365028" cy="205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24497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3715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3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2934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84425" y="5609988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53644" y="5609988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22862" y="5609988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92081" y="5609988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906825" y="5004193"/>
            <a:ext cx="608381" cy="299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28501" y="6078835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3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rot="5400000" flipH="1" flipV="1">
            <a:off x="3869114" y="5810053"/>
            <a:ext cx="803739" cy="17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4271854" y="5409053"/>
            <a:ext cx="243352" cy="119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63473" y="6078835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rot="5400000" flipH="1" flipV="1">
            <a:off x="3266406" y="5572372"/>
            <a:ext cx="1272586" cy="82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11945" y="6078835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rot="5400000" flipH="1" flipV="1">
            <a:off x="4585842" y="5977499"/>
            <a:ext cx="468848" cy="17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4819396" y="5808530"/>
            <a:ext cx="365028" cy="239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568388" y="6145787"/>
            <a:ext cx="5292911" cy="242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48317" y="5829300"/>
            <a:ext cx="66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Time</a:t>
            </a:r>
            <a:endParaRPr lang="zh-CN" altLang="en-US" b="1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6234" y="6051550"/>
            <a:ext cx="107433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Queries</a:t>
            </a:r>
            <a:endParaRPr lang="zh-CN" altLang="en-US" sz="2800" b="1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32153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5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1371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6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25036" y="4270423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1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95183" y="4697978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5987" y="5032869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3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8592" y="5476031"/>
            <a:ext cx="51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q</a:t>
            </a:r>
            <a:r>
              <a:rPr lang="en-US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70590" y="40025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7</a:t>
            </a:r>
            <a:endParaRPr lang="zh-CN" altLang="en-US" baseline="-25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15206" y="520811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184425" y="520811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53643" y="520811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522862" y="520811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515206" y="480624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184425" y="480624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853643" y="480624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522862" y="4806249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176769" y="4404380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845988" y="4404380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515206" y="4404380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184425" y="4404380"/>
            <a:ext cx="669219" cy="4018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zh-CN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0" grpId="0"/>
      <p:bldP spid="23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Quegel</a:t>
            </a:r>
            <a:r>
              <a:rPr lang="en-US" b="1" dirty="0" smtClean="0"/>
              <a:t> [PVLDB’16]</a:t>
            </a:r>
          </a:p>
          <a:p>
            <a:pPr lvl="1"/>
            <a:r>
              <a:rPr lang="en-US" altLang="zh-CN" dirty="0" smtClean="0"/>
              <a:t>Benefits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lvl="2"/>
            <a:r>
              <a:rPr lang="en-US" altLang="zh-CN" dirty="0" smtClean="0"/>
              <a:t>Messages of multiple queries transmitted in one batch</a:t>
            </a:r>
          </a:p>
          <a:p>
            <a:pPr lvl="2"/>
            <a:r>
              <a:rPr lang="en-US" altLang="zh-CN" dirty="0" smtClean="0"/>
              <a:t>One synchronization barrier for each super-round</a:t>
            </a:r>
          </a:p>
          <a:p>
            <a:pPr lvl="2"/>
            <a:r>
              <a:rPr lang="en-US" altLang="zh-CN" dirty="0" smtClean="0"/>
              <a:t>Better load balancing</a:t>
            </a:r>
            <a:endParaRPr lang="en-US" altLang="zh-CN" dirty="0" smtClean="0"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4007" y="5122446"/>
          <a:ext cx="3244848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6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690005" y="5122446"/>
          <a:ext cx="2433636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6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056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7499" y="5073650"/>
            <a:ext cx="131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Worker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99" y="5473700"/>
            <a:ext cx="131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Worker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134005" y="4987772"/>
            <a:ext cx="666750" cy="1324"/>
          </a:xfrm>
          <a:prstGeom prst="straightConnector1">
            <a:avLst/>
          </a:prstGeom>
          <a:ln w="152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00999" y="4540250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1946" y="443418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sync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2146" y="445135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sync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3605" y="44069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sync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rot="5400000">
            <a:off x="3689757" y="4988304"/>
            <a:ext cx="177005" cy="790"/>
          </a:xfrm>
          <a:prstGeom prst="straightConnector1">
            <a:avLst/>
          </a:prstGeom>
          <a:ln w="2032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rot="5400000">
            <a:off x="5290748" y="4988304"/>
            <a:ext cx="177005" cy="790"/>
          </a:xfrm>
          <a:prstGeom prst="straightConnector1">
            <a:avLst/>
          </a:prstGeom>
          <a:ln w="2032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rot="5400000">
            <a:off x="8031416" y="4988304"/>
            <a:ext cx="177005" cy="790"/>
          </a:xfrm>
          <a:prstGeom prst="straightConnector1">
            <a:avLst/>
          </a:prstGeom>
          <a:ln w="2032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12099" y="585658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Individual Synchronization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8475" y="5833646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Superstep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-Sharing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Quegel</a:t>
            </a:r>
            <a:r>
              <a:rPr lang="en-US" b="1" dirty="0" smtClean="0"/>
              <a:t> [PVLDB’16]</a:t>
            </a:r>
          </a:p>
          <a:p>
            <a:pPr lvl="1"/>
            <a:r>
              <a:rPr lang="en-US" altLang="zh-CN" dirty="0" smtClean="0"/>
              <a:t>API is similar to </a:t>
            </a:r>
            <a:r>
              <a:rPr lang="en-US" altLang="zh-CN" dirty="0" err="1" smtClean="0"/>
              <a:t>Pregel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The system does more:</a:t>
            </a:r>
          </a:p>
          <a:p>
            <a:pPr lvl="2"/>
            <a:r>
              <a:rPr lang="en-US" altLang="zh-CN" dirty="0" smtClean="0"/>
              <a:t>Q-data: </a:t>
            </a:r>
            <a:r>
              <a:rPr lang="en-US" altLang="zh-CN" dirty="0" err="1" smtClean="0"/>
              <a:t>superstep</a:t>
            </a:r>
            <a:r>
              <a:rPr lang="en-US" altLang="zh-CN" dirty="0" smtClean="0"/>
              <a:t> number, control information, …</a:t>
            </a:r>
          </a:p>
          <a:p>
            <a:pPr lvl="2"/>
            <a:r>
              <a:rPr lang="en-US" altLang="zh-CN" dirty="0" smtClean="0"/>
              <a:t>V-data: adjacency list, vertex/edge labels</a:t>
            </a:r>
          </a:p>
          <a:p>
            <a:pPr lvl="2"/>
            <a:r>
              <a:rPr lang="en-US" altLang="zh-CN" dirty="0" smtClean="0"/>
              <a:t>VQ-data: vertex state in the evaluation of each query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pPr lvl="0">
              <a:defRPr/>
            </a:pPr>
            <a:r>
              <a:rPr lang="en-US" b="1" dirty="0" err="1" smtClean="0"/>
              <a:t>Quegel</a:t>
            </a:r>
            <a:r>
              <a:rPr lang="en-US" b="1" dirty="0" smtClean="0"/>
              <a:t> [PVLDB’16]</a:t>
            </a:r>
          </a:p>
          <a:p>
            <a:pPr lvl="1"/>
            <a:r>
              <a:rPr lang="en-US" altLang="zh-CN" dirty="0" smtClean="0"/>
              <a:t>Create a VQ-data of </a:t>
            </a:r>
            <a:r>
              <a:rPr lang="en-US" altLang="zh-CN" i="1" dirty="0" smtClean="0">
                <a:solidFill>
                  <a:srgbClr val="0070C0"/>
                </a:solidFill>
              </a:rPr>
              <a:t>v</a:t>
            </a:r>
            <a:r>
              <a:rPr lang="en-US" altLang="zh-CN" dirty="0" smtClean="0"/>
              <a:t> for </a:t>
            </a:r>
            <a:r>
              <a:rPr lang="en-US" altLang="zh-CN" i="1" dirty="0" smtClean="0">
                <a:solidFill>
                  <a:srgbClr val="0070C0"/>
                </a:solidFill>
              </a:rPr>
              <a:t>q</a:t>
            </a:r>
            <a:r>
              <a:rPr lang="en-US" altLang="zh-CN" dirty="0" smtClean="0"/>
              <a:t>, only when </a:t>
            </a:r>
            <a:r>
              <a:rPr lang="en-US" altLang="zh-CN" i="1" dirty="0" smtClean="0">
                <a:solidFill>
                  <a:srgbClr val="0070C0"/>
                </a:solidFill>
              </a:rPr>
              <a:t>q</a:t>
            </a:r>
            <a:r>
              <a:rPr lang="en-US" altLang="zh-CN" dirty="0" smtClean="0"/>
              <a:t> touches </a:t>
            </a:r>
            <a:r>
              <a:rPr lang="en-US" altLang="zh-CN" i="1" dirty="0" smtClean="0">
                <a:solidFill>
                  <a:srgbClr val="0070C0"/>
                </a:solidFill>
              </a:rPr>
              <a:t>v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Garbage collection of Q-data and VQ-data</a:t>
            </a:r>
          </a:p>
          <a:p>
            <a:pPr lvl="1"/>
            <a:r>
              <a:rPr lang="en-US" altLang="zh-CN" dirty="0" smtClean="0"/>
              <a:t>Distributed indexing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sz="5400" dirty="0" smtClean="0"/>
              <a:t>Message Passing Systems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3260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Message Passing Systems</a:t>
            </a:r>
          </a:p>
          <a:p>
            <a:pPr>
              <a:lnSpc>
                <a:spcPts val="2800"/>
              </a:lnSpc>
            </a:pPr>
            <a:r>
              <a:rPr lang="en-US" b="1" dirty="0" smtClean="0"/>
              <a:t>Shared Memory Abstraction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Single-Machine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Matrix-Based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Temporal Graph Systems</a:t>
            </a:r>
          </a:p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DBMS-Based Systems</a:t>
            </a:r>
          </a:p>
          <a:p>
            <a:pPr>
              <a:lnSpc>
                <a:spcPts val="2800"/>
              </a:lnSpc>
            </a:pP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Subgraph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-Based Systems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:\Users\yanda\Desktop\imag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126" y="4691481"/>
            <a:ext cx="3135324" cy="11378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C:\Users\yand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0" y="3448907"/>
            <a:ext cx="2809876" cy="962025"/>
          </a:xfrm>
          <a:prstGeom prst="rect">
            <a:avLst/>
          </a:prstGeom>
          <a:noFill/>
        </p:spPr>
      </p:pic>
      <p:sp>
        <p:nvSpPr>
          <p:cNvPr id="10" name="右箭头 9"/>
          <p:cNvSpPr/>
          <p:nvPr/>
        </p:nvSpPr>
        <p:spPr>
          <a:xfrm>
            <a:off x="3850699" y="2540000"/>
            <a:ext cx="571504" cy="500066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93750" y="2317750"/>
            <a:ext cx="2206053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1" dirty="0" smtClean="0">
                <a:latin typeface="+mj-lt"/>
              </a:rPr>
              <a:t>Single Machine</a:t>
            </a:r>
          </a:p>
          <a:p>
            <a:pPr algn="ctr">
              <a:lnSpc>
                <a:spcPts val="2800"/>
              </a:lnSpc>
            </a:pPr>
            <a:r>
              <a:rPr lang="en-US" b="1" dirty="0" smtClean="0">
                <a:latin typeface="+mj-lt"/>
              </a:rPr>
              <a:t>(UAI 2010)</a:t>
            </a:r>
          </a:p>
        </p:txBody>
      </p:sp>
      <p:sp>
        <p:nvSpPr>
          <p:cNvPr id="12" name="矩形 11"/>
          <p:cNvSpPr/>
          <p:nvPr/>
        </p:nvSpPr>
        <p:spPr>
          <a:xfrm>
            <a:off x="5282198" y="2362200"/>
            <a:ext cx="3051605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1" dirty="0" smtClean="0">
                <a:latin typeface="+mj-lt"/>
              </a:rPr>
              <a:t>Distributed </a:t>
            </a:r>
            <a:r>
              <a:rPr lang="en-US" b="1" dirty="0" err="1" smtClean="0">
                <a:latin typeface="+mj-lt"/>
              </a:rPr>
              <a:t>GraphLab</a:t>
            </a:r>
            <a:endParaRPr lang="en-US" b="1" dirty="0" smtClean="0">
              <a:latin typeface="+mj-lt"/>
            </a:endParaRPr>
          </a:p>
          <a:p>
            <a:pPr algn="ctr">
              <a:lnSpc>
                <a:spcPts val="2800"/>
              </a:lnSpc>
            </a:pPr>
            <a:r>
              <a:rPr lang="en-US" b="1" dirty="0" smtClean="0">
                <a:latin typeface="+mj-lt"/>
              </a:rPr>
              <a:t>(PVLDB 2012)</a:t>
            </a:r>
          </a:p>
        </p:txBody>
      </p:sp>
      <p:sp>
        <p:nvSpPr>
          <p:cNvPr id="13" name="右箭头 12"/>
          <p:cNvSpPr/>
          <p:nvPr/>
        </p:nvSpPr>
        <p:spPr>
          <a:xfrm rot="5400000">
            <a:off x="6614315" y="3871115"/>
            <a:ext cx="571504" cy="500066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070696" y="4929922"/>
            <a:ext cx="1835054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1" dirty="0" err="1" smtClean="0">
                <a:latin typeface="+mj-lt"/>
              </a:rPr>
              <a:t>PowerGraph</a:t>
            </a:r>
            <a:endParaRPr lang="en-US" b="1" dirty="0" smtClean="0">
              <a:latin typeface="+mj-lt"/>
            </a:endParaRPr>
          </a:p>
          <a:p>
            <a:pPr algn="ctr">
              <a:lnSpc>
                <a:spcPts val="2800"/>
              </a:lnSpc>
            </a:pPr>
            <a:r>
              <a:rPr lang="en-US" b="1" dirty="0" smtClean="0">
                <a:latin typeface="+mj-lt"/>
              </a:rPr>
              <a:t>(OSDI 2012)</a:t>
            </a:r>
          </a:p>
        </p:txBody>
      </p:sp>
      <p:sp>
        <p:nvSpPr>
          <p:cNvPr id="15" name="右箭头 14"/>
          <p:cNvSpPr/>
          <p:nvPr/>
        </p:nvSpPr>
        <p:spPr>
          <a:xfrm rot="10800000">
            <a:off x="4267196" y="4984750"/>
            <a:ext cx="571504" cy="500066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547" y="2427122"/>
            <a:ext cx="7825053" cy="19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Shared-</a:t>
            </a:r>
            <a:r>
              <a:rPr lang="en-US" sz="5400" dirty="0" err="1" smtClean="0"/>
              <a:t>Mem</a:t>
            </a:r>
            <a:r>
              <a:rPr lang="en-US" sz="5400" dirty="0" smtClean="0"/>
              <a:t> Abstraction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9234"/>
            <a:ext cx="8515350" cy="4221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Distributed </a:t>
            </a:r>
            <a:r>
              <a:rPr lang="en-US" b="1" dirty="0" err="1" smtClean="0">
                <a:solidFill>
                  <a:srgbClr val="FF0000"/>
                </a:solidFill>
              </a:rPr>
              <a:t>GraphLab</a:t>
            </a:r>
            <a:r>
              <a:rPr lang="en-US" b="1" dirty="0" smtClean="0">
                <a:solidFill>
                  <a:srgbClr val="FF0000"/>
                </a:solidFill>
              </a:rPr>
              <a:t> [PVLDB’12]</a:t>
            </a:r>
          </a:p>
          <a:p>
            <a:pPr lvl="1"/>
            <a:r>
              <a:rPr lang="en-US" dirty="0" smtClean="0"/>
              <a:t>Scope of vertex </a:t>
            </a:r>
            <a:r>
              <a:rPr lang="en-US" i="1" dirty="0" smtClean="0">
                <a:solidFill>
                  <a:srgbClr val="0070C0"/>
                </a:solidFill>
              </a:rPr>
              <a:t>v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237350" y="438049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94926" y="43572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005838" y="4382106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90740" y="439609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737862" y="4643446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4483100" y="4645939"/>
            <a:ext cx="1256288" cy="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5727700" y="4418588"/>
            <a:ext cx="477262" cy="477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70661" y="4432577"/>
            <a:ext cx="38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6503" y="47625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30053" y="476250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83250" y="4817130"/>
            <a:ext cx="64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68600" y="40513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72000" y="4051300"/>
            <a:ext cx="109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i="1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v,w</a:t>
            </a:r>
            <a:r>
              <a:rPr lang="en-US" altLang="zh-CN" sz="28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2749550" y="3517900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284452" y="3125485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84452" y="538480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4483100" y="4856596"/>
            <a:ext cx="1341190" cy="8393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2737862" y="4851401"/>
            <a:ext cx="1345188" cy="84454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4478734" y="3385703"/>
            <a:ext cx="1291927" cy="97155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5796002" y="313312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96002" y="5400070"/>
            <a:ext cx="553998" cy="78483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… …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11"/>
          <p:cNvSpPr>
            <a:spLocks noChangeArrowheads="1"/>
          </p:cNvSpPr>
          <p:nvPr/>
        </p:nvSpPr>
        <p:spPr bwMode="auto">
          <a:xfrm>
            <a:off x="2705100" y="2908300"/>
            <a:ext cx="3022600" cy="431800"/>
          </a:xfrm>
          <a:prstGeom prst="wedgeRoundRectCallout">
            <a:avLst>
              <a:gd name="adj1" fmla="val -6949"/>
              <a:gd name="adj2" fmla="val 143185"/>
              <a:gd name="adj3" fmla="val 16667"/>
            </a:avLst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All that </a:t>
            </a:r>
            <a:r>
              <a:rPr lang="en-US" altLang="zh-CN" sz="2000" b="1" i="1" dirty="0" smtClean="0">
                <a:solidFill>
                  <a:schemeClr val="bg1"/>
                </a:solidFill>
                <a:latin typeface="Constantia" pitchFamily="18" charset="0"/>
              </a:rPr>
              <a:t>v</a:t>
            </a:r>
            <a:r>
              <a:rPr lang="en-US" altLang="zh-CN" sz="2000" b="1" dirty="0" smtClean="0">
                <a:solidFill>
                  <a:schemeClr val="bg1"/>
                </a:solidFill>
                <a:latin typeface="Constantia" pitchFamily="18" charset="0"/>
              </a:rPr>
              <a:t> can access</a:t>
            </a:r>
            <a:endParaRPr lang="en-US" altLang="zh-CN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0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FF"/>
      </a:hlink>
      <a:folHlink>
        <a:srgbClr val="800080"/>
      </a:folHlink>
    </a:clrScheme>
    <a:fontScheme name="Exhibit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  <a:headEnd type="none" w="med" len="med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headEnd type="none" w="med" len="med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9883</Words>
  <Application>Microsoft Office PowerPoint</Application>
  <PresentationFormat>全屏显示(4:3)</PresentationFormat>
  <Paragraphs>3385</Paragraphs>
  <Slides>264</Slides>
  <Notes>211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264</vt:i4>
      </vt:variant>
    </vt:vector>
  </HeadingPairs>
  <TitlesOfParts>
    <vt:vector size="265" baseType="lpstr">
      <vt:lpstr>Office Theme</vt:lpstr>
      <vt:lpstr>幻灯片 1</vt:lpstr>
      <vt:lpstr>Motivations</vt:lpstr>
      <vt:lpstr>Big Graph Systems</vt:lpstr>
      <vt:lpstr>Big Graph Systems</vt:lpstr>
      <vt:lpstr>Big Graph Systems</vt:lpstr>
      <vt:lpstr>Tutorial Outline</vt:lpstr>
      <vt:lpstr>Tutorial Outline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Message Passing Systems</vt:lpstr>
      <vt:lpstr>Tutorial Outline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Shared-Mem Abstraction</vt:lpstr>
      <vt:lpstr>Tutorial Outline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Single-Machine Systems</vt:lpstr>
      <vt:lpstr>Tutorial Outline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Matrix-Based Systems</vt:lpstr>
      <vt:lpstr>Distributed Systems with Matrix-Based Interfaces</vt:lpstr>
      <vt:lpstr>PEGASUS</vt:lpstr>
      <vt:lpstr>PEGASUS Programming Interface: GIM-V </vt:lpstr>
      <vt:lpstr>PageRank Example</vt:lpstr>
      <vt:lpstr>Execution Model</vt:lpstr>
      <vt:lpstr>Optimizations</vt:lpstr>
      <vt:lpstr>GBASE</vt:lpstr>
      <vt:lpstr>Block Compression and Placement</vt:lpstr>
      <vt:lpstr>Built-In Algorithms in GBASE</vt:lpstr>
      <vt:lpstr>SystemML</vt:lpstr>
      <vt:lpstr>SystemML – Declarative Machine Learning</vt:lpstr>
      <vt:lpstr>SystemML Architecture Overview </vt:lpstr>
      <vt:lpstr>Pros and Cons of Matrix-Based Graph Systems</vt:lpstr>
      <vt:lpstr>Tutorial Outline</vt:lpstr>
      <vt:lpstr>Temporal and Streaming Graph Analytics</vt:lpstr>
      <vt:lpstr>Common Features for All Systems</vt:lpstr>
      <vt:lpstr>Overview</vt:lpstr>
      <vt:lpstr>Kineograph</vt:lpstr>
      <vt:lpstr>Kineograph Architecture Overview</vt:lpstr>
      <vt:lpstr>Epoch Commit Protocol</vt:lpstr>
      <vt:lpstr>Graph Computation</vt:lpstr>
      <vt:lpstr>TIDE</vt:lpstr>
      <vt:lpstr>Static Views of Temporal Graph</vt:lpstr>
      <vt:lpstr>Probabilistic Edge Decay Model</vt:lpstr>
      <vt:lpstr>Maintaining Sample Graphs in TIDE</vt:lpstr>
      <vt:lpstr>Maintaining Sample Graphs, Continued</vt:lpstr>
      <vt:lpstr>Bulk Graph Execution Model</vt:lpstr>
      <vt:lpstr>Overview</vt:lpstr>
      <vt:lpstr>Chronos</vt:lpstr>
      <vt:lpstr>Structure Locality vs Time Locality</vt:lpstr>
      <vt:lpstr>Chronos Design</vt:lpstr>
      <vt:lpstr>DeltaGraph</vt:lpstr>
      <vt:lpstr>DeltaGraph</vt:lpstr>
      <vt:lpstr>Temporal Graph Index</vt:lpstr>
      <vt:lpstr>Temporal Graph Analytics Framework</vt:lpstr>
      <vt:lpstr>LLAMA</vt:lpstr>
      <vt:lpstr>Multi-Version CSR Representation</vt:lpstr>
      <vt:lpstr>Tutorial Outline</vt:lpstr>
      <vt:lpstr>DBMS-Style Graph Systems</vt:lpstr>
      <vt:lpstr>Reason #1</vt:lpstr>
      <vt:lpstr>Reason #2</vt:lpstr>
      <vt:lpstr>Reason #3</vt:lpstr>
      <vt:lpstr>Reason #4</vt:lpstr>
      <vt:lpstr>What’s graph analytics?</vt:lpstr>
      <vt:lpstr>Reason #5</vt:lpstr>
      <vt:lpstr>Reason #6</vt:lpstr>
      <vt:lpstr>#1 Expressiveness</vt:lpstr>
      <vt:lpstr>#2 Easy OPS</vt:lpstr>
      <vt:lpstr>#3 Efficient Resource Utilization and Robustness</vt:lpstr>
      <vt:lpstr>#4 Efficient Resource Utilization and Robustness</vt:lpstr>
      <vt:lpstr>#4 Physical Flexibility</vt:lpstr>
      <vt:lpstr>#4 Physical Flexibility</vt:lpstr>
      <vt:lpstr>#4 Physical Flexibility</vt:lpstr>
      <vt:lpstr>#4 Physical Flexibility</vt:lpstr>
      <vt:lpstr>#4 Physical Flexibility</vt:lpstr>
      <vt:lpstr>#4 Physical Flexibility</vt:lpstr>
      <vt:lpstr>#5 Easy Data Science</vt:lpstr>
      <vt:lpstr>#6 Software Simplicity</vt:lpstr>
      <vt:lpstr>Tutorial Outline</vt:lpstr>
      <vt:lpstr>Graph Analysis Tasks</vt:lpstr>
      <vt:lpstr>Limitations of Vertex-Centric Framework</vt:lpstr>
      <vt:lpstr>Example: Local Clustering Coefficient</vt:lpstr>
      <vt:lpstr>Example: Frequent Subgraph  Mining</vt:lpstr>
      <vt:lpstr>Major Systems</vt:lpstr>
      <vt:lpstr>NScale</vt:lpstr>
      <vt:lpstr>NScale: LCC Computation Walkthrough</vt:lpstr>
      <vt:lpstr>NScale: LCC Computation Walkthrough</vt:lpstr>
      <vt:lpstr>NScale: LCC Computation Walkthrough</vt:lpstr>
      <vt:lpstr>NScale: LCC Computation Walkthrough</vt:lpstr>
      <vt:lpstr>NScale: LCC Computation Walkthrough</vt:lpstr>
      <vt:lpstr>NScale: LCC Computation Walkthrough</vt:lpstr>
      <vt:lpstr>幻灯片 256</vt:lpstr>
      <vt:lpstr>NScaleSpark: NScale on Spark</vt:lpstr>
      <vt:lpstr>幻灯片 258</vt:lpstr>
      <vt:lpstr>幻灯片 259</vt:lpstr>
      <vt:lpstr>幻灯片 260</vt:lpstr>
      <vt:lpstr>幻灯片 261</vt:lpstr>
      <vt:lpstr>Conclusion &amp; Future Direction</vt:lpstr>
      <vt:lpstr>Conclusion &amp; Future Direction</vt:lpstr>
      <vt:lpstr>幻灯片 264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2016-06-05T15:01:21Z</dcterms:created>
  <dcterms:modified xsi:type="dcterms:W3CDTF">2016-06-26T06:12:15Z</dcterms:modified>
</cp:coreProperties>
</file>