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32" r:id="rId2"/>
    <p:sldId id="569" r:id="rId3"/>
    <p:sldId id="570" r:id="rId4"/>
    <p:sldId id="571" r:id="rId5"/>
    <p:sldId id="536" r:id="rId6"/>
    <p:sldId id="537" r:id="rId7"/>
    <p:sldId id="572" r:id="rId8"/>
    <p:sldId id="539" r:id="rId9"/>
    <p:sldId id="573" r:id="rId10"/>
    <p:sldId id="541" r:id="rId11"/>
    <p:sldId id="542" r:id="rId12"/>
    <p:sldId id="574" r:id="rId13"/>
    <p:sldId id="544" r:id="rId14"/>
    <p:sldId id="545" r:id="rId15"/>
    <p:sldId id="546" r:id="rId16"/>
    <p:sldId id="547" r:id="rId17"/>
    <p:sldId id="515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610" r:id="rId35"/>
    <p:sldId id="594" r:id="rId36"/>
    <p:sldId id="595" r:id="rId37"/>
    <p:sldId id="596" r:id="rId38"/>
    <p:sldId id="597" r:id="rId39"/>
    <p:sldId id="598" r:id="rId40"/>
    <p:sldId id="601" r:id="rId41"/>
    <p:sldId id="602" r:id="rId42"/>
    <p:sldId id="608" r:id="rId43"/>
    <p:sldId id="609" r:id="rId44"/>
  </p:sldIdLst>
  <p:sldSz cx="9144000" cy="6858000" type="screen4x3"/>
  <p:notesSz cx="6667500" cy="9904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AF"/>
    <a:srgbClr val="C6C8FD"/>
    <a:srgbClr val="E2A2FD"/>
    <a:srgbClr val="CBD5FF"/>
    <a:srgbClr val="FF0F5E"/>
    <a:srgbClr val="A7CEFF"/>
    <a:srgbClr val="AAD4FF"/>
    <a:srgbClr val="FF499B"/>
    <a:srgbClr val="FF3F93"/>
    <a:srgbClr val="FF2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0762" autoAdjust="0"/>
  </p:normalViewPr>
  <p:slideViewPr>
    <p:cSldViewPr>
      <p:cViewPr>
        <p:scale>
          <a:sx n="90" d="100"/>
          <a:sy n="90" d="100"/>
        </p:scale>
        <p:origin x="-205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ULI\CVPR2010\cvpr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color</c:v>
                </c:pt>
              </c:strCache>
            </c:strRef>
          </c:tx>
          <c:invertIfNegative val="0"/>
          <c:cat>
            <c:strRef>
              <c:f>Sheet1!$A$7:$A$8</c:f>
              <c:strCache>
                <c:ptCount val="2"/>
                <c:pt idx="0">
                  <c:v>RubberWhale</c:v>
                </c:pt>
                <c:pt idx="1">
                  <c:v>Urban2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3.88</c:v>
                </c:pt>
                <c:pt idx="1">
                  <c:v>2.8099999999999987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gradient</c:v>
                </c:pt>
              </c:strCache>
            </c:strRef>
          </c:tx>
          <c:invertIfNegative val="0"/>
          <c:cat>
            <c:strRef>
              <c:f>Sheet1!$A$7:$A$8</c:f>
              <c:strCache>
                <c:ptCount val="2"/>
                <c:pt idx="0">
                  <c:v>RubberWhale</c:v>
                </c:pt>
                <c:pt idx="1">
                  <c:v>Urban2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3.24</c:v>
                </c:pt>
                <c:pt idx="1">
                  <c:v>4.9700000000000024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Sheet1!$A$7:$A$8</c:f>
              <c:strCache>
                <c:ptCount val="2"/>
                <c:pt idx="0">
                  <c:v>RubberWhale</c:v>
                </c:pt>
                <c:pt idx="1">
                  <c:v>Urban2</c:v>
                </c:pt>
              </c:strCache>
            </c:strRef>
          </c:cat>
          <c:val>
            <c:numRef>
              <c:f>Sheet1!$D$7:$D$8</c:f>
              <c:numCache>
                <c:formatCode>General</c:formatCode>
                <c:ptCount val="2"/>
                <c:pt idx="0">
                  <c:v>3.56</c:v>
                </c:pt>
                <c:pt idx="1">
                  <c:v>3.8899999999999997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ours</c:v>
                </c:pt>
              </c:strCache>
            </c:strRef>
          </c:tx>
          <c:invertIfNegative val="0"/>
          <c:cat>
            <c:strRef>
              <c:f>Sheet1!$A$7:$A$8</c:f>
              <c:strCache>
                <c:ptCount val="2"/>
                <c:pt idx="0">
                  <c:v>RubberWhale</c:v>
                </c:pt>
                <c:pt idx="1">
                  <c:v>Urban2</c:v>
                </c:pt>
              </c:strCache>
            </c:strRef>
          </c:cat>
          <c:val>
            <c:numRef>
              <c:f>Sheet1!$E$7:$E$8</c:f>
              <c:numCache>
                <c:formatCode>General</c:formatCode>
                <c:ptCount val="2"/>
                <c:pt idx="0">
                  <c:v>3.02</c:v>
                </c:pt>
                <c:pt idx="1">
                  <c:v>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58400"/>
        <c:axId val="104556224"/>
        <c:axId val="0"/>
      </c:bar3DChart>
      <c:catAx>
        <c:axId val="1075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556224"/>
        <c:crosses val="autoZero"/>
        <c:auto val="1"/>
        <c:lblAlgn val="ctr"/>
        <c:lblOffset val="100"/>
        <c:noMultiLvlLbl val="0"/>
      </c:catAx>
      <c:valAx>
        <c:axId val="104556224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en-US" sz="1600"/>
                  <a:t>AAE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558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emf"/><Relationship Id="rId1" Type="http://schemas.openxmlformats.org/officeDocument/2006/relationships/image" Target="../media/image42.wmf"/><Relationship Id="rId4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w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w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A142-94D3-43E4-8E0A-81B2BA7ADBF6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07525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96D4-5AA0-45EA-A276-941686994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7DA11-78DF-4564-9D43-06126D889A8C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3599-AB4F-404D-A550-3F3289921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D94E7-543B-4CBE-8F70-BE773014EFFC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712785-D9BE-4D08-8BB6-77A84BAD898E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712785-D9BE-4D08-8BB6-77A84BAD898E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large displacement motion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ground truth  flow for these highlighted pixels are shown with the arrows.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CC9900"/>
              </a:buClr>
              <a:defRPr/>
            </a:lvl2pPr>
            <a:lvl3pPr>
              <a:buClr>
                <a:srgbClr val="CC99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buClr>
                <a:srgbClr val="CC9900"/>
              </a:buClr>
              <a:defRPr sz="2400"/>
            </a:lvl2pPr>
            <a:lvl3pPr>
              <a:buClr>
                <a:srgbClr val="CC990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buClr>
                <a:srgbClr val="CC9900"/>
              </a:buClr>
              <a:defRPr sz="2400"/>
            </a:lvl2pPr>
            <a:lvl3pPr>
              <a:buClr>
                <a:srgbClr val="CC990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974E-D678-459A-9B16-124C5DFC06EF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393E-29CA-4746-A2A4-B432428B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C99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5.e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4.e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40.png"/><Relationship Id="rId1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4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0.png"/><Relationship Id="rId9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2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7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6.emf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1.emf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31.bin"/><Relationship Id="rId2" Type="http://schemas.openxmlformats.org/officeDocument/2006/relationships/tags" Target="../tags/tag16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64.emf"/><Relationship Id="rId4" Type="http://schemas.openxmlformats.org/officeDocument/2006/relationships/notesSlide" Target="../notesSlides/notesSlide26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73.emf"/><Relationship Id="rId4" Type="http://schemas.openxmlformats.org/officeDocument/2006/relationships/notesSlide" Target="../notesSlides/notesSlide28.xml"/><Relationship Id="rId9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Detail Preserving Optical Flow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 Xu</a:t>
            </a:r>
            <a:r>
              <a:rPr lang="en-US" baseline="30000" dirty="0" smtClean="0"/>
              <a:t>1</a:t>
            </a:r>
            <a:r>
              <a:rPr lang="en-US" dirty="0" smtClean="0"/>
              <a:t>,  </a:t>
            </a:r>
            <a:r>
              <a:rPr lang="en-US" dirty="0" err="1" smtClean="0"/>
              <a:t>Jiaya</a:t>
            </a:r>
            <a:r>
              <a:rPr lang="en-US" dirty="0" smtClean="0"/>
              <a:t> Jia</a:t>
            </a:r>
            <a:r>
              <a:rPr lang="en-US" baseline="30000" dirty="0" smtClean="0"/>
              <a:t>1</a:t>
            </a:r>
            <a:r>
              <a:rPr lang="en-US" dirty="0" smtClean="0"/>
              <a:t>, Yasuyuki Matsushita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 The Chinese University of Hong Kong 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Microsoft Research Asia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762000" y="166025"/>
            <a:ext cx="8224981" cy="3110575"/>
            <a:chOff x="762000" y="2743200"/>
            <a:chExt cx="8224981" cy="3110575"/>
          </a:xfrm>
        </p:grpSpPr>
        <p:grpSp>
          <p:nvGrpSpPr>
            <p:cNvPr id="3" name="Group 21"/>
            <p:cNvGrpSpPr/>
            <p:nvPr/>
          </p:nvGrpSpPr>
          <p:grpSpPr>
            <a:xfrm>
              <a:off x="762000" y="2743200"/>
              <a:ext cx="8224981" cy="2805775"/>
              <a:chOff x="762000" y="2743200"/>
              <a:chExt cx="8224981" cy="2805775"/>
            </a:xfrm>
          </p:grpSpPr>
          <p:pic>
            <p:nvPicPr>
              <p:cNvPr id="8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Oval 83"/>
              <p:cNvSpPr/>
              <p:nvPr/>
            </p:nvSpPr>
            <p:spPr>
              <a:xfrm>
                <a:off x="7071360" y="371856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2743200"/>
                <a:ext cx="2574636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" name="Oval 85"/>
              <p:cNvSpPr/>
              <p:nvPr/>
            </p:nvSpPr>
            <p:spPr>
              <a:xfrm>
                <a:off x="4305300" y="375285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413510" y="3804285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352800" y="5087310"/>
                <a:ext cx="1902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Ground truth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flipV="1">
              <a:off x="7100250" y="5676904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0800000">
              <a:off x="1295400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0800000">
              <a:off x="4191001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343400"/>
            <a:ext cx="2586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3861729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28009" y="3886200"/>
            <a:ext cx="381000" cy="1006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270509" y="3886200"/>
            <a:ext cx="381000" cy="1006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 rot="10800000">
            <a:off x="5715000" y="3840481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971799" y="3810000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15735" y="3505200"/>
            <a:ext cx="503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…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29000" y="2590800"/>
            <a:ext cx="1676400" cy="16764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0075" y="3943350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03960" y="3962400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08568" y="3348335"/>
            <a:ext cx="126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Estimate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0800000">
            <a:off x="1828800" y="3810000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38035" y="3994785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90600" y="2971800"/>
            <a:ext cx="6629400" cy="457200"/>
            <a:chOff x="990600" y="5486400"/>
            <a:chExt cx="6629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9906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62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03809" y="37338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99409" y="37338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0" y="37338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29400" y="3352800"/>
            <a:ext cx="126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Estimate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968" y="3352800"/>
            <a:ext cx="126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Estimate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2843" y="2514600"/>
            <a:ext cx="190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Ground truth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5443" y="2510135"/>
            <a:ext cx="190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Ground truth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4427" y="4343400"/>
            <a:ext cx="2586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 descr="D:\talk_opticalflow\materials\CVPR10_plots\tisser\tisser_c2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343400"/>
            <a:ext cx="2575434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226 0.1886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2.96296E-6 L -0.03733 0.1886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226 0.1886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 animBg="1"/>
      <p:bldP spid="44" grpId="0" animBg="1"/>
      <p:bldP spid="44" grpId="1" animBg="1"/>
      <p:bldP spid="45" grpId="0" animBg="1"/>
      <p:bldP spid="45" grpId="1" animBg="1"/>
      <p:bldP spid="46" grpId="0"/>
      <p:bldP spid="47" grpId="0" animBg="1"/>
      <p:bldP spid="43" grpId="0" animBg="1"/>
      <p:bldP spid="43" grpId="1" animBg="1"/>
      <p:bldP spid="50" grpId="0" animBg="1"/>
      <p:bldP spid="51" grpId="0" animBg="1"/>
      <p:bldP spid="52" grpId="0" animBg="1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Large discrepancy between initial values and optimal motion vectors </a:t>
            </a:r>
          </a:p>
          <a:p>
            <a:endParaRPr lang="en-US" dirty="0" smtClean="0"/>
          </a:p>
          <a:p>
            <a:r>
              <a:rPr lang="en-US" dirty="0" smtClean="0"/>
              <a:t>Our solution </a:t>
            </a:r>
          </a:p>
          <a:p>
            <a:pPr lvl="1"/>
            <a:r>
              <a:rPr lang="en-US" dirty="0" smtClean="0"/>
              <a:t>Improve flow initialization to reduce the reliance on the initialization from coarser levels</a:t>
            </a: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Flow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feature matching for each level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362200"/>
            <a:ext cx="40927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362200"/>
            <a:ext cx="41194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8"/>
          <p:cNvGrpSpPr/>
          <p:nvPr/>
        </p:nvGrpSpPr>
        <p:grpSpPr>
          <a:xfrm>
            <a:off x="2458595" y="2895600"/>
            <a:ext cx="3485005" cy="3048000"/>
            <a:chOff x="2458595" y="2895600"/>
            <a:chExt cx="3485005" cy="30480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201794" y="38862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430394" y="38862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277994" y="44196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430394" y="4419600"/>
              <a:ext cx="381000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439794" y="31242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63594" y="3328328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439794" y="3505200"/>
              <a:ext cx="381000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592194" y="36576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973194" y="41910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3525394" y="36576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3677794" y="43434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4050748" y="4351446"/>
              <a:ext cx="224498" cy="56006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3601594" y="44958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V="1">
              <a:off x="2955945" y="29316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>
              <a:off x="3906394" y="50292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068194" y="54102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V="1">
              <a:off x="3184545" y="4379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>
              <a:off x="3449194" y="49530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2458595" y="518160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4287395" y="54102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0800000">
              <a:off x="4896994" y="5562600"/>
              <a:ext cx="228600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0800000">
              <a:off x="4515995" y="5795301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3982594" y="5795301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0800000">
              <a:off x="35253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0800000">
              <a:off x="31443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0800000">
              <a:off x="29157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0800000">
              <a:off x="2820544" y="57912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130"/>
          <p:cNvSpPr/>
          <p:nvPr/>
        </p:nvSpPr>
        <p:spPr>
          <a:xfrm>
            <a:off x="2438400" y="2362200"/>
            <a:ext cx="41148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11111E-6 L -0.22378 -1.1111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5105 -1.11111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4896 -4.44444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Flow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missing motion vectors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2352675"/>
            <a:ext cx="40927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" name="Rectangle 130"/>
          <p:cNvSpPr/>
          <p:nvPr/>
        </p:nvSpPr>
        <p:spPr>
          <a:xfrm>
            <a:off x="4733925" y="2352675"/>
            <a:ext cx="41148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6"/>
          <p:cNvGrpSpPr/>
          <p:nvPr/>
        </p:nvGrpSpPr>
        <p:grpSpPr>
          <a:xfrm>
            <a:off x="4743450" y="2886075"/>
            <a:ext cx="3485005" cy="3048000"/>
            <a:chOff x="2458595" y="2895600"/>
            <a:chExt cx="3485005" cy="30480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5201794" y="38862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430394" y="38862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277994" y="44196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430394" y="4419600"/>
              <a:ext cx="381000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439794" y="31242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363594" y="3328328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439794" y="3505200"/>
              <a:ext cx="381000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592194" y="36576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973194" y="4191000"/>
              <a:ext cx="3810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3525394" y="36576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>
              <a:off x="3677794" y="43434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4050748" y="4351446"/>
              <a:ext cx="224498" cy="56006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3601594" y="44958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V="1">
              <a:off x="2955945" y="29316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3906394" y="5029200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068194" y="54102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V="1">
              <a:off x="3184545" y="4379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3449194" y="49530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2458595" y="518160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>
              <a:off x="4287395" y="54102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4896994" y="5562600"/>
              <a:ext cx="228600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4515995" y="5795301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3982594" y="5795301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35253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31443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0800000">
              <a:off x="2915794" y="5795302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0800000">
              <a:off x="2820544" y="5791200"/>
              <a:ext cx="152400" cy="148298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2352675"/>
            <a:ext cx="40965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19"/>
          <p:cNvGrpSpPr/>
          <p:nvPr/>
        </p:nvGrpSpPr>
        <p:grpSpPr>
          <a:xfrm>
            <a:off x="4895850" y="3023235"/>
            <a:ext cx="2891790" cy="2948940"/>
            <a:chOff x="4962525" y="3032760"/>
            <a:chExt cx="2891790" cy="2948940"/>
          </a:xfrm>
        </p:grpSpPr>
        <p:sp>
          <p:nvSpPr>
            <p:cNvPr id="82" name="Oval 81"/>
            <p:cNvSpPr/>
            <p:nvPr/>
          </p:nvSpPr>
          <p:spPr>
            <a:xfrm>
              <a:off x="6766560" y="3181350"/>
              <a:ext cx="91440" cy="91440"/>
            </a:xfrm>
            <a:prstGeom prst="ellipse">
              <a:avLst/>
            </a:prstGeom>
            <a:solidFill>
              <a:srgbClr val="FF2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696075" y="3385185"/>
              <a:ext cx="91440" cy="91440"/>
            </a:xfrm>
            <a:prstGeom prst="ellipse">
              <a:avLst/>
            </a:prstGeom>
            <a:solidFill>
              <a:srgbClr val="FF2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909435" y="3718560"/>
              <a:ext cx="91440" cy="91440"/>
            </a:xfrm>
            <a:prstGeom prst="ellipse">
              <a:avLst/>
            </a:prstGeom>
            <a:solidFill>
              <a:srgbClr val="FF2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290435" y="4251960"/>
              <a:ext cx="91440" cy="91440"/>
            </a:xfrm>
            <a:prstGeom prst="ellipse">
              <a:avLst/>
            </a:prstGeom>
            <a:solidFill>
              <a:srgbClr val="FF3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528560" y="4029075"/>
              <a:ext cx="91440" cy="91440"/>
            </a:xfrm>
            <a:prstGeom prst="ellipse">
              <a:avLst/>
            </a:prstGeom>
            <a:solidFill>
              <a:srgbClr val="FF3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620000" y="4556760"/>
              <a:ext cx="91440" cy="91440"/>
            </a:xfrm>
            <a:prstGeom prst="ellipse">
              <a:avLst/>
            </a:prstGeom>
            <a:solidFill>
              <a:srgbClr val="FF4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762875" y="4556760"/>
              <a:ext cx="91440" cy="91440"/>
            </a:xfrm>
            <a:prstGeom prst="ellipse">
              <a:avLst/>
            </a:prstGeom>
            <a:solidFill>
              <a:srgbClr val="FF4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976110" y="5890260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52235" y="5876925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57800" y="5867400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394960" y="5867400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23560" y="5867400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995035" y="5886450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19800" y="370903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57160" y="4019550"/>
              <a:ext cx="91440" cy="91440"/>
            </a:xfrm>
            <a:prstGeom prst="ellipse">
              <a:avLst/>
            </a:prstGeom>
            <a:solidFill>
              <a:srgbClr val="FF0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375910" y="5471160"/>
              <a:ext cx="91440" cy="91440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766560" y="3642360"/>
              <a:ext cx="91440" cy="91440"/>
            </a:xfrm>
            <a:prstGeom prst="ellipse">
              <a:avLst/>
            </a:prstGeom>
            <a:solidFill>
              <a:srgbClr val="FF2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962525" y="5309235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2675" y="4385310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80760" y="454723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385560" y="508063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28360" y="5057775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442835" y="5614035"/>
              <a:ext cx="91440" cy="91440"/>
            </a:xfrm>
            <a:prstGeom prst="ellipse">
              <a:avLst/>
            </a:prstGeom>
            <a:solidFill>
              <a:srgbClr val="AA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52235" y="4467225"/>
              <a:ext cx="91440" cy="91440"/>
            </a:xfrm>
            <a:prstGeom prst="ellipse">
              <a:avLst/>
            </a:prstGeom>
            <a:solidFill>
              <a:srgbClr val="E2A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410200" y="3032760"/>
              <a:ext cx="91440" cy="91440"/>
            </a:xfrm>
            <a:prstGeom prst="ellipse">
              <a:avLst/>
            </a:prstGeom>
            <a:solidFill>
              <a:srgbClr val="C6C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38800" y="4480560"/>
              <a:ext cx="91440" cy="91440"/>
            </a:xfrm>
            <a:prstGeom prst="ellipse">
              <a:avLst/>
            </a:prstGeom>
            <a:solidFill>
              <a:srgbClr val="C6C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766560" y="551497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28"/>
          <p:cNvGrpSpPr/>
          <p:nvPr/>
        </p:nvGrpSpPr>
        <p:grpSpPr>
          <a:xfrm>
            <a:off x="4886325" y="3023235"/>
            <a:ext cx="2895600" cy="2535555"/>
            <a:chOff x="4876800" y="3032760"/>
            <a:chExt cx="2895600" cy="2535555"/>
          </a:xfrm>
        </p:grpSpPr>
        <p:sp>
          <p:nvSpPr>
            <p:cNvPr id="122" name="Oval 121"/>
            <p:cNvSpPr/>
            <p:nvPr/>
          </p:nvSpPr>
          <p:spPr>
            <a:xfrm>
              <a:off x="5334000" y="3032760"/>
              <a:ext cx="91440" cy="91440"/>
            </a:xfrm>
            <a:prstGeom prst="ellipse">
              <a:avLst/>
            </a:prstGeom>
            <a:solidFill>
              <a:srgbClr val="C6C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953125" y="370522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299710" y="5476875"/>
              <a:ext cx="91440" cy="91440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852160" y="5052060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372225" y="4476750"/>
              <a:ext cx="91440" cy="91440"/>
            </a:xfrm>
            <a:prstGeom prst="ellipse">
              <a:avLst/>
            </a:prstGeom>
            <a:solidFill>
              <a:srgbClr val="E2A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76800" y="5318760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680960" y="4023360"/>
              <a:ext cx="91440" cy="91440"/>
            </a:xfrm>
            <a:prstGeom prst="ellipse">
              <a:avLst/>
            </a:prstGeom>
            <a:solidFill>
              <a:srgbClr val="FF0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688" y="2343150"/>
            <a:ext cx="40965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82"/>
          <p:cNvGrpSpPr/>
          <p:nvPr/>
        </p:nvGrpSpPr>
        <p:grpSpPr>
          <a:xfrm>
            <a:off x="4772026" y="2890177"/>
            <a:ext cx="3495674" cy="2615273"/>
            <a:chOff x="4762501" y="2899702"/>
            <a:chExt cx="3495674" cy="2615273"/>
          </a:xfrm>
        </p:grpSpPr>
        <p:cxnSp>
          <p:nvCxnSpPr>
            <p:cNvPr id="71" name="Straight Arrow Connector 70"/>
            <p:cNvCxnSpPr/>
            <p:nvPr/>
          </p:nvCxnSpPr>
          <p:spPr>
            <a:xfrm rot="16200000" flipV="1">
              <a:off x="5250326" y="29357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V="1">
              <a:off x="5878976" y="3631076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7744969" y="3871253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 flipH="1" flipV="1">
              <a:off x="6336748" y="4355548"/>
              <a:ext cx="224498" cy="56006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>
              <a:off x="4762501" y="52006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>
              <a:off x="5734049" y="49339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353050" y="5414303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Flow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missing motion vectors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733925" y="2352675"/>
            <a:ext cx="41148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8"/>
          <p:cNvGrpSpPr/>
          <p:nvPr/>
        </p:nvGrpSpPr>
        <p:grpSpPr>
          <a:xfrm>
            <a:off x="4886325" y="3023235"/>
            <a:ext cx="2895600" cy="2535555"/>
            <a:chOff x="4876800" y="3032760"/>
            <a:chExt cx="2895600" cy="2535555"/>
          </a:xfrm>
        </p:grpSpPr>
        <p:sp>
          <p:nvSpPr>
            <p:cNvPr id="122" name="Oval 121"/>
            <p:cNvSpPr/>
            <p:nvPr/>
          </p:nvSpPr>
          <p:spPr>
            <a:xfrm>
              <a:off x="5334000" y="3032760"/>
              <a:ext cx="91440" cy="91440"/>
            </a:xfrm>
            <a:prstGeom prst="ellipse">
              <a:avLst/>
            </a:prstGeom>
            <a:solidFill>
              <a:srgbClr val="C6C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953125" y="3705225"/>
              <a:ext cx="91440" cy="91440"/>
            </a:xfrm>
            <a:prstGeom prst="ellipse">
              <a:avLst/>
            </a:prstGeom>
            <a:solidFill>
              <a:srgbClr val="CB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299710" y="5476875"/>
              <a:ext cx="91440" cy="91440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852160" y="5052060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372225" y="4476750"/>
              <a:ext cx="91440" cy="91440"/>
            </a:xfrm>
            <a:prstGeom prst="ellipse">
              <a:avLst/>
            </a:prstGeom>
            <a:solidFill>
              <a:srgbClr val="E2A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76800" y="5318760"/>
              <a:ext cx="91440" cy="91440"/>
            </a:xfrm>
            <a:prstGeom prst="ellipse">
              <a:avLst/>
            </a:prstGeom>
            <a:solidFill>
              <a:srgbClr val="A7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680960" y="4023360"/>
              <a:ext cx="91440" cy="91440"/>
            </a:xfrm>
            <a:prstGeom prst="ellipse">
              <a:avLst/>
            </a:prstGeom>
            <a:solidFill>
              <a:srgbClr val="FF0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2352675"/>
            <a:ext cx="40927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8"/>
          <p:cNvGrpSpPr/>
          <p:nvPr/>
        </p:nvGrpSpPr>
        <p:grpSpPr>
          <a:xfrm>
            <a:off x="6429000" y="3384000"/>
            <a:ext cx="2057400" cy="1828800"/>
            <a:chOff x="6248400" y="4495800"/>
            <a:chExt cx="2057400" cy="1828800"/>
          </a:xfrm>
          <a:scene3d>
            <a:camera prst="isometricOffAxis2Left"/>
            <a:lightRig rig="threePt" dir="t"/>
          </a:scene3d>
        </p:grpSpPr>
        <p:sp>
          <p:nvSpPr>
            <p:cNvPr id="54" name="Rectangle 53"/>
            <p:cNvSpPr/>
            <p:nvPr/>
          </p:nvSpPr>
          <p:spPr>
            <a:xfrm>
              <a:off x="6248400" y="4495800"/>
              <a:ext cx="2057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6334125" y="47244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6659119" y="47244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963919" y="47244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7344919" y="47244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7649719" y="47244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324600" y="5080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6649594" y="5080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6954394" y="5080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7335394" y="5080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7640194" y="5080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6324600" y="5461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6649594" y="5461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6954394" y="5461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7335394" y="5461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7640194" y="5461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6324600" y="5842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6649594" y="5842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6954394" y="5842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7335394" y="5842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7640194" y="5842928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475" y="3374475"/>
            <a:ext cx="2080800" cy="18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grpSp>
        <p:nvGrpSpPr>
          <p:cNvPr id="4" name="Group 122"/>
          <p:cNvGrpSpPr/>
          <p:nvPr/>
        </p:nvGrpSpPr>
        <p:grpSpPr>
          <a:xfrm>
            <a:off x="4917000" y="3384000"/>
            <a:ext cx="2057400" cy="1828800"/>
            <a:chOff x="5486400" y="4572000"/>
            <a:chExt cx="2057400" cy="1828800"/>
          </a:xfrm>
          <a:scene3d>
            <a:camera prst="isometricOffAxis2Left"/>
            <a:lightRig rig="threePt" dir="t"/>
          </a:scene3d>
        </p:grpSpPr>
        <p:sp>
          <p:nvSpPr>
            <p:cNvPr id="52" name="Rectangle 51"/>
            <p:cNvSpPr/>
            <p:nvPr/>
          </p:nvSpPr>
          <p:spPr>
            <a:xfrm>
              <a:off x="5486400" y="4572000"/>
              <a:ext cx="2057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5591175" y="4724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972175" y="4724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6353175" y="4724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6734175" y="4724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7115175" y="4724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5591175" y="5105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972175" y="5105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6353175" y="5105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6734175" y="5105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7115175" y="5105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5600700" y="5486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5981700" y="5486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6362700" y="5486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6743700" y="5486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124700" y="5486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600700" y="5867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5981700" y="5867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6362700" y="5867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743700" y="5867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7124700" y="5867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5600700" y="6248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5981700" y="6248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6362700" y="6248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6743700" y="6248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7124700" y="6248400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6"/>
          <p:cNvGrpSpPr/>
          <p:nvPr/>
        </p:nvGrpSpPr>
        <p:grpSpPr>
          <a:xfrm>
            <a:off x="3405000" y="3384000"/>
            <a:ext cx="2057400" cy="1828800"/>
            <a:chOff x="4724400" y="3733800"/>
            <a:chExt cx="2057400" cy="1828800"/>
          </a:xfrm>
          <a:scene3d>
            <a:camera prst="isometricOffAxis2Left"/>
            <a:lightRig rig="threePt" dir="t"/>
          </a:scene3d>
        </p:grpSpPr>
        <p:sp>
          <p:nvSpPr>
            <p:cNvPr id="53" name="Rectangle 52"/>
            <p:cNvSpPr/>
            <p:nvPr/>
          </p:nvSpPr>
          <p:spPr>
            <a:xfrm>
              <a:off x="4724400" y="3733800"/>
              <a:ext cx="2057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6200000" flipV="1">
              <a:off x="4869326" y="3998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 flipV="1">
              <a:off x="5250326" y="4002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 flipV="1">
              <a:off x="5631326" y="4002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6012326" y="3998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V="1">
              <a:off x="6393326" y="3998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V="1">
              <a:off x="4869326" y="4379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V="1">
              <a:off x="5250326" y="4383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5631326" y="4383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V="1">
              <a:off x="6012326" y="4379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V="1">
              <a:off x="6393326" y="4379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V="1">
              <a:off x="4869326" y="4760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V="1">
              <a:off x="5250326" y="4764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6200000" flipV="1">
              <a:off x="5631326" y="4764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V="1">
              <a:off x="6012326" y="4760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V="1">
              <a:off x="6393326" y="4760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V="1">
              <a:off x="4869326" y="5141449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V="1">
              <a:off x="5250326" y="5145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6200000" flipV="1">
              <a:off x="5631326" y="51455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V="1">
              <a:off x="6012326" y="5141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6200000" flipV="1">
              <a:off x="6393326" y="5141450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5"/>
          <p:cNvGrpSpPr/>
          <p:nvPr/>
        </p:nvGrpSpPr>
        <p:grpSpPr>
          <a:xfrm>
            <a:off x="1906800" y="3381375"/>
            <a:ext cx="2057400" cy="1828800"/>
            <a:chOff x="2362200" y="3352800"/>
            <a:chExt cx="2057400" cy="1828800"/>
          </a:xfrm>
          <a:scene3d>
            <a:camera prst="isometricOffAxis2Left"/>
            <a:lightRig rig="threePt" dir="t"/>
          </a:scene3d>
        </p:grpSpPr>
        <p:sp>
          <p:nvSpPr>
            <p:cNvPr id="51" name="Rectangle 50"/>
            <p:cNvSpPr/>
            <p:nvPr/>
          </p:nvSpPr>
          <p:spPr>
            <a:xfrm>
              <a:off x="2362200" y="3352800"/>
              <a:ext cx="2057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0800000">
              <a:off x="2533651" y="3600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>
              <a:off x="2914651" y="3600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3295651" y="3600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3676651" y="3600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4057650" y="3600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533651" y="3981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2914651" y="3981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3295651" y="3981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3676651" y="3981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4057650" y="3981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>
              <a:off x="2533651" y="4362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914651" y="4362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3295651" y="4362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3676651" y="4362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4057650" y="4362450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533651" y="4743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2914651" y="4743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3295651" y="4743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3676651" y="4743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4057650" y="474344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Flow Initialization</a:t>
            </a:r>
            <a:endParaRPr lang="en-US" dirty="0"/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7475" y="3374475"/>
            <a:ext cx="2080800" cy="18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5474" y="3374475"/>
            <a:ext cx="2080800" cy="18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3000" y="3374475"/>
            <a:ext cx="2080800" cy="18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sp>
        <p:nvSpPr>
          <p:cNvPr id="40" name="Rectangle 39"/>
          <p:cNvSpPr/>
          <p:nvPr/>
        </p:nvSpPr>
        <p:spPr>
          <a:xfrm>
            <a:off x="8523202" y="3962400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384000"/>
            <a:ext cx="20597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cxnSp>
        <p:nvCxnSpPr>
          <p:cNvPr id="47" name="Straight Arrow Connector 46"/>
          <p:cNvCxnSpPr/>
          <p:nvPr/>
        </p:nvCxnSpPr>
        <p:spPr>
          <a:xfrm rot="10800000">
            <a:off x="2743201" y="2971799"/>
            <a:ext cx="152401" cy="1524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715000" y="3023528"/>
            <a:ext cx="304800" cy="1006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259194" y="2971800"/>
            <a:ext cx="513206" cy="1768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4231151" y="3011951"/>
            <a:ext cx="148298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438400" y="27432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962400" y="27432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410200" y="27432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086600" y="2743200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Parallelogram 147"/>
          <p:cNvSpPr/>
          <p:nvPr/>
        </p:nvSpPr>
        <p:spPr>
          <a:xfrm rot="5280000">
            <a:off x="2058718" y="3658918"/>
            <a:ext cx="152400" cy="152400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Parallelogram 148"/>
          <p:cNvSpPr/>
          <p:nvPr/>
        </p:nvSpPr>
        <p:spPr>
          <a:xfrm rot="5280000">
            <a:off x="3584013" y="3654987"/>
            <a:ext cx="152400" cy="152400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Parallelogram 149"/>
          <p:cNvSpPr/>
          <p:nvPr/>
        </p:nvSpPr>
        <p:spPr>
          <a:xfrm rot="5280000">
            <a:off x="5102787" y="3660213"/>
            <a:ext cx="152400" cy="152400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arallelogram 150"/>
          <p:cNvSpPr/>
          <p:nvPr/>
        </p:nvSpPr>
        <p:spPr>
          <a:xfrm rot="5280000">
            <a:off x="6626787" y="3660213"/>
            <a:ext cx="152400" cy="152400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arallelogram 151"/>
          <p:cNvSpPr/>
          <p:nvPr/>
        </p:nvSpPr>
        <p:spPr>
          <a:xfrm rot="5280000">
            <a:off x="8150787" y="3660213"/>
            <a:ext cx="152400" cy="152400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8"/>
          <p:cNvGrpSpPr/>
          <p:nvPr/>
        </p:nvGrpSpPr>
        <p:grpSpPr>
          <a:xfrm>
            <a:off x="381000" y="2971799"/>
            <a:ext cx="8681132" cy="2256675"/>
            <a:chOff x="381000" y="2971799"/>
            <a:chExt cx="8681132" cy="2256676"/>
          </a:xfrm>
        </p:grpSpPr>
        <p:grpSp>
          <p:nvGrpSpPr>
            <p:cNvPr id="4" name="Group 148"/>
            <p:cNvGrpSpPr/>
            <p:nvPr/>
          </p:nvGrpSpPr>
          <p:grpSpPr>
            <a:xfrm>
              <a:off x="6429000" y="3384000"/>
              <a:ext cx="2057400" cy="1828800"/>
              <a:chOff x="6248400" y="4495800"/>
              <a:chExt cx="2057400" cy="1828800"/>
            </a:xfrm>
            <a:scene3d>
              <a:camera prst="isometricOffAxis2Left"/>
              <a:lightRig rig="threePt" dir="t"/>
            </a:scene3d>
          </p:grpSpPr>
          <p:sp>
            <p:nvSpPr>
              <p:cNvPr id="436" name="Rectangle 435"/>
              <p:cNvSpPr/>
              <p:nvPr/>
            </p:nvSpPr>
            <p:spPr>
              <a:xfrm>
                <a:off x="6248400" y="4495800"/>
                <a:ext cx="2057400" cy="1828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" name="Straight Arrow Connector 436"/>
              <p:cNvCxnSpPr/>
              <p:nvPr/>
            </p:nvCxnSpPr>
            <p:spPr>
              <a:xfrm flipV="1">
                <a:off x="6334125" y="4724400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 flipV="1">
                <a:off x="6659119" y="4724400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 flipV="1">
                <a:off x="6963919" y="4724400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 flipV="1">
                <a:off x="7344919" y="4724400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/>
              <p:nvPr/>
            </p:nvCxnSpPr>
            <p:spPr>
              <a:xfrm flipV="1">
                <a:off x="7649719" y="4724400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/>
              <p:nvPr/>
            </p:nvCxnSpPr>
            <p:spPr>
              <a:xfrm flipV="1">
                <a:off x="6324600" y="5080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flipV="1">
                <a:off x="6649594" y="5080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/>
              <p:nvPr/>
            </p:nvCxnSpPr>
            <p:spPr>
              <a:xfrm flipV="1">
                <a:off x="6954394" y="5080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 flipV="1">
                <a:off x="7335394" y="5080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/>
              <p:nvPr/>
            </p:nvCxnSpPr>
            <p:spPr>
              <a:xfrm flipV="1">
                <a:off x="7640194" y="5080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/>
              <p:nvPr/>
            </p:nvCxnSpPr>
            <p:spPr>
              <a:xfrm flipV="1">
                <a:off x="6324600" y="5461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/>
              <p:nvPr/>
            </p:nvCxnSpPr>
            <p:spPr>
              <a:xfrm flipV="1">
                <a:off x="6649594" y="5461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 flipV="1">
                <a:off x="6954394" y="5461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/>
              <p:cNvCxnSpPr/>
              <p:nvPr/>
            </p:nvCxnSpPr>
            <p:spPr>
              <a:xfrm flipV="1">
                <a:off x="7335394" y="5461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/>
              <p:nvPr/>
            </p:nvCxnSpPr>
            <p:spPr>
              <a:xfrm flipV="1">
                <a:off x="7640194" y="5461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/>
              <p:cNvCxnSpPr/>
              <p:nvPr/>
            </p:nvCxnSpPr>
            <p:spPr>
              <a:xfrm flipV="1">
                <a:off x="6324600" y="5842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/>
              <p:nvPr/>
            </p:nvCxnSpPr>
            <p:spPr>
              <a:xfrm flipV="1">
                <a:off x="6649594" y="5842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 flipV="1">
                <a:off x="6954394" y="5842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flipV="1">
                <a:off x="7335394" y="5842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/>
              <p:nvPr/>
            </p:nvCxnSpPr>
            <p:spPr>
              <a:xfrm flipV="1">
                <a:off x="7640194" y="5842928"/>
                <a:ext cx="513206" cy="1768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5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9475" y="3374475"/>
              <a:ext cx="2080800" cy="18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  <p:grpSp>
          <p:nvGrpSpPr>
            <p:cNvPr id="5" name="Group 122"/>
            <p:cNvGrpSpPr/>
            <p:nvPr/>
          </p:nvGrpSpPr>
          <p:grpSpPr>
            <a:xfrm>
              <a:off x="4917000" y="3384000"/>
              <a:ext cx="2057400" cy="1828800"/>
              <a:chOff x="5486400" y="4572000"/>
              <a:chExt cx="2057400" cy="1828800"/>
            </a:xfrm>
            <a:scene3d>
              <a:camera prst="isometricOffAxis2Left"/>
              <a:lightRig rig="threePt" dir="t"/>
            </a:scene3d>
          </p:grpSpPr>
          <p:sp>
            <p:nvSpPr>
              <p:cNvPr id="410" name="Rectangle 409"/>
              <p:cNvSpPr/>
              <p:nvPr/>
            </p:nvSpPr>
            <p:spPr>
              <a:xfrm>
                <a:off x="5486400" y="4572000"/>
                <a:ext cx="2057400" cy="1828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1" name="Straight Arrow Connector 410"/>
              <p:cNvCxnSpPr/>
              <p:nvPr/>
            </p:nvCxnSpPr>
            <p:spPr>
              <a:xfrm flipV="1">
                <a:off x="5591175" y="4724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/>
              <p:nvPr/>
            </p:nvCxnSpPr>
            <p:spPr>
              <a:xfrm flipV="1">
                <a:off x="5972175" y="4724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/>
              <p:nvPr/>
            </p:nvCxnSpPr>
            <p:spPr>
              <a:xfrm flipV="1">
                <a:off x="6353175" y="4724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/>
              <p:nvPr/>
            </p:nvCxnSpPr>
            <p:spPr>
              <a:xfrm flipV="1">
                <a:off x="6734175" y="4724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/>
              <p:nvPr/>
            </p:nvCxnSpPr>
            <p:spPr>
              <a:xfrm flipV="1">
                <a:off x="7115175" y="4724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/>
              <p:nvPr/>
            </p:nvCxnSpPr>
            <p:spPr>
              <a:xfrm flipV="1">
                <a:off x="5591175" y="5105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/>
              <p:nvPr/>
            </p:nvCxnSpPr>
            <p:spPr>
              <a:xfrm flipV="1">
                <a:off x="5972175" y="5105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Arrow Connector 417"/>
              <p:cNvCxnSpPr/>
              <p:nvPr/>
            </p:nvCxnSpPr>
            <p:spPr>
              <a:xfrm flipV="1">
                <a:off x="6353175" y="5105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/>
              <p:nvPr/>
            </p:nvCxnSpPr>
            <p:spPr>
              <a:xfrm flipV="1">
                <a:off x="6734175" y="5105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 flipV="1">
                <a:off x="7115175" y="5105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/>
              <p:nvPr/>
            </p:nvCxnSpPr>
            <p:spPr>
              <a:xfrm flipV="1">
                <a:off x="5600700" y="5486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Arrow Connector 421"/>
              <p:cNvCxnSpPr/>
              <p:nvPr/>
            </p:nvCxnSpPr>
            <p:spPr>
              <a:xfrm flipV="1">
                <a:off x="5981700" y="5486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 flipV="1">
                <a:off x="6362700" y="5486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 flipV="1">
                <a:off x="6743700" y="5486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 flipV="1">
                <a:off x="7124700" y="5486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/>
              <p:nvPr/>
            </p:nvCxnSpPr>
            <p:spPr>
              <a:xfrm flipV="1">
                <a:off x="5600700" y="5867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/>
              <p:nvPr/>
            </p:nvCxnSpPr>
            <p:spPr>
              <a:xfrm flipV="1">
                <a:off x="5981700" y="5867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 flipV="1">
                <a:off x="6362700" y="5867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 flipV="1">
                <a:off x="6743700" y="5867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 flipV="1">
                <a:off x="7124700" y="5867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/>
              <p:nvPr/>
            </p:nvCxnSpPr>
            <p:spPr>
              <a:xfrm flipV="1">
                <a:off x="5600700" y="6248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 flipV="1">
                <a:off x="5981700" y="6248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 flipV="1">
                <a:off x="6362700" y="6248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 flipV="1">
                <a:off x="6743700" y="6248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/>
              <p:nvPr/>
            </p:nvCxnSpPr>
            <p:spPr>
              <a:xfrm flipV="1">
                <a:off x="7124700" y="6248400"/>
                <a:ext cx="304800" cy="100672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6"/>
            <p:cNvGrpSpPr/>
            <p:nvPr/>
          </p:nvGrpSpPr>
          <p:grpSpPr>
            <a:xfrm>
              <a:off x="3405000" y="3384000"/>
              <a:ext cx="2057400" cy="1828800"/>
              <a:chOff x="4724400" y="3733800"/>
              <a:chExt cx="2057400" cy="1828800"/>
            </a:xfrm>
            <a:scene3d>
              <a:camera prst="isometricOffAxis2Left"/>
              <a:lightRig rig="threePt" dir="t"/>
            </a:scene3d>
          </p:grpSpPr>
          <p:sp>
            <p:nvSpPr>
              <p:cNvPr id="389" name="Rectangle 388"/>
              <p:cNvSpPr/>
              <p:nvPr/>
            </p:nvSpPr>
            <p:spPr>
              <a:xfrm>
                <a:off x="4724400" y="3733800"/>
                <a:ext cx="2057400" cy="1828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Arrow Connector 389"/>
              <p:cNvCxnSpPr/>
              <p:nvPr/>
            </p:nvCxnSpPr>
            <p:spPr>
              <a:xfrm rot="16200000" flipV="1">
                <a:off x="4869326" y="3998449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 rot="16200000" flipV="1">
                <a:off x="5250326" y="4002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 rot="16200000" flipV="1">
                <a:off x="5631326" y="4002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 rot="16200000" flipV="1">
                <a:off x="6012326" y="3998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rot="16200000" flipV="1">
                <a:off x="6393326" y="3998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rot="16200000" flipV="1">
                <a:off x="4869326" y="4379449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/>
              <p:nvPr/>
            </p:nvCxnSpPr>
            <p:spPr>
              <a:xfrm rot="16200000" flipV="1">
                <a:off x="5250326" y="4383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/>
              <p:nvPr/>
            </p:nvCxnSpPr>
            <p:spPr>
              <a:xfrm rot="16200000" flipV="1">
                <a:off x="5631326" y="4383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 rot="16200000" flipV="1">
                <a:off x="6012326" y="4379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 rot="16200000" flipV="1">
                <a:off x="6393326" y="4379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 rot="16200000" flipV="1">
                <a:off x="4869326" y="4760449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/>
              <p:nvPr/>
            </p:nvCxnSpPr>
            <p:spPr>
              <a:xfrm rot="16200000" flipV="1">
                <a:off x="5250326" y="4764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/>
              <p:cNvCxnSpPr/>
              <p:nvPr/>
            </p:nvCxnSpPr>
            <p:spPr>
              <a:xfrm rot="16200000" flipV="1">
                <a:off x="5631326" y="4764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 rot="16200000" flipV="1">
                <a:off x="6012326" y="4760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/>
              <p:nvPr/>
            </p:nvCxnSpPr>
            <p:spPr>
              <a:xfrm rot="16200000" flipV="1">
                <a:off x="6393326" y="4760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Arrow Connector 404"/>
              <p:cNvCxnSpPr/>
              <p:nvPr/>
            </p:nvCxnSpPr>
            <p:spPr>
              <a:xfrm rot="16200000" flipV="1">
                <a:off x="4869326" y="5141449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/>
              <p:nvPr/>
            </p:nvCxnSpPr>
            <p:spPr>
              <a:xfrm rot="16200000" flipV="1">
                <a:off x="5250326" y="5145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/>
              <p:nvPr/>
            </p:nvCxnSpPr>
            <p:spPr>
              <a:xfrm rot="16200000" flipV="1">
                <a:off x="5631326" y="5145551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 rot="16200000" flipV="1">
                <a:off x="6012326" y="5141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/>
              <p:nvPr/>
            </p:nvCxnSpPr>
            <p:spPr>
              <a:xfrm rot="16200000" flipV="1">
                <a:off x="6393326" y="5141450"/>
                <a:ext cx="148298" cy="762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75"/>
            <p:cNvGrpSpPr/>
            <p:nvPr/>
          </p:nvGrpSpPr>
          <p:grpSpPr>
            <a:xfrm>
              <a:off x="1906800" y="3381375"/>
              <a:ext cx="2057400" cy="1828800"/>
              <a:chOff x="2362200" y="3352800"/>
              <a:chExt cx="2057400" cy="1828800"/>
            </a:xfrm>
            <a:scene3d>
              <a:camera prst="isometricOffAxis2Left"/>
              <a:lightRig rig="threePt" dir="t"/>
            </a:scene3d>
          </p:grpSpPr>
          <p:sp>
            <p:nvSpPr>
              <p:cNvPr id="368" name="Rectangle 367"/>
              <p:cNvSpPr/>
              <p:nvPr/>
            </p:nvSpPr>
            <p:spPr>
              <a:xfrm>
                <a:off x="2362200" y="3352800"/>
                <a:ext cx="2057400" cy="1828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9" name="Straight Arrow Connector 368"/>
              <p:cNvCxnSpPr/>
              <p:nvPr/>
            </p:nvCxnSpPr>
            <p:spPr>
              <a:xfrm rot="10800000">
                <a:off x="2533651" y="3600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 rot="10800000">
                <a:off x="2914651" y="3600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 rot="10800000">
                <a:off x="3295651" y="3600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/>
              <p:nvPr/>
            </p:nvCxnSpPr>
            <p:spPr>
              <a:xfrm rot="10800000">
                <a:off x="3676651" y="3600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 rot="10800000">
                <a:off x="4057650" y="3600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rot="10800000">
                <a:off x="2533651" y="3981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rot="10800000">
                <a:off x="2914651" y="3981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/>
              <p:nvPr/>
            </p:nvCxnSpPr>
            <p:spPr>
              <a:xfrm rot="10800000">
                <a:off x="3295651" y="3981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/>
              <p:cNvCxnSpPr/>
              <p:nvPr/>
            </p:nvCxnSpPr>
            <p:spPr>
              <a:xfrm rot="10800000">
                <a:off x="3676651" y="3981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>
              <a:xfrm rot="10800000">
                <a:off x="4057650" y="3981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rot="10800000">
                <a:off x="2533651" y="4362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 rot="10800000">
                <a:off x="2914651" y="4362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/>
              <p:nvPr/>
            </p:nvCxnSpPr>
            <p:spPr>
              <a:xfrm rot="10800000">
                <a:off x="3295651" y="4362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Arrow Connector 381"/>
              <p:cNvCxnSpPr/>
              <p:nvPr/>
            </p:nvCxnSpPr>
            <p:spPr>
              <a:xfrm rot="10800000">
                <a:off x="3676651" y="4362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/>
              <p:nvPr/>
            </p:nvCxnSpPr>
            <p:spPr>
              <a:xfrm rot="10800000">
                <a:off x="4057650" y="4362450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/>
              <p:nvPr/>
            </p:nvCxnSpPr>
            <p:spPr>
              <a:xfrm rot="10800000">
                <a:off x="2533651" y="4743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>
              <a:xfrm rot="10800000">
                <a:off x="2914651" y="4743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/>
              <p:nvPr/>
            </p:nvCxnSpPr>
            <p:spPr>
              <a:xfrm rot="10800000">
                <a:off x="3295651" y="4743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/>
              <p:nvPr/>
            </p:nvCxnSpPr>
            <p:spPr>
              <a:xfrm rot="10800000">
                <a:off x="3676651" y="4743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 rot="10800000">
                <a:off x="4057650" y="4743449"/>
                <a:ext cx="152401" cy="152400"/>
              </a:xfrm>
              <a:prstGeom prst="straightConnector1">
                <a:avLst/>
              </a:prstGeom>
              <a:solidFill>
                <a:srgbClr val="FFC000"/>
              </a:solidFill>
              <a:ln w="25400">
                <a:solidFill>
                  <a:srgbClr val="FFFF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9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7475" y="3374475"/>
              <a:ext cx="2080800" cy="18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  <p:pic>
          <p:nvPicPr>
            <p:cNvPr id="360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5474" y="3374475"/>
              <a:ext cx="2080800" cy="18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  <p:pic>
          <p:nvPicPr>
            <p:cNvPr id="361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3000" y="3374475"/>
              <a:ext cx="2080800" cy="18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  <p:sp>
          <p:nvSpPr>
            <p:cNvPr id="362" name="Rectangle 361"/>
            <p:cNvSpPr/>
            <p:nvPr/>
          </p:nvSpPr>
          <p:spPr>
            <a:xfrm>
              <a:off x="8523202" y="3962400"/>
              <a:ext cx="5389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…</a:t>
              </a:r>
              <a:endPara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3384000"/>
              <a:ext cx="205970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  <p:cxnSp>
          <p:nvCxnSpPr>
            <p:cNvPr id="364" name="Straight Arrow Connector 363"/>
            <p:cNvCxnSpPr/>
            <p:nvPr/>
          </p:nvCxnSpPr>
          <p:spPr>
            <a:xfrm rot="10800000">
              <a:off x="2743201" y="2971799"/>
              <a:ext cx="152401" cy="1524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715000" y="3023528"/>
              <a:ext cx="304800" cy="1006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7259194" y="2971800"/>
              <a:ext cx="513206" cy="176872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rot="16200000" flipV="1">
              <a:off x="4231151" y="3011951"/>
              <a:ext cx="148298" cy="76200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Flow Initialization</a:t>
            </a:r>
            <a:endParaRPr 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24400"/>
            <a:ext cx="20597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Left Brace 143"/>
          <p:cNvSpPr/>
          <p:nvPr/>
        </p:nvSpPr>
        <p:spPr>
          <a:xfrm rot="16200000">
            <a:off x="4267200" y="990600"/>
            <a:ext cx="304800" cy="67056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562600" y="4419600"/>
            <a:ext cx="954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Fuse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0035 -0.17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500" dirty="0" smtClean="0">
                <a:solidFill>
                  <a:srgbClr val="FFC000"/>
                </a:solidFill>
              </a:rPr>
              <a:t>Framework: extended initialization for coarse-to-fine motion estimation</a:t>
            </a: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FFC000"/>
                </a:solidFill>
              </a:rPr>
              <a:t>Model: selective data term </a:t>
            </a:r>
          </a:p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Efficient numerical solver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087" y="2590800"/>
            <a:ext cx="2574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563" y="2590800"/>
            <a:ext cx="2574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3886200" y="3505200"/>
            <a:ext cx="6096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45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944563"/>
          </a:xfrm>
        </p:spPr>
        <p:txBody>
          <a:bodyPr/>
          <a:lstStyle/>
          <a:p>
            <a:r>
              <a:rPr lang="en-US" dirty="0" smtClean="0"/>
              <a:t>Average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1793875" y="4648200"/>
          <a:ext cx="52927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4" name="Equation" r:id="rId5" imgW="2336760" imgH="419040" progId="Equation.DSMT4">
                  <p:embed/>
                </p:oleObj>
              </mc:Choice>
              <mc:Fallback>
                <p:oleObj name="Equation" r:id="rId5" imgW="23367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648200"/>
                        <a:ext cx="52927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4"/>
          <p:cNvGraphicFramePr>
            <a:graphicFrameLocks noChangeAspect="1"/>
          </p:cNvGraphicFramePr>
          <p:nvPr/>
        </p:nvGraphicFramePr>
        <p:xfrm>
          <a:off x="1905000" y="2362200"/>
          <a:ext cx="39417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5" name="Equation" r:id="rId7" imgW="1739880" imgH="253800" progId="Equation.DSMT4">
                  <p:embed/>
                </p:oleObj>
              </mc:Choice>
              <mc:Fallback>
                <p:oleObj name="Equation" r:id="rId7" imgW="17398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39417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882775" y="3581400"/>
          <a:ext cx="47466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6" name="Equation" r:id="rId9" imgW="2095200" imgH="253800" progId="Equation.DSMT4">
                  <p:embed/>
                </p:oleObj>
              </mc:Choice>
              <mc:Fallback>
                <p:oleObj name="Equation" r:id="rId9" imgW="20952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581400"/>
                        <a:ext cx="474662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83326" y="30480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Gradient constancy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676400"/>
            <a:ext cx="3270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Color constancy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1882775" y="3581400"/>
          <a:ext cx="47466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7" name="Equation" r:id="rId11" imgW="2095200" imgH="253800" progId="Equation.DSMT4">
                  <p:embed/>
                </p:oleObj>
              </mc:Choice>
              <mc:Fallback>
                <p:oleObj name="Equation" r:id="rId11" imgW="20952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581400"/>
                        <a:ext cx="474662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Pixels moving out of shadow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4395788" y="2986088"/>
          <a:ext cx="24161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38" name="Equation" r:id="rId5" imgW="1091880" imgH="241200" progId="Equation.DSMT4">
                  <p:embed/>
                </p:oleObj>
              </mc:Choice>
              <mc:Fallback>
                <p:oleObj name="Equation" r:id="rId5" imgW="10918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2986088"/>
                        <a:ext cx="241617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924983" y="2310825"/>
            <a:ext cx="4847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Color constancy is violated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3657600" y="5791200"/>
          <a:ext cx="510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39" name="Equation" r:id="rId7" imgW="2197080" imgH="393480" progId="Equation.DSMT4">
                  <p:embed/>
                </p:oleObj>
              </mc:Choice>
              <mc:Fallback>
                <p:oleObj name="Equation" r:id="rId7" imgW="21970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91200"/>
                        <a:ext cx="5105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3"/>
          <p:cNvGrpSpPr/>
          <p:nvPr/>
        </p:nvGrpSpPr>
        <p:grpSpPr>
          <a:xfrm>
            <a:off x="529200" y="3049200"/>
            <a:ext cx="2079812" cy="1828800"/>
            <a:chOff x="533400" y="2590800"/>
            <a:chExt cx="2079812" cy="1828800"/>
          </a:xfrm>
        </p:grpSpPr>
        <p:sp>
          <p:nvSpPr>
            <p:cNvPr id="13" name="Oval 12"/>
            <p:cNvSpPr/>
            <p:nvPr/>
          </p:nvSpPr>
          <p:spPr>
            <a:xfrm>
              <a:off x="1752600" y="356139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2590800"/>
              <a:ext cx="2079812" cy="18288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7" name="Oval 16"/>
            <p:cNvSpPr/>
            <p:nvPr/>
          </p:nvSpPr>
          <p:spPr>
            <a:xfrm>
              <a:off x="1749050" y="307491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30038" y="3049200"/>
            <a:ext cx="2079812" cy="1828800"/>
            <a:chOff x="3048000" y="2667000"/>
            <a:chExt cx="2079812" cy="18288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48000" y="2667000"/>
              <a:ext cx="2079812" cy="18288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23" name="Oval 22"/>
            <p:cNvSpPr/>
            <p:nvPr/>
          </p:nvSpPr>
          <p:spPr>
            <a:xfrm>
              <a:off x="4286656" y="314852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895600" y="5282625"/>
            <a:ext cx="187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Average: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3698820" y="3581400"/>
          <a:ext cx="523221" cy="58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40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20" y="3581400"/>
                        <a:ext cx="523221" cy="584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048440" y="3581400"/>
            <a:ext cx="471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: ground truth motion of 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2430" y="4196775"/>
            <a:ext cx="4631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Gradient constancy holds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4381500" y="4797425"/>
          <a:ext cx="25638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41" name="Equation" r:id="rId13" imgW="1155600" imgH="241200" progId="Equation.DSMT4">
                  <p:embed/>
                </p:oleObj>
              </mc:Choice>
              <mc:Fallback>
                <p:oleObj name="Equation" r:id="rId13" imgW="11556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797425"/>
                        <a:ext cx="256381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rot="10800000" flipV="1">
            <a:off x="6629402" y="2057400"/>
            <a:ext cx="228598" cy="104336"/>
          </a:xfrm>
          <a:prstGeom prst="straightConnector1">
            <a:avLst/>
          </a:prstGeom>
          <a:solidFill>
            <a:srgbClr val="FFC000"/>
          </a:solidFill>
          <a:ln w="25400" cmpd="sng">
            <a:solidFill>
              <a:srgbClr val="CBFFFD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0" y="2895600"/>
            <a:ext cx="2286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C6BA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03694" y="1371599"/>
            <a:ext cx="3657600" cy="27297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Optical Flow</a:t>
            </a:r>
            <a:endParaRPr lang="en-US" dirty="0"/>
          </a:p>
        </p:txBody>
      </p:sp>
      <p:pic>
        <p:nvPicPr>
          <p:cNvPr id="12" name="Picture 6" descr="D:\talk_opticalflow\materials\CVPR10_plots\color_key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762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85447"/>
            <a:ext cx="755790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8135" y="5334000"/>
            <a:ext cx="7741030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nb-NO" sz="3200" dirty="0" smtClean="0">
                <a:solidFill>
                  <a:prstClr val="white"/>
                </a:solidFill>
              </a:rPr>
              <a:t>Middlebury Benchmark  [Baker et al. 07]</a:t>
            </a:r>
          </a:p>
          <a:p>
            <a:pPr marL="342900" lvl="0" indent="-3429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Dominant Scheme: Coarse-to-Fine Warping</a:t>
            </a:r>
            <a:endParaRPr lang="nb-NO" sz="3200" dirty="0" smtClean="0">
              <a:solidFill>
                <a:prstClr val="white"/>
              </a:solidFill>
            </a:endParaRPr>
          </a:p>
        </p:txBody>
      </p:sp>
      <p:pic>
        <p:nvPicPr>
          <p:cNvPr id="134147" name="Picture 3" descr="D:\XULI\CVPR2010\FlowData\eval-data\Urban\frame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3657601" cy="2743200"/>
          </a:xfrm>
          <a:prstGeom prst="rect">
            <a:avLst/>
          </a:prstGeom>
          <a:noFill/>
        </p:spPr>
      </p:pic>
      <p:pic>
        <p:nvPicPr>
          <p:cNvPr id="134148" name="Picture 4" descr="D:\XULI\CVPR2010\FlowData\eval-data\Urban\frame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3657600" cy="2743200"/>
          </a:xfrm>
          <a:prstGeom prst="rect">
            <a:avLst/>
          </a:prstGeom>
          <a:noFill/>
        </p:spPr>
      </p:pic>
      <p:pic>
        <p:nvPicPr>
          <p:cNvPr id="134149" name="Picture 5" descr="C:\Users\xuli\Desktop\urb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371600"/>
            <a:ext cx="3656886" cy="27432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2438404" y="2029263"/>
            <a:ext cx="228597" cy="104336"/>
          </a:xfrm>
          <a:prstGeom prst="straightConnector1">
            <a:avLst/>
          </a:prstGeom>
          <a:solidFill>
            <a:srgbClr val="FFC000"/>
          </a:solidFill>
          <a:ln w="25400" cmpd="sng">
            <a:solidFill>
              <a:srgbClr val="CBFFFD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57800" y="4966447"/>
            <a:ext cx="91440" cy="91440"/>
          </a:xfrm>
          <a:prstGeom prst="ellipse">
            <a:avLst/>
          </a:prstGeom>
          <a:solidFill>
            <a:srgbClr val="CB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5013960"/>
            <a:ext cx="91440" cy="91440"/>
          </a:xfrm>
          <a:prstGeom prst="ellipse">
            <a:avLst/>
          </a:prstGeom>
          <a:solidFill>
            <a:srgbClr val="FF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8600" y="2895600"/>
            <a:ext cx="2286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C6BA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78200" y="4975200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8600" y="4997400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pic>
        <p:nvPicPr>
          <p:cNvPr id="16" name="Picture 2" descr="D:\xuli\CVPR2010\CVPR10_plots\result_cmp\Urban\xuli1_clear_resize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7352" y="1362075"/>
            <a:ext cx="3672000" cy="275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0.13993 0.4314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2.05365E-6 L -0.00539 0.3108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69 L 0.17083 -0.4314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55 L 0.29289 -0.3175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9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Pixels undergoing rotational motion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725"/>
            <a:ext cx="2079812" cy="1828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1840375" y="3783609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3048000"/>
            <a:ext cx="2079812" cy="1828800"/>
            <a:chOff x="5486400" y="2590800"/>
            <a:chExt cx="2079812" cy="1828800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2590800"/>
              <a:ext cx="2079812" cy="18288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6746388" y="3319624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15635" y="2310825"/>
            <a:ext cx="406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Color constancy holds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191000"/>
            <a:ext cx="541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Gradient constancy is violated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3515040" y="3581400"/>
          <a:ext cx="5540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2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040" y="3581400"/>
                        <a:ext cx="5540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896040" y="3581400"/>
            <a:ext cx="471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: ground truth motion of </a:t>
            </a:r>
            <a:r>
              <a:rPr lang="en-US" sz="3200" dirty="0" smtClean="0">
                <a:solidFill>
                  <a:schemeClr val="accent1"/>
                </a:solidFill>
              </a:rPr>
              <a:t>p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4389438" y="4797425"/>
          <a:ext cx="2620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3" name="Equation" r:id="rId8" imgW="1180800" imgH="241200" progId="Equation.DSMT4">
                  <p:embed/>
                </p:oleObj>
              </mc:Choice>
              <mc:Fallback>
                <p:oleObj name="Equation" r:id="rId8" imgW="11808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4797425"/>
                        <a:ext cx="26209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895600" y="5282625"/>
            <a:ext cx="187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Average: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423946" name="Object 10"/>
          <p:cNvGraphicFramePr>
            <a:graphicFrameLocks noChangeAspect="1"/>
          </p:cNvGraphicFramePr>
          <p:nvPr/>
        </p:nvGraphicFramePr>
        <p:xfrm>
          <a:off x="3462338" y="5791200"/>
          <a:ext cx="52244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4" name="Equation" r:id="rId10" imgW="2247840" imgH="393480" progId="Equation.DSMT4">
                  <p:embed/>
                </p:oleObj>
              </mc:Choice>
              <mc:Fallback>
                <p:oleObj name="Equation" r:id="rId10" imgW="22478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5791200"/>
                        <a:ext cx="52244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4394200" y="2981325"/>
          <a:ext cx="24733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5" name="Equation" r:id="rId12" imgW="1117440" imgH="241200" progId="Equation.DSMT4">
                  <p:embed/>
                </p:oleObj>
              </mc:Choice>
              <mc:Fallback>
                <p:oleObj name="Equation" r:id="rId12" imgW="11174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981325"/>
                        <a:ext cx="24733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Selectively combine the constraints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   where</a:t>
            </a:r>
          </a:p>
          <a:p>
            <a:endParaRPr lang="en-US" dirty="0" smtClean="0"/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290638" y="2438400"/>
          <a:ext cx="6530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85" name="Equation" r:id="rId4" imgW="2882880" imgH="342720" progId="Equation.DSMT4">
                  <p:embed/>
                </p:oleObj>
              </mc:Choice>
              <mc:Fallback>
                <p:oleObj name="Equation" r:id="rId4" imgW="288288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438400"/>
                        <a:ext cx="65309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971800" y="3413760"/>
          <a:ext cx="3462402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86" name="Equation" r:id="rId6" imgW="1104840" imgH="228600" progId="Equation.DSMT4">
                  <p:embed/>
                </p:oleObj>
              </mc:Choice>
              <mc:Fallback>
                <p:oleObj name="Equation" r:id="rId6" imgW="11048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13760"/>
                        <a:ext cx="3462402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6" name="Object 4"/>
          <p:cNvGraphicFramePr>
            <a:graphicFrameLocks noChangeAspect="1"/>
          </p:cNvGraphicFramePr>
          <p:nvPr/>
        </p:nvGraphicFramePr>
        <p:xfrm>
          <a:off x="1295400" y="2438400"/>
          <a:ext cx="6530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87" name="Equation" r:id="rId8" imgW="2882880" imgH="342720" progId="Equation.DSMT4">
                  <p:embed/>
                </p:oleObj>
              </mc:Choice>
              <mc:Fallback>
                <p:oleObj name="Equation" r:id="rId8" imgW="288288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65309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2057400"/>
          <a:ext cx="5562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8770" name="Picture 2" descr="D:\XULI\CVPR2010\FlowData\other-data\RubberWhale\frame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272" y="1589432"/>
            <a:ext cx="2752627" cy="1828800"/>
          </a:xfrm>
          <a:prstGeom prst="rect">
            <a:avLst/>
          </a:prstGeom>
          <a:noFill/>
        </p:spPr>
      </p:pic>
      <p:pic>
        <p:nvPicPr>
          <p:cNvPr id="288771" name="Picture 3" descr="D:\XULI\CVPR2010\FlowData\other-data\RubberWhale\frame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5272" y="1589432"/>
            <a:ext cx="2752627" cy="1828800"/>
          </a:xfrm>
          <a:prstGeom prst="rect">
            <a:avLst/>
          </a:prstGeom>
          <a:noFill/>
        </p:spPr>
      </p:pic>
      <p:pic>
        <p:nvPicPr>
          <p:cNvPr id="288772" name="Picture 4" descr="D:\XULI\CVPR2010\FlowData\other-data\Urban2\frame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2808" y="3953256"/>
            <a:ext cx="2752344" cy="2064258"/>
          </a:xfrm>
          <a:prstGeom prst="rect">
            <a:avLst/>
          </a:prstGeom>
          <a:noFill/>
        </p:spPr>
      </p:pic>
      <p:pic>
        <p:nvPicPr>
          <p:cNvPr id="288773" name="Picture 5" descr="D:\XULI\CVPR2010\FlowData\other-data\Urban2\frame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2808" y="3953256"/>
            <a:ext cx="2755392" cy="20665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Framework: extended initialization for coarse to fine motion estimation</a:t>
            </a:r>
          </a:p>
          <a:p>
            <a:r>
              <a:rPr lang="en-US" altLang="zh-TW" dirty="0" smtClean="0">
                <a:solidFill>
                  <a:srgbClr val="FFC000"/>
                </a:solidFill>
              </a:rPr>
              <a:t>Model: selective data term </a:t>
            </a: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FFC000"/>
                </a:solidFill>
              </a:rPr>
              <a:t>Efficient numerical solver </a:t>
            </a:r>
          </a:p>
        </p:txBody>
      </p:sp>
      <p:graphicFrame>
        <p:nvGraphicFramePr>
          <p:cNvPr id="680962" name="Object 4"/>
          <p:cNvGraphicFramePr>
            <a:graphicFrameLocks noChangeAspect="1"/>
          </p:cNvGraphicFramePr>
          <p:nvPr/>
        </p:nvGraphicFramePr>
        <p:xfrm>
          <a:off x="2057400" y="3657600"/>
          <a:ext cx="48498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7" name="Equation" r:id="rId5" imgW="2286000" imgH="342720" progId="Equation.DSMT4">
                  <p:embed/>
                </p:oleObj>
              </mc:Choice>
              <mc:Fallback>
                <p:oleObj name="Equation" r:id="rId5" imgW="22860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48498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45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Energy Functions and Solver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energy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Probability of a particular state of the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77860" name="Object 2"/>
          <p:cNvGraphicFramePr>
            <a:graphicFrameLocks noChangeAspect="1"/>
          </p:cNvGraphicFramePr>
          <p:nvPr/>
        </p:nvGraphicFramePr>
        <p:xfrm>
          <a:off x="2667000" y="4572000"/>
          <a:ext cx="2962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5" name="Equation" r:id="rId5" imgW="1307880" imgH="393480" progId="Equation.DSMT4">
                  <p:embed/>
                </p:oleObj>
              </mc:Choice>
              <mc:Fallback>
                <p:oleObj name="Equation" r:id="rId5" imgW="1307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29622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69" name="Object 4"/>
          <p:cNvGraphicFramePr>
            <a:graphicFrameLocks noChangeAspect="1"/>
          </p:cNvGraphicFramePr>
          <p:nvPr/>
        </p:nvGraphicFramePr>
        <p:xfrm>
          <a:off x="990600" y="2362200"/>
          <a:ext cx="7759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6" name="Equation" r:id="rId7" imgW="3657600" imgH="342720" progId="Equation.DSMT4">
                  <p:embed/>
                </p:oleObj>
              </mc:Choice>
              <mc:Fallback>
                <p:oleObj name="Equation" r:id="rId7" imgW="36576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7597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0" name="Object 2"/>
          <p:cNvGraphicFramePr>
            <a:graphicFrameLocks noChangeAspect="1"/>
          </p:cNvGraphicFramePr>
          <p:nvPr/>
        </p:nvGraphicFramePr>
        <p:xfrm>
          <a:off x="2667000" y="4572000"/>
          <a:ext cx="2962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7" name="Equation" r:id="rId9" imgW="1307880" imgH="393480" progId="Equation.DSMT4">
                  <p:embed/>
                </p:oleObj>
              </mc:Choice>
              <mc:Fallback>
                <p:oleObj name="Equation" r:id="rId9" imgW="1307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29622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1" name="Object 2"/>
          <p:cNvGraphicFramePr>
            <a:graphicFrameLocks noChangeAspect="1"/>
          </p:cNvGraphicFramePr>
          <p:nvPr/>
        </p:nvGraphicFramePr>
        <p:xfrm>
          <a:off x="2667000" y="4572000"/>
          <a:ext cx="2962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8" name="Equation" r:id="rId11" imgW="1307880" imgH="393480" progId="Equation.DSMT4">
                  <p:embed/>
                </p:oleObj>
              </mc:Choice>
              <mc:Fallback>
                <p:oleObj name="Equation" r:id="rId11" imgW="13078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29622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2" name="Object 4"/>
          <p:cNvGraphicFramePr>
            <a:graphicFrameLocks noChangeAspect="1"/>
          </p:cNvGraphicFramePr>
          <p:nvPr/>
        </p:nvGraphicFramePr>
        <p:xfrm>
          <a:off x="990600" y="2362200"/>
          <a:ext cx="7759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9" name="Equation" r:id="rId13" imgW="3657600" imgH="342720" progId="Equation.DSMT4">
                  <p:embed/>
                </p:oleObj>
              </mc:Choice>
              <mc:Fallback>
                <p:oleObj name="Equation" r:id="rId13" imgW="3657600" imgH="342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7597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Field Approximation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Partition function </a:t>
            </a:r>
          </a:p>
          <a:p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Sum over all possible values of </a:t>
            </a:r>
            <a:r>
              <a:rPr lang="en-US" i="1" dirty="0" smtClean="0"/>
              <a:t>α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77861" name="Object 2"/>
          <p:cNvGraphicFramePr>
            <a:graphicFrameLocks noChangeAspect="1"/>
          </p:cNvGraphicFramePr>
          <p:nvPr/>
        </p:nvGraphicFramePr>
        <p:xfrm>
          <a:off x="1485900" y="2133600"/>
          <a:ext cx="29337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57" name="Equation" r:id="rId5" imgW="1295280" imgH="355320" progId="Equation.DSMT4">
                  <p:embed/>
                </p:oleObj>
              </mc:Choice>
              <mc:Fallback>
                <p:oleObj name="Equation" r:id="rId5" imgW="129528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33600"/>
                        <a:ext cx="293370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2"/>
          <p:cNvGraphicFramePr>
            <a:graphicFrameLocks noChangeAspect="1"/>
          </p:cNvGraphicFramePr>
          <p:nvPr/>
        </p:nvGraphicFramePr>
        <p:xfrm>
          <a:off x="1803782" y="3838575"/>
          <a:ext cx="6610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58" name="Equation" r:id="rId7" imgW="2920680" imgH="457200" progId="Equation.DSMT4">
                  <p:embed/>
                </p:oleObj>
              </mc:Choice>
              <mc:Fallback>
                <p:oleObj name="Equation" r:id="rId7" imgW="292068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782" y="3838575"/>
                        <a:ext cx="66103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1797050" y="5273675"/>
          <a:ext cx="50895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59" name="Equation" r:id="rId9" imgW="2247840" imgH="495000" progId="Equation.DSMT4">
                  <p:embed/>
                </p:oleObj>
              </mc:Choice>
              <mc:Fallback>
                <p:oleObj name="Equation" r:id="rId9" imgW="22478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273675"/>
                        <a:ext cx="508952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648200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</a:rPr>
              <a:t>. . . 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334000"/>
            <a:ext cx="3844417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779169" y="6171406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57400" y="63816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i="1" dirty="0" smtClean="0">
                <a:solidFill>
                  <a:schemeClr val="bg1"/>
                </a:solidFill>
              </a:rPr>
              <a:t>effective </a:t>
            </a:r>
            <a:r>
              <a:rPr lang="en-US" sz="2000" dirty="0" smtClean="0">
                <a:solidFill>
                  <a:schemeClr val="bg1"/>
                </a:solidFill>
              </a:rPr>
              <a:t>potential </a:t>
            </a:r>
            <a:r>
              <a:rPr lang="en-US" sz="20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30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(u)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[Geiger &amp; </a:t>
            </a:r>
            <a:r>
              <a:rPr lang="en-US" sz="2000" dirty="0" err="1" smtClean="0">
                <a:solidFill>
                  <a:schemeClr val="bg1"/>
                </a:solidFill>
              </a:rPr>
              <a:t>Girosi</a:t>
            </a:r>
            <a:r>
              <a:rPr lang="en-US" sz="2000" dirty="0" smtClean="0">
                <a:solidFill>
                  <a:schemeClr val="bg1"/>
                </a:solidFill>
              </a:rPr>
              <a:t>, 1989] 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Optimal condition (Euler-Lagrange equations)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smtClean="0"/>
              <a:t>It decomposes to</a:t>
            </a:r>
            <a:endParaRPr lang="en-US" dirty="0"/>
          </a:p>
        </p:txBody>
      </p:sp>
      <p:graphicFrame>
        <p:nvGraphicFramePr>
          <p:cNvPr id="380930" name="Object 2"/>
          <p:cNvGraphicFramePr>
            <a:graphicFrameLocks noChangeAspect="1"/>
          </p:cNvGraphicFramePr>
          <p:nvPr/>
        </p:nvGraphicFramePr>
        <p:xfrm>
          <a:off x="1219200" y="457200"/>
          <a:ext cx="67802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5" name="Equation" r:id="rId5" imgW="3124080" imgH="419040" progId="Equation.DSMT4">
                  <p:embed/>
                </p:oleObj>
              </mc:Choice>
              <mc:Fallback>
                <p:oleObj name="Equation" r:id="rId5" imgW="31240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67802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5" name="Object 8"/>
          <p:cNvGraphicFramePr>
            <a:graphicFrameLocks noChangeAspect="1"/>
          </p:cNvGraphicFramePr>
          <p:nvPr/>
        </p:nvGraphicFramePr>
        <p:xfrm>
          <a:off x="914400" y="2514600"/>
          <a:ext cx="777716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6" name="Equation" r:id="rId7" imgW="3720960" imgH="660240" progId="Equation.DSMT4">
                  <p:embed/>
                </p:oleObj>
              </mc:Choice>
              <mc:Fallback>
                <p:oleObj name="Equation" r:id="rId7" imgW="3720960" imgH="660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777162" cy="1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6" name="Object 6"/>
          <p:cNvGraphicFramePr>
            <a:graphicFrameLocks noChangeAspect="1"/>
          </p:cNvGraphicFramePr>
          <p:nvPr/>
        </p:nvGraphicFramePr>
        <p:xfrm>
          <a:off x="457200" y="4572000"/>
          <a:ext cx="3329185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7" name="Equation" r:id="rId9" imgW="1600200" imgH="393480" progId="Equation.DSMT4">
                  <p:embed/>
                </p:oleObj>
              </mc:Choice>
              <mc:Fallback>
                <p:oleObj name="Equation" r:id="rId9" imgW="1600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3329185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8"/>
          <p:cNvGraphicFramePr>
            <a:graphicFrameLocks noChangeAspect="1"/>
          </p:cNvGraphicFramePr>
          <p:nvPr/>
        </p:nvGraphicFramePr>
        <p:xfrm>
          <a:off x="457200" y="5494038"/>
          <a:ext cx="8610600" cy="51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8" name="Equation" r:id="rId11" imgW="3860640" imgH="228600" progId="Equation.DSMT4">
                  <p:embed/>
                </p:oleObj>
              </mc:Choice>
              <mc:Fallback>
                <p:oleObj name="Equation" r:id="rId11" imgW="386064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94038"/>
                        <a:ext cx="8610600" cy="511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8" name="Object 8"/>
          <p:cNvGraphicFramePr>
            <a:graphicFrameLocks noChangeAspect="1"/>
          </p:cNvGraphicFramePr>
          <p:nvPr/>
        </p:nvGraphicFramePr>
        <p:xfrm>
          <a:off x="914400" y="2514600"/>
          <a:ext cx="777716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9" name="Equation" r:id="rId13" imgW="3720960" imgH="660240" progId="Equation.DSMT4">
                  <p:embed/>
                </p:oleObj>
              </mc:Choice>
              <mc:Fallback>
                <p:oleObj name="Equation" r:id="rId13" imgW="3720960" imgH="660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777163" cy="1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2362200"/>
            <a:ext cx="2362200" cy="1066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362200"/>
            <a:ext cx="2286000" cy="1066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675" y="2209800"/>
          <a:ext cx="771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0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2209800"/>
                        <a:ext cx="771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0" name="Object 8"/>
          <p:cNvGraphicFramePr>
            <a:graphicFrameLocks noChangeAspect="1"/>
          </p:cNvGraphicFramePr>
          <p:nvPr/>
        </p:nvGraphicFramePr>
        <p:xfrm>
          <a:off x="3733800" y="2209800"/>
          <a:ext cx="1171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1" name="Equation" r:id="rId17" imgW="520560" imgH="203040" progId="Equation.DSMT4">
                  <p:embed/>
                </p:oleObj>
              </mc:Choice>
              <mc:Fallback>
                <p:oleObj name="Equation" r:id="rId17" imgW="5205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1171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52400" y="4419600"/>
            <a:ext cx="3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endParaRPr lang="en-US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152400" y="4419600"/>
            <a:ext cx="9220200" cy="1585912"/>
            <a:chOff x="-152400" y="4419600"/>
            <a:chExt cx="9220200" cy="1585912"/>
          </a:xfrm>
        </p:grpSpPr>
        <p:graphicFrame>
          <p:nvGraphicFramePr>
            <p:cNvPr id="428036" name="Object 6"/>
            <p:cNvGraphicFramePr>
              <a:graphicFrameLocks noChangeAspect="1"/>
            </p:cNvGraphicFramePr>
            <p:nvPr/>
          </p:nvGraphicFramePr>
          <p:xfrm>
            <a:off x="457200" y="4572000"/>
            <a:ext cx="33291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804" name="Equation" r:id="rId4" imgW="1600200" imgH="393480" progId="Equation.DSMT4">
                    <p:embed/>
                  </p:oleObj>
                </mc:Choice>
                <mc:Fallback>
                  <p:oleObj name="Equation" r:id="rId4" imgW="160020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572000"/>
                          <a:ext cx="33291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8038" name="Object 8"/>
            <p:cNvGraphicFramePr>
              <a:graphicFrameLocks noChangeAspect="1"/>
            </p:cNvGraphicFramePr>
            <p:nvPr/>
          </p:nvGraphicFramePr>
          <p:xfrm>
            <a:off x="457200" y="5494038"/>
            <a:ext cx="8610600" cy="511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805" name="Equation" r:id="rId6" imgW="3860640" imgH="228600" progId="Equation.DSMT4">
                    <p:embed/>
                  </p:oleObj>
                </mc:Choice>
                <mc:Fallback>
                  <p:oleObj name="Equation" r:id="rId6" imgW="386064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5494038"/>
                          <a:ext cx="8610600" cy="511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-152400" y="4419600"/>
              <a:ext cx="304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each level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038600"/>
            <a:ext cx="7086600" cy="2057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Extended Flow Initialization  (QPBO)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Minimization (Iterative reweight)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flow field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Splitting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57200" y="1371600"/>
          <a:ext cx="3329185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29" name="Equation" r:id="rId5" imgW="1600200" imgH="393480" progId="Equation.DSMT4">
                  <p:embed/>
                </p:oleObj>
              </mc:Choice>
              <mc:Fallback>
                <p:oleObj name="Equation" r:id="rId5" imgW="1600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3329185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57200" y="2293638"/>
          <a:ext cx="8610600" cy="51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30" name="Equation" r:id="rId7" imgW="3860640" imgH="228600" progId="Equation.DSMT4">
                  <p:embed/>
                </p:oleObj>
              </mc:Choice>
              <mc:Fallback>
                <p:oleObj name="Equation" r:id="rId7" imgW="38606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93638"/>
                        <a:ext cx="8610600" cy="511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52400" y="1219200"/>
            <a:ext cx="3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endParaRPr lang="en-US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4567" name="Object 6"/>
          <p:cNvGraphicFramePr>
            <a:graphicFrameLocks noChangeAspect="1"/>
          </p:cNvGraphicFramePr>
          <p:nvPr/>
        </p:nvGraphicFramePr>
        <p:xfrm>
          <a:off x="2971800" y="5105400"/>
          <a:ext cx="3175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31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05400"/>
                        <a:ext cx="3175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71600"/>
            <a:ext cx="2599765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3" name="Group 18"/>
          <p:cNvGrpSpPr/>
          <p:nvPr/>
        </p:nvGrpSpPr>
        <p:grpSpPr>
          <a:xfrm>
            <a:off x="663635" y="3810000"/>
            <a:ext cx="3755965" cy="2870775"/>
            <a:chOff x="2740085" y="2238375"/>
            <a:chExt cx="3755965" cy="28707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5650" y="2238375"/>
              <a:ext cx="2599765" cy="22860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2740085" y="4524375"/>
              <a:ext cx="37559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Averaging constraints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495800" y="3810000"/>
            <a:ext cx="2599765" cy="2845950"/>
            <a:chOff x="6391275" y="2234625"/>
            <a:chExt cx="2599765" cy="28459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91275" y="2234625"/>
              <a:ext cx="2599765" cy="22860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7183839" y="4495800"/>
              <a:ext cx="9695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Ours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4674" name="Picture 2" descr="C:\Users\xuli\Desktop\differenc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85800"/>
            <a:ext cx="2622550" cy="23082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875894" y="3048000"/>
            <a:ext cx="1905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Difference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914400"/>
            <a:ext cx="838200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759721">
            <a:off x="5140172" y="1222480"/>
            <a:ext cx="609600" cy="141480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Displacement Optical Flow</a:t>
            </a:r>
            <a:endParaRPr lang="en-US" dirty="0"/>
          </a:p>
        </p:txBody>
      </p:sp>
      <p:pic>
        <p:nvPicPr>
          <p:cNvPr id="8" name="Picture 4" descr="D:\XULI\CVPR2010\CVPR10_plots\LargeDisplacement\new\yeqiu\yeqiu0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752600"/>
            <a:ext cx="3896247" cy="2926080"/>
          </a:xfrm>
          <a:prstGeom prst="rect">
            <a:avLst/>
          </a:prstGeom>
          <a:noFill/>
        </p:spPr>
      </p:pic>
      <p:pic>
        <p:nvPicPr>
          <p:cNvPr id="9" name="Picture 7" descr="L:\Optical Flow\new\yeqiu\yeqiu1_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752600"/>
            <a:ext cx="3896247" cy="2926080"/>
          </a:xfrm>
          <a:prstGeom prst="rect">
            <a:avLst/>
          </a:prstGeom>
          <a:noFill/>
        </p:spPr>
      </p:pic>
      <p:pic>
        <p:nvPicPr>
          <p:cNvPr id="169986" name="Picture 2" descr="D:\XULI\CVPR2010\CVPR10_plots\SUPPLEMENTARY\baseb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752600"/>
            <a:ext cx="3896246" cy="29260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5094982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Region Matching [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Brox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i="1" dirty="0" smtClean="0">
                <a:solidFill>
                  <a:schemeClr val="bg1"/>
                </a:solidFill>
              </a:rPr>
              <a:t>et al. </a:t>
            </a:r>
            <a:r>
              <a:rPr lang="en-US" altLang="zh-CN" sz="3200" dirty="0" smtClean="0">
                <a:solidFill>
                  <a:schemeClr val="bg1"/>
                </a:solidFill>
              </a:rPr>
              <a:t>09, 10]</a:t>
            </a:r>
          </a:p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Discrete Local Search [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Steinbrucker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i="1" dirty="0" smtClean="0">
                <a:solidFill>
                  <a:schemeClr val="bg1"/>
                </a:solidFill>
              </a:rPr>
              <a:t>et al. </a:t>
            </a:r>
            <a:r>
              <a:rPr lang="en-US" altLang="zh-CN" sz="3200" dirty="0" smtClean="0">
                <a:solidFill>
                  <a:schemeClr val="bg1"/>
                </a:solidFill>
              </a:rPr>
              <a:t>09</a:t>
            </a:r>
            <a:r>
              <a:rPr lang="en-US" altLang="zh-TW" sz="3200" dirty="0" smtClean="0">
                <a:solidFill>
                  <a:schemeClr val="bg1"/>
                </a:solidFill>
              </a:rPr>
              <a:t>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117636" y="2374436"/>
            <a:ext cx="356528" cy="2286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Middlebury Dataset</a:t>
            </a:r>
            <a:endParaRPr lang="en-US" dirty="0"/>
          </a:p>
        </p:txBody>
      </p:sp>
      <p:pic>
        <p:nvPicPr>
          <p:cNvPr id="374786" name="Picture 2" descr="C:\Users\xuli\Desktop\output_g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657600" cy="2743200"/>
          </a:xfrm>
          <a:prstGeom prst="rect">
            <a:avLst/>
          </a:prstGeom>
          <a:noFill/>
        </p:spPr>
      </p:pic>
      <p:pic>
        <p:nvPicPr>
          <p:cNvPr id="374787" name="Picture 3" descr="D:\XULI\CVPR2010\FlowData\eval-data\Grove\fram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3657600" cy="2743200"/>
          </a:xfrm>
          <a:prstGeom prst="rect">
            <a:avLst/>
          </a:prstGeom>
          <a:noFill/>
        </p:spPr>
      </p:pic>
      <p:pic>
        <p:nvPicPr>
          <p:cNvPr id="374788" name="Picture 4" descr="D:\XULI\CVPR2010\FlowData\eval-data\Grove\frame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438400"/>
            <a:ext cx="36576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59836" y="1676400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EPE=0.74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Different Steps</a:t>
            </a:r>
            <a:endParaRPr lang="en-US" dirty="0"/>
          </a:p>
        </p:txBody>
      </p:sp>
      <p:pic>
        <p:nvPicPr>
          <p:cNvPr id="843779" name="Picture 3" descr="C:\Users\xuli\Desktop\slides_plot\c2f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50339" cy="1463040"/>
          </a:xfrm>
          <a:prstGeom prst="rect">
            <a:avLst/>
          </a:prstGeom>
          <a:noFill/>
        </p:spPr>
      </p:pic>
      <p:pic>
        <p:nvPicPr>
          <p:cNvPr id="843780" name="Picture 4" descr="C:\Users\xuli\Desktop\slides_plot\c2f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828800"/>
            <a:ext cx="1950339" cy="1463040"/>
          </a:xfrm>
          <a:prstGeom prst="rect">
            <a:avLst/>
          </a:prstGeom>
          <a:noFill/>
        </p:spPr>
      </p:pic>
      <p:pic>
        <p:nvPicPr>
          <p:cNvPr id="843783" name="Picture 7" descr="C:\Users\xuli\Desktop\slides_plot\c2f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28800"/>
            <a:ext cx="1950338" cy="1463040"/>
          </a:xfrm>
          <a:prstGeom prst="rect">
            <a:avLst/>
          </a:prstGeom>
          <a:noFill/>
        </p:spPr>
      </p:pic>
      <p:pic>
        <p:nvPicPr>
          <p:cNvPr id="843784" name="Picture 8" descr="C:\Users\xuli\Desktop\slides_plot\c2f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828800"/>
            <a:ext cx="1950720" cy="1463040"/>
          </a:xfrm>
          <a:prstGeom prst="rect">
            <a:avLst/>
          </a:prstGeom>
          <a:noFill/>
        </p:spPr>
      </p:pic>
      <p:pic>
        <p:nvPicPr>
          <p:cNvPr id="14" name="Picture 1" descr="D:\XULI\CVPR2010\CVPR10_plots\CVPR10_Submiited\FMD1\Grove\output_o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6080" y="4343400"/>
            <a:ext cx="1950720" cy="1463040"/>
          </a:xfrm>
          <a:prstGeom prst="rect">
            <a:avLst/>
          </a:prstGeom>
          <a:noFill/>
        </p:spPr>
      </p:pic>
      <p:pic>
        <p:nvPicPr>
          <p:cNvPr id="843786" name="Picture 10" descr="C:\Users\xuli\Desktop\slides_plot\ec2f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43400"/>
            <a:ext cx="1950339" cy="1463040"/>
          </a:xfrm>
          <a:prstGeom prst="rect">
            <a:avLst/>
          </a:prstGeom>
          <a:noFill/>
        </p:spPr>
      </p:pic>
      <p:pic>
        <p:nvPicPr>
          <p:cNvPr id="843787" name="Picture 11" descr="C:\Users\xuli\Desktop\slides_plot\ec2f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9261" y="4343400"/>
            <a:ext cx="1950339" cy="1463040"/>
          </a:xfrm>
          <a:prstGeom prst="rect">
            <a:avLst/>
          </a:prstGeom>
          <a:noFill/>
        </p:spPr>
      </p:pic>
      <p:pic>
        <p:nvPicPr>
          <p:cNvPr id="843789" name="Picture 13" descr="C:\Users\xuli\Desktop\slides_plot\ec2f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157" y="4343400"/>
            <a:ext cx="1950339" cy="146304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81000" y="3505200"/>
            <a:ext cx="225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Coarse-to-fine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943600"/>
            <a:ext cx="3670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Extended coarse-to-fine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alk_opticalflow\materials\CVPR10_plots\result_cmp\Merquon\xuli1_cl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126" y="685800"/>
            <a:ext cx="4130956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01" name="Picture 1" descr="D:\XULI\CVPR2010\FlowData\eval-data\Mequon\fram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3" y="682308"/>
            <a:ext cx="4128939" cy="2743200"/>
          </a:xfrm>
          <a:prstGeom prst="rect">
            <a:avLst/>
          </a:prstGeom>
          <a:noFill/>
        </p:spPr>
      </p:pic>
      <p:pic>
        <p:nvPicPr>
          <p:cNvPr id="358402" name="Picture 2" descr="D:\XULI\CVPR2010\FlowData\eval-data\Mequon\frame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558" y="685800"/>
            <a:ext cx="4128939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522769" y="162580"/>
            <a:ext cx="270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EPE=0.15 rank =1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4" descr="D:\xuli\CVPR2010\CVPR10_plots\result_cmp\Schefflera\xuli1_cle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126" y="3951605"/>
            <a:ext cx="4130956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D:\XULI\CVPR2010\FlowData\eval-data\Schefflera\frame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962400"/>
            <a:ext cx="4128940" cy="2743200"/>
          </a:xfrm>
          <a:prstGeom prst="rect">
            <a:avLst/>
          </a:prstGeom>
          <a:noFill/>
        </p:spPr>
      </p:pic>
      <p:pic>
        <p:nvPicPr>
          <p:cNvPr id="12" name="Picture 3" descr="D:\XULI\CVPR2010\FlowData\eval-data\Schefflera\frame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282" y="3951605"/>
            <a:ext cx="4128940" cy="2743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523082" y="3439180"/>
            <a:ext cx="270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EPE=0.24 rank =1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Large Displacement</a:t>
            </a:r>
          </a:p>
        </p:txBody>
      </p:sp>
      <p:pic>
        <p:nvPicPr>
          <p:cNvPr id="16397" name="Picture 13" descr="D:\talk_opticalflow\materials\CVPR10_plots\LargeDisplacement\LargeDisplacement_Plots\human_original_im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040" y="1524001"/>
            <a:ext cx="3516313" cy="457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142693" y="6120825"/>
            <a:ext cx="2572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Overlaid Input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xuli\Desktop\human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24" y="2209800"/>
            <a:ext cx="2813176" cy="3657600"/>
          </a:xfrm>
          <a:prstGeom prst="rect">
            <a:avLst/>
          </a:prstGeom>
          <a:ln w="9525">
            <a:noFill/>
          </a:ln>
          <a:effectLst/>
        </p:spPr>
      </p:pic>
      <p:pic>
        <p:nvPicPr>
          <p:cNvPr id="14" name="Picture 13" descr="D:\talk_opticalflow\materials\CVPR10_plots\LargeDisplacement\LargeDisplacement_Plots\mym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833" y="2209800"/>
            <a:ext cx="2812958" cy="3657600"/>
          </a:xfrm>
          <a:prstGeom prst="rect">
            <a:avLst/>
          </a:prstGeom>
          <a:noFill/>
          <a:ln w="0">
            <a:noFill/>
          </a:ln>
          <a:effectLst/>
        </p:spPr>
      </p:pic>
      <p:pic>
        <p:nvPicPr>
          <p:cNvPr id="15" name="Picture 2" descr="C:\Users\xuli\Desktop\warp_0_final_noocc_intens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09800"/>
            <a:ext cx="2813050" cy="3657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Large Displacement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Motion Estimates</a:t>
            </a:r>
            <a:endParaRPr lang="zh-CN" altLang="zh-CN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9408" y="6096000"/>
            <a:ext cx="1965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Coarse-to-fine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6096000"/>
            <a:ext cx="1496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Our Result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609600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Warping Result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Comparison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Motion Magnitude Maps</a:t>
            </a:r>
            <a:endParaRPr lang="zh-CN" altLang="zh-CN" dirty="0" smtClean="0"/>
          </a:p>
        </p:txBody>
      </p:sp>
      <p:pic>
        <p:nvPicPr>
          <p:cNvPr id="16393" name="Picture 9" descr="D:\talk_opticalflow\materials\CVPR10_plots\LargeDisplacement\LargeDisplacement_Plots\myflow_m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51" y="2209800"/>
            <a:ext cx="2813049" cy="36576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5" name="Picture 11" descr="D:\talk_opticalflow\materials\CVPR10_plots\LargeDisplacement\LargeDisplacement_Plots\magflow_brox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798"/>
            <a:ext cx="2813049" cy="36576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6" name="Picture 12" descr="D:\talk_opticalflow\materials\CVPR10_plots\LargeDisplacement\LargeDisplacement_Plots\magflow_Steinbrucker_f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0549" y="2209800"/>
            <a:ext cx="2813051" cy="36576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29408" y="6096000"/>
            <a:ext cx="281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LDOP [</a:t>
            </a:r>
            <a:r>
              <a:rPr lang="en-US" sz="2400" dirty="0" err="1" smtClean="0">
                <a:solidFill>
                  <a:schemeClr val="bg1"/>
                </a:solidFill>
              </a:rPr>
              <a:t>Brox</a:t>
            </a:r>
            <a:r>
              <a:rPr lang="en-US" sz="2400" dirty="0" smtClean="0">
                <a:solidFill>
                  <a:schemeClr val="bg1"/>
                </a:solidFill>
              </a:rPr>
              <a:t> et al. 09 ]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6096000"/>
            <a:ext cx="3088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</a:rPr>
              <a:t>[</a:t>
            </a:r>
            <a:r>
              <a:rPr lang="en-US" altLang="zh-CN" sz="2400" dirty="0" err="1" smtClean="0">
                <a:solidFill>
                  <a:prstClr val="white"/>
                </a:solidFill>
              </a:rPr>
              <a:t>Steinbrucker</a:t>
            </a:r>
            <a:r>
              <a:rPr lang="en-US" altLang="zh-CN" sz="2400" dirty="0" smtClean="0">
                <a:solidFill>
                  <a:prstClr val="white"/>
                </a:solidFill>
              </a:rPr>
              <a:t>  et al. 09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6096000"/>
            <a:ext cx="772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5105400"/>
            <a:ext cx="2572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Overlaid Input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D:\XULI\CVPR2010\CVPR10_plots\LargeDisplacement\new\yeqiu\yeqiu0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896247" cy="2926080"/>
          </a:xfrm>
          <a:prstGeom prst="rect">
            <a:avLst/>
          </a:prstGeom>
          <a:noFill/>
        </p:spPr>
      </p:pic>
      <p:pic>
        <p:nvPicPr>
          <p:cNvPr id="7" name="Picture 7" descr="L:\Optical Flow\new\yeqiu\yeqiu1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752600"/>
            <a:ext cx="3896247" cy="2926080"/>
          </a:xfrm>
          <a:prstGeom prst="rect">
            <a:avLst/>
          </a:prstGeom>
          <a:noFill/>
        </p:spPr>
      </p:pic>
      <p:pic>
        <p:nvPicPr>
          <p:cNvPr id="8" name="Picture 2" descr="D:\XULI\CVPR2010\CVPR10_plots\SUPPLEMENTARY\baseb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752600"/>
            <a:ext cx="3896246" cy="292608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5117636" y="2374436"/>
            <a:ext cx="356528" cy="2286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"/>
            <a:ext cx="36527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1164" y="6182380"/>
            <a:ext cx="425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Conventional Coarse-to-fine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xuli\Desktop\yeqi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"/>
            <a:ext cx="36535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6172200"/>
            <a:ext cx="1717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Our Result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352800"/>
            <a:ext cx="36527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xuli\Desktop\warp_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352800"/>
            <a:ext cx="36535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248" y="2057400"/>
            <a:ext cx="48819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18893" y="5791200"/>
            <a:ext cx="2572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Overlaid Input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48" y="338328"/>
            <a:ext cx="3661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448" y="338328"/>
            <a:ext cx="3661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355848"/>
            <a:ext cx="3661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248" y="3355848"/>
            <a:ext cx="3661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51112" y="6182380"/>
            <a:ext cx="225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Coarse-to-fine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6172200"/>
            <a:ext cx="1717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Our Result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Both Large and Small Motion Exist 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582" y="1676400"/>
            <a:ext cx="41194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676400"/>
            <a:ext cx="41194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xuli\Desktop\reindeer_overl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120695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5552182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Capture large motion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CC9900"/>
              </a:buClr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chemeClr val="bg1"/>
                </a:solidFill>
              </a:rPr>
              <a:t>Preserve sub-pixel accuracy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57675" y="2743200"/>
            <a:ext cx="3810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695700" y="3695700"/>
            <a:ext cx="1524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Extended initialization (Framework)</a:t>
            </a:r>
          </a:p>
          <a:p>
            <a:r>
              <a:rPr lang="en-US" altLang="zh-CN" dirty="0" smtClean="0"/>
              <a:t>Selective data term (Model)</a:t>
            </a:r>
          </a:p>
          <a:p>
            <a:r>
              <a:rPr lang="en-US" altLang="zh-CN" dirty="0" smtClean="0"/>
              <a:t>Efficient numerical scheme (Solver)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Limitations</a:t>
            </a:r>
          </a:p>
          <a:p>
            <a:pPr lvl="1"/>
            <a:r>
              <a:rPr lang="en-US" altLang="zh-CN" dirty="0" smtClean="0"/>
              <a:t>Featureless motion details  </a:t>
            </a:r>
          </a:p>
          <a:p>
            <a:pPr lvl="1"/>
            <a:r>
              <a:rPr lang="en-US" altLang="zh-CN" dirty="0" smtClean="0"/>
              <a:t>Large occlusions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pic>
        <p:nvPicPr>
          <p:cNvPr id="838658" name="Picture 2" descr="D:\XULI\CVPR2010\CVPR10_plots\SUPPLEMENTARY\gril\overl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248" y="2057400"/>
            <a:ext cx="487248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18893" y="5791200"/>
            <a:ext cx="2572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Overlaid Input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82" name="Picture 2" descr="D:\XULI\CVPR2010\CVPR10_plots\SUPPLEMENTARY\gril\c2f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48" y="338328"/>
            <a:ext cx="3654360" cy="2743200"/>
          </a:xfrm>
          <a:prstGeom prst="rect">
            <a:avLst/>
          </a:prstGeom>
          <a:noFill/>
        </p:spPr>
      </p:pic>
      <p:pic>
        <p:nvPicPr>
          <p:cNvPr id="5" name="Picture 3" descr="D:\XULI\CVPR2010\CVPR10_plots\SUPPLEMENTARY\gril\c2fwar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8" y="3355848"/>
            <a:ext cx="3654360" cy="2743200"/>
          </a:xfrm>
          <a:prstGeom prst="rect">
            <a:avLst/>
          </a:prstGeom>
          <a:noFill/>
        </p:spPr>
      </p:pic>
      <p:pic>
        <p:nvPicPr>
          <p:cNvPr id="6" name="Picture 2" descr="D:\XULI\CVPR2010\CVPR10_plots\SUPPLEMENTARY\gril\myf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448" y="338328"/>
            <a:ext cx="3654360" cy="2743200"/>
          </a:xfrm>
          <a:prstGeom prst="rect">
            <a:avLst/>
          </a:prstGeom>
          <a:noFill/>
        </p:spPr>
      </p:pic>
      <p:pic>
        <p:nvPicPr>
          <p:cNvPr id="7" name="Picture 2" descr="D:\XULI\CVPR2010\CVPR10_plots\SUPPLEMENTARY\gril\mywar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448" y="3352800"/>
            <a:ext cx="365436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51112" y="6182380"/>
            <a:ext cx="225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Coarse-to-fine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6172200"/>
            <a:ext cx="185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Our Results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Work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Framework</a:t>
            </a:r>
          </a:p>
          <a:p>
            <a:pPr lvl="1"/>
            <a:r>
              <a:rPr lang="en-US" altLang="zh-TW" dirty="0" smtClean="0"/>
              <a:t>Extended coarse-to-fine motion estimation for both large and small displacement optical flow</a:t>
            </a:r>
          </a:p>
          <a:p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A new data term to selectively combine constraints</a:t>
            </a:r>
          </a:p>
          <a:p>
            <a:r>
              <a:rPr lang="en-US" altLang="zh-TW" dirty="0" smtClean="0"/>
              <a:t>Solver</a:t>
            </a:r>
          </a:p>
          <a:p>
            <a:pPr lvl="1"/>
            <a:r>
              <a:rPr lang="en-US" altLang="zh-TW" dirty="0" smtClean="0"/>
              <a:t>Efficient numerical solver for discrete-continuous optimization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Framework</a:t>
            </a:r>
          </a:p>
          <a:p>
            <a:pPr lvl="1"/>
            <a:r>
              <a:rPr lang="en-US" altLang="zh-TW" dirty="0" smtClean="0">
                <a:solidFill>
                  <a:srgbClr val="FFC000"/>
                </a:solidFill>
              </a:rPr>
              <a:t>Extended coarse-to-fine motion estimation for both large and small displacement optical flow</a:t>
            </a:r>
          </a:p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Model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A new data term to selectively combine constraints</a:t>
            </a:r>
          </a:p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Solver</a:t>
            </a:r>
          </a:p>
          <a:p>
            <a:pPr lvl="1"/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Efficient numerical solver for discrete-continuous optimization</a:t>
            </a: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 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5638800" y="76200"/>
            <a:ext cx="3694545" cy="2895600"/>
            <a:chOff x="304800" y="2438400"/>
            <a:chExt cx="3694545" cy="2895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819150" y="3371850"/>
              <a:ext cx="1790700" cy="762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38100" y="3238500"/>
              <a:ext cx="2362200" cy="10668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21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505200"/>
              <a:ext cx="3694545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707" y="2962275"/>
              <a:ext cx="2112818" cy="1045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" descr="R:\qyan\to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599" y="2667000"/>
              <a:ext cx="1103746" cy="546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" descr="R:\qyan\to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8095" y="2438400"/>
              <a:ext cx="461818" cy="22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7" name="Straight Connector 26"/>
            <p:cNvCxnSpPr/>
            <p:nvPr/>
          </p:nvCxnSpPr>
          <p:spPr>
            <a:xfrm rot="16200000" flipH="1">
              <a:off x="1085272" y="3447472"/>
              <a:ext cx="2362200" cy="648855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57400" y="2514600"/>
              <a:ext cx="1676400" cy="13716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arallelogram 28"/>
          <p:cNvSpPr/>
          <p:nvPr/>
        </p:nvSpPr>
        <p:spPr>
          <a:xfrm>
            <a:off x="6761595" y="381000"/>
            <a:ext cx="971550" cy="342900"/>
          </a:xfrm>
          <a:prstGeom prst="parallelogram">
            <a:avLst>
              <a:gd name="adj" fmla="val 10625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>
            <a:off x="7009245" y="91440"/>
            <a:ext cx="419100" cy="152401"/>
          </a:xfrm>
          <a:prstGeom prst="parallelogram">
            <a:avLst>
              <a:gd name="adj" fmla="val 10625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5943600" y="1524000"/>
            <a:ext cx="3124200" cy="1066800"/>
          </a:xfrm>
          <a:prstGeom prst="parallelogram">
            <a:avLst>
              <a:gd name="adj" fmla="val 10178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/>
        </p:nvSpPr>
        <p:spPr>
          <a:xfrm>
            <a:off x="1343025" y="36957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/>
          <p:cNvSpPr/>
          <p:nvPr/>
        </p:nvSpPr>
        <p:spPr>
          <a:xfrm>
            <a:off x="4191000" y="367665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23"/>
          <p:cNvSpPr/>
          <p:nvPr/>
        </p:nvSpPr>
        <p:spPr>
          <a:xfrm>
            <a:off x="7010400" y="36576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0"/>
          <p:cNvSpPr/>
          <p:nvPr/>
        </p:nvSpPr>
        <p:spPr>
          <a:xfrm>
            <a:off x="7071360" y="3718560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/>
          <p:cNvSpPr/>
          <p:nvPr/>
        </p:nvSpPr>
        <p:spPr>
          <a:xfrm>
            <a:off x="4305300" y="3752850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639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1413510" y="3804285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05650" y="3581400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4191000" y="3724276"/>
            <a:ext cx="152400" cy="72097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1295400" y="3762375"/>
            <a:ext cx="152400" cy="72097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 </a:t>
            </a:r>
            <a:endParaRPr lang="en-US" dirty="0"/>
          </a:p>
        </p:txBody>
      </p:sp>
      <p:grpSp>
        <p:nvGrpSpPr>
          <p:cNvPr id="17" name="Group 34"/>
          <p:cNvGrpSpPr/>
          <p:nvPr/>
        </p:nvGrpSpPr>
        <p:grpSpPr>
          <a:xfrm>
            <a:off x="535443" y="5105400"/>
            <a:ext cx="7768314" cy="461665"/>
            <a:chOff x="535443" y="5105400"/>
            <a:chExt cx="7768314" cy="461665"/>
          </a:xfrm>
        </p:grpSpPr>
        <p:sp>
          <p:nvSpPr>
            <p:cNvPr id="18" name="Rectangle 17"/>
            <p:cNvSpPr/>
            <p:nvPr/>
          </p:nvSpPr>
          <p:spPr>
            <a:xfrm>
              <a:off x="6400800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48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4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1343025" y="36957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0" y="367665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36576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2.77556E-17 0.2796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285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7037E-6 L -0.00104 0.2872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2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762000" y="2743200"/>
            <a:ext cx="8224981" cy="3072471"/>
            <a:chOff x="762000" y="2743200"/>
            <a:chExt cx="8224981" cy="3072471"/>
          </a:xfrm>
        </p:grpSpPr>
        <p:grpSp>
          <p:nvGrpSpPr>
            <p:cNvPr id="3" name="Group 21"/>
            <p:cNvGrpSpPr/>
            <p:nvPr/>
          </p:nvGrpSpPr>
          <p:grpSpPr>
            <a:xfrm>
              <a:off x="762000" y="2743200"/>
              <a:ext cx="8224981" cy="2286000"/>
              <a:chOff x="762000" y="2743200"/>
              <a:chExt cx="8224981" cy="228600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08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Oval 20"/>
              <p:cNvSpPr/>
              <p:nvPr/>
            </p:nvSpPr>
            <p:spPr>
              <a:xfrm>
                <a:off x="7071360" y="371856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2000" y="2743200"/>
                <a:ext cx="2574636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Oval 27"/>
              <p:cNvSpPr/>
              <p:nvPr/>
            </p:nvSpPr>
            <p:spPr>
              <a:xfrm>
                <a:off x="4305300" y="375285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13510" y="3804285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7100250" y="56388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1295400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4191001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 </a:t>
            </a:r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990600" y="5486400"/>
            <a:ext cx="6629400" cy="457200"/>
            <a:chOff x="990600" y="5486400"/>
            <a:chExt cx="6629400" cy="457200"/>
          </a:xfrm>
        </p:grpSpPr>
        <p:sp>
          <p:nvSpPr>
            <p:cNvPr id="19" name="Rectangle 18"/>
            <p:cNvSpPr/>
            <p:nvPr/>
          </p:nvSpPr>
          <p:spPr>
            <a:xfrm>
              <a:off x="9906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2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35443" y="5105400"/>
            <a:ext cx="7768314" cy="461665"/>
            <a:chOff x="535443" y="5105400"/>
            <a:chExt cx="7768314" cy="461665"/>
          </a:xfrm>
        </p:grpSpPr>
        <p:sp>
          <p:nvSpPr>
            <p:cNvPr id="29" name="Rectangle 28"/>
            <p:cNvSpPr/>
            <p:nvPr/>
          </p:nvSpPr>
          <p:spPr>
            <a:xfrm>
              <a:off x="6400800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48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54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35 -0.374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36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0.378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5|8.3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1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1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6|20.4|17.1|2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9|16.3|12.9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|2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1|21.5|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7.9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5|6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5639</TotalTime>
  <Words>576</Words>
  <Application>Microsoft Office PowerPoint</Application>
  <PresentationFormat>On-screen Show (4:3)</PresentationFormat>
  <Paragraphs>226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Motion Detail Preserving Optical Flow Estimation</vt:lpstr>
      <vt:lpstr>Conventional Optical Flow</vt:lpstr>
      <vt:lpstr>Large Displacement Optical Flow</vt:lpstr>
      <vt:lpstr>Both Large and Small Motion Exist </vt:lpstr>
      <vt:lpstr>Our Work</vt:lpstr>
      <vt:lpstr>Outline</vt:lpstr>
      <vt:lpstr>The Multi-scale Problem  </vt:lpstr>
      <vt:lpstr>The Multi-scale Problem  </vt:lpstr>
      <vt:lpstr>The Multi-scale Problem  </vt:lpstr>
      <vt:lpstr>PowerPoint Presentation</vt:lpstr>
      <vt:lpstr>The Multi-scale Problem </vt:lpstr>
      <vt:lpstr>Extended Flow Initialization</vt:lpstr>
      <vt:lpstr>Extended Flow Initialization</vt:lpstr>
      <vt:lpstr>Extended Flow Initialization</vt:lpstr>
      <vt:lpstr>Extended Flow Initialization</vt:lpstr>
      <vt:lpstr>Extended Flow Initialization</vt:lpstr>
      <vt:lpstr>Outline</vt:lpstr>
      <vt:lpstr>Data Constraints</vt:lpstr>
      <vt:lpstr>Problems</vt:lpstr>
      <vt:lpstr>Problems</vt:lpstr>
      <vt:lpstr>Our Proposal</vt:lpstr>
      <vt:lpstr>Comparisons</vt:lpstr>
      <vt:lpstr>Outline</vt:lpstr>
      <vt:lpstr>Energy Functions and Solver</vt:lpstr>
      <vt:lpstr>Mean Field Approximation </vt:lpstr>
      <vt:lpstr>PowerPoint Presentation</vt:lpstr>
      <vt:lpstr>PowerPoint Presentation</vt:lpstr>
      <vt:lpstr>Algorithm Skeleton</vt:lpstr>
      <vt:lpstr>Results</vt:lpstr>
      <vt:lpstr>Middlebury Dataset</vt:lpstr>
      <vt:lpstr>Results from Different Steps</vt:lpstr>
      <vt:lpstr>PowerPoint Presentation</vt:lpstr>
      <vt:lpstr>Large Displacement</vt:lpstr>
      <vt:lpstr>Large Displacement </vt:lpstr>
      <vt:lpstr>Comparison</vt:lpstr>
      <vt:lpstr>More Results</vt:lpstr>
      <vt:lpstr>PowerPoint Presentation</vt:lpstr>
      <vt:lpstr>More Results</vt:lpstr>
      <vt:lpstr>PowerPoint Presentation</vt:lpstr>
      <vt:lpstr>Conclusion</vt:lpstr>
      <vt:lpstr>Thank you! </vt:lpstr>
      <vt:lpstr>More Results</vt:lpstr>
      <vt:lpstr>PowerPoint Presentation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xuli</dc:creator>
  <cp:lastModifiedBy>leojia</cp:lastModifiedBy>
  <cp:revision>280</cp:revision>
  <dcterms:created xsi:type="dcterms:W3CDTF">2010-06-01T07:44:30Z</dcterms:created>
  <dcterms:modified xsi:type="dcterms:W3CDTF">2011-08-18T15:12:08Z</dcterms:modified>
</cp:coreProperties>
</file>