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0" r:id="rId1"/>
  </p:sldMasterIdLst>
  <p:notesMasterIdLst>
    <p:notesMasterId r:id="rId4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8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304" r:id="rId41"/>
    <p:sldId id="305" r:id="rId42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23" autoAdjust="0"/>
    <p:restoredTop sz="94660"/>
  </p:normalViewPr>
  <p:slideViewPr>
    <p:cSldViewPr>
      <p:cViewPr varScale="1">
        <p:scale>
          <a:sx n="103" d="100"/>
          <a:sy n="103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60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Click to edit Master text styles</a:t>
            </a:r>
          </a:p>
          <a:p>
            <a:pPr lvl="1"/>
            <a:r>
              <a:rPr lang="en-US" altLang="zh-TW" noProof="0" smtClean="0"/>
              <a:t>Second level</a:t>
            </a:r>
          </a:p>
          <a:p>
            <a:pPr lvl="2"/>
            <a:r>
              <a:rPr lang="en-US" altLang="zh-TW" noProof="0" smtClean="0"/>
              <a:t>Third level</a:t>
            </a:r>
          </a:p>
          <a:p>
            <a:pPr lvl="3"/>
            <a:r>
              <a:rPr lang="en-US" altLang="zh-TW" noProof="0" smtClean="0"/>
              <a:t>Fourth level</a:t>
            </a:r>
          </a:p>
          <a:p>
            <a:pPr lvl="4"/>
            <a:r>
              <a:rPr lang="en-US" altLang="zh-TW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2B4C8CD-0908-4A99-8DD0-1A881962C04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32144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91D79627-5B5F-400C-92BF-BE7159E32C18}" type="slidenum">
              <a:rPr lang="en-US" altLang="zh-TW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zh-TW" smtClean="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931C4CAA-23B5-4156-B90D-11355124F2C1}" type="slidenum">
              <a:rPr lang="en-US" altLang="zh-TW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zh-TW" smtClean="0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32AA0177-6A8E-4E37-919B-338C257A56F7}" type="slidenum">
              <a:rPr lang="en-US" altLang="zh-TW" smtClean="0"/>
              <a:pPr eaLnBrk="1" hangingPunct="1">
                <a:spcBef>
                  <a:spcPct val="0"/>
                </a:spcBef>
              </a:pPr>
              <a:t>22</a:t>
            </a:fld>
            <a:endParaRPr lang="en-US" altLang="zh-TW" smtClean="0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E688B767-E297-47B6-970D-7BA25EB13EBC}" type="slidenum">
              <a:rPr lang="en-US" altLang="zh-TW" smtClean="0"/>
              <a:pPr eaLnBrk="1" hangingPunct="1">
                <a:spcBef>
                  <a:spcPct val="0"/>
                </a:spcBef>
              </a:pPr>
              <a:t>23</a:t>
            </a:fld>
            <a:endParaRPr lang="en-US" altLang="zh-TW" smtClean="0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01833475-F8D1-43C5-8400-56872F5B518A}" type="slidenum">
              <a:rPr lang="en-US" altLang="zh-TW" smtClean="0"/>
              <a:pPr eaLnBrk="1" hangingPunct="1">
                <a:spcBef>
                  <a:spcPct val="0"/>
                </a:spcBef>
              </a:pPr>
              <a:t>24</a:t>
            </a:fld>
            <a:endParaRPr lang="en-US" altLang="zh-TW" smtClean="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719EDA3A-5186-4BAC-B5F7-6387E98CDE6B}" type="slidenum">
              <a:rPr lang="en-US" altLang="zh-TW" smtClean="0"/>
              <a:pPr eaLnBrk="1" hangingPunct="1">
                <a:spcBef>
                  <a:spcPct val="0"/>
                </a:spcBef>
              </a:pPr>
              <a:t>41</a:t>
            </a:fld>
            <a:endParaRPr lang="en-US" altLang="zh-TW" smtClean="0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TW" smtClean="0"/>
              <a:t>How to merge two sorted list?</a:t>
            </a:r>
          </a:p>
          <a:p>
            <a:pPr eaLnBrk="1" hangingPunct="1"/>
            <a:r>
              <a:rPr lang="en-US" altLang="zh-TW" smtClean="0"/>
              <a:t>Initially we put two pointers to the beginning of two lists. Then we begin to move the pointers.</a:t>
            </a:r>
          </a:p>
          <a:p>
            <a:pPr eaLnBrk="1" hangingPunct="1"/>
            <a:r>
              <a:rPr lang="en-US" altLang="zh-TW" smtClean="0"/>
              <a:t>The rule is, keep on moving one pointer until the elements it pointed to exceed the element pointed by the other pointer.</a:t>
            </a:r>
          </a:p>
          <a:p>
            <a:pPr eaLnBrk="1" hangingPunct="1"/>
            <a:r>
              <a:rPr lang="en-US" altLang="zh-TW" smtClean="0"/>
              <a:t>Each time we move either pointer, we put the corresponding element in the new merged list.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F2D9D26-DE0B-4B14-A23C-9FC82BCF8042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DBB925-4E0F-4218-947F-DD089BDCEAB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CCD51-26F1-4632-859E-1E2104A2236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09600" y="1600200"/>
            <a:ext cx="7924800" cy="44196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9AF2A-89D3-4BB8-8FB9-D3A6B12E9E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66891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534C1-077E-4AF4-9B1E-AA2A14CF3A6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1873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31B03-9BB6-40C0-A7C5-E5130B041FD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74353A-7CC5-4F6C-8BE7-7511C3CE0C2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27F48-3DF5-49C7-BDDC-2794A81B26A0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052490-301A-446A-9F5E-64CED5E069A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104676-831D-45B2-98B3-9647F8D1F64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2B279B-2F5B-4502-8C5C-10814A8DB6B2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C39520-9E70-4BA2-9EB4-D132DCD53F20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DCFEBB-C8E1-4F77-AA36-C21D880FE61B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D2A738B3-2823-48F0-8383-14E2FE411736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  <p:sldLayoutId id="2147483873" r:id="rId13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828800"/>
            <a:ext cx="7407275" cy="1471613"/>
          </a:xfrm>
        </p:spPr>
        <p:txBody>
          <a:bodyPr/>
          <a:lstStyle/>
          <a:p>
            <a:pPr eaLnBrk="1" hangingPunct="1"/>
            <a:r>
              <a:rPr lang="en-US" altLang="zh-CN" sz="4800" dirty="0" smtClean="0"/>
              <a:t>Quick Sort and Merge Sort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657600"/>
            <a:ext cx="7239000" cy="1709737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en-US" altLang="zh-TW" sz="2000" dirty="0" err="1" smtClean="0"/>
              <a:t>Fei</a:t>
            </a:r>
            <a:r>
              <a:rPr lang="en-US" altLang="zh-TW" sz="2000" dirty="0" smtClean="0"/>
              <a:t> </a:t>
            </a:r>
            <a:r>
              <a:rPr lang="en-US" altLang="zh-TW" sz="2000" dirty="0" smtClean="0"/>
              <a:t>Chen</a:t>
            </a:r>
            <a:endParaRPr lang="en-US" altLang="zh-TW" sz="2000" dirty="0"/>
          </a:p>
          <a:p>
            <a:pPr eaLnBrk="1" hangingPunct="1">
              <a:defRPr/>
            </a:pPr>
            <a:r>
              <a:rPr lang="en-US" altLang="zh-TW" sz="2000" dirty="0"/>
              <a:t>CSCI2100B Data Structures Tutorial </a:t>
            </a:r>
            <a:r>
              <a:rPr lang="en-US" altLang="zh-TW" sz="2000" dirty="0" smtClean="0"/>
              <a:t>11</a:t>
            </a:r>
            <a:endParaRPr lang="en-US" altLang="zh-TW" sz="2000" dirty="0"/>
          </a:p>
          <a:p>
            <a:pPr algn="r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altLang="zh-TW" dirty="0"/>
          </a:p>
        </p:txBody>
      </p:sp>
      <p:sp>
        <p:nvSpPr>
          <p:cNvPr id="4100" name="Rectangle 11"/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D748D39-79FA-4346-B98F-FCA655A419CE}" type="slidenum">
              <a:rPr lang="en-US" altLang="zh-TW" sz="1200" smtClean="0">
                <a:solidFill>
                  <a:srgbClr val="FFFFFF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zh-TW" sz="1200" smtClean="0">
              <a:solidFill>
                <a:srgbClr val="FFFF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3477657-186E-4CF1-A3B0-55F60F097ABB}" type="slidenum">
              <a:rPr lang="en-US" altLang="zh-TW" sz="1200" smtClean="0">
                <a:solidFill>
                  <a:srgbClr val="FFFFFF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zh-TW" sz="1200" smtClean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95250"/>
            <a:ext cx="8096250" cy="666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95C4E5E-848F-4415-9F45-58692348BAE3}" type="slidenum">
              <a:rPr lang="en-US" altLang="zh-TW" sz="1200" smtClean="0">
                <a:solidFill>
                  <a:srgbClr val="FFFFFF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zh-TW" sz="1200" smtClean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95250"/>
            <a:ext cx="8096250" cy="666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399EF54-2743-4108-A291-402B3981C955}" type="slidenum">
              <a:rPr lang="en-US" altLang="zh-TW" sz="1200" smtClean="0">
                <a:solidFill>
                  <a:srgbClr val="FFFFFF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zh-TW" sz="1200" smtClean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95250"/>
            <a:ext cx="8096250" cy="666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24CA568-EAD6-436E-9042-709BD9DB1338}" type="slidenum">
              <a:rPr lang="en-US" altLang="zh-TW" sz="1200" smtClean="0">
                <a:solidFill>
                  <a:srgbClr val="FFFFFF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zh-TW" sz="1200" smtClean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95250"/>
            <a:ext cx="8096250" cy="666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F78AD53-413D-46C5-8FEC-67BD03F4D2B3}" type="slidenum">
              <a:rPr lang="en-US" altLang="zh-TW" sz="1200" smtClean="0">
                <a:solidFill>
                  <a:srgbClr val="FFFFFF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zh-TW" sz="1200" smtClean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95250"/>
            <a:ext cx="8096250" cy="666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62AD0A5-0173-4BBA-BC9B-E3598E2EFFCF}" type="slidenum">
              <a:rPr lang="en-US" altLang="zh-TW" sz="1200" smtClean="0">
                <a:solidFill>
                  <a:srgbClr val="FFFFFF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zh-TW" sz="1200" smtClean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95250"/>
            <a:ext cx="8096250" cy="666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DBE026A-4AEA-45E7-AF65-B445D8BC1284}" type="slidenum">
              <a:rPr lang="en-US" altLang="zh-TW" sz="1200" smtClean="0">
                <a:solidFill>
                  <a:srgbClr val="FFFFFF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zh-TW" sz="1200" smtClean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95250"/>
            <a:ext cx="8096250" cy="666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B74A658-046A-4E9B-8142-DE2BEE5DA9B2}" type="slidenum">
              <a:rPr lang="en-US" altLang="zh-TW" sz="1200" smtClean="0">
                <a:solidFill>
                  <a:srgbClr val="FFFFFF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zh-TW" sz="1200" smtClean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95250"/>
            <a:ext cx="8096250" cy="666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EFC1FEB-04ED-4049-AC19-B33B20397D18}" type="slidenum">
              <a:rPr lang="en-US" altLang="zh-TW" sz="1200" smtClean="0">
                <a:solidFill>
                  <a:srgbClr val="FFFFFF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zh-TW" sz="1200" smtClean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95250"/>
            <a:ext cx="8096250" cy="666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557479D-29FF-4619-9DA8-968FFED57A91}" type="slidenum">
              <a:rPr lang="en-US" altLang="zh-TW" sz="1200" smtClean="0">
                <a:solidFill>
                  <a:srgbClr val="FFFFFF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zh-TW" sz="1200" smtClean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95250"/>
            <a:ext cx="8096250" cy="666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Quick Sort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Efficient sorting algorithm</a:t>
            </a:r>
          </a:p>
          <a:p>
            <a:pPr eaLnBrk="1" hangingPunct="1"/>
            <a:r>
              <a:rPr lang="en-US" altLang="zh-CN" smtClean="0"/>
              <a:t>Example of </a:t>
            </a:r>
            <a:r>
              <a:rPr lang="en-US" altLang="zh-CN" smtClean="0">
                <a:solidFill>
                  <a:srgbClr val="FC0128"/>
                </a:solidFill>
              </a:rPr>
              <a:t>Divide and Conquer</a:t>
            </a:r>
            <a:r>
              <a:rPr lang="en-US" altLang="zh-CN" smtClean="0"/>
              <a:t> algorithm</a:t>
            </a:r>
          </a:p>
          <a:p>
            <a:pPr eaLnBrk="1" hangingPunct="1"/>
            <a:r>
              <a:rPr lang="en-US" altLang="zh-CN" smtClean="0"/>
              <a:t>Two phases</a:t>
            </a:r>
          </a:p>
          <a:p>
            <a:pPr lvl="1" eaLnBrk="1" hangingPunct="1"/>
            <a:r>
              <a:rPr lang="en-US" altLang="zh-CN" smtClean="0"/>
              <a:t>Partition phase</a:t>
            </a:r>
          </a:p>
          <a:p>
            <a:pPr lvl="2" eaLnBrk="1" hangingPunct="1"/>
            <a:r>
              <a:rPr lang="en-US" altLang="zh-CN" smtClean="0">
                <a:solidFill>
                  <a:srgbClr val="FC0128"/>
                </a:solidFill>
              </a:rPr>
              <a:t>Divides</a:t>
            </a:r>
            <a:r>
              <a:rPr lang="en-US" altLang="zh-CN" smtClean="0"/>
              <a:t> the work into half</a:t>
            </a:r>
          </a:p>
          <a:p>
            <a:pPr lvl="1" eaLnBrk="1" hangingPunct="1"/>
            <a:r>
              <a:rPr lang="en-US" altLang="zh-CN" smtClean="0"/>
              <a:t>Sort phase</a:t>
            </a:r>
          </a:p>
          <a:p>
            <a:pPr lvl="2" eaLnBrk="1" hangingPunct="1"/>
            <a:r>
              <a:rPr lang="en-US" altLang="zh-CN" smtClean="0">
                <a:solidFill>
                  <a:srgbClr val="FC0128"/>
                </a:solidFill>
              </a:rPr>
              <a:t>Conquers</a:t>
            </a:r>
            <a:r>
              <a:rPr lang="en-US" altLang="zh-CN" smtClean="0"/>
              <a:t> the halves!</a:t>
            </a:r>
            <a:endParaRPr lang="en-US" altLang="zh-TW" smtClean="0">
              <a:ea typeface="宋体" charset="-122"/>
            </a:endParaRPr>
          </a:p>
          <a:p>
            <a:pPr lvl="1" eaLnBrk="1" hangingPunct="1"/>
            <a:endParaRPr lang="en-US" altLang="zh-TW" smtClean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86677FA-7F56-4065-BA06-8962DC09776D}" type="slidenum">
              <a:rPr lang="en-US" altLang="zh-TW" sz="1200" smtClean="0">
                <a:solidFill>
                  <a:srgbClr val="FFFFFF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zh-TW" sz="1200" smtClean="0">
              <a:solidFill>
                <a:srgbClr val="FFFF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12C4CF3-1673-4AE9-B8AD-E357A86DA5E6}" type="slidenum">
              <a:rPr lang="en-US" altLang="zh-TW" sz="1200" smtClean="0">
                <a:solidFill>
                  <a:srgbClr val="FFFFFF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zh-TW" sz="1200" smtClean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95250"/>
            <a:ext cx="8096250" cy="666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A543496-051A-4145-974E-7FED4E29997A}" type="slidenum">
              <a:rPr lang="en-US" altLang="zh-TW" sz="1200" smtClean="0">
                <a:solidFill>
                  <a:srgbClr val="FFFFFF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zh-TW" sz="1200" smtClean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95250"/>
            <a:ext cx="8096250" cy="666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600200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Quicksort</a:t>
            </a:r>
          </a:p>
        </p:txBody>
      </p:sp>
      <p:sp>
        <p:nvSpPr>
          <p:cNvPr id="2560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848600" cy="4495800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Implementation</a:t>
            </a:r>
            <a:endParaRPr lang="en-US" altLang="zh-CN" dirty="0" smtClean="0"/>
          </a:p>
          <a:p>
            <a:pPr marL="819150" lvl="1" eaLnBrk="1" hangingPunct="1"/>
            <a:endParaRPr lang="zh-CN" altLang="en-US" dirty="0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784975" y="67214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A14654A-63E8-4F02-956F-F8C41C60B0CD}" type="slidenum">
              <a:rPr lang="en-US" altLang="zh-TW" sz="1200" smtClean="0">
                <a:solidFill>
                  <a:srgbClr val="FFFFFF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zh-TW" sz="120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5605" name="Rectangle 2"/>
          <p:cNvSpPr>
            <a:spLocks noChangeArrowheads="1"/>
          </p:cNvSpPr>
          <p:nvPr/>
        </p:nvSpPr>
        <p:spPr bwMode="auto">
          <a:xfrm>
            <a:off x="1350963" y="4632325"/>
            <a:ext cx="5638800" cy="304800"/>
          </a:xfrm>
          <a:prstGeom prst="rect">
            <a:avLst/>
          </a:prstGeom>
          <a:solidFill>
            <a:srgbClr val="FF7C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606" name="Rectangle 3"/>
          <p:cNvSpPr>
            <a:spLocks noChangeArrowheads="1"/>
          </p:cNvSpPr>
          <p:nvPr/>
        </p:nvSpPr>
        <p:spPr bwMode="auto">
          <a:xfrm>
            <a:off x="1350963" y="5013325"/>
            <a:ext cx="5638800" cy="304800"/>
          </a:xfrm>
          <a:prstGeom prst="rect">
            <a:avLst/>
          </a:prstGeom>
          <a:solidFill>
            <a:srgbClr val="99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607" name="Rectangle 4"/>
          <p:cNvSpPr>
            <a:spLocks noChangeArrowheads="1"/>
          </p:cNvSpPr>
          <p:nvPr/>
        </p:nvSpPr>
        <p:spPr bwMode="auto">
          <a:xfrm>
            <a:off x="1350963" y="4281488"/>
            <a:ext cx="6477000" cy="3048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608" name="Text Box 7"/>
          <p:cNvSpPr txBox="1">
            <a:spLocks noChangeArrowheads="1"/>
          </p:cNvSpPr>
          <p:nvPr/>
        </p:nvSpPr>
        <p:spPr bwMode="auto">
          <a:xfrm>
            <a:off x="384175" y="2047875"/>
            <a:ext cx="8412163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CN" sz="2400" b="1" dirty="0">
                <a:latin typeface="Courier New" pitchFamily="49" charset="0"/>
                <a:ea typeface="宋体" charset="-122"/>
              </a:rPr>
              <a:t>quicksort( void *a, </a:t>
            </a:r>
            <a:r>
              <a:rPr kumimoji="0" lang="en-US" altLang="zh-CN" sz="2400" b="1" dirty="0" err="1">
                <a:latin typeface="Courier New" pitchFamily="49" charset="0"/>
                <a:ea typeface="宋体" charset="-122"/>
              </a:rPr>
              <a:t>int</a:t>
            </a:r>
            <a:r>
              <a:rPr kumimoji="0" lang="en-US" altLang="zh-CN" sz="2400" b="1" dirty="0">
                <a:latin typeface="Courier New" pitchFamily="49" charset="0"/>
                <a:ea typeface="宋体" charset="-122"/>
              </a:rPr>
              <a:t> low, </a:t>
            </a:r>
            <a:r>
              <a:rPr kumimoji="0" lang="en-US" altLang="zh-CN" sz="2400" b="1" dirty="0" err="1">
                <a:latin typeface="Courier New" pitchFamily="49" charset="0"/>
                <a:ea typeface="宋体" charset="-122"/>
              </a:rPr>
              <a:t>int</a:t>
            </a:r>
            <a:r>
              <a:rPr kumimoji="0" lang="en-US" altLang="zh-CN" sz="2400" b="1" dirty="0">
                <a:latin typeface="Courier New" pitchFamily="49" charset="0"/>
                <a:ea typeface="宋体" charset="-122"/>
              </a:rPr>
              <a:t> high 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CN" sz="2400" b="1" dirty="0">
                <a:latin typeface="Courier New" pitchFamily="49" charset="0"/>
                <a:ea typeface="宋体" charset="-122"/>
              </a:rPr>
              <a:t>  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CN" sz="2400" b="1" dirty="0">
                <a:latin typeface="Courier New" pitchFamily="49" charset="0"/>
                <a:ea typeface="宋体" charset="-122"/>
              </a:rPr>
              <a:t>   </a:t>
            </a:r>
            <a:r>
              <a:rPr kumimoji="0" lang="en-US" altLang="zh-CN" sz="2400" b="1" dirty="0" err="1">
                <a:latin typeface="Courier New" pitchFamily="49" charset="0"/>
                <a:ea typeface="宋体" charset="-122"/>
              </a:rPr>
              <a:t>int</a:t>
            </a:r>
            <a:r>
              <a:rPr kumimoji="0" lang="en-US" altLang="zh-CN" sz="2400" b="1" dirty="0">
                <a:latin typeface="Courier New" pitchFamily="49" charset="0"/>
                <a:ea typeface="宋体" charset="-122"/>
              </a:rPr>
              <a:t> pivot;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CN" sz="2400" b="1" dirty="0">
                <a:latin typeface="Courier New" pitchFamily="49" charset="0"/>
                <a:ea typeface="宋体" charset="-122"/>
              </a:rPr>
              <a:t>   /* Termination condition! */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CN" sz="2400" b="1" dirty="0">
                <a:latin typeface="Courier New" pitchFamily="49" charset="0"/>
                <a:ea typeface="宋体" charset="-122"/>
              </a:rPr>
              <a:t>   if ( high &gt; low 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CN" sz="2400" b="1" dirty="0">
                <a:latin typeface="Courier New" pitchFamily="49" charset="0"/>
                <a:ea typeface="宋体" charset="-122"/>
              </a:rPr>
              <a:t>    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CN" sz="2400" b="1" dirty="0">
                <a:latin typeface="Courier New" pitchFamily="49" charset="0"/>
                <a:ea typeface="宋体" charset="-122"/>
              </a:rPr>
              <a:t>     pivot = partition( a, low, high );</a:t>
            </a:r>
            <a:r>
              <a:rPr kumimoji="0" lang="en-US" altLang="zh-TW" sz="2400" b="1" dirty="0">
                <a:latin typeface="Courier New" pitchFamily="49" charset="0"/>
                <a:ea typeface="宋体" charset="-122"/>
              </a:rPr>
              <a:t>	</a:t>
            </a:r>
            <a:r>
              <a:rPr kumimoji="0" lang="en-US" altLang="zh-CN" sz="2400" b="1" dirty="0">
                <a:latin typeface="Courier New" pitchFamily="49" charset="0"/>
                <a:ea typeface="宋体" charset="-122"/>
              </a:rPr>
              <a:t>     </a:t>
            </a:r>
            <a:endParaRPr kumimoji="0" lang="en-US" altLang="zh-TW" sz="2400" b="1" dirty="0">
              <a:latin typeface="Courier New" pitchFamily="49" charset="0"/>
              <a:ea typeface="宋体" charset="-12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400" b="1" dirty="0">
                <a:latin typeface="Courier New" pitchFamily="49" charset="0"/>
                <a:ea typeface="宋体" charset="-122"/>
              </a:rPr>
              <a:t>	</a:t>
            </a:r>
            <a:r>
              <a:rPr kumimoji="0" lang="en-US" altLang="zh-CN" sz="2400" b="1" dirty="0">
                <a:latin typeface="Courier New" pitchFamily="49" charset="0"/>
                <a:ea typeface="宋体" charset="-122"/>
              </a:rPr>
              <a:t>quicksort( a, low, pivot-1 );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CN" sz="2400" b="1" dirty="0">
                <a:latin typeface="Courier New" pitchFamily="49" charset="0"/>
                <a:ea typeface="宋体" charset="-122"/>
              </a:rPr>
              <a:t>     quicksort( a, pivot+1, high 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CN" sz="2400" b="1" dirty="0">
                <a:latin typeface="Courier New" pitchFamily="49" charset="0"/>
                <a:ea typeface="宋体" charset="-122"/>
              </a:rPr>
              <a:t>  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CN" sz="2400" b="1" dirty="0">
                <a:latin typeface="Courier New" pitchFamily="49" charset="0"/>
                <a:ea typeface="宋体" charset="-122"/>
              </a:rPr>
              <a:t>   }</a:t>
            </a:r>
          </a:p>
        </p:txBody>
      </p:sp>
      <p:sp>
        <p:nvSpPr>
          <p:cNvPr id="25609" name="AutoShape 8"/>
          <p:cNvSpPr>
            <a:spLocks noChangeArrowheads="1"/>
          </p:cNvSpPr>
          <p:nvPr/>
        </p:nvSpPr>
        <p:spPr bwMode="auto">
          <a:xfrm>
            <a:off x="7851775" y="4098925"/>
            <a:ext cx="1139825" cy="49847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CN" sz="2400" b="1">
                <a:latin typeface="Arial" charset="0"/>
                <a:ea typeface="宋体" charset="-122"/>
              </a:rPr>
              <a:t>Divide</a:t>
            </a:r>
            <a:endParaRPr kumimoji="0" lang="en-US" altLang="zh-CN" sz="2400">
              <a:latin typeface="Times New Roman" pitchFamily="18" charset="0"/>
              <a:ea typeface="宋体" charset="-122"/>
            </a:endParaRPr>
          </a:p>
        </p:txBody>
      </p:sp>
      <p:sp>
        <p:nvSpPr>
          <p:cNvPr id="25610" name="AutoShape 9"/>
          <p:cNvSpPr>
            <a:spLocks noChangeArrowheads="1"/>
          </p:cNvSpPr>
          <p:nvPr/>
        </p:nvSpPr>
        <p:spPr bwMode="auto">
          <a:xfrm>
            <a:off x="7065963" y="4860925"/>
            <a:ext cx="1476375" cy="496888"/>
          </a:xfrm>
          <a:prstGeom prst="roundRect">
            <a:avLst>
              <a:gd name="adj" fmla="val 16667"/>
            </a:avLst>
          </a:prstGeom>
          <a:solidFill>
            <a:srgbClr val="FF7C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CN" sz="2400" b="1">
                <a:latin typeface="Arial" charset="0"/>
                <a:ea typeface="宋体" charset="-122"/>
              </a:rPr>
              <a:t>Conquer</a:t>
            </a:r>
            <a:endParaRPr kumimoji="0" lang="en-US" altLang="zh-CN" sz="2400">
              <a:latin typeface="Times New Roman" pitchFamily="18" charset="0"/>
              <a:ea typeface="宋体" charset="-122"/>
            </a:endParaRPr>
          </a:p>
        </p:txBody>
      </p:sp>
      <p:sp>
        <p:nvSpPr>
          <p:cNvPr id="25611" name="AutoShape 10"/>
          <p:cNvSpPr>
            <a:spLocks noChangeArrowheads="1"/>
          </p:cNvSpPr>
          <p:nvPr/>
        </p:nvSpPr>
        <p:spPr bwMode="auto">
          <a:xfrm>
            <a:off x="1274763" y="4586288"/>
            <a:ext cx="7315200" cy="792162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63DE8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76200"/>
            <a:ext cx="7497763" cy="1143000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Quicksort - </a:t>
            </a:r>
            <a:r>
              <a:rPr lang="en-US" altLang="zh-CN" sz="3800" dirty="0" smtClean="0"/>
              <a:t>Partition</a:t>
            </a:r>
            <a:endParaRPr lang="en-US" altLang="zh-CN" dirty="0" smtClean="0"/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54211BF-F2BD-492B-A65B-2551DF7D5691}" type="slidenum">
              <a:rPr lang="en-US" altLang="zh-TW" sz="1200" smtClean="0">
                <a:solidFill>
                  <a:srgbClr val="FFFFFF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en-US" altLang="zh-TW" sz="120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914400" y="990600"/>
            <a:ext cx="6802438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CN" sz="1800" b="1" dirty="0" err="1">
                <a:latin typeface="Courier New" pitchFamily="49" charset="0"/>
                <a:ea typeface="宋体" charset="-122"/>
              </a:rPr>
              <a:t>int</a:t>
            </a:r>
            <a:r>
              <a:rPr kumimoji="0" lang="en-US" altLang="zh-CN" sz="1800" b="1" dirty="0">
                <a:latin typeface="Courier New" pitchFamily="49" charset="0"/>
                <a:ea typeface="宋体" charset="-122"/>
              </a:rPr>
              <a:t> partition( </a:t>
            </a:r>
            <a:r>
              <a:rPr kumimoji="0" lang="en-US" altLang="zh-CN" sz="1800" b="1" dirty="0" err="1">
                <a:latin typeface="Courier New" pitchFamily="49" charset="0"/>
                <a:ea typeface="宋体" charset="-122"/>
              </a:rPr>
              <a:t>int</a:t>
            </a:r>
            <a:r>
              <a:rPr kumimoji="0" lang="en-US" altLang="zh-CN" sz="1800" b="1" dirty="0">
                <a:latin typeface="Courier New" pitchFamily="49" charset="0"/>
                <a:ea typeface="宋体" charset="-122"/>
              </a:rPr>
              <a:t> *a, </a:t>
            </a:r>
            <a:r>
              <a:rPr kumimoji="0" lang="en-US" altLang="zh-CN" sz="1800" b="1" dirty="0" err="1">
                <a:latin typeface="Courier New" pitchFamily="49" charset="0"/>
                <a:ea typeface="宋体" charset="-122"/>
              </a:rPr>
              <a:t>int</a:t>
            </a:r>
            <a:r>
              <a:rPr kumimoji="0" lang="en-US" altLang="zh-CN" sz="1800" b="1" dirty="0">
                <a:latin typeface="Courier New" pitchFamily="49" charset="0"/>
                <a:ea typeface="宋体" charset="-122"/>
              </a:rPr>
              <a:t> low, </a:t>
            </a:r>
            <a:r>
              <a:rPr kumimoji="0" lang="en-US" altLang="zh-CN" sz="1800" b="1" dirty="0" err="1">
                <a:latin typeface="Courier New" pitchFamily="49" charset="0"/>
                <a:ea typeface="宋体" charset="-122"/>
              </a:rPr>
              <a:t>int</a:t>
            </a:r>
            <a:r>
              <a:rPr kumimoji="0" lang="en-US" altLang="zh-CN" sz="1800" b="1" dirty="0">
                <a:latin typeface="Courier New" pitchFamily="49" charset="0"/>
                <a:ea typeface="宋体" charset="-122"/>
              </a:rPr>
              <a:t> high 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CN" sz="1800" b="1" dirty="0">
                <a:latin typeface="Courier New" pitchFamily="49" charset="0"/>
                <a:ea typeface="宋体" charset="-122"/>
              </a:rPr>
              <a:t>   </a:t>
            </a:r>
            <a:r>
              <a:rPr kumimoji="0" lang="en-US" altLang="zh-CN" sz="1800" b="1" dirty="0" err="1">
                <a:latin typeface="Courier New" pitchFamily="49" charset="0"/>
                <a:ea typeface="宋体" charset="-122"/>
              </a:rPr>
              <a:t>int</a:t>
            </a:r>
            <a:r>
              <a:rPr kumimoji="0" lang="en-US" altLang="zh-CN" sz="1800" b="1" dirty="0">
                <a:latin typeface="Courier New" pitchFamily="49" charset="0"/>
                <a:ea typeface="宋体" charset="-122"/>
              </a:rPr>
              <a:t> left, right;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CN" sz="1800" b="1" dirty="0">
                <a:latin typeface="Courier New" pitchFamily="49" charset="0"/>
                <a:ea typeface="宋体" charset="-122"/>
              </a:rPr>
              <a:t>   </a:t>
            </a:r>
            <a:r>
              <a:rPr kumimoji="0" lang="en-US" altLang="zh-CN" sz="1800" b="1" dirty="0" err="1">
                <a:latin typeface="Courier New" pitchFamily="49" charset="0"/>
                <a:ea typeface="宋体" charset="-122"/>
              </a:rPr>
              <a:t>int</a:t>
            </a:r>
            <a:r>
              <a:rPr kumimoji="0" lang="en-US" altLang="zh-CN" sz="1800" b="1" dirty="0">
                <a:latin typeface="Courier New" pitchFamily="49" charset="0"/>
                <a:ea typeface="宋体" charset="-122"/>
              </a:rPr>
              <a:t> </a:t>
            </a:r>
            <a:r>
              <a:rPr kumimoji="0" lang="en-US" altLang="zh-CN" sz="1800" b="1" dirty="0" err="1">
                <a:latin typeface="Courier New" pitchFamily="49" charset="0"/>
                <a:ea typeface="宋体" charset="-122"/>
              </a:rPr>
              <a:t>pivot_item</a:t>
            </a:r>
            <a:r>
              <a:rPr kumimoji="0" lang="en-US" altLang="zh-CN" sz="1800" b="1" dirty="0">
                <a:latin typeface="Courier New" pitchFamily="49" charset="0"/>
                <a:ea typeface="宋体" charset="-122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CN" sz="1800" b="1" dirty="0">
                <a:latin typeface="Courier New" pitchFamily="49" charset="0"/>
                <a:ea typeface="宋体" charset="-122"/>
              </a:rPr>
              <a:t>   </a:t>
            </a:r>
            <a:r>
              <a:rPr kumimoji="0" lang="en-US" altLang="zh-CN" sz="1800" b="1" dirty="0" err="1">
                <a:latin typeface="Courier New" pitchFamily="49" charset="0"/>
                <a:ea typeface="宋体" charset="-122"/>
              </a:rPr>
              <a:t>pivot_item</a:t>
            </a:r>
            <a:r>
              <a:rPr kumimoji="0" lang="en-US" altLang="zh-CN" sz="1800" b="1" dirty="0">
                <a:latin typeface="Courier New" pitchFamily="49" charset="0"/>
                <a:ea typeface="宋体" charset="-122"/>
              </a:rPr>
              <a:t> = a[low];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CN" sz="1800" b="1" dirty="0">
                <a:latin typeface="Courier New" pitchFamily="49" charset="0"/>
                <a:ea typeface="宋体" charset="-122"/>
              </a:rPr>
              <a:t>   pivot = left = low;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CN" sz="1800" b="1" dirty="0">
                <a:latin typeface="Courier New" pitchFamily="49" charset="0"/>
                <a:ea typeface="宋体" charset="-122"/>
              </a:rPr>
              <a:t>   right = high;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CN" sz="1800" b="1" dirty="0">
                <a:latin typeface="Courier New" pitchFamily="49" charset="0"/>
                <a:ea typeface="宋体" charset="-122"/>
              </a:rPr>
              <a:t>   while ( left &lt; right 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CN" sz="1800" b="1" dirty="0">
                <a:latin typeface="Courier New" pitchFamily="49" charset="0"/>
                <a:ea typeface="宋体" charset="-122"/>
              </a:rPr>
              <a:t>     /* Move left while item &lt; pivot */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CN" sz="1800" b="1" dirty="0">
                <a:latin typeface="Courier New" pitchFamily="49" charset="0"/>
                <a:ea typeface="宋体" charset="-122"/>
              </a:rPr>
              <a:t>     while( a[left] &lt;= </a:t>
            </a:r>
            <a:r>
              <a:rPr kumimoji="0" lang="en-US" altLang="zh-CN" sz="1800" b="1" dirty="0" err="1">
                <a:latin typeface="Courier New" pitchFamily="49" charset="0"/>
                <a:ea typeface="宋体" charset="-122"/>
              </a:rPr>
              <a:t>pivot_item</a:t>
            </a:r>
            <a:r>
              <a:rPr kumimoji="0" lang="en-US" altLang="zh-CN" sz="1800" b="1" dirty="0">
                <a:latin typeface="Courier New" pitchFamily="49" charset="0"/>
                <a:ea typeface="宋体" charset="-122"/>
              </a:rPr>
              <a:t> ) left++;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CN" sz="1800" b="1" dirty="0">
                <a:latin typeface="Courier New" pitchFamily="49" charset="0"/>
                <a:ea typeface="宋体" charset="-122"/>
              </a:rPr>
              <a:t>     /* Move right while item &gt; pivot */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CN" sz="1800" b="1" dirty="0">
                <a:latin typeface="Courier New" pitchFamily="49" charset="0"/>
                <a:ea typeface="宋体" charset="-122"/>
              </a:rPr>
              <a:t>     while( a[right] &gt; </a:t>
            </a:r>
            <a:r>
              <a:rPr kumimoji="0" lang="en-US" altLang="zh-CN" sz="1800" b="1" dirty="0" err="1">
                <a:latin typeface="Courier New" pitchFamily="49" charset="0"/>
                <a:ea typeface="宋体" charset="-122"/>
              </a:rPr>
              <a:t>pivot_item</a:t>
            </a:r>
            <a:r>
              <a:rPr kumimoji="0" lang="en-US" altLang="zh-CN" sz="1800" b="1" dirty="0">
                <a:latin typeface="Courier New" pitchFamily="49" charset="0"/>
                <a:ea typeface="宋体" charset="-122"/>
              </a:rPr>
              <a:t> ) right--;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CN" sz="1800" b="1" dirty="0">
                <a:latin typeface="Courier New" pitchFamily="49" charset="0"/>
                <a:ea typeface="宋体" charset="-122"/>
              </a:rPr>
              <a:t>     if ( left &lt; right 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CN" sz="1800" b="1" dirty="0">
                <a:latin typeface="Courier New" pitchFamily="49" charset="0"/>
                <a:ea typeface="宋体" charset="-122"/>
              </a:rPr>
              <a:t>	  SWAP(</a:t>
            </a:r>
            <a:r>
              <a:rPr kumimoji="0" lang="en-US" altLang="zh-CN" sz="1800" b="1" dirty="0" err="1">
                <a:latin typeface="Courier New" pitchFamily="49" charset="0"/>
                <a:ea typeface="宋体" charset="-122"/>
              </a:rPr>
              <a:t>a,left,right</a:t>
            </a:r>
            <a:r>
              <a:rPr kumimoji="0" lang="en-US" altLang="zh-CN" sz="1800" b="1" dirty="0">
                <a:latin typeface="Courier New" pitchFamily="49" charset="0"/>
                <a:ea typeface="宋体" charset="-122"/>
              </a:rPr>
              <a:t>); left++; right--;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CN" sz="1800" b="1" dirty="0">
                <a:latin typeface="Courier New" pitchFamily="49" charset="0"/>
                <a:ea typeface="宋体" charset="-122"/>
              </a:rPr>
              <a:t>	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CN" sz="1800" b="1" dirty="0">
                <a:latin typeface="Courier New" pitchFamily="49" charset="0"/>
                <a:ea typeface="宋体" charset="-122"/>
              </a:rPr>
              <a:t>  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CN" sz="1800" b="1" dirty="0">
                <a:latin typeface="Courier New" pitchFamily="49" charset="0"/>
                <a:ea typeface="宋体" charset="-122"/>
              </a:rPr>
              <a:t>     /* right is final position for the pivot */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CN" sz="1800" b="1" dirty="0">
                <a:latin typeface="Courier New" pitchFamily="49" charset="0"/>
                <a:ea typeface="宋体" charset="-122"/>
              </a:rPr>
              <a:t>     a[low] = a[right];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CN" sz="1800" b="1" dirty="0">
                <a:latin typeface="Courier New" pitchFamily="49" charset="0"/>
                <a:ea typeface="宋体" charset="-122"/>
              </a:rPr>
              <a:t>     a[right] = </a:t>
            </a:r>
            <a:r>
              <a:rPr kumimoji="0" lang="en-US" altLang="zh-CN" sz="1800" b="1" dirty="0" err="1">
                <a:latin typeface="Courier New" pitchFamily="49" charset="0"/>
                <a:ea typeface="宋体" charset="-122"/>
              </a:rPr>
              <a:t>pivot_item</a:t>
            </a:r>
            <a:r>
              <a:rPr kumimoji="0" lang="en-US" altLang="zh-CN" sz="1800" b="1" dirty="0">
                <a:latin typeface="Courier New" pitchFamily="49" charset="0"/>
                <a:ea typeface="宋体" charset="-122"/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CN" sz="1800" b="1" dirty="0">
                <a:latin typeface="Courier New" pitchFamily="49" charset="0"/>
                <a:ea typeface="宋体" charset="-122"/>
              </a:rPr>
              <a:t>     return right;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CN" sz="1800" b="1" dirty="0">
                <a:latin typeface="Courier New" pitchFamily="49" charset="0"/>
                <a:ea typeface="宋体" charset="-122"/>
              </a:rPr>
              <a:t>   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Quicksort - </a:t>
            </a:r>
            <a:r>
              <a:rPr lang="en-US" altLang="zh-CN" sz="3800" smtClean="0"/>
              <a:t>Analysis</a:t>
            </a:r>
            <a:endParaRPr lang="en-US" altLang="zh-CN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mtClean="0"/>
              <a:t>Partition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zh-CN" smtClean="0"/>
              <a:t>Check every item once	</a:t>
            </a:r>
            <a:r>
              <a:rPr lang="en-US" altLang="zh-CN" i="1" smtClean="0">
                <a:latin typeface="Times New Roman" pitchFamily="18" charset="0"/>
              </a:rPr>
              <a:t>O(n)</a:t>
            </a:r>
            <a:endParaRPr lang="en-US" altLang="zh-CN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mtClean="0"/>
              <a:t>Conquer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zh-CN" smtClean="0"/>
              <a:t>Divide data in half		</a:t>
            </a:r>
            <a:r>
              <a:rPr lang="en-US" altLang="zh-CN" i="1" smtClean="0">
                <a:latin typeface="Times New Roman" pitchFamily="18" charset="0"/>
              </a:rPr>
              <a:t>O(</a:t>
            </a:r>
            <a:r>
              <a:rPr lang="en-US" altLang="zh-CN" smtClean="0">
                <a:latin typeface="Times New Roman" pitchFamily="18" charset="0"/>
              </a:rPr>
              <a:t>log</a:t>
            </a:r>
            <a:r>
              <a:rPr lang="en-US" altLang="zh-CN" baseline="-25000" smtClean="0">
                <a:latin typeface="Times New Roman" pitchFamily="18" charset="0"/>
              </a:rPr>
              <a:t>2</a:t>
            </a:r>
            <a:r>
              <a:rPr lang="en-US" altLang="zh-CN" i="1" smtClean="0">
                <a:latin typeface="Times New Roman" pitchFamily="18" charset="0"/>
              </a:rPr>
              <a:t>n)</a:t>
            </a:r>
            <a:endParaRPr lang="en-US" altLang="zh-CN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mtClean="0"/>
              <a:t>Total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zh-CN" smtClean="0"/>
              <a:t>Product			</a:t>
            </a:r>
            <a:r>
              <a:rPr lang="en-US" altLang="zh-CN" i="1" smtClean="0">
                <a:latin typeface="Times New Roman" pitchFamily="18" charset="0"/>
              </a:rPr>
              <a:t>O(n </a:t>
            </a:r>
            <a:r>
              <a:rPr lang="en-US" altLang="zh-CN" smtClean="0">
                <a:latin typeface="Times New Roman" pitchFamily="18" charset="0"/>
              </a:rPr>
              <a:t>log</a:t>
            </a:r>
            <a:r>
              <a:rPr lang="en-US" altLang="zh-CN" i="1" smtClean="0">
                <a:latin typeface="Times New Roman" pitchFamily="18" charset="0"/>
              </a:rPr>
              <a:t> n)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i="1" smtClean="0"/>
              <a:t>Same as Heapsort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zh-CN" smtClean="0"/>
              <a:t>quicksort is </a:t>
            </a:r>
            <a:r>
              <a:rPr lang="en-US" altLang="zh-CN" i="1" smtClean="0"/>
              <a:t>generally</a:t>
            </a:r>
            <a:r>
              <a:rPr lang="en-US" altLang="zh-CN" smtClean="0"/>
              <a:t> faster</a:t>
            </a: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mtClean="0"/>
              <a:t>Fewer comparisons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zh-CN" i="1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5A1F9C1-0381-431D-BD61-EF1D11B1162F}" type="slidenum">
              <a:rPr lang="en-US" altLang="zh-TW" sz="1200" smtClean="0">
                <a:solidFill>
                  <a:srgbClr val="FFFFFF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en-US" altLang="zh-TW" sz="1200" smtClean="0">
              <a:solidFill>
                <a:srgbClr val="FFFFFF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Quicksort vs Heap Sort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65125" indent="-282575" eaLnBrk="1" fontAlgn="auto" hangingPunct="1">
              <a:spcAft>
                <a:spcPts val="0"/>
              </a:spcAft>
              <a:buFont typeface="Wingdings 2" pitchFamily="18" charset="2"/>
              <a:buChar char=""/>
              <a:defRPr/>
            </a:pPr>
            <a:r>
              <a:rPr lang="en-US" altLang="zh-CN" smtClean="0"/>
              <a:t>Quicksort</a:t>
            </a:r>
            <a:endParaRPr lang="en-US" altLang="zh-CN" sz="2400" smtClean="0"/>
          </a:p>
          <a:p>
            <a:pPr lvl="1" indent="-236538" eaLnBrk="1" fontAlgn="auto" hangingPunct="1">
              <a:spcAft>
                <a:spcPts val="0"/>
              </a:spcAft>
              <a:buFont typeface="Verdana" pitchFamily="34" charset="0"/>
              <a:buChar char="◦"/>
              <a:defRPr/>
            </a:pPr>
            <a:r>
              <a:rPr lang="en-US" altLang="zh-CN" smtClean="0"/>
              <a:t>Generally faster</a:t>
            </a:r>
          </a:p>
          <a:p>
            <a:pPr lvl="1" indent="-236538" eaLnBrk="1" fontAlgn="auto" hangingPunct="1">
              <a:spcAft>
                <a:spcPts val="0"/>
              </a:spcAft>
              <a:buFont typeface="Verdana" pitchFamily="34" charset="0"/>
              <a:buChar char="◦"/>
              <a:defRPr/>
            </a:pPr>
            <a:r>
              <a:rPr lang="en-US" altLang="zh-CN" smtClean="0"/>
              <a:t>Sometimes </a:t>
            </a:r>
            <a:r>
              <a:rPr lang="en-US" altLang="zh-CN" i="1" smtClean="0">
                <a:latin typeface="Times New Roman" pitchFamily="18" charset="0"/>
              </a:rPr>
              <a:t>O(n</a:t>
            </a:r>
            <a:r>
              <a:rPr lang="en-US" altLang="zh-CN" baseline="30000" smtClean="0">
                <a:latin typeface="Times New Roman" pitchFamily="18" charset="0"/>
              </a:rPr>
              <a:t>2</a:t>
            </a:r>
            <a:r>
              <a:rPr lang="en-US" altLang="zh-CN" i="1" smtClean="0">
                <a:latin typeface="Times New Roman" pitchFamily="18" charset="0"/>
              </a:rPr>
              <a:t>)</a:t>
            </a:r>
            <a:endParaRPr lang="en-US" altLang="zh-CN" smtClean="0"/>
          </a:p>
          <a:p>
            <a:pPr marL="885825" lvl="2" eaLnBrk="1" fontAlgn="auto" hangingPunct="1">
              <a:spcAft>
                <a:spcPts val="0"/>
              </a:spcAft>
              <a:buFont typeface="Wingdings 2" pitchFamily="18" charset="2"/>
              <a:buChar char=""/>
              <a:defRPr/>
            </a:pPr>
            <a:r>
              <a:rPr lang="en-US" altLang="zh-CN" smtClean="0"/>
              <a:t>Better pivot selection reduces probability</a:t>
            </a:r>
          </a:p>
          <a:p>
            <a:pPr lvl="1" indent="-236538" eaLnBrk="1" fontAlgn="auto" hangingPunct="1">
              <a:spcAft>
                <a:spcPts val="0"/>
              </a:spcAft>
              <a:buFont typeface="Verdana" pitchFamily="34" charset="0"/>
              <a:buChar char="◦"/>
              <a:defRPr/>
            </a:pPr>
            <a:r>
              <a:rPr lang="en-US" altLang="zh-CN" smtClean="0"/>
              <a:t>Use when you want average good performance</a:t>
            </a:r>
          </a:p>
          <a:p>
            <a:pPr marL="885825" lvl="2" eaLnBrk="1" fontAlgn="auto" hangingPunct="1">
              <a:spcAft>
                <a:spcPts val="0"/>
              </a:spcAft>
              <a:buFont typeface="Wingdings 2" pitchFamily="18" charset="2"/>
              <a:buChar char=""/>
              <a:defRPr/>
            </a:pPr>
            <a:r>
              <a:rPr lang="en-US" altLang="zh-CN" smtClean="0"/>
              <a:t>Commercial applications, Information systems</a:t>
            </a:r>
          </a:p>
          <a:p>
            <a:pPr marL="365125" indent="-282575" eaLnBrk="1" fontAlgn="auto" hangingPunct="1">
              <a:spcAft>
                <a:spcPts val="0"/>
              </a:spcAft>
              <a:buFont typeface="Wingdings 2" pitchFamily="18" charset="2"/>
              <a:buChar char=""/>
              <a:defRPr/>
            </a:pPr>
            <a:r>
              <a:rPr lang="en-US" altLang="zh-CN" smtClean="0"/>
              <a:t>Heap Sort</a:t>
            </a:r>
            <a:endParaRPr lang="en-US" altLang="zh-CN" sz="2400" smtClean="0"/>
          </a:p>
          <a:p>
            <a:pPr lvl="1" indent="-236538" eaLnBrk="1" fontAlgn="auto" hangingPunct="1">
              <a:spcAft>
                <a:spcPts val="0"/>
              </a:spcAft>
              <a:buFont typeface="Verdana" pitchFamily="34" charset="0"/>
              <a:buChar char="◦"/>
              <a:defRPr/>
            </a:pPr>
            <a:r>
              <a:rPr lang="en-US" altLang="zh-CN" smtClean="0"/>
              <a:t>Generally slower</a:t>
            </a:r>
          </a:p>
          <a:p>
            <a:pPr lvl="1" indent="-236538" eaLnBrk="1" fontAlgn="auto" hangingPunct="1">
              <a:spcAft>
                <a:spcPts val="0"/>
              </a:spcAft>
              <a:buFont typeface="Verdana" pitchFamily="34" charset="0"/>
              <a:buChar char="◦"/>
              <a:defRPr/>
            </a:pPr>
            <a:r>
              <a:rPr lang="en-US" altLang="zh-CN" smtClean="0">
                <a:solidFill>
                  <a:srgbClr val="FC0128"/>
                </a:solidFill>
              </a:rPr>
              <a:t>Guaranteed</a:t>
            </a:r>
            <a:r>
              <a:rPr lang="en-US" altLang="zh-CN" smtClean="0"/>
              <a:t> </a:t>
            </a:r>
            <a:r>
              <a:rPr lang="en-US" altLang="zh-CN" i="1" smtClean="0">
                <a:latin typeface="Times New Roman" pitchFamily="18" charset="0"/>
              </a:rPr>
              <a:t>O(n </a:t>
            </a:r>
            <a:r>
              <a:rPr lang="en-US" altLang="zh-CN" smtClean="0">
                <a:latin typeface="Times New Roman" pitchFamily="18" charset="0"/>
              </a:rPr>
              <a:t>log </a:t>
            </a:r>
            <a:r>
              <a:rPr lang="en-US" altLang="zh-CN" i="1" smtClean="0">
                <a:latin typeface="Times New Roman" pitchFamily="18" charset="0"/>
              </a:rPr>
              <a:t>n)</a:t>
            </a:r>
            <a:r>
              <a:rPr lang="en-US" altLang="zh-CN" smtClean="0"/>
              <a:t> 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29EDABB-A103-4155-BD26-20323A4E03FC}" type="slidenum">
              <a:rPr lang="en-US" altLang="zh-TW" sz="1200" smtClean="0">
                <a:solidFill>
                  <a:srgbClr val="FFFFFF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en-US" altLang="zh-TW" sz="1200" smtClean="0">
              <a:solidFill>
                <a:srgbClr val="FFFFFF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Merge Sort - Definition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772400" cy="5715000"/>
          </a:xfrm>
        </p:spPr>
        <p:txBody>
          <a:bodyPr/>
          <a:lstStyle/>
          <a:p>
            <a:pPr eaLnBrk="1" hangingPunct="1"/>
            <a:r>
              <a:rPr lang="en-US" altLang="zh-TW" b="1" smtClean="0"/>
              <a:t>Definition:</a:t>
            </a:r>
            <a:r>
              <a:rPr lang="en-US" altLang="zh-TW" smtClean="0"/>
              <a:t> A </a:t>
            </a:r>
            <a:r>
              <a:rPr lang="en-US" altLang="zh-TW" i="1" smtClean="0">
                <a:solidFill>
                  <a:schemeClr val="accent2"/>
                </a:solidFill>
              </a:rPr>
              <a:t>sort</a:t>
            </a:r>
            <a:r>
              <a:rPr lang="en-US" altLang="zh-TW" smtClean="0"/>
              <a:t> algorithm</a:t>
            </a:r>
            <a:r>
              <a:rPr lang="en-US" altLang="zh-TW" smtClean="0">
                <a:solidFill>
                  <a:srgbClr val="063DE8"/>
                </a:solidFill>
              </a:rPr>
              <a:t> </a:t>
            </a:r>
            <a:r>
              <a:rPr lang="en-US" altLang="zh-TW" smtClean="0"/>
              <a:t>that splits the items to be sorted into </a:t>
            </a:r>
            <a:r>
              <a:rPr lang="en-US" altLang="zh-TW" smtClean="0">
                <a:solidFill>
                  <a:schemeClr val="accent2"/>
                </a:solidFill>
              </a:rPr>
              <a:t>two</a:t>
            </a:r>
            <a:r>
              <a:rPr lang="en-US" altLang="zh-TW" smtClean="0"/>
              <a:t> groups, </a:t>
            </a:r>
            <a:r>
              <a:rPr lang="en-US" altLang="zh-TW" i="1" smtClean="0">
                <a:solidFill>
                  <a:schemeClr val="accent2"/>
                </a:solidFill>
              </a:rPr>
              <a:t>recursively</a:t>
            </a:r>
            <a:r>
              <a:rPr lang="en-US" altLang="zh-TW" smtClean="0"/>
              <a:t> sorts each group, and </a:t>
            </a:r>
            <a:r>
              <a:rPr lang="en-US" altLang="zh-TW" i="1" smtClean="0">
                <a:solidFill>
                  <a:schemeClr val="accent2"/>
                </a:solidFill>
              </a:rPr>
              <a:t>merge</a:t>
            </a:r>
            <a:r>
              <a:rPr lang="en-US" altLang="zh-TW" smtClean="0"/>
              <a:t> them into a final sorted sequence. Run time is O (</a:t>
            </a:r>
            <a:r>
              <a:rPr lang="en-US" altLang="zh-TW" i="1" smtClean="0">
                <a:solidFill>
                  <a:srgbClr val="FC0128"/>
                </a:solidFill>
              </a:rPr>
              <a:t>n log n</a:t>
            </a:r>
            <a:r>
              <a:rPr lang="en-US" altLang="zh-TW" smtClean="0"/>
              <a:t>). 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3023EF1-65FE-4968-8A5E-1E52BA8D8244}" type="slidenum">
              <a:rPr lang="en-US" altLang="zh-TW" sz="1200" smtClean="0">
                <a:solidFill>
                  <a:srgbClr val="FFFFFF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en-US" altLang="zh-TW" sz="1200" smtClean="0">
              <a:solidFill>
                <a:srgbClr val="FFFFFF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600200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Merge Sort </a:t>
            </a:r>
            <a:r>
              <a:rPr lang="en-US" altLang="zh-TW" dirty="0" smtClean="0">
                <a:latin typeface="Palatino Linotype" pitchFamily="18" charset="0"/>
              </a:rPr>
              <a:t>–</a:t>
            </a:r>
            <a:r>
              <a:rPr lang="en-US" altLang="zh-TW" dirty="0" smtClean="0"/>
              <a:t> Divide-and-Conquer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640638" cy="4419600"/>
          </a:xfrm>
        </p:spPr>
        <p:txBody>
          <a:bodyPr rtlCol="0">
            <a:normAutofit/>
          </a:bodyPr>
          <a:lstStyle/>
          <a:p>
            <a:pPr marL="365125" indent="-282575" eaLnBrk="1" fontAlgn="auto" hangingPunct="1">
              <a:spcAft>
                <a:spcPts val="0"/>
              </a:spcAft>
              <a:buFont typeface="Wingdings 2" pitchFamily="18" charset="2"/>
              <a:buChar char=""/>
              <a:defRPr/>
            </a:pPr>
            <a:endParaRPr lang="en-US" altLang="zh-TW" dirty="0" smtClean="0">
              <a:solidFill>
                <a:srgbClr val="FF3300"/>
              </a:solidFill>
            </a:endParaRPr>
          </a:p>
          <a:p>
            <a:pPr marL="365125" indent="-282575" eaLnBrk="1" fontAlgn="auto" hangingPunct="1">
              <a:spcAft>
                <a:spcPts val="0"/>
              </a:spcAft>
              <a:buFont typeface="Wingdings 2" pitchFamily="18" charset="2"/>
              <a:buChar char=""/>
              <a:defRPr/>
            </a:pPr>
            <a:r>
              <a:rPr lang="en-US" altLang="zh-TW" dirty="0" smtClean="0">
                <a:solidFill>
                  <a:srgbClr val="FF3300"/>
                </a:solidFill>
              </a:rPr>
              <a:t>Divide-and-conquer</a:t>
            </a:r>
            <a:r>
              <a:rPr lang="en-US" altLang="zh-TW" dirty="0" smtClean="0"/>
              <a:t> </a:t>
            </a:r>
            <a:r>
              <a:rPr lang="en-US" altLang="zh-TW" dirty="0" smtClean="0"/>
              <a:t>is a general algorithm design paradigm:</a:t>
            </a:r>
          </a:p>
          <a:p>
            <a:pPr lvl="1" indent="-236538" eaLnBrk="1" fontAlgn="auto" hangingPunct="1">
              <a:spcAft>
                <a:spcPts val="0"/>
              </a:spcAft>
              <a:buFont typeface="Verdana" pitchFamily="34" charset="0"/>
              <a:buChar char="◦"/>
              <a:defRPr/>
            </a:pPr>
            <a:r>
              <a:rPr lang="en-US" altLang="zh-TW" dirty="0" smtClean="0">
                <a:solidFill>
                  <a:srgbClr val="FF3300"/>
                </a:solidFill>
              </a:rPr>
              <a:t>Divide</a:t>
            </a:r>
            <a:r>
              <a:rPr lang="en-US" altLang="zh-TW" dirty="0" smtClean="0"/>
              <a:t>: divide the input data S in two disjoint subsets S1 and S2</a:t>
            </a:r>
          </a:p>
          <a:p>
            <a:pPr lvl="1" indent="-236538" eaLnBrk="1" fontAlgn="auto" hangingPunct="1">
              <a:spcAft>
                <a:spcPts val="0"/>
              </a:spcAft>
              <a:buFont typeface="Verdana" pitchFamily="34" charset="0"/>
              <a:buChar char="◦"/>
              <a:defRPr/>
            </a:pPr>
            <a:r>
              <a:rPr lang="en-US" altLang="zh-TW" dirty="0" smtClean="0">
                <a:solidFill>
                  <a:srgbClr val="FF3300"/>
                </a:solidFill>
              </a:rPr>
              <a:t>Conquer</a:t>
            </a:r>
            <a:r>
              <a:rPr lang="en-US" altLang="zh-TW" dirty="0" smtClean="0"/>
              <a:t>: solve the sub-problems associated with S1 and S2 recursively</a:t>
            </a:r>
          </a:p>
          <a:p>
            <a:pPr lvl="1" indent="-236538" eaLnBrk="1" fontAlgn="auto" hangingPunct="1">
              <a:spcAft>
                <a:spcPts val="0"/>
              </a:spcAft>
              <a:buFont typeface="Verdana" pitchFamily="34" charset="0"/>
              <a:buChar char="◦"/>
              <a:defRPr/>
            </a:pPr>
            <a:r>
              <a:rPr lang="en-US" altLang="zh-TW" dirty="0" smtClean="0">
                <a:solidFill>
                  <a:srgbClr val="FF3300"/>
                </a:solidFill>
              </a:rPr>
              <a:t>Combine</a:t>
            </a:r>
            <a:r>
              <a:rPr lang="en-US" altLang="zh-TW" dirty="0" smtClean="0"/>
              <a:t>: combine the solutions for S1 and S2 into a solution for S</a:t>
            </a:r>
          </a:p>
          <a:p>
            <a:pPr marL="365125" indent="-282575" eaLnBrk="1" fontAlgn="auto" hangingPunct="1">
              <a:spcAft>
                <a:spcPts val="0"/>
              </a:spcAft>
              <a:buFont typeface="Wingdings 2" pitchFamily="18" charset="2"/>
              <a:buChar char=""/>
              <a:defRPr/>
            </a:pPr>
            <a:r>
              <a:rPr lang="en-US" altLang="zh-TW" dirty="0" smtClean="0"/>
              <a:t>The base case for the recursion are sub-problems of size 0 or 1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A9BCA68-C9A7-467A-A101-C729D20FB834}" type="slidenum">
              <a:rPr lang="en-US" altLang="zh-TW" sz="1200" smtClean="0">
                <a:solidFill>
                  <a:srgbClr val="FFFFFF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en-US" altLang="zh-TW" sz="1200" smtClean="0">
              <a:solidFill>
                <a:srgbClr val="FFFFFF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Merge Sort Tree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710488" cy="28416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TW" sz="2000" smtClean="0"/>
              <a:t>An execution of merge-sort is depicted by a binary tree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zh-TW" smtClean="0"/>
              <a:t>each node represents a recursive call of merge-sort and stores</a:t>
            </a: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TW" smtClean="0"/>
              <a:t> unsorted sequence before the execution</a:t>
            </a: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TW" smtClean="0"/>
              <a:t> sorted sequence at the end of the execution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zh-TW" smtClean="0"/>
              <a:t>the root is the </a:t>
            </a:r>
            <a:r>
              <a:rPr lang="en-US" altLang="zh-TW" smtClean="0">
                <a:solidFill>
                  <a:schemeClr val="accent2"/>
                </a:solidFill>
              </a:rPr>
              <a:t>initial</a:t>
            </a:r>
            <a:r>
              <a:rPr lang="en-US" altLang="zh-TW" smtClean="0"/>
              <a:t> call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zh-TW" smtClean="0"/>
              <a:t>the leaves are calls on subsequences of size 0 or 1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8763841-7D21-4A1E-80EE-21FFDB7CEA8C}" type="slidenum">
              <a:rPr lang="en-US" altLang="zh-TW" sz="1200" smtClean="0">
                <a:solidFill>
                  <a:srgbClr val="FFFFFF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28</a:t>
            </a:fld>
            <a:endParaRPr lang="en-US" altLang="zh-TW" sz="1200" smtClean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3174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343400"/>
            <a:ext cx="4176713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15288" cy="914400"/>
          </a:xfrm>
        </p:spPr>
        <p:txBody>
          <a:bodyPr/>
          <a:lstStyle/>
          <a:p>
            <a:pPr eaLnBrk="1" hangingPunct="1"/>
            <a:r>
              <a:rPr lang="en-US" altLang="zh-TW" smtClean="0"/>
              <a:t>Merge Sort - example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25A573C-3C5B-4A5A-A69C-A5BC0526C89B}" type="slidenum">
              <a:rPr lang="en-US" altLang="zh-TW" sz="1200" smtClean="0">
                <a:solidFill>
                  <a:srgbClr val="FFFFFF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29</a:t>
            </a:fld>
            <a:endParaRPr lang="en-US" altLang="zh-TW" sz="1200" smtClean="0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32772" name="Group 3"/>
          <p:cNvGrpSpPr>
            <a:grpSpLocks/>
          </p:cNvGrpSpPr>
          <p:nvPr/>
        </p:nvGrpSpPr>
        <p:grpSpPr bwMode="auto">
          <a:xfrm>
            <a:off x="238125" y="1989138"/>
            <a:ext cx="8307388" cy="3311525"/>
            <a:chOff x="150" y="1253"/>
            <a:chExt cx="5233" cy="2086"/>
          </a:xfrm>
        </p:grpSpPr>
        <p:sp>
          <p:nvSpPr>
            <p:cNvPr id="32774" name="Rectangle 4"/>
            <p:cNvSpPr>
              <a:spLocks noChangeArrowheads="1"/>
            </p:cNvSpPr>
            <p:nvPr/>
          </p:nvSpPr>
          <p:spPr bwMode="auto">
            <a:xfrm>
              <a:off x="4195" y="2477"/>
              <a:ext cx="1129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32775" name="Rectangle 5"/>
            <p:cNvSpPr>
              <a:spLocks noChangeArrowheads="1"/>
            </p:cNvSpPr>
            <p:nvPr/>
          </p:nvSpPr>
          <p:spPr bwMode="auto">
            <a:xfrm>
              <a:off x="1474" y="1253"/>
              <a:ext cx="2585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7 2 9 4 | 3 8 6 1</a:t>
              </a:r>
            </a:p>
          </p:txBody>
        </p:sp>
        <p:sp>
          <p:nvSpPr>
            <p:cNvPr id="32776" name="Rectangle 6"/>
            <p:cNvSpPr>
              <a:spLocks noChangeArrowheads="1"/>
            </p:cNvSpPr>
            <p:nvPr/>
          </p:nvSpPr>
          <p:spPr bwMode="auto">
            <a:xfrm>
              <a:off x="657" y="1842"/>
              <a:ext cx="1588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32777" name="Rectangle 7"/>
            <p:cNvSpPr>
              <a:spLocks noChangeArrowheads="1"/>
            </p:cNvSpPr>
            <p:nvPr/>
          </p:nvSpPr>
          <p:spPr bwMode="auto">
            <a:xfrm>
              <a:off x="3288" y="1842"/>
              <a:ext cx="1588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cxnSp>
          <p:nvCxnSpPr>
            <p:cNvPr id="32778" name="AutoShape 8"/>
            <p:cNvCxnSpPr>
              <a:cxnSpLocks noChangeShapeType="1"/>
              <a:stCxn id="32775" idx="2"/>
              <a:endCxn id="32776" idx="0"/>
            </p:cNvCxnSpPr>
            <p:nvPr/>
          </p:nvCxnSpPr>
          <p:spPr bwMode="auto">
            <a:xfrm flipH="1">
              <a:off x="1451" y="1578"/>
              <a:ext cx="1316" cy="2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79" name="AutoShape 9"/>
            <p:cNvCxnSpPr>
              <a:cxnSpLocks noChangeShapeType="1"/>
              <a:stCxn id="32775" idx="2"/>
              <a:endCxn id="32777" idx="0"/>
            </p:cNvCxnSpPr>
            <p:nvPr/>
          </p:nvCxnSpPr>
          <p:spPr bwMode="auto">
            <a:xfrm>
              <a:off x="2767" y="1578"/>
              <a:ext cx="1315" cy="2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80" name="AutoShape 10"/>
            <p:cNvCxnSpPr>
              <a:cxnSpLocks noChangeShapeType="1"/>
              <a:stCxn id="32776" idx="2"/>
              <a:endCxn id="32782" idx="0"/>
            </p:cNvCxnSpPr>
            <p:nvPr/>
          </p:nvCxnSpPr>
          <p:spPr bwMode="auto">
            <a:xfrm flipH="1">
              <a:off x="774" y="2167"/>
              <a:ext cx="677" cy="3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81" name="AutoShape 11"/>
            <p:cNvCxnSpPr>
              <a:cxnSpLocks noChangeShapeType="1"/>
              <a:stCxn id="32776" idx="2"/>
              <a:endCxn id="32783" idx="0"/>
            </p:cNvCxnSpPr>
            <p:nvPr/>
          </p:nvCxnSpPr>
          <p:spPr bwMode="auto">
            <a:xfrm>
              <a:off x="1451" y="2167"/>
              <a:ext cx="679" cy="3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782" name="Rectangle 12"/>
            <p:cNvSpPr>
              <a:spLocks noChangeArrowheads="1"/>
            </p:cNvSpPr>
            <p:nvPr/>
          </p:nvSpPr>
          <p:spPr bwMode="auto">
            <a:xfrm>
              <a:off x="209" y="2478"/>
              <a:ext cx="1129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32783" name="Rectangle 13"/>
            <p:cNvSpPr>
              <a:spLocks noChangeArrowheads="1"/>
            </p:cNvSpPr>
            <p:nvPr/>
          </p:nvSpPr>
          <p:spPr bwMode="auto">
            <a:xfrm>
              <a:off x="1565" y="2477"/>
              <a:ext cx="1129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cxnSp>
          <p:nvCxnSpPr>
            <p:cNvPr id="32784" name="AutoShape 14"/>
            <p:cNvCxnSpPr>
              <a:cxnSpLocks noChangeShapeType="1"/>
              <a:stCxn id="32777" idx="2"/>
              <a:endCxn id="32794" idx="0"/>
            </p:cNvCxnSpPr>
            <p:nvPr/>
          </p:nvCxnSpPr>
          <p:spPr bwMode="auto">
            <a:xfrm flipH="1">
              <a:off x="3400" y="2167"/>
              <a:ext cx="682" cy="3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85" name="AutoShape 15"/>
            <p:cNvCxnSpPr>
              <a:cxnSpLocks noChangeShapeType="1"/>
              <a:stCxn id="32777" idx="2"/>
              <a:endCxn id="32774" idx="0"/>
            </p:cNvCxnSpPr>
            <p:nvPr/>
          </p:nvCxnSpPr>
          <p:spPr bwMode="auto">
            <a:xfrm>
              <a:off x="4082" y="2167"/>
              <a:ext cx="678" cy="3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786" name="Rectangle 16"/>
            <p:cNvSpPr>
              <a:spLocks noChangeArrowheads="1"/>
            </p:cNvSpPr>
            <p:nvPr/>
          </p:nvSpPr>
          <p:spPr bwMode="auto">
            <a:xfrm>
              <a:off x="150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32787" name="Rectangle 17"/>
            <p:cNvSpPr>
              <a:spLocks noChangeArrowheads="1"/>
            </p:cNvSpPr>
            <p:nvPr/>
          </p:nvSpPr>
          <p:spPr bwMode="auto">
            <a:xfrm>
              <a:off x="839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cxnSp>
          <p:nvCxnSpPr>
            <p:cNvPr id="32788" name="AutoShape 18"/>
            <p:cNvCxnSpPr>
              <a:cxnSpLocks noChangeShapeType="1"/>
              <a:stCxn id="32782" idx="2"/>
              <a:endCxn id="32786" idx="0"/>
            </p:cNvCxnSpPr>
            <p:nvPr/>
          </p:nvCxnSpPr>
          <p:spPr bwMode="auto">
            <a:xfrm flipH="1">
              <a:off x="427" y="2803"/>
              <a:ext cx="347" cy="2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89" name="AutoShape 19"/>
            <p:cNvCxnSpPr>
              <a:cxnSpLocks noChangeShapeType="1"/>
              <a:stCxn id="32782" idx="2"/>
              <a:endCxn id="32787" idx="0"/>
            </p:cNvCxnSpPr>
            <p:nvPr/>
          </p:nvCxnSpPr>
          <p:spPr bwMode="auto">
            <a:xfrm>
              <a:off x="774" y="2803"/>
              <a:ext cx="342" cy="2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790" name="Rectangle 20"/>
            <p:cNvSpPr>
              <a:spLocks noChangeArrowheads="1"/>
            </p:cNvSpPr>
            <p:nvPr/>
          </p:nvSpPr>
          <p:spPr bwMode="auto">
            <a:xfrm>
              <a:off x="1511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32791" name="Rectangle 21"/>
            <p:cNvSpPr>
              <a:spLocks noChangeArrowheads="1"/>
            </p:cNvSpPr>
            <p:nvPr/>
          </p:nvSpPr>
          <p:spPr bwMode="auto">
            <a:xfrm>
              <a:off x="2200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cxnSp>
          <p:nvCxnSpPr>
            <p:cNvPr id="32792" name="AutoShape 22"/>
            <p:cNvCxnSpPr>
              <a:cxnSpLocks noChangeShapeType="1"/>
              <a:stCxn id="32783" idx="2"/>
              <a:endCxn id="32790" idx="0"/>
            </p:cNvCxnSpPr>
            <p:nvPr/>
          </p:nvCxnSpPr>
          <p:spPr bwMode="auto">
            <a:xfrm flipH="1">
              <a:off x="1788" y="2802"/>
              <a:ext cx="342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93" name="AutoShape 23"/>
            <p:cNvCxnSpPr>
              <a:cxnSpLocks noChangeShapeType="1"/>
              <a:stCxn id="32783" idx="2"/>
              <a:endCxn id="32791" idx="0"/>
            </p:cNvCxnSpPr>
            <p:nvPr/>
          </p:nvCxnSpPr>
          <p:spPr bwMode="auto">
            <a:xfrm>
              <a:off x="2130" y="2802"/>
              <a:ext cx="347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794" name="Rectangle 24"/>
            <p:cNvSpPr>
              <a:spLocks noChangeArrowheads="1"/>
            </p:cNvSpPr>
            <p:nvPr/>
          </p:nvSpPr>
          <p:spPr bwMode="auto">
            <a:xfrm>
              <a:off x="2835" y="2477"/>
              <a:ext cx="1129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32795" name="Rectangle 25"/>
            <p:cNvSpPr>
              <a:spLocks noChangeArrowheads="1"/>
            </p:cNvSpPr>
            <p:nvPr/>
          </p:nvSpPr>
          <p:spPr bwMode="auto">
            <a:xfrm>
              <a:off x="2780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32796" name="Rectangle 26"/>
            <p:cNvSpPr>
              <a:spLocks noChangeArrowheads="1"/>
            </p:cNvSpPr>
            <p:nvPr/>
          </p:nvSpPr>
          <p:spPr bwMode="auto">
            <a:xfrm>
              <a:off x="3469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cxnSp>
          <p:nvCxnSpPr>
            <p:cNvPr id="32797" name="AutoShape 27"/>
            <p:cNvCxnSpPr>
              <a:cxnSpLocks noChangeShapeType="1"/>
              <a:stCxn id="32794" idx="2"/>
              <a:endCxn id="32795" idx="0"/>
            </p:cNvCxnSpPr>
            <p:nvPr/>
          </p:nvCxnSpPr>
          <p:spPr bwMode="auto">
            <a:xfrm flipH="1">
              <a:off x="3057" y="2802"/>
              <a:ext cx="343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98" name="AutoShape 28"/>
            <p:cNvCxnSpPr>
              <a:cxnSpLocks noChangeShapeType="1"/>
              <a:stCxn id="32794" idx="2"/>
              <a:endCxn id="32796" idx="0"/>
            </p:cNvCxnSpPr>
            <p:nvPr/>
          </p:nvCxnSpPr>
          <p:spPr bwMode="auto">
            <a:xfrm>
              <a:off x="3400" y="2802"/>
              <a:ext cx="346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799" name="Rectangle 29"/>
            <p:cNvSpPr>
              <a:spLocks noChangeArrowheads="1"/>
            </p:cNvSpPr>
            <p:nvPr/>
          </p:nvSpPr>
          <p:spPr bwMode="auto">
            <a:xfrm>
              <a:off x="4141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32800" name="Rectangle 30"/>
            <p:cNvSpPr>
              <a:spLocks noChangeArrowheads="1"/>
            </p:cNvSpPr>
            <p:nvPr/>
          </p:nvSpPr>
          <p:spPr bwMode="auto">
            <a:xfrm>
              <a:off x="4830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cxnSp>
          <p:nvCxnSpPr>
            <p:cNvPr id="32801" name="AutoShape 31"/>
            <p:cNvCxnSpPr>
              <a:cxnSpLocks noChangeShapeType="1"/>
              <a:stCxn id="32774" idx="2"/>
              <a:endCxn id="32799" idx="0"/>
            </p:cNvCxnSpPr>
            <p:nvPr/>
          </p:nvCxnSpPr>
          <p:spPr bwMode="auto">
            <a:xfrm flipH="1">
              <a:off x="4418" y="2802"/>
              <a:ext cx="342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802" name="AutoShape 32"/>
            <p:cNvCxnSpPr>
              <a:cxnSpLocks noChangeShapeType="1"/>
              <a:stCxn id="32774" idx="2"/>
              <a:endCxn id="32800" idx="0"/>
            </p:cNvCxnSpPr>
            <p:nvPr/>
          </p:nvCxnSpPr>
          <p:spPr bwMode="auto">
            <a:xfrm>
              <a:off x="4760" y="2802"/>
              <a:ext cx="347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2773" name="Text Box 33"/>
          <p:cNvSpPr txBox="1">
            <a:spLocks noChangeArrowheads="1"/>
          </p:cNvSpPr>
          <p:nvPr/>
        </p:nvSpPr>
        <p:spPr bwMode="auto">
          <a:xfrm>
            <a:off x="323850" y="1196975"/>
            <a:ext cx="4103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kumimoji="0" lang="en-US" altLang="zh-TW" sz="2400" b="1">
                <a:latin typeface="Palatino Linotype" pitchFamily="18" charset="0"/>
              </a:rPr>
              <a:t>Partition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Quicksort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Partition</a:t>
            </a:r>
          </a:p>
          <a:p>
            <a:pPr lvl="1" eaLnBrk="1" hangingPunct="1"/>
            <a:r>
              <a:rPr lang="en-US" altLang="zh-CN" smtClean="0"/>
              <a:t>Choose a </a:t>
            </a:r>
            <a:r>
              <a:rPr lang="en-US" altLang="zh-CN" smtClean="0">
                <a:solidFill>
                  <a:srgbClr val="FC0128"/>
                </a:solidFill>
              </a:rPr>
              <a:t>pivot</a:t>
            </a:r>
            <a:endParaRPr lang="en-US" altLang="zh-CN" smtClean="0"/>
          </a:p>
          <a:p>
            <a:pPr lvl="1" eaLnBrk="1" hangingPunct="1"/>
            <a:r>
              <a:rPr lang="en-US" altLang="zh-CN" smtClean="0"/>
              <a:t>Find the position for the pivot so that </a:t>
            </a:r>
          </a:p>
          <a:p>
            <a:pPr lvl="2" eaLnBrk="1" hangingPunct="1"/>
            <a:r>
              <a:rPr lang="en-US" altLang="zh-CN" smtClean="0"/>
              <a:t>all elements to the left are less</a:t>
            </a:r>
            <a:r>
              <a:rPr lang="en-US" altLang="zh-TW" smtClean="0">
                <a:ea typeface="宋体" charset="-122"/>
              </a:rPr>
              <a:t> / equ</a:t>
            </a:r>
            <a:r>
              <a:rPr lang="en-US" altLang="zh-TW" smtClean="0"/>
              <a:t>al</a:t>
            </a:r>
            <a:endParaRPr lang="en-US" altLang="zh-CN" smtClean="0"/>
          </a:p>
          <a:p>
            <a:pPr lvl="2" eaLnBrk="1" hangingPunct="1"/>
            <a:r>
              <a:rPr lang="en-US" altLang="zh-CN" smtClean="0"/>
              <a:t>all elements to the right are </a:t>
            </a:r>
            <a:r>
              <a:rPr lang="en-US" altLang="zh-TW" smtClean="0"/>
              <a:t>equal / </a:t>
            </a:r>
            <a:r>
              <a:rPr lang="en-US" altLang="zh-CN" smtClean="0"/>
              <a:t>greater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EA7A74F-0EB9-4EC8-BA47-D5DCC1C62A8D}" type="slidenum">
              <a:rPr lang="en-US" altLang="zh-TW" sz="1200" smtClean="0">
                <a:solidFill>
                  <a:srgbClr val="FFFFFF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zh-TW" sz="120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914400" y="4343400"/>
            <a:ext cx="7239000" cy="685800"/>
          </a:xfrm>
          <a:prstGeom prst="rect">
            <a:avLst/>
          </a:prstGeom>
          <a:noFill/>
          <a:ln w="57150">
            <a:solidFill>
              <a:srgbClr val="063DE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3886200" y="4343400"/>
            <a:ext cx="914400" cy="685800"/>
          </a:xfrm>
          <a:prstGeom prst="rect">
            <a:avLst/>
          </a:prstGeom>
          <a:noFill/>
          <a:ln w="57150">
            <a:solidFill>
              <a:srgbClr val="063DE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1431925" y="4457700"/>
            <a:ext cx="1350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zh-CN" altLang="en-US" sz="2400" b="1">
                <a:latin typeface="Arial" charset="0"/>
                <a:ea typeface="宋体" charset="-122"/>
              </a:rPr>
              <a:t>&lt; </a:t>
            </a:r>
            <a:r>
              <a:rPr kumimoji="0" lang="en-US" altLang="zh-TW" sz="2400" b="1">
                <a:latin typeface="Arial" charset="0"/>
                <a:ea typeface="宋体" charset="-122"/>
              </a:rPr>
              <a:t>=</a:t>
            </a:r>
            <a:r>
              <a:rPr kumimoji="0" lang="en-US" altLang="zh-CN" sz="2400" b="1">
                <a:latin typeface="Arial" charset="0"/>
                <a:ea typeface="宋体" charset="-122"/>
              </a:rPr>
              <a:t>pivot</a:t>
            </a:r>
            <a:endParaRPr kumimoji="0" lang="en-US" altLang="zh-CN" sz="2400">
              <a:latin typeface="Times New Roman" pitchFamily="18" charset="0"/>
              <a:ea typeface="宋体" charset="-122"/>
            </a:endParaRPr>
          </a:p>
        </p:txBody>
      </p:sp>
      <p:sp>
        <p:nvSpPr>
          <p:cNvPr id="6152" name="Text Box 7"/>
          <p:cNvSpPr txBox="1">
            <a:spLocks noChangeArrowheads="1"/>
          </p:cNvSpPr>
          <p:nvPr/>
        </p:nvSpPr>
        <p:spPr bwMode="auto">
          <a:xfrm>
            <a:off x="5867400" y="4457700"/>
            <a:ext cx="1350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400" b="1">
                <a:latin typeface="Arial" charset="0"/>
                <a:ea typeface="宋体" charset="-122"/>
              </a:rPr>
              <a:t>=</a:t>
            </a:r>
            <a:r>
              <a:rPr kumimoji="0" lang="en-US" altLang="zh-CN" sz="2400" b="1">
                <a:latin typeface="Arial" charset="0"/>
                <a:ea typeface="宋体" charset="-122"/>
              </a:rPr>
              <a:t>&gt; pivot</a:t>
            </a:r>
            <a:endParaRPr kumimoji="0" lang="en-US" altLang="zh-CN" sz="2400">
              <a:latin typeface="Times New Roman" pitchFamily="18" charset="0"/>
              <a:ea typeface="宋体" charset="-122"/>
            </a:endParaRPr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3886200" y="4457700"/>
            <a:ext cx="911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CN" sz="2400" b="1">
                <a:latin typeface="Arial" charset="0"/>
                <a:ea typeface="宋体" charset="-122"/>
              </a:rPr>
              <a:t>pivot</a:t>
            </a:r>
            <a:endParaRPr kumimoji="0" lang="en-US" altLang="zh-CN" sz="2400">
              <a:latin typeface="Times New Roman" pitchFamily="18" charset="0"/>
              <a:ea typeface="宋体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85F5E08-F311-443B-A1A0-45193EE041F9}" type="slidenum">
              <a:rPr lang="en-US" altLang="zh-TW" sz="1200" smtClean="0">
                <a:solidFill>
                  <a:srgbClr val="FFFFFF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30</a:t>
            </a:fld>
            <a:endParaRPr lang="en-US" altLang="zh-TW" sz="1200" smtClean="0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33795" name="Group 3"/>
          <p:cNvGrpSpPr>
            <a:grpSpLocks/>
          </p:cNvGrpSpPr>
          <p:nvPr/>
        </p:nvGrpSpPr>
        <p:grpSpPr bwMode="auto">
          <a:xfrm>
            <a:off x="238125" y="1989138"/>
            <a:ext cx="8307388" cy="3311525"/>
            <a:chOff x="150" y="1253"/>
            <a:chExt cx="5233" cy="2086"/>
          </a:xfrm>
        </p:grpSpPr>
        <p:sp>
          <p:nvSpPr>
            <p:cNvPr id="33799" name="Rectangle 4"/>
            <p:cNvSpPr>
              <a:spLocks noChangeArrowheads="1"/>
            </p:cNvSpPr>
            <p:nvPr/>
          </p:nvSpPr>
          <p:spPr bwMode="auto">
            <a:xfrm>
              <a:off x="4195" y="2477"/>
              <a:ext cx="1129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33800" name="Rectangle 5"/>
            <p:cNvSpPr>
              <a:spLocks noChangeArrowheads="1"/>
            </p:cNvSpPr>
            <p:nvPr/>
          </p:nvSpPr>
          <p:spPr bwMode="auto">
            <a:xfrm>
              <a:off x="1474" y="1253"/>
              <a:ext cx="2585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7 2 9 4 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|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 3 8 6 1</a:t>
              </a:r>
            </a:p>
          </p:txBody>
        </p:sp>
        <p:sp>
          <p:nvSpPr>
            <p:cNvPr id="33801" name="Rectangle 6"/>
            <p:cNvSpPr>
              <a:spLocks noChangeArrowheads="1"/>
            </p:cNvSpPr>
            <p:nvPr/>
          </p:nvSpPr>
          <p:spPr bwMode="auto">
            <a:xfrm>
              <a:off x="657" y="1842"/>
              <a:ext cx="1588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7 2 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|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 9 4</a:t>
              </a:r>
            </a:p>
          </p:txBody>
        </p:sp>
        <p:sp>
          <p:nvSpPr>
            <p:cNvPr id="33802" name="Rectangle 7"/>
            <p:cNvSpPr>
              <a:spLocks noChangeArrowheads="1"/>
            </p:cNvSpPr>
            <p:nvPr/>
          </p:nvSpPr>
          <p:spPr bwMode="auto">
            <a:xfrm>
              <a:off x="3288" y="1842"/>
              <a:ext cx="1588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cxnSp>
          <p:nvCxnSpPr>
            <p:cNvPr id="33803" name="AutoShape 8"/>
            <p:cNvCxnSpPr>
              <a:cxnSpLocks noChangeShapeType="1"/>
              <a:stCxn id="33800" idx="2"/>
              <a:endCxn id="33801" idx="0"/>
            </p:cNvCxnSpPr>
            <p:nvPr/>
          </p:nvCxnSpPr>
          <p:spPr bwMode="auto">
            <a:xfrm flipH="1">
              <a:off x="1451" y="1578"/>
              <a:ext cx="1316" cy="2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04" name="AutoShape 9"/>
            <p:cNvCxnSpPr>
              <a:cxnSpLocks noChangeShapeType="1"/>
              <a:stCxn id="33800" idx="2"/>
              <a:endCxn id="33802" idx="0"/>
            </p:cNvCxnSpPr>
            <p:nvPr/>
          </p:nvCxnSpPr>
          <p:spPr bwMode="auto">
            <a:xfrm>
              <a:off x="2767" y="1578"/>
              <a:ext cx="1315" cy="2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05" name="AutoShape 10"/>
            <p:cNvCxnSpPr>
              <a:cxnSpLocks noChangeShapeType="1"/>
              <a:stCxn id="33801" idx="2"/>
              <a:endCxn id="33807" idx="0"/>
            </p:cNvCxnSpPr>
            <p:nvPr/>
          </p:nvCxnSpPr>
          <p:spPr bwMode="auto">
            <a:xfrm flipH="1">
              <a:off x="774" y="2167"/>
              <a:ext cx="677" cy="3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06" name="AutoShape 11"/>
            <p:cNvCxnSpPr>
              <a:cxnSpLocks noChangeShapeType="1"/>
              <a:stCxn id="33801" idx="2"/>
              <a:endCxn id="33808" idx="0"/>
            </p:cNvCxnSpPr>
            <p:nvPr/>
          </p:nvCxnSpPr>
          <p:spPr bwMode="auto">
            <a:xfrm>
              <a:off x="1451" y="2167"/>
              <a:ext cx="679" cy="3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807" name="Rectangle 12"/>
            <p:cNvSpPr>
              <a:spLocks noChangeArrowheads="1"/>
            </p:cNvSpPr>
            <p:nvPr/>
          </p:nvSpPr>
          <p:spPr bwMode="auto">
            <a:xfrm>
              <a:off x="209" y="2478"/>
              <a:ext cx="1129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33808" name="Rectangle 13"/>
            <p:cNvSpPr>
              <a:spLocks noChangeArrowheads="1"/>
            </p:cNvSpPr>
            <p:nvPr/>
          </p:nvSpPr>
          <p:spPr bwMode="auto">
            <a:xfrm>
              <a:off x="1565" y="2477"/>
              <a:ext cx="1129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cxnSp>
          <p:nvCxnSpPr>
            <p:cNvPr id="33809" name="AutoShape 14"/>
            <p:cNvCxnSpPr>
              <a:cxnSpLocks noChangeShapeType="1"/>
              <a:stCxn id="33802" idx="2"/>
              <a:endCxn id="33819" idx="0"/>
            </p:cNvCxnSpPr>
            <p:nvPr/>
          </p:nvCxnSpPr>
          <p:spPr bwMode="auto">
            <a:xfrm flipH="1">
              <a:off x="3400" y="2167"/>
              <a:ext cx="682" cy="3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10" name="AutoShape 15"/>
            <p:cNvCxnSpPr>
              <a:cxnSpLocks noChangeShapeType="1"/>
              <a:stCxn id="33802" idx="2"/>
              <a:endCxn id="33799" idx="0"/>
            </p:cNvCxnSpPr>
            <p:nvPr/>
          </p:nvCxnSpPr>
          <p:spPr bwMode="auto">
            <a:xfrm>
              <a:off x="4082" y="2167"/>
              <a:ext cx="678" cy="3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811" name="Rectangle 16"/>
            <p:cNvSpPr>
              <a:spLocks noChangeArrowheads="1"/>
            </p:cNvSpPr>
            <p:nvPr/>
          </p:nvSpPr>
          <p:spPr bwMode="auto">
            <a:xfrm>
              <a:off x="150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33812" name="Rectangle 17"/>
            <p:cNvSpPr>
              <a:spLocks noChangeArrowheads="1"/>
            </p:cNvSpPr>
            <p:nvPr/>
          </p:nvSpPr>
          <p:spPr bwMode="auto">
            <a:xfrm>
              <a:off x="839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cxnSp>
          <p:nvCxnSpPr>
            <p:cNvPr id="33813" name="AutoShape 18"/>
            <p:cNvCxnSpPr>
              <a:cxnSpLocks noChangeShapeType="1"/>
              <a:stCxn id="33807" idx="2"/>
              <a:endCxn id="33811" idx="0"/>
            </p:cNvCxnSpPr>
            <p:nvPr/>
          </p:nvCxnSpPr>
          <p:spPr bwMode="auto">
            <a:xfrm flipH="1">
              <a:off x="427" y="2803"/>
              <a:ext cx="347" cy="2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14" name="AutoShape 19"/>
            <p:cNvCxnSpPr>
              <a:cxnSpLocks noChangeShapeType="1"/>
              <a:stCxn id="33807" idx="2"/>
              <a:endCxn id="33812" idx="0"/>
            </p:cNvCxnSpPr>
            <p:nvPr/>
          </p:nvCxnSpPr>
          <p:spPr bwMode="auto">
            <a:xfrm>
              <a:off x="774" y="2803"/>
              <a:ext cx="342" cy="2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815" name="Rectangle 20"/>
            <p:cNvSpPr>
              <a:spLocks noChangeArrowheads="1"/>
            </p:cNvSpPr>
            <p:nvPr/>
          </p:nvSpPr>
          <p:spPr bwMode="auto">
            <a:xfrm>
              <a:off x="1511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33816" name="Rectangle 21"/>
            <p:cNvSpPr>
              <a:spLocks noChangeArrowheads="1"/>
            </p:cNvSpPr>
            <p:nvPr/>
          </p:nvSpPr>
          <p:spPr bwMode="auto">
            <a:xfrm>
              <a:off x="2200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cxnSp>
          <p:nvCxnSpPr>
            <p:cNvPr id="33817" name="AutoShape 22"/>
            <p:cNvCxnSpPr>
              <a:cxnSpLocks noChangeShapeType="1"/>
              <a:stCxn id="33808" idx="2"/>
              <a:endCxn id="33815" idx="0"/>
            </p:cNvCxnSpPr>
            <p:nvPr/>
          </p:nvCxnSpPr>
          <p:spPr bwMode="auto">
            <a:xfrm flipH="1">
              <a:off x="1788" y="2802"/>
              <a:ext cx="342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18" name="AutoShape 23"/>
            <p:cNvCxnSpPr>
              <a:cxnSpLocks noChangeShapeType="1"/>
              <a:stCxn id="33808" idx="2"/>
              <a:endCxn id="33816" idx="0"/>
            </p:cNvCxnSpPr>
            <p:nvPr/>
          </p:nvCxnSpPr>
          <p:spPr bwMode="auto">
            <a:xfrm>
              <a:off x="2130" y="2802"/>
              <a:ext cx="347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819" name="Rectangle 24"/>
            <p:cNvSpPr>
              <a:spLocks noChangeArrowheads="1"/>
            </p:cNvSpPr>
            <p:nvPr/>
          </p:nvSpPr>
          <p:spPr bwMode="auto">
            <a:xfrm>
              <a:off x="2835" y="2477"/>
              <a:ext cx="1129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33820" name="Rectangle 25"/>
            <p:cNvSpPr>
              <a:spLocks noChangeArrowheads="1"/>
            </p:cNvSpPr>
            <p:nvPr/>
          </p:nvSpPr>
          <p:spPr bwMode="auto">
            <a:xfrm>
              <a:off x="2780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33821" name="Rectangle 26"/>
            <p:cNvSpPr>
              <a:spLocks noChangeArrowheads="1"/>
            </p:cNvSpPr>
            <p:nvPr/>
          </p:nvSpPr>
          <p:spPr bwMode="auto">
            <a:xfrm>
              <a:off x="3469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cxnSp>
          <p:nvCxnSpPr>
            <p:cNvPr id="33822" name="AutoShape 27"/>
            <p:cNvCxnSpPr>
              <a:cxnSpLocks noChangeShapeType="1"/>
              <a:stCxn id="33819" idx="2"/>
              <a:endCxn id="33820" idx="0"/>
            </p:cNvCxnSpPr>
            <p:nvPr/>
          </p:nvCxnSpPr>
          <p:spPr bwMode="auto">
            <a:xfrm flipH="1">
              <a:off x="3057" y="2802"/>
              <a:ext cx="343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23" name="AutoShape 28"/>
            <p:cNvCxnSpPr>
              <a:cxnSpLocks noChangeShapeType="1"/>
              <a:stCxn id="33819" idx="2"/>
              <a:endCxn id="33821" idx="0"/>
            </p:cNvCxnSpPr>
            <p:nvPr/>
          </p:nvCxnSpPr>
          <p:spPr bwMode="auto">
            <a:xfrm>
              <a:off x="3400" y="2802"/>
              <a:ext cx="346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824" name="Rectangle 29"/>
            <p:cNvSpPr>
              <a:spLocks noChangeArrowheads="1"/>
            </p:cNvSpPr>
            <p:nvPr/>
          </p:nvSpPr>
          <p:spPr bwMode="auto">
            <a:xfrm>
              <a:off x="4141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33825" name="Rectangle 30"/>
            <p:cNvSpPr>
              <a:spLocks noChangeArrowheads="1"/>
            </p:cNvSpPr>
            <p:nvPr/>
          </p:nvSpPr>
          <p:spPr bwMode="auto">
            <a:xfrm>
              <a:off x="4830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cxnSp>
          <p:nvCxnSpPr>
            <p:cNvPr id="33826" name="AutoShape 31"/>
            <p:cNvCxnSpPr>
              <a:cxnSpLocks noChangeShapeType="1"/>
              <a:stCxn id="33799" idx="2"/>
              <a:endCxn id="33824" idx="0"/>
            </p:cNvCxnSpPr>
            <p:nvPr/>
          </p:nvCxnSpPr>
          <p:spPr bwMode="auto">
            <a:xfrm flipH="1">
              <a:off x="4418" y="2802"/>
              <a:ext cx="342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27" name="AutoShape 32"/>
            <p:cNvCxnSpPr>
              <a:cxnSpLocks noChangeShapeType="1"/>
              <a:stCxn id="33799" idx="2"/>
              <a:endCxn id="33825" idx="0"/>
            </p:cNvCxnSpPr>
            <p:nvPr/>
          </p:nvCxnSpPr>
          <p:spPr bwMode="auto">
            <a:xfrm>
              <a:off x="4760" y="2802"/>
              <a:ext cx="347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3796" name="Line 33"/>
          <p:cNvSpPr>
            <a:spLocks noChangeShapeType="1"/>
          </p:cNvSpPr>
          <p:nvPr/>
        </p:nvSpPr>
        <p:spPr bwMode="auto">
          <a:xfrm flipH="1">
            <a:off x="2484438" y="2603500"/>
            <a:ext cx="792162" cy="144463"/>
          </a:xfrm>
          <a:prstGeom prst="line">
            <a:avLst/>
          </a:prstGeom>
          <a:noFill/>
          <a:ln w="63500">
            <a:solidFill>
              <a:srgbClr val="FF99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3797" name="Text Box 34"/>
          <p:cNvSpPr txBox="1">
            <a:spLocks noChangeArrowheads="1"/>
          </p:cNvSpPr>
          <p:nvPr/>
        </p:nvSpPr>
        <p:spPr bwMode="auto">
          <a:xfrm>
            <a:off x="323850" y="1196975"/>
            <a:ext cx="4103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kumimoji="0" lang="en-US" altLang="zh-TW" sz="2400" b="1">
                <a:latin typeface="Palatino Linotype" pitchFamily="18" charset="0"/>
              </a:rPr>
              <a:t>Recursive call, partition</a:t>
            </a:r>
          </a:p>
        </p:txBody>
      </p:sp>
      <p:sp>
        <p:nvSpPr>
          <p:cNvPr id="33798" name="Rectangle 2"/>
          <p:cNvSpPr txBox="1">
            <a:spLocks noChangeArrowheads="1"/>
          </p:cNvSpPr>
          <p:nvPr/>
        </p:nvSpPr>
        <p:spPr bwMode="auto">
          <a:xfrm>
            <a:off x="533400" y="228600"/>
            <a:ext cx="80152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zh-TW" sz="4400"/>
              <a:t>Merge Sort - example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15288" cy="914400"/>
          </a:xfrm>
        </p:spPr>
        <p:txBody>
          <a:bodyPr/>
          <a:lstStyle/>
          <a:p>
            <a:pPr eaLnBrk="1" hangingPunct="1"/>
            <a:r>
              <a:rPr lang="en-US" altLang="zh-TW" smtClean="0"/>
              <a:t>Merge Sort - example</a:t>
            </a:r>
          </a:p>
        </p:txBody>
      </p:sp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97C07CE-C581-4F41-9E5D-2C0B62D065DF}" type="slidenum">
              <a:rPr lang="en-US" altLang="zh-TW" sz="1200" smtClean="0">
                <a:solidFill>
                  <a:srgbClr val="FFFFFF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31</a:t>
            </a:fld>
            <a:endParaRPr lang="en-US" altLang="zh-TW" sz="1200" smtClean="0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34819" name="Group 3"/>
          <p:cNvGrpSpPr>
            <a:grpSpLocks/>
          </p:cNvGrpSpPr>
          <p:nvPr/>
        </p:nvGrpSpPr>
        <p:grpSpPr bwMode="auto">
          <a:xfrm>
            <a:off x="238125" y="1989138"/>
            <a:ext cx="8307388" cy="3311525"/>
            <a:chOff x="150" y="1253"/>
            <a:chExt cx="5233" cy="2086"/>
          </a:xfrm>
        </p:grpSpPr>
        <p:sp>
          <p:nvSpPr>
            <p:cNvPr id="34823" name="Rectangle 4"/>
            <p:cNvSpPr>
              <a:spLocks noChangeArrowheads="1"/>
            </p:cNvSpPr>
            <p:nvPr/>
          </p:nvSpPr>
          <p:spPr bwMode="auto">
            <a:xfrm>
              <a:off x="4195" y="2477"/>
              <a:ext cx="1129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34824" name="Rectangle 5"/>
            <p:cNvSpPr>
              <a:spLocks noChangeArrowheads="1"/>
            </p:cNvSpPr>
            <p:nvPr/>
          </p:nvSpPr>
          <p:spPr bwMode="auto">
            <a:xfrm>
              <a:off x="1474" y="1253"/>
              <a:ext cx="2585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7 2 9 4 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|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 3 8 6 1</a:t>
              </a:r>
            </a:p>
          </p:txBody>
        </p:sp>
        <p:sp>
          <p:nvSpPr>
            <p:cNvPr id="34825" name="Rectangle 6"/>
            <p:cNvSpPr>
              <a:spLocks noChangeArrowheads="1"/>
            </p:cNvSpPr>
            <p:nvPr/>
          </p:nvSpPr>
          <p:spPr bwMode="auto">
            <a:xfrm>
              <a:off x="657" y="1842"/>
              <a:ext cx="1588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7 2 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|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 9 4</a:t>
              </a:r>
            </a:p>
          </p:txBody>
        </p:sp>
        <p:sp>
          <p:nvSpPr>
            <p:cNvPr id="34826" name="Rectangle 7"/>
            <p:cNvSpPr>
              <a:spLocks noChangeArrowheads="1"/>
            </p:cNvSpPr>
            <p:nvPr/>
          </p:nvSpPr>
          <p:spPr bwMode="auto">
            <a:xfrm>
              <a:off x="3288" y="1842"/>
              <a:ext cx="1588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cxnSp>
          <p:nvCxnSpPr>
            <p:cNvPr id="34827" name="AutoShape 8"/>
            <p:cNvCxnSpPr>
              <a:cxnSpLocks noChangeShapeType="1"/>
              <a:stCxn id="34824" idx="2"/>
              <a:endCxn id="34825" idx="0"/>
            </p:cNvCxnSpPr>
            <p:nvPr/>
          </p:nvCxnSpPr>
          <p:spPr bwMode="auto">
            <a:xfrm flipH="1">
              <a:off x="1451" y="1578"/>
              <a:ext cx="1316" cy="2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828" name="AutoShape 9"/>
            <p:cNvCxnSpPr>
              <a:cxnSpLocks noChangeShapeType="1"/>
              <a:stCxn id="34824" idx="2"/>
              <a:endCxn id="34826" idx="0"/>
            </p:cNvCxnSpPr>
            <p:nvPr/>
          </p:nvCxnSpPr>
          <p:spPr bwMode="auto">
            <a:xfrm>
              <a:off x="2767" y="1578"/>
              <a:ext cx="1315" cy="2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829" name="AutoShape 10"/>
            <p:cNvCxnSpPr>
              <a:cxnSpLocks noChangeShapeType="1"/>
              <a:stCxn id="34825" idx="2"/>
              <a:endCxn id="34831" idx="0"/>
            </p:cNvCxnSpPr>
            <p:nvPr/>
          </p:nvCxnSpPr>
          <p:spPr bwMode="auto">
            <a:xfrm flipH="1">
              <a:off x="774" y="2167"/>
              <a:ext cx="677" cy="3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830" name="AutoShape 11"/>
            <p:cNvCxnSpPr>
              <a:cxnSpLocks noChangeShapeType="1"/>
              <a:stCxn id="34825" idx="2"/>
              <a:endCxn id="34832" idx="0"/>
            </p:cNvCxnSpPr>
            <p:nvPr/>
          </p:nvCxnSpPr>
          <p:spPr bwMode="auto">
            <a:xfrm>
              <a:off x="1451" y="2167"/>
              <a:ext cx="679" cy="3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831" name="Rectangle 12"/>
            <p:cNvSpPr>
              <a:spLocks noChangeArrowheads="1"/>
            </p:cNvSpPr>
            <p:nvPr/>
          </p:nvSpPr>
          <p:spPr bwMode="auto">
            <a:xfrm>
              <a:off x="209" y="2478"/>
              <a:ext cx="1129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7 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|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 2</a:t>
              </a:r>
            </a:p>
          </p:txBody>
        </p:sp>
        <p:sp>
          <p:nvSpPr>
            <p:cNvPr id="34832" name="Rectangle 13"/>
            <p:cNvSpPr>
              <a:spLocks noChangeArrowheads="1"/>
            </p:cNvSpPr>
            <p:nvPr/>
          </p:nvSpPr>
          <p:spPr bwMode="auto">
            <a:xfrm>
              <a:off x="1565" y="2477"/>
              <a:ext cx="1129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cxnSp>
          <p:nvCxnSpPr>
            <p:cNvPr id="34833" name="AutoShape 14"/>
            <p:cNvCxnSpPr>
              <a:cxnSpLocks noChangeShapeType="1"/>
              <a:stCxn id="34826" idx="2"/>
              <a:endCxn id="34843" idx="0"/>
            </p:cNvCxnSpPr>
            <p:nvPr/>
          </p:nvCxnSpPr>
          <p:spPr bwMode="auto">
            <a:xfrm flipH="1">
              <a:off x="3400" y="2167"/>
              <a:ext cx="682" cy="3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834" name="AutoShape 15"/>
            <p:cNvCxnSpPr>
              <a:cxnSpLocks noChangeShapeType="1"/>
              <a:stCxn id="34826" idx="2"/>
              <a:endCxn id="34823" idx="0"/>
            </p:cNvCxnSpPr>
            <p:nvPr/>
          </p:nvCxnSpPr>
          <p:spPr bwMode="auto">
            <a:xfrm>
              <a:off x="4082" y="2167"/>
              <a:ext cx="678" cy="3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835" name="Rectangle 16"/>
            <p:cNvSpPr>
              <a:spLocks noChangeArrowheads="1"/>
            </p:cNvSpPr>
            <p:nvPr/>
          </p:nvSpPr>
          <p:spPr bwMode="auto">
            <a:xfrm>
              <a:off x="150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34836" name="Rectangle 17"/>
            <p:cNvSpPr>
              <a:spLocks noChangeArrowheads="1"/>
            </p:cNvSpPr>
            <p:nvPr/>
          </p:nvSpPr>
          <p:spPr bwMode="auto">
            <a:xfrm>
              <a:off x="839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cxnSp>
          <p:nvCxnSpPr>
            <p:cNvPr id="34837" name="AutoShape 18"/>
            <p:cNvCxnSpPr>
              <a:cxnSpLocks noChangeShapeType="1"/>
              <a:stCxn id="34831" idx="2"/>
              <a:endCxn id="34835" idx="0"/>
            </p:cNvCxnSpPr>
            <p:nvPr/>
          </p:nvCxnSpPr>
          <p:spPr bwMode="auto">
            <a:xfrm flipH="1">
              <a:off x="427" y="2803"/>
              <a:ext cx="347" cy="2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838" name="AutoShape 19"/>
            <p:cNvCxnSpPr>
              <a:cxnSpLocks noChangeShapeType="1"/>
              <a:stCxn id="34831" idx="2"/>
              <a:endCxn id="34836" idx="0"/>
            </p:cNvCxnSpPr>
            <p:nvPr/>
          </p:nvCxnSpPr>
          <p:spPr bwMode="auto">
            <a:xfrm>
              <a:off x="774" y="2803"/>
              <a:ext cx="342" cy="2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839" name="Rectangle 20"/>
            <p:cNvSpPr>
              <a:spLocks noChangeArrowheads="1"/>
            </p:cNvSpPr>
            <p:nvPr/>
          </p:nvSpPr>
          <p:spPr bwMode="auto">
            <a:xfrm>
              <a:off x="1511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34840" name="Rectangle 21"/>
            <p:cNvSpPr>
              <a:spLocks noChangeArrowheads="1"/>
            </p:cNvSpPr>
            <p:nvPr/>
          </p:nvSpPr>
          <p:spPr bwMode="auto">
            <a:xfrm>
              <a:off x="2200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cxnSp>
          <p:nvCxnSpPr>
            <p:cNvPr id="34841" name="AutoShape 22"/>
            <p:cNvCxnSpPr>
              <a:cxnSpLocks noChangeShapeType="1"/>
              <a:stCxn id="34832" idx="2"/>
              <a:endCxn id="34839" idx="0"/>
            </p:cNvCxnSpPr>
            <p:nvPr/>
          </p:nvCxnSpPr>
          <p:spPr bwMode="auto">
            <a:xfrm flipH="1">
              <a:off x="1788" y="2802"/>
              <a:ext cx="342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842" name="AutoShape 23"/>
            <p:cNvCxnSpPr>
              <a:cxnSpLocks noChangeShapeType="1"/>
              <a:stCxn id="34832" idx="2"/>
              <a:endCxn id="34840" idx="0"/>
            </p:cNvCxnSpPr>
            <p:nvPr/>
          </p:nvCxnSpPr>
          <p:spPr bwMode="auto">
            <a:xfrm>
              <a:off x="2130" y="2802"/>
              <a:ext cx="347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843" name="Rectangle 24"/>
            <p:cNvSpPr>
              <a:spLocks noChangeArrowheads="1"/>
            </p:cNvSpPr>
            <p:nvPr/>
          </p:nvSpPr>
          <p:spPr bwMode="auto">
            <a:xfrm>
              <a:off x="2835" y="2477"/>
              <a:ext cx="1129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34844" name="Rectangle 25"/>
            <p:cNvSpPr>
              <a:spLocks noChangeArrowheads="1"/>
            </p:cNvSpPr>
            <p:nvPr/>
          </p:nvSpPr>
          <p:spPr bwMode="auto">
            <a:xfrm>
              <a:off x="2780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34845" name="Rectangle 26"/>
            <p:cNvSpPr>
              <a:spLocks noChangeArrowheads="1"/>
            </p:cNvSpPr>
            <p:nvPr/>
          </p:nvSpPr>
          <p:spPr bwMode="auto">
            <a:xfrm>
              <a:off x="3469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cxnSp>
          <p:nvCxnSpPr>
            <p:cNvPr id="34846" name="AutoShape 27"/>
            <p:cNvCxnSpPr>
              <a:cxnSpLocks noChangeShapeType="1"/>
              <a:stCxn id="34843" idx="2"/>
              <a:endCxn id="34844" idx="0"/>
            </p:cNvCxnSpPr>
            <p:nvPr/>
          </p:nvCxnSpPr>
          <p:spPr bwMode="auto">
            <a:xfrm flipH="1">
              <a:off x="3057" y="2802"/>
              <a:ext cx="343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847" name="AutoShape 28"/>
            <p:cNvCxnSpPr>
              <a:cxnSpLocks noChangeShapeType="1"/>
              <a:stCxn id="34843" idx="2"/>
              <a:endCxn id="34845" idx="0"/>
            </p:cNvCxnSpPr>
            <p:nvPr/>
          </p:nvCxnSpPr>
          <p:spPr bwMode="auto">
            <a:xfrm>
              <a:off x="3400" y="2802"/>
              <a:ext cx="346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848" name="Rectangle 29"/>
            <p:cNvSpPr>
              <a:spLocks noChangeArrowheads="1"/>
            </p:cNvSpPr>
            <p:nvPr/>
          </p:nvSpPr>
          <p:spPr bwMode="auto">
            <a:xfrm>
              <a:off x="4141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34849" name="Rectangle 30"/>
            <p:cNvSpPr>
              <a:spLocks noChangeArrowheads="1"/>
            </p:cNvSpPr>
            <p:nvPr/>
          </p:nvSpPr>
          <p:spPr bwMode="auto">
            <a:xfrm>
              <a:off x="4830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cxnSp>
          <p:nvCxnSpPr>
            <p:cNvPr id="34850" name="AutoShape 31"/>
            <p:cNvCxnSpPr>
              <a:cxnSpLocks noChangeShapeType="1"/>
              <a:stCxn id="34823" idx="2"/>
              <a:endCxn id="34848" idx="0"/>
            </p:cNvCxnSpPr>
            <p:nvPr/>
          </p:nvCxnSpPr>
          <p:spPr bwMode="auto">
            <a:xfrm flipH="1">
              <a:off x="4418" y="2802"/>
              <a:ext cx="342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851" name="AutoShape 32"/>
            <p:cNvCxnSpPr>
              <a:cxnSpLocks noChangeShapeType="1"/>
              <a:stCxn id="34823" idx="2"/>
              <a:endCxn id="34849" idx="0"/>
            </p:cNvCxnSpPr>
            <p:nvPr/>
          </p:nvCxnSpPr>
          <p:spPr bwMode="auto">
            <a:xfrm>
              <a:off x="4760" y="2802"/>
              <a:ext cx="347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4820" name="Line 33"/>
          <p:cNvSpPr>
            <a:spLocks noChangeShapeType="1"/>
          </p:cNvSpPr>
          <p:nvPr/>
        </p:nvSpPr>
        <p:spPr bwMode="auto">
          <a:xfrm flipH="1">
            <a:off x="1185863" y="3500438"/>
            <a:ext cx="649287" cy="287337"/>
          </a:xfrm>
          <a:prstGeom prst="line">
            <a:avLst/>
          </a:prstGeom>
          <a:noFill/>
          <a:ln w="63500">
            <a:solidFill>
              <a:srgbClr val="FF99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4821" name="Text Box 34"/>
          <p:cNvSpPr txBox="1">
            <a:spLocks noChangeArrowheads="1"/>
          </p:cNvSpPr>
          <p:nvPr/>
        </p:nvSpPr>
        <p:spPr bwMode="auto">
          <a:xfrm>
            <a:off x="323850" y="1196975"/>
            <a:ext cx="4103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kumimoji="0" lang="en-US" altLang="zh-TW" sz="2400" b="1">
                <a:latin typeface="Palatino Linotype" pitchFamily="18" charset="0"/>
              </a:rPr>
              <a:t>Recursive call, partition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15288" cy="914400"/>
          </a:xfrm>
        </p:spPr>
        <p:txBody>
          <a:bodyPr/>
          <a:lstStyle/>
          <a:p>
            <a:pPr eaLnBrk="1" hangingPunct="1"/>
            <a:r>
              <a:rPr lang="en-US" altLang="zh-TW" smtClean="0"/>
              <a:t>Merge Sort - example</a:t>
            </a:r>
          </a:p>
        </p:txBody>
      </p:sp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09273D6-19FB-411A-B714-53F8577C711A}" type="slidenum">
              <a:rPr lang="en-US" altLang="zh-TW" sz="1200" smtClean="0">
                <a:solidFill>
                  <a:srgbClr val="FFFFFF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32</a:t>
            </a:fld>
            <a:endParaRPr lang="en-US" altLang="zh-TW" sz="1200" smtClean="0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35843" name="Group 3"/>
          <p:cNvGrpSpPr>
            <a:grpSpLocks/>
          </p:cNvGrpSpPr>
          <p:nvPr/>
        </p:nvGrpSpPr>
        <p:grpSpPr bwMode="auto">
          <a:xfrm>
            <a:off x="238125" y="1989138"/>
            <a:ext cx="8307388" cy="3311525"/>
            <a:chOff x="150" y="1253"/>
            <a:chExt cx="5233" cy="2086"/>
          </a:xfrm>
        </p:grpSpPr>
        <p:sp>
          <p:nvSpPr>
            <p:cNvPr id="35847" name="Rectangle 4"/>
            <p:cNvSpPr>
              <a:spLocks noChangeArrowheads="1"/>
            </p:cNvSpPr>
            <p:nvPr/>
          </p:nvSpPr>
          <p:spPr bwMode="auto">
            <a:xfrm>
              <a:off x="4195" y="2477"/>
              <a:ext cx="1129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35848" name="Rectangle 5"/>
            <p:cNvSpPr>
              <a:spLocks noChangeArrowheads="1"/>
            </p:cNvSpPr>
            <p:nvPr/>
          </p:nvSpPr>
          <p:spPr bwMode="auto">
            <a:xfrm>
              <a:off x="1474" y="1253"/>
              <a:ext cx="2585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7 2 9 4 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|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 3 8 6 1</a:t>
              </a:r>
            </a:p>
          </p:txBody>
        </p:sp>
        <p:sp>
          <p:nvSpPr>
            <p:cNvPr id="35849" name="Rectangle 6"/>
            <p:cNvSpPr>
              <a:spLocks noChangeArrowheads="1"/>
            </p:cNvSpPr>
            <p:nvPr/>
          </p:nvSpPr>
          <p:spPr bwMode="auto">
            <a:xfrm>
              <a:off x="657" y="1842"/>
              <a:ext cx="1588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7 2 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|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 9 4</a:t>
              </a:r>
            </a:p>
          </p:txBody>
        </p:sp>
        <p:sp>
          <p:nvSpPr>
            <p:cNvPr id="35850" name="Rectangle 7"/>
            <p:cNvSpPr>
              <a:spLocks noChangeArrowheads="1"/>
            </p:cNvSpPr>
            <p:nvPr/>
          </p:nvSpPr>
          <p:spPr bwMode="auto">
            <a:xfrm>
              <a:off x="3288" y="1842"/>
              <a:ext cx="1588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cxnSp>
          <p:nvCxnSpPr>
            <p:cNvPr id="35851" name="AutoShape 8"/>
            <p:cNvCxnSpPr>
              <a:cxnSpLocks noChangeShapeType="1"/>
              <a:stCxn id="35848" idx="2"/>
              <a:endCxn id="35849" idx="0"/>
            </p:cNvCxnSpPr>
            <p:nvPr/>
          </p:nvCxnSpPr>
          <p:spPr bwMode="auto">
            <a:xfrm flipH="1">
              <a:off x="1451" y="1578"/>
              <a:ext cx="1316" cy="2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52" name="AutoShape 9"/>
            <p:cNvCxnSpPr>
              <a:cxnSpLocks noChangeShapeType="1"/>
              <a:stCxn id="35848" idx="2"/>
              <a:endCxn id="35850" idx="0"/>
            </p:cNvCxnSpPr>
            <p:nvPr/>
          </p:nvCxnSpPr>
          <p:spPr bwMode="auto">
            <a:xfrm>
              <a:off x="2767" y="1578"/>
              <a:ext cx="1315" cy="2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53" name="AutoShape 10"/>
            <p:cNvCxnSpPr>
              <a:cxnSpLocks noChangeShapeType="1"/>
              <a:stCxn id="35849" idx="2"/>
              <a:endCxn id="35855" idx="0"/>
            </p:cNvCxnSpPr>
            <p:nvPr/>
          </p:nvCxnSpPr>
          <p:spPr bwMode="auto">
            <a:xfrm flipH="1">
              <a:off x="774" y="2167"/>
              <a:ext cx="677" cy="3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54" name="AutoShape 11"/>
            <p:cNvCxnSpPr>
              <a:cxnSpLocks noChangeShapeType="1"/>
              <a:stCxn id="35849" idx="2"/>
              <a:endCxn id="35856" idx="0"/>
            </p:cNvCxnSpPr>
            <p:nvPr/>
          </p:nvCxnSpPr>
          <p:spPr bwMode="auto">
            <a:xfrm>
              <a:off x="1451" y="2167"/>
              <a:ext cx="679" cy="3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855" name="Rectangle 12"/>
            <p:cNvSpPr>
              <a:spLocks noChangeArrowheads="1"/>
            </p:cNvSpPr>
            <p:nvPr/>
          </p:nvSpPr>
          <p:spPr bwMode="auto">
            <a:xfrm>
              <a:off x="209" y="2478"/>
              <a:ext cx="1129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7 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|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 2</a:t>
              </a:r>
            </a:p>
          </p:txBody>
        </p:sp>
        <p:sp>
          <p:nvSpPr>
            <p:cNvPr id="35856" name="Rectangle 13"/>
            <p:cNvSpPr>
              <a:spLocks noChangeArrowheads="1"/>
            </p:cNvSpPr>
            <p:nvPr/>
          </p:nvSpPr>
          <p:spPr bwMode="auto">
            <a:xfrm>
              <a:off x="1565" y="2477"/>
              <a:ext cx="1129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 sz="1800">
                <a:latin typeface="Palatino Linotype" pitchFamily="18" charset="0"/>
              </a:endParaRPr>
            </a:p>
          </p:txBody>
        </p:sp>
        <p:cxnSp>
          <p:nvCxnSpPr>
            <p:cNvPr id="35857" name="AutoShape 14"/>
            <p:cNvCxnSpPr>
              <a:cxnSpLocks noChangeShapeType="1"/>
              <a:stCxn id="35850" idx="2"/>
              <a:endCxn id="35867" idx="0"/>
            </p:cNvCxnSpPr>
            <p:nvPr/>
          </p:nvCxnSpPr>
          <p:spPr bwMode="auto">
            <a:xfrm flipH="1">
              <a:off x="3400" y="2167"/>
              <a:ext cx="682" cy="3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58" name="AutoShape 15"/>
            <p:cNvCxnSpPr>
              <a:cxnSpLocks noChangeShapeType="1"/>
              <a:stCxn id="35850" idx="2"/>
              <a:endCxn id="35847" idx="0"/>
            </p:cNvCxnSpPr>
            <p:nvPr/>
          </p:nvCxnSpPr>
          <p:spPr bwMode="auto">
            <a:xfrm>
              <a:off x="4082" y="2167"/>
              <a:ext cx="678" cy="3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859" name="Rectangle 16"/>
            <p:cNvSpPr>
              <a:spLocks noChangeArrowheads="1"/>
            </p:cNvSpPr>
            <p:nvPr/>
          </p:nvSpPr>
          <p:spPr bwMode="auto">
            <a:xfrm>
              <a:off x="150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7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  <a:sym typeface="Wingdings" pitchFamily="2" charset="2"/>
                </a:rPr>
                <a:t>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7</a:t>
              </a:r>
            </a:p>
          </p:txBody>
        </p:sp>
        <p:sp>
          <p:nvSpPr>
            <p:cNvPr id="35860" name="Rectangle 17"/>
            <p:cNvSpPr>
              <a:spLocks noChangeArrowheads="1"/>
            </p:cNvSpPr>
            <p:nvPr/>
          </p:nvSpPr>
          <p:spPr bwMode="auto">
            <a:xfrm>
              <a:off x="839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cxnSp>
          <p:nvCxnSpPr>
            <p:cNvPr id="35861" name="AutoShape 18"/>
            <p:cNvCxnSpPr>
              <a:cxnSpLocks noChangeShapeType="1"/>
              <a:stCxn id="35855" idx="2"/>
              <a:endCxn id="35859" idx="0"/>
            </p:cNvCxnSpPr>
            <p:nvPr/>
          </p:nvCxnSpPr>
          <p:spPr bwMode="auto">
            <a:xfrm flipH="1">
              <a:off x="427" y="2803"/>
              <a:ext cx="347" cy="2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62" name="AutoShape 19"/>
            <p:cNvCxnSpPr>
              <a:cxnSpLocks noChangeShapeType="1"/>
              <a:stCxn id="35855" idx="2"/>
              <a:endCxn id="35860" idx="0"/>
            </p:cNvCxnSpPr>
            <p:nvPr/>
          </p:nvCxnSpPr>
          <p:spPr bwMode="auto">
            <a:xfrm>
              <a:off x="774" y="2803"/>
              <a:ext cx="342" cy="2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863" name="Rectangle 20"/>
            <p:cNvSpPr>
              <a:spLocks noChangeArrowheads="1"/>
            </p:cNvSpPr>
            <p:nvPr/>
          </p:nvSpPr>
          <p:spPr bwMode="auto">
            <a:xfrm>
              <a:off x="1511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35864" name="Rectangle 21"/>
            <p:cNvSpPr>
              <a:spLocks noChangeArrowheads="1"/>
            </p:cNvSpPr>
            <p:nvPr/>
          </p:nvSpPr>
          <p:spPr bwMode="auto">
            <a:xfrm>
              <a:off x="2200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cxnSp>
          <p:nvCxnSpPr>
            <p:cNvPr id="35865" name="AutoShape 22"/>
            <p:cNvCxnSpPr>
              <a:cxnSpLocks noChangeShapeType="1"/>
              <a:stCxn id="35856" idx="2"/>
              <a:endCxn id="35863" idx="0"/>
            </p:cNvCxnSpPr>
            <p:nvPr/>
          </p:nvCxnSpPr>
          <p:spPr bwMode="auto">
            <a:xfrm flipH="1">
              <a:off x="1788" y="2802"/>
              <a:ext cx="342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66" name="AutoShape 23"/>
            <p:cNvCxnSpPr>
              <a:cxnSpLocks noChangeShapeType="1"/>
              <a:stCxn id="35856" idx="2"/>
              <a:endCxn id="35864" idx="0"/>
            </p:cNvCxnSpPr>
            <p:nvPr/>
          </p:nvCxnSpPr>
          <p:spPr bwMode="auto">
            <a:xfrm>
              <a:off x="2130" y="2802"/>
              <a:ext cx="347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867" name="Rectangle 24"/>
            <p:cNvSpPr>
              <a:spLocks noChangeArrowheads="1"/>
            </p:cNvSpPr>
            <p:nvPr/>
          </p:nvSpPr>
          <p:spPr bwMode="auto">
            <a:xfrm>
              <a:off x="2835" y="2477"/>
              <a:ext cx="1129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35868" name="Rectangle 25"/>
            <p:cNvSpPr>
              <a:spLocks noChangeArrowheads="1"/>
            </p:cNvSpPr>
            <p:nvPr/>
          </p:nvSpPr>
          <p:spPr bwMode="auto">
            <a:xfrm>
              <a:off x="2780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35869" name="Rectangle 26"/>
            <p:cNvSpPr>
              <a:spLocks noChangeArrowheads="1"/>
            </p:cNvSpPr>
            <p:nvPr/>
          </p:nvSpPr>
          <p:spPr bwMode="auto">
            <a:xfrm>
              <a:off x="3469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cxnSp>
          <p:nvCxnSpPr>
            <p:cNvPr id="35870" name="AutoShape 27"/>
            <p:cNvCxnSpPr>
              <a:cxnSpLocks noChangeShapeType="1"/>
              <a:stCxn id="35867" idx="2"/>
              <a:endCxn id="35868" idx="0"/>
            </p:cNvCxnSpPr>
            <p:nvPr/>
          </p:nvCxnSpPr>
          <p:spPr bwMode="auto">
            <a:xfrm flipH="1">
              <a:off x="3057" y="2802"/>
              <a:ext cx="343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71" name="AutoShape 28"/>
            <p:cNvCxnSpPr>
              <a:cxnSpLocks noChangeShapeType="1"/>
              <a:stCxn id="35867" idx="2"/>
              <a:endCxn id="35869" idx="0"/>
            </p:cNvCxnSpPr>
            <p:nvPr/>
          </p:nvCxnSpPr>
          <p:spPr bwMode="auto">
            <a:xfrm>
              <a:off x="3400" y="2802"/>
              <a:ext cx="346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872" name="Rectangle 29"/>
            <p:cNvSpPr>
              <a:spLocks noChangeArrowheads="1"/>
            </p:cNvSpPr>
            <p:nvPr/>
          </p:nvSpPr>
          <p:spPr bwMode="auto">
            <a:xfrm>
              <a:off x="4141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35873" name="Rectangle 30"/>
            <p:cNvSpPr>
              <a:spLocks noChangeArrowheads="1"/>
            </p:cNvSpPr>
            <p:nvPr/>
          </p:nvSpPr>
          <p:spPr bwMode="auto">
            <a:xfrm>
              <a:off x="4830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cxnSp>
          <p:nvCxnSpPr>
            <p:cNvPr id="35874" name="AutoShape 31"/>
            <p:cNvCxnSpPr>
              <a:cxnSpLocks noChangeShapeType="1"/>
              <a:stCxn id="35847" idx="2"/>
              <a:endCxn id="35872" idx="0"/>
            </p:cNvCxnSpPr>
            <p:nvPr/>
          </p:nvCxnSpPr>
          <p:spPr bwMode="auto">
            <a:xfrm flipH="1">
              <a:off x="4418" y="2802"/>
              <a:ext cx="342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75" name="AutoShape 32"/>
            <p:cNvCxnSpPr>
              <a:cxnSpLocks noChangeShapeType="1"/>
              <a:stCxn id="35847" idx="2"/>
              <a:endCxn id="35873" idx="0"/>
            </p:cNvCxnSpPr>
            <p:nvPr/>
          </p:nvCxnSpPr>
          <p:spPr bwMode="auto">
            <a:xfrm>
              <a:off x="4760" y="2802"/>
              <a:ext cx="347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5844" name="Line 33"/>
          <p:cNvSpPr>
            <a:spLocks noChangeShapeType="1"/>
          </p:cNvSpPr>
          <p:nvPr/>
        </p:nvSpPr>
        <p:spPr bwMode="auto">
          <a:xfrm flipH="1">
            <a:off x="612775" y="4508500"/>
            <a:ext cx="358775" cy="21590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5845" name="Text Box 34"/>
          <p:cNvSpPr txBox="1">
            <a:spLocks noChangeArrowheads="1"/>
          </p:cNvSpPr>
          <p:nvPr/>
        </p:nvSpPr>
        <p:spPr bwMode="auto">
          <a:xfrm>
            <a:off x="323850" y="1196975"/>
            <a:ext cx="4103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kumimoji="0" lang="en-US" altLang="zh-TW" sz="2400" b="1">
                <a:latin typeface="Palatino Linotype" pitchFamily="18" charset="0"/>
              </a:rPr>
              <a:t>Recursive call, base case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15288" cy="914400"/>
          </a:xfrm>
        </p:spPr>
        <p:txBody>
          <a:bodyPr/>
          <a:lstStyle/>
          <a:p>
            <a:pPr eaLnBrk="1" hangingPunct="1"/>
            <a:r>
              <a:rPr lang="en-US" altLang="zh-TW" smtClean="0"/>
              <a:t>Merge Sort - example</a:t>
            </a:r>
          </a:p>
        </p:txBody>
      </p:sp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34E8966-D994-4D3A-889F-836B67659F21}" type="slidenum">
              <a:rPr lang="en-US" altLang="zh-TW" sz="1200" smtClean="0">
                <a:solidFill>
                  <a:srgbClr val="FFFFFF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33</a:t>
            </a:fld>
            <a:endParaRPr lang="en-US" altLang="zh-TW" sz="1200" smtClean="0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36867" name="Group 3"/>
          <p:cNvGrpSpPr>
            <a:grpSpLocks/>
          </p:cNvGrpSpPr>
          <p:nvPr/>
        </p:nvGrpSpPr>
        <p:grpSpPr bwMode="auto">
          <a:xfrm>
            <a:off x="238125" y="1989138"/>
            <a:ext cx="8307388" cy="3311525"/>
            <a:chOff x="150" y="1253"/>
            <a:chExt cx="5233" cy="2086"/>
          </a:xfrm>
        </p:grpSpPr>
        <p:sp>
          <p:nvSpPr>
            <p:cNvPr id="36871" name="Rectangle 4"/>
            <p:cNvSpPr>
              <a:spLocks noChangeArrowheads="1"/>
            </p:cNvSpPr>
            <p:nvPr/>
          </p:nvSpPr>
          <p:spPr bwMode="auto">
            <a:xfrm>
              <a:off x="4195" y="2477"/>
              <a:ext cx="1129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36872" name="Rectangle 5"/>
            <p:cNvSpPr>
              <a:spLocks noChangeArrowheads="1"/>
            </p:cNvSpPr>
            <p:nvPr/>
          </p:nvSpPr>
          <p:spPr bwMode="auto">
            <a:xfrm>
              <a:off x="1474" y="1253"/>
              <a:ext cx="2585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7 2 9 4 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|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 3 8 6 1</a:t>
              </a:r>
            </a:p>
          </p:txBody>
        </p:sp>
        <p:sp>
          <p:nvSpPr>
            <p:cNvPr id="36873" name="Rectangle 6"/>
            <p:cNvSpPr>
              <a:spLocks noChangeArrowheads="1"/>
            </p:cNvSpPr>
            <p:nvPr/>
          </p:nvSpPr>
          <p:spPr bwMode="auto">
            <a:xfrm>
              <a:off x="657" y="1842"/>
              <a:ext cx="1588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7 2 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|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 9 4</a:t>
              </a:r>
            </a:p>
          </p:txBody>
        </p:sp>
        <p:sp>
          <p:nvSpPr>
            <p:cNvPr id="36874" name="Rectangle 7"/>
            <p:cNvSpPr>
              <a:spLocks noChangeArrowheads="1"/>
            </p:cNvSpPr>
            <p:nvPr/>
          </p:nvSpPr>
          <p:spPr bwMode="auto">
            <a:xfrm>
              <a:off x="3288" y="1842"/>
              <a:ext cx="1588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cxnSp>
          <p:nvCxnSpPr>
            <p:cNvPr id="36875" name="AutoShape 8"/>
            <p:cNvCxnSpPr>
              <a:cxnSpLocks noChangeShapeType="1"/>
              <a:stCxn id="36872" idx="2"/>
              <a:endCxn id="36873" idx="0"/>
            </p:cNvCxnSpPr>
            <p:nvPr/>
          </p:nvCxnSpPr>
          <p:spPr bwMode="auto">
            <a:xfrm flipH="1">
              <a:off x="1451" y="1578"/>
              <a:ext cx="1316" cy="2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876" name="AutoShape 9"/>
            <p:cNvCxnSpPr>
              <a:cxnSpLocks noChangeShapeType="1"/>
              <a:stCxn id="36872" idx="2"/>
              <a:endCxn id="36874" idx="0"/>
            </p:cNvCxnSpPr>
            <p:nvPr/>
          </p:nvCxnSpPr>
          <p:spPr bwMode="auto">
            <a:xfrm>
              <a:off x="2767" y="1578"/>
              <a:ext cx="1315" cy="2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877" name="AutoShape 10"/>
            <p:cNvCxnSpPr>
              <a:cxnSpLocks noChangeShapeType="1"/>
              <a:stCxn id="36873" idx="2"/>
              <a:endCxn id="36879" idx="0"/>
            </p:cNvCxnSpPr>
            <p:nvPr/>
          </p:nvCxnSpPr>
          <p:spPr bwMode="auto">
            <a:xfrm flipH="1">
              <a:off x="774" y="2167"/>
              <a:ext cx="677" cy="3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878" name="AutoShape 11"/>
            <p:cNvCxnSpPr>
              <a:cxnSpLocks noChangeShapeType="1"/>
              <a:stCxn id="36873" idx="2"/>
              <a:endCxn id="36880" idx="0"/>
            </p:cNvCxnSpPr>
            <p:nvPr/>
          </p:nvCxnSpPr>
          <p:spPr bwMode="auto">
            <a:xfrm>
              <a:off x="1451" y="2167"/>
              <a:ext cx="679" cy="3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879" name="Rectangle 12"/>
            <p:cNvSpPr>
              <a:spLocks noChangeArrowheads="1"/>
            </p:cNvSpPr>
            <p:nvPr/>
          </p:nvSpPr>
          <p:spPr bwMode="auto">
            <a:xfrm>
              <a:off x="209" y="2478"/>
              <a:ext cx="1129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7 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|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 2</a:t>
              </a:r>
            </a:p>
          </p:txBody>
        </p:sp>
        <p:sp>
          <p:nvSpPr>
            <p:cNvPr id="36880" name="Rectangle 13"/>
            <p:cNvSpPr>
              <a:spLocks noChangeArrowheads="1"/>
            </p:cNvSpPr>
            <p:nvPr/>
          </p:nvSpPr>
          <p:spPr bwMode="auto">
            <a:xfrm>
              <a:off x="1565" y="2477"/>
              <a:ext cx="1129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 sz="1800">
                <a:latin typeface="Palatino Linotype" pitchFamily="18" charset="0"/>
              </a:endParaRPr>
            </a:p>
          </p:txBody>
        </p:sp>
        <p:cxnSp>
          <p:nvCxnSpPr>
            <p:cNvPr id="36881" name="AutoShape 14"/>
            <p:cNvCxnSpPr>
              <a:cxnSpLocks noChangeShapeType="1"/>
              <a:stCxn id="36874" idx="2"/>
              <a:endCxn id="36891" idx="0"/>
            </p:cNvCxnSpPr>
            <p:nvPr/>
          </p:nvCxnSpPr>
          <p:spPr bwMode="auto">
            <a:xfrm flipH="1">
              <a:off x="3400" y="2167"/>
              <a:ext cx="682" cy="3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882" name="AutoShape 15"/>
            <p:cNvCxnSpPr>
              <a:cxnSpLocks noChangeShapeType="1"/>
              <a:stCxn id="36874" idx="2"/>
              <a:endCxn id="36871" idx="0"/>
            </p:cNvCxnSpPr>
            <p:nvPr/>
          </p:nvCxnSpPr>
          <p:spPr bwMode="auto">
            <a:xfrm>
              <a:off x="4082" y="2167"/>
              <a:ext cx="678" cy="3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883" name="Rectangle 16"/>
            <p:cNvSpPr>
              <a:spLocks noChangeArrowheads="1"/>
            </p:cNvSpPr>
            <p:nvPr/>
          </p:nvSpPr>
          <p:spPr bwMode="auto">
            <a:xfrm>
              <a:off x="150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7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  <a:sym typeface="Wingdings" pitchFamily="2" charset="2"/>
                </a:rPr>
                <a:t>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7</a:t>
              </a:r>
            </a:p>
          </p:txBody>
        </p:sp>
        <p:sp>
          <p:nvSpPr>
            <p:cNvPr id="36884" name="Rectangle 17"/>
            <p:cNvSpPr>
              <a:spLocks noChangeArrowheads="1"/>
            </p:cNvSpPr>
            <p:nvPr/>
          </p:nvSpPr>
          <p:spPr bwMode="auto">
            <a:xfrm>
              <a:off x="839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2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  <a:sym typeface="Wingdings" pitchFamily="2" charset="2"/>
                </a:rPr>
                <a:t>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2</a:t>
              </a:r>
            </a:p>
          </p:txBody>
        </p:sp>
        <p:cxnSp>
          <p:nvCxnSpPr>
            <p:cNvPr id="36885" name="AutoShape 18"/>
            <p:cNvCxnSpPr>
              <a:cxnSpLocks noChangeShapeType="1"/>
              <a:stCxn id="36879" idx="2"/>
              <a:endCxn id="36883" idx="0"/>
            </p:cNvCxnSpPr>
            <p:nvPr/>
          </p:nvCxnSpPr>
          <p:spPr bwMode="auto">
            <a:xfrm flipH="1">
              <a:off x="427" y="2803"/>
              <a:ext cx="347" cy="2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886" name="AutoShape 19"/>
            <p:cNvCxnSpPr>
              <a:cxnSpLocks noChangeShapeType="1"/>
              <a:stCxn id="36879" idx="2"/>
              <a:endCxn id="36884" idx="0"/>
            </p:cNvCxnSpPr>
            <p:nvPr/>
          </p:nvCxnSpPr>
          <p:spPr bwMode="auto">
            <a:xfrm>
              <a:off x="774" y="2803"/>
              <a:ext cx="342" cy="2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887" name="Rectangle 20"/>
            <p:cNvSpPr>
              <a:spLocks noChangeArrowheads="1"/>
            </p:cNvSpPr>
            <p:nvPr/>
          </p:nvSpPr>
          <p:spPr bwMode="auto">
            <a:xfrm>
              <a:off x="1511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36888" name="Rectangle 21"/>
            <p:cNvSpPr>
              <a:spLocks noChangeArrowheads="1"/>
            </p:cNvSpPr>
            <p:nvPr/>
          </p:nvSpPr>
          <p:spPr bwMode="auto">
            <a:xfrm>
              <a:off x="2200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cxnSp>
          <p:nvCxnSpPr>
            <p:cNvPr id="36889" name="AutoShape 22"/>
            <p:cNvCxnSpPr>
              <a:cxnSpLocks noChangeShapeType="1"/>
              <a:stCxn id="36880" idx="2"/>
              <a:endCxn id="36887" idx="0"/>
            </p:cNvCxnSpPr>
            <p:nvPr/>
          </p:nvCxnSpPr>
          <p:spPr bwMode="auto">
            <a:xfrm flipH="1">
              <a:off x="1788" y="2802"/>
              <a:ext cx="342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890" name="AutoShape 23"/>
            <p:cNvCxnSpPr>
              <a:cxnSpLocks noChangeShapeType="1"/>
              <a:stCxn id="36880" idx="2"/>
              <a:endCxn id="36888" idx="0"/>
            </p:cNvCxnSpPr>
            <p:nvPr/>
          </p:nvCxnSpPr>
          <p:spPr bwMode="auto">
            <a:xfrm>
              <a:off x="2130" y="2802"/>
              <a:ext cx="347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891" name="Rectangle 24"/>
            <p:cNvSpPr>
              <a:spLocks noChangeArrowheads="1"/>
            </p:cNvSpPr>
            <p:nvPr/>
          </p:nvSpPr>
          <p:spPr bwMode="auto">
            <a:xfrm>
              <a:off x="2835" y="2477"/>
              <a:ext cx="1129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36892" name="Rectangle 25"/>
            <p:cNvSpPr>
              <a:spLocks noChangeArrowheads="1"/>
            </p:cNvSpPr>
            <p:nvPr/>
          </p:nvSpPr>
          <p:spPr bwMode="auto">
            <a:xfrm>
              <a:off x="2780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36893" name="Rectangle 26"/>
            <p:cNvSpPr>
              <a:spLocks noChangeArrowheads="1"/>
            </p:cNvSpPr>
            <p:nvPr/>
          </p:nvSpPr>
          <p:spPr bwMode="auto">
            <a:xfrm>
              <a:off x="3469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cxnSp>
          <p:nvCxnSpPr>
            <p:cNvPr id="36894" name="AutoShape 27"/>
            <p:cNvCxnSpPr>
              <a:cxnSpLocks noChangeShapeType="1"/>
              <a:stCxn id="36891" idx="2"/>
              <a:endCxn id="36892" idx="0"/>
            </p:cNvCxnSpPr>
            <p:nvPr/>
          </p:nvCxnSpPr>
          <p:spPr bwMode="auto">
            <a:xfrm flipH="1">
              <a:off x="3057" y="2802"/>
              <a:ext cx="343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895" name="AutoShape 28"/>
            <p:cNvCxnSpPr>
              <a:cxnSpLocks noChangeShapeType="1"/>
              <a:stCxn id="36891" idx="2"/>
              <a:endCxn id="36893" idx="0"/>
            </p:cNvCxnSpPr>
            <p:nvPr/>
          </p:nvCxnSpPr>
          <p:spPr bwMode="auto">
            <a:xfrm>
              <a:off x="3400" y="2802"/>
              <a:ext cx="346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896" name="Rectangle 29"/>
            <p:cNvSpPr>
              <a:spLocks noChangeArrowheads="1"/>
            </p:cNvSpPr>
            <p:nvPr/>
          </p:nvSpPr>
          <p:spPr bwMode="auto">
            <a:xfrm>
              <a:off x="4141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36897" name="Rectangle 30"/>
            <p:cNvSpPr>
              <a:spLocks noChangeArrowheads="1"/>
            </p:cNvSpPr>
            <p:nvPr/>
          </p:nvSpPr>
          <p:spPr bwMode="auto">
            <a:xfrm>
              <a:off x="4830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cxnSp>
          <p:nvCxnSpPr>
            <p:cNvPr id="36898" name="AutoShape 31"/>
            <p:cNvCxnSpPr>
              <a:cxnSpLocks noChangeShapeType="1"/>
              <a:stCxn id="36871" idx="2"/>
              <a:endCxn id="36896" idx="0"/>
            </p:cNvCxnSpPr>
            <p:nvPr/>
          </p:nvCxnSpPr>
          <p:spPr bwMode="auto">
            <a:xfrm flipH="1">
              <a:off x="4418" y="2802"/>
              <a:ext cx="342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899" name="AutoShape 32"/>
            <p:cNvCxnSpPr>
              <a:cxnSpLocks noChangeShapeType="1"/>
              <a:stCxn id="36871" idx="2"/>
              <a:endCxn id="36897" idx="0"/>
            </p:cNvCxnSpPr>
            <p:nvPr/>
          </p:nvCxnSpPr>
          <p:spPr bwMode="auto">
            <a:xfrm>
              <a:off x="4760" y="2802"/>
              <a:ext cx="347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6868" name="Line 33"/>
          <p:cNvSpPr>
            <a:spLocks noChangeShapeType="1"/>
          </p:cNvSpPr>
          <p:nvPr/>
        </p:nvSpPr>
        <p:spPr bwMode="auto">
          <a:xfrm>
            <a:off x="1476375" y="4508500"/>
            <a:ext cx="358775" cy="21590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6869" name="Text Box 34"/>
          <p:cNvSpPr txBox="1">
            <a:spLocks noChangeArrowheads="1"/>
          </p:cNvSpPr>
          <p:nvPr/>
        </p:nvSpPr>
        <p:spPr bwMode="auto">
          <a:xfrm>
            <a:off x="323850" y="1196975"/>
            <a:ext cx="4103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kumimoji="0" lang="en-US" altLang="zh-TW" sz="2400" b="1">
                <a:latin typeface="Palatino Linotype" pitchFamily="18" charset="0"/>
              </a:rPr>
              <a:t>Recursive call, base case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15288" cy="914400"/>
          </a:xfrm>
        </p:spPr>
        <p:txBody>
          <a:bodyPr/>
          <a:lstStyle/>
          <a:p>
            <a:pPr eaLnBrk="1" hangingPunct="1"/>
            <a:r>
              <a:rPr lang="en-US" altLang="zh-TW" smtClean="0"/>
              <a:t>Merge Sort - example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A8A4A17-FEE5-44A8-BB1D-6381DFD3535A}" type="slidenum">
              <a:rPr lang="en-US" altLang="zh-TW" sz="1200" smtClean="0">
                <a:solidFill>
                  <a:srgbClr val="FFFFFF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34</a:t>
            </a:fld>
            <a:endParaRPr lang="en-US" altLang="zh-TW" sz="1200" smtClean="0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37891" name="Group 3"/>
          <p:cNvGrpSpPr>
            <a:grpSpLocks/>
          </p:cNvGrpSpPr>
          <p:nvPr/>
        </p:nvGrpSpPr>
        <p:grpSpPr bwMode="auto">
          <a:xfrm>
            <a:off x="238125" y="1989138"/>
            <a:ext cx="8307388" cy="3311525"/>
            <a:chOff x="150" y="1253"/>
            <a:chExt cx="5233" cy="2086"/>
          </a:xfrm>
        </p:grpSpPr>
        <p:sp>
          <p:nvSpPr>
            <p:cNvPr id="37896" name="Rectangle 4"/>
            <p:cNvSpPr>
              <a:spLocks noChangeArrowheads="1"/>
            </p:cNvSpPr>
            <p:nvPr/>
          </p:nvSpPr>
          <p:spPr bwMode="auto">
            <a:xfrm>
              <a:off x="4195" y="2477"/>
              <a:ext cx="1129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37897" name="Rectangle 5"/>
            <p:cNvSpPr>
              <a:spLocks noChangeArrowheads="1"/>
            </p:cNvSpPr>
            <p:nvPr/>
          </p:nvSpPr>
          <p:spPr bwMode="auto">
            <a:xfrm>
              <a:off x="1474" y="1253"/>
              <a:ext cx="2585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7 2 9 4 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|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 3 8 6 1</a:t>
              </a:r>
            </a:p>
          </p:txBody>
        </p:sp>
        <p:sp>
          <p:nvSpPr>
            <p:cNvPr id="37898" name="Rectangle 6"/>
            <p:cNvSpPr>
              <a:spLocks noChangeArrowheads="1"/>
            </p:cNvSpPr>
            <p:nvPr/>
          </p:nvSpPr>
          <p:spPr bwMode="auto">
            <a:xfrm>
              <a:off x="657" y="1842"/>
              <a:ext cx="1588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7 2 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|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 9 4</a:t>
              </a:r>
            </a:p>
          </p:txBody>
        </p:sp>
        <p:sp>
          <p:nvSpPr>
            <p:cNvPr id="37899" name="Rectangle 7"/>
            <p:cNvSpPr>
              <a:spLocks noChangeArrowheads="1"/>
            </p:cNvSpPr>
            <p:nvPr/>
          </p:nvSpPr>
          <p:spPr bwMode="auto">
            <a:xfrm>
              <a:off x="3288" y="1842"/>
              <a:ext cx="1588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cxnSp>
          <p:nvCxnSpPr>
            <p:cNvPr id="37900" name="AutoShape 8"/>
            <p:cNvCxnSpPr>
              <a:cxnSpLocks noChangeShapeType="1"/>
              <a:stCxn id="37897" idx="2"/>
              <a:endCxn id="37898" idx="0"/>
            </p:cNvCxnSpPr>
            <p:nvPr/>
          </p:nvCxnSpPr>
          <p:spPr bwMode="auto">
            <a:xfrm flipH="1">
              <a:off x="1451" y="1578"/>
              <a:ext cx="1316" cy="2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901" name="AutoShape 9"/>
            <p:cNvCxnSpPr>
              <a:cxnSpLocks noChangeShapeType="1"/>
              <a:stCxn id="37897" idx="2"/>
              <a:endCxn id="37899" idx="0"/>
            </p:cNvCxnSpPr>
            <p:nvPr/>
          </p:nvCxnSpPr>
          <p:spPr bwMode="auto">
            <a:xfrm>
              <a:off x="2767" y="1578"/>
              <a:ext cx="1315" cy="2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902" name="AutoShape 10"/>
            <p:cNvCxnSpPr>
              <a:cxnSpLocks noChangeShapeType="1"/>
              <a:stCxn id="37898" idx="2"/>
              <a:endCxn id="37904" idx="0"/>
            </p:cNvCxnSpPr>
            <p:nvPr/>
          </p:nvCxnSpPr>
          <p:spPr bwMode="auto">
            <a:xfrm flipH="1">
              <a:off x="774" y="2167"/>
              <a:ext cx="677" cy="3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903" name="AutoShape 11"/>
            <p:cNvCxnSpPr>
              <a:cxnSpLocks noChangeShapeType="1"/>
              <a:stCxn id="37898" idx="2"/>
              <a:endCxn id="37905" idx="0"/>
            </p:cNvCxnSpPr>
            <p:nvPr/>
          </p:nvCxnSpPr>
          <p:spPr bwMode="auto">
            <a:xfrm>
              <a:off x="1451" y="2167"/>
              <a:ext cx="679" cy="3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904" name="Rectangle 12"/>
            <p:cNvSpPr>
              <a:spLocks noChangeArrowheads="1"/>
            </p:cNvSpPr>
            <p:nvPr/>
          </p:nvSpPr>
          <p:spPr bwMode="auto">
            <a:xfrm>
              <a:off x="209" y="2478"/>
              <a:ext cx="1129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7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|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2 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  <a:sym typeface="Wingdings" pitchFamily="2" charset="2"/>
                </a:rPr>
                <a:t> 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  <a:sym typeface="Wingdings" pitchFamily="2" charset="2"/>
                </a:rPr>
                <a:t>2 7</a:t>
              </a:r>
              <a:endParaRPr kumimoji="0" lang="en-US" altLang="zh-TW" sz="2400" b="1">
                <a:solidFill>
                  <a:srgbClr val="FF3300"/>
                </a:solidFill>
                <a:latin typeface="Tahoma" pitchFamily="34" charset="0"/>
              </a:endParaRPr>
            </a:p>
          </p:txBody>
        </p:sp>
        <p:sp>
          <p:nvSpPr>
            <p:cNvPr id="37905" name="Rectangle 13"/>
            <p:cNvSpPr>
              <a:spLocks noChangeArrowheads="1"/>
            </p:cNvSpPr>
            <p:nvPr/>
          </p:nvSpPr>
          <p:spPr bwMode="auto">
            <a:xfrm>
              <a:off x="1565" y="2477"/>
              <a:ext cx="1129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en-US" altLang="en-US" sz="1800">
                <a:latin typeface="Palatino Linotype" pitchFamily="18" charset="0"/>
              </a:endParaRPr>
            </a:p>
          </p:txBody>
        </p:sp>
        <p:cxnSp>
          <p:nvCxnSpPr>
            <p:cNvPr id="37906" name="AutoShape 14"/>
            <p:cNvCxnSpPr>
              <a:cxnSpLocks noChangeShapeType="1"/>
              <a:stCxn id="37899" idx="2"/>
              <a:endCxn id="37916" idx="0"/>
            </p:cNvCxnSpPr>
            <p:nvPr/>
          </p:nvCxnSpPr>
          <p:spPr bwMode="auto">
            <a:xfrm flipH="1">
              <a:off x="3400" y="2167"/>
              <a:ext cx="682" cy="3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907" name="AutoShape 15"/>
            <p:cNvCxnSpPr>
              <a:cxnSpLocks noChangeShapeType="1"/>
              <a:stCxn id="37899" idx="2"/>
              <a:endCxn id="37896" idx="0"/>
            </p:cNvCxnSpPr>
            <p:nvPr/>
          </p:nvCxnSpPr>
          <p:spPr bwMode="auto">
            <a:xfrm>
              <a:off x="4082" y="2167"/>
              <a:ext cx="678" cy="3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908" name="Rectangle 16"/>
            <p:cNvSpPr>
              <a:spLocks noChangeArrowheads="1"/>
            </p:cNvSpPr>
            <p:nvPr/>
          </p:nvSpPr>
          <p:spPr bwMode="auto">
            <a:xfrm>
              <a:off x="150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7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  <a:sym typeface="Wingdings" pitchFamily="2" charset="2"/>
                </a:rPr>
                <a:t>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7</a:t>
              </a:r>
            </a:p>
          </p:txBody>
        </p:sp>
        <p:sp>
          <p:nvSpPr>
            <p:cNvPr id="37909" name="Rectangle 17"/>
            <p:cNvSpPr>
              <a:spLocks noChangeArrowheads="1"/>
            </p:cNvSpPr>
            <p:nvPr/>
          </p:nvSpPr>
          <p:spPr bwMode="auto">
            <a:xfrm>
              <a:off x="839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2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  <a:sym typeface="Wingdings" pitchFamily="2" charset="2"/>
                </a:rPr>
                <a:t>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2</a:t>
              </a:r>
            </a:p>
          </p:txBody>
        </p:sp>
        <p:cxnSp>
          <p:nvCxnSpPr>
            <p:cNvPr id="37910" name="AutoShape 18"/>
            <p:cNvCxnSpPr>
              <a:cxnSpLocks noChangeShapeType="1"/>
              <a:stCxn id="37904" idx="2"/>
              <a:endCxn id="37908" idx="0"/>
            </p:cNvCxnSpPr>
            <p:nvPr/>
          </p:nvCxnSpPr>
          <p:spPr bwMode="auto">
            <a:xfrm flipH="1">
              <a:off x="427" y="2803"/>
              <a:ext cx="347" cy="2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911" name="AutoShape 19"/>
            <p:cNvCxnSpPr>
              <a:cxnSpLocks noChangeShapeType="1"/>
              <a:stCxn id="37904" idx="2"/>
              <a:endCxn id="37909" idx="0"/>
            </p:cNvCxnSpPr>
            <p:nvPr/>
          </p:nvCxnSpPr>
          <p:spPr bwMode="auto">
            <a:xfrm>
              <a:off x="774" y="2803"/>
              <a:ext cx="342" cy="2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912" name="Rectangle 20"/>
            <p:cNvSpPr>
              <a:spLocks noChangeArrowheads="1"/>
            </p:cNvSpPr>
            <p:nvPr/>
          </p:nvSpPr>
          <p:spPr bwMode="auto">
            <a:xfrm>
              <a:off x="1511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37913" name="Rectangle 21"/>
            <p:cNvSpPr>
              <a:spLocks noChangeArrowheads="1"/>
            </p:cNvSpPr>
            <p:nvPr/>
          </p:nvSpPr>
          <p:spPr bwMode="auto">
            <a:xfrm>
              <a:off x="2200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cxnSp>
          <p:nvCxnSpPr>
            <p:cNvPr id="37914" name="AutoShape 22"/>
            <p:cNvCxnSpPr>
              <a:cxnSpLocks noChangeShapeType="1"/>
              <a:stCxn id="37905" idx="2"/>
              <a:endCxn id="37912" idx="0"/>
            </p:cNvCxnSpPr>
            <p:nvPr/>
          </p:nvCxnSpPr>
          <p:spPr bwMode="auto">
            <a:xfrm flipH="1">
              <a:off x="1788" y="2802"/>
              <a:ext cx="342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915" name="AutoShape 23"/>
            <p:cNvCxnSpPr>
              <a:cxnSpLocks noChangeShapeType="1"/>
              <a:stCxn id="37905" idx="2"/>
              <a:endCxn id="37913" idx="0"/>
            </p:cNvCxnSpPr>
            <p:nvPr/>
          </p:nvCxnSpPr>
          <p:spPr bwMode="auto">
            <a:xfrm>
              <a:off x="2130" y="2802"/>
              <a:ext cx="347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916" name="Rectangle 24"/>
            <p:cNvSpPr>
              <a:spLocks noChangeArrowheads="1"/>
            </p:cNvSpPr>
            <p:nvPr/>
          </p:nvSpPr>
          <p:spPr bwMode="auto">
            <a:xfrm>
              <a:off x="2835" y="2477"/>
              <a:ext cx="1129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37917" name="Rectangle 25"/>
            <p:cNvSpPr>
              <a:spLocks noChangeArrowheads="1"/>
            </p:cNvSpPr>
            <p:nvPr/>
          </p:nvSpPr>
          <p:spPr bwMode="auto">
            <a:xfrm>
              <a:off x="2780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37918" name="Rectangle 26"/>
            <p:cNvSpPr>
              <a:spLocks noChangeArrowheads="1"/>
            </p:cNvSpPr>
            <p:nvPr/>
          </p:nvSpPr>
          <p:spPr bwMode="auto">
            <a:xfrm>
              <a:off x="3469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cxnSp>
          <p:nvCxnSpPr>
            <p:cNvPr id="37919" name="AutoShape 27"/>
            <p:cNvCxnSpPr>
              <a:cxnSpLocks noChangeShapeType="1"/>
              <a:stCxn id="37916" idx="2"/>
              <a:endCxn id="37917" idx="0"/>
            </p:cNvCxnSpPr>
            <p:nvPr/>
          </p:nvCxnSpPr>
          <p:spPr bwMode="auto">
            <a:xfrm flipH="1">
              <a:off x="3057" y="2802"/>
              <a:ext cx="343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920" name="AutoShape 28"/>
            <p:cNvCxnSpPr>
              <a:cxnSpLocks noChangeShapeType="1"/>
              <a:stCxn id="37916" idx="2"/>
              <a:endCxn id="37918" idx="0"/>
            </p:cNvCxnSpPr>
            <p:nvPr/>
          </p:nvCxnSpPr>
          <p:spPr bwMode="auto">
            <a:xfrm>
              <a:off x="3400" y="2802"/>
              <a:ext cx="346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921" name="Rectangle 29"/>
            <p:cNvSpPr>
              <a:spLocks noChangeArrowheads="1"/>
            </p:cNvSpPr>
            <p:nvPr/>
          </p:nvSpPr>
          <p:spPr bwMode="auto">
            <a:xfrm>
              <a:off x="4141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37922" name="Rectangle 30"/>
            <p:cNvSpPr>
              <a:spLocks noChangeArrowheads="1"/>
            </p:cNvSpPr>
            <p:nvPr/>
          </p:nvSpPr>
          <p:spPr bwMode="auto">
            <a:xfrm>
              <a:off x="4830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cxnSp>
          <p:nvCxnSpPr>
            <p:cNvPr id="37923" name="AutoShape 31"/>
            <p:cNvCxnSpPr>
              <a:cxnSpLocks noChangeShapeType="1"/>
              <a:stCxn id="37896" idx="2"/>
              <a:endCxn id="37921" idx="0"/>
            </p:cNvCxnSpPr>
            <p:nvPr/>
          </p:nvCxnSpPr>
          <p:spPr bwMode="auto">
            <a:xfrm flipH="1">
              <a:off x="4418" y="2802"/>
              <a:ext cx="342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924" name="AutoShape 32"/>
            <p:cNvCxnSpPr>
              <a:cxnSpLocks noChangeShapeType="1"/>
              <a:stCxn id="37896" idx="2"/>
              <a:endCxn id="37922" idx="0"/>
            </p:cNvCxnSpPr>
            <p:nvPr/>
          </p:nvCxnSpPr>
          <p:spPr bwMode="auto">
            <a:xfrm>
              <a:off x="4760" y="2802"/>
              <a:ext cx="347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7892" name="Line 33"/>
          <p:cNvSpPr>
            <a:spLocks noChangeShapeType="1"/>
          </p:cNvSpPr>
          <p:nvPr/>
        </p:nvSpPr>
        <p:spPr bwMode="auto">
          <a:xfrm flipH="1" flipV="1">
            <a:off x="1476375" y="4508500"/>
            <a:ext cx="358775" cy="21590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7893" name="Line 34"/>
          <p:cNvSpPr>
            <a:spLocks noChangeShapeType="1"/>
          </p:cNvSpPr>
          <p:nvPr/>
        </p:nvSpPr>
        <p:spPr bwMode="auto">
          <a:xfrm flipV="1">
            <a:off x="611188" y="4508500"/>
            <a:ext cx="360362" cy="21590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7894" name="Text Box 35"/>
          <p:cNvSpPr txBox="1">
            <a:spLocks noChangeArrowheads="1"/>
          </p:cNvSpPr>
          <p:nvPr/>
        </p:nvSpPr>
        <p:spPr bwMode="auto">
          <a:xfrm>
            <a:off x="323850" y="1196975"/>
            <a:ext cx="4103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kumimoji="0" lang="en-US" altLang="zh-TW" sz="2400" b="1">
                <a:latin typeface="Palatino Linotype" pitchFamily="18" charset="0"/>
              </a:rPr>
              <a:t>Merge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15288" cy="914400"/>
          </a:xfrm>
        </p:spPr>
        <p:txBody>
          <a:bodyPr/>
          <a:lstStyle/>
          <a:p>
            <a:pPr eaLnBrk="1" hangingPunct="1"/>
            <a:r>
              <a:rPr lang="en-US" altLang="zh-TW" smtClean="0"/>
              <a:t>Merge Sort - example</a:t>
            </a:r>
          </a:p>
        </p:txBody>
      </p:sp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2CEB1DC-5F47-4A90-9A87-9F192BAEFAAA}" type="slidenum">
              <a:rPr lang="en-US" altLang="zh-TW" sz="1200" smtClean="0">
                <a:solidFill>
                  <a:srgbClr val="FFFFFF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35</a:t>
            </a:fld>
            <a:endParaRPr lang="en-US" altLang="zh-TW" sz="1200" smtClean="0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38915" name="Group 3"/>
          <p:cNvGrpSpPr>
            <a:grpSpLocks/>
          </p:cNvGrpSpPr>
          <p:nvPr/>
        </p:nvGrpSpPr>
        <p:grpSpPr bwMode="auto">
          <a:xfrm>
            <a:off x="238125" y="1989138"/>
            <a:ext cx="8307388" cy="3311525"/>
            <a:chOff x="150" y="1253"/>
            <a:chExt cx="5233" cy="2086"/>
          </a:xfrm>
        </p:grpSpPr>
        <p:sp>
          <p:nvSpPr>
            <p:cNvPr id="38922" name="Rectangle 4"/>
            <p:cNvSpPr>
              <a:spLocks noChangeArrowheads="1"/>
            </p:cNvSpPr>
            <p:nvPr/>
          </p:nvSpPr>
          <p:spPr bwMode="auto">
            <a:xfrm>
              <a:off x="4195" y="2477"/>
              <a:ext cx="1129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38923" name="Rectangle 5"/>
            <p:cNvSpPr>
              <a:spLocks noChangeArrowheads="1"/>
            </p:cNvSpPr>
            <p:nvPr/>
          </p:nvSpPr>
          <p:spPr bwMode="auto">
            <a:xfrm>
              <a:off x="1474" y="1253"/>
              <a:ext cx="2585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7 2 9 4 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|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 3 8 6 1</a:t>
              </a:r>
            </a:p>
          </p:txBody>
        </p:sp>
        <p:sp>
          <p:nvSpPr>
            <p:cNvPr id="38924" name="Rectangle 6"/>
            <p:cNvSpPr>
              <a:spLocks noChangeArrowheads="1"/>
            </p:cNvSpPr>
            <p:nvPr/>
          </p:nvSpPr>
          <p:spPr bwMode="auto">
            <a:xfrm>
              <a:off x="657" y="1842"/>
              <a:ext cx="1588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7 2 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|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 9 4</a:t>
              </a:r>
            </a:p>
          </p:txBody>
        </p:sp>
        <p:sp>
          <p:nvSpPr>
            <p:cNvPr id="38925" name="Rectangle 7"/>
            <p:cNvSpPr>
              <a:spLocks noChangeArrowheads="1"/>
            </p:cNvSpPr>
            <p:nvPr/>
          </p:nvSpPr>
          <p:spPr bwMode="auto">
            <a:xfrm>
              <a:off x="3288" y="1842"/>
              <a:ext cx="1588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cxnSp>
          <p:nvCxnSpPr>
            <p:cNvPr id="38926" name="AutoShape 8"/>
            <p:cNvCxnSpPr>
              <a:cxnSpLocks noChangeShapeType="1"/>
              <a:stCxn id="38923" idx="2"/>
              <a:endCxn id="38924" idx="0"/>
            </p:cNvCxnSpPr>
            <p:nvPr/>
          </p:nvCxnSpPr>
          <p:spPr bwMode="auto">
            <a:xfrm flipH="1">
              <a:off x="1451" y="1578"/>
              <a:ext cx="1316" cy="2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927" name="AutoShape 9"/>
            <p:cNvCxnSpPr>
              <a:cxnSpLocks noChangeShapeType="1"/>
              <a:stCxn id="38923" idx="2"/>
              <a:endCxn id="38925" idx="0"/>
            </p:cNvCxnSpPr>
            <p:nvPr/>
          </p:nvCxnSpPr>
          <p:spPr bwMode="auto">
            <a:xfrm>
              <a:off x="2767" y="1578"/>
              <a:ext cx="1315" cy="2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928" name="AutoShape 10"/>
            <p:cNvCxnSpPr>
              <a:cxnSpLocks noChangeShapeType="1"/>
              <a:stCxn id="38924" idx="2"/>
              <a:endCxn id="38930" idx="0"/>
            </p:cNvCxnSpPr>
            <p:nvPr/>
          </p:nvCxnSpPr>
          <p:spPr bwMode="auto">
            <a:xfrm flipH="1">
              <a:off x="774" y="2167"/>
              <a:ext cx="677" cy="3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929" name="AutoShape 11"/>
            <p:cNvCxnSpPr>
              <a:cxnSpLocks noChangeShapeType="1"/>
              <a:stCxn id="38924" idx="2"/>
              <a:endCxn id="38931" idx="0"/>
            </p:cNvCxnSpPr>
            <p:nvPr/>
          </p:nvCxnSpPr>
          <p:spPr bwMode="auto">
            <a:xfrm>
              <a:off x="1451" y="2167"/>
              <a:ext cx="679" cy="3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930" name="Rectangle 12"/>
            <p:cNvSpPr>
              <a:spLocks noChangeArrowheads="1"/>
            </p:cNvSpPr>
            <p:nvPr/>
          </p:nvSpPr>
          <p:spPr bwMode="auto">
            <a:xfrm>
              <a:off x="209" y="2478"/>
              <a:ext cx="1129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7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|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2 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  <a:sym typeface="Wingdings" pitchFamily="2" charset="2"/>
                </a:rPr>
                <a:t> 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  <a:sym typeface="Wingdings" pitchFamily="2" charset="2"/>
                </a:rPr>
                <a:t>2 7</a:t>
              </a:r>
              <a:endParaRPr kumimoji="0" lang="en-US" altLang="zh-TW" sz="2400" b="1">
                <a:solidFill>
                  <a:srgbClr val="800080"/>
                </a:solidFill>
                <a:latin typeface="Tahoma" pitchFamily="34" charset="0"/>
              </a:endParaRPr>
            </a:p>
          </p:txBody>
        </p:sp>
        <p:sp>
          <p:nvSpPr>
            <p:cNvPr id="38931" name="Rectangle 13"/>
            <p:cNvSpPr>
              <a:spLocks noChangeArrowheads="1"/>
            </p:cNvSpPr>
            <p:nvPr/>
          </p:nvSpPr>
          <p:spPr bwMode="auto">
            <a:xfrm>
              <a:off x="1565" y="2477"/>
              <a:ext cx="1129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9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|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4 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  <a:sym typeface="Wingdings" pitchFamily="2" charset="2"/>
                </a:rPr>
                <a:t> 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  <a:sym typeface="Wingdings" pitchFamily="2" charset="2"/>
                </a:rPr>
                <a:t>4 9</a:t>
              </a:r>
              <a:endParaRPr kumimoji="0" lang="en-US" altLang="zh-TW" sz="1800">
                <a:latin typeface="Palatino Linotype" pitchFamily="18" charset="0"/>
              </a:endParaRPr>
            </a:p>
          </p:txBody>
        </p:sp>
        <p:cxnSp>
          <p:nvCxnSpPr>
            <p:cNvPr id="38932" name="AutoShape 14"/>
            <p:cNvCxnSpPr>
              <a:cxnSpLocks noChangeShapeType="1"/>
              <a:stCxn id="38925" idx="2"/>
              <a:endCxn id="38940" idx="0"/>
            </p:cNvCxnSpPr>
            <p:nvPr/>
          </p:nvCxnSpPr>
          <p:spPr bwMode="auto">
            <a:xfrm flipH="1">
              <a:off x="3400" y="2167"/>
              <a:ext cx="682" cy="3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933" name="AutoShape 15"/>
            <p:cNvCxnSpPr>
              <a:cxnSpLocks noChangeShapeType="1"/>
              <a:stCxn id="38925" idx="2"/>
              <a:endCxn id="38922" idx="0"/>
            </p:cNvCxnSpPr>
            <p:nvPr/>
          </p:nvCxnSpPr>
          <p:spPr bwMode="auto">
            <a:xfrm>
              <a:off x="4082" y="2167"/>
              <a:ext cx="678" cy="3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934" name="Rectangle 16"/>
            <p:cNvSpPr>
              <a:spLocks noChangeArrowheads="1"/>
            </p:cNvSpPr>
            <p:nvPr/>
          </p:nvSpPr>
          <p:spPr bwMode="auto">
            <a:xfrm>
              <a:off x="150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7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  <a:sym typeface="Wingdings" pitchFamily="2" charset="2"/>
                </a:rPr>
                <a:t>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7</a:t>
              </a:r>
            </a:p>
          </p:txBody>
        </p:sp>
        <p:sp>
          <p:nvSpPr>
            <p:cNvPr id="38935" name="Rectangle 17"/>
            <p:cNvSpPr>
              <a:spLocks noChangeArrowheads="1"/>
            </p:cNvSpPr>
            <p:nvPr/>
          </p:nvSpPr>
          <p:spPr bwMode="auto">
            <a:xfrm>
              <a:off x="839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2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  <a:sym typeface="Wingdings" pitchFamily="2" charset="2"/>
                </a:rPr>
                <a:t>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2</a:t>
              </a:r>
            </a:p>
          </p:txBody>
        </p:sp>
        <p:cxnSp>
          <p:nvCxnSpPr>
            <p:cNvPr id="38936" name="AutoShape 18"/>
            <p:cNvCxnSpPr>
              <a:cxnSpLocks noChangeShapeType="1"/>
              <a:stCxn id="38930" idx="2"/>
              <a:endCxn id="38934" idx="0"/>
            </p:cNvCxnSpPr>
            <p:nvPr/>
          </p:nvCxnSpPr>
          <p:spPr bwMode="auto">
            <a:xfrm flipH="1">
              <a:off x="427" y="2803"/>
              <a:ext cx="347" cy="2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937" name="AutoShape 19"/>
            <p:cNvCxnSpPr>
              <a:cxnSpLocks noChangeShapeType="1"/>
              <a:stCxn id="38930" idx="2"/>
              <a:endCxn id="38935" idx="0"/>
            </p:cNvCxnSpPr>
            <p:nvPr/>
          </p:nvCxnSpPr>
          <p:spPr bwMode="auto">
            <a:xfrm>
              <a:off x="774" y="2803"/>
              <a:ext cx="342" cy="2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938" name="AutoShape 22"/>
            <p:cNvCxnSpPr>
              <a:cxnSpLocks noChangeShapeType="1"/>
              <a:stCxn id="38931" idx="2"/>
            </p:cNvCxnSpPr>
            <p:nvPr/>
          </p:nvCxnSpPr>
          <p:spPr bwMode="auto">
            <a:xfrm flipH="1">
              <a:off x="1788" y="2802"/>
              <a:ext cx="342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939" name="AutoShape 23"/>
            <p:cNvCxnSpPr>
              <a:cxnSpLocks noChangeShapeType="1"/>
              <a:stCxn id="38931" idx="2"/>
            </p:cNvCxnSpPr>
            <p:nvPr/>
          </p:nvCxnSpPr>
          <p:spPr bwMode="auto">
            <a:xfrm>
              <a:off x="2130" y="2802"/>
              <a:ext cx="347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940" name="Rectangle 24"/>
            <p:cNvSpPr>
              <a:spLocks noChangeArrowheads="1"/>
            </p:cNvSpPr>
            <p:nvPr/>
          </p:nvSpPr>
          <p:spPr bwMode="auto">
            <a:xfrm>
              <a:off x="2835" y="2477"/>
              <a:ext cx="1129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38941" name="Rectangle 25"/>
            <p:cNvSpPr>
              <a:spLocks noChangeArrowheads="1"/>
            </p:cNvSpPr>
            <p:nvPr/>
          </p:nvSpPr>
          <p:spPr bwMode="auto">
            <a:xfrm>
              <a:off x="2780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38942" name="Rectangle 26"/>
            <p:cNvSpPr>
              <a:spLocks noChangeArrowheads="1"/>
            </p:cNvSpPr>
            <p:nvPr/>
          </p:nvSpPr>
          <p:spPr bwMode="auto">
            <a:xfrm>
              <a:off x="3469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cxnSp>
          <p:nvCxnSpPr>
            <p:cNvPr id="38943" name="AutoShape 27"/>
            <p:cNvCxnSpPr>
              <a:cxnSpLocks noChangeShapeType="1"/>
              <a:stCxn id="38940" idx="2"/>
              <a:endCxn id="38941" idx="0"/>
            </p:cNvCxnSpPr>
            <p:nvPr/>
          </p:nvCxnSpPr>
          <p:spPr bwMode="auto">
            <a:xfrm flipH="1">
              <a:off x="3057" y="2802"/>
              <a:ext cx="343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944" name="AutoShape 28"/>
            <p:cNvCxnSpPr>
              <a:cxnSpLocks noChangeShapeType="1"/>
              <a:stCxn id="38940" idx="2"/>
              <a:endCxn id="38942" idx="0"/>
            </p:cNvCxnSpPr>
            <p:nvPr/>
          </p:nvCxnSpPr>
          <p:spPr bwMode="auto">
            <a:xfrm>
              <a:off x="3400" y="2802"/>
              <a:ext cx="346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945" name="Rectangle 29"/>
            <p:cNvSpPr>
              <a:spLocks noChangeArrowheads="1"/>
            </p:cNvSpPr>
            <p:nvPr/>
          </p:nvSpPr>
          <p:spPr bwMode="auto">
            <a:xfrm>
              <a:off x="4141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38946" name="Rectangle 30"/>
            <p:cNvSpPr>
              <a:spLocks noChangeArrowheads="1"/>
            </p:cNvSpPr>
            <p:nvPr/>
          </p:nvSpPr>
          <p:spPr bwMode="auto">
            <a:xfrm>
              <a:off x="4830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cxnSp>
          <p:nvCxnSpPr>
            <p:cNvPr id="38947" name="AutoShape 31"/>
            <p:cNvCxnSpPr>
              <a:cxnSpLocks noChangeShapeType="1"/>
              <a:stCxn id="38922" idx="2"/>
              <a:endCxn id="38945" idx="0"/>
            </p:cNvCxnSpPr>
            <p:nvPr/>
          </p:nvCxnSpPr>
          <p:spPr bwMode="auto">
            <a:xfrm flipH="1">
              <a:off x="4418" y="2802"/>
              <a:ext cx="342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948" name="AutoShape 32"/>
            <p:cNvCxnSpPr>
              <a:cxnSpLocks noChangeShapeType="1"/>
              <a:stCxn id="38922" idx="2"/>
              <a:endCxn id="38946" idx="0"/>
            </p:cNvCxnSpPr>
            <p:nvPr/>
          </p:nvCxnSpPr>
          <p:spPr bwMode="auto">
            <a:xfrm>
              <a:off x="4760" y="2802"/>
              <a:ext cx="347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8916" name="Line 33"/>
          <p:cNvSpPr>
            <a:spLocks noChangeShapeType="1"/>
          </p:cNvSpPr>
          <p:nvPr/>
        </p:nvSpPr>
        <p:spPr bwMode="auto">
          <a:xfrm flipH="1" flipV="1">
            <a:off x="3635375" y="4508500"/>
            <a:ext cx="358775" cy="21590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8917" name="Line 34"/>
          <p:cNvSpPr>
            <a:spLocks noChangeShapeType="1"/>
          </p:cNvSpPr>
          <p:nvPr/>
        </p:nvSpPr>
        <p:spPr bwMode="auto">
          <a:xfrm flipV="1">
            <a:off x="2770188" y="4508500"/>
            <a:ext cx="360362" cy="21590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8918" name="Text Box 35"/>
          <p:cNvSpPr txBox="1">
            <a:spLocks noChangeArrowheads="1"/>
          </p:cNvSpPr>
          <p:nvPr/>
        </p:nvSpPr>
        <p:spPr bwMode="auto">
          <a:xfrm>
            <a:off x="323850" y="1196975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kumimoji="0" lang="en-US" altLang="zh-TW" sz="2400" b="1">
                <a:latin typeface="Palatino Linotype" pitchFamily="18" charset="0"/>
              </a:rPr>
              <a:t>Recursive call, base case, …, base case, merge</a:t>
            </a:r>
          </a:p>
        </p:txBody>
      </p:sp>
      <p:sp>
        <p:nvSpPr>
          <p:cNvPr id="38919" name="Rectangle 20"/>
          <p:cNvSpPr>
            <a:spLocks noChangeArrowheads="1"/>
          </p:cNvSpPr>
          <p:nvPr/>
        </p:nvSpPr>
        <p:spPr bwMode="auto">
          <a:xfrm>
            <a:off x="2398713" y="4797425"/>
            <a:ext cx="877887" cy="503238"/>
          </a:xfrm>
          <a:prstGeom prst="rect">
            <a:avLst/>
          </a:prstGeom>
          <a:solidFill>
            <a:srgbClr val="CCFFCC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zh-TW" sz="2400" b="1">
                <a:solidFill>
                  <a:srgbClr val="800080"/>
                </a:solidFill>
                <a:latin typeface="Tahoma" pitchFamily="34" charset="0"/>
              </a:rPr>
              <a:t>9</a:t>
            </a:r>
            <a:r>
              <a:rPr kumimoji="0" lang="en-US" altLang="zh-TW" sz="2400" b="1">
                <a:solidFill>
                  <a:srgbClr val="800080"/>
                </a:solidFill>
                <a:latin typeface="Tahoma" pitchFamily="34" charset="0"/>
                <a:sym typeface="Wingdings" pitchFamily="2" charset="2"/>
              </a:rPr>
              <a:t></a:t>
            </a:r>
            <a:r>
              <a:rPr kumimoji="0" lang="en-US" altLang="zh-TW" sz="2400" b="1">
                <a:solidFill>
                  <a:srgbClr val="FF3300"/>
                </a:solidFill>
                <a:latin typeface="Tahoma" pitchFamily="34" charset="0"/>
              </a:rPr>
              <a:t>9</a:t>
            </a:r>
          </a:p>
        </p:txBody>
      </p:sp>
      <p:sp>
        <p:nvSpPr>
          <p:cNvPr id="38920" name="Rectangle 21"/>
          <p:cNvSpPr>
            <a:spLocks noChangeArrowheads="1"/>
          </p:cNvSpPr>
          <p:nvPr/>
        </p:nvSpPr>
        <p:spPr bwMode="auto">
          <a:xfrm>
            <a:off x="3492500" y="4797425"/>
            <a:ext cx="877888" cy="503238"/>
          </a:xfrm>
          <a:prstGeom prst="rect">
            <a:avLst/>
          </a:prstGeom>
          <a:solidFill>
            <a:srgbClr val="CCFFCC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zh-TW" sz="2400" b="1">
                <a:solidFill>
                  <a:srgbClr val="800080"/>
                </a:solidFill>
                <a:latin typeface="Tahoma" pitchFamily="34" charset="0"/>
              </a:rPr>
              <a:t>4</a:t>
            </a:r>
            <a:r>
              <a:rPr kumimoji="0" lang="en-US" altLang="zh-TW" sz="2400" b="1">
                <a:solidFill>
                  <a:srgbClr val="800080"/>
                </a:solidFill>
                <a:latin typeface="Tahoma" pitchFamily="34" charset="0"/>
                <a:sym typeface="Wingdings" pitchFamily="2" charset="2"/>
              </a:rPr>
              <a:t></a:t>
            </a:r>
            <a:r>
              <a:rPr kumimoji="0" lang="en-US" altLang="zh-TW" sz="2400" b="1">
                <a:solidFill>
                  <a:srgbClr val="FF3300"/>
                </a:solidFill>
                <a:latin typeface="Tahoma" pitchFamily="34" charset="0"/>
              </a:rPr>
              <a:t>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15288" cy="914400"/>
          </a:xfrm>
        </p:spPr>
        <p:txBody>
          <a:bodyPr/>
          <a:lstStyle/>
          <a:p>
            <a:pPr eaLnBrk="1" hangingPunct="1"/>
            <a:r>
              <a:rPr lang="en-US" altLang="zh-TW" smtClean="0"/>
              <a:t>Merge Sort - example</a:t>
            </a:r>
          </a:p>
        </p:txBody>
      </p:sp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63EE7F8-D935-4D24-AE55-C2B4623C7812}" type="slidenum">
              <a:rPr lang="en-US" altLang="zh-TW" sz="1200" smtClean="0">
                <a:solidFill>
                  <a:srgbClr val="FFFFFF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36</a:t>
            </a:fld>
            <a:endParaRPr lang="en-US" altLang="zh-TW" sz="1200" smtClean="0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39939" name="Group 3"/>
          <p:cNvGrpSpPr>
            <a:grpSpLocks/>
          </p:cNvGrpSpPr>
          <p:nvPr/>
        </p:nvGrpSpPr>
        <p:grpSpPr bwMode="auto">
          <a:xfrm>
            <a:off x="238125" y="1989138"/>
            <a:ext cx="8307388" cy="3311525"/>
            <a:chOff x="150" y="1253"/>
            <a:chExt cx="5233" cy="2086"/>
          </a:xfrm>
        </p:grpSpPr>
        <p:sp>
          <p:nvSpPr>
            <p:cNvPr id="39944" name="Rectangle 4"/>
            <p:cNvSpPr>
              <a:spLocks noChangeArrowheads="1"/>
            </p:cNvSpPr>
            <p:nvPr/>
          </p:nvSpPr>
          <p:spPr bwMode="auto">
            <a:xfrm>
              <a:off x="4195" y="2477"/>
              <a:ext cx="1129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39945" name="Rectangle 5"/>
            <p:cNvSpPr>
              <a:spLocks noChangeArrowheads="1"/>
            </p:cNvSpPr>
            <p:nvPr/>
          </p:nvSpPr>
          <p:spPr bwMode="auto">
            <a:xfrm>
              <a:off x="1474" y="1253"/>
              <a:ext cx="2585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7 2 9 4 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|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 3 8 6 1</a:t>
              </a:r>
            </a:p>
          </p:txBody>
        </p:sp>
        <p:sp>
          <p:nvSpPr>
            <p:cNvPr id="39946" name="Rectangle 6"/>
            <p:cNvSpPr>
              <a:spLocks noChangeArrowheads="1"/>
            </p:cNvSpPr>
            <p:nvPr/>
          </p:nvSpPr>
          <p:spPr bwMode="auto">
            <a:xfrm>
              <a:off x="657" y="1842"/>
              <a:ext cx="1588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72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|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94 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  <a:sym typeface="Wingdings" pitchFamily="2" charset="2"/>
                </a:rPr>
                <a:t> 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  <a:sym typeface="Wingdings" pitchFamily="2" charset="2"/>
                </a:rPr>
                <a:t>2 4 7 9</a:t>
              </a:r>
              <a:endParaRPr kumimoji="0" lang="en-US" altLang="zh-TW" sz="2400" b="1">
                <a:solidFill>
                  <a:srgbClr val="FF3300"/>
                </a:solidFill>
                <a:latin typeface="Tahoma" pitchFamily="34" charset="0"/>
              </a:endParaRPr>
            </a:p>
          </p:txBody>
        </p:sp>
        <p:sp>
          <p:nvSpPr>
            <p:cNvPr id="39947" name="Rectangle 7"/>
            <p:cNvSpPr>
              <a:spLocks noChangeArrowheads="1"/>
            </p:cNvSpPr>
            <p:nvPr/>
          </p:nvSpPr>
          <p:spPr bwMode="auto">
            <a:xfrm>
              <a:off x="3288" y="1842"/>
              <a:ext cx="1588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cxnSp>
          <p:nvCxnSpPr>
            <p:cNvPr id="39948" name="AutoShape 8"/>
            <p:cNvCxnSpPr>
              <a:cxnSpLocks noChangeShapeType="1"/>
              <a:stCxn id="39945" idx="2"/>
              <a:endCxn id="39946" idx="0"/>
            </p:cNvCxnSpPr>
            <p:nvPr/>
          </p:nvCxnSpPr>
          <p:spPr bwMode="auto">
            <a:xfrm flipH="1">
              <a:off x="1451" y="1578"/>
              <a:ext cx="1316" cy="2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49" name="AutoShape 9"/>
            <p:cNvCxnSpPr>
              <a:cxnSpLocks noChangeShapeType="1"/>
              <a:stCxn id="39945" idx="2"/>
              <a:endCxn id="39947" idx="0"/>
            </p:cNvCxnSpPr>
            <p:nvPr/>
          </p:nvCxnSpPr>
          <p:spPr bwMode="auto">
            <a:xfrm>
              <a:off x="2767" y="1578"/>
              <a:ext cx="1315" cy="2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50" name="AutoShape 10"/>
            <p:cNvCxnSpPr>
              <a:cxnSpLocks noChangeShapeType="1"/>
              <a:stCxn id="39946" idx="2"/>
              <a:endCxn id="39952" idx="0"/>
            </p:cNvCxnSpPr>
            <p:nvPr/>
          </p:nvCxnSpPr>
          <p:spPr bwMode="auto">
            <a:xfrm flipH="1">
              <a:off x="774" y="2167"/>
              <a:ext cx="677" cy="3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51" name="AutoShape 11"/>
            <p:cNvCxnSpPr>
              <a:cxnSpLocks noChangeShapeType="1"/>
              <a:stCxn id="39946" idx="2"/>
              <a:endCxn id="39953" idx="0"/>
            </p:cNvCxnSpPr>
            <p:nvPr/>
          </p:nvCxnSpPr>
          <p:spPr bwMode="auto">
            <a:xfrm>
              <a:off x="1451" y="2167"/>
              <a:ext cx="679" cy="3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952" name="Rectangle 12"/>
            <p:cNvSpPr>
              <a:spLocks noChangeArrowheads="1"/>
            </p:cNvSpPr>
            <p:nvPr/>
          </p:nvSpPr>
          <p:spPr bwMode="auto">
            <a:xfrm>
              <a:off x="209" y="2478"/>
              <a:ext cx="1129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7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|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2 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  <a:sym typeface="Wingdings" pitchFamily="2" charset="2"/>
                </a:rPr>
                <a:t> 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  <a:sym typeface="Wingdings" pitchFamily="2" charset="2"/>
                </a:rPr>
                <a:t>2 7</a:t>
              </a:r>
              <a:endParaRPr kumimoji="0" lang="en-US" altLang="zh-TW" sz="2400" b="1">
                <a:solidFill>
                  <a:srgbClr val="800080"/>
                </a:solidFill>
                <a:latin typeface="Tahoma" pitchFamily="34" charset="0"/>
              </a:endParaRPr>
            </a:p>
          </p:txBody>
        </p:sp>
        <p:sp>
          <p:nvSpPr>
            <p:cNvPr id="39953" name="Rectangle 13"/>
            <p:cNvSpPr>
              <a:spLocks noChangeArrowheads="1"/>
            </p:cNvSpPr>
            <p:nvPr/>
          </p:nvSpPr>
          <p:spPr bwMode="auto">
            <a:xfrm>
              <a:off x="1565" y="2477"/>
              <a:ext cx="1129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9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|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4 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  <a:sym typeface="Wingdings" pitchFamily="2" charset="2"/>
                </a:rPr>
                <a:t> 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  <a:sym typeface="Wingdings" pitchFamily="2" charset="2"/>
                </a:rPr>
                <a:t>4 9</a:t>
              </a:r>
              <a:endParaRPr kumimoji="0" lang="en-US" altLang="zh-TW" sz="1800">
                <a:latin typeface="Palatino Linotype" pitchFamily="18" charset="0"/>
              </a:endParaRPr>
            </a:p>
          </p:txBody>
        </p:sp>
        <p:cxnSp>
          <p:nvCxnSpPr>
            <p:cNvPr id="39954" name="AutoShape 14"/>
            <p:cNvCxnSpPr>
              <a:cxnSpLocks noChangeShapeType="1"/>
              <a:stCxn id="39947" idx="2"/>
              <a:endCxn id="39964" idx="0"/>
            </p:cNvCxnSpPr>
            <p:nvPr/>
          </p:nvCxnSpPr>
          <p:spPr bwMode="auto">
            <a:xfrm flipH="1">
              <a:off x="3400" y="2167"/>
              <a:ext cx="682" cy="3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55" name="AutoShape 15"/>
            <p:cNvCxnSpPr>
              <a:cxnSpLocks noChangeShapeType="1"/>
              <a:stCxn id="39947" idx="2"/>
              <a:endCxn id="39944" idx="0"/>
            </p:cNvCxnSpPr>
            <p:nvPr/>
          </p:nvCxnSpPr>
          <p:spPr bwMode="auto">
            <a:xfrm>
              <a:off x="4082" y="2167"/>
              <a:ext cx="678" cy="3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956" name="Rectangle 16"/>
            <p:cNvSpPr>
              <a:spLocks noChangeArrowheads="1"/>
            </p:cNvSpPr>
            <p:nvPr/>
          </p:nvSpPr>
          <p:spPr bwMode="auto">
            <a:xfrm>
              <a:off x="150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7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  <a:sym typeface="Wingdings" pitchFamily="2" charset="2"/>
                </a:rPr>
                <a:t>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7</a:t>
              </a:r>
            </a:p>
          </p:txBody>
        </p:sp>
        <p:sp>
          <p:nvSpPr>
            <p:cNvPr id="39957" name="Rectangle 17"/>
            <p:cNvSpPr>
              <a:spLocks noChangeArrowheads="1"/>
            </p:cNvSpPr>
            <p:nvPr/>
          </p:nvSpPr>
          <p:spPr bwMode="auto">
            <a:xfrm>
              <a:off x="839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2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  <a:sym typeface="Wingdings" pitchFamily="2" charset="2"/>
                </a:rPr>
                <a:t>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2</a:t>
              </a:r>
            </a:p>
          </p:txBody>
        </p:sp>
        <p:cxnSp>
          <p:nvCxnSpPr>
            <p:cNvPr id="39958" name="AutoShape 18"/>
            <p:cNvCxnSpPr>
              <a:cxnSpLocks noChangeShapeType="1"/>
              <a:stCxn id="39952" idx="2"/>
              <a:endCxn id="39956" idx="0"/>
            </p:cNvCxnSpPr>
            <p:nvPr/>
          </p:nvCxnSpPr>
          <p:spPr bwMode="auto">
            <a:xfrm flipH="1">
              <a:off x="427" y="2803"/>
              <a:ext cx="347" cy="2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59" name="AutoShape 19"/>
            <p:cNvCxnSpPr>
              <a:cxnSpLocks noChangeShapeType="1"/>
              <a:stCxn id="39952" idx="2"/>
              <a:endCxn id="39957" idx="0"/>
            </p:cNvCxnSpPr>
            <p:nvPr/>
          </p:nvCxnSpPr>
          <p:spPr bwMode="auto">
            <a:xfrm>
              <a:off x="774" y="2803"/>
              <a:ext cx="342" cy="2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960" name="Rectangle 20"/>
            <p:cNvSpPr>
              <a:spLocks noChangeArrowheads="1"/>
            </p:cNvSpPr>
            <p:nvPr/>
          </p:nvSpPr>
          <p:spPr bwMode="auto">
            <a:xfrm>
              <a:off x="1511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9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  <a:sym typeface="Wingdings" pitchFamily="2" charset="2"/>
                </a:rPr>
                <a:t>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9</a:t>
              </a:r>
            </a:p>
          </p:txBody>
        </p:sp>
        <p:sp>
          <p:nvSpPr>
            <p:cNvPr id="39961" name="Rectangle 21"/>
            <p:cNvSpPr>
              <a:spLocks noChangeArrowheads="1"/>
            </p:cNvSpPr>
            <p:nvPr/>
          </p:nvSpPr>
          <p:spPr bwMode="auto">
            <a:xfrm>
              <a:off x="2200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4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  <a:sym typeface="Wingdings" pitchFamily="2" charset="2"/>
                </a:rPr>
                <a:t>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4</a:t>
              </a:r>
            </a:p>
          </p:txBody>
        </p:sp>
        <p:cxnSp>
          <p:nvCxnSpPr>
            <p:cNvPr id="39962" name="AutoShape 22"/>
            <p:cNvCxnSpPr>
              <a:cxnSpLocks noChangeShapeType="1"/>
              <a:stCxn id="39953" idx="2"/>
              <a:endCxn id="39960" idx="0"/>
            </p:cNvCxnSpPr>
            <p:nvPr/>
          </p:nvCxnSpPr>
          <p:spPr bwMode="auto">
            <a:xfrm flipH="1">
              <a:off x="1788" y="2802"/>
              <a:ext cx="342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63" name="AutoShape 23"/>
            <p:cNvCxnSpPr>
              <a:cxnSpLocks noChangeShapeType="1"/>
              <a:stCxn id="39953" idx="2"/>
              <a:endCxn id="39961" idx="0"/>
            </p:cNvCxnSpPr>
            <p:nvPr/>
          </p:nvCxnSpPr>
          <p:spPr bwMode="auto">
            <a:xfrm>
              <a:off x="2130" y="2802"/>
              <a:ext cx="347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964" name="Rectangle 24"/>
            <p:cNvSpPr>
              <a:spLocks noChangeArrowheads="1"/>
            </p:cNvSpPr>
            <p:nvPr/>
          </p:nvSpPr>
          <p:spPr bwMode="auto">
            <a:xfrm>
              <a:off x="2835" y="2477"/>
              <a:ext cx="1129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39965" name="Rectangle 25"/>
            <p:cNvSpPr>
              <a:spLocks noChangeArrowheads="1"/>
            </p:cNvSpPr>
            <p:nvPr/>
          </p:nvSpPr>
          <p:spPr bwMode="auto">
            <a:xfrm>
              <a:off x="2780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39966" name="Rectangle 26"/>
            <p:cNvSpPr>
              <a:spLocks noChangeArrowheads="1"/>
            </p:cNvSpPr>
            <p:nvPr/>
          </p:nvSpPr>
          <p:spPr bwMode="auto">
            <a:xfrm>
              <a:off x="3469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cxnSp>
          <p:nvCxnSpPr>
            <p:cNvPr id="39967" name="AutoShape 27"/>
            <p:cNvCxnSpPr>
              <a:cxnSpLocks noChangeShapeType="1"/>
              <a:stCxn id="39964" idx="2"/>
              <a:endCxn id="39965" idx="0"/>
            </p:cNvCxnSpPr>
            <p:nvPr/>
          </p:nvCxnSpPr>
          <p:spPr bwMode="auto">
            <a:xfrm flipH="1">
              <a:off x="3057" y="2802"/>
              <a:ext cx="343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68" name="AutoShape 28"/>
            <p:cNvCxnSpPr>
              <a:cxnSpLocks noChangeShapeType="1"/>
              <a:stCxn id="39964" idx="2"/>
              <a:endCxn id="39966" idx="0"/>
            </p:cNvCxnSpPr>
            <p:nvPr/>
          </p:nvCxnSpPr>
          <p:spPr bwMode="auto">
            <a:xfrm>
              <a:off x="3400" y="2802"/>
              <a:ext cx="346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969" name="Rectangle 29"/>
            <p:cNvSpPr>
              <a:spLocks noChangeArrowheads="1"/>
            </p:cNvSpPr>
            <p:nvPr/>
          </p:nvSpPr>
          <p:spPr bwMode="auto">
            <a:xfrm>
              <a:off x="4141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sp>
          <p:nvSpPr>
            <p:cNvPr id="39970" name="Rectangle 30"/>
            <p:cNvSpPr>
              <a:spLocks noChangeArrowheads="1"/>
            </p:cNvSpPr>
            <p:nvPr/>
          </p:nvSpPr>
          <p:spPr bwMode="auto">
            <a:xfrm>
              <a:off x="4830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charset="0"/>
              </a:endParaRPr>
            </a:p>
          </p:txBody>
        </p:sp>
        <p:cxnSp>
          <p:nvCxnSpPr>
            <p:cNvPr id="39971" name="AutoShape 31"/>
            <p:cNvCxnSpPr>
              <a:cxnSpLocks noChangeShapeType="1"/>
              <a:stCxn id="39944" idx="2"/>
              <a:endCxn id="39969" idx="0"/>
            </p:cNvCxnSpPr>
            <p:nvPr/>
          </p:nvCxnSpPr>
          <p:spPr bwMode="auto">
            <a:xfrm flipH="1">
              <a:off x="4418" y="2802"/>
              <a:ext cx="342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72" name="AutoShape 32"/>
            <p:cNvCxnSpPr>
              <a:cxnSpLocks noChangeShapeType="1"/>
              <a:stCxn id="39944" idx="2"/>
              <a:endCxn id="39970" idx="0"/>
            </p:cNvCxnSpPr>
            <p:nvPr/>
          </p:nvCxnSpPr>
          <p:spPr bwMode="auto">
            <a:xfrm>
              <a:off x="4760" y="2802"/>
              <a:ext cx="347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9940" name="Line 33"/>
          <p:cNvSpPr>
            <a:spLocks noChangeShapeType="1"/>
          </p:cNvSpPr>
          <p:nvPr/>
        </p:nvSpPr>
        <p:spPr bwMode="auto">
          <a:xfrm flipH="1" flipV="1">
            <a:off x="2771775" y="3500438"/>
            <a:ext cx="647700" cy="288925"/>
          </a:xfrm>
          <a:prstGeom prst="line">
            <a:avLst/>
          </a:prstGeom>
          <a:noFill/>
          <a:ln w="63500">
            <a:solidFill>
              <a:srgbClr val="CC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9941" name="Line 34"/>
          <p:cNvSpPr>
            <a:spLocks noChangeShapeType="1"/>
          </p:cNvSpPr>
          <p:nvPr/>
        </p:nvSpPr>
        <p:spPr bwMode="auto">
          <a:xfrm flipV="1">
            <a:off x="1187450" y="3500438"/>
            <a:ext cx="720725" cy="288925"/>
          </a:xfrm>
          <a:prstGeom prst="line">
            <a:avLst/>
          </a:prstGeom>
          <a:noFill/>
          <a:ln w="63500">
            <a:solidFill>
              <a:srgbClr val="CC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39942" name="Text Box 35"/>
          <p:cNvSpPr txBox="1">
            <a:spLocks noChangeArrowheads="1"/>
          </p:cNvSpPr>
          <p:nvPr/>
        </p:nvSpPr>
        <p:spPr bwMode="auto">
          <a:xfrm>
            <a:off x="323850" y="1196975"/>
            <a:ext cx="4103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kumimoji="0" lang="en-US" altLang="zh-TW" sz="2400" b="1">
                <a:latin typeface="Palatino Linotype" pitchFamily="18" charset="0"/>
              </a:rPr>
              <a:t>Merge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15288" cy="914400"/>
          </a:xfrm>
        </p:spPr>
        <p:txBody>
          <a:bodyPr/>
          <a:lstStyle/>
          <a:p>
            <a:pPr eaLnBrk="1" hangingPunct="1"/>
            <a:r>
              <a:rPr lang="en-US" altLang="zh-TW" smtClean="0"/>
              <a:t>Merge Sort - example</a:t>
            </a:r>
          </a:p>
        </p:txBody>
      </p:sp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B8F5199-4E48-4A8E-9CA5-88BBE152119A}" type="slidenum">
              <a:rPr lang="en-US" altLang="zh-TW" sz="1200" smtClean="0">
                <a:solidFill>
                  <a:srgbClr val="FFFFFF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37</a:t>
            </a:fld>
            <a:endParaRPr lang="en-US" altLang="zh-TW" sz="1200" smtClean="0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40963" name="Group 3"/>
          <p:cNvGrpSpPr>
            <a:grpSpLocks/>
          </p:cNvGrpSpPr>
          <p:nvPr/>
        </p:nvGrpSpPr>
        <p:grpSpPr bwMode="auto">
          <a:xfrm>
            <a:off x="238125" y="1989138"/>
            <a:ext cx="8307388" cy="3311525"/>
            <a:chOff x="150" y="1253"/>
            <a:chExt cx="5233" cy="2086"/>
          </a:xfrm>
        </p:grpSpPr>
        <p:sp>
          <p:nvSpPr>
            <p:cNvPr id="40968" name="Rectangle 4"/>
            <p:cNvSpPr>
              <a:spLocks noChangeArrowheads="1"/>
            </p:cNvSpPr>
            <p:nvPr/>
          </p:nvSpPr>
          <p:spPr bwMode="auto">
            <a:xfrm>
              <a:off x="4195" y="2477"/>
              <a:ext cx="1129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6 1 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  <a:sym typeface="Wingdings" pitchFamily="2" charset="2"/>
                </a:rPr>
                <a:t> 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1 6</a:t>
              </a:r>
            </a:p>
          </p:txBody>
        </p:sp>
        <p:sp>
          <p:nvSpPr>
            <p:cNvPr id="40969" name="Rectangle 5"/>
            <p:cNvSpPr>
              <a:spLocks noChangeArrowheads="1"/>
            </p:cNvSpPr>
            <p:nvPr/>
          </p:nvSpPr>
          <p:spPr bwMode="auto">
            <a:xfrm>
              <a:off x="1474" y="1253"/>
              <a:ext cx="2585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7 2 9 4 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|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 3 8 6 1</a:t>
              </a:r>
            </a:p>
          </p:txBody>
        </p:sp>
        <p:sp>
          <p:nvSpPr>
            <p:cNvPr id="40970" name="Rectangle 6"/>
            <p:cNvSpPr>
              <a:spLocks noChangeArrowheads="1"/>
            </p:cNvSpPr>
            <p:nvPr/>
          </p:nvSpPr>
          <p:spPr bwMode="auto">
            <a:xfrm>
              <a:off x="657" y="1842"/>
              <a:ext cx="1588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72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|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94 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  <a:sym typeface="Wingdings" pitchFamily="2" charset="2"/>
                </a:rPr>
                <a:t> 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  <a:sym typeface="Wingdings" pitchFamily="2" charset="2"/>
                </a:rPr>
                <a:t>2 4 7 9</a:t>
              </a:r>
              <a:endParaRPr kumimoji="0" lang="en-US" altLang="zh-TW" sz="2400" b="1">
                <a:solidFill>
                  <a:srgbClr val="FF3300"/>
                </a:solidFill>
                <a:latin typeface="Tahoma" pitchFamily="34" charset="0"/>
              </a:endParaRPr>
            </a:p>
          </p:txBody>
        </p:sp>
        <p:sp>
          <p:nvSpPr>
            <p:cNvPr id="40971" name="Rectangle 7"/>
            <p:cNvSpPr>
              <a:spLocks noChangeArrowheads="1"/>
            </p:cNvSpPr>
            <p:nvPr/>
          </p:nvSpPr>
          <p:spPr bwMode="auto">
            <a:xfrm>
              <a:off x="3288" y="1842"/>
              <a:ext cx="1588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3 8 6 1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  <a:sym typeface="Wingdings" pitchFamily="2" charset="2"/>
                </a:rPr>
                <a:t>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1 3 8 6</a:t>
              </a:r>
            </a:p>
          </p:txBody>
        </p:sp>
        <p:cxnSp>
          <p:nvCxnSpPr>
            <p:cNvPr id="40972" name="AutoShape 8"/>
            <p:cNvCxnSpPr>
              <a:cxnSpLocks noChangeShapeType="1"/>
              <a:stCxn id="40969" idx="2"/>
              <a:endCxn id="40970" idx="0"/>
            </p:cNvCxnSpPr>
            <p:nvPr/>
          </p:nvCxnSpPr>
          <p:spPr bwMode="auto">
            <a:xfrm flipH="1">
              <a:off x="1451" y="1578"/>
              <a:ext cx="1316" cy="2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73" name="AutoShape 9"/>
            <p:cNvCxnSpPr>
              <a:cxnSpLocks noChangeShapeType="1"/>
              <a:stCxn id="40969" idx="2"/>
              <a:endCxn id="40971" idx="0"/>
            </p:cNvCxnSpPr>
            <p:nvPr/>
          </p:nvCxnSpPr>
          <p:spPr bwMode="auto">
            <a:xfrm>
              <a:off x="2767" y="1578"/>
              <a:ext cx="1315" cy="2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74" name="AutoShape 10"/>
            <p:cNvCxnSpPr>
              <a:cxnSpLocks noChangeShapeType="1"/>
              <a:stCxn id="40970" idx="2"/>
              <a:endCxn id="40976" idx="0"/>
            </p:cNvCxnSpPr>
            <p:nvPr/>
          </p:nvCxnSpPr>
          <p:spPr bwMode="auto">
            <a:xfrm flipH="1">
              <a:off x="774" y="2167"/>
              <a:ext cx="677" cy="3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75" name="AutoShape 11"/>
            <p:cNvCxnSpPr>
              <a:cxnSpLocks noChangeShapeType="1"/>
              <a:stCxn id="40970" idx="2"/>
              <a:endCxn id="40977" idx="0"/>
            </p:cNvCxnSpPr>
            <p:nvPr/>
          </p:nvCxnSpPr>
          <p:spPr bwMode="auto">
            <a:xfrm>
              <a:off x="1451" y="2167"/>
              <a:ext cx="679" cy="3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0976" name="Rectangle 12"/>
            <p:cNvSpPr>
              <a:spLocks noChangeArrowheads="1"/>
            </p:cNvSpPr>
            <p:nvPr/>
          </p:nvSpPr>
          <p:spPr bwMode="auto">
            <a:xfrm>
              <a:off x="209" y="2478"/>
              <a:ext cx="1129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7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|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2 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  <a:sym typeface="Wingdings" pitchFamily="2" charset="2"/>
                </a:rPr>
                <a:t> 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  <a:sym typeface="Wingdings" pitchFamily="2" charset="2"/>
                </a:rPr>
                <a:t>2 7</a:t>
              </a:r>
              <a:endParaRPr kumimoji="0" lang="en-US" altLang="zh-TW" sz="2400" b="1">
                <a:solidFill>
                  <a:srgbClr val="800080"/>
                </a:solidFill>
                <a:latin typeface="Tahoma" pitchFamily="34" charset="0"/>
              </a:endParaRPr>
            </a:p>
          </p:txBody>
        </p:sp>
        <p:sp>
          <p:nvSpPr>
            <p:cNvPr id="40977" name="Rectangle 13"/>
            <p:cNvSpPr>
              <a:spLocks noChangeArrowheads="1"/>
            </p:cNvSpPr>
            <p:nvPr/>
          </p:nvSpPr>
          <p:spPr bwMode="auto">
            <a:xfrm>
              <a:off x="1565" y="2477"/>
              <a:ext cx="1129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9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|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4 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  <a:sym typeface="Wingdings" pitchFamily="2" charset="2"/>
                </a:rPr>
                <a:t> 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  <a:sym typeface="Wingdings" pitchFamily="2" charset="2"/>
                </a:rPr>
                <a:t>4 9</a:t>
              </a:r>
              <a:endParaRPr kumimoji="0" lang="en-US" altLang="zh-TW" sz="1800">
                <a:latin typeface="Palatino Linotype" pitchFamily="18" charset="0"/>
              </a:endParaRPr>
            </a:p>
          </p:txBody>
        </p:sp>
        <p:cxnSp>
          <p:nvCxnSpPr>
            <p:cNvPr id="40978" name="AutoShape 14"/>
            <p:cNvCxnSpPr>
              <a:cxnSpLocks noChangeShapeType="1"/>
              <a:stCxn id="40971" idx="2"/>
              <a:endCxn id="40988" idx="0"/>
            </p:cNvCxnSpPr>
            <p:nvPr/>
          </p:nvCxnSpPr>
          <p:spPr bwMode="auto">
            <a:xfrm flipH="1">
              <a:off x="3400" y="2167"/>
              <a:ext cx="682" cy="3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79" name="AutoShape 15"/>
            <p:cNvCxnSpPr>
              <a:cxnSpLocks noChangeShapeType="1"/>
              <a:stCxn id="40971" idx="2"/>
              <a:endCxn id="40968" idx="0"/>
            </p:cNvCxnSpPr>
            <p:nvPr/>
          </p:nvCxnSpPr>
          <p:spPr bwMode="auto">
            <a:xfrm>
              <a:off x="4082" y="2167"/>
              <a:ext cx="678" cy="3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0980" name="Rectangle 16"/>
            <p:cNvSpPr>
              <a:spLocks noChangeArrowheads="1"/>
            </p:cNvSpPr>
            <p:nvPr/>
          </p:nvSpPr>
          <p:spPr bwMode="auto">
            <a:xfrm>
              <a:off x="150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7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  <a:sym typeface="Wingdings" pitchFamily="2" charset="2"/>
                </a:rPr>
                <a:t>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7</a:t>
              </a:r>
            </a:p>
          </p:txBody>
        </p:sp>
        <p:sp>
          <p:nvSpPr>
            <p:cNvPr id="40981" name="Rectangle 17"/>
            <p:cNvSpPr>
              <a:spLocks noChangeArrowheads="1"/>
            </p:cNvSpPr>
            <p:nvPr/>
          </p:nvSpPr>
          <p:spPr bwMode="auto">
            <a:xfrm>
              <a:off x="839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2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  <a:sym typeface="Wingdings" pitchFamily="2" charset="2"/>
                </a:rPr>
                <a:t>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2</a:t>
              </a:r>
            </a:p>
          </p:txBody>
        </p:sp>
        <p:cxnSp>
          <p:nvCxnSpPr>
            <p:cNvPr id="40982" name="AutoShape 18"/>
            <p:cNvCxnSpPr>
              <a:cxnSpLocks noChangeShapeType="1"/>
              <a:stCxn id="40976" idx="2"/>
              <a:endCxn id="40980" idx="0"/>
            </p:cNvCxnSpPr>
            <p:nvPr/>
          </p:nvCxnSpPr>
          <p:spPr bwMode="auto">
            <a:xfrm flipH="1">
              <a:off x="427" y="2803"/>
              <a:ext cx="347" cy="2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83" name="AutoShape 19"/>
            <p:cNvCxnSpPr>
              <a:cxnSpLocks noChangeShapeType="1"/>
              <a:stCxn id="40976" idx="2"/>
              <a:endCxn id="40981" idx="0"/>
            </p:cNvCxnSpPr>
            <p:nvPr/>
          </p:nvCxnSpPr>
          <p:spPr bwMode="auto">
            <a:xfrm>
              <a:off x="774" y="2803"/>
              <a:ext cx="342" cy="2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0984" name="Rectangle 20"/>
            <p:cNvSpPr>
              <a:spLocks noChangeArrowheads="1"/>
            </p:cNvSpPr>
            <p:nvPr/>
          </p:nvSpPr>
          <p:spPr bwMode="auto">
            <a:xfrm>
              <a:off x="1511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9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  <a:sym typeface="Wingdings" pitchFamily="2" charset="2"/>
                </a:rPr>
                <a:t>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9</a:t>
              </a:r>
            </a:p>
          </p:txBody>
        </p:sp>
        <p:sp>
          <p:nvSpPr>
            <p:cNvPr id="40985" name="Rectangle 21"/>
            <p:cNvSpPr>
              <a:spLocks noChangeArrowheads="1"/>
            </p:cNvSpPr>
            <p:nvPr/>
          </p:nvSpPr>
          <p:spPr bwMode="auto">
            <a:xfrm>
              <a:off x="2200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4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  <a:sym typeface="Wingdings" pitchFamily="2" charset="2"/>
                </a:rPr>
                <a:t>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4</a:t>
              </a:r>
            </a:p>
          </p:txBody>
        </p:sp>
        <p:cxnSp>
          <p:nvCxnSpPr>
            <p:cNvPr id="40986" name="AutoShape 22"/>
            <p:cNvCxnSpPr>
              <a:cxnSpLocks noChangeShapeType="1"/>
              <a:stCxn id="40977" idx="2"/>
              <a:endCxn id="40984" idx="0"/>
            </p:cNvCxnSpPr>
            <p:nvPr/>
          </p:nvCxnSpPr>
          <p:spPr bwMode="auto">
            <a:xfrm flipH="1">
              <a:off x="1788" y="2802"/>
              <a:ext cx="342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87" name="AutoShape 23"/>
            <p:cNvCxnSpPr>
              <a:cxnSpLocks noChangeShapeType="1"/>
              <a:stCxn id="40977" idx="2"/>
              <a:endCxn id="40985" idx="0"/>
            </p:cNvCxnSpPr>
            <p:nvPr/>
          </p:nvCxnSpPr>
          <p:spPr bwMode="auto">
            <a:xfrm>
              <a:off x="2130" y="2802"/>
              <a:ext cx="347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0988" name="Rectangle 24"/>
            <p:cNvSpPr>
              <a:spLocks noChangeArrowheads="1"/>
            </p:cNvSpPr>
            <p:nvPr/>
          </p:nvSpPr>
          <p:spPr bwMode="auto">
            <a:xfrm>
              <a:off x="2835" y="2477"/>
              <a:ext cx="1129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3 8 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  <a:sym typeface="Wingdings" pitchFamily="2" charset="2"/>
                </a:rPr>
                <a:t> 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3 8</a:t>
              </a:r>
            </a:p>
          </p:txBody>
        </p:sp>
        <p:sp>
          <p:nvSpPr>
            <p:cNvPr id="40989" name="Rectangle 25"/>
            <p:cNvSpPr>
              <a:spLocks noChangeArrowheads="1"/>
            </p:cNvSpPr>
            <p:nvPr/>
          </p:nvSpPr>
          <p:spPr bwMode="auto">
            <a:xfrm>
              <a:off x="2780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3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  <a:sym typeface="Wingdings" pitchFamily="2" charset="2"/>
                </a:rPr>
                <a:t>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3</a:t>
              </a:r>
            </a:p>
          </p:txBody>
        </p:sp>
        <p:sp>
          <p:nvSpPr>
            <p:cNvPr id="40990" name="Rectangle 26"/>
            <p:cNvSpPr>
              <a:spLocks noChangeArrowheads="1"/>
            </p:cNvSpPr>
            <p:nvPr/>
          </p:nvSpPr>
          <p:spPr bwMode="auto">
            <a:xfrm>
              <a:off x="3469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8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  <a:sym typeface="Wingdings" pitchFamily="2" charset="2"/>
                </a:rPr>
                <a:t>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8</a:t>
              </a:r>
            </a:p>
          </p:txBody>
        </p:sp>
        <p:cxnSp>
          <p:nvCxnSpPr>
            <p:cNvPr id="40991" name="AutoShape 27"/>
            <p:cNvCxnSpPr>
              <a:cxnSpLocks noChangeShapeType="1"/>
              <a:stCxn id="40988" idx="2"/>
              <a:endCxn id="40989" idx="0"/>
            </p:cNvCxnSpPr>
            <p:nvPr/>
          </p:nvCxnSpPr>
          <p:spPr bwMode="auto">
            <a:xfrm flipH="1">
              <a:off x="3057" y="2802"/>
              <a:ext cx="343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92" name="AutoShape 28"/>
            <p:cNvCxnSpPr>
              <a:cxnSpLocks noChangeShapeType="1"/>
              <a:stCxn id="40988" idx="2"/>
              <a:endCxn id="40990" idx="0"/>
            </p:cNvCxnSpPr>
            <p:nvPr/>
          </p:nvCxnSpPr>
          <p:spPr bwMode="auto">
            <a:xfrm>
              <a:off x="3400" y="2802"/>
              <a:ext cx="346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0993" name="Rectangle 29"/>
            <p:cNvSpPr>
              <a:spLocks noChangeArrowheads="1"/>
            </p:cNvSpPr>
            <p:nvPr/>
          </p:nvSpPr>
          <p:spPr bwMode="auto">
            <a:xfrm>
              <a:off x="4141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6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  <a:sym typeface="Wingdings" pitchFamily="2" charset="2"/>
                </a:rPr>
                <a:t>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6</a:t>
              </a:r>
            </a:p>
          </p:txBody>
        </p:sp>
        <p:sp>
          <p:nvSpPr>
            <p:cNvPr id="40994" name="Rectangle 30"/>
            <p:cNvSpPr>
              <a:spLocks noChangeArrowheads="1"/>
            </p:cNvSpPr>
            <p:nvPr/>
          </p:nvSpPr>
          <p:spPr bwMode="auto">
            <a:xfrm>
              <a:off x="4830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1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  <a:sym typeface="Wingdings" pitchFamily="2" charset="2"/>
                </a:rPr>
                <a:t>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1</a:t>
              </a:r>
            </a:p>
          </p:txBody>
        </p:sp>
        <p:cxnSp>
          <p:nvCxnSpPr>
            <p:cNvPr id="40995" name="AutoShape 31"/>
            <p:cNvCxnSpPr>
              <a:cxnSpLocks noChangeShapeType="1"/>
              <a:stCxn id="40968" idx="2"/>
              <a:endCxn id="40993" idx="0"/>
            </p:cNvCxnSpPr>
            <p:nvPr/>
          </p:nvCxnSpPr>
          <p:spPr bwMode="auto">
            <a:xfrm flipH="1">
              <a:off x="4418" y="2802"/>
              <a:ext cx="342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96" name="AutoShape 32"/>
            <p:cNvCxnSpPr>
              <a:cxnSpLocks noChangeShapeType="1"/>
              <a:stCxn id="40968" idx="2"/>
              <a:endCxn id="40994" idx="0"/>
            </p:cNvCxnSpPr>
            <p:nvPr/>
          </p:nvCxnSpPr>
          <p:spPr bwMode="auto">
            <a:xfrm>
              <a:off x="4760" y="2802"/>
              <a:ext cx="347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0964" name="Line 33"/>
          <p:cNvSpPr>
            <a:spLocks noChangeShapeType="1"/>
          </p:cNvSpPr>
          <p:nvPr/>
        </p:nvSpPr>
        <p:spPr bwMode="auto">
          <a:xfrm flipH="1" flipV="1">
            <a:off x="6877050" y="3500438"/>
            <a:ext cx="647700" cy="288925"/>
          </a:xfrm>
          <a:prstGeom prst="line">
            <a:avLst/>
          </a:prstGeom>
          <a:noFill/>
          <a:ln w="63500">
            <a:solidFill>
              <a:srgbClr val="CC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40965" name="Line 34"/>
          <p:cNvSpPr>
            <a:spLocks noChangeShapeType="1"/>
          </p:cNvSpPr>
          <p:nvPr/>
        </p:nvSpPr>
        <p:spPr bwMode="auto">
          <a:xfrm flipV="1">
            <a:off x="5292725" y="3500438"/>
            <a:ext cx="720725" cy="288925"/>
          </a:xfrm>
          <a:prstGeom prst="line">
            <a:avLst/>
          </a:prstGeom>
          <a:noFill/>
          <a:ln w="63500">
            <a:solidFill>
              <a:srgbClr val="CC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40966" name="Text Box 35"/>
          <p:cNvSpPr txBox="1">
            <a:spLocks noChangeArrowheads="1"/>
          </p:cNvSpPr>
          <p:nvPr/>
        </p:nvSpPr>
        <p:spPr bwMode="auto">
          <a:xfrm>
            <a:off x="323850" y="1196975"/>
            <a:ext cx="7488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kumimoji="0" lang="en-US" altLang="zh-TW" sz="2400" b="1">
                <a:latin typeface="Palatino Linotype" pitchFamily="18" charset="0"/>
              </a:rPr>
              <a:t>Recursive call, …, merge, merge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15288" cy="914400"/>
          </a:xfrm>
        </p:spPr>
        <p:txBody>
          <a:bodyPr/>
          <a:lstStyle/>
          <a:p>
            <a:pPr eaLnBrk="1" hangingPunct="1"/>
            <a:r>
              <a:rPr lang="en-US" altLang="zh-TW" smtClean="0"/>
              <a:t>Merge Sort - example</a:t>
            </a:r>
          </a:p>
        </p:txBody>
      </p:sp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95EBCD1-3633-4458-809F-CEF63A414A0E}" type="slidenum">
              <a:rPr lang="en-US" altLang="zh-TW" sz="1200" smtClean="0">
                <a:solidFill>
                  <a:srgbClr val="FFFFFF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38</a:t>
            </a:fld>
            <a:endParaRPr lang="en-US" altLang="zh-TW" sz="1200" smtClean="0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41987" name="Group 3"/>
          <p:cNvGrpSpPr>
            <a:grpSpLocks/>
          </p:cNvGrpSpPr>
          <p:nvPr/>
        </p:nvGrpSpPr>
        <p:grpSpPr bwMode="auto">
          <a:xfrm>
            <a:off x="238125" y="1989138"/>
            <a:ext cx="8307388" cy="3311525"/>
            <a:chOff x="150" y="1253"/>
            <a:chExt cx="5233" cy="2086"/>
          </a:xfrm>
        </p:grpSpPr>
        <p:sp>
          <p:nvSpPr>
            <p:cNvPr id="41992" name="Rectangle 4"/>
            <p:cNvSpPr>
              <a:spLocks noChangeArrowheads="1"/>
            </p:cNvSpPr>
            <p:nvPr/>
          </p:nvSpPr>
          <p:spPr bwMode="auto">
            <a:xfrm>
              <a:off x="4195" y="2477"/>
              <a:ext cx="1129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6 1 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  <a:sym typeface="Wingdings" pitchFamily="2" charset="2"/>
                </a:rPr>
                <a:t> 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1 6</a:t>
              </a:r>
            </a:p>
          </p:txBody>
        </p:sp>
        <p:sp>
          <p:nvSpPr>
            <p:cNvPr id="41993" name="Rectangle 5"/>
            <p:cNvSpPr>
              <a:spLocks noChangeArrowheads="1"/>
            </p:cNvSpPr>
            <p:nvPr/>
          </p:nvSpPr>
          <p:spPr bwMode="auto">
            <a:xfrm>
              <a:off x="1474" y="1253"/>
              <a:ext cx="2585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7294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|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3861 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  <a:sym typeface="Wingdings" pitchFamily="2" charset="2"/>
                </a:rPr>
                <a:t> 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  <a:sym typeface="Wingdings" pitchFamily="2" charset="2"/>
                </a:rPr>
                <a:t>12346789</a:t>
              </a:r>
              <a:endParaRPr kumimoji="0" lang="en-US" altLang="zh-TW" sz="2400" b="1">
                <a:solidFill>
                  <a:srgbClr val="FF3300"/>
                </a:solidFill>
                <a:latin typeface="Tahoma" pitchFamily="34" charset="0"/>
              </a:endParaRPr>
            </a:p>
          </p:txBody>
        </p:sp>
        <p:sp>
          <p:nvSpPr>
            <p:cNvPr id="41994" name="Rectangle 6"/>
            <p:cNvSpPr>
              <a:spLocks noChangeArrowheads="1"/>
            </p:cNvSpPr>
            <p:nvPr/>
          </p:nvSpPr>
          <p:spPr bwMode="auto">
            <a:xfrm>
              <a:off x="657" y="1842"/>
              <a:ext cx="1588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72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|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94 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  <a:sym typeface="Wingdings" pitchFamily="2" charset="2"/>
                </a:rPr>
                <a:t> 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  <a:sym typeface="Wingdings" pitchFamily="2" charset="2"/>
                </a:rPr>
                <a:t>2 4 7 9</a:t>
              </a:r>
              <a:endParaRPr kumimoji="0" lang="en-US" altLang="zh-TW" sz="2400" b="1">
                <a:solidFill>
                  <a:srgbClr val="FF3300"/>
                </a:solidFill>
                <a:latin typeface="Tahoma" pitchFamily="34" charset="0"/>
              </a:endParaRPr>
            </a:p>
          </p:txBody>
        </p:sp>
        <p:sp>
          <p:nvSpPr>
            <p:cNvPr id="41995" name="Rectangle 7"/>
            <p:cNvSpPr>
              <a:spLocks noChangeArrowheads="1"/>
            </p:cNvSpPr>
            <p:nvPr/>
          </p:nvSpPr>
          <p:spPr bwMode="auto">
            <a:xfrm>
              <a:off x="3288" y="1842"/>
              <a:ext cx="1588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3 8 6 1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  <a:sym typeface="Wingdings" pitchFamily="2" charset="2"/>
                </a:rPr>
                <a:t>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1 3 8 6</a:t>
              </a:r>
            </a:p>
          </p:txBody>
        </p:sp>
        <p:cxnSp>
          <p:nvCxnSpPr>
            <p:cNvPr id="41996" name="AutoShape 8"/>
            <p:cNvCxnSpPr>
              <a:cxnSpLocks noChangeShapeType="1"/>
              <a:stCxn id="41993" idx="2"/>
              <a:endCxn id="41994" idx="0"/>
            </p:cNvCxnSpPr>
            <p:nvPr/>
          </p:nvCxnSpPr>
          <p:spPr bwMode="auto">
            <a:xfrm flipH="1">
              <a:off x="1451" y="1578"/>
              <a:ext cx="1316" cy="2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997" name="AutoShape 9"/>
            <p:cNvCxnSpPr>
              <a:cxnSpLocks noChangeShapeType="1"/>
              <a:stCxn id="41993" idx="2"/>
              <a:endCxn id="41995" idx="0"/>
            </p:cNvCxnSpPr>
            <p:nvPr/>
          </p:nvCxnSpPr>
          <p:spPr bwMode="auto">
            <a:xfrm>
              <a:off x="2767" y="1578"/>
              <a:ext cx="1315" cy="2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998" name="AutoShape 10"/>
            <p:cNvCxnSpPr>
              <a:cxnSpLocks noChangeShapeType="1"/>
              <a:stCxn id="41994" idx="2"/>
              <a:endCxn id="42000" idx="0"/>
            </p:cNvCxnSpPr>
            <p:nvPr/>
          </p:nvCxnSpPr>
          <p:spPr bwMode="auto">
            <a:xfrm flipH="1">
              <a:off x="774" y="2167"/>
              <a:ext cx="677" cy="30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999" name="AutoShape 11"/>
            <p:cNvCxnSpPr>
              <a:cxnSpLocks noChangeShapeType="1"/>
              <a:stCxn id="41994" idx="2"/>
              <a:endCxn id="42001" idx="0"/>
            </p:cNvCxnSpPr>
            <p:nvPr/>
          </p:nvCxnSpPr>
          <p:spPr bwMode="auto">
            <a:xfrm>
              <a:off x="1451" y="2167"/>
              <a:ext cx="679" cy="3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000" name="Rectangle 12"/>
            <p:cNvSpPr>
              <a:spLocks noChangeArrowheads="1"/>
            </p:cNvSpPr>
            <p:nvPr/>
          </p:nvSpPr>
          <p:spPr bwMode="auto">
            <a:xfrm>
              <a:off x="209" y="2478"/>
              <a:ext cx="1129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7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|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2 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  <a:sym typeface="Wingdings" pitchFamily="2" charset="2"/>
                </a:rPr>
                <a:t> 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  <a:sym typeface="Wingdings" pitchFamily="2" charset="2"/>
                </a:rPr>
                <a:t>2 7</a:t>
              </a:r>
              <a:endParaRPr kumimoji="0" lang="en-US" altLang="zh-TW" sz="2400" b="1">
                <a:solidFill>
                  <a:srgbClr val="800080"/>
                </a:solidFill>
                <a:latin typeface="Tahoma" pitchFamily="34" charset="0"/>
              </a:endParaRPr>
            </a:p>
          </p:txBody>
        </p:sp>
        <p:sp>
          <p:nvSpPr>
            <p:cNvPr id="42001" name="Rectangle 13"/>
            <p:cNvSpPr>
              <a:spLocks noChangeArrowheads="1"/>
            </p:cNvSpPr>
            <p:nvPr/>
          </p:nvSpPr>
          <p:spPr bwMode="auto">
            <a:xfrm>
              <a:off x="1565" y="2477"/>
              <a:ext cx="1129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9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|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4 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  <a:sym typeface="Wingdings" pitchFamily="2" charset="2"/>
                </a:rPr>
                <a:t> 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  <a:sym typeface="Wingdings" pitchFamily="2" charset="2"/>
                </a:rPr>
                <a:t>4 9</a:t>
              </a:r>
              <a:endParaRPr kumimoji="0" lang="en-US" altLang="zh-TW" sz="1800">
                <a:latin typeface="Palatino Linotype" pitchFamily="18" charset="0"/>
              </a:endParaRPr>
            </a:p>
          </p:txBody>
        </p:sp>
        <p:cxnSp>
          <p:nvCxnSpPr>
            <p:cNvPr id="42002" name="AutoShape 14"/>
            <p:cNvCxnSpPr>
              <a:cxnSpLocks noChangeShapeType="1"/>
              <a:stCxn id="41995" idx="2"/>
              <a:endCxn id="42012" idx="0"/>
            </p:cNvCxnSpPr>
            <p:nvPr/>
          </p:nvCxnSpPr>
          <p:spPr bwMode="auto">
            <a:xfrm flipH="1">
              <a:off x="3400" y="2167"/>
              <a:ext cx="682" cy="3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03" name="AutoShape 15"/>
            <p:cNvCxnSpPr>
              <a:cxnSpLocks noChangeShapeType="1"/>
              <a:stCxn id="41995" idx="2"/>
              <a:endCxn id="41992" idx="0"/>
            </p:cNvCxnSpPr>
            <p:nvPr/>
          </p:nvCxnSpPr>
          <p:spPr bwMode="auto">
            <a:xfrm>
              <a:off x="4082" y="2167"/>
              <a:ext cx="678" cy="3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004" name="Rectangle 16"/>
            <p:cNvSpPr>
              <a:spLocks noChangeArrowheads="1"/>
            </p:cNvSpPr>
            <p:nvPr/>
          </p:nvSpPr>
          <p:spPr bwMode="auto">
            <a:xfrm>
              <a:off x="150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7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  <a:sym typeface="Wingdings" pitchFamily="2" charset="2"/>
                </a:rPr>
                <a:t>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7</a:t>
              </a:r>
            </a:p>
          </p:txBody>
        </p:sp>
        <p:sp>
          <p:nvSpPr>
            <p:cNvPr id="42005" name="Rectangle 17"/>
            <p:cNvSpPr>
              <a:spLocks noChangeArrowheads="1"/>
            </p:cNvSpPr>
            <p:nvPr/>
          </p:nvSpPr>
          <p:spPr bwMode="auto">
            <a:xfrm>
              <a:off x="839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2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  <a:sym typeface="Wingdings" pitchFamily="2" charset="2"/>
                </a:rPr>
                <a:t>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2</a:t>
              </a:r>
            </a:p>
          </p:txBody>
        </p:sp>
        <p:cxnSp>
          <p:nvCxnSpPr>
            <p:cNvPr id="42006" name="AutoShape 18"/>
            <p:cNvCxnSpPr>
              <a:cxnSpLocks noChangeShapeType="1"/>
              <a:stCxn id="42000" idx="2"/>
              <a:endCxn id="42004" idx="0"/>
            </p:cNvCxnSpPr>
            <p:nvPr/>
          </p:nvCxnSpPr>
          <p:spPr bwMode="auto">
            <a:xfrm flipH="1">
              <a:off x="427" y="2803"/>
              <a:ext cx="347" cy="2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07" name="AutoShape 19"/>
            <p:cNvCxnSpPr>
              <a:cxnSpLocks noChangeShapeType="1"/>
              <a:stCxn id="42000" idx="2"/>
              <a:endCxn id="42005" idx="0"/>
            </p:cNvCxnSpPr>
            <p:nvPr/>
          </p:nvCxnSpPr>
          <p:spPr bwMode="auto">
            <a:xfrm>
              <a:off x="774" y="2803"/>
              <a:ext cx="342" cy="2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008" name="Rectangle 20"/>
            <p:cNvSpPr>
              <a:spLocks noChangeArrowheads="1"/>
            </p:cNvSpPr>
            <p:nvPr/>
          </p:nvSpPr>
          <p:spPr bwMode="auto">
            <a:xfrm>
              <a:off x="1511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9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  <a:sym typeface="Wingdings" pitchFamily="2" charset="2"/>
                </a:rPr>
                <a:t>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9</a:t>
              </a:r>
            </a:p>
          </p:txBody>
        </p:sp>
        <p:sp>
          <p:nvSpPr>
            <p:cNvPr id="42009" name="Rectangle 21"/>
            <p:cNvSpPr>
              <a:spLocks noChangeArrowheads="1"/>
            </p:cNvSpPr>
            <p:nvPr/>
          </p:nvSpPr>
          <p:spPr bwMode="auto">
            <a:xfrm>
              <a:off x="2200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4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  <a:sym typeface="Wingdings" pitchFamily="2" charset="2"/>
                </a:rPr>
                <a:t>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4</a:t>
              </a:r>
            </a:p>
          </p:txBody>
        </p:sp>
        <p:cxnSp>
          <p:nvCxnSpPr>
            <p:cNvPr id="42010" name="AutoShape 22"/>
            <p:cNvCxnSpPr>
              <a:cxnSpLocks noChangeShapeType="1"/>
              <a:stCxn id="42001" idx="2"/>
              <a:endCxn id="42008" idx="0"/>
            </p:cNvCxnSpPr>
            <p:nvPr/>
          </p:nvCxnSpPr>
          <p:spPr bwMode="auto">
            <a:xfrm flipH="1">
              <a:off x="1788" y="2802"/>
              <a:ext cx="342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11" name="AutoShape 23"/>
            <p:cNvCxnSpPr>
              <a:cxnSpLocks noChangeShapeType="1"/>
              <a:stCxn id="42001" idx="2"/>
              <a:endCxn id="42009" idx="0"/>
            </p:cNvCxnSpPr>
            <p:nvPr/>
          </p:nvCxnSpPr>
          <p:spPr bwMode="auto">
            <a:xfrm>
              <a:off x="2130" y="2802"/>
              <a:ext cx="347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012" name="Rectangle 24"/>
            <p:cNvSpPr>
              <a:spLocks noChangeArrowheads="1"/>
            </p:cNvSpPr>
            <p:nvPr/>
          </p:nvSpPr>
          <p:spPr bwMode="auto">
            <a:xfrm>
              <a:off x="2835" y="2477"/>
              <a:ext cx="1129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3 8 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  <a:sym typeface="Wingdings" pitchFamily="2" charset="2"/>
                </a:rPr>
                <a:t> 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3 8</a:t>
              </a:r>
            </a:p>
          </p:txBody>
        </p:sp>
        <p:sp>
          <p:nvSpPr>
            <p:cNvPr id="42013" name="Rectangle 25"/>
            <p:cNvSpPr>
              <a:spLocks noChangeArrowheads="1"/>
            </p:cNvSpPr>
            <p:nvPr/>
          </p:nvSpPr>
          <p:spPr bwMode="auto">
            <a:xfrm>
              <a:off x="2780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3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  <a:sym typeface="Wingdings" pitchFamily="2" charset="2"/>
                </a:rPr>
                <a:t>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3</a:t>
              </a:r>
            </a:p>
          </p:txBody>
        </p:sp>
        <p:sp>
          <p:nvSpPr>
            <p:cNvPr id="42014" name="Rectangle 26"/>
            <p:cNvSpPr>
              <a:spLocks noChangeArrowheads="1"/>
            </p:cNvSpPr>
            <p:nvPr/>
          </p:nvSpPr>
          <p:spPr bwMode="auto">
            <a:xfrm>
              <a:off x="3469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8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  <a:sym typeface="Wingdings" pitchFamily="2" charset="2"/>
                </a:rPr>
                <a:t>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8</a:t>
              </a:r>
            </a:p>
          </p:txBody>
        </p:sp>
        <p:cxnSp>
          <p:nvCxnSpPr>
            <p:cNvPr id="42015" name="AutoShape 27"/>
            <p:cNvCxnSpPr>
              <a:cxnSpLocks noChangeShapeType="1"/>
              <a:stCxn id="42012" idx="2"/>
              <a:endCxn id="42013" idx="0"/>
            </p:cNvCxnSpPr>
            <p:nvPr/>
          </p:nvCxnSpPr>
          <p:spPr bwMode="auto">
            <a:xfrm flipH="1">
              <a:off x="3057" y="2802"/>
              <a:ext cx="343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16" name="AutoShape 28"/>
            <p:cNvCxnSpPr>
              <a:cxnSpLocks noChangeShapeType="1"/>
              <a:stCxn id="42012" idx="2"/>
              <a:endCxn id="42014" idx="0"/>
            </p:cNvCxnSpPr>
            <p:nvPr/>
          </p:nvCxnSpPr>
          <p:spPr bwMode="auto">
            <a:xfrm>
              <a:off x="3400" y="2802"/>
              <a:ext cx="346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017" name="Rectangle 29"/>
            <p:cNvSpPr>
              <a:spLocks noChangeArrowheads="1"/>
            </p:cNvSpPr>
            <p:nvPr/>
          </p:nvSpPr>
          <p:spPr bwMode="auto">
            <a:xfrm>
              <a:off x="4141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6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  <a:sym typeface="Wingdings" pitchFamily="2" charset="2"/>
                </a:rPr>
                <a:t>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6</a:t>
              </a:r>
            </a:p>
          </p:txBody>
        </p:sp>
        <p:sp>
          <p:nvSpPr>
            <p:cNvPr id="42018" name="Rectangle 30"/>
            <p:cNvSpPr>
              <a:spLocks noChangeArrowheads="1"/>
            </p:cNvSpPr>
            <p:nvPr/>
          </p:nvSpPr>
          <p:spPr bwMode="auto">
            <a:xfrm>
              <a:off x="4830" y="3022"/>
              <a:ext cx="553" cy="317"/>
            </a:xfrm>
            <a:prstGeom prst="rect">
              <a:avLst/>
            </a:prstGeom>
            <a:solidFill>
              <a:srgbClr val="CCFFCC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</a:rPr>
                <a:t>1</a:t>
              </a:r>
              <a:r>
                <a:rPr kumimoji="0" lang="en-US" altLang="zh-TW" sz="2400" b="1">
                  <a:solidFill>
                    <a:srgbClr val="800080"/>
                  </a:solidFill>
                  <a:latin typeface="Tahoma" pitchFamily="34" charset="0"/>
                  <a:sym typeface="Wingdings" pitchFamily="2" charset="2"/>
                </a:rPr>
                <a:t></a:t>
              </a:r>
              <a:r>
                <a:rPr kumimoji="0" lang="en-US" altLang="zh-TW" sz="2400" b="1">
                  <a:solidFill>
                    <a:srgbClr val="FF3300"/>
                  </a:solidFill>
                  <a:latin typeface="Tahoma" pitchFamily="34" charset="0"/>
                </a:rPr>
                <a:t>1</a:t>
              </a:r>
            </a:p>
          </p:txBody>
        </p:sp>
        <p:cxnSp>
          <p:nvCxnSpPr>
            <p:cNvPr id="42019" name="AutoShape 31"/>
            <p:cNvCxnSpPr>
              <a:cxnSpLocks noChangeShapeType="1"/>
              <a:stCxn id="41992" idx="2"/>
              <a:endCxn id="42017" idx="0"/>
            </p:cNvCxnSpPr>
            <p:nvPr/>
          </p:nvCxnSpPr>
          <p:spPr bwMode="auto">
            <a:xfrm flipH="1">
              <a:off x="4418" y="2802"/>
              <a:ext cx="342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20" name="AutoShape 32"/>
            <p:cNvCxnSpPr>
              <a:cxnSpLocks noChangeShapeType="1"/>
              <a:stCxn id="41992" idx="2"/>
              <a:endCxn id="42018" idx="0"/>
            </p:cNvCxnSpPr>
            <p:nvPr/>
          </p:nvCxnSpPr>
          <p:spPr bwMode="auto">
            <a:xfrm>
              <a:off x="4760" y="2802"/>
              <a:ext cx="347" cy="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1988" name="Line 33"/>
          <p:cNvSpPr>
            <a:spLocks noChangeShapeType="1"/>
          </p:cNvSpPr>
          <p:nvPr/>
        </p:nvSpPr>
        <p:spPr bwMode="auto">
          <a:xfrm flipH="1" flipV="1">
            <a:off x="5219700" y="2565400"/>
            <a:ext cx="792163" cy="142875"/>
          </a:xfrm>
          <a:prstGeom prst="line">
            <a:avLst/>
          </a:prstGeom>
          <a:noFill/>
          <a:ln w="63500">
            <a:solidFill>
              <a:srgbClr val="CC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41989" name="Line 34"/>
          <p:cNvSpPr>
            <a:spLocks noChangeShapeType="1"/>
          </p:cNvSpPr>
          <p:nvPr/>
        </p:nvSpPr>
        <p:spPr bwMode="auto">
          <a:xfrm flipV="1">
            <a:off x="2771775" y="2565400"/>
            <a:ext cx="792163" cy="142875"/>
          </a:xfrm>
          <a:prstGeom prst="line">
            <a:avLst/>
          </a:prstGeom>
          <a:noFill/>
          <a:ln w="63500">
            <a:solidFill>
              <a:srgbClr val="CC0000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41990" name="Text Box 35"/>
          <p:cNvSpPr txBox="1">
            <a:spLocks noChangeArrowheads="1"/>
          </p:cNvSpPr>
          <p:nvPr/>
        </p:nvSpPr>
        <p:spPr bwMode="auto">
          <a:xfrm>
            <a:off x="323850" y="1196975"/>
            <a:ext cx="4103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kumimoji="0" lang="en-US" altLang="zh-TW" sz="2400" b="1">
                <a:latin typeface="Palatino Linotype" pitchFamily="18" charset="0"/>
              </a:rPr>
              <a:t>Merge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Merge Sort - analysis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7772400" cy="36957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TW" sz="2000" smtClean="0"/>
              <a:t>The height h of the merge-sort tree is log n + 1 = </a:t>
            </a:r>
            <a:r>
              <a:rPr lang="en-US" altLang="zh-TW" sz="2000" smtClean="0">
                <a:solidFill>
                  <a:srgbClr val="063DE8"/>
                </a:solidFill>
              </a:rPr>
              <a:t>O(log n)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zh-TW" smtClean="0"/>
              <a:t> at each recursive call we divide in half the sequence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TW" sz="2000" smtClean="0"/>
              <a:t>The overall amount or work done at the nodes of depth </a:t>
            </a:r>
            <a:r>
              <a:rPr lang="en-US" altLang="zh-TW" sz="2000" i="1" smtClean="0">
                <a:solidFill>
                  <a:srgbClr val="063DE8"/>
                </a:solidFill>
              </a:rPr>
              <a:t>i</a:t>
            </a:r>
            <a:r>
              <a:rPr lang="en-US" altLang="zh-TW" sz="2000" smtClean="0"/>
              <a:t> is O(n)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zh-TW" smtClean="0"/>
              <a:t>we partition and merge 2</a:t>
            </a:r>
            <a:r>
              <a:rPr lang="en-US" altLang="zh-TW" baseline="30000" smtClean="0"/>
              <a:t>i</a:t>
            </a:r>
            <a:r>
              <a:rPr lang="en-US" altLang="zh-TW" smtClean="0"/>
              <a:t> sequences of size n/2</a:t>
            </a:r>
            <a:r>
              <a:rPr lang="en-US" altLang="zh-TW" baseline="30000" smtClean="0"/>
              <a:t>i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zh-TW" smtClean="0"/>
              <a:t>we make 2</a:t>
            </a:r>
            <a:r>
              <a:rPr lang="en-US" altLang="zh-TW" baseline="30000" smtClean="0"/>
              <a:t>i+1</a:t>
            </a:r>
            <a:r>
              <a:rPr lang="en-US" altLang="zh-TW" smtClean="0"/>
              <a:t> recursive calls</a:t>
            </a:r>
            <a:endParaRPr lang="en-US" altLang="zh-TW" smtClean="0">
              <a:solidFill>
                <a:srgbClr val="063DE8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TW" sz="2000" smtClean="0"/>
              <a:t>Thus, the total running time of merge-sort is </a:t>
            </a:r>
            <a:r>
              <a:rPr lang="en-US" altLang="zh-TW" sz="2000" smtClean="0">
                <a:solidFill>
                  <a:srgbClr val="063DE8"/>
                </a:solidFill>
              </a:rPr>
              <a:t>O(n log n)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zh-TW" sz="2000" smtClean="0">
              <a:solidFill>
                <a:srgbClr val="063DE8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zh-TW" sz="2000" smtClean="0">
              <a:solidFill>
                <a:srgbClr val="063DE8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zh-TW" sz="2000" smtClean="0">
              <a:solidFill>
                <a:srgbClr val="063DE8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zh-TW" sz="2000" smtClean="0">
                <a:solidFill>
                  <a:srgbClr val="063DE8"/>
                </a:solidFill>
              </a:rPr>
              <a:t> </a:t>
            </a:r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E17D7F8-4385-4F4D-B04A-9D278E75F27A}" type="slidenum">
              <a:rPr lang="en-US" altLang="zh-TW" sz="1200" smtClean="0">
                <a:solidFill>
                  <a:srgbClr val="FFFFFF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39</a:t>
            </a:fld>
            <a:endParaRPr lang="en-US" altLang="zh-TW" sz="1200" smtClean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4301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3789363"/>
            <a:ext cx="590550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Quicksort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08125"/>
            <a:ext cx="7848600" cy="4968875"/>
          </a:xfrm>
        </p:spPr>
        <p:txBody>
          <a:bodyPr/>
          <a:lstStyle/>
          <a:p>
            <a:pPr eaLnBrk="1" hangingPunct="1"/>
            <a:r>
              <a:rPr lang="en-US" altLang="zh-CN" smtClean="0"/>
              <a:t>Conquer</a:t>
            </a:r>
          </a:p>
          <a:p>
            <a:pPr lvl="1" eaLnBrk="1" hangingPunct="1"/>
            <a:r>
              <a:rPr lang="en-US" altLang="zh-CN" smtClean="0"/>
              <a:t>Apply the same algorithm to each half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638800" y="3184525"/>
            <a:ext cx="3048000" cy="68580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373563" y="3184525"/>
            <a:ext cx="914400" cy="685800"/>
          </a:xfrm>
          <a:prstGeom prst="rect">
            <a:avLst/>
          </a:prstGeom>
          <a:noFill/>
          <a:ln w="57150">
            <a:solidFill>
              <a:srgbClr val="063DE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828800" y="2651125"/>
            <a:ext cx="1173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zh-CN" altLang="en-US" sz="2400" b="1">
                <a:solidFill>
                  <a:srgbClr val="FC0128"/>
                </a:solidFill>
                <a:latin typeface="Arial" charset="0"/>
                <a:ea typeface="宋体" charset="-122"/>
              </a:rPr>
              <a:t>&lt; </a:t>
            </a:r>
            <a:r>
              <a:rPr kumimoji="0" lang="en-US" altLang="zh-CN" sz="2400" b="1">
                <a:solidFill>
                  <a:srgbClr val="FC0128"/>
                </a:solidFill>
                <a:latin typeface="Arial" charset="0"/>
                <a:ea typeface="宋体" charset="-122"/>
              </a:rPr>
              <a:t>pivot</a:t>
            </a:r>
            <a:endParaRPr kumimoji="0" lang="en-US" altLang="zh-CN" sz="2400">
              <a:solidFill>
                <a:srgbClr val="FC0128"/>
              </a:solidFill>
              <a:latin typeface="Times New Roman" pitchFamily="18" charset="0"/>
              <a:ea typeface="宋体" charset="-122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6477000" y="2651125"/>
            <a:ext cx="1173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zh-CN" altLang="en-US" sz="2400" b="1">
                <a:solidFill>
                  <a:schemeClr val="accent2"/>
                </a:solidFill>
                <a:latin typeface="Arial" charset="0"/>
                <a:ea typeface="宋体" charset="-122"/>
              </a:rPr>
              <a:t>&gt; </a:t>
            </a:r>
            <a:r>
              <a:rPr kumimoji="0" lang="en-US" altLang="zh-CN" sz="2400" b="1">
                <a:solidFill>
                  <a:schemeClr val="accent2"/>
                </a:solidFill>
                <a:latin typeface="Arial" charset="0"/>
                <a:ea typeface="宋体" charset="-122"/>
              </a:rPr>
              <a:t>pivot</a:t>
            </a:r>
            <a:endParaRPr kumimoji="0" lang="en-US" altLang="zh-CN" sz="2400">
              <a:solidFill>
                <a:schemeClr val="accent2"/>
              </a:solidFill>
              <a:latin typeface="Times New Roman" pitchFamily="18" charset="0"/>
              <a:ea typeface="宋体" charset="-122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343400" y="3298825"/>
            <a:ext cx="911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CN" sz="2400" b="1">
                <a:solidFill>
                  <a:srgbClr val="063DE8"/>
                </a:solidFill>
                <a:latin typeface="Arial" charset="0"/>
                <a:ea typeface="宋体" charset="-122"/>
              </a:rPr>
              <a:t>pivot</a:t>
            </a:r>
            <a:endParaRPr kumimoji="0" lang="en-US" altLang="zh-CN" sz="2400">
              <a:solidFill>
                <a:srgbClr val="063DE8"/>
              </a:solidFill>
              <a:latin typeface="Times New Roman" pitchFamily="18" charset="0"/>
              <a:ea typeface="宋体" charset="-122"/>
            </a:endParaRP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914400" y="3184525"/>
            <a:ext cx="3200400" cy="6858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2209800" y="3184525"/>
            <a:ext cx="609600" cy="6858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219200" y="3298825"/>
            <a:ext cx="893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zh-CN" altLang="en-US" sz="2400" b="1">
                <a:latin typeface="Arial" charset="0"/>
                <a:ea typeface="宋体" charset="-122"/>
              </a:rPr>
              <a:t>&lt;</a:t>
            </a:r>
            <a:r>
              <a:rPr kumimoji="0" lang="en-US" altLang="zh-TW" sz="2400" b="1">
                <a:latin typeface="Arial" charset="0"/>
                <a:ea typeface="宋体" charset="-122"/>
              </a:rPr>
              <a:t>=</a:t>
            </a:r>
            <a:r>
              <a:rPr kumimoji="0" lang="en-US" altLang="zh-CN" sz="2400" b="1">
                <a:latin typeface="Arial" charset="0"/>
                <a:ea typeface="宋体" charset="-122"/>
              </a:rPr>
              <a:t> p’</a:t>
            </a:r>
            <a:endParaRPr kumimoji="0" lang="en-US" altLang="zh-CN" sz="2400">
              <a:latin typeface="Times New Roman" pitchFamily="18" charset="0"/>
              <a:ea typeface="宋体" charset="-122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2209800" y="3298825"/>
            <a:ext cx="538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zh-CN" altLang="en-US" sz="2400" b="1">
                <a:latin typeface="Arial" charset="0"/>
                <a:ea typeface="宋体" charset="-122"/>
              </a:rPr>
              <a:t> </a:t>
            </a:r>
            <a:r>
              <a:rPr kumimoji="0" lang="en-US" altLang="zh-CN" sz="2400" b="1">
                <a:latin typeface="Arial" charset="0"/>
                <a:ea typeface="宋体" charset="-122"/>
              </a:rPr>
              <a:t>p’</a:t>
            </a:r>
            <a:endParaRPr kumimoji="0" lang="en-US" altLang="zh-CN" sz="2400">
              <a:latin typeface="Times New Roman" pitchFamily="18" charset="0"/>
              <a:ea typeface="宋体" charset="-122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048000" y="3298825"/>
            <a:ext cx="893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400" b="1">
                <a:latin typeface="Arial" charset="0"/>
                <a:ea typeface="宋体" charset="-122"/>
              </a:rPr>
              <a:t>=</a:t>
            </a:r>
            <a:r>
              <a:rPr kumimoji="0" lang="en-US" altLang="zh-CN" sz="2400" b="1">
                <a:latin typeface="Arial" charset="0"/>
                <a:ea typeface="宋体" charset="-122"/>
              </a:rPr>
              <a:t>&gt; p’</a:t>
            </a:r>
            <a:endParaRPr kumimoji="0" lang="en-US" altLang="zh-CN" sz="2400">
              <a:latin typeface="Times New Roman" pitchFamily="18" charset="0"/>
              <a:ea typeface="宋体" charset="-122"/>
            </a:endParaRP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6705600" y="3184525"/>
            <a:ext cx="609600" cy="68580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5715000" y="3298825"/>
            <a:ext cx="96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zh-CN" altLang="en-US" sz="2400" b="1">
                <a:latin typeface="Arial" charset="0"/>
                <a:ea typeface="宋体" charset="-122"/>
              </a:rPr>
              <a:t>&lt; </a:t>
            </a:r>
            <a:r>
              <a:rPr kumimoji="0" lang="en-US" altLang="zh-TW" sz="2400" b="1">
                <a:latin typeface="Arial" charset="0"/>
                <a:ea typeface="宋体" charset="-122"/>
              </a:rPr>
              <a:t>=</a:t>
            </a:r>
            <a:r>
              <a:rPr kumimoji="0" lang="en-US" altLang="zh-CN" sz="2400" b="1">
                <a:latin typeface="Arial" charset="0"/>
                <a:ea typeface="宋体" charset="-122"/>
              </a:rPr>
              <a:t>p”</a:t>
            </a:r>
            <a:endParaRPr kumimoji="0" lang="en-US" altLang="zh-CN" sz="2400">
              <a:latin typeface="Times New Roman" pitchFamily="18" charset="0"/>
              <a:ea typeface="宋体" charset="-122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6781800" y="3298825"/>
            <a:ext cx="522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CN" sz="2400" b="1">
                <a:latin typeface="Arial" charset="0"/>
                <a:ea typeface="宋体" charset="-122"/>
              </a:rPr>
              <a:t>p”</a:t>
            </a:r>
            <a:endParaRPr kumimoji="0" lang="en-US" altLang="zh-CN" sz="2400">
              <a:latin typeface="Times New Roman" pitchFamily="18" charset="0"/>
              <a:ea typeface="宋体" charset="-122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7515225" y="3298825"/>
            <a:ext cx="96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400" b="1">
                <a:latin typeface="Arial" charset="0"/>
                <a:ea typeface="宋体" charset="-122"/>
              </a:rPr>
              <a:t>=</a:t>
            </a:r>
            <a:r>
              <a:rPr kumimoji="0" lang="en-US" altLang="zh-CN" sz="2400" b="1">
                <a:latin typeface="Arial" charset="0"/>
                <a:ea typeface="宋体" charset="-122"/>
              </a:rPr>
              <a:t>&gt; p”</a:t>
            </a:r>
            <a:endParaRPr kumimoji="0" lang="en-US" altLang="zh-CN" sz="2400">
              <a:latin typeface="Times New Roman" pitchFamily="18" charset="0"/>
              <a:ea typeface="宋体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Merge Sort </a:t>
            </a:r>
            <a:r>
              <a:rPr lang="en-US" altLang="zh-TW" smtClean="0">
                <a:latin typeface="Palatino Linotype" pitchFamily="18" charset="0"/>
              </a:rPr>
              <a:t>–</a:t>
            </a:r>
            <a:r>
              <a:rPr lang="en-US" altLang="zh-TW" smtClean="0"/>
              <a:t> sample code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286000"/>
            <a:ext cx="7924800" cy="2438400"/>
          </a:xfrm>
        </p:spPr>
        <p:txBody>
          <a:bodyPr>
            <a:noAutofit/>
          </a:bodyPr>
          <a:lstStyle/>
          <a:p>
            <a:pPr marL="0" indent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 dirty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void </a:t>
            </a:r>
            <a:r>
              <a:rPr lang="en-US" altLang="en-US" b="1" dirty="0" err="1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mergesort</a:t>
            </a:r>
            <a:r>
              <a:rPr lang="en-US" altLang="en-US" b="1" dirty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(</a:t>
            </a:r>
            <a:r>
              <a:rPr lang="en-US" altLang="en-US" b="1" dirty="0" err="1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int</a:t>
            </a:r>
            <a:r>
              <a:rPr lang="en-US" altLang="en-US" b="1" dirty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 low, </a:t>
            </a:r>
            <a:r>
              <a:rPr lang="en-US" altLang="en-US" b="1" dirty="0" err="1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int</a:t>
            </a:r>
            <a:r>
              <a:rPr lang="en-US" altLang="en-US" b="1" dirty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 high)</a:t>
            </a:r>
          </a:p>
          <a:p>
            <a:pPr marL="0" indent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 dirty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{ </a:t>
            </a:r>
          </a:p>
          <a:p>
            <a:pPr marL="0" indent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 dirty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	if (low&lt;high) </a:t>
            </a:r>
          </a:p>
          <a:p>
            <a:pPr marL="0" indent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 dirty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	{ </a:t>
            </a:r>
          </a:p>
          <a:p>
            <a:pPr marL="0" indent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 dirty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		</a:t>
            </a:r>
            <a:r>
              <a:rPr lang="en-US" altLang="en-US" b="1" dirty="0" err="1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int</a:t>
            </a:r>
            <a:r>
              <a:rPr lang="en-US" altLang="en-US" b="1" dirty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 middle=(</a:t>
            </a:r>
            <a:r>
              <a:rPr lang="en-US" altLang="en-US" b="1" dirty="0" err="1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low+high</a:t>
            </a:r>
            <a:r>
              <a:rPr lang="en-US" altLang="en-US" b="1" dirty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)/2; </a:t>
            </a:r>
          </a:p>
          <a:p>
            <a:pPr marL="0" indent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 dirty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		</a:t>
            </a:r>
            <a:r>
              <a:rPr lang="en-US" altLang="en-US" b="1" dirty="0" err="1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mergesort</a:t>
            </a:r>
            <a:r>
              <a:rPr lang="en-US" altLang="en-US" b="1" dirty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(low, middle); </a:t>
            </a:r>
          </a:p>
          <a:p>
            <a:pPr marL="0" indent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 dirty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		</a:t>
            </a:r>
            <a:r>
              <a:rPr lang="en-US" altLang="en-US" b="1" dirty="0" err="1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mergesort</a:t>
            </a:r>
            <a:r>
              <a:rPr lang="en-US" altLang="en-US" b="1" dirty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(middle+1,  high); </a:t>
            </a:r>
          </a:p>
          <a:p>
            <a:pPr marL="0" indent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 dirty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		merge(low, middle, high);</a:t>
            </a:r>
          </a:p>
          <a:p>
            <a:pPr marL="0" indent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 dirty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 	}</a:t>
            </a:r>
          </a:p>
          <a:p>
            <a:pPr marL="0" indent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 dirty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 }</a:t>
            </a:r>
            <a:endParaRPr lang="en-US" altLang="zh-TW" b="1" dirty="0">
              <a:solidFill>
                <a:schemeClr val="tx1"/>
              </a:solidFill>
              <a:latin typeface="Courier New" pitchFamily="49" charset="0"/>
              <a:ea typeface="宋体" charset="-122"/>
            </a:endParaRPr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88E75DA-5FFB-4C44-A841-769D172B460F}" type="slidenum">
              <a:rPr lang="en-US" altLang="zh-TW" sz="1200" smtClean="0">
                <a:solidFill>
                  <a:srgbClr val="FFFFFF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40</a:t>
            </a:fld>
            <a:endParaRPr lang="en-US" altLang="zh-TW" sz="1200" smtClean="0">
              <a:solidFill>
                <a:srgbClr val="FFFFFF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747712" y="1219200"/>
            <a:ext cx="8015288" cy="914400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Merge Sort </a:t>
            </a:r>
            <a:r>
              <a:rPr lang="en-US" altLang="zh-TW" dirty="0" smtClean="0">
                <a:latin typeface="Palatino Linotype" pitchFamily="18" charset="0"/>
              </a:rPr>
              <a:t>–</a:t>
            </a:r>
            <a:r>
              <a:rPr lang="en-US" altLang="zh-TW" dirty="0" smtClean="0"/>
              <a:t> sample code (cont.)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2362200"/>
            <a:ext cx="7620000" cy="3849688"/>
          </a:xfrm>
        </p:spPr>
        <p:txBody>
          <a:bodyPr>
            <a:normAutofit/>
          </a:bodyPr>
          <a:lstStyle/>
          <a:p>
            <a:pPr marL="0" indent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b="1" dirty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void merge(</a:t>
            </a:r>
            <a:r>
              <a:rPr lang="en-US" altLang="en-US" sz="1800" b="1" dirty="0" err="1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int</a:t>
            </a:r>
            <a:r>
              <a:rPr lang="en-US" altLang="en-US" sz="1800" b="1" dirty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 low, </a:t>
            </a:r>
            <a:r>
              <a:rPr lang="en-US" altLang="en-US" sz="1800" b="1" dirty="0" err="1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int</a:t>
            </a:r>
            <a:r>
              <a:rPr lang="en-US" altLang="en-US" sz="1800" b="1" dirty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 middle, </a:t>
            </a:r>
            <a:r>
              <a:rPr lang="en-US" altLang="en-US" sz="1800" b="1" dirty="0" err="1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int</a:t>
            </a:r>
            <a:r>
              <a:rPr lang="en-US" altLang="en-US" sz="1800" b="1" dirty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 high) </a:t>
            </a:r>
          </a:p>
          <a:p>
            <a:pPr marL="0" indent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b="1" dirty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{ </a:t>
            </a:r>
          </a:p>
          <a:p>
            <a:pPr marL="0" indent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b="1" dirty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	</a:t>
            </a:r>
            <a:r>
              <a:rPr lang="en-US" altLang="en-US" sz="1800" b="1" dirty="0" err="1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int</a:t>
            </a:r>
            <a:r>
              <a:rPr lang="en-US" altLang="en-US" sz="1800" b="1" dirty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 </a:t>
            </a:r>
            <a:r>
              <a:rPr lang="en-US" altLang="en-US" sz="1800" b="1" dirty="0" err="1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i</a:t>
            </a:r>
            <a:r>
              <a:rPr lang="en-US" altLang="en-US" sz="1800" b="1" dirty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, j, k; </a:t>
            </a:r>
          </a:p>
          <a:p>
            <a:pPr marL="0" indent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b="1" dirty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	// copy both halves of a to auxiliary array b </a:t>
            </a:r>
          </a:p>
          <a:p>
            <a:pPr marL="0" indent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b="1" dirty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	for (</a:t>
            </a:r>
            <a:r>
              <a:rPr lang="en-US" altLang="en-US" sz="1800" b="1" dirty="0" err="1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i</a:t>
            </a:r>
            <a:r>
              <a:rPr lang="en-US" altLang="en-US" sz="1800" b="1" dirty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=low; </a:t>
            </a:r>
            <a:r>
              <a:rPr lang="en-US" altLang="en-US" sz="1800" b="1" dirty="0" err="1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i</a:t>
            </a:r>
            <a:r>
              <a:rPr lang="en-US" altLang="en-US" sz="1800" b="1" dirty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&lt;=high; </a:t>
            </a:r>
            <a:r>
              <a:rPr lang="en-US" altLang="en-US" sz="1800" b="1" dirty="0" err="1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i</a:t>
            </a:r>
            <a:r>
              <a:rPr lang="en-US" altLang="en-US" sz="1800" b="1" dirty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++) </a:t>
            </a:r>
          </a:p>
          <a:p>
            <a:pPr marL="0" indent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b="1" dirty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		b[</a:t>
            </a:r>
            <a:r>
              <a:rPr lang="en-US" altLang="en-US" sz="1800" b="1" dirty="0" err="1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i</a:t>
            </a:r>
            <a:r>
              <a:rPr lang="en-US" altLang="en-US" sz="1800" b="1" dirty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]=a[</a:t>
            </a:r>
            <a:r>
              <a:rPr lang="en-US" altLang="en-US" sz="1800" b="1" dirty="0" err="1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i</a:t>
            </a:r>
            <a:r>
              <a:rPr lang="en-US" altLang="en-US" sz="1800" b="1" dirty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]; </a:t>
            </a:r>
          </a:p>
          <a:p>
            <a:pPr marL="0" indent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b="1" dirty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	</a:t>
            </a:r>
            <a:r>
              <a:rPr lang="en-US" altLang="en-US" sz="1800" b="1" dirty="0" err="1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i</a:t>
            </a:r>
            <a:r>
              <a:rPr lang="en-US" altLang="en-US" sz="1800" b="1" dirty="0" smtClean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=low</a:t>
            </a:r>
            <a:r>
              <a:rPr lang="en-US" altLang="en-US" sz="1800" b="1" dirty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; j=middle+1; k=low; </a:t>
            </a:r>
          </a:p>
          <a:p>
            <a:pPr marL="0" indent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b="1" dirty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	// copy back next-greatest element at each time </a:t>
            </a:r>
          </a:p>
          <a:p>
            <a:pPr marL="0" indent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b="1" dirty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	while (</a:t>
            </a:r>
            <a:r>
              <a:rPr lang="en-US" altLang="en-US" sz="1800" b="1" dirty="0" err="1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i</a:t>
            </a:r>
            <a:r>
              <a:rPr lang="en-US" altLang="en-US" sz="1800" b="1" dirty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&lt;=middle &amp;&amp; j&lt;=high) </a:t>
            </a:r>
          </a:p>
          <a:p>
            <a:pPr marL="0" indent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b="1" dirty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		if (b[</a:t>
            </a:r>
            <a:r>
              <a:rPr lang="en-US" altLang="en-US" sz="1800" b="1" dirty="0" err="1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i</a:t>
            </a:r>
            <a:r>
              <a:rPr lang="en-US" altLang="en-US" sz="1800" b="1" dirty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]&lt;=b[j]) 	a[k++]=b[</a:t>
            </a:r>
            <a:r>
              <a:rPr lang="en-US" altLang="en-US" sz="1800" b="1" dirty="0" err="1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i</a:t>
            </a:r>
            <a:r>
              <a:rPr lang="en-US" altLang="en-US" sz="1800" b="1" dirty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++]; </a:t>
            </a:r>
          </a:p>
          <a:p>
            <a:pPr marL="0" indent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b="1" dirty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		else 		a[k++]=b[j++]; </a:t>
            </a:r>
          </a:p>
          <a:p>
            <a:pPr marL="0" indent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b="1" dirty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	// copy back remaining elements of first half (if any) </a:t>
            </a:r>
          </a:p>
          <a:p>
            <a:pPr marL="0" indent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b="1" dirty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	while (</a:t>
            </a:r>
            <a:r>
              <a:rPr lang="en-US" altLang="en-US" sz="1800" b="1" dirty="0" err="1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i</a:t>
            </a:r>
            <a:r>
              <a:rPr lang="en-US" altLang="en-US" sz="1800" b="1" dirty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&lt;=middle) </a:t>
            </a:r>
          </a:p>
          <a:p>
            <a:pPr marL="0" indent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b="1" dirty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		a[k++]=b[</a:t>
            </a:r>
            <a:r>
              <a:rPr lang="en-US" altLang="en-US" sz="1800" b="1" dirty="0" err="1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i</a:t>
            </a:r>
            <a:r>
              <a:rPr lang="en-US" altLang="en-US" sz="1800" b="1" dirty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++]; </a:t>
            </a:r>
          </a:p>
          <a:p>
            <a:pPr marL="0" indent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b="1" dirty="0">
                <a:solidFill>
                  <a:schemeClr val="tx1"/>
                </a:solidFill>
                <a:latin typeface="Courier New" pitchFamily="49" charset="0"/>
                <a:ea typeface="宋体" charset="-122"/>
              </a:rPr>
              <a:t>}</a:t>
            </a:r>
            <a:endParaRPr lang="en-US" altLang="zh-TW" sz="1800" b="1" dirty="0">
              <a:solidFill>
                <a:schemeClr val="tx1"/>
              </a:solidFill>
              <a:latin typeface="Courier New" pitchFamily="49" charset="0"/>
              <a:ea typeface="宋体" charset="-122"/>
            </a:endParaRPr>
          </a:p>
        </p:txBody>
      </p:sp>
      <p:sp>
        <p:nvSpPr>
          <p:cNvPr id="45060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BBEE48B-5699-4F70-ADA8-A48A75A3AE6D}" type="slidenum">
              <a:rPr lang="en-US" altLang="zh-TW" sz="1200" smtClean="0">
                <a:solidFill>
                  <a:srgbClr val="FFFFFF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41</a:t>
            </a:fld>
            <a:endParaRPr lang="en-US" altLang="zh-TW" sz="1200" smtClean="0">
              <a:solidFill>
                <a:srgbClr val="FFFFFF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57FE915-02FC-4E97-9CA9-88A7CD9D346C}" type="slidenum">
              <a:rPr lang="en-US" altLang="zh-TW" sz="1200" smtClean="0">
                <a:solidFill>
                  <a:srgbClr val="FFFFFF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zh-TW" sz="1200" smtClean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95250"/>
            <a:ext cx="8096250" cy="666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E6D3354-B343-4C7D-8921-C93E86F5157D}" type="slidenum">
              <a:rPr lang="en-US" altLang="zh-TW" sz="1200" smtClean="0">
                <a:solidFill>
                  <a:srgbClr val="FFFFFF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zh-TW" sz="1200" smtClean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95250"/>
            <a:ext cx="8096250" cy="666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A941749-C628-4D27-9D3E-181D396FC35A}" type="slidenum">
              <a:rPr lang="en-US" altLang="zh-TW" sz="1200" smtClean="0">
                <a:solidFill>
                  <a:srgbClr val="FFFFFF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zh-TW" sz="1200" smtClean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95250"/>
            <a:ext cx="8096250" cy="666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9C015F0-A6E0-48BC-A3D1-D7F2E29A0113}" type="slidenum">
              <a:rPr lang="en-US" altLang="zh-TW" sz="1200" smtClean="0">
                <a:solidFill>
                  <a:srgbClr val="FFFFFF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zh-TW" sz="1200" smtClean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95250"/>
            <a:ext cx="8096250" cy="666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D0965A9-D80C-4B1C-ABDA-A4603D9F37B5}" type="slidenum">
              <a:rPr lang="en-US" altLang="zh-TW" sz="1200" smtClean="0">
                <a:solidFill>
                  <a:srgbClr val="FFFFFF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zh-TW" sz="1200" smtClean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95250"/>
            <a:ext cx="8096250" cy="666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663</TotalTime>
  <Words>1062</Words>
  <Application>Microsoft Office PowerPoint</Application>
  <PresentationFormat>On-screen Show (4:3)</PresentationFormat>
  <Paragraphs>278</Paragraphs>
  <Slides>41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4" baseType="lpstr">
      <vt:lpstr>Arial</vt:lpstr>
      <vt:lpstr>新細明體</vt:lpstr>
      <vt:lpstr>Calibri</vt:lpstr>
      <vt:lpstr>宋体</vt:lpstr>
      <vt:lpstr>Wingdings 2</vt:lpstr>
      <vt:lpstr>Times New Roman</vt:lpstr>
      <vt:lpstr>Courier New</vt:lpstr>
      <vt:lpstr>Verdana</vt:lpstr>
      <vt:lpstr>Palatino Linotype</vt:lpstr>
      <vt:lpstr>Tahoma</vt:lpstr>
      <vt:lpstr>Wingdings</vt:lpstr>
      <vt:lpstr>微軟正黑體</vt:lpstr>
      <vt:lpstr>Executive</vt:lpstr>
      <vt:lpstr>Quick Sort and Merge Sort </vt:lpstr>
      <vt:lpstr>Quick Sort</vt:lpstr>
      <vt:lpstr>Quicksort</vt:lpstr>
      <vt:lpstr>Quicksort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Quicksort</vt:lpstr>
      <vt:lpstr>Quicksort - Partition</vt:lpstr>
      <vt:lpstr>Quicksort - Analysis</vt:lpstr>
      <vt:lpstr>Quicksort vs Heap Sort</vt:lpstr>
      <vt:lpstr>Merge Sort - Definition</vt:lpstr>
      <vt:lpstr>Merge Sort – Divide-and-Conquer</vt:lpstr>
      <vt:lpstr>Merge Sort Tree</vt:lpstr>
      <vt:lpstr>Merge Sort - example</vt:lpstr>
      <vt:lpstr>PowerPoint Presentation</vt:lpstr>
      <vt:lpstr>Merge Sort - example</vt:lpstr>
      <vt:lpstr>Merge Sort - example</vt:lpstr>
      <vt:lpstr>Merge Sort - example</vt:lpstr>
      <vt:lpstr>Merge Sort - example</vt:lpstr>
      <vt:lpstr>Merge Sort - example</vt:lpstr>
      <vt:lpstr>Merge Sort - example</vt:lpstr>
      <vt:lpstr>Merge Sort - example</vt:lpstr>
      <vt:lpstr>Merge Sort - example</vt:lpstr>
      <vt:lpstr>Merge Sort - analysis</vt:lpstr>
      <vt:lpstr>Merge Sort – sample code</vt:lpstr>
      <vt:lpstr>Merge Sort – sample code (cont.)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CSC2100B Tutorial 4</dc:title>
  <dc:creator>CSE</dc:creator>
  <cp:lastModifiedBy>CSE</cp:lastModifiedBy>
  <cp:revision>60</cp:revision>
  <dcterms:created xsi:type="dcterms:W3CDTF">2005-02-01T07:50:56Z</dcterms:created>
  <dcterms:modified xsi:type="dcterms:W3CDTF">2013-11-19T08:05:45Z</dcterms:modified>
</cp:coreProperties>
</file>