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notesMasterIdLst>
    <p:notesMasterId r:id="rId4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8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3" autoAdjust="0"/>
    <p:restoredTop sz="94660"/>
  </p:normalViewPr>
  <p:slideViewPr>
    <p:cSldViewPr>
      <p:cViewPr varScale="1">
        <p:scale>
          <a:sx n="103" d="100"/>
          <a:sy n="103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B4C8CD-0908-4A99-8DD0-1A881962C0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2144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1D79627-5B5F-400C-92BF-BE7159E32C18}" type="slidenum">
              <a:rPr lang="en-US" altLang="zh-TW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31C4CAA-23B5-4156-B90D-11355124F2C1}" type="slidenum">
              <a:rPr lang="en-US" altLang="zh-TW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2AA0177-6A8E-4E37-919B-338C257A56F7}" type="slidenum">
              <a:rPr lang="en-US" altLang="zh-TW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688B767-E297-47B6-970D-7BA25EB13EBC}" type="slidenum">
              <a:rPr lang="en-US" altLang="zh-TW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zh-TW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1833475-F8D1-43C5-8400-56872F5B518A}" type="slidenum">
              <a:rPr lang="en-US" altLang="zh-TW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zh-TW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19EDA3A-5186-4BAC-B5F7-6387E98CDE6B}" type="slidenum">
              <a:rPr lang="en-US" altLang="zh-TW" smtClean="0"/>
              <a:pPr eaLnBrk="1" hangingPunct="1">
                <a:spcBef>
                  <a:spcPct val="0"/>
                </a:spcBef>
              </a:pPr>
              <a:t>41</a:t>
            </a:fld>
            <a:endParaRPr lang="en-US" altLang="zh-TW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/>
              <a:t>How to merge two sorted list?</a:t>
            </a:r>
          </a:p>
          <a:p>
            <a:pPr eaLnBrk="1" hangingPunct="1"/>
            <a:r>
              <a:rPr lang="en-US" altLang="zh-TW" smtClean="0"/>
              <a:t>Initially we put two pointers to the beginning of two lists. Then we begin to move the pointers.</a:t>
            </a:r>
          </a:p>
          <a:p>
            <a:pPr eaLnBrk="1" hangingPunct="1"/>
            <a:r>
              <a:rPr lang="en-US" altLang="zh-TW" smtClean="0"/>
              <a:t>The rule is, keep on moving one pointer until the elements it pointed to exceed the element pointed by the other pointer.</a:t>
            </a:r>
          </a:p>
          <a:p>
            <a:pPr eaLnBrk="1" hangingPunct="1"/>
            <a:r>
              <a:rPr lang="en-US" altLang="zh-TW" smtClean="0"/>
              <a:t>Each time we move either pointer, we put the corresponding element in the new merged list.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2D9D26-DE0B-4B14-A23C-9FC82BCF80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BB925-4E0F-4218-947F-DD089BDCEAB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CCD51-26F1-4632-859E-1E2104A223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9AF2A-89D3-4BB8-8FB9-D3A6B12E9E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689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534C1-077E-4AF4-9B1E-AA2A14CF3A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187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31B03-9BB6-40C0-A7C5-E5130B041FD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4353A-7CC5-4F6C-8BE7-7511C3CE0C2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27F48-3DF5-49C7-BDDC-2794A81B26A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52490-301A-446A-9F5E-64CED5E069A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04676-831D-45B2-98B3-9647F8D1F64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B279B-2F5B-4502-8C5C-10814A8DB6B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39520-9E70-4BA2-9EB4-D132DCD53F2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CFEBB-C8E1-4F77-AA36-C21D880FE61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2A738B3-2823-48F0-8383-14E2FE41173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407275" cy="1471613"/>
          </a:xfrm>
        </p:spPr>
        <p:txBody>
          <a:bodyPr/>
          <a:lstStyle/>
          <a:p>
            <a:pPr eaLnBrk="1" hangingPunct="1"/>
            <a:r>
              <a:rPr lang="en-US" altLang="zh-CN" sz="4800" dirty="0" smtClean="0"/>
              <a:t>Quick Sort and Merge Sort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57600"/>
            <a:ext cx="7239000" cy="1709737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zh-TW" sz="2000" dirty="0" err="1" smtClean="0"/>
              <a:t>Fei</a:t>
            </a:r>
            <a:r>
              <a:rPr lang="en-US" altLang="zh-TW" sz="2000" dirty="0" smtClean="0"/>
              <a:t> </a:t>
            </a:r>
            <a:r>
              <a:rPr lang="en-US" altLang="zh-TW" sz="2000" dirty="0" smtClean="0"/>
              <a:t>Chen</a:t>
            </a:r>
            <a:endParaRPr lang="en-US" altLang="zh-TW" sz="2000" dirty="0"/>
          </a:p>
          <a:p>
            <a:pPr eaLnBrk="1" hangingPunct="1">
              <a:defRPr/>
            </a:pPr>
            <a:r>
              <a:rPr lang="en-US" altLang="zh-TW" sz="2000" dirty="0"/>
              <a:t>CSCI2100B Data Structures Tutorial </a:t>
            </a:r>
            <a:r>
              <a:rPr lang="en-US" altLang="zh-TW" sz="2000" dirty="0" smtClean="0"/>
              <a:t>11</a:t>
            </a:r>
            <a:endParaRPr lang="en-US" altLang="zh-TW" sz="2000" dirty="0"/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altLang="zh-TW" dirty="0"/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D748D39-79FA-4346-B98F-FCA655A419CE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477657-186E-4CF1-A3B0-55F60F097ABB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5C4E5E-848F-4415-9F45-58692348BAE3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99EF54-2743-4108-A291-402B3981C955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24CA568-EAD6-436E-9042-709BD9DB1338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F78AD53-413D-46C5-8FEC-67BD03F4D2B3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2AD0A5-0173-4BBA-BC9B-E3598E2EFFCF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BE026A-4AEA-45E7-AF65-B445D8BC1284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B74A658-046A-4E9B-8142-DE2BEE5DA9B2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FC1FEB-04ED-4049-AC19-B33B20397D18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557479D-29FF-4619-9DA8-968FFED57A91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Quick Sort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Efficient sorting algorithm</a:t>
            </a:r>
          </a:p>
          <a:p>
            <a:pPr eaLnBrk="1" hangingPunct="1"/>
            <a:r>
              <a:rPr lang="en-US" altLang="zh-CN" smtClean="0"/>
              <a:t>Example of </a:t>
            </a:r>
            <a:r>
              <a:rPr lang="en-US" altLang="zh-CN" smtClean="0">
                <a:solidFill>
                  <a:srgbClr val="FC0128"/>
                </a:solidFill>
              </a:rPr>
              <a:t>Divide and Conquer</a:t>
            </a:r>
            <a:r>
              <a:rPr lang="en-US" altLang="zh-CN" smtClean="0"/>
              <a:t> algorithm</a:t>
            </a:r>
          </a:p>
          <a:p>
            <a:pPr eaLnBrk="1" hangingPunct="1"/>
            <a:r>
              <a:rPr lang="en-US" altLang="zh-CN" smtClean="0"/>
              <a:t>Two phases</a:t>
            </a:r>
          </a:p>
          <a:p>
            <a:pPr lvl="1" eaLnBrk="1" hangingPunct="1"/>
            <a:r>
              <a:rPr lang="en-US" altLang="zh-CN" smtClean="0"/>
              <a:t>Partition phase</a:t>
            </a:r>
          </a:p>
          <a:p>
            <a:pPr lvl="2" eaLnBrk="1" hangingPunct="1"/>
            <a:r>
              <a:rPr lang="en-US" altLang="zh-CN" smtClean="0">
                <a:solidFill>
                  <a:srgbClr val="FC0128"/>
                </a:solidFill>
              </a:rPr>
              <a:t>Divides</a:t>
            </a:r>
            <a:r>
              <a:rPr lang="en-US" altLang="zh-CN" smtClean="0"/>
              <a:t> the work into half</a:t>
            </a:r>
          </a:p>
          <a:p>
            <a:pPr lvl="1" eaLnBrk="1" hangingPunct="1"/>
            <a:r>
              <a:rPr lang="en-US" altLang="zh-CN" smtClean="0"/>
              <a:t>Sort phase</a:t>
            </a:r>
          </a:p>
          <a:p>
            <a:pPr lvl="2" eaLnBrk="1" hangingPunct="1"/>
            <a:r>
              <a:rPr lang="en-US" altLang="zh-CN" smtClean="0">
                <a:solidFill>
                  <a:srgbClr val="FC0128"/>
                </a:solidFill>
              </a:rPr>
              <a:t>Conquers</a:t>
            </a:r>
            <a:r>
              <a:rPr lang="en-US" altLang="zh-CN" smtClean="0"/>
              <a:t> the halves!</a:t>
            </a:r>
            <a:endParaRPr lang="en-US" altLang="zh-TW" smtClean="0">
              <a:ea typeface="宋体" charset="-122"/>
            </a:endParaRPr>
          </a:p>
          <a:p>
            <a:pPr lvl="1" eaLnBrk="1" hangingPunct="1"/>
            <a:endParaRPr lang="en-US" altLang="zh-TW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6677FA-7F56-4065-BA06-8962DC09776D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12C4CF3-1673-4AE9-B8AD-E357A86DA5E6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543496-051A-4145-974E-7FED4E29997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Quicksort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Implementation</a:t>
            </a:r>
            <a:endParaRPr lang="en-US" altLang="zh-CN" dirty="0" smtClean="0"/>
          </a:p>
          <a:p>
            <a:pPr marL="819150" lvl="1" eaLnBrk="1" hangingPunct="1"/>
            <a:endParaRPr lang="zh-CN" altLang="en-US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784975" y="67214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A14654A-63E8-4F02-956F-F8C41C60B0CD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1350963" y="4632325"/>
            <a:ext cx="5638800" cy="304800"/>
          </a:xfrm>
          <a:prstGeom prst="rect">
            <a:avLst/>
          </a:pr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1350963" y="5013325"/>
            <a:ext cx="5638800" cy="3048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1350963" y="4281488"/>
            <a:ext cx="64770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84175" y="2047875"/>
            <a:ext cx="8412163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quicksort( void *a, </a:t>
            </a:r>
            <a:r>
              <a:rPr kumimoji="0" lang="en-US" altLang="zh-CN" sz="24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low, </a:t>
            </a:r>
            <a:r>
              <a:rPr kumimoji="0" lang="en-US" altLang="zh-CN" sz="24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high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</a:t>
            </a:r>
            <a:r>
              <a:rPr kumimoji="0" lang="en-US" altLang="zh-CN" sz="24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pivot;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/* Termination condition! */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if ( high &gt; low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  pivot = partition( a, low, high );</a:t>
            </a:r>
            <a:r>
              <a:rPr kumimoji="0" lang="en-US" altLang="zh-TW" sz="2400" b="1" dirty="0">
                <a:latin typeface="Courier New" pitchFamily="49" charset="0"/>
                <a:ea typeface="宋体" charset="-122"/>
              </a:rPr>
              <a:t>	</a:t>
            </a: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  </a:t>
            </a:r>
            <a:endParaRPr kumimoji="0" lang="en-US" altLang="zh-TW" sz="2400" b="1" dirty="0">
              <a:latin typeface="Courier New" pitchFamily="49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400" b="1" dirty="0">
                <a:latin typeface="Courier New" pitchFamily="49" charset="0"/>
                <a:ea typeface="宋体" charset="-122"/>
              </a:rPr>
              <a:t>	</a:t>
            </a: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quicksort( a, low, pivot-1 );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  quicksort( a, pivot+1, high 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 dirty="0">
                <a:latin typeface="Courier New" pitchFamily="49" charset="0"/>
                <a:ea typeface="宋体" charset="-122"/>
              </a:rPr>
              <a:t>   }</a:t>
            </a: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7851775" y="4098925"/>
            <a:ext cx="1139825" cy="4984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>
                <a:latin typeface="Arial" charset="0"/>
                <a:ea typeface="宋体" charset="-122"/>
              </a:rPr>
              <a:t>Divide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7065963" y="4860925"/>
            <a:ext cx="1476375" cy="496888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>
                <a:latin typeface="Arial" charset="0"/>
                <a:ea typeface="宋体" charset="-122"/>
              </a:rPr>
              <a:t>Conquer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1274763" y="4586288"/>
            <a:ext cx="7315200" cy="7921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63DE8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76200"/>
            <a:ext cx="7497763" cy="11430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Quicksort - </a:t>
            </a:r>
            <a:r>
              <a:rPr lang="en-US" altLang="zh-CN" sz="3800" dirty="0" smtClean="0"/>
              <a:t>Partition</a:t>
            </a:r>
            <a:endParaRPr lang="en-US" altLang="zh-CN" dirty="0" smtClean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4211BF-F2BD-492B-A65B-2551DF7D5691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680243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partition(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*a,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low,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high 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left, right;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int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pivot_item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pivot_item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= a[low];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pivot = left = low;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right = high;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while ( left &lt; right 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/* Move left while item &lt; pivot */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while( a[left] &lt;=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pivot_item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) left++;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/* Move right while item &gt; pivot */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while( a[right] &gt;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pivot_item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) right--;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if ( left &lt; right 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	  SWAP(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a,left,right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); left++; right--;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/* right is final position for the pivot */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a[low] = a[right];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a[right] = </a:t>
            </a:r>
            <a:r>
              <a:rPr kumimoji="0" lang="en-US" altLang="zh-CN" sz="1800" b="1" dirty="0" err="1">
                <a:latin typeface="Courier New" pitchFamily="49" charset="0"/>
                <a:ea typeface="宋体" charset="-122"/>
              </a:rPr>
              <a:t>pivot_item</a:t>
            </a: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  return right;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1800" b="1" dirty="0">
                <a:latin typeface="Courier New" pitchFamily="49" charset="0"/>
                <a:ea typeface="宋体" charset="-122"/>
              </a:rPr>
              <a:t> 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Quicksort - </a:t>
            </a:r>
            <a:r>
              <a:rPr lang="en-US" altLang="zh-CN" sz="3800" smtClean="0"/>
              <a:t>Analysis</a:t>
            </a:r>
            <a:endParaRPr lang="en-US" altLang="zh-CN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mtClean="0"/>
              <a:t>Partition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CN" smtClean="0"/>
              <a:t>Check every item once	</a:t>
            </a:r>
            <a:r>
              <a:rPr lang="en-US" altLang="zh-CN" i="1" smtClean="0">
                <a:latin typeface="Times New Roman" pitchFamily="18" charset="0"/>
              </a:rPr>
              <a:t>O(n)</a:t>
            </a:r>
            <a:endParaRPr lang="en-US" altLang="zh-CN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mtClean="0"/>
              <a:t>Conquer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CN" smtClean="0"/>
              <a:t>Divide data in half		</a:t>
            </a:r>
            <a:r>
              <a:rPr lang="en-US" altLang="zh-CN" i="1" smtClean="0">
                <a:latin typeface="Times New Roman" pitchFamily="18" charset="0"/>
              </a:rPr>
              <a:t>O(</a:t>
            </a:r>
            <a:r>
              <a:rPr lang="en-US" altLang="zh-CN" smtClean="0">
                <a:latin typeface="Times New Roman" pitchFamily="18" charset="0"/>
              </a:rPr>
              <a:t>log</a:t>
            </a:r>
            <a:r>
              <a:rPr lang="en-US" altLang="zh-CN" baseline="-25000" smtClean="0">
                <a:latin typeface="Times New Roman" pitchFamily="18" charset="0"/>
              </a:rPr>
              <a:t>2</a:t>
            </a:r>
            <a:r>
              <a:rPr lang="en-US" altLang="zh-CN" i="1" smtClean="0">
                <a:latin typeface="Times New Roman" pitchFamily="18" charset="0"/>
              </a:rPr>
              <a:t>n)</a:t>
            </a:r>
            <a:endParaRPr lang="en-US" altLang="zh-CN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mtClean="0"/>
              <a:t>Total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CN" smtClean="0"/>
              <a:t>Product			</a:t>
            </a:r>
            <a:r>
              <a:rPr lang="en-US" altLang="zh-CN" i="1" smtClean="0">
                <a:latin typeface="Times New Roman" pitchFamily="18" charset="0"/>
              </a:rPr>
              <a:t>O(n </a:t>
            </a:r>
            <a:r>
              <a:rPr lang="en-US" altLang="zh-CN" smtClean="0">
                <a:latin typeface="Times New Roman" pitchFamily="18" charset="0"/>
              </a:rPr>
              <a:t>log</a:t>
            </a:r>
            <a:r>
              <a:rPr lang="en-US" altLang="zh-CN" i="1" smtClean="0">
                <a:latin typeface="Times New Roman" pitchFamily="18" charset="0"/>
              </a:rPr>
              <a:t> n)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i="1" smtClean="0"/>
              <a:t>Same as Heapsort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CN" smtClean="0"/>
              <a:t>quicksort is </a:t>
            </a:r>
            <a:r>
              <a:rPr lang="en-US" altLang="zh-CN" i="1" smtClean="0"/>
              <a:t>generally</a:t>
            </a:r>
            <a:r>
              <a:rPr lang="en-US" altLang="zh-CN" smtClean="0"/>
              <a:t> faster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mtClean="0"/>
              <a:t>Fewer comparisons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CN" i="1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5A1F9C1-0381-431D-BD61-EF1D11B1162F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Quicksort vs Heap Sort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125" indent="-282575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n-US" altLang="zh-CN" smtClean="0"/>
              <a:t>Quicksort</a:t>
            </a:r>
            <a:endParaRPr lang="en-US" altLang="zh-CN" sz="2400" smtClean="0"/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CN" smtClean="0"/>
              <a:t>Generally faster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CN" smtClean="0"/>
              <a:t>Sometimes </a:t>
            </a:r>
            <a:r>
              <a:rPr lang="en-US" altLang="zh-CN" i="1" smtClean="0">
                <a:latin typeface="Times New Roman" pitchFamily="18" charset="0"/>
              </a:rPr>
              <a:t>O(n</a:t>
            </a:r>
            <a:r>
              <a:rPr lang="en-US" altLang="zh-CN" baseline="30000" smtClean="0">
                <a:latin typeface="Times New Roman" pitchFamily="18" charset="0"/>
              </a:rPr>
              <a:t>2</a:t>
            </a:r>
            <a:r>
              <a:rPr lang="en-US" altLang="zh-CN" i="1" smtClean="0">
                <a:latin typeface="Times New Roman" pitchFamily="18" charset="0"/>
              </a:rPr>
              <a:t>)</a:t>
            </a:r>
            <a:endParaRPr lang="en-US" altLang="zh-CN" smtClean="0"/>
          </a:p>
          <a:p>
            <a:pPr marL="885825" lvl="2" eaLnBrk="1" fontAlgn="auto" hangingPunct="1">
              <a:spcAft>
                <a:spcPts val="0"/>
              </a:spcAft>
              <a:buFont typeface="Wingdings 2" pitchFamily="18" charset="2"/>
              <a:buChar char=""/>
              <a:defRPr/>
            </a:pPr>
            <a:r>
              <a:rPr lang="en-US" altLang="zh-CN" smtClean="0"/>
              <a:t>Better pivot selection reduces probability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CN" smtClean="0"/>
              <a:t>Use when you want average good performance</a:t>
            </a:r>
          </a:p>
          <a:p>
            <a:pPr marL="885825" lvl="2" eaLnBrk="1" fontAlgn="auto" hangingPunct="1">
              <a:spcAft>
                <a:spcPts val="0"/>
              </a:spcAft>
              <a:buFont typeface="Wingdings 2" pitchFamily="18" charset="2"/>
              <a:buChar char=""/>
              <a:defRPr/>
            </a:pPr>
            <a:r>
              <a:rPr lang="en-US" altLang="zh-CN" smtClean="0"/>
              <a:t>Commercial applications, Information systems</a:t>
            </a:r>
          </a:p>
          <a:p>
            <a:pPr marL="365125" indent="-282575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n-US" altLang="zh-CN" smtClean="0"/>
              <a:t>Heap Sort</a:t>
            </a:r>
            <a:endParaRPr lang="en-US" altLang="zh-CN" sz="2400" smtClean="0"/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CN" smtClean="0"/>
              <a:t>Generally slower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CN" smtClean="0">
                <a:solidFill>
                  <a:srgbClr val="FC0128"/>
                </a:solidFill>
              </a:rPr>
              <a:t>Guaranteed</a:t>
            </a:r>
            <a:r>
              <a:rPr lang="en-US" altLang="zh-CN" smtClean="0"/>
              <a:t> </a:t>
            </a:r>
            <a:r>
              <a:rPr lang="en-US" altLang="zh-CN" i="1" smtClean="0">
                <a:latin typeface="Times New Roman" pitchFamily="18" charset="0"/>
              </a:rPr>
              <a:t>O(n </a:t>
            </a:r>
            <a:r>
              <a:rPr lang="en-US" altLang="zh-CN" smtClean="0">
                <a:latin typeface="Times New Roman" pitchFamily="18" charset="0"/>
              </a:rPr>
              <a:t>log </a:t>
            </a:r>
            <a:r>
              <a:rPr lang="en-US" altLang="zh-CN" i="1" smtClean="0">
                <a:latin typeface="Times New Roman" pitchFamily="18" charset="0"/>
              </a:rPr>
              <a:t>n)</a:t>
            </a:r>
            <a:r>
              <a:rPr lang="en-US" altLang="zh-CN" smtClean="0"/>
              <a:t> 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29EDABB-A103-4155-BD26-20323A4E03FC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Merge Sort - Definition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5715000"/>
          </a:xfrm>
        </p:spPr>
        <p:txBody>
          <a:bodyPr/>
          <a:lstStyle/>
          <a:p>
            <a:pPr eaLnBrk="1" hangingPunct="1"/>
            <a:r>
              <a:rPr lang="en-US" altLang="zh-TW" b="1" smtClean="0"/>
              <a:t>Definition:</a:t>
            </a:r>
            <a:r>
              <a:rPr lang="en-US" altLang="zh-TW" smtClean="0"/>
              <a:t> A </a:t>
            </a:r>
            <a:r>
              <a:rPr lang="en-US" altLang="zh-TW" i="1" smtClean="0">
                <a:solidFill>
                  <a:schemeClr val="accent2"/>
                </a:solidFill>
              </a:rPr>
              <a:t>sort</a:t>
            </a:r>
            <a:r>
              <a:rPr lang="en-US" altLang="zh-TW" smtClean="0"/>
              <a:t> algorithm</a:t>
            </a:r>
            <a:r>
              <a:rPr lang="en-US" altLang="zh-TW" smtClean="0">
                <a:solidFill>
                  <a:srgbClr val="063DE8"/>
                </a:solidFill>
              </a:rPr>
              <a:t> </a:t>
            </a:r>
            <a:r>
              <a:rPr lang="en-US" altLang="zh-TW" smtClean="0"/>
              <a:t>that splits the items to be sorted into </a:t>
            </a:r>
            <a:r>
              <a:rPr lang="en-US" altLang="zh-TW" smtClean="0">
                <a:solidFill>
                  <a:schemeClr val="accent2"/>
                </a:solidFill>
              </a:rPr>
              <a:t>two</a:t>
            </a:r>
            <a:r>
              <a:rPr lang="en-US" altLang="zh-TW" smtClean="0"/>
              <a:t> groups, </a:t>
            </a:r>
            <a:r>
              <a:rPr lang="en-US" altLang="zh-TW" i="1" smtClean="0">
                <a:solidFill>
                  <a:schemeClr val="accent2"/>
                </a:solidFill>
              </a:rPr>
              <a:t>recursively</a:t>
            </a:r>
            <a:r>
              <a:rPr lang="en-US" altLang="zh-TW" smtClean="0"/>
              <a:t> sorts each group, and </a:t>
            </a:r>
            <a:r>
              <a:rPr lang="en-US" altLang="zh-TW" i="1" smtClean="0">
                <a:solidFill>
                  <a:schemeClr val="accent2"/>
                </a:solidFill>
              </a:rPr>
              <a:t>merge</a:t>
            </a:r>
            <a:r>
              <a:rPr lang="en-US" altLang="zh-TW" smtClean="0"/>
              <a:t> them into a final sorted sequence. Run time is O (</a:t>
            </a:r>
            <a:r>
              <a:rPr lang="en-US" altLang="zh-TW" i="1" smtClean="0">
                <a:solidFill>
                  <a:srgbClr val="FC0128"/>
                </a:solidFill>
              </a:rPr>
              <a:t>n log n</a:t>
            </a:r>
            <a:r>
              <a:rPr lang="en-US" altLang="zh-TW" smtClean="0"/>
              <a:t>). 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3023EF1-65FE-4968-8A5E-1E52BA8D8244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Merge Sort </a:t>
            </a:r>
            <a:r>
              <a:rPr lang="en-US" altLang="zh-TW" dirty="0" smtClean="0">
                <a:latin typeface="Palatino Linotype" pitchFamily="18" charset="0"/>
              </a:rPr>
              <a:t>–</a:t>
            </a:r>
            <a:r>
              <a:rPr lang="en-US" altLang="zh-TW" dirty="0" smtClean="0"/>
              <a:t> Divide-and-Conquer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640638" cy="4419600"/>
          </a:xfrm>
        </p:spPr>
        <p:txBody>
          <a:bodyPr rtlCol="0">
            <a:normAutofit/>
          </a:bodyPr>
          <a:lstStyle/>
          <a:p>
            <a:pPr marL="365125" indent="-282575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endParaRPr lang="en-US" altLang="zh-TW" dirty="0" smtClean="0">
              <a:solidFill>
                <a:srgbClr val="FF3300"/>
              </a:solidFill>
            </a:endParaRPr>
          </a:p>
          <a:p>
            <a:pPr marL="365125" indent="-282575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n-US" altLang="zh-TW" dirty="0" smtClean="0">
                <a:solidFill>
                  <a:srgbClr val="FF3300"/>
                </a:solidFill>
              </a:rPr>
              <a:t>Divide-and-conquer</a:t>
            </a:r>
            <a:r>
              <a:rPr lang="en-US" altLang="zh-TW" dirty="0" smtClean="0"/>
              <a:t> </a:t>
            </a:r>
            <a:r>
              <a:rPr lang="en-US" altLang="zh-TW" dirty="0" smtClean="0"/>
              <a:t>is a general algorithm design paradigm: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TW" dirty="0" smtClean="0">
                <a:solidFill>
                  <a:srgbClr val="FF3300"/>
                </a:solidFill>
              </a:rPr>
              <a:t>Divide</a:t>
            </a:r>
            <a:r>
              <a:rPr lang="en-US" altLang="zh-TW" dirty="0" smtClean="0"/>
              <a:t>: divide the input data S in two disjoint subsets S1 and S2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TW" dirty="0" smtClean="0">
                <a:solidFill>
                  <a:srgbClr val="FF3300"/>
                </a:solidFill>
              </a:rPr>
              <a:t>Conquer</a:t>
            </a:r>
            <a:r>
              <a:rPr lang="en-US" altLang="zh-TW" dirty="0" smtClean="0"/>
              <a:t>: solve the sub-problems associated with S1 and S2 recursively</a:t>
            </a:r>
          </a:p>
          <a:p>
            <a:pPr lvl="1" indent="-236538" eaLnBrk="1" fontAlgn="auto" hangingPunct="1">
              <a:spcAft>
                <a:spcPts val="0"/>
              </a:spcAft>
              <a:buFont typeface="Verdana" pitchFamily="34" charset="0"/>
              <a:buChar char="◦"/>
              <a:defRPr/>
            </a:pPr>
            <a:r>
              <a:rPr lang="en-US" altLang="zh-TW" dirty="0" smtClean="0">
                <a:solidFill>
                  <a:srgbClr val="FF3300"/>
                </a:solidFill>
              </a:rPr>
              <a:t>Combine</a:t>
            </a:r>
            <a:r>
              <a:rPr lang="en-US" altLang="zh-TW" dirty="0" smtClean="0"/>
              <a:t>: combine the solutions for S1 and S2 into a solution for S</a:t>
            </a:r>
          </a:p>
          <a:p>
            <a:pPr marL="365125" indent="-282575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n-US" altLang="zh-TW" dirty="0" smtClean="0"/>
              <a:t>The base case for the recursion are sub-problems of size 0 or 1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9BCA68-C9A7-467A-A101-C729D20FB834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Merge Sort Tree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10488" cy="2841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2000" smtClean="0"/>
              <a:t>An execution of merge-sort is depicted by a binary tree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each node represents a recursive call of merge-sort and stores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mtClean="0"/>
              <a:t> unsorted sequence before the execution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mtClean="0"/>
              <a:t> sorted sequence at the end of the execution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the root is the </a:t>
            </a:r>
            <a:r>
              <a:rPr lang="en-US" altLang="zh-TW" smtClean="0">
                <a:solidFill>
                  <a:schemeClr val="accent2"/>
                </a:solidFill>
              </a:rPr>
              <a:t>initial</a:t>
            </a:r>
            <a:r>
              <a:rPr lang="en-US" altLang="zh-TW" smtClean="0"/>
              <a:t> call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the leaves are calls on subsequences of size 0 or 1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763841-7D21-4A1E-80EE-21FFDB7CEA8C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317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343400"/>
            <a:ext cx="4176713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5A573C-3C5B-4A5A-A69C-A5BC0526C89B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2774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75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| 3 8 6 1</a:t>
              </a:r>
            </a:p>
          </p:txBody>
        </p:sp>
        <p:sp>
          <p:nvSpPr>
            <p:cNvPr id="32776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77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778" name="AutoShape 8"/>
            <p:cNvCxnSpPr>
              <a:cxnSpLocks noChangeShapeType="1"/>
              <a:stCxn id="32775" idx="2"/>
              <a:endCxn id="32776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79" name="AutoShape 9"/>
            <p:cNvCxnSpPr>
              <a:cxnSpLocks noChangeShapeType="1"/>
              <a:stCxn id="32775" idx="2"/>
              <a:endCxn id="32777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0" name="AutoShape 10"/>
            <p:cNvCxnSpPr>
              <a:cxnSpLocks noChangeShapeType="1"/>
              <a:stCxn id="32776" idx="2"/>
              <a:endCxn id="32782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1" name="AutoShape 11"/>
            <p:cNvCxnSpPr>
              <a:cxnSpLocks noChangeShapeType="1"/>
              <a:stCxn id="32776" idx="2"/>
              <a:endCxn id="32783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2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83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784" name="AutoShape 14"/>
            <p:cNvCxnSpPr>
              <a:cxnSpLocks noChangeShapeType="1"/>
              <a:stCxn id="32777" idx="2"/>
              <a:endCxn id="32794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5" name="AutoShape 15"/>
            <p:cNvCxnSpPr>
              <a:cxnSpLocks noChangeShapeType="1"/>
              <a:stCxn id="32777" idx="2"/>
              <a:endCxn id="32774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6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87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788" name="AutoShape 18"/>
            <p:cNvCxnSpPr>
              <a:cxnSpLocks noChangeShapeType="1"/>
              <a:stCxn id="32782" idx="2"/>
              <a:endCxn id="32786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9" name="AutoShape 19"/>
            <p:cNvCxnSpPr>
              <a:cxnSpLocks noChangeShapeType="1"/>
              <a:stCxn id="32782" idx="2"/>
              <a:endCxn id="32787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90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91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792" name="AutoShape 22"/>
            <p:cNvCxnSpPr>
              <a:cxnSpLocks noChangeShapeType="1"/>
              <a:stCxn id="32783" idx="2"/>
              <a:endCxn id="32790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3" name="AutoShape 23"/>
            <p:cNvCxnSpPr>
              <a:cxnSpLocks noChangeShapeType="1"/>
              <a:stCxn id="32783" idx="2"/>
              <a:endCxn id="32791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94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95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796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797" name="AutoShape 27"/>
            <p:cNvCxnSpPr>
              <a:cxnSpLocks noChangeShapeType="1"/>
              <a:stCxn id="32794" idx="2"/>
              <a:endCxn id="32795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8" name="AutoShape 28"/>
            <p:cNvCxnSpPr>
              <a:cxnSpLocks noChangeShapeType="1"/>
              <a:stCxn id="32794" idx="2"/>
              <a:endCxn id="32796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99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2800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2801" name="AutoShape 31"/>
            <p:cNvCxnSpPr>
              <a:cxnSpLocks noChangeShapeType="1"/>
              <a:stCxn id="32774" idx="2"/>
              <a:endCxn id="32799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2" name="AutoShape 32"/>
            <p:cNvCxnSpPr>
              <a:cxnSpLocks noChangeShapeType="1"/>
              <a:stCxn id="32774" idx="2"/>
              <a:endCxn id="32800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773" name="Text Box 33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Partition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Quicksort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Partition</a:t>
            </a:r>
          </a:p>
          <a:p>
            <a:pPr lvl="1" eaLnBrk="1" hangingPunct="1"/>
            <a:r>
              <a:rPr lang="en-US" altLang="zh-CN" smtClean="0"/>
              <a:t>Choose a </a:t>
            </a:r>
            <a:r>
              <a:rPr lang="en-US" altLang="zh-CN" smtClean="0">
                <a:solidFill>
                  <a:srgbClr val="FC0128"/>
                </a:solidFill>
              </a:rPr>
              <a:t>pivot</a:t>
            </a:r>
            <a:endParaRPr lang="en-US" altLang="zh-CN" smtClean="0"/>
          </a:p>
          <a:p>
            <a:pPr lvl="1" eaLnBrk="1" hangingPunct="1"/>
            <a:r>
              <a:rPr lang="en-US" altLang="zh-CN" smtClean="0"/>
              <a:t>Find the position for the pivot so that </a:t>
            </a:r>
          </a:p>
          <a:p>
            <a:pPr lvl="2" eaLnBrk="1" hangingPunct="1"/>
            <a:r>
              <a:rPr lang="en-US" altLang="zh-CN" smtClean="0"/>
              <a:t>all elements to the left are less</a:t>
            </a:r>
            <a:r>
              <a:rPr lang="en-US" altLang="zh-TW" smtClean="0">
                <a:ea typeface="宋体" charset="-122"/>
              </a:rPr>
              <a:t> / equ</a:t>
            </a:r>
            <a:r>
              <a:rPr lang="en-US" altLang="zh-TW" smtClean="0"/>
              <a:t>al</a:t>
            </a:r>
            <a:endParaRPr lang="en-US" altLang="zh-CN" smtClean="0"/>
          </a:p>
          <a:p>
            <a:pPr lvl="2" eaLnBrk="1" hangingPunct="1"/>
            <a:r>
              <a:rPr lang="en-US" altLang="zh-CN" smtClean="0"/>
              <a:t>all elements to the right are </a:t>
            </a:r>
            <a:r>
              <a:rPr lang="en-US" altLang="zh-TW" smtClean="0"/>
              <a:t>equal / </a:t>
            </a:r>
            <a:r>
              <a:rPr lang="en-US" altLang="zh-CN" smtClean="0"/>
              <a:t>greater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A7A74F-0EB9-4EC8-BA47-D5DCC1C62A8D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14400" y="4343400"/>
            <a:ext cx="7239000" cy="685800"/>
          </a:xfrm>
          <a:prstGeom prst="rect">
            <a:avLst/>
          </a:prstGeom>
          <a:noFill/>
          <a:ln w="57150">
            <a:solidFill>
              <a:srgbClr val="063DE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886200" y="4343400"/>
            <a:ext cx="914400" cy="685800"/>
          </a:xfrm>
          <a:prstGeom prst="rect">
            <a:avLst/>
          </a:prstGeom>
          <a:noFill/>
          <a:ln w="57150">
            <a:solidFill>
              <a:srgbClr val="063DE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1431925" y="4457700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latin typeface="Arial" charset="0"/>
                <a:ea typeface="宋体" charset="-122"/>
              </a:rPr>
              <a:t>&lt; </a:t>
            </a: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pivot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5867400" y="4457700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&gt; pivot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3886200" y="4457700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>
                <a:latin typeface="Arial" charset="0"/>
                <a:ea typeface="宋体" charset="-122"/>
              </a:rPr>
              <a:t>pivot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5F5E08-F311-443B-A1A0-45193EE041F9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3799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00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3801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3802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03" name="AutoShape 8"/>
            <p:cNvCxnSpPr>
              <a:cxnSpLocks noChangeShapeType="1"/>
              <a:stCxn id="33800" idx="2"/>
              <a:endCxn id="33801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4" name="AutoShape 9"/>
            <p:cNvCxnSpPr>
              <a:cxnSpLocks noChangeShapeType="1"/>
              <a:stCxn id="33800" idx="2"/>
              <a:endCxn id="33802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5" name="AutoShape 10"/>
            <p:cNvCxnSpPr>
              <a:cxnSpLocks noChangeShapeType="1"/>
              <a:stCxn id="33801" idx="2"/>
              <a:endCxn id="33807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6" name="AutoShape 11"/>
            <p:cNvCxnSpPr>
              <a:cxnSpLocks noChangeShapeType="1"/>
              <a:stCxn id="33801" idx="2"/>
              <a:endCxn id="33808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07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08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09" name="AutoShape 14"/>
            <p:cNvCxnSpPr>
              <a:cxnSpLocks noChangeShapeType="1"/>
              <a:stCxn id="33802" idx="2"/>
              <a:endCxn id="33819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0" name="AutoShape 15"/>
            <p:cNvCxnSpPr>
              <a:cxnSpLocks noChangeShapeType="1"/>
              <a:stCxn id="33802" idx="2"/>
              <a:endCxn id="33799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11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12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13" name="AutoShape 18"/>
            <p:cNvCxnSpPr>
              <a:cxnSpLocks noChangeShapeType="1"/>
              <a:stCxn id="33807" idx="2"/>
              <a:endCxn id="33811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4" name="AutoShape 19"/>
            <p:cNvCxnSpPr>
              <a:cxnSpLocks noChangeShapeType="1"/>
              <a:stCxn id="33807" idx="2"/>
              <a:endCxn id="33812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15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16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17" name="AutoShape 22"/>
            <p:cNvCxnSpPr>
              <a:cxnSpLocks noChangeShapeType="1"/>
              <a:stCxn id="33808" idx="2"/>
              <a:endCxn id="33815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8" name="AutoShape 23"/>
            <p:cNvCxnSpPr>
              <a:cxnSpLocks noChangeShapeType="1"/>
              <a:stCxn id="33808" idx="2"/>
              <a:endCxn id="33816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19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20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21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22" name="AutoShape 27"/>
            <p:cNvCxnSpPr>
              <a:cxnSpLocks noChangeShapeType="1"/>
              <a:stCxn id="33819" idx="2"/>
              <a:endCxn id="33820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23" name="AutoShape 28"/>
            <p:cNvCxnSpPr>
              <a:cxnSpLocks noChangeShapeType="1"/>
              <a:stCxn id="33819" idx="2"/>
              <a:endCxn id="33821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24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3825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3826" name="AutoShape 31"/>
            <p:cNvCxnSpPr>
              <a:cxnSpLocks noChangeShapeType="1"/>
              <a:stCxn id="33799" idx="2"/>
              <a:endCxn id="33824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27" name="AutoShape 32"/>
            <p:cNvCxnSpPr>
              <a:cxnSpLocks noChangeShapeType="1"/>
              <a:stCxn id="33799" idx="2"/>
              <a:endCxn id="33825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796" name="Line 33"/>
          <p:cNvSpPr>
            <a:spLocks noChangeShapeType="1"/>
          </p:cNvSpPr>
          <p:nvPr/>
        </p:nvSpPr>
        <p:spPr bwMode="auto">
          <a:xfrm flipH="1">
            <a:off x="2484438" y="2603500"/>
            <a:ext cx="792162" cy="144463"/>
          </a:xfrm>
          <a:prstGeom prst="line">
            <a:avLst/>
          </a:prstGeom>
          <a:noFill/>
          <a:ln w="63500">
            <a:solidFill>
              <a:srgbClr val="FF99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797" name="Text Box 34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partition</a:t>
            </a:r>
          </a:p>
        </p:txBody>
      </p:sp>
      <p:sp>
        <p:nvSpPr>
          <p:cNvPr id="33798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0152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4400"/>
              <a:t>Merge Sort - 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C07CE-C581-4F41-9E5D-2C0B62D065DF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4823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24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4825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4826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27" name="AutoShape 8"/>
            <p:cNvCxnSpPr>
              <a:cxnSpLocks noChangeShapeType="1"/>
              <a:stCxn id="34824" idx="2"/>
              <a:endCxn id="34825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8" name="AutoShape 9"/>
            <p:cNvCxnSpPr>
              <a:cxnSpLocks noChangeShapeType="1"/>
              <a:stCxn id="34824" idx="2"/>
              <a:endCxn id="34826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9" name="AutoShape 10"/>
            <p:cNvCxnSpPr>
              <a:cxnSpLocks noChangeShapeType="1"/>
              <a:stCxn id="34825" idx="2"/>
              <a:endCxn id="34831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0" name="AutoShape 11"/>
            <p:cNvCxnSpPr>
              <a:cxnSpLocks noChangeShapeType="1"/>
              <a:stCxn id="34825" idx="2"/>
              <a:endCxn id="34832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1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2</a:t>
              </a:r>
            </a:p>
          </p:txBody>
        </p:sp>
        <p:sp>
          <p:nvSpPr>
            <p:cNvPr id="34832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33" name="AutoShape 14"/>
            <p:cNvCxnSpPr>
              <a:cxnSpLocks noChangeShapeType="1"/>
              <a:stCxn id="34826" idx="2"/>
              <a:endCxn id="34843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4" name="AutoShape 15"/>
            <p:cNvCxnSpPr>
              <a:cxnSpLocks noChangeShapeType="1"/>
              <a:stCxn id="34826" idx="2"/>
              <a:endCxn id="34823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5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36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37" name="AutoShape 18"/>
            <p:cNvCxnSpPr>
              <a:cxnSpLocks noChangeShapeType="1"/>
              <a:stCxn id="34831" idx="2"/>
              <a:endCxn id="34835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8" name="AutoShape 19"/>
            <p:cNvCxnSpPr>
              <a:cxnSpLocks noChangeShapeType="1"/>
              <a:stCxn id="34831" idx="2"/>
              <a:endCxn id="34836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9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40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41" name="AutoShape 22"/>
            <p:cNvCxnSpPr>
              <a:cxnSpLocks noChangeShapeType="1"/>
              <a:stCxn id="34832" idx="2"/>
              <a:endCxn id="34839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42" name="AutoShape 23"/>
            <p:cNvCxnSpPr>
              <a:cxnSpLocks noChangeShapeType="1"/>
              <a:stCxn id="34832" idx="2"/>
              <a:endCxn id="34840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43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44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45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46" name="AutoShape 27"/>
            <p:cNvCxnSpPr>
              <a:cxnSpLocks noChangeShapeType="1"/>
              <a:stCxn id="34843" idx="2"/>
              <a:endCxn id="34844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47" name="AutoShape 28"/>
            <p:cNvCxnSpPr>
              <a:cxnSpLocks noChangeShapeType="1"/>
              <a:stCxn id="34843" idx="2"/>
              <a:endCxn id="34845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48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4849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4850" name="AutoShape 31"/>
            <p:cNvCxnSpPr>
              <a:cxnSpLocks noChangeShapeType="1"/>
              <a:stCxn id="34823" idx="2"/>
              <a:endCxn id="34848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51" name="AutoShape 32"/>
            <p:cNvCxnSpPr>
              <a:cxnSpLocks noChangeShapeType="1"/>
              <a:stCxn id="34823" idx="2"/>
              <a:endCxn id="34849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820" name="Line 33"/>
          <p:cNvSpPr>
            <a:spLocks noChangeShapeType="1"/>
          </p:cNvSpPr>
          <p:nvPr/>
        </p:nvSpPr>
        <p:spPr bwMode="auto">
          <a:xfrm flipH="1">
            <a:off x="1185863" y="3500438"/>
            <a:ext cx="649287" cy="287337"/>
          </a:xfrm>
          <a:prstGeom prst="line">
            <a:avLst/>
          </a:prstGeom>
          <a:noFill/>
          <a:ln w="63500">
            <a:solidFill>
              <a:srgbClr val="FF99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4821" name="Text Box 34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partition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9273D6-19FB-411A-B714-53F8577C711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5847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5848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5849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5850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5851" name="AutoShape 8"/>
            <p:cNvCxnSpPr>
              <a:cxnSpLocks noChangeShapeType="1"/>
              <a:stCxn id="35848" idx="2"/>
              <a:endCxn id="35849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2" name="AutoShape 9"/>
            <p:cNvCxnSpPr>
              <a:cxnSpLocks noChangeShapeType="1"/>
              <a:stCxn id="35848" idx="2"/>
              <a:endCxn id="35850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3" name="AutoShape 10"/>
            <p:cNvCxnSpPr>
              <a:cxnSpLocks noChangeShapeType="1"/>
              <a:stCxn id="35849" idx="2"/>
              <a:endCxn id="35855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4" name="AutoShape 11"/>
            <p:cNvCxnSpPr>
              <a:cxnSpLocks noChangeShapeType="1"/>
              <a:stCxn id="35849" idx="2"/>
              <a:endCxn id="35856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55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2</a:t>
              </a:r>
            </a:p>
          </p:txBody>
        </p:sp>
        <p:sp>
          <p:nvSpPr>
            <p:cNvPr id="35856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en-US" altLang="en-US" sz="1800">
                <a:latin typeface="Palatino Linotype" pitchFamily="18" charset="0"/>
              </a:endParaRPr>
            </a:p>
          </p:txBody>
        </p:sp>
        <p:cxnSp>
          <p:nvCxnSpPr>
            <p:cNvPr id="35857" name="AutoShape 14"/>
            <p:cNvCxnSpPr>
              <a:cxnSpLocks noChangeShapeType="1"/>
              <a:stCxn id="35850" idx="2"/>
              <a:endCxn id="35867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8" name="AutoShape 15"/>
            <p:cNvCxnSpPr>
              <a:cxnSpLocks noChangeShapeType="1"/>
              <a:stCxn id="35850" idx="2"/>
              <a:endCxn id="35847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59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35860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5861" name="AutoShape 18"/>
            <p:cNvCxnSpPr>
              <a:cxnSpLocks noChangeShapeType="1"/>
              <a:stCxn id="35855" idx="2"/>
              <a:endCxn id="35859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2" name="AutoShape 19"/>
            <p:cNvCxnSpPr>
              <a:cxnSpLocks noChangeShapeType="1"/>
              <a:stCxn id="35855" idx="2"/>
              <a:endCxn id="35860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3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5864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5865" name="AutoShape 22"/>
            <p:cNvCxnSpPr>
              <a:cxnSpLocks noChangeShapeType="1"/>
              <a:stCxn id="35856" idx="2"/>
              <a:endCxn id="35863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6" name="AutoShape 23"/>
            <p:cNvCxnSpPr>
              <a:cxnSpLocks noChangeShapeType="1"/>
              <a:stCxn id="35856" idx="2"/>
              <a:endCxn id="35864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7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5868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5869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5870" name="AutoShape 27"/>
            <p:cNvCxnSpPr>
              <a:cxnSpLocks noChangeShapeType="1"/>
              <a:stCxn id="35867" idx="2"/>
              <a:endCxn id="35868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1" name="AutoShape 28"/>
            <p:cNvCxnSpPr>
              <a:cxnSpLocks noChangeShapeType="1"/>
              <a:stCxn id="35867" idx="2"/>
              <a:endCxn id="35869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72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5873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5874" name="AutoShape 31"/>
            <p:cNvCxnSpPr>
              <a:cxnSpLocks noChangeShapeType="1"/>
              <a:stCxn id="35847" idx="2"/>
              <a:endCxn id="35872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5" name="AutoShape 32"/>
            <p:cNvCxnSpPr>
              <a:cxnSpLocks noChangeShapeType="1"/>
              <a:stCxn id="35847" idx="2"/>
              <a:endCxn id="35873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844" name="Line 33"/>
          <p:cNvSpPr>
            <a:spLocks noChangeShapeType="1"/>
          </p:cNvSpPr>
          <p:nvPr/>
        </p:nvSpPr>
        <p:spPr bwMode="auto">
          <a:xfrm flipH="1">
            <a:off x="612775" y="4508500"/>
            <a:ext cx="358775" cy="2159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45" name="Text Box 34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base case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34E8966-D994-4D3A-889F-836B67659F21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6871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6872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6873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6874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6875" name="AutoShape 8"/>
            <p:cNvCxnSpPr>
              <a:cxnSpLocks noChangeShapeType="1"/>
              <a:stCxn id="36872" idx="2"/>
              <a:endCxn id="36873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76" name="AutoShape 9"/>
            <p:cNvCxnSpPr>
              <a:cxnSpLocks noChangeShapeType="1"/>
              <a:stCxn id="36872" idx="2"/>
              <a:endCxn id="36874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77" name="AutoShape 10"/>
            <p:cNvCxnSpPr>
              <a:cxnSpLocks noChangeShapeType="1"/>
              <a:stCxn id="36873" idx="2"/>
              <a:endCxn id="36879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78" name="AutoShape 11"/>
            <p:cNvCxnSpPr>
              <a:cxnSpLocks noChangeShapeType="1"/>
              <a:stCxn id="36873" idx="2"/>
              <a:endCxn id="36880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79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2</a:t>
              </a:r>
            </a:p>
          </p:txBody>
        </p:sp>
        <p:sp>
          <p:nvSpPr>
            <p:cNvPr id="36880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en-US" altLang="en-US" sz="1800">
                <a:latin typeface="Palatino Linotype" pitchFamily="18" charset="0"/>
              </a:endParaRPr>
            </a:p>
          </p:txBody>
        </p:sp>
        <p:cxnSp>
          <p:nvCxnSpPr>
            <p:cNvPr id="36881" name="AutoShape 14"/>
            <p:cNvCxnSpPr>
              <a:cxnSpLocks noChangeShapeType="1"/>
              <a:stCxn id="36874" idx="2"/>
              <a:endCxn id="36891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82" name="AutoShape 15"/>
            <p:cNvCxnSpPr>
              <a:cxnSpLocks noChangeShapeType="1"/>
              <a:stCxn id="36874" idx="2"/>
              <a:endCxn id="36871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83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36884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36885" name="AutoShape 18"/>
            <p:cNvCxnSpPr>
              <a:cxnSpLocks noChangeShapeType="1"/>
              <a:stCxn id="36879" idx="2"/>
              <a:endCxn id="36883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86" name="AutoShape 19"/>
            <p:cNvCxnSpPr>
              <a:cxnSpLocks noChangeShapeType="1"/>
              <a:stCxn id="36879" idx="2"/>
              <a:endCxn id="36884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87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6888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6889" name="AutoShape 22"/>
            <p:cNvCxnSpPr>
              <a:cxnSpLocks noChangeShapeType="1"/>
              <a:stCxn id="36880" idx="2"/>
              <a:endCxn id="36887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0" name="AutoShape 23"/>
            <p:cNvCxnSpPr>
              <a:cxnSpLocks noChangeShapeType="1"/>
              <a:stCxn id="36880" idx="2"/>
              <a:endCxn id="36888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91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6892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6893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6894" name="AutoShape 27"/>
            <p:cNvCxnSpPr>
              <a:cxnSpLocks noChangeShapeType="1"/>
              <a:stCxn id="36891" idx="2"/>
              <a:endCxn id="36892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5" name="AutoShape 28"/>
            <p:cNvCxnSpPr>
              <a:cxnSpLocks noChangeShapeType="1"/>
              <a:stCxn id="36891" idx="2"/>
              <a:endCxn id="36893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96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6897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6898" name="AutoShape 31"/>
            <p:cNvCxnSpPr>
              <a:cxnSpLocks noChangeShapeType="1"/>
              <a:stCxn id="36871" idx="2"/>
              <a:endCxn id="36896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9" name="AutoShape 32"/>
            <p:cNvCxnSpPr>
              <a:cxnSpLocks noChangeShapeType="1"/>
              <a:stCxn id="36871" idx="2"/>
              <a:endCxn id="36897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6868" name="Line 33"/>
          <p:cNvSpPr>
            <a:spLocks noChangeShapeType="1"/>
          </p:cNvSpPr>
          <p:nvPr/>
        </p:nvSpPr>
        <p:spPr bwMode="auto">
          <a:xfrm>
            <a:off x="1476375" y="4508500"/>
            <a:ext cx="358775" cy="2159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6869" name="Text Box 34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base case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8A4A17-FEE5-44A8-BB1D-6381DFD3535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7896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7897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7898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7899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7900" name="AutoShape 8"/>
            <p:cNvCxnSpPr>
              <a:cxnSpLocks noChangeShapeType="1"/>
              <a:stCxn id="37897" idx="2"/>
              <a:endCxn id="37898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1" name="AutoShape 9"/>
            <p:cNvCxnSpPr>
              <a:cxnSpLocks noChangeShapeType="1"/>
              <a:stCxn id="37897" idx="2"/>
              <a:endCxn id="37899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2" name="AutoShape 10"/>
            <p:cNvCxnSpPr>
              <a:cxnSpLocks noChangeShapeType="1"/>
              <a:stCxn id="37898" idx="2"/>
              <a:endCxn id="37904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3" name="AutoShape 11"/>
            <p:cNvCxnSpPr>
              <a:cxnSpLocks noChangeShapeType="1"/>
              <a:stCxn id="37898" idx="2"/>
              <a:endCxn id="37905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4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2 7</a:t>
              </a:r>
              <a:endParaRPr kumimoji="0" lang="en-US" altLang="zh-TW" sz="2400" b="1">
                <a:solidFill>
                  <a:srgbClr val="FF3300"/>
                </a:solidFill>
                <a:latin typeface="Tahoma" pitchFamily="34" charset="0"/>
              </a:endParaRPr>
            </a:p>
          </p:txBody>
        </p:sp>
        <p:sp>
          <p:nvSpPr>
            <p:cNvPr id="37905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kumimoji="0" lang="en-US" altLang="en-US" sz="1800">
                <a:latin typeface="Palatino Linotype" pitchFamily="18" charset="0"/>
              </a:endParaRPr>
            </a:p>
          </p:txBody>
        </p:sp>
        <p:cxnSp>
          <p:nvCxnSpPr>
            <p:cNvPr id="37906" name="AutoShape 14"/>
            <p:cNvCxnSpPr>
              <a:cxnSpLocks noChangeShapeType="1"/>
              <a:stCxn id="37899" idx="2"/>
              <a:endCxn id="37916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7" name="AutoShape 15"/>
            <p:cNvCxnSpPr>
              <a:cxnSpLocks noChangeShapeType="1"/>
              <a:stCxn id="37899" idx="2"/>
              <a:endCxn id="37896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8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37909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37910" name="AutoShape 18"/>
            <p:cNvCxnSpPr>
              <a:cxnSpLocks noChangeShapeType="1"/>
              <a:stCxn id="37904" idx="2"/>
              <a:endCxn id="37908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1" name="AutoShape 19"/>
            <p:cNvCxnSpPr>
              <a:cxnSpLocks noChangeShapeType="1"/>
              <a:stCxn id="37904" idx="2"/>
              <a:endCxn id="37909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12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7913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7914" name="AutoShape 22"/>
            <p:cNvCxnSpPr>
              <a:cxnSpLocks noChangeShapeType="1"/>
              <a:stCxn id="37905" idx="2"/>
              <a:endCxn id="37912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5" name="AutoShape 23"/>
            <p:cNvCxnSpPr>
              <a:cxnSpLocks noChangeShapeType="1"/>
              <a:stCxn id="37905" idx="2"/>
              <a:endCxn id="37913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16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7917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7918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7919" name="AutoShape 27"/>
            <p:cNvCxnSpPr>
              <a:cxnSpLocks noChangeShapeType="1"/>
              <a:stCxn id="37916" idx="2"/>
              <a:endCxn id="37917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20" name="AutoShape 28"/>
            <p:cNvCxnSpPr>
              <a:cxnSpLocks noChangeShapeType="1"/>
              <a:stCxn id="37916" idx="2"/>
              <a:endCxn id="37918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21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7922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7923" name="AutoShape 31"/>
            <p:cNvCxnSpPr>
              <a:cxnSpLocks noChangeShapeType="1"/>
              <a:stCxn id="37896" idx="2"/>
              <a:endCxn id="37921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24" name="AutoShape 32"/>
            <p:cNvCxnSpPr>
              <a:cxnSpLocks noChangeShapeType="1"/>
              <a:stCxn id="37896" idx="2"/>
              <a:endCxn id="37922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7892" name="Line 33"/>
          <p:cNvSpPr>
            <a:spLocks noChangeShapeType="1"/>
          </p:cNvSpPr>
          <p:nvPr/>
        </p:nvSpPr>
        <p:spPr bwMode="auto">
          <a:xfrm flipH="1" flipV="1">
            <a:off x="1476375" y="4508500"/>
            <a:ext cx="358775" cy="215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7893" name="Line 34"/>
          <p:cNvSpPr>
            <a:spLocks noChangeShapeType="1"/>
          </p:cNvSpPr>
          <p:nvPr/>
        </p:nvSpPr>
        <p:spPr bwMode="auto">
          <a:xfrm flipV="1">
            <a:off x="611188" y="4508500"/>
            <a:ext cx="360362" cy="215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7894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Merge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CEB1DC-5F47-4A90-9A87-9F192BAEFAA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8922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8923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8924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9 4</a:t>
              </a:r>
            </a:p>
          </p:txBody>
        </p:sp>
        <p:sp>
          <p:nvSpPr>
            <p:cNvPr id="38925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8926" name="AutoShape 8"/>
            <p:cNvCxnSpPr>
              <a:cxnSpLocks noChangeShapeType="1"/>
              <a:stCxn id="38923" idx="2"/>
              <a:endCxn id="38924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27" name="AutoShape 9"/>
            <p:cNvCxnSpPr>
              <a:cxnSpLocks noChangeShapeType="1"/>
              <a:stCxn id="38923" idx="2"/>
              <a:endCxn id="38925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28" name="AutoShape 10"/>
            <p:cNvCxnSpPr>
              <a:cxnSpLocks noChangeShapeType="1"/>
              <a:stCxn id="38924" idx="2"/>
              <a:endCxn id="38930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29" name="AutoShape 11"/>
            <p:cNvCxnSpPr>
              <a:cxnSpLocks noChangeShapeType="1"/>
              <a:stCxn id="38924" idx="2"/>
              <a:endCxn id="38931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30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2 7</a:t>
              </a:r>
              <a:endParaRPr kumimoji="0" lang="en-US" altLang="zh-TW" sz="2400" b="1">
                <a:solidFill>
                  <a:srgbClr val="800080"/>
                </a:solidFill>
                <a:latin typeface="Tahoma" pitchFamily="34" charset="0"/>
              </a:endParaRPr>
            </a:p>
          </p:txBody>
        </p:sp>
        <p:sp>
          <p:nvSpPr>
            <p:cNvPr id="38931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4 9</a:t>
              </a:r>
              <a:endParaRPr kumimoji="0" lang="en-US" altLang="zh-TW" sz="1800">
                <a:latin typeface="Palatino Linotype" pitchFamily="18" charset="0"/>
              </a:endParaRPr>
            </a:p>
          </p:txBody>
        </p:sp>
        <p:cxnSp>
          <p:nvCxnSpPr>
            <p:cNvPr id="38932" name="AutoShape 14"/>
            <p:cNvCxnSpPr>
              <a:cxnSpLocks noChangeShapeType="1"/>
              <a:stCxn id="38925" idx="2"/>
              <a:endCxn id="38940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33" name="AutoShape 15"/>
            <p:cNvCxnSpPr>
              <a:cxnSpLocks noChangeShapeType="1"/>
              <a:stCxn id="38925" idx="2"/>
              <a:endCxn id="38922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34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38935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38936" name="AutoShape 18"/>
            <p:cNvCxnSpPr>
              <a:cxnSpLocks noChangeShapeType="1"/>
              <a:stCxn id="38930" idx="2"/>
              <a:endCxn id="38934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37" name="AutoShape 19"/>
            <p:cNvCxnSpPr>
              <a:cxnSpLocks noChangeShapeType="1"/>
              <a:stCxn id="38930" idx="2"/>
              <a:endCxn id="38935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38" name="AutoShape 22"/>
            <p:cNvCxnSpPr>
              <a:cxnSpLocks noChangeShapeType="1"/>
              <a:stCxn id="38931" idx="2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39" name="AutoShape 23"/>
            <p:cNvCxnSpPr>
              <a:cxnSpLocks noChangeShapeType="1"/>
              <a:stCxn id="38931" idx="2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40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8941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8942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8943" name="AutoShape 27"/>
            <p:cNvCxnSpPr>
              <a:cxnSpLocks noChangeShapeType="1"/>
              <a:stCxn id="38940" idx="2"/>
              <a:endCxn id="38941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44" name="AutoShape 28"/>
            <p:cNvCxnSpPr>
              <a:cxnSpLocks noChangeShapeType="1"/>
              <a:stCxn id="38940" idx="2"/>
              <a:endCxn id="38942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45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8946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8947" name="AutoShape 31"/>
            <p:cNvCxnSpPr>
              <a:cxnSpLocks noChangeShapeType="1"/>
              <a:stCxn id="38922" idx="2"/>
              <a:endCxn id="38945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948" name="AutoShape 32"/>
            <p:cNvCxnSpPr>
              <a:cxnSpLocks noChangeShapeType="1"/>
              <a:stCxn id="38922" idx="2"/>
              <a:endCxn id="38946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916" name="Line 33"/>
          <p:cNvSpPr>
            <a:spLocks noChangeShapeType="1"/>
          </p:cNvSpPr>
          <p:nvPr/>
        </p:nvSpPr>
        <p:spPr bwMode="auto">
          <a:xfrm flipH="1" flipV="1">
            <a:off x="3635375" y="4508500"/>
            <a:ext cx="358775" cy="215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8917" name="Line 34"/>
          <p:cNvSpPr>
            <a:spLocks noChangeShapeType="1"/>
          </p:cNvSpPr>
          <p:nvPr/>
        </p:nvSpPr>
        <p:spPr bwMode="auto">
          <a:xfrm flipV="1">
            <a:off x="2770188" y="4508500"/>
            <a:ext cx="360362" cy="215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8918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base case, …, base case, merge</a:t>
            </a:r>
          </a:p>
        </p:txBody>
      </p:sp>
      <p:sp>
        <p:nvSpPr>
          <p:cNvPr id="38919" name="Rectangle 20"/>
          <p:cNvSpPr>
            <a:spLocks noChangeArrowheads="1"/>
          </p:cNvSpPr>
          <p:nvPr/>
        </p:nvSpPr>
        <p:spPr bwMode="auto">
          <a:xfrm>
            <a:off x="2398713" y="4797425"/>
            <a:ext cx="877887" cy="503238"/>
          </a:xfrm>
          <a:prstGeom prst="rect">
            <a:avLst/>
          </a:prstGeom>
          <a:solidFill>
            <a:srgbClr val="CCFF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solidFill>
                  <a:srgbClr val="800080"/>
                </a:solidFill>
                <a:latin typeface="Tahoma" pitchFamily="34" charset="0"/>
              </a:rPr>
              <a:t>9</a:t>
            </a:r>
            <a:r>
              <a:rPr kumimoji="0" lang="en-US" altLang="zh-TW" sz="2400" b="1">
                <a:solidFill>
                  <a:srgbClr val="800080"/>
                </a:solidFill>
                <a:latin typeface="Tahoma" pitchFamily="34" charset="0"/>
                <a:sym typeface="Wingdings" pitchFamily="2" charset="2"/>
              </a:rPr>
              <a:t></a:t>
            </a:r>
            <a:r>
              <a:rPr kumimoji="0" lang="en-US" altLang="zh-TW" sz="2400" b="1">
                <a:solidFill>
                  <a:srgbClr val="FF3300"/>
                </a:solidFill>
                <a:latin typeface="Tahoma" pitchFamily="34" charset="0"/>
              </a:rPr>
              <a:t>9</a:t>
            </a:r>
          </a:p>
        </p:txBody>
      </p:sp>
      <p:sp>
        <p:nvSpPr>
          <p:cNvPr id="38920" name="Rectangle 21"/>
          <p:cNvSpPr>
            <a:spLocks noChangeArrowheads="1"/>
          </p:cNvSpPr>
          <p:nvPr/>
        </p:nvSpPr>
        <p:spPr bwMode="auto">
          <a:xfrm>
            <a:off x="3492500" y="4797425"/>
            <a:ext cx="877888" cy="503238"/>
          </a:xfrm>
          <a:prstGeom prst="rect">
            <a:avLst/>
          </a:prstGeom>
          <a:solidFill>
            <a:srgbClr val="CCFF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solidFill>
                  <a:srgbClr val="800080"/>
                </a:solidFill>
                <a:latin typeface="Tahoma" pitchFamily="34" charset="0"/>
              </a:rPr>
              <a:t>4</a:t>
            </a:r>
            <a:r>
              <a:rPr kumimoji="0" lang="en-US" altLang="zh-TW" sz="2400" b="1">
                <a:solidFill>
                  <a:srgbClr val="800080"/>
                </a:solidFill>
                <a:latin typeface="Tahoma" pitchFamily="34" charset="0"/>
                <a:sym typeface="Wingdings" pitchFamily="2" charset="2"/>
              </a:rPr>
              <a:t></a:t>
            </a:r>
            <a:r>
              <a:rPr kumimoji="0" lang="en-US" altLang="zh-TW" sz="2400" b="1">
                <a:solidFill>
                  <a:srgbClr val="FF3300"/>
                </a:solidFill>
                <a:latin typeface="Tahoma" pitchFamily="34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3EE7F8-D935-4D24-AE55-C2B4623C7812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39944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9945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39946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72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2 4 7 9</a:t>
              </a:r>
              <a:endParaRPr kumimoji="0" lang="en-US" altLang="zh-TW" sz="2400" b="1">
                <a:solidFill>
                  <a:srgbClr val="FF3300"/>
                </a:solidFill>
                <a:latin typeface="Tahoma" pitchFamily="34" charset="0"/>
              </a:endParaRPr>
            </a:p>
          </p:txBody>
        </p:sp>
        <p:sp>
          <p:nvSpPr>
            <p:cNvPr id="39947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9948" name="AutoShape 8"/>
            <p:cNvCxnSpPr>
              <a:cxnSpLocks noChangeShapeType="1"/>
              <a:stCxn id="39945" idx="2"/>
              <a:endCxn id="39946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9" name="AutoShape 9"/>
            <p:cNvCxnSpPr>
              <a:cxnSpLocks noChangeShapeType="1"/>
              <a:stCxn id="39945" idx="2"/>
              <a:endCxn id="39947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50" name="AutoShape 10"/>
            <p:cNvCxnSpPr>
              <a:cxnSpLocks noChangeShapeType="1"/>
              <a:stCxn id="39946" idx="2"/>
              <a:endCxn id="39952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51" name="AutoShape 11"/>
            <p:cNvCxnSpPr>
              <a:cxnSpLocks noChangeShapeType="1"/>
              <a:stCxn id="39946" idx="2"/>
              <a:endCxn id="39953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52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2 7</a:t>
              </a:r>
              <a:endParaRPr kumimoji="0" lang="en-US" altLang="zh-TW" sz="2400" b="1">
                <a:solidFill>
                  <a:srgbClr val="800080"/>
                </a:solidFill>
                <a:latin typeface="Tahoma" pitchFamily="34" charset="0"/>
              </a:endParaRPr>
            </a:p>
          </p:txBody>
        </p:sp>
        <p:sp>
          <p:nvSpPr>
            <p:cNvPr id="39953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4 9</a:t>
              </a:r>
              <a:endParaRPr kumimoji="0" lang="en-US" altLang="zh-TW" sz="1800">
                <a:latin typeface="Palatino Linotype" pitchFamily="18" charset="0"/>
              </a:endParaRPr>
            </a:p>
          </p:txBody>
        </p:sp>
        <p:cxnSp>
          <p:nvCxnSpPr>
            <p:cNvPr id="39954" name="AutoShape 14"/>
            <p:cNvCxnSpPr>
              <a:cxnSpLocks noChangeShapeType="1"/>
              <a:stCxn id="39947" idx="2"/>
              <a:endCxn id="39964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55" name="AutoShape 15"/>
            <p:cNvCxnSpPr>
              <a:cxnSpLocks noChangeShapeType="1"/>
              <a:stCxn id="39947" idx="2"/>
              <a:endCxn id="39944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56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39957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39958" name="AutoShape 18"/>
            <p:cNvCxnSpPr>
              <a:cxnSpLocks noChangeShapeType="1"/>
              <a:stCxn id="39952" idx="2"/>
              <a:endCxn id="39956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59" name="AutoShape 19"/>
            <p:cNvCxnSpPr>
              <a:cxnSpLocks noChangeShapeType="1"/>
              <a:stCxn id="39952" idx="2"/>
              <a:endCxn id="39957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60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9</a:t>
              </a:r>
            </a:p>
          </p:txBody>
        </p:sp>
        <p:sp>
          <p:nvSpPr>
            <p:cNvPr id="39961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4</a:t>
              </a:r>
            </a:p>
          </p:txBody>
        </p:sp>
        <p:cxnSp>
          <p:nvCxnSpPr>
            <p:cNvPr id="39962" name="AutoShape 22"/>
            <p:cNvCxnSpPr>
              <a:cxnSpLocks noChangeShapeType="1"/>
              <a:stCxn id="39953" idx="2"/>
              <a:endCxn id="39960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63" name="AutoShape 23"/>
            <p:cNvCxnSpPr>
              <a:cxnSpLocks noChangeShapeType="1"/>
              <a:stCxn id="39953" idx="2"/>
              <a:endCxn id="39961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64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9965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9966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9967" name="AutoShape 27"/>
            <p:cNvCxnSpPr>
              <a:cxnSpLocks noChangeShapeType="1"/>
              <a:stCxn id="39964" idx="2"/>
              <a:endCxn id="39965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68" name="AutoShape 28"/>
            <p:cNvCxnSpPr>
              <a:cxnSpLocks noChangeShapeType="1"/>
              <a:stCxn id="39964" idx="2"/>
              <a:endCxn id="39966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69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39970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cxnSp>
          <p:nvCxnSpPr>
            <p:cNvPr id="39971" name="AutoShape 31"/>
            <p:cNvCxnSpPr>
              <a:cxnSpLocks noChangeShapeType="1"/>
              <a:stCxn id="39944" idx="2"/>
              <a:endCxn id="39969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72" name="AutoShape 32"/>
            <p:cNvCxnSpPr>
              <a:cxnSpLocks noChangeShapeType="1"/>
              <a:stCxn id="39944" idx="2"/>
              <a:endCxn id="39970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9940" name="Line 33"/>
          <p:cNvSpPr>
            <a:spLocks noChangeShapeType="1"/>
          </p:cNvSpPr>
          <p:nvPr/>
        </p:nvSpPr>
        <p:spPr bwMode="auto">
          <a:xfrm flipH="1" flipV="1">
            <a:off x="2771775" y="3500438"/>
            <a:ext cx="647700" cy="28892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9941" name="Line 34"/>
          <p:cNvSpPr>
            <a:spLocks noChangeShapeType="1"/>
          </p:cNvSpPr>
          <p:nvPr/>
        </p:nvSpPr>
        <p:spPr bwMode="auto">
          <a:xfrm flipV="1">
            <a:off x="1187450" y="3500438"/>
            <a:ext cx="720725" cy="28892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9942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Merge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B8F5199-4E48-4A8E-9CA5-88BBE152119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40968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6 1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1 6</a:t>
              </a:r>
            </a:p>
          </p:txBody>
        </p:sp>
        <p:sp>
          <p:nvSpPr>
            <p:cNvPr id="40969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7 2 9 4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 3 8 6 1</a:t>
              </a:r>
            </a:p>
          </p:txBody>
        </p:sp>
        <p:sp>
          <p:nvSpPr>
            <p:cNvPr id="40970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72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2 4 7 9</a:t>
              </a:r>
              <a:endParaRPr kumimoji="0" lang="en-US" altLang="zh-TW" sz="2400" b="1">
                <a:solidFill>
                  <a:srgbClr val="FF3300"/>
                </a:solidFill>
                <a:latin typeface="Tahoma" pitchFamily="34" charset="0"/>
              </a:endParaRPr>
            </a:p>
          </p:txBody>
        </p:sp>
        <p:sp>
          <p:nvSpPr>
            <p:cNvPr id="40971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3 8 6 1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1 3 8 6</a:t>
              </a:r>
            </a:p>
          </p:txBody>
        </p:sp>
        <p:cxnSp>
          <p:nvCxnSpPr>
            <p:cNvPr id="40972" name="AutoShape 8"/>
            <p:cNvCxnSpPr>
              <a:cxnSpLocks noChangeShapeType="1"/>
              <a:stCxn id="40969" idx="2"/>
              <a:endCxn id="40970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3" name="AutoShape 9"/>
            <p:cNvCxnSpPr>
              <a:cxnSpLocks noChangeShapeType="1"/>
              <a:stCxn id="40969" idx="2"/>
              <a:endCxn id="40971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4" name="AutoShape 10"/>
            <p:cNvCxnSpPr>
              <a:cxnSpLocks noChangeShapeType="1"/>
              <a:stCxn id="40970" idx="2"/>
              <a:endCxn id="40976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5" name="AutoShape 11"/>
            <p:cNvCxnSpPr>
              <a:cxnSpLocks noChangeShapeType="1"/>
              <a:stCxn id="40970" idx="2"/>
              <a:endCxn id="40977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76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2 7</a:t>
              </a:r>
              <a:endParaRPr kumimoji="0" lang="en-US" altLang="zh-TW" sz="2400" b="1">
                <a:solidFill>
                  <a:srgbClr val="800080"/>
                </a:solidFill>
                <a:latin typeface="Tahoma" pitchFamily="34" charset="0"/>
              </a:endParaRPr>
            </a:p>
          </p:txBody>
        </p:sp>
        <p:sp>
          <p:nvSpPr>
            <p:cNvPr id="40977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4 9</a:t>
              </a:r>
              <a:endParaRPr kumimoji="0" lang="en-US" altLang="zh-TW" sz="1800">
                <a:latin typeface="Palatino Linotype" pitchFamily="18" charset="0"/>
              </a:endParaRPr>
            </a:p>
          </p:txBody>
        </p:sp>
        <p:cxnSp>
          <p:nvCxnSpPr>
            <p:cNvPr id="40978" name="AutoShape 14"/>
            <p:cNvCxnSpPr>
              <a:cxnSpLocks noChangeShapeType="1"/>
              <a:stCxn id="40971" idx="2"/>
              <a:endCxn id="40988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9" name="AutoShape 15"/>
            <p:cNvCxnSpPr>
              <a:cxnSpLocks noChangeShapeType="1"/>
              <a:stCxn id="40971" idx="2"/>
              <a:endCxn id="40968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80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40981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40982" name="AutoShape 18"/>
            <p:cNvCxnSpPr>
              <a:cxnSpLocks noChangeShapeType="1"/>
              <a:stCxn id="40976" idx="2"/>
              <a:endCxn id="40980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83" name="AutoShape 19"/>
            <p:cNvCxnSpPr>
              <a:cxnSpLocks noChangeShapeType="1"/>
              <a:stCxn id="40976" idx="2"/>
              <a:endCxn id="40981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84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9</a:t>
              </a:r>
            </a:p>
          </p:txBody>
        </p:sp>
        <p:sp>
          <p:nvSpPr>
            <p:cNvPr id="40985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4</a:t>
              </a:r>
            </a:p>
          </p:txBody>
        </p:sp>
        <p:cxnSp>
          <p:nvCxnSpPr>
            <p:cNvPr id="40986" name="AutoShape 22"/>
            <p:cNvCxnSpPr>
              <a:cxnSpLocks noChangeShapeType="1"/>
              <a:stCxn id="40977" idx="2"/>
              <a:endCxn id="40984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87" name="AutoShape 23"/>
            <p:cNvCxnSpPr>
              <a:cxnSpLocks noChangeShapeType="1"/>
              <a:stCxn id="40977" idx="2"/>
              <a:endCxn id="40985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88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3 8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3 8</a:t>
              </a:r>
            </a:p>
          </p:txBody>
        </p:sp>
        <p:sp>
          <p:nvSpPr>
            <p:cNvPr id="40989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40990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8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8</a:t>
              </a:r>
            </a:p>
          </p:txBody>
        </p:sp>
        <p:cxnSp>
          <p:nvCxnSpPr>
            <p:cNvPr id="40991" name="AutoShape 27"/>
            <p:cNvCxnSpPr>
              <a:cxnSpLocks noChangeShapeType="1"/>
              <a:stCxn id="40988" idx="2"/>
              <a:endCxn id="40989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2" name="AutoShape 28"/>
            <p:cNvCxnSpPr>
              <a:cxnSpLocks noChangeShapeType="1"/>
              <a:stCxn id="40988" idx="2"/>
              <a:endCxn id="40990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93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6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40994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1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</a:t>
              </a:r>
            </a:p>
          </p:txBody>
        </p:sp>
        <p:cxnSp>
          <p:nvCxnSpPr>
            <p:cNvPr id="40995" name="AutoShape 31"/>
            <p:cNvCxnSpPr>
              <a:cxnSpLocks noChangeShapeType="1"/>
              <a:stCxn id="40968" idx="2"/>
              <a:endCxn id="40993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6" name="AutoShape 32"/>
            <p:cNvCxnSpPr>
              <a:cxnSpLocks noChangeShapeType="1"/>
              <a:stCxn id="40968" idx="2"/>
              <a:endCxn id="40994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964" name="Line 33"/>
          <p:cNvSpPr>
            <a:spLocks noChangeShapeType="1"/>
          </p:cNvSpPr>
          <p:nvPr/>
        </p:nvSpPr>
        <p:spPr bwMode="auto">
          <a:xfrm flipH="1" flipV="1">
            <a:off x="6877050" y="3500438"/>
            <a:ext cx="647700" cy="28892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0965" name="Line 34"/>
          <p:cNvSpPr>
            <a:spLocks noChangeShapeType="1"/>
          </p:cNvSpPr>
          <p:nvPr/>
        </p:nvSpPr>
        <p:spPr bwMode="auto">
          <a:xfrm flipV="1">
            <a:off x="5292725" y="3500438"/>
            <a:ext cx="720725" cy="28892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0966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7488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Recursive call, …, merge, merge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Merge Sort - example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5EBCD1-3633-4458-809F-CEF63A414A0E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238125" y="1989138"/>
            <a:ext cx="8307388" cy="3311525"/>
            <a:chOff x="150" y="1253"/>
            <a:chExt cx="5233" cy="2086"/>
          </a:xfrm>
        </p:grpSpPr>
        <p:sp>
          <p:nvSpPr>
            <p:cNvPr id="41992" name="Rectangle 4"/>
            <p:cNvSpPr>
              <a:spLocks noChangeArrowheads="1"/>
            </p:cNvSpPr>
            <p:nvPr/>
          </p:nvSpPr>
          <p:spPr bwMode="auto">
            <a:xfrm>
              <a:off x="419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6 1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1 6</a:t>
              </a:r>
            </a:p>
          </p:txBody>
        </p:sp>
        <p:sp>
          <p:nvSpPr>
            <p:cNvPr id="41993" name="Rectangle 5"/>
            <p:cNvSpPr>
              <a:spLocks noChangeArrowheads="1"/>
            </p:cNvSpPr>
            <p:nvPr/>
          </p:nvSpPr>
          <p:spPr bwMode="auto">
            <a:xfrm>
              <a:off x="1474" y="1253"/>
              <a:ext cx="2585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7294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3861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12346789</a:t>
              </a:r>
              <a:endParaRPr kumimoji="0" lang="en-US" altLang="zh-TW" sz="2400" b="1">
                <a:solidFill>
                  <a:srgbClr val="FF3300"/>
                </a:solidFill>
                <a:latin typeface="Tahoma" pitchFamily="34" charset="0"/>
              </a:endParaRPr>
            </a:p>
          </p:txBody>
        </p:sp>
        <p:sp>
          <p:nvSpPr>
            <p:cNvPr id="41994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72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2 4 7 9</a:t>
              </a:r>
              <a:endParaRPr kumimoji="0" lang="en-US" altLang="zh-TW" sz="2400" b="1">
                <a:solidFill>
                  <a:srgbClr val="FF3300"/>
                </a:solidFill>
                <a:latin typeface="Tahoma" pitchFamily="34" charset="0"/>
              </a:endParaRPr>
            </a:p>
          </p:txBody>
        </p:sp>
        <p:sp>
          <p:nvSpPr>
            <p:cNvPr id="41995" name="Rectangle 7"/>
            <p:cNvSpPr>
              <a:spLocks noChangeArrowheads="1"/>
            </p:cNvSpPr>
            <p:nvPr/>
          </p:nvSpPr>
          <p:spPr bwMode="auto">
            <a:xfrm>
              <a:off x="3288" y="1842"/>
              <a:ext cx="1588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3 8 6 1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1 3 8 6</a:t>
              </a:r>
            </a:p>
          </p:txBody>
        </p:sp>
        <p:cxnSp>
          <p:nvCxnSpPr>
            <p:cNvPr id="41996" name="AutoShape 8"/>
            <p:cNvCxnSpPr>
              <a:cxnSpLocks noChangeShapeType="1"/>
              <a:stCxn id="41993" idx="2"/>
              <a:endCxn id="41994" idx="0"/>
            </p:cNvCxnSpPr>
            <p:nvPr/>
          </p:nvCxnSpPr>
          <p:spPr bwMode="auto">
            <a:xfrm flipH="1">
              <a:off x="1451" y="1578"/>
              <a:ext cx="1316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7" name="AutoShape 9"/>
            <p:cNvCxnSpPr>
              <a:cxnSpLocks noChangeShapeType="1"/>
              <a:stCxn id="41993" idx="2"/>
              <a:endCxn id="41995" idx="0"/>
            </p:cNvCxnSpPr>
            <p:nvPr/>
          </p:nvCxnSpPr>
          <p:spPr bwMode="auto">
            <a:xfrm>
              <a:off x="2767" y="1578"/>
              <a:ext cx="1315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8" name="AutoShape 10"/>
            <p:cNvCxnSpPr>
              <a:cxnSpLocks noChangeShapeType="1"/>
              <a:stCxn id="41994" idx="2"/>
              <a:endCxn id="42000" idx="0"/>
            </p:cNvCxnSpPr>
            <p:nvPr/>
          </p:nvCxnSpPr>
          <p:spPr bwMode="auto">
            <a:xfrm flipH="1">
              <a:off x="774" y="2167"/>
              <a:ext cx="67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9" name="AutoShape 11"/>
            <p:cNvCxnSpPr>
              <a:cxnSpLocks noChangeShapeType="1"/>
              <a:stCxn id="41994" idx="2"/>
              <a:endCxn id="42001" idx="0"/>
            </p:cNvCxnSpPr>
            <p:nvPr/>
          </p:nvCxnSpPr>
          <p:spPr bwMode="auto">
            <a:xfrm>
              <a:off x="1451" y="2167"/>
              <a:ext cx="679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0" name="Rectangle 12"/>
            <p:cNvSpPr>
              <a:spLocks noChangeArrowheads="1"/>
            </p:cNvSpPr>
            <p:nvPr/>
          </p:nvSpPr>
          <p:spPr bwMode="auto">
            <a:xfrm>
              <a:off x="209" y="2478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2 7</a:t>
              </a:r>
              <a:endParaRPr kumimoji="0" lang="en-US" altLang="zh-TW" sz="2400" b="1">
                <a:solidFill>
                  <a:srgbClr val="800080"/>
                </a:solidFill>
                <a:latin typeface="Tahoma" pitchFamily="34" charset="0"/>
              </a:endParaRPr>
            </a:p>
          </p:txBody>
        </p:sp>
        <p:sp>
          <p:nvSpPr>
            <p:cNvPr id="42001" name="Rectangle 13"/>
            <p:cNvSpPr>
              <a:spLocks noChangeArrowheads="1"/>
            </p:cNvSpPr>
            <p:nvPr/>
          </p:nvSpPr>
          <p:spPr bwMode="auto">
            <a:xfrm>
              <a:off x="156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|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  <a:sym typeface="Wingdings" pitchFamily="2" charset="2"/>
                </a:rPr>
                <a:t>4 9</a:t>
              </a:r>
              <a:endParaRPr kumimoji="0" lang="en-US" altLang="zh-TW" sz="1800">
                <a:latin typeface="Palatino Linotype" pitchFamily="18" charset="0"/>
              </a:endParaRPr>
            </a:p>
          </p:txBody>
        </p:sp>
        <p:cxnSp>
          <p:nvCxnSpPr>
            <p:cNvPr id="42002" name="AutoShape 14"/>
            <p:cNvCxnSpPr>
              <a:cxnSpLocks noChangeShapeType="1"/>
              <a:stCxn id="41995" idx="2"/>
              <a:endCxn id="42012" idx="0"/>
            </p:cNvCxnSpPr>
            <p:nvPr/>
          </p:nvCxnSpPr>
          <p:spPr bwMode="auto">
            <a:xfrm flipH="1">
              <a:off x="3400" y="2167"/>
              <a:ext cx="68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3" name="AutoShape 15"/>
            <p:cNvCxnSpPr>
              <a:cxnSpLocks noChangeShapeType="1"/>
              <a:stCxn id="41995" idx="2"/>
              <a:endCxn id="41992" idx="0"/>
            </p:cNvCxnSpPr>
            <p:nvPr/>
          </p:nvCxnSpPr>
          <p:spPr bwMode="auto">
            <a:xfrm>
              <a:off x="4082" y="2167"/>
              <a:ext cx="678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4" name="Rectangle 16"/>
            <p:cNvSpPr>
              <a:spLocks noChangeArrowheads="1"/>
            </p:cNvSpPr>
            <p:nvPr/>
          </p:nvSpPr>
          <p:spPr bwMode="auto">
            <a:xfrm>
              <a:off x="15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7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7</a:t>
              </a:r>
            </a:p>
          </p:txBody>
        </p:sp>
        <p:sp>
          <p:nvSpPr>
            <p:cNvPr id="42005" name="Rectangle 17"/>
            <p:cNvSpPr>
              <a:spLocks noChangeArrowheads="1"/>
            </p:cNvSpPr>
            <p:nvPr/>
          </p:nvSpPr>
          <p:spPr bwMode="auto">
            <a:xfrm>
              <a:off x="83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2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2</a:t>
              </a:r>
            </a:p>
          </p:txBody>
        </p:sp>
        <p:cxnSp>
          <p:nvCxnSpPr>
            <p:cNvPr id="42006" name="AutoShape 18"/>
            <p:cNvCxnSpPr>
              <a:cxnSpLocks noChangeShapeType="1"/>
              <a:stCxn id="42000" idx="2"/>
              <a:endCxn id="42004" idx="0"/>
            </p:cNvCxnSpPr>
            <p:nvPr/>
          </p:nvCxnSpPr>
          <p:spPr bwMode="auto">
            <a:xfrm flipH="1">
              <a:off x="427" y="2803"/>
              <a:ext cx="347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7" name="AutoShape 19"/>
            <p:cNvCxnSpPr>
              <a:cxnSpLocks noChangeShapeType="1"/>
              <a:stCxn id="42000" idx="2"/>
              <a:endCxn id="42005" idx="0"/>
            </p:cNvCxnSpPr>
            <p:nvPr/>
          </p:nvCxnSpPr>
          <p:spPr bwMode="auto">
            <a:xfrm>
              <a:off x="774" y="2803"/>
              <a:ext cx="342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8" name="Rectangle 20"/>
            <p:cNvSpPr>
              <a:spLocks noChangeArrowheads="1"/>
            </p:cNvSpPr>
            <p:nvPr/>
          </p:nvSpPr>
          <p:spPr bwMode="auto">
            <a:xfrm>
              <a:off x="151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9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9</a:t>
              </a:r>
            </a:p>
          </p:txBody>
        </p:sp>
        <p:sp>
          <p:nvSpPr>
            <p:cNvPr id="42009" name="Rectangle 21"/>
            <p:cNvSpPr>
              <a:spLocks noChangeArrowheads="1"/>
            </p:cNvSpPr>
            <p:nvPr/>
          </p:nvSpPr>
          <p:spPr bwMode="auto">
            <a:xfrm>
              <a:off x="220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4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4</a:t>
              </a:r>
            </a:p>
          </p:txBody>
        </p:sp>
        <p:cxnSp>
          <p:nvCxnSpPr>
            <p:cNvPr id="42010" name="AutoShape 22"/>
            <p:cNvCxnSpPr>
              <a:cxnSpLocks noChangeShapeType="1"/>
              <a:stCxn id="42001" idx="2"/>
              <a:endCxn id="42008" idx="0"/>
            </p:cNvCxnSpPr>
            <p:nvPr/>
          </p:nvCxnSpPr>
          <p:spPr bwMode="auto">
            <a:xfrm flipH="1">
              <a:off x="178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1" name="AutoShape 23"/>
            <p:cNvCxnSpPr>
              <a:cxnSpLocks noChangeShapeType="1"/>
              <a:stCxn id="42001" idx="2"/>
              <a:endCxn id="42009" idx="0"/>
            </p:cNvCxnSpPr>
            <p:nvPr/>
          </p:nvCxnSpPr>
          <p:spPr bwMode="auto">
            <a:xfrm>
              <a:off x="213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12" name="Rectangle 24"/>
            <p:cNvSpPr>
              <a:spLocks noChangeArrowheads="1"/>
            </p:cNvSpPr>
            <p:nvPr/>
          </p:nvSpPr>
          <p:spPr bwMode="auto">
            <a:xfrm>
              <a:off x="2835" y="2477"/>
              <a:ext cx="1129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3 8 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 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3 8</a:t>
              </a:r>
            </a:p>
          </p:txBody>
        </p:sp>
        <p:sp>
          <p:nvSpPr>
            <p:cNvPr id="42013" name="Rectangle 25"/>
            <p:cNvSpPr>
              <a:spLocks noChangeArrowheads="1"/>
            </p:cNvSpPr>
            <p:nvPr/>
          </p:nvSpPr>
          <p:spPr bwMode="auto">
            <a:xfrm>
              <a:off x="278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3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42014" name="Rectangle 26"/>
            <p:cNvSpPr>
              <a:spLocks noChangeArrowheads="1"/>
            </p:cNvSpPr>
            <p:nvPr/>
          </p:nvSpPr>
          <p:spPr bwMode="auto">
            <a:xfrm>
              <a:off x="3469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8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8</a:t>
              </a:r>
            </a:p>
          </p:txBody>
        </p:sp>
        <p:cxnSp>
          <p:nvCxnSpPr>
            <p:cNvPr id="42015" name="AutoShape 27"/>
            <p:cNvCxnSpPr>
              <a:cxnSpLocks noChangeShapeType="1"/>
              <a:stCxn id="42012" idx="2"/>
              <a:endCxn id="42013" idx="0"/>
            </p:cNvCxnSpPr>
            <p:nvPr/>
          </p:nvCxnSpPr>
          <p:spPr bwMode="auto">
            <a:xfrm flipH="1">
              <a:off x="3057" y="2802"/>
              <a:ext cx="343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6" name="AutoShape 28"/>
            <p:cNvCxnSpPr>
              <a:cxnSpLocks noChangeShapeType="1"/>
              <a:stCxn id="42012" idx="2"/>
              <a:endCxn id="42014" idx="0"/>
            </p:cNvCxnSpPr>
            <p:nvPr/>
          </p:nvCxnSpPr>
          <p:spPr bwMode="auto">
            <a:xfrm>
              <a:off x="3400" y="2802"/>
              <a:ext cx="346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17" name="Rectangle 29"/>
            <p:cNvSpPr>
              <a:spLocks noChangeArrowheads="1"/>
            </p:cNvSpPr>
            <p:nvPr/>
          </p:nvSpPr>
          <p:spPr bwMode="auto">
            <a:xfrm>
              <a:off x="4141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6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42018" name="Rectangle 30"/>
            <p:cNvSpPr>
              <a:spLocks noChangeArrowheads="1"/>
            </p:cNvSpPr>
            <p:nvPr/>
          </p:nvSpPr>
          <p:spPr bwMode="auto">
            <a:xfrm>
              <a:off x="4830" y="3022"/>
              <a:ext cx="553" cy="317"/>
            </a:xfrm>
            <a:prstGeom prst="rect">
              <a:avLst/>
            </a:prstGeom>
            <a:solidFill>
              <a:srgbClr val="CCFF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</a:rPr>
                <a:t>1</a:t>
              </a:r>
              <a:r>
                <a:rPr kumimoji="0" lang="en-US" altLang="zh-TW" sz="2400" b="1">
                  <a:solidFill>
                    <a:srgbClr val="800080"/>
                  </a:solidFill>
                  <a:latin typeface="Tahoma" pitchFamily="34" charset="0"/>
                  <a:sym typeface="Wingdings" pitchFamily="2" charset="2"/>
                </a:rPr>
                <a:t></a:t>
              </a:r>
              <a:r>
                <a:rPr kumimoji="0" lang="en-US" altLang="zh-TW" sz="2400" b="1">
                  <a:solidFill>
                    <a:srgbClr val="FF3300"/>
                  </a:solidFill>
                  <a:latin typeface="Tahoma" pitchFamily="34" charset="0"/>
                </a:rPr>
                <a:t>1</a:t>
              </a:r>
            </a:p>
          </p:txBody>
        </p:sp>
        <p:cxnSp>
          <p:nvCxnSpPr>
            <p:cNvPr id="42019" name="AutoShape 31"/>
            <p:cNvCxnSpPr>
              <a:cxnSpLocks noChangeShapeType="1"/>
              <a:stCxn id="41992" idx="2"/>
              <a:endCxn id="42017" idx="0"/>
            </p:cNvCxnSpPr>
            <p:nvPr/>
          </p:nvCxnSpPr>
          <p:spPr bwMode="auto">
            <a:xfrm flipH="1">
              <a:off x="4418" y="2802"/>
              <a:ext cx="342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0" name="AutoShape 32"/>
            <p:cNvCxnSpPr>
              <a:cxnSpLocks noChangeShapeType="1"/>
              <a:stCxn id="41992" idx="2"/>
              <a:endCxn id="42018" idx="0"/>
            </p:cNvCxnSpPr>
            <p:nvPr/>
          </p:nvCxnSpPr>
          <p:spPr bwMode="auto">
            <a:xfrm>
              <a:off x="4760" y="2802"/>
              <a:ext cx="347" cy="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1988" name="Line 33"/>
          <p:cNvSpPr>
            <a:spLocks noChangeShapeType="1"/>
          </p:cNvSpPr>
          <p:nvPr/>
        </p:nvSpPr>
        <p:spPr bwMode="auto">
          <a:xfrm flipH="1" flipV="1">
            <a:off x="5219700" y="2565400"/>
            <a:ext cx="792163" cy="14287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1989" name="Line 34"/>
          <p:cNvSpPr>
            <a:spLocks noChangeShapeType="1"/>
          </p:cNvSpPr>
          <p:nvPr/>
        </p:nvSpPr>
        <p:spPr bwMode="auto">
          <a:xfrm flipV="1">
            <a:off x="2771775" y="2565400"/>
            <a:ext cx="792163" cy="142875"/>
          </a:xfrm>
          <a:prstGeom prst="line">
            <a:avLst/>
          </a:prstGeom>
          <a:noFill/>
          <a:ln w="63500">
            <a:solidFill>
              <a:srgbClr val="CC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1990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zh-TW" sz="2400" b="1">
                <a:latin typeface="Palatino Linotype" pitchFamily="18" charset="0"/>
              </a:rPr>
              <a:t>Merge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Merge Sort - analysis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772400" cy="36957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2000" smtClean="0"/>
              <a:t>The height h of the merge-sort tree is log n + 1 = </a:t>
            </a:r>
            <a:r>
              <a:rPr lang="en-US" altLang="zh-TW" sz="2000" smtClean="0">
                <a:solidFill>
                  <a:srgbClr val="063DE8"/>
                </a:solidFill>
              </a:rPr>
              <a:t>O(log n)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 at each recursive call we divide in half the sequence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2000" smtClean="0"/>
              <a:t>The overall amount or work done at the nodes of depth </a:t>
            </a:r>
            <a:r>
              <a:rPr lang="en-US" altLang="zh-TW" sz="2000" i="1" smtClean="0">
                <a:solidFill>
                  <a:srgbClr val="063DE8"/>
                </a:solidFill>
              </a:rPr>
              <a:t>i</a:t>
            </a:r>
            <a:r>
              <a:rPr lang="en-US" altLang="zh-TW" sz="2000" smtClean="0"/>
              <a:t> is O(n)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we partition and merge 2</a:t>
            </a:r>
            <a:r>
              <a:rPr lang="en-US" altLang="zh-TW" baseline="30000" smtClean="0"/>
              <a:t>i</a:t>
            </a:r>
            <a:r>
              <a:rPr lang="en-US" altLang="zh-TW" smtClean="0"/>
              <a:t> sequences of size n/2</a:t>
            </a:r>
            <a:r>
              <a:rPr lang="en-US" altLang="zh-TW" baseline="30000" smtClean="0"/>
              <a:t>i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zh-TW" smtClean="0"/>
              <a:t>we make 2</a:t>
            </a:r>
            <a:r>
              <a:rPr lang="en-US" altLang="zh-TW" baseline="30000" smtClean="0"/>
              <a:t>i+1</a:t>
            </a:r>
            <a:r>
              <a:rPr lang="en-US" altLang="zh-TW" smtClean="0"/>
              <a:t> recursive calls</a:t>
            </a:r>
            <a:endParaRPr lang="en-US" altLang="zh-TW" smtClean="0">
              <a:solidFill>
                <a:srgbClr val="063DE8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2000" smtClean="0"/>
              <a:t>Thus, the total running time of merge-sort is </a:t>
            </a:r>
            <a:r>
              <a:rPr lang="en-US" altLang="zh-TW" sz="2000" smtClean="0">
                <a:solidFill>
                  <a:srgbClr val="063DE8"/>
                </a:solidFill>
              </a:rPr>
              <a:t>O(n log n)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smtClean="0">
              <a:solidFill>
                <a:srgbClr val="063DE8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smtClean="0">
              <a:solidFill>
                <a:srgbClr val="063DE8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2000" smtClean="0">
              <a:solidFill>
                <a:srgbClr val="063DE8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2000" smtClean="0">
                <a:solidFill>
                  <a:srgbClr val="063DE8"/>
                </a:solidFill>
              </a:rPr>
              <a:t> 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17D7F8-4385-4F4D-B04A-9D278E75F27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430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789363"/>
            <a:ext cx="59055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Quicksort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8125"/>
            <a:ext cx="7848600" cy="4968875"/>
          </a:xfrm>
        </p:spPr>
        <p:txBody>
          <a:bodyPr/>
          <a:lstStyle/>
          <a:p>
            <a:pPr eaLnBrk="1" hangingPunct="1"/>
            <a:r>
              <a:rPr lang="en-US" altLang="zh-CN" smtClean="0"/>
              <a:t>Conquer</a:t>
            </a:r>
          </a:p>
          <a:p>
            <a:pPr lvl="1" eaLnBrk="1" hangingPunct="1"/>
            <a:r>
              <a:rPr lang="en-US" altLang="zh-CN" smtClean="0"/>
              <a:t>Apply the same algorithm to each half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638800" y="3184525"/>
            <a:ext cx="3048000" cy="6858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373563" y="3184525"/>
            <a:ext cx="914400" cy="685800"/>
          </a:xfrm>
          <a:prstGeom prst="rect">
            <a:avLst/>
          </a:prstGeom>
          <a:noFill/>
          <a:ln w="57150">
            <a:solidFill>
              <a:srgbClr val="063DE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28800" y="2651125"/>
            <a:ext cx="1173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solidFill>
                  <a:srgbClr val="FC0128"/>
                </a:solidFill>
                <a:latin typeface="Arial" charset="0"/>
                <a:ea typeface="宋体" charset="-122"/>
              </a:rPr>
              <a:t>&lt; </a:t>
            </a:r>
            <a:r>
              <a:rPr kumimoji="0" lang="en-US" altLang="zh-CN" sz="2400" b="1">
                <a:solidFill>
                  <a:srgbClr val="FC0128"/>
                </a:solidFill>
                <a:latin typeface="Arial" charset="0"/>
                <a:ea typeface="宋体" charset="-122"/>
              </a:rPr>
              <a:t>pivot</a:t>
            </a:r>
            <a:endParaRPr kumimoji="0" lang="en-US" altLang="zh-CN" sz="2400">
              <a:solidFill>
                <a:srgbClr val="FC0128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477000" y="2651125"/>
            <a:ext cx="1173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solidFill>
                  <a:schemeClr val="accent2"/>
                </a:solidFill>
                <a:latin typeface="Arial" charset="0"/>
                <a:ea typeface="宋体" charset="-122"/>
              </a:rPr>
              <a:t>&gt; </a:t>
            </a:r>
            <a:r>
              <a:rPr kumimoji="0" lang="en-US" altLang="zh-CN" sz="2400" b="1">
                <a:solidFill>
                  <a:schemeClr val="accent2"/>
                </a:solidFill>
                <a:latin typeface="Arial" charset="0"/>
                <a:ea typeface="宋体" charset="-122"/>
              </a:rPr>
              <a:t>pivot</a:t>
            </a:r>
            <a:endParaRPr kumimoji="0"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343400" y="3298825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>
                <a:solidFill>
                  <a:srgbClr val="063DE8"/>
                </a:solidFill>
                <a:latin typeface="Arial" charset="0"/>
                <a:ea typeface="宋体" charset="-122"/>
              </a:rPr>
              <a:t>pivot</a:t>
            </a:r>
            <a:endParaRPr kumimoji="0" lang="en-US" altLang="zh-CN" sz="2400">
              <a:solidFill>
                <a:srgbClr val="063DE8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914400" y="3184525"/>
            <a:ext cx="3200400" cy="6858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09800" y="3184525"/>
            <a:ext cx="609600" cy="6858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219200" y="3298825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latin typeface="Arial" charset="0"/>
                <a:ea typeface="宋体" charset="-122"/>
              </a:rPr>
              <a:t>&lt;</a:t>
            </a: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 p’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09800" y="3298825"/>
            <a:ext cx="538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latin typeface="Arial" charset="0"/>
                <a:ea typeface="宋体" charset="-122"/>
              </a:rPr>
              <a:t> </a:t>
            </a:r>
            <a:r>
              <a:rPr kumimoji="0" lang="en-US" altLang="zh-CN" sz="2400" b="1">
                <a:latin typeface="Arial" charset="0"/>
                <a:ea typeface="宋体" charset="-122"/>
              </a:rPr>
              <a:t>p’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48000" y="3298825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&gt; p’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6705600" y="3184525"/>
            <a:ext cx="609600" cy="6858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715000" y="3298825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CN" altLang="en-US" sz="2400" b="1">
                <a:latin typeface="Arial" charset="0"/>
                <a:ea typeface="宋体" charset="-122"/>
              </a:rPr>
              <a:t>&lt; </a:t>
            </a: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p”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781800" y="329882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CN" sz="2400" b="1">
                <a:latin typeface="Arial" charset="0"/>
                <a:ea typeface="宋体" charset="-122"/>
              </a:rPr>
              <a:t>p”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515225" y="3298825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latin typeface="Arial" charset="0"/>
                <a:ea typeface="宋体" charset="-122"/>
              </a:rPr>
              <a:t>=</a:t>
            </a:r>
            <a:r>
              <a:rPr kumimoji="0" lang="en-US" altLang="zh-CN" sz="2400" b="1">
                <a:latin typeface="Arial" charset="0"/>
                <a:ea typeface="宋体" charset="-122"/>
              </a:rPr>
              <a:t>&gt; p”</a:t>
            </a:r>
            <a:endParaRPr kumimoji="0" lang="en-US" altLang="zh-CN" sz="2400"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Merge Sort </a:t>
            </a:r>
            <a:r>
              <a:rPr lang="en-US" altLang="zh-TW" smtClean="0">
                <a:latin typeface="Palatino Linotype" pitchFamily="18" charset="0"/>
              </a:rPr>
              <a:t>–</a:t>
            </a:r>
            <a:r>
              <a:rPr lang="en-US" altLang="zh-TW" smtClean="0"/>
              <a:t> sample code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924800" cy="2438400"/>
          </a:xfrm>
        </p:spPr>
        <p:txBody>
          <a:bodyPr>
            <a:noAutofit/>
          </a:bodyPr>
          <a:lstStyle/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void 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mergesort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(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low, 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high)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{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if (low&lt;high)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{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middle=(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low+high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)/2;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mergesort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(low, middle);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</a:t>
            </a:r>
            <a:r>
              <a:rPr lang="en-US" altLang="en-US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mergesort</a:t>
            </a: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(middle+1,  high);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merge(low, middle, high);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	}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}</a:t>
            </a:r>
            <a:endParaRPr lang="en-US" altLang="zh-TW" b="1" dirty="0">
              <a:solidFill>
                <a:schemeClr val="tx1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8E75DA-5FFB-4C44-A841-769D172B460F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47712" y="1219200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Merge Sort </a:t>
            </a:r>
            <a:r>
              <a:rPr lang="en-US" altLang="zh-TW" dirty="0" smtClean="0">
                <a:latin typeface="Palatino Linotype" pitchFamily="18" charset="0"/>
              </a:rPr>
              <a:t>–</a:t>
            </a:r>
            <a:r>
              <a:rPr lang="en-US" altLang="zh-TW" dirty="0" smtClean="0"/>
              <a:t> sample code (cont.)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362200"/>
            <a:ext cx="7620000" cy="3849688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void merge(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low,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middle,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high)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{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int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, j, k;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// copy both halves of a to auxiliary array b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for (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=low;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&lt;=high;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++)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b[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]=a[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];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=low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; j=middle+1; k=low;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// copy back next-greatest element at each time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while (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&lt;=middle &amp;&amp; j&lt;=high)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if (b[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]&lt;=b[j]) 	a[k++]=b[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++];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else 		a[k++]=b[j++];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// copy back remaining elements of first half (if any)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while (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&lt;=middle)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		a[k++]=b[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++]; </a:t>
            </a:r>
          </a:p>
          <a:p>
            <a:pPr marL="0" indent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}</a:t>
            </a:r>
            <a:endParaRPr lang="en-US" altLang="zh-TW" sz="1800" b="1" dirty="0">
              <a:solidFill>
                <a:schemeClr val="tx1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4506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BEE48B-5699-4F70-ADA8-A48A75A3AE6D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57FE915-02FC-4E97-9CA9-88A7CD9D346C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6D3354-B343-4C7D-8921-C93E86F5157D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941749-C628-4D27-9D3E-181D396FC35A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9C015F0-A6E0-48BC-A3D1-D7F2E29A0113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0965A9-D80C-4B1C-ABDA-A4603D9F37B5}" type="slidenum">
              <a:rPr lang="en-US" altLang="zh-TW" sz="12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200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663</TotalTime>
  <Words>1062</Words>
  <Application>Microsoft Office PowerPoint</Application>
  <PresentationFormat>On-screen Show (4:3)</PresentationFormat>
  <Paragraphs>278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4" baseType="lpstr">
      <vt:lpstr>Arial</vt:lpstr>
      <vt:lpstr>新細明體</vt:lpstr>
      <vt:lpstr>Calibri</vt:lpstr>
      <vt:lpstr>宋体</vt:lpstr>
      <vt:lpstr>Wingdings 2</vt:lpstr>
      <vt:lpstr>Times New Roman</vt:lpstr>
      <vt:lpstr>Courier New</vt:lpstr>
      <vt:lpstr>Verdana</vt:lpstr>
      <vt:lpstr>Palatino Linotype</vt:lpstr>
      <vt:lpstr>Tahoma</vt:lpstr>
      <vt:lpstr>Wingdings</vt:lpstr>
      <vt:lpstr>微軟正黑體</vt:lpstr>
      <vt:lpstr>Executive</vt:lpstr>
      <vt:lpstr>Quick Sort and Merge Sort </vt:lpstr>
      <vt:lpstr>Quick Sort</vt:lpstr>
      <vt:lpstr>Quicksort</vt:lpstr>
      <vt:lpstr>Quicksort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Quicksort</vt:lpstr>
      <vt:lpstr>Quicksort - Partition</vt:lpstr>
      <vt:lpstr>Quicksort - Analysis</vt:lpstr>
      <vt:lpstr>Quicksort vs Heap Sort</vt:lpstr>
      <vt:lpstr>Merge Sort - Definition</vt:lpstr>
      <vt:lpstr>Merge Sort – Divide-and-Conquer</vt:lpstr>
      <vt:lpstr>Merge Sort Tree</vt:lpstr>
      <vt:lpstr>Merge Sort - example</vt:lpstr>
      <vt:lpstr>PowerPoint Presentation</vt:lpstr>
      <vt:lpstr>Merge Sort - example</vt:lpstr>
      <vt:lpstr>Merge Sort - example</vt:lpstr>
      <vt:lpstr>Merge Sort - example</vt:lpstr>
      <vt:lpstr>Merge Sort - example</vt:lpstr>
      <vt:lpstr>Merge Sort - example</vt:lpstr>
      <vt:lpstr>Merge Sort - example</vt:lpstr>
      <vt:lpstr>Merge Sort - example</vt:lpstr>
      <vt:lpstr>Merge Sort - example</vt:lpstr>
      <vt:lpstr>Merge Sort - analysis</vt:lpstr>
      <vt:lpstr>Merge Sort – sample code</vt:lpstr>
      <vt:lpstr>Merge Sort – sample code (cont.)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CSC2100B Tutorial 4</dc:title>
  <dc:creator>CSE</dc:creator>
  <cp:lastModifiedBy>CSE</cp:lastModifiedBy>
  <cp:revision>60</cp:revision>
  <dcterms:created xsi:type="dcterms:W3CDTF">2005-02-01T07:50:56Z</dcterms:created>
  <dcterms:modified xsi:type="dcterms:W3CDTF">2013-11-19T08:05:45Z</dcterms:modified>
</cp:coreProperties>
</file>