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29"/>
  </p:notesMasterIdLst>
  <p:sldIdLst>
    <p:sldId id="256" r:id="rId2"/>
    <p:sldId id="287" r:id="rId3"/>
    <p:sldId id="269" r:id="rId4"/>
    <p:sldId id="259" r:id="rId5"/>
    <p:sldId id="283" r:id="rId6"/>
    <p:sldId id="289" r:id="rId7"/>
    <p:sldId id="261" r:id="rId8"/>
    <p:sldId id="260" r:id="rId9"/>
    <p:sldId id="290" r:id="rId10"/>
    <p:sldId id="286" r:id="rId11"/>
    <p:sldId id="265" r:id="rId12"/>
    <p:sldId id="285" r:id="rId13"/>
    <p:sldId id="263" r:id="rId14"/>
    <p:sldId id="266" r:id="rId15"/>
    <p:sldId id="267" r:id="rId16"/>
    <p:sldId id="268" r:id="rId17"/>
    <p:sldId id="280" r:id="rId18"/>
    <p:sldId id="270" r:id="rId19"/>
    <p:sldId id="272" r:id="rId20"/>
    <p:sldId id="273" r:id="rId21"/>
    <p:sldId id="271" r:id="rId22"/>
    <p:sldId id="278" r:id="rId23"/>
    <p:sldId id="279" r:id="rId24"/>
    <p:sldId id="276" r:id="rId25"/>
    <p:sldId id="281" r:id="rId26"/>
    <p:sldId id="282"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E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9" autoAdjust="0"/>
  </p:normalViewPr>
  <p:slideViewPr>
    <p:cSldViewPr snapToGrid="0">
      <p:cViewPr varScale="1">
        <p:scale>
          <a:sx n="62" d="100"/>
          <a:sy n="62" d="100"/>
        </p:scale>
        <p:origin x="-9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76458-1C24-4A09-98CE-ADB1485761C3}" type="datetimeFigureOut">
              <a:rPr lang="en-US" smtClean="0"/>
              <a:t>2/4/2015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CDB11-D97A-452A-BD23-3BCDE8061B66}" type="slidenum">
              <a:rPr lang="en-US" smtClean="0"/>
              <a:t>‹#›</a:t>
            </a:fld>
            <a:endParaRPr lang="en-US"/>
          </a:p>
        </p:txBody>
      </p:sp>
    </p:spTree>
    <p:extLst>
      <p:ext uri="{BB962C8B-B14F-4D97-AF65-F5344CB8AC3E}">
        <p14:creationId xmlns:p14="http://schemas.microsoft.com/office/powerpoint/2010/main" val="8642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175CDB11-D97A-452A-BD23-3BCDE8061B66}" type="slidenum">
              <a:rPr lang="en-US" smtClean="0"/>
              <a:t>1</a:t>
            </a:fld>
            <a:endParaRPr lang="en-US"/>
          </a:p>
        </p:txBody>
      </p:sp>
    </p:spTree>
    <p:extLst>
      <p:ext uri="{BB962C8B-B14F-4D97-AF65-F5344CB8AC3E}">
        <p14:creationId xmlns:p14="http://schemas.microsoft.com/office/powerpoint/2010/main" val="34631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dirty="0" smtClean="0"/>
                  <a:t>We use </a:t>
                </a:r>
                <a:r>
                  <a:rPr lang="en-US" baseline="0" dirty="0" smtClean="0"/>
                  <a:t>low-dimension vectors x and a for each user and bill respectively, to approximate the original voting matrix.</a:t>
                </a:r>
                <a:endParaRPr lang="en-US" dirty="0" smtClean="0"/>
              </a:p>
              <a:p>
                <a14:m>
                  <m:oMath xmlns:m="http://schemas.openxmlformats.org/officeDocument/2006/math">
                    <m:sSub>
                      <m:sSubPr>
                        <m:ctrlPr>
                          <a:rPr lang="en-US" i="1" dirty="0" smtClean="0">
                            <a:latin typeface="Cambria Math"/>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𝑑</m:t>
                        </m:r>
                      </m:sub>
                    </m:sSub>
                  </m:oMath>
                </a14:m>
                <a:r>
                  <a:rPr lang="en-US" dirty="0" smtClean="0"/>
                  <a:t>: offset/bias (it is reasonable because</a:t>
                </a:r>
                <a:r>
                  <a:rPr lang="en-US" baseline="0" dirty="0" smtClean="0"/>
                  <a:t> some bills really have more supports than others)</a:t>
                </a:r>
              </a:p>
              <a:p>
                <a14:m>
                  <m:oMath xmlns:m="http://schemas.openxmlformats.org/officeDocument/2006/math">
                    <m:r>
                      <a:rPr lang="en-US" i="1" baseline="0" dirty="0" smtClean="0">
                        <a:latin typeface="Cambria Math" panose="02040503050406030204" pitchFamily="18" charset="0"/>
                      </a:rPr>
                      <m:t>𝜃</m:t>
                    </m:r>
                  </m:oMath>
                </a14:m>
                <a:r>
                  <a:rPr lang="en-US" baseline="0" dirty="0" smtClean="0"/>
                  <a:t>: (“how can we utilize topic information?”)</a:t>
                </a:r>
                <a:endParaRPr lang="en-US" dirty="0"/>
              </a:p>
            </p:txBody>
          </p:sp>
        </mc:Choice>
        <mc:Fallback xmlns="">
          <p:sp>
            <p:nvSpPr>
              <p:cNvPr id="3" name="备注占位符 2"/>
              <p:cNvSpPr>
                <a:spLocks noGrp="1"/>
              </p:cNvSpPr>
              <p:nvPr>
                <p:ph type="body" idx="1"/>
              </p:nvPr>
            </p:nvSpPr>
            <p:spPr/>
            <p:txBody>
              <a:bodyPr/>
              <a:lstStyle/>
              <a:p>
                <a:r>
                  <a:rPr lang="en-US" dirty="0" smtClean="0"/>
                  <a:t>In the setting</a:t>
                </a:r>
                <a:r>
                  <a:rPr lang="en-US" baseline="0" dirty="0" smtClean="0"/>
                  <a:t>s of MF, low-dimension vectors x and a are learned for each user and bill respectively, to approximate the original voting matrix.</a:t>
                </a:r>
                <a:endParaRPr lang="en-US" dirty="0" smtClean="0"/>
              </a:p>
              <a:p>
                <a:r>
                  <a:rPr lang="en-US" i="0" dirty="0" smtClean="0">
                    <a:latin typeface="Cambria Math" panose="02040503050406030204" pitchFamily="18" charset="0"/>
                  </a:rPr>
                  <a:t>𝑏_𝑑</a:t>
                </a:r>
                <a:r>
                  <a:rPr lang="en-US" dirty="0" smtClean="0"/>
                  <a:t>: </a:t>
                </a:r>
                <a:r>
                  <a:rPr lang="en-US" dirty="0" smtClean="0"/>
                  <a:t>offset/bias (it is reasonable because</a:t>
                </a:r>
                <a:r>
                  <a:rPr lang="en-US" baseline="0" dirty="0" smtClean="0"/>
                  <a:t> some bills really have more supports than others)</a:t>
                </a:r>
              </a:p>
              <a:p>
                <a:r>
                  <a:rPr lang="en-US" i="0" baseline="0" dirty="0" smtClean="0">
                    <a:latin typeface="Cambria Math" panose="02040503050406030204" pitchFamily="18" charset="0"/>
                  </a:rPr>
                  <a:t>𝜃</a:t>
                </a:r>
                <a:r>
                  <a:rPr lang="en-US" baseline="0" dirty="0" smtClean="0"/>
                  <a:t>: (“how can we utilize topic information?”)</a:t>
                </a:r>
                <a:endParaRPr lang="en-US" dirty="0"/>
              </a:p>
            </p:txBody>
          </p:sp>
        </mc:Fallback>
      </mc:AlternateContent>
      <p:sp>
        <p:nvSpPr>
          <p:cNvPr id="4" name="灯片编号占位符 3"/>
          <p:cNvSpPr>
            <a:spLocks noGrp="1"/>
          </p:cNvSpPr>
          <p:nvPr>
            <p:ph type="sldNum" sz="quarter" idx="10"/>
          </p:nvPr>
        </p:nvSpPr>
        <p:spPr/>
        <p:txBody>
          <a:bodyPr/>
          <a:lstStyle/>
          <a:p>
            <a:fld id="{175CDB11-D97A-452A-BD23-3BCDE8061B66}" type="slidenum">
              <a:rPr lang="en-US" smtClean="0"/>
              <a:t>13</a:t>
            </a:fld>
            <a:endParaRPr lang="en-US"/>
          </a:p>
        </p:txBody>
      </p:sp>
    </p:spTree>
    <p:extLst>
      <p:ext uri="{BB962C8B-B14F-4D97-AF65-F5344CB8AC3E}">
        <p14:creationId xmlns:p14="http://schemas.microsoft.com/office/powerpoint/2010/main" val="171704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14</a:t>
            </a:fld>
            <a:endParaRPr lang="en-US"/>
          </a:p>
        </p:txBody>
      </p:sp>
    </p:spTree>
    <p:extLst>
      <p:ext uri="{BB962C8B-B14F-4D97-AF65-F5344CB8AC3E}">
        <p14:creationId xmlns:p14="http://schemas.microsoft.com/office/powerpoint/2010/main" val="393071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Step 1 (GD): because objective</a:t>
            </a:r>
            <a:r>
              <a:rPr lang="en-US" baseline="0" dirty="0" smtClean="0"/>
              <a:t> function is a concave function of </a:t>
            </a:r>
            <a:r>
              <a:rPr lang="en-US" baseline="0" dirty="0" err="1" smtClean="0"/>
              <a:t>X,A,b</a:t>
            </a:r>
            <a:r>
              <a:rPr lang="en-US" baseline="0" dirty="0" smtClean="0"/>
              <a:t> given \theta, \beta</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15</a:t>
            </a:fld>
            <a:endParaRPr lang="en-US"/>
          </a:p>
        </p:txBody>
      </p:sp>
    </p:spTree>
    <p:extLst>
      <p:ext uri="{BB962C8B-B14F-4D97-AF65-F5344CB8AC3E}">
        <p14:creationId xmlns:p14="http://schemas.microsoft.com/office/powerpoint/2010/main" val="35647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16</a:t>
            </a:fld>
            <a:endParaRPr lang="en-US"/>
          </a:p>
        </p:txBody>
      </p:sp>
    </p:spTree>
    <p:extLst>
      <p:ext uri="{BB962C8B-B14F-4D97-AF65-F5344CB8AC3E}">
        <p14:creationId xmlns:p14="http://schemas.microsoft.com/office/powerpoint/2010/main" val="324943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Show</a:t>
            </a:r>
            <a:r>
              <a:rPr lang="en-US" baseline="0" dirty="0" smtClean="0"/>
              <a:t> our advantages over (1)1-ipm; (2)H-IPM; (3)IA-IPM</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20</a:t>
            </a:fld>
            <a:endParaRPr lang="en-US"/>
          </a:p>
        </p:txBody>
      </p:sp>
    </p:spTree>
    <p:extLst>
      <p:ext uri="{BB962C8B-B14F-4D97-AF65-F5344CB8AC3E}">
        <p14:creationId xmlns:p14="http://schemas.microsoft.com/office/powerpoint/2010/main" val="215120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dirty="0" smtClean="0"/>
                  <a:t>\sigma:</a:t>
                </a:r>
                <a:r>
                  <a:rPr lang="en-US" baseline="0" dirty="0" smtClean="0"/>
                  <a:t> the performance becomes less sensitive when </a:t>
                </a:r>
                <a14:m>
                  <m:oMath xmlns:m="http://schemas.openxmlformats.org/officeDocument/2006/math">
                    <m:r>
                      <a:rPr lang="en-US" b="0" i="1" baseline="0" smtClean="0">
                        <a:latin typeface="Cambria Math" panose="02040503050406030204" pitchFamily="18" charset="0"/>
                      </a:rPr>
                      <m:t>𝜎</m:t>
                    </m:r>
                  </m:oMath>
                </a14:m>
                <a:r>
                  <a:rPr lang="en-US" dirty="0" smtClean="0"/>
                  <a:t> becomes</a:t>
                </a:r>
                <a:r>
                  <a:rPr lang="en-US" baseline="0" dirty="0" smtClean="0"/>
                  <a:t> larger</a:t>
                </a:r>
                <a:endParaRPr lang="en-US" dirty="0"/>
              </a:p>
            </p:txBody>
          </p:sp>
        </mc:Choice>
        <mc:Fallback xmlns="">
          <p:sp>
            <p:nvSpPr>
              <p:cNvPr id="3" name="备注占位符 2"/>
              <p:cNvSpPr>
                <a:spLocks noGrp="1"/>
              </p:cNvSpPr>
              <p:nvPr>
                <p:ph type="body" idx="1"/>
              </p:nvPr>
            </p:nvSpPr>
            <p:spPr/>
            <p:txBody>
              <a:bodyPr/>
              <a:lstStyle/>
              <a:p>
                <a:r>
                  <a:rPr lang="en-US" dirty="0" smtClean="0"/>
                  <a:t>\sigma:</a:t>
                </a:r>
                <a:r>
                  <a:rPr lang="en-US" baseline="0" dirty="0" smtClean="0"/>
                  <a:t> the performance becomes less sensitive when </a:t>
                </a:r>
                <a:r>
                  <a:rPr lang="en-US" b="0" i="0" baseline="0" smtClean="0">
                    <a:latin typeface="Cambria Math" panose="02040503050406030204" pitchFamily="18" charset="0"/>
                  </a:rPr>
                  <a:t>𝜎</a:t>
                </a:r>
                <a:r>
                  <a:rPr lang="en-US" dirty="0" smtClean="0"/>
                  <a:t> becomes</a:t>
                </a:r>
                <a:r>
                  <a:rPr lang="en-US" baseline="0" dirty="0" smtClean="0"/>
                  <a:t> larger</a:t>
                </a:r>
                <a:endParaRPr lang="en-US" dirty="0"/>
              </a:p>
            </p:txBody>
          </p:sp>
        </mc:Fallback>
      </mc:AlternateContent>
      <p:sp>
        <p:nvSpPr>
          <p:cNvPr id="4" name="灯片编号占位符 3"/>
          <p:cNvSpPr>
            <a:spLocks noGrp="1"/>
          </p:cNvSpPr>
          <p:nvPr>
            <p:ph type="sldNum" sz="quarter" idx="10"/>
          </p:nvPr>
        </p:nvSpPr>
        <p:spPr/>
        <p:txBody>
          <a:bodyPr/>
          <a:lstStyle/>
          <a:p>
            <a:fld id="{175CDB11-D97A-452A-BD23-3BCDE8061B66}" type="slidenum">
              <a:rPr lang="en-US" smtClean="0"/>
              <a:t>21</a:t>
            </a:fld>
            <a:endParaRPr lang="en-US"/>
          </a:p>
        </p:txBody>
      </p:sp>
    </p:spTree>
    <p:extLst>
      <p:ext uri="{BB962C8B-B14F-4D97-AF65-F5344CB8AC3E}">
        <p14:creationId xmlns:p14="http://schemas.microsoft.com/office/powerpoint/2010/main" val="372550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Republican:</a:t>
            </a:r>
            <a:r>
              <a:rPr lang="en-US" baseline="0" dirty="0" smtClean="0"/>
              <a:t> </a:t>
            </a:r>
            <a:r>
              <a:rPr lang="en-US" dirty="0" smtClean="0"/>
              <a:t>conservative     Democrat: liberal</a:t>
            </a:r>
          </a:p>
          <a:p>
            <a:r>
              <a:rPr lang="en-US" dirty="0" smtClean="0"/>
              <a:t>Liberal at war = anti-war</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22</a:t>
            </a:fld>
            <a:endParaRPr lang="en-US"/>
          </a:p>
        </p:txBody>
      </p:sp>
    </p:spTree>
    <p:extLst>
      <p:ext uri="{BB962C8B-B14F-4D97-AF65-F5344CB8AC3E}">
        <p14:creationId xmlns:p14="http://schemas.microsoft.com/office/powerpoint/2010/main" val="1866395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Our method can divide two parties quite well.</a:t>
            </a:r>
          </a:p>
          <a:p>
            <a:r>
              <a:rPr lang="en-US" baseline="0" dirty="0" smtClean="0"/>
              <a:t>We can also detect outliers from such visualization (e.g. </a:t>
            </a:r>
            <a:r>
              <a:rPr lang="en-US" baseline="0" dirty="0" err="1" smtClean="0"/>
              <a:t>R.Paul</a:t>
            </a:r>
            <a:r>
              <a:rPr lang="en-US" baseline="0" dirty="0" smtClean="0"/>
              <a:t> is an outlier in the first fig)</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23</a:t>
            </a:fld>
            <a:endParaRPr lang="en-US"/>
          </a:p>
        </p:txBody>
      </p:sp>
    </p:spTree>
    <p:extLst>
      <p:ext uri="{BB962C8B-B14F-4D97-AF65-F5344CB8AC3E}">
        <p14:creationId xmlns:p14="http://schemas.microsoft.com/office/powerpoint/2010/main" val="378328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dirty="0" smtClean="0"/>
                  <a:t>One part of the bill: awarding scholarship to us citizens and the</a:t>
                </a:r>
                <a:r>
                  <a:rPr lang="en-US" baseline="0" dirty="0" smtClean="0"/>
                  <a:t> reimbursement of students for education and training costs</a:t>
                </a:r>
              </a:p>
              <a:p>
                <a:r>
                  <a:rPr lang="en-US" baseline="0" dirty="0" smtClean="0"/>
                  <a:t>Another part: health insurance program, talks about protecting human health and welfare in emergency cases</a:t>
                </a:r>
                <a:endParaRPr lang="en-US" dirty="0" smtClean="0"/>
              </a:p>
              <a:p>
                <a:r>
                  <a:rPr lang="en-US" dirty="0" smtClean="0"/>
                  <a:t>Unseen bills: if</a:t>
                </a:r>
                <a:r>
                  <a:rPr lang="en-US" baseline="0" dirty="0" smtClean="0"/>
                  <a:t> </a:t>
                </a:r>
                <a14:m>
                  <m:oMath xmlns:m="http://schemas.openxmlformats.org/officeDocument/2006/math">
                    <m:sSub>
                      <m:sSubPr>
                        <m:ctrlPr>
                          <a:rPr lang="en-US" b="0" i="1" baseline="0" smtClean="0">
                            <a:latin typeface="Cambria Math"/>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𝑑𝑘</m:t>
                        </m:r>
                      </m:sub>
                    </m:sSub>
                  </m:oMath>
                </a14:m>
                <a:r>
                  <a:rPr lang="en-US" dirty="0" smtClean="0"/>
                  <a:t> is provided by some experts</a:t>
                </a:r>
                <a:endParaRPr lang="en-US" dirty="0"/>
              </a:p>
            </p:txBody>
          </p:sp>
        </mc:Choice>
        <mc:Fallback xmlns="">
          <p:sp>
            <p:nvSpPr>
              <p:cNvPr id="3" name="备注占位符 2"/>
              <p:cNvSpPr>
                <a:spLocks noGrp="1"/>
              </p:cNvSpPr>
              <p:nvPr>
                <p:ph type="body" idx="1"/>
              </p:nvPr>
            </p:nvSpPr>
            <p:spPr/>
            <p:txBody>
              <a:bodyPr/>
              <a:lstStyle/>
              <a:p>
                <a:r>
                  <a:rPr lang="en-US" dirty="0" smtClean="0"/>
                  <a:t>Unseen bills: if</a:t>
                </a:r>
                <a:r>
                  <a:rPr lang="en-US" baseline="0" dirty="0" smtClean="0"/>
                  <a:t> </a:t>
                </a:r>
                <a:r>
                  <a:rPr lang="en-US" b="0" i="0" baseline="0" smtClean="0">
                    <a:latin typeface="Cambria Math" panose="02040503050406030204" pitchFamily="18" charset="0"/>
                  </a:rPr>
                  <a:t>𝑎_𝑑𝑘</a:t>
                </a:r>
                <a:r>
                  <a:rPr lang="en-US" dirty="0" smtClean="0"/>
                  <a:t> is provided by some experts</a:t>
                </a:r>
                <a:endParaRPr lang="en-US" dirty="0"/>
              </a:p>
            </p:txBody>
          </p:sp>
        </mc:Fallback>
      </mc:AlternateContent>
      <p:sp>
        <p:nvSpPr>
          <p:cNvPr id="4" name="灯片编号占位符 3"/>
          <p:cNvSpPr>
            <a:spLocks noGrp="1"/>
          </p:cNvSpPr>
          <p:nvPr>
            <p:ph type="sldNum" sz="quarter" idx="10"/>
          </p:nvPr>
        </p:nvSpPr>
        <p:spPr/>
        <p:txBody>
          <a:bodyPr/>
          <a:lstStyle/>
          <a:p>
            <a:fld id="{175CDB11-D97A-452A-BD23-3BCDE8061B66}" type="slidenum">
              <a:rPr lang="en-US" smtClean="0"/>
              <a:t>24</a:t>
            </a:fld>
            <a:endParaRPr lang="en-US"/>
          </a:p>
        </p:txBody>
      </p:sp>
    </p:spTree>
    <p:extLst>
      <p:ext uri="{BB962C8B-B14F-4D97-AF65-F5344CB8AC3E}">
        <p14:creationId xmlns:p14="http://schemas.microsoft.com/office/powerpoint/2010/main" val="231215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First.. Besides… In addition… Finally</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26</a:t>
            </a:fld>
            <a:endParaRPr lang="en-US"/>
          </a:p>
        </p:txBody>
      </p:sp>
    </p:spTree>
    <p:extLst>
      <p:ext uri="{BB962C8B-B14F-4D97-AF65-F5344CB8AC3E}">
        <p14:creationId xmlns:p14="http://schemas.microsoft.com/office/powerpoint/2010/main" val="172038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US Congress: is the bicameral legislature of the federal</a:t>
            </a:r>
            <a:r>
              <a:rPr lang="en-US" baseline="0" dirty="0" smtClean="0"/>
              <a:t> government of the United States consisting of two houses</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2</a:t>
            </a:fld>
            <a:endParaRPr lang="en-US"/>
          </a:p>
        </p:txBody>
      </p:sp>
    </p:spTree>
    <p:extLst>
      <p:ext uri="{BB962C8B-B14F-4D97-AF65-F5344CB8AC3E}">
        <p14:creationId xmlns:p14="http://schemas.microsoft.com/office/powerpoint/2010/main" val="430097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175CDB11-D97A-452A-BD23-3BCDE8061B66}" type="slidenum">
              <a:rPr lang="en-US" smtClean="0"/>
              <a:t>27</a:t>
            </a:fld>
            <a:endParaRPr lang="en-US"/>
          </a:p>
        </p:txBody>
      </p:sp>
    </p:spTree>
    <p:extLst>
      <p:ext uri="{BB962C8B-B14F-4D97-AF65-F5344CB8AC3E}">
        <p14:creationId xmlns:p14="http://schemas.microsoft.com/office/powerpoint/2010/main" val="370092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Solid</a:t>
            </a:r>
            <a:r>
              <a:rPr lang="en-US" baseline="0" dirty="0" smtClean="0"/>
              <a:t> lines (support) &amp; dashed lines (</a:t>
            </a:r>
            <a:r>
              <a:rPr lang="en-US" baseline="0" dirty="0" err="1" smtClean="0"/>
              <a:t>oppo’sition</a:t>
            </a:r>
            <a:r>
              <a:rPr lang="en-US" baseline="0" dirty="0" smtClean="0"/>
              <a:t>)</a:t>
            </a:r>
          </a:p>
          <a:p>
            <a:r>
              <a:rPr lang="en-US" baseline="0" dirty="0" smtClean="0"/>
              <a:t>Point out this is a heterogeneous network</a:t>
            </a:r>
          </a:p>
        </p:txBody>
      </p:sp>
      <p:sp>
        <p:nvSpPr>
          <p:cNvPr id="4" name="灯片编号占位符 3"/>
          <p:cNvSpPr>
            <a:spLocks noGrp="1"/>
          </p:cNvSpPr>
          <p:nvPr>
            <p:ph type="sldNum" sz="quarter" idx="10"/>
          </p:nvPr>
        </p:nvSpPr>
        <p:spPr/>
        <p:txBody>
          <a:bodyPr/>
          <a:lstStyle/>
          <a:p>
            <a:fld id="{175CDB11-D97A-452A-BD23-3BCDE8061B66}" type="slidenum">
              <a:rPr lang="en-US" smtClean="0"/>
              <a:t>4</a:t>
            </a:fld>
            <a:endParaRPr lang="en-US"/>
          </a:p>
        </p:txBody>
      </p:sp>
    </p:spTree>
    <p:extLst>
      <p:ext uri="{BB962C8B-B14F-4D97-AF65-F5344CB8AC3E}">
        <p14:creationId xmlns:p14="http://schemas.microsoft.com/office/powerpoint/2010/main" val="387519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result is extremely helpful to predict the party affiliation for a politician, to know her attitude towards different topics, and her placement among all politicians</a:t>
            </a:r>
            <a:endParaRPr lang="en-US" dirty="0" smtClean="0"/>
          </a:p>
        </p:txBody>
      </p:sp>
      <p:sp>
        <p:nvSpPr>
          <p:cNvPr id="4" name="灯片编号占位符 3"/>
          <p:cNvSpPr>
            <a:spLocks noGrp="1"/>
          </p:cNvSpPr>
          <p:nvPr>
            <p:ph type="sldNum" sz="quarter" idx="10"/>
          </p:nvPr>
        </p:nvSpPr>
        <p:spPr/>
        <p:txBody>
          <a:bodyPr/>
          <a:lstStyle/>
          <a:p>
            <a:fld id="{175CDB11-D97A-452A-BD23-3BCDE8061B66}" type="slidenum">
              <a:rPr lang="en-US" smtClean="0"/>
              <a:t>5</a:t>
            </a:fld>
            <a:endParaRPr lang="en-US"/>
          </a:p>
        </p:txBody>
      </p:sp>
    </p:spTree>
    <p:extLst>
      <p:ext uri="{BB962C8B-B14F-4D97-AF65-F5344CB8AC3E}">
        <p14:creationId xmlns:p14="http://schemas.microsoft.com/office/powerpoint/2010/main" val="139788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(1) Each politician</a:t>
            </a:r>
            <a:r>
              <a:rPr lang="en-US" baseline="0" dirty="0" smtClean="0"/>
              <a:t> and bill is associated with a numeric value (</a:t>
            </a:r>
            <a:r>
              <a:rPr lang="en-US" baseline="0" dirty="0" err="1" smtClean="0"/>
              <a:t>idp</a:t>
            </a:r>
            <a:r>
              <a:rPr lang="en-US" baseline="0" dirty="0" smtClean="0"/>
              <a:t>) and the voting are inferred by the product of two numbers.</a:t>
            </a:r>
            <a:endParaRPr lang="en-US" dirty="0" smtClean="0"/>
          </a:p>
          <a:p>
            <a:r>
              <a:rPr lang="en-US" dirty="0" smtClean="0"/>
              <a:t>(3) First train</a:t>
            </a:r>
            <a:r>
              <a:rPr lang="en-US" baseline="0" dirty="0" smtClean="0"/>
              <a:t> a global ideal point like 1. When talked about different topics, they make adjustments based on the global ideal point. They train topic distribution on the text part, and use it as a guidance of the adjustment for each topic.</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6</a:t>
            </a:fld>
            <a:endParaRPr lang="en-US"/>
          </a:p>
        </p:txBody>
      </p:sp>
    </p:spTree>
    <p:extLst>
      <p:ext uri="{BB962C8B-B14F-4D97-AF65-F5344CB8AC3E}">
        <p14:creationId xmlns:p14="http://schemas.microsoft.com/office/powerpoint/2010/main" val="293642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1, we need</a:t>
            </a:r>
            <a:r>
              <a:rPr lang="en-US" baseline="0" dirty="0" smtClean="0"/>
              <a:t> to find ideal points on multiple topics</a:t>
            </a:r>
          </a:p>
          <a:p>
            <a:r>
              <a:rPr lang="en-US" baseline="0" dirty="0" smtClean="0"/>
              <a:t>2, how can we achieve this?  </a:t>
            </a:r>
            <a:r>
              <a:rPr lang="en-US" baseline="0" dirty="0" smtClean="0">
                <a:sym typeface="Wingdings" panose="05000000000000000000" pitchFamily="2" charset="2"/>
              </a:rPr>
              <a:t>  combine two parts</a:t>
            </a:r>
            <a:endParaRPr lang="en-US" baseline="0" dirty="0" smtClean="0"/>
          </a:p>
          <a:p>
            <a:r>
              <a:rPr lang="en-US" baseline="0" dirty="0" smtClean="0"/>
              <a:t>3, … that is, which topics do they concern when they vote </a:t>
            </a:r>
            <a:r>
              <a:rPr lang="en-US" baseline="0" dirty="0" smtClean="0">
                <a:sym typeface="Wingdings" panose="05000000000000000000" pitchFamily="2" charset="2"/>
              </a:rPr>
              <a:t> formulation of our model</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7</a:t>
            </a:fld>
            <a:endParaRPr lang="en-US"/>
          </a:p>
        </p:txBody>
      </p:sp>
    </p:spTree>
    <p:extLst>
      <p:ext uri="{BB962C8B-B14F-4D97-AF65-F5344CB8AC3E}">
        <p14:creationId xmlns:p14="http://schemas.microsoft.com/office/powerpoint/2010/main" val="351674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Study</a:t>
            </a:r>
            <a:r>
              <a:rPr lang="en-US" baseline="0" dirty="0" smtClean="0"/>
              <a:t> the two different types of links (consists of two parts, and finally combine them together)</a:t>
            </a:r>
          </a:p>
          <a:p>
            <a:r>
              <a:rPr lang="en-US" baseline="0" dirty="0" smtClean="0"/>
              <a:t>Weight links</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9</a:t>
            </a:fld>
            <a:endParaRPr lang="en-US"/>
          </a:p>
        </p:txBody>
      </p:sp>
    </p:spTree>
    <p:extLst>
      <p:ext uri="{BB962C8B-B14F-4D97-AF65-F5344CB8AC3E}">
        <p14:creationId xmlns:p14="http://schemas.microsoft.com/office/powerpoint/2010/main" val="215835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\theta: the probability of</a:t>
            </a:r>
            <a:r>
              <a:rPr lang="en-US" baseline="0" dirty="0" smtClean="0"/>
              <a:t> bill d belonging to topic k</a:t>
            </a:r>
          </a:p>
          <a:p>
            <a:r>
              <a:rPr lang="en-US" baseline="0" dirty="0" smtClean="0"/>
              <a:t>\beta: the probability that word w is generated from topic k</a:t>
            </a:r>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11</a:t>
            </a:fld>
            <a:endParaRPr lang="en-US"/>
          </a:p>
        </p:txBody>
      </p:sp>
    </p:spTree>
    <p:extLst>
      <p:ext uri="{BB962C8B-B14F-4D97-AF65-F5344CB8AC3E}">
        <p14:creationId xmlns:p14="http://schemas.microsoft.com/office/powerpoint/2010/main" val="216131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75CDB11-D97A-452A-BD23-3BCDE8061B66}" type="slidenum">
              <a:rPr lang="en-US" smtClean="0"/>
              <a:t>12</a:t>
            </a:fld>
            <a:endParaRPr lang="en-US"/>
          </a:p>
        </p:txBody>
      </p:sp>
    </p:spTree>
    <p:extLst>
      <p:ext uri="{BB962C8B-B14F-4D97-AF65-F5344CB8AC3E}">
        <p14:creationId xmlns:p14="http://schemas.microsoft.com/office/powerpoint/2010/main" val="73800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2268EC91-7CDE-49F0-A1FE-C3999079AB46}" type="datetime1">
              <a:rPr lang="en-US" smtClean="0"/>
              <a:t>2/4/2015</a:t>
            </a:fld>
            <a:endParaRPr lang="en-US" dirty="0"/>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92890E7-3E09-4C8F-8FB5-7796A1CB462C}" type="slidenum">
              <a:rPr lang="en-US" smtClean="0"/>
              <a:pPr/>
              <a:t>‹#›</a:t>
            </a:fld>
            <a:r>
              <a:rPr lang="en-US" dirty="0" smtClean="0"/>
              <a:t>/26</a:t>
            </a:r>
            <a:endParaRPr lang="en-US" dirty="0"/>
          </a:p>
        </p:txBody>
      </p:sp>
    </p:spTree>
    <p:extLst>
      <p:ext uri="{BB962C8B-B14F-4D97-AF65-F5344CB8AC3E}">
        <p14:creationId xmlns:p14="http://schemas.microsoft.com/office/powerpoint/2010/main" val="18123417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1FAAEFD4-78AD-4795-B8E8-17BA0D1E9912}" type="datetime1">
              <a:rPr lang="en-US" smtClean="0"/>
              <a:t>2/4/2015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160811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1A10E2FA-1C32-41AD-98BC-A0D74C1B47C0}" type="datetime1">
              <a:rPr lang="en-US" smtClean="0"/>
              <a:t>2/4/2015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316910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10"/>
          </p:nvPr>
        </p:nvSpPr>
        <p:spPr/>
        <p:txBody>
          <a:bodyPr/>
          <a:lstStyle/>
          <a:p>
            <a:fld id="{B973E344-25AE-48FF-81B0-3AF07F14C2E9}" type="datetime1">
              <a:rPr lang="en-US" smtClean="0"/>
              <a:t>2/4/2015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92890E7-3E09-4C8F-8FB5-7796A1CB462C}" type="slidenum">
              <a:rPr lang="en-US" smtClean="0"/>
              <a:pPr/>
              <a:t>‹#›</a:t>
            </a:fld>
            <a:endParaRPr lang="en-US" dirty="0"/>
          </a:p>
        </p:txBody>
      </p:sp>
      <p:sp>
        <p:nvSpPr>
          <p:cNvPr id="7" name="文本框 6"/>
          <p:cNvSpPr txBox="1"/>
          <p:nvPr userDrawn="1"/>
        </p:nvSpPr>
        <p:spPr>
          <a:xfrm>
            <a:off x="11188700" y="6397625"/>
            <a:ext cx="622300" cy="276999"/>
          </a:xfrm>
          <a:prstGeom prst="rect">
            <a:avLst/>
          </a:prstGeom>
          <a:noFill/>
        </p:spPr>
        <p:txBody>
          <a:bodyPr wrap="square" rtlCol="0">
            <a:spAutoFit/>
          </a:bodyPr>
          <a:lstStyle/>
          <a:p>
            <a:r>
              <a:rPr lang="en-US" sz="1200" dirty="0" smtClean="0">
                <a:solidFill>
                  <a:schemeClr val="bg2">
                    <a:lumMod val="75000"/>
                  </a:schemeClr>
                </a:solidFill>
              </a:rPr>
              <a:t>/27</a:t>
            </a:r>
            <a:endParaRPr lang="en-US" sz="1200" dirty="0">
              <a:solidFill>
                <a:schemeClr val="bg2">
                  <a:lumMod val="75000"/>
                </a:schemeClr>
              </a:solidFill>
            </a:endParaRPr>
          </a:p>
        </p:txBody>
      </p:sp>
    </p:spTree>
    <p:extLst>
      <p:ext uri="{BB962C8B-B14F-4D97-AF65-F5344CB8AC3E}">
        <p14:creationId xmlns:p14="http://schemas.microsoft.com/office/powerpoint/2010/main" val="833920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2F18630-5DFE-4832-9C1B-6D2516976A23}" type="datetime1">
              <a:rPr lang="en-US" smtClean="0"/>
              <a:t>2/4/2015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22601876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CC1E2852-95EE-493F-853E-80C7AECE5439}" type="datetime1">
              <a:rPr lang="en-US" smtClean="0"/>
              <a:t>2/4/2015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29172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D4AB40E2-EA52-4F05-944E-C3DA04F81EB5}" type="datetime1">
              <a:rPr lang="en-US" smtClean="0"/>
              <a:t>2/4/2015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410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BCF6F9E7-134D-496F-8DD5-BE586D575A71}" type="datetime1">
              <a:rPr lang="en-US" smtClean="0"/>
              <a:t>2/4/2015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20326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DE11C5-C2B5-4E3D-9109-9424C298C679}" type="datetime1">
              <a:rPr lang="en-US" smtClean="0"/>
              <a:t>2/4/2015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418306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EE2FCA1-6555-4131-AFAA-841BBF8DBDEB}" type="datetime1">
              <a:rPr lang="en-US" smtClean="0"/>
              <a:t>2/4/2015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313817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C1116D0-EB95-48B2-9097-BE51CF803791}" type="datetime1">
              <a:rPr lang="en-US" smtClean="0"/>
              <a:t>2/4/2015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C92890E7-3E09-4C8F-8FB5-7796A1CB462C}" type="slidenum">
              <a:rPr lang="en-US" smtClean="0"/>
              <a:t>‹#›</a:t>
            </a:fld>
            <a:endParaRPr lang="en-US"/>
          </a:p>
        </p:txBody>
      </p:sp>
    </p:spTree>
    <p:extLst>
      <p:ext uri="{BB962C8B-B14F-4D97-AF65-F5344CB8AC3E}">
        <p14:creationId xmlns:p14="http://schemas.microsoft.com/office/powerpoint/2010/main" val="298896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5077F-5E78-4E46-A939-EF1600F02DAC}" type="datetime1">
              <a:rPr lang="en-US" smtClean="0"/>
              <a:t>2/4/2015</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890E7-3E09-4C8F-8FB5-7796A1CB462C}" type="slidenum">
              <a:rPr lang="en-US" smtClean="0"/>
              <a:pPr/>
              <a:t>‹#›</a:t>
            </a:fld>
            <a:r>
              <a:rPr lang="en-US" dirty="0" smtClean="0"/>
              <a:t>/26</a:t>
            </a:r>
            <a:endParaRPr lang="en-US" dirty="0"/>
          </a:p>
        </p:txBody>
      </p:sp>
    </p:spTree>
    <p:extLst>
      <p:ext uri="{BB962C8B-B14F-4D97-AF65-F5344CB8AC3E}">
        <p14:creationId xmlns:p14="http://schemas.microsoft.com/office/powerpoint/2010/main" val="18219508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8" Type="http://schemas.openxmlformats.org/officeDocument/2006/relationships/image" Target="../media/image110.png"/><Relationship Id="rId7"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10" Type="http://schemas.openxmlformats.org/officeDocument/2006/relationships/image" Target="../media/image130.png"/><Relationship Id="rId9"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4.png"/><Relationship Id="rId3" Type="http://schemas.openxmlformats.org/officeDocument/2006/relationships/notesSlide" Target="../notesSlides/notesSlide10.xml"/><Relationship Id="rId21" Type="http://schemas.openxmlformats.org/officeDocument/2006/relationships/image" Target="../media/image30.png"/><Relationship Id="rId34" Type="http://schemas.openxmlformats.org/officeDocument/2006/relationships/image" Target="../media/image42.png"/><Relationship Id="rId7" Type="http://schemas.openxmlformats.org/officeDocument/2006/relationships/image" Target="../media/image160.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slideLayout" Target="../slideLayouts/slideLayout2.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7.png"/><Relationship Id="rId1" Type="http://schemas.openxmlformats.org/officeDocument/2006/relationships/tags" Target="../tags/tag5.xml"/><Relationship Id="rId6" Type="http://schemas.openxmlformats.org/officeDocument/2006/relationships/image" Target="../media/image140.png"/><Relationship Id="rId11" Type="http://schemas.openxmlformats.org/officeDocument/2006/relationships/image" Target="../media/image20.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15" Type="http://schemas.openxmlformats.org/officeDocument/2006/relationships/image" Target="../media/image24.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39.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22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notesSlide" Target="../notesSlides/notesSlide11.xml"/><Relationship Id="rId7" Type="http://schemas.openxmlformats.org/officeDocument/2006/relationships/image" Target="../media/image270.png"/><Relationship Id="rId12" Type="http://schemas.openxmlformats.org/officeDocument/2006/relationships/image" Target="../media/image32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0.png"/><Relationship Id="rId11" Type="http://schemas.openxmlformats.org/officeDocument/2006/relationships/image" Target="../media/image310.png"/><Relationship Id="rId10" Type="http://schemas.openxmlformats.org/officeDocument/2006/relationships/image" Target="../media/image300.png"/><Relationship Id="rId9" Type="http://schemas.openxmlformats.org/officeDocument/2006/relationships/image" Target="../media/image29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30.png"/></Relationships>
</file>

<file path=ppt/slides/_rels/slide16.xml.rels><?xml version="1.0" encoding="UTF-8" standalone="yes"?>
<Relationships xmlns="http://schemas.openxmlformats.org/package/2006/relationships"><Relationship Id="rId8" Type="http://schemas.openxmlformats.org/officeDocument/2006/relationships/image" Target="../media/image380.png"/><Relationship Id="rId7" Type="http://schemas.openxmlformats.org/officeDocument/2006/relationships/image" Target="../media/image370.png"/><Relationship Id="rId12"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0.png"/><Relationship Id="rId11" Type="http://schemas.openxmlformats.org/officeDocument/2006/relationships/image" Target="../media/image48.png"/><Relationship Id="rId5" Type="http://schemas.openxmlformats.org/officeDocument/2006/relationships/image" Target="../media/image350.png"/><Relationship Id="rId10" Type="http://schemas.openxmlformats.org/officeDocument/2006/relationships/image" Target="../media/image400.png"/><Relationship Id="rId9" Type="http://schemas.openxmlformats.org/officeDocument/2006/relationships/image" Target="../media/image3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440.png"/><Relationship Id="rId4" Type="http://schemas.openxmlformats.org/officeDocument/2006/relationships/image" Target="../media/image4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53.png"/><Relationship Id="rId7" Type="http://schemas.openxmlformats.org/officeDocument/2006/relationships/image" Target="../media/image500.png"/><Relationship Id="rId2" Type="http://schemas.openxmlformats.org/officeDocument/2006/relationships/notesSlide" Target="../notesSlides/notesSlide15.xml"/><Relationship Id="rId1" Type="http://schemas.openxmlformats.org/officeDocument/2006/relationships/slideLayout" Target="../slideLayouts/slideLayout2.xml"/><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57.png"/><Relationship Id="rId3" Type="http://schemas.openxmlformats.org/officeDocument/2006/relationships/notesSlide" Target="../notesSlides/notesSlide18.xml"/><Relationship Id="rId12" Type="http://schemas.openxmlformats.org/officeDocument/2006/relationships/image" Target="../media/image650.png"/><Relationship Id="rId17"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image" Target="../media/image69.png"/><Relationship Id="rId1" Type="http://schemas.openxmlformats.org/officeDocument/2006/relationships/tags" Target="../tags/tag7.xml"/><Relationship Id="rId6" Type="http://schemas.openxmlformats.org/officeDocument/2006/relationships/image" Target="../media/image65.png"/><Relationship Id="rId11" Type="http://schemas.openxmlformats.org/officeDocument/2006/relationships/image" Target="../media/image640.png"/><Relationship Id="rId5" Type="http://schemas.openxmlformats.org/officeDocument/2006/relationships/image" Target="../media/image64.png"/><Relationship Id="rId15" Type="http://schemas.openxmlformats.org/officeDocument/2006/relationships/image" Target="../media/image68.png"/><Relationship Id="rId19" Type="http://schemas.openxmlformats.org/officeDocument/2006/relationships/image" Target="../media/image72.png"/><Relationship Id="rId4" Type="http://schemas.openxmlformats.org/officeDocument/2006/relationships/image" Target="../media/image63.png"/><Relationship Id="rId14" Type="http://schemas.openxmlformats.org/officeDocument/2006/relationships/image" Target="../media/image67.png"/><Relationship Id="rId9" Type="http://schemas.openxmlformats.org/officeDocument/2006/relationships/image" Target="../media/image60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1.png"/><Relationship Id="rId7" Type="http://schemas.openxmlformats.org/officeDocument/2006/relationships/image" Target="../media/image1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1.png"/><Relationship Id="rId10" Type="http://schemas.openxmlformats.org/officeDocument/2006/relationships/image" Target="../media/image150.png"/><Relationship Id="rId9" Type="http://schemas.openxmlformats.org/officeDocument/2006/relationships/image" Target="../media/image1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Topic-Factorized Ideal Point Estimation Model for Legislative Voting Network</a:t>
            </a:r>
            <a:endParaRPr lang="en-US" dirty="0"/>
          </a:p>
        </p:txBody>
      </p:sp>
      <p:sp>
        <p:nvSpPr>
          <p:cNvPr id="3" name="副标题 2"/>
          <p:cNvSpPr>
            <a:spLocks noGrp="1"/>
          </p:cNvSpPr>
          <p:nvPr>
            <p:ph type="subTitle" idx="1"/>
          </p:nvPr>
        </p:nvSpPr>
        <p:spPr>
          <a:xfrm>
            <a:off x="1524000" y="4052414"/>
            <a:ext cx="9144000" cy="1655762"/>
          </a:xfrm>
        </p:spPr>
        <p:txBody>
          <a:bodyPr>
            <a:normAutofit fontScale="92500" lnSpcReduction="10000"/>
          </a:bodyPr>
          <a:lstStyle/>
          <a:p>
            <a:pPr algn="l"/>
            <a:r>
              <a:rPr lang="en-US" sz="2800" dirty="0"/>
              <a:t>Yupeng </a:t>
            </a:r>
            <a:r>
              <a:rPr lang="en-US" sz="2800" dirty="0" smtClean="0"/>
              <a:t>Gu</a:t>
            </a:r>
            <a:r>
              <a:rPr lang="en-US" sz="2800" b="1" baseline="30000" dirty="0" smtClean="0"/>
              <a:t>†</a:t>
            </a:r>
            <a:r>
              <a:rPr lang="en-US" sz="2800" dirty="0" smtClean="0"/>
              <a:t>, </a:t>
            </a:r>
            <a:r>
              <a:rPr lang="en-US" sz="2800" dirty="0" err="1"/>
              <a:t>Yizhou</a:t>
            </a:r>
            <a:r>
              <a:rPr lang="en-US" sz="2800" dirty="0"/>
              <a:t> </a:t>
            </a:r>
            <a:r>
              <a:rPr lang="en-US" sz="2800" dirty="0" smtClean="0"/>
              <a:t>Sun</a:t>
            </a:r>
            <a:r>
              <a:rPr lang="en-US" sz="2800" b="1" baseline="30000" dirty="0" smtClean="0"/>
              <a:t>†</a:t>
            </a:r>
            <a:r>
              <a:rPr lang="en-US" sz="2800" dirty="0" smtClean="0"/>
              <a:t>, </a:t>
            </a:r>
            <a:r>
              <a:rPr lang="en-US" sz="2800" dirty="0" err="1"/>
              <a:t>Ning</a:t>
            </a:r>
            <a:r>
              <a:rPr lang="en-US" sz="2800" dirty="0"/>
              <a:t> </a:t>
            </a:r>
            <a:r>
              <a:rPr lang="en-US" sz="2800" dirty="0" smtClean="0"/>
              <a:t>Jiang</a:t>
            </a:r>
            <a:r>
              <a:rPr lang="en-US" sz="2800" b="1" baseline="30000" dirty="0" smtClean="0"/>
              <a:t>‡</a:t>
            </a:r>
            <a:r>
              <a:rPr lang="en-US" sz="2800" dirty="0" smtClean="0"/>
              <a:t>, </a:t>
            </a:r>
            <a:r>
              <a:rPr lang="en-US" sz="2800" dirty="0" err="1"/>
              <a:t>Bingyu</a:t>
            </a:r>
            <a:r>
              <a:rPr lang="en-US" sz="2800" dirty="0"/>
              <a:t> </a:t>
            </a:r>
            <a:r>
              <a:rPr lang="en-US" sz="2800" dirty="0" smtClean="0"/>
              <a:t>Wang</a:t>
            </a:r>
            <a:r>
              <a:rPr lang="en-US" sz="2800" b="1" baseline="30000" dirty="0" smtClean="0"/>
              <a:t>†</a:t>
            </a:r>
            <a:r>
              <a:rPr lang="en-US" sz="2800" dirty="0" smtClean="0"/>
              <a:t>, </a:t>
            </a:r>
            <a:r>
              <a:rPr lang="en-US" sz="2800" dirty="0"/>
              <a:t>Ting </a:t>
            </a:r>
            <a:r>
              <a:rPr lang="en-US" sz="2800" dirty="0" smtClean="0"/>
              <a:t>Chen</a:t>
            </a:r>
            <a:r>
              <a:rPr lang="en-US" sz="2800" b="1" baseline="30000" dirty="0" smtClean="0"/>
              <a:t>†</a:t>
            </a:r>
          </a:p>
          <a:p>
            <a:pPr algn="l"/>
            <a:endParaRPr lang="en-US" dirty="0" smtClean="0"/>
          </a:p>
          <a:p>
            <a:pPr algn="l"/>
            <a:r>
              <a:rPr lang="en-US" sz="2600" b="1" baseline="30000" dirty="0" smtClean="0"/>
              <a:t>†</a:t>
            </a:r>
            <a:r>
              <a:rPr lang="en-US" sz="2600" dirty="0" smtClean="0"/>
              <a:t>Northeastern University</a:t>
            </a:r>
          </a:p>
          <a:p>
            <a:pPr algn="l"/>
            <a:r>
              <a:rPr lang="en-US" sz="2600" b="1" baseline="30000" dirty="0" smtClean="0"/>
              <a:t>‡</a:t>
            </a:r>
            <a:r>
              <a:rPr lang="en-US" sz="2600" dirty="0" smtClean="0"/>
              <a:t>University of Illinois at Urbana-Champaign</a:t>
            </a:r>
            <a:endParaRPr lang="en-US" sz="2600" baseline="30000" dirty="0" smtClean="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7008" y="4998720"/>
            <a:ext cx="1125810" cy="109728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660" y="4998720"/>
            <a:ext cx="847194" cy="1097280"/>
          </a:xfrm>
          <a:prstGeom prst="rect">
            <a:avLst/>
          </a:prstGeom>
        </p:spPr>
      </p:pic>
    </p:spTree>
    <p:extLst>
      <p:ext uri="{BB962C8B-B14F-4D97-AF65-F5344CB8AC3E}">
        <p14:creationId xmlns:p14="http://schemas.microsoft.com/office/powerpoint/2010/main" val="318414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 Part</a:t>
            </a:r>
            <a:endParaRPr lang="en-US" dirty="0"/>
          </a:p>
        </p:txBody>
      </p:sp>
      <p:sp>
        <p:nvSpPr>
          <p:cNvPr id="3" name="灯片编号占位符 2"/>
          <p:cNvSpPr>
            <a:spLocks noGrp="1"/>
          </p:cNvSpPr>
          <p:nvPr>
            <p:ph type="sldNum" sz="quarter" idx="12"/>
          </p:nvPr>
        </p:nvSpPr>
        <p:spPr/>
        <p:txBody>
          <a:bodyPr/>
          <a:lstStyle/>
          <a:p>
            <a:fld id="{C92890E7-3E09-4C8F-8FB5-7796A1CB462C}" type="slidenum">
              <a:rPr lang="en-US" smtClean="0"/>
              <a:t>10</a:t>
            </a:fld>
            <a:endParaRPr lang="en-US"/>
          </a:p>
        </p:txBody>
      </p:sp>
      <p:grpSp>
        <p:nvGrpSpPr>
          <p:cNvPr id="34" name="组合 33"/>
          <p:cNvGrpSpPr/>
          <p:nvPr/>
        </p:nvGrpSpPr>
        <p:grpSpPr>
          <a:xfrm>
            <a:off x="1227993" y="1852411"/>
            <a:ext cx="5884982" cy="4013872"/>
            <a:chOff x="1227993" y="1852411"/>
            <a:chExt cx="5884982" cy="4013872"/>
          </a:xfrm>
        </p:grpSpPr>
        <p:sp>
          <p:nvSpPr>
            <p:cNvPr id="6" name="文本框 5"/>
            <p:cNvSpPr txBox="1"/>
            <p:nvPr/>
          </p:nvSpPr>
          <p:spPr>
            <a:xfrm>
              <a:off x="3034460" y="1852411"/>
              <a:ext cx="4078515" cy="396708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grpSp>
          <p:nvGrpSpPr>
            <p:cNvPr id="33" name="组合 32"/>
            <p:cNvGrpSpPr/>
            <p:nvPr/>
          </p:nvGrpSpPr>
          <p:grpSpPr>
            <a:xfrm>
              <a:off x="1227993" y="1980485"/>
              <a:ext cx="5884982" cy="3885798"/>
              <a:chOff x="1227993" y="1980485"/>
              <a:chExt cx="5884982" cy="3885798"/>
            </a:xfrm>
          </p:grpSpPr>
          <p:sp>
            <p:nvSpPr>
              <p:cNvPr id="7" name="椭圆 6"/>
              <p:cNvSpPr/>
              <p:nvPr/>
            </p:nvSpPr>
            <p:spPr>
              <a:xfrm>
                <a:off x="1575582" y="239990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p:cNvSpPr/>
              <p:nvPr/>
            </p:nvSpPr>
            <p:spPr>
              <a:xfrm>
                <a:off x="1575582" y="33544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p:cNvSpPr/>
              <p:nvPr/>
            </p:nvSpPr>
            <p:spPr>
              <a:xfrm>
                <a:off x="1575582" y="437201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p:cNvSpPr/>
              <p:nvPr/>
            </p:nvSpPr>
            <p:spPr>
              <a:xfrm>
                <a:off x="3636789" y="2399903"/>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椭圆 10"/>
              <p:cNvSpPr/>
              <p:nvPr/>
            </p:nvSpPr>
            <p:spPr>
              <a:xfrm>
                <a:off x="3636789" y="3354464"/>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椭圆 11"/>
              <p:cNvSpPr/>
              <p:nvPr/>
            </p:nvSpPr>
            <p:spPr>
              <a:xfrm>
                <a:off x="3636789" y="4372012"/>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椭圆 12"/>
              <p:cNvSpPr/>
              <p:nvPr/>
            </p:nvSpPr>
            <p:spPr>
              <a:xfrm>
                <a:off x="6203851" y="198048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椭圆 13"/>
              <p:cNvSpPr/>
              <p:nvPr/>
            </p:nvSpPr>
            <p:spPr>
              <a:xfrm>
                <a:off x="6203851" y="266862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椭圆 14"/>
              <p:cNvSpPr/>
              <p:nvPr/>
            </p:nvSpPr>
            <p:spPr>
              <a:xfrm>
                <a:off x="6203851" y="3378756"/>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椭圆 15"/>
              <p:cNvSpPr/>
              <p:nvPr/>
            </p:nvSpPr>
            <p:spPr>
              <a:xfrm>
                <a:off x="6203851" y="406689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椭圆 16"/>
              <p:cNvSpPr/>
              <p:nvPr/>
            </p:nvSpPr>
            <p:spPr>
              <a:xfrm>
                <a:off x="6203851" y="482067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8" name="直接箭头连接符 17"/>
              <p:cNvCxnSpPr>
                <a:stCxn id="7" idx="6"/>
                <a:endCxn id="10" idx="2"/>
              </p:cNvCxnSpPr>
              <p:nvPr/>
            </p:nvCxnSpPr>
            <p:spPr>
              <a:xfrm>
                <a:off x="2032782" y="2628503"/>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5"/>
                <a:endCxn id="11" idx="1"/>
              </p:cNvCxnSpPr>
              <p:nvPr/>
            </p:nvCxnSpPr>
            <p:spPr>
              <a:xfrm>
                <a:off x="1965827" y="2790148"/>
                <a:ext cx="1737917" cy="63127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8" idx="6"/>
                <a:endCxn id="11" idx="2"/>
              </p:cNvCxnSpPr>
              <p:nvPr/>
            </p:nvCxnSpPr>
            <p:spPr>
              <a:xfrm>
                <a:off x="2032782" y="3583064"/>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8" idx="5"/>
                <a:endCxn id="12" idx="2"/>
              </p:cNvCxnSpPr>
              <p:nvPr/>
            </p:nvCxnSpPr>
            <p:spPr>
              <a:xfrm>
                <a:off x="1965827" y="3744709"/>
                <a:ext cx="1670962" cy="8559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9" idx="6"/>
                <a:endCxn id="10" idx="3"/>
              </p:cNvCxnSpPr>
              <p:nvPr/>
            </p:nvCxnSpPr>
            <p:spPr>
              <a:xfrm flipV="1">
                <a:off x="2032782" y="2790148"/>
                <a:ext cx="1670962" cy="181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0" idx="6"/>
                <a:endCxn id="13" idx="2"/>
              </p:cNvCxnSpPr>
              <p:nvPr/>
            </p:nvCxnSpPr>
            <p:spPr>
              <a:xfrm flipV="1">
                <a:off x="4093989" y="2209085"/>
                <a:ext cx="2109862" cy="4194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直接箭头连接符 23"/>
              <p:cNvCxnSpPr>
                <a:stCxn id="10" idx="6"/>
                <a:endCxn id="15" idx="2"/>
              </p:cNvCxnSpPr>
              <p:nvPr/>
            </p:nvCxnSpPr>
            <p:spPr>
              <a:xfrm>
                <a:off x="4093989" y="2628503"/>
                <a:ext cx="2109862" cy="9788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直接箭头连接符 24"/>
              <p:cNvCxnSpPr>
                <a:stCxn id="10" idx="6"/>
                <a:endCxn id="17" idx="1"/>
              </p:cNvCxnSpPr>
              <p:nvPr/>
            </p:nvCxnSpPr>
            <p:spPr>
              <a:xfrm>
                <a:off x="4093989" y="2628503"/>
                <a:ext cx="2176817" cy="22591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直接箭头连接符 25"/>
              <p:cNvCxnSpPr>
                <a:stCxn id="11" idx="6"/>
                <a:endCxn id="14" idx="2"/>
              </p:cNvCxnSpPr>
              <p:nvPr/>
            </p:nvCxnSpPr>
            <p:spPr>
              <a:xfrm flipV="1">
                <a:off x="4093989" y="2897223"/>
                <a:ext cx="2109862" cy="6858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直接箭头连接符 26"/>
              <p:cNvCxnSpPr>
                <a:stCxn id="12" idx="6"/>
                <a:endCxn id="17" idx="2"/>
              </p:cNvCxnSpPr>
              <p:nvPr/>
            </p:nvCxnSpPr>
            <p:spPr>
              <a:xfrm>
                <a:off x="4093989" y="4600612"/>
                <a:ext cx="2109862" cy="4486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直接箭头连接符 27"/>
              <p:cNvCxnSpPr>
                <a:stCxn id="11" idx="6"/>
                <a:endCxn id="16" idx="2"/>
              </p:cNvCxnSpPr>
              <p:nvPr/>
            </p:nvCxnSpPr>
            <p:spPr>
              <a:xfrm>
                <a:off x="4093989" y="3583064"/>
                <a:ext cx="2109862" cy="7124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直接箭头连接符 28"/>
              <p:cNvCxnSpPr>
                <a:stCxn id="12" idx="6"/>
                <a:endCxn id="16" idx="2"/>
              </p:cNvCxnSpPr>
              <p:nvPr/>
            </p:nvCxnSpPr>
            <p:spPr>
              <a:xfrm flipV="1">
                <a:off x="4093989" y="4295494"/>
                <a:ext cx="2109862" cy="3051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0" name="文本框 29"/>
              <p:cNvSpPr txBox="1"/>
              <p:nvPr/>
            </p:nvSpPr>
            <p:spPr>
              <a:xfrm>
                <a:off x="1227993" y="5125791"/>
                <a:ext cx="1609578" cy="371160"/>
              </a:xfrm>
              <a:prstGeom prst="rect">
                <a:avLst/>
              </a:prstGeom>
              <a:noFill/>
            </p:spPr>
            <p:txBody>
              <a:bodyPr wrap="square" rtlCol="0">
                <a:spAutoFit/>
              </a:bodyPr>
              <a:lstStyle/>
              <a:p>
                <a:r>
                  <a:rPr lang="en-US" dirty="0" smtClean="0"/>
                  <a:t>Politicians</a:t>
                </a:r>
                <a:endParaRPr lang="en-US" dirty="0"/>
              </a:p>
            </p:txBody>
          </p:sp>
          <p:sp>
            <p:nvSpPr>
              <p:cNvPr id="31" name="文本框 30"/>
              <p:cNvSpPr txBox="1"/>
              <p:nvPr/>
            </p:nvSpPr>
            <p:spPr>
              <a:xfrm>
                <a:off x="3627409" y="5298119"/>
                <a:ext cx="814169" cy="371160"/>
              </a:xfrm>
              <a:prstGeom prst="rect">
                <a:avLst/>
              </a:prstGeom>
              <a:noFill/>
            </p:spPr>
            <p:txBody>
              <a:bodyPr wrap="square" rtlCol="0">
                <a:spAutoFit/>
              </a:bodyPr>
              <a:lstStyle/>
              <a:p>
                <a:r>
                  <a:rPr lang="en-US" dirty="0" smtClean="0"/>
                  <a:t>Bills</a:t>
                </a:r>
                <a:endParaRPr lang="en-US" dirty="0"/>
              </a:p>
            </p:txBody>
          </p:sp>
          <p:sp>
            <p:nvSpPr>
              <p:cNvPr id="32" name="文本框 31"/>
              <p:cNvSpPr txBox="1"/>
              <p:nvPr/>
            </p:nvSpPr>
            <p:spPr>
              <a:xfrm>
                <a:off x="6124718" y="5496951"/>
                <a:ext cx="988257" cy="369332"/>
              </a:xfrm>
              <a:prstGeom prst="rect">
                <a:avLst/>
              </a:prstGeom>
              <a:noFill/>
            </p:spPr>
            <p:txBody>
              <a:bodyPr wrap="square" rtlCol="0">
                <a:spAutoFit/>
              </a:bodyPr>
              <a:lstStyle/>
              <a:p>
                <a:r>
                  <a:rPr lang="en-US" dirty="0" smtClean="0"/>
                  <a:t>Terms</a:t>
                </a:r>
                <a:endParaRPr lang="en-US" dirty="0"/>
              </a:p>
            </p:txBody>
          </p:sp>
        </p:grpSp>
      </p:grpSp>
    </p:spTree>
    <p:custDataLst>
      <p:tags r:id="rId1"/>
    </p:custDataLst>
    <p:extLst>
      <p:ext uri="{BB962C8B-B14F-4D97-AF65-F5344CB8AC3E}">
        <p14:creationId xmlns:p14="http://schemas.microsoft.com/office/powerpoint/2010/main" val="308739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Text Part</a:t>
            </a:r>
            <a:endParaRPr lang="en-US" dirty="0"/>
          </a:p>
        </p:txBody>
      </p:sp>
      <p:sp>
        <p:nvSpPr>
          <p:cNvPr id="3" name="内容占位符 2"/>
          <p:cNvSpPr>
            <a:spLocks noGrp="1"/>
          </p:cNvSpPr>
          <p:nvPr>
            <p:ph idx="1"/>
          </p:nvPr>
        </p:nvSpPr>
        <p:spPr/>
        <p:txBody>
          <a:bodyPr/>
          <a:lstStyle/>
          <a:p>
            <a:r>
              <a:rPr lang="en-US" dirty="0" smtClean="0"/>
              <a:t>We model the probability of each word in each document as a mixture of multinomial distributions, as in PLSA (Hofmann, 1999) and LDA (</a:t>
            </a:r>
            <a:r>
              <a:rPr lang="en-US" dirty="0" err="1" smtClean="0"/>
              <a:t>Blei</a:t>
            </a:r>
            <a:r>
              <a:rPr lang="en-US" dirty="0" smtClean="0"/>
              <a:t> et al., 2003)</a:t>
            </a:r>
          </a:p>
          <a:p>
            <a:endParaRPr lang="en-US" dirty="0"/>
          </a:p>
        </p:txBody>
      </p:sp>
      <mc:AlternateContent xmlns:mc="http://schemas.openxmlformats.org/markup-compatibility/2006" xmlns:a14="http://schemas.microsoft.com/office/drawing/2010/main">
        <mc:Choice Requires="a14">
          <p:sp>
            <p:nvSpPr>
              <p:cNvPr id="4" name="椭圆 3"/>
              <p:cNvSpPr/>
              <p:nvPr/>
            </p:nvSpPr>
            <p:spPr>
              <a:xfrm>
                <a:off x="1009934" y="3903260"/>
                <a:ext cx="548640"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𝑑</m:t>
                      </m:r>
                    </m:oMath>
                  </m:oMathPara>
                </a14:m>
                <a:endParaRPr lang="en-US" dirty="0">
                  <a:solidFill>
                    <a:schemeClr val="tx1"/>
                  </a:solidFill>
                </a:endParaRPr>
              </a:p>
            </p:txBody>
          </p:sp>
        </mc:Choice>
        <mc:Fallback xmlns="">
          <p:sp>
            <p:nvSpPr>
              <p:cNvPr id="4" name="椭圆 3"/>
              <p:cNvSpPr>
                <a:spLocks noRot="1" noChangeAspect="1" noMove="1" noResize="1" noEditPoints="1" noAdjustHandles="1" noChangeArrowheads="1" noChangeShapeType="1" noTextEdit="1"/>
              </p:cNvSpPr>
              <p:nvPr/>
            </p:nvSpPr>
            <p:spPr>
              <a:xfrm>
                <a:off x="1009934" y="3903260"/>
                <a:ext cx="548640" cy="548640"/>
              </a:xfrm>
              <a:prstGeom prst="ellipse">
                <a:avLst/>
              </a:prstGeom>
              <a:blipFill rotWithShape="0">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椭圆 4"/>
              <p:cNvSpPr/>
              <p:nvPr/>
            </p:nvSpPr>
            <p:spPr>
              <a:xfrm>
                <a:off x="2911066" y="3903260"/>
                <a:ext cx="548640"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𝑘</m:t>
                      </m:r>
                    </m:oMath>
                  </m:oMathPara>
                </a14:m>
                <a:endParaRPr lang="en-US" dirty="0">
                  <a:solidFill>
                    <a:schemeClr val="tx1"/>
                  </a:solidFill>
                </a:endParaRPr>
              </a:p>
            </p:txBody>
          </p:sp>
        </mc:Choice>
        <mc:Fallback xmlns="">
          <p:sp>
            <p:nvSpPr>
              <p:cNvPr id="5" name="椭圆 4"/>
              <p:cNvSpPr>
                <a:spLocks noRot="1" noChangeAspect="1" noMove="1" noResize="1" noEditPoints="1" noAdjustHandles="1" noChangeArrowheads="1" noChangeShapeType="1" noTextEdit="1"/>
              </p:cNvSpPr>
              <p:nvPr/>
            </p:nvSpPr>
            <p:spPr>
              <a:xfrm>
                <a:off x="2911066" y="3903260"/>
                <a:ext cx="548640" cy="548640"/>
              </a:xfrm>
              <a:prstGeom prst="ellipse">
                <a:avLst/>
              </a:prstGeom>
              <a:blipFill rotWithShape="0">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椭圆 5"/>
              <p:cNvSpPr/>
              <p:nvPr/>
            </p:nvSpPr>
            <p:spPr>
              <a:xfrm>
                <a:off x="4812198" y="3890454"/>
                <a:ext cx="548640"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𝑤</m:t>
                      </m:r>
                    </m:oMath>
                  </m:oMathPara>
                </a14:m>
                <a:endParaRPr lang="en-US" dirty="0"/>
              </a:p>
            </p:txBody>
          </p:sp>
        </mc:Choice>
        <mc:Fallback xmlns="">
          <p:sp>
            <p:nvSpPr>
              <p:cNvPr id="6" name="椭圆 5"/>
              <p:cNvSpPr>
                <a:spLocks noRot="1" noChangeAspect="1" noMove="1" noResize="1" noEditPoints="1" noAdjustHandles="1" noChangeArrowheads="1" noChangeShapeType="1" noTextEdit="1"/>
              </p:cNvSpPr>
              <p:nvPr/>
            </p:nvSpPr>
            <p:spPr>
              <a:xfrm>
                <a:off x="4812198" y="3890454"/>
                <a:ext cx="548640" cy="548640"/>
              </a:xfrm>
              <a:prstGeom prst="ellipse">
                <a:avLst/>
              </a:prstGeom>
              <a:blipFill rotWithShape="0">
                <a:blip r:embed="rId7"/>
                <a:stretch>
                  <a:fillRect/>
                </a:stretch>
              </a:blipFill>
              <a:ln>
                <a:solidFill>
                  <a:schemeClr val="tx1"/>
                </a:solidFill>
              </a:ln>
            </p:spPr>
            <p:txBody>
              <a:bodyPr/>
              <a:lstStyle/>
              <a:p>
                <a:r>
                  <a:rPr lang="en-US">
                    <a:noFill/>
                  </a:rPr>
                  <a:t> </a:t>
                </a:r>
              </a:p>
            </p:txBody>
          </p:sp>
        </mc:Fallback>
      </mc:AlternateContent>
      <p:cxnSp>
        <p:nvCxnSpPr>
          <p:cNvPr id="8" name="直接箭头连接符 7"/>
          <p:cNvCxnSpPr>
            <a:stCxn id="5" idx="6"/>
            <a:endCxn id="6" idx="2"/>
          </p:cNvCxnSpPr>
          <p:nvPr/>
        </p:nvCxnSpPr>
        <p:spPr>
          <a:xfrm flipV="1">
            <a:off x="3459706" y="4164774"/>
            <a:ext cx="1352492" cy="12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4" idx="6"/>
            <a:endCxn id="5" idx="2"/>
          </p:cNvCxnSpPr>
          <p:nvPr/>
        </p:nvCxnSpPr>
        <p:spPr>
          <a:xfrm>
            <a:off x="1558574" y="4177580"/>
            <a:ext cx="13524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p:cNvSpPr txBox="1"/>
              <p:nvPr/>
            </p:nvSpPr>
            <p:spPr>
              <a:xfrm>
                <a:off x="1429602" y="3718594"/>
                <a:ext cx="1610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oMath>
                  </m:oMathPara>
                </a14:m>
                <a:endParaRPr 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429602" y="3718594"/>
                <a:ext cx="1610436" cy="369332"/>
              </a:xfrm>
              <a:prstGeom prst="rect">
                <a:avLst/>
              </a:prstGeom>
              <a:blipFill rotWithShape="0">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3330734" y="3718594"/>
                <a:ext cx="1610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𝑘𝑤</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3330734" y="3718594"/>
                <a:ext cx="1610436" cy="369332"/>
              </a:xfrm>
              <a:prstGeom prst="rect">
                <a:avLst/>
              </a:prstGeom>
              <a:blipFill rotWithShape="0">
                <a:blip r:embed="rId9"/>
                <a:stretch>
                  <a:fillRect b="-13115"/>
                </a:stretch>
              </a:blipFill>
            </p:spPr>
            <p:txBody>
              <a:bodyPr/>
              <a:lstStyle/>
              <a:p>
                <a:r>
                  <a:rPr lang="en-US">
                    <a:noFill/>
                  </a:rPr>
                  <a:t> </a:t>
                </a:r>
              </a:p>
            </p:txBody>
          </p:sp>
        </mc:Fallback>
      </mc:AlternateContent>
      <p:sp>
        <p:nvSpPr>
          <p:cNvPr id="20" name="文本框 19"/>
          <p:cNvSpPr txBox="1"/>
          <p:nvPr/>
        </p:nvSpPr>
        <p:spPr>
          <a:xfrm>
            <a:off x="1064526" y="4528748"/>
            <a:ext cx="914400" cy="369332"/>
          </a:xfrm>
          <a:prstGeom prst="rect">
            <a:avLst/>
          </a:prstGeom>
          <a:noFill/>
        </p:spPr>
        <p:txBody>
          <a:bodyPr wrap="square" rtlCol="0">
            <a:spAutoFit/>
          </a:bodyPr>
          <a:lstStyle/>
          <a:p>
            <a:r>
              <a:rPr lang="en-US" dirty="0" smtClean="0"/>
              <a:t>Bill</a:t>
            </a:r>
            <a:endParaRPr lang="en-US" dirty="0"/>
          </a:p>
        </p:txBody>
      </p:sp>
      <p:sp>
        <p:nvSpPr>
          <p:cNvPr id="21" name="文本框 20"/>
          <p:cNvSpPr txBox="1"/>
          <p:nvPr/>
        </p:nvSpPr>
        <p:spPr>
          <a:xfrm>
            <a:off x="2873534" y="4528748"/>
            <a:ext cx="914400" cy="369332"/>
          </a:xfrm>
          <a:prstGeom prst="rect">
            <a:avLst/>
          </a:prstGeom>
          <a:noFill/>
        </p:spPr>
        <p:txBody>
          <a:bodyPr wrap="square" rtlCol="0">
            <a:spAutoFit/>
          </a:bodyPr>
          <a:lstStyle/>
          <a:p>
            <a:r>
              <a:rPr lang="en-US" dirty="0" smtClean="0"/>
              <a:t>Topic</a:t>
            </a:r>
            <a:endParaRPr lang="en-US" dirty="0"/>
          </a:p>
        </p:txBody>
      </p:sp>
      <p:sp>
        <p:nvSpPr>
          <p:cNvPr id="22" name="文本框 21"/>
          <p:cNvSpPr txBox="1"/>
          <p:nvPr/>
        </p:nvSpPr>
        <p:spPr>
          <a:xfrm>
            <a:off x="4754875" y="4528748"/>
            <a:ext cx="914400" cy="369332"/>
          </a:xfrm>
          <a:prstGeom prst="rect">
            <a:avLst/>
          </a:prstGeom>
          <a:noFill/>
        </p:spPr>
        <p:txBody>
          <a:bodyPr wrap="square" rtlCol="0">
            <a:spAutoFit/>
          </a:bodyPr>
          <a:lstStyle/>
          <a:p>
            <a:r>
              <a:rPr lang="en-US" dirty="0" smtClean="0"/>
              <a:t>Word</a:t>
            </a:r>
            <a:endParaRPr lang="en-US" dirty="0"/>
          </a:p>
        </p:txBody>
      </p:sp>
      <mc:AlternateContent xmlns:mc="http://schemas.openxmlformats.org/markup-compatibility/2006" xmlns:a14="http://schemas.microsoft.com/office/drawing/2010/main">
        <mc:Choice Requires="a14">
          <p:sp>
            <p:nvSpPr>
              <p:cNvPr id="23" name="文本框 22"/>
              <p:cNvSpPr txBox="1"/>
              <p:nvPr/>
            </p:nvSpPr>
            <p:spPr>
              <a:xfrm>
                <a:off x="6196919" y="3292256"/>
                <a:ext cx="5781822" cy="244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1" i="1" smtClean="0">
                              <a:latin typeface="Cambria Math" panose="02040503050406030204" pitchFamily="18" charset="0"/>
                            </a:rPr>
                            <m:t>𝒘</m:t>
                          </m:r>
                        </m:e>
                        <m:sub>
                          <m:r>
                            <a:rPr lang="en-US" b="0" i="1" smtClean="0">
                              <a:latin typeface="Cambria Math" panose="02040503050406030204" pitchFamily="18" charset="0"/>
                            </a:rPr>
                            <m:t>𝑑</m:t>
                          </m:r>
                        </m:sub>
                      </m:sSub>
                      <m:r>
                        <a:rPr lang="en-US" b="0" i="1" smtClean="0">
                          <a:latin typeface="Cambria Math" panose="02040503050406030204" pitchFamily="18" charset="0"/>
                        </a:rPr>
                        <m:t>=</m:t>
                      </m:r>
                      <m:d>
                        <m:dPr>
                          <m:ctrlPr>
                            <a:rPr lang="en-US" b="0" i="1" smtClean="0">
                              <a:latin typeface="Cambria Math"/>
                            </a:rPr>
                          </m:ctrlPr>
                        </m:dPr>
                        <m:e>
                          <m:r>
                            <a:rPr lang="en-US" b="0" i="1" smtClean="0">
                              <a:latin typeface="Cambria Math" panose="02040503050406030204" pitchFamily="18" charset="0"/>
                            </a:rPr>
                            <m:t>𝑛</m:t>
                          </m:r>
                          <m:d>
                            <m:dPr>
                              <m:ctrlPr>
                                <a:rPr lang="en-US" b="0" i="1" smtClean="0">
                                  <a:latin typeface="Cambria Math"/>
                                </a:rPr>
                              </m:ctrlPr>
                            </m:dPr>
                            <m:e>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a:rPr>
                              </m:ctrlPr>
                            </m:dPr>
                            <m:e>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a:rPr>
                              </m:ctrlPr>
                            </m:dPr>
                            <m:e>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𝑤</m:t>
                                  </m:r>
                                </m:sub>
                              </m:sSub>
                            </m:e>
                          </m:d>
                        </m:e>
                      </m:d>
                    </m:oMath>
                  </m:oMathPara>
                </a14:m>
                <a:endParaRPr lang="en-US" b="0" dirty="0" smtClean="0"/>
              </a:p>
              <a:p>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1" i="1" smtClean="0">
                                  <a:latin typeface="Cambria Math" panose="02040503050406030204" pitchFamily="18" charset="0"/>
                                </a:rPr>
                                <m:t>𝒘</m:t>
                              </m:r>
                            </m:e>
                            <m:sub>
                              <m:r>
                                <a:rPr lang="en-US" b="0" i="1" smtClean="0">
                                  <a:latin typeface="Cambria Math" panose="02040503050406030204" pitchFamily="18" charset="0"/>
                                </a:rPr>
                                <m:t>𝑑</m:t>
                              </m:r>
                            </m:sub>
                          </m:sSub>
                        </m:e>
                        <m:e>
                          <m:r>
                            <a:rPr lang="en-US" b="1" i="1" smtClean="0">
                              <a:latin typeface="Cambria Math" panose="02040503050406030204" pitchFamily="18" charset="0"/>
                            </a:rPr>
                            <m:t>𝜽</m:t>
                          </m:r>
                          <m:r>
                            <a:rPr lang="en-US" b="1" i="1" smtClean="0">
                              <a:latin typeface="Cambria Math" panose="02040503050406030204" pitchFamily="18" charset="0"/>
                            </a:rPr>
                            <m:t>,</m:t>
                          </m:r>
                          <m:r>
                            <a:rPr lang="en-US" b="1" i="1" smtClean="0">
                              <a:latin typeface="Cambria Math" panose="02040503050406030204" pitchFamily="18" charset="0"/>
                            </a:rPr>
                            <m:t>𝜷</m:t>
                          </m:r>
                        </m:e>
                      </m:d>
                      <m:r>
                        <a:rPr lang="en-US" b="1" i="1" smtClean="0">
                          <a:latin typeface="Cambria Math" panose="02040503050406030204" pitchFamily="18" charset="0"/>
                        </a:rPr>
                        <m:t>=</m:t>
                      </m:r>
                      <m:sSup>
                        <m:sSupPr>
                          <m:ctrlPr>
                            <a:rPr lang="en-US" b="1" i="1" smtClean="0">
                              <a:latin typeface="Cambria Math"/>
                            </a:rPr>
                          </m:ctrlPr>
                        </m:sSupPr>
                        <m:e>
                          <m:nary>
                            <m:naryPr>
                              <m:chr m:val="∏"/>
                              <m:supHide m:val="on"/>
                              <m:ctrlPr>
                                <a:rPr lang="en-US" b="1" i="1" smtClean="0">
                                  <a:latin typeface="Cambria Math"/>
                                </a:rPr>
                              </m:ctrlPr>
                            </m:naryPr>
                            <m:sub>
                              <m:r>
                                <m:rPr>
                                  <m:brk m:alnAt="7"/>
                                </m:rPr>
                                <a:rPr lang="en-US" b="0" i="1" smtClean="0">
                                  <a:latin typeface="Cambria Math" panose="02040503050406030204" pitchFamily="18" charset="0"/>
                                </a:rPr>
                                <m:t>𝑤</m:t>
                              </m:r>
                            </m:sub>
                            <m:sup/>
                            <m:e>
                              <m:r>
                                <a:rPr lang="en-US" b="1" i="1" smtClean="0">
                                  <a:latin typeface="Cambria Math" panose="02040503050406030204" pitchFamily="18" charset="0"/>
                                </a:rPr>
                                <m:t>(</m:t>
                              </m:r>
                              <m:nary>
                                <m:naryPr>
                                  <m:chr m:val="∑"/>
                                  <m:supHide m:val="on"/>
                                  <m:ctrlPr>
                                    <a:rPr lang="en-US" i="1" smtClean="0">
                                      <a:latin typeface="Cambria Math"/>
                                    </a:rPr>
                                  </m:ctrlPr>
                                </m:naryPr>
                                <m:sub>
                                  <m:r>
                                    <a:rPr lang="en-US" b="0" i="1" smtClean="0">
                                      <a:latin typeface="Cambria Math" panose="02040503050406030204" pitchFamily="18" charset="0"/>
                                    </a:rPr>
                                    <m:t>𝑘</m:t>
                                  </m:r>
                                </m:sub>
                                <m:sup/>
                                <m:e>
                                  <m:sSub>
                                    <m:sSubPr>
                                      <m:ctrlPr>
                                        <a:rPr lang="en-US"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sSub>
                                    <m:sSubPr>
                                      <m:ctrlPr>
                                        <a:rPr lang="en-US" i="1" smtClean="0">
                                          <a:latin typeface="Cambria Math"/>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𝑘𝑤</m:t>
                                      </m:r>
                                    </m:sub>
                                  </m:sSub>
                                  <m:r>
                                    <a:rPr lang="en-US" b="0" i="1" smtClean="0">
                                      <a:latin typeface="Cambria Math" panose="02040503050406030204" pitchFamily="18" charset="0"/>
                                    </a:rPr>
                                    <m:t>)</m:t>
                                  </m:r>
                                </m:e>
                              </m:nary>
                            </m:e>
                          </m:nary>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sup>
                      </m:sSup>
                    </m:oMath>
                  </m:oMathPara>
                </a14:m>
                <a:endParaRPr lang="en-US" b="1" dirty="0" smtClean="0"/>
              </a:p>
              <a:p>
                <a:endParaRPr lang="en-US" b="1"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a:rPr>
                          </m:ctrlPr>
                        </m:dPr>
                        <m:e>
                          <m:r>
                            <a:rPr lang="en-US" b="1" i="1" smtClean="0">
                              <a:latin typeface="Cambria Math" panose="02040503050406030204" pitchFamily="18" charset="0"/>
                            </a:rPr>
                            <m:t>𝑾</m:t>
                          </m:r>
                        </m:e>
                        <m:e>
                          <m:r>
                            <a:rPr lang="en-US" b="1" i="1" smtClean="0">
                              <a:latin typeface="Cambria Math" panose="02040503050406030204" pitchFamily="18" charset="0"/>
                            </a:rPr>
                            <m:t>𝜽</m:t>
                          </m:r>
                          <m:r>
                            <a:rPr lang="en-US" b="1" i="1" smtClean="0">
                              <a:latin typeface="Cambria Math" panose="02040503050406030204" pitchFamily="18" charset="0"/>
                            </a:rPr>
                            <m:t>,</m:t>
                          </m:r>
                          <m:r>
                            <a:rPr lang="en-US" b="1" i="1" smtClean="0">
                              <a:latin typeface="Cambria Math" panose="02040503050406030204" pitchFamily="18" charset="0"/>
                            </a:rPr>
                            <m:t>𝜷</m:t>
                          </m:r>
                        </m:e>
                      </m:d>
                      <m:r>
                        <a:rPr lang="en-US" b="0" i="1" smtClean="0">
                          <a:latin typeface="Cambria Math" panose="02040503050406030204" pitchFamily="18" charset="0"/>
                        </a:rPr>
                        <m:t>=</m:t>
                      </m:r>
                      <m:nary>
                        <m:naryPr>
                          <m:chr m:val="∏"/>
                          <m:supHide m:val="on"/>
                          <m:ctrlPr>
                            <a:rPr lang="en-US" b="0" i="1" smtClean="0">
                              <a:latin typeface="Cambria Math"/>
                            </a:rPr>
                          </m:ctrlPr>
                        </m:naryPr>
                        <m:sub>
                          <m:r>
                            <m:rPr>
                              <m:brk m:alnAt="7"/>
                            </m:rPr>
                            <a:rPr lang="en-US" b="0" i="1" smtClean="0">
                              <a:latin typeface="Cambria Math" panose="02040503050406030204" pitchFamily="18" charset="0"/>
                            </a:rPr>
                            <m:t>𝑑</m:t>
                          </m:r>
                        </m:sub>
                        <m:sup/>
                        <m:e>
                          <m:nary>
                            <m:naryPr>
                              <m:chr m:val="∏"/>
                              <m:supHide m:val="on"/>
                              <m:ctrlPr>
                                <a:rPr lang="en-US" b="0" i="1" smtClean="0">
                                  <a:latin typeface="Cambria Math"/>
                                </a:rPr>
                              </m:ctrlPr>
                            </m:naryPr>
                            <m:sub>
                              <m:r>
                                <m:rPr>
                                  <m:brk m:alnAt="7"/>
                                </m:rPr>
                                <a:rPr lang="en-US" b="0" i="1" smtClean="0">
                                  <a:latin typeface="Cambria Math" panose="02040503050406030204" pitchFamily="18" charset="0"/>
                                </a:rPr>
                                <m:t>𝑤</m:t>
                              </m:r>
                            </m:sub>
                            <m:sup/>
                            <m:e>
                              <m:r>
                                <a:rPr lang="en-US" b="0" i="1" smtClean="0">
                                  <a:latin typeface="Cambria Math" panose="02040503050406030204" pitchFamily="18" charset="0"/>
                                </a:rPr>
                                <m:t>(</m:t>
                              </m:r>
                              <m:sSup>
                                <m:sSupPr>
                                  <m:ctrlPr>
                                    <a:rPr lang="en-US" b="0" i="1" smtClean="0">
                                      <a:latin typeface="Cambria Math"/>
                                    </a:rPr>
                                  </m:ctrlPr>
                                </m:sSupPr>
                                <m:e>
                                  <m:nary>
                                    <m:naryPr>
                                      <m:chr m:val="∑"/>
                                      <m:supHide m:val="on"/>
                                      <m:ctrlPr>
                                        <a:rPr lang="en-US" b="0" i="1" smtClean="0">
                                          <a:latin typeface="Cambria Math"/>
                                        </a:rPr>
                                      </m:ctrlPr>
                                    </m:naryPr>
                                    <m:sub>
                                      <m:r>
                                        <a:rPr lang="en-US" b="0" i="1" smtClean="0">
                                          <a:latin typeface="Cambria Math" panose="02040503050406030204" pitchFamily="18" charset="0"/>
                                        </a:rPr>
                                        <m:t>𝑘</m:t>
                                      </m:r>
                                    </m:sub>
                                    <m:sup/>
                                    <m:e>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sSub>
                                        <m:sSubPr>
                                          <m:ctrlPr>
                                            <a:rPr lang="en-US" b="0" i="1" smtClean="0">
                                              <a:latin typeface="Cambria Math"/>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𝑘𝑤</m:t>
                                          </m:r>
                                        </m:sub>
                                      </m:sSub>
                                      <m:r>
                                        <a:rPr lang="en-US" b="0" i="1" smtClean="0">
                                          <a:latin typeface="Cambria Math" panose="02040503050406030204" pitchFamily="18" charset="0"/>
                                        </a:rPr>
                                        <m:t>)</m:t>
                                      </m:r>
                                    </m:e>
                                  </m:nary>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sup>
                              </m:sSup>
                            </m:e>
                          </m:nary>
                        </m:e>
                      </m:nary>
                    </m:oMath>
                  </m:oMathPara>
                </a14:m>
                <a:endParaRPr 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6196919" y="3292256"/>
                <a:ext cx="5781822" cy="2449517"/>
              </a:xfrm>
              <a:prstGeom prst="rect">
                <a:avLst/>
              </a:prstGeom>
              <a:blipFill rotWithShape="0">
                <a:blip r:embed="rId10"/>
                <a:stretch>
                  <a:fillRect/>
                </a:stretch>
              </a:blipFill>
            </p:spPr>
            <p:txBody>
              <a:bodyPr/>
              <a:lstStyle/>
              <a:p>
                <a:r>
                  <a:rPr lang="en-US">
                    <a:noFill/>
                  </a:rPr>
                  <a:t> </a:t>
                </a:r>
              </a:p>
            </p:txBody>
          </p:sp>
        </mc:Fallback>
      </mc:AlternateContent>
      <p:sp>
        <p:nvSpPr>
          <p:cNvPr id="7" name="灯片编号占位符 6"/>
          <p:cNvSpPr>
            <a:spLocks noGrp="1"/>
          </p:cNvSpPr>
          <p:nvPr>
            <p:ph type="sldNum" sz="quarter" idx="12"/>
          </p:nvPr>
        </p:nvSpPr>
        <p:spPr/>
        <p:txBody>
          <a:bodyPr/>
          <a:lstStyle/>
          <a:p>
            <a:fld id="{C92890E7-3E09-4C8F-8FB5-7796A1CB462C}" type="slidenum">
              <a:rPr lang="en-US" smtClean="0"/>
              <a:t>11</a:t>
            </a:fld>
            <a:endParaRPr lang="en-US"/>
          </a:p>
        </p:txBody>
      </p:sp>
    </p:spTree>
    <p:extLst>
      <p:ext uri="{BB962C8B-B14F-4D97-AF65-F5344CB8AC3E}">
        <p14:creationId xmlns:p14="http://schemas.microsoft.com/office/powerpoint/2010/main" val="122285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Voting Part</a:t>
            </a:r>
            <a:endParaRPr lang="en-US" dirty="0"/>
          </a:p>
        </p:txBody>
      </p:sp>
      <p:sp>
        <p:nvSpPr>
          <p:cNvPr id="3" name="灯片编号占位符 2"/>
          <p:cNvSpPr>
            <a:spLocks noGrp="1"/>
          </p:cNvSpPr>
          <p:nvPr>
            <p:ph type="sldNum" sz="quarter" idx="12"/>
          </p:nvPr>
        </p:nvSpPr>
        <p:spPr/>
        <p:txBody>
          <a:bodyPr/>
          <a:lstStyle/>
          <a:p>
            <a:fld id="{C92890E7-3E09-4C8F-8FB5-7796A1CB462C}" type="slidenum">
              <a:rPr lang="en-US" smtClean="0"/>
              <a:t>12</a:t>
            </a:fld>
            <a:endParaRPr lang="en-US"/>
          </a:p>
        </p:txBody>
      </p:sp>
      <p:grpSp>
        <p:nvGrpSpPr>
          <p:cNvPr id="6" name="组合 5"/>
          <p:cNvGrpSpPr/>
          <p:nvPr/>
        </p:nvGrpSpPr>
        <p:grpSpPr>
          <a:xfrm>
            <a:off x="940336" y="1828119"/>
            <a:ext cx="6172639" cy="4038164"/>
            <a:chOff x="940336" y="1828119"/>
            <a:chExt cx="6172639" cy="4038164"/>
          </a:xfrm>
        </p:grpSpPr>
        <p:sp>
          <p:nvSpPr>
            <p:cNvPr id="49" name="文本框 48"/>
            <p:cNvSpPr txBox="1"/>
            <p:nvPr/>
          </p:nvSpPr>
          <p:spPr>
            <a:xfrm>
              <a:off x="940336" y="1828119"/>
              <a:ext cx="3885159" cy="396708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grpSp>
          <p:nvGrpSpPr>
            <p:cNvPr id="5" name="组合 4"/>
            <p:cNvGrpSpPr/>
            <p:nvPr/>
          </p:nvGrpSpPr>
          <p:grpSpPr>
            <a:xfrm>
              <a:off x="1227993" y="1980485"/>
              <a:ext cx="5884982" cy="3885798"/>
              <a:chOff x="1227993" y="1980485"/>
              <a:chExt cx="5884982" cy="3885798"/>
            </a:xfrm>
          </p:grpSpPr>
          <p:sp>
            <p:nvSpPr>
              <p:cNvPr id="7" name="椭圆 6"/>
              <p:cNvSpPr/>
              <p:nvPr/>
            </p:nvSpPr>
            <p:spPr>
              <a:xfrm>
                <a:off x="1575582" y="239990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p:cNvSpPr/>
              <p:nvPr/>
            </p:nvSpPr>
            <p:spPr>
              <a:xfrm>
                <a:off x="1575582" y="33544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p:cNvSpPr/>
              <p:nvPr/>
            </p:nvSpPr>
            <p:spPr>
              <a:xfrm>
                <a:off x="1575582" y="437201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p:cNvSpPr/>
              <p:nvPr/>
            </p:nvSpPr>
            <p:spPr>
              <a:xfrm>
                <a:off x="3636789" y="2399903"/>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椭圆 10"/>
              <p:cNvSpPr/>
              <p:nvPr/>
            </p:nvSpPr>
            <p:spPr>
              <a:xfrm>
                <a:off x="3636789" y="3354464"/>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椭圆 11"/>
              <p:cNvSpPr/>
              <p:nvPr/>
            </p:nvSpPr>
            <p:spPr>
              <a:xfrm>
                <a:off x="3636789" y="4372012"/>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椭圆 12"/>
              <p:cNvSpPr/>
              <p:nvPr/>
            </p:nvSpPr>
            <p:spPr>
              <a:xfrm>
                <a:off x="6203851" y="198048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椭圆 13"/>
              <p:cNvSpPr/>
              <p:nvPr/>
            </p:nvSpPr>
            <p:spPr>
              <a:xfrm>
                <a:off x="6203851" y="266862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椭圆 14"/>
              <p:cNvSpPr/>
              <p:nvPr/>
            </p:nvSpPr>
            <p:spPr>
              <a:xfrm>
                <a:off x="6203851" y="3378756"/>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椭圆 15"/>
              <p:cNvSpPr/>
              <p:nvPr/>
            </p:nvSpPr>
            <p:spPr>
              <a:xfrm>
                <a:off x="6203851" y="406689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椭圆 16"/>
              <p:cNvSpPr/>
              <p:nvPr/>
            </p:nvSpPr>
            <p:spPr>
              <a:xfrm>
                <a:off x="6203851" y="482067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8" name="直接箭头连接符 17"/>
              <p:cNvCxnSpPr>
                <a:stCxn id="7" idx="6"/>
                <a:endCxn id="10" idx="2"/>
              </p:cNvCxnSpPr>
              <p:nvPr/>
            </p:nvCxnSpPr>
            <p:spPr>
              <a:xfrm>
                <a:off x="2032782" y="2628503"/>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5"/>
                <a:endCxn id="11" idx="1"/>
              </p:cNvCxnSpPr>
              <p:nvPr/>
            </p:nvCxnSpPr>
            <p:spPr>
              <a:xfrm>
                <a:off x="1965827" y="2790148"/>
                <a:ext cx="1737917" cy="63127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8" idx="6"/>
                <a:endCxn id="11" idx="2"/>
              </p:cNvCxnSpPr>
              <p:nvPr/>
            </p:nvCxnSpPr>
            <p:spPr>
              <a:xfrm>
                <a:off x="2032782" y="3583064"/>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8" idx="5"/>
                <a:endCxn id="12" idx="2"/>
              </p:cNvCxnSpPr>
              <p:nvPr/>
            </p:nvCxnSpPr>
            <p:spPr>
              <a:xfrm>
                <a:off x="1965827" y="3744709"/>
                <a:ext cx="1670962" cy="8559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9" idx="6"/>
                <a:endCxn id="10" idx="3"/>
              </p:cNvCxnSpPr>
              <p:nvPr/>
            </p:nvCxnSpPr>
            <p:spPr>
              <a:xfrm flipV="1">
                <a:off x="2032782" y="2790148"/>
                <a:ext cx="1670962" cy="181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0" idx="6"/>
                <a:endCxn id="13" idx="2"/>
              </p:cNvCxnSpPr>
              <p:nvPr/>
            </p:nvCxnSpPr>
            <p:spPr>
              <a:xfrm flipV="1">
                <a:off x="4093989" y="2209085"/>
                <a:ext cx="2109862" cy="4194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直接箭头连接符 23"/>
              <p:cNvCxnSpPr>
                <a:stCxn id="10" idx="6"/>
                <a:endCxn id="15" idx="2"/>
              </p:cNvCxnSpPr>
              <p:nvPr/>
            </p:nvCxnSpPr>
            <p:spPr>
              <a:xfrm>
                <a:off x="4093989" y="2628503"/>
                <a:ext cx="2109862" cy="9788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直接箭头连接符 24"/>
              <p:cNvCxnSpPr>
                <a:stCxn id="10" idx="6"/>
                <a:endCxn id="17" idx="1"/>
              </p:cNvCxnSpPr>
              <p:nvPr/>
            </p:nvCxnSpPr>
            <p:spPr>
              <a:xfrm>
                <a:off x="4093989" y="2628503"/>
                <a:ext cx="2176817" cy="22591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直接箭头连接符 25"/>
              <p:cNvCxnSpPr>
                <a:stCxn id="11" idx="6"/>
                <a:endCxn id="14" idx="2"/>
              </p:cNvCxnSpPr>
              <p:nvPr/>
            </p:nvCxnSpPr>
            <p:spPr>
              <a:xfrm flipV="1">
                <a:off x="4093989" y="2897223"/>
                <a:ext cx="2109862" cy="6858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直接箭头连接符 26"/>
              <p:cNvCxnSpPr>
                <a:stCxn id="12" idx="6"/>
                <a:endCxn id="17" idx="2"/>
              </p:cNvCxnSpPr>
              <p:nvPr/>
            </p:nvCxnSpPr>
            <p:spPr>
              <a:xfrm>
                <a:off x="4093989" y="4600612"/>
                <a:ext cx="2109862" cy="4486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直接箭头连接符 27"/>
              <p:cNvCxnSpPr>
                <a:stCxn id="11" idx="6"/>
                <a:endCxn id="16" idx="2"/>
              </p:cNvCxnSpPr>
              <p:nvPr/>
            </p:nvCxnSpPr>
            <p:spPr>
              <a:xfrm>
                <a:off x="4093989" y="3583064"/>
                <a:ext cx="2109862" cy="7124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直接箭头连接符 28"/>
              <p:cNvCxnSpPr>
                <a:stCxn id="12" idx="6"/>
                <a:endCxn id="16" idx="2"/>
              </p:cNvCxnSpPr>
              <p:nvPr/>
            </p:nvCxnSpPr>
            <p:spPr>
              <a:xfrm flipV="1">
                <a:off x="4093989" y="4295494"/>
                <a:ext cx="2109862" cy="3051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0" name="文本框 29"/>
              <p:cNvSpPr txBox="1"/>
              <p:nvPr/>
            </p:nvSpPr>
            <p:spPr>
              <a:xfrm>
                <a:off x="1227993" y="5125791"/>
                <a:ext cx="1609578" cy="371160"/>
              </a:xfrm>
              <a:prstGeom prst="rect">
                <a:avLst/>
              </a:prstGeom>
              <a:noFill/>
            </p:spPr>
            <p:txBody>
              <a:bodyPr wrap="square" rtlCol="0">
                <a:spAutoFit/>
              </a:bodyPr>
              <a:lstStyle/>
              <a:p>
                <a:r>
                  <a:rPr lang="en-US" dirty="0" smtClean="0"/>
                  <a:t>Politicians</a:t>
                </a:r>
                <a:endParaRPr lang="en-US" dirty="0"/>
              </a:p>
            </p:txBody>
          </p:sp>
          <p:sp>
            <p:nvSpPr>
              <p:cNvPr id="31" name="文本框 30"/>
              <p:cNvSpPr txBox="1"/>
              <p:nvPr/>
            </p:nvSpPr>
            <p:spPr>
              <a:xfrm>
                <a:off x="3627409" y="5298119"/>
                <a:ext cx="814169" cy="371160"/>
              </a:xfrm>
              <a:prstGeom prst="rect">
                <a:avLst/>
              </a:prstGeom>
              <a:noFill/>
            </p:spPr>
            <p:txBody>
              <a:bodyPr wrap="square" rtlCol="0">
                <a:spAutoFit/>
              </a:bodyPr>
              <a:lstStyle/>
              <a:p>
                <a:r>
                  <a:rPr lang="en-US" dirty="0" smtClean="0"/>
                  <a:t>Bills</a:t>
                </a:r>
                <a:endParaRPr lang="en-US" dirty="0"/>
              </a:p>
            </p:txBody>
          </p:sp>
          <p:sp>
            <p:nvSpPr>
              <p:cNvPr id="32" name="文本框 31"/>
              <p:cNvSpPr txBox="1"/>
              <p:nvPr/>
            </p:nvSpPr>
            <p:spPr>
              <a:xfrm>
                <a:off x="6124718" y="5496951"/>
                <a:ext cx="988257" cy="369332"/>
              </a:xfrm>
              <a:prstGeom prst="rect">
                <a:avLst/>
              </a:prstGeom>
              <a:noFill/>
            </p:spPr>
            <p:txBody>
              <a:bodyPr wrap="square" rtlCol="0">
                <a:spAutoFit/>
              </a:bodyPr>
              <a:lstStyle/>
              <a:p>
                <a:r>
                  <a:rPr lang="en-US" dirty="0" smtClean="0"/>
                  <a:t>Terms</a:t>
                </a:r>
                <a:endParaRPr lang="en-US" dirty="0"/>
              </a:p>
            </p:txBody>
          </p:sp>
        </p:grpSp>
      </p:grpSp>
    </p:spTree>
    <p:custDataLst>
      <p:tags r:id="rId1"/>
    </p:custDataLst>
    <p:extLst>
      <p:ext uri="{BB962C8B-B14F-4D97-AF65-F5344CB8AC3E}">
        <p14:creationId xmlns:p14="http://schemas.microsoft.com/office/powerpoint/2010/main" val="107489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Voting Part</a:t>
            </a:r>
            <a:endParaRPr lang="en-US" dirty="0"/>
          </a:p>
        </p:txBody>
      </p:sp>
      <p:grpSp>
        <p:nvGrpSpPr>
          <p:cNvPr id="3" name="组合 2"/>
          <p:cNvGrpSpPr/>
          <p:nvPr/>
        </p:nvGrpSpPr>
        <p:grpSpPr>
          <a:xfrm>
            <a:off x="6022074" y="4509310"/>
            <a:ext cx="6169926" cy="764505"/>
            <a:chOff x="5453234" y="4906369"/>
            <a:chExt cx="6169926" cy="764505"/>
          </a:xfrm>
        </p:grpSpPr>
        <p:grpSp>
          <p:nvGrpSpPr>
            <p:cNvPr id="18" name="组合 17"/>
            <p:cNvGrpSpPr/>
            <p:nvPr/>
          </p:nvGrpSpPr>
          <p:grpSpPr>
            <a:xfrm>
              <a:off x="10626873" y="4919289"/>
              <a:ext cx="996287" cy="369332"/>
              <a:chOff x="5607520" y="1988768"/>
              <a:chExt cx="996287" cy="369332"/>
            </a:xfrm>
          </p:grpSpPr>
          <p:cxnSp>
            <p:nvCxnSpPr>
              <p:cNvPr id="11" name="直接箭头连接符 10"/>
              <p:cNvCxnSpPr/>
              <p:nvPr/>
            </p:nvCxnSpPr>
            <p:spPr>
              <a:xfrm>
                <a:off x="5607520" y="2358100"/>
                <a:ext cx="64315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07520" y="1988768"/>
                <a:ext cx="996287" cy="369332"/>
              </a:xfrm>
              <a:prstGeom prst="rect">
                <a:avLst/>
              </a:prstGeom>
              <a:noFill/>
            </p:spPr>
            <p:txBody>
              <a:bodyPr wrap="square" rtlCol="0">
                <a:spAutoFit/>
              </a:bodyPr>
              <a:lstStyle/>
              <a:p>
                <a:r>
                  <a:rPr lang="en-US" dirty="0" smtClean="0">
                    <a:solidFill>
                      <a:srgbClr val="FF0000"/>
                    </a:solidFill>
                  </a:rPr>
                  <a:t>YEA</a:t>
                </a:r>
                <a:endParaRPr lang="en-US" dirty="0">
                  <a:solidFill>
                    <a:srgbClr val="FF0000"/>
                  </a:solidFill>
                </a:endParaRPr>
              </a:p>
            </p:txBody>
          </p:sp>
        </p:grpSp>
        <mc:AlternateContent xmlns:mc="http://schemas.openxmlformats.org/markup-compatibility/2006" xmlns:a14="http://schemas.microsoft.com/office/drawing/2010/main">
          <mc:Choice Requires="a14">
            <p:sp>
              <p:nvSpPr>
                <p:cNvPr id="19" name="文本框 18"/>
                <p:cNvSpPr txBox="1"/>
                <p:nvPr/>
              </p:nvSpPr>
              <p:spPr>
                <a:xfrm>
                  <a:off x="5453234" y="4906369"/>
                  <a:ext cx="5977720"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nary>
                          <m:naryPr>
                            <m:chr m:val="∑"/>
                            <m:supHide m:val="on"/>
                            <m:ctrlPr>
                              <a:rPr lang="en-US" b="0" i="1" smtClean="0">
                                <a:latin typeface="Cambria Math"/>
                              </a:rPr>
                            </m:ctrlPr>
                          </m:naryPr>
                          <m:sub>
                            <m:r>
                              <a:rPr lang="en-US" b="0" i="1" smtClean="0">
                                <a:latin typeface="Cambria Math" panose="02040503050406030204" pitchFamily="18" charset="0"/>
                              </a:rPr>
                              <m:t>𝑘</m:t>
                            </m:r>
                          </m:sub>
                          <m:sup/>
                          <m:e>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𝑢𝑘</m:t>
                                </m:r>
                              </m:sub>
                            </m:sSub>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𝑑𝑘</m:t>
                                </m:r>
                              </m:sub>
                            </m:sSub>
                          </m:e>
                        </m:nary>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m:oMathPara>
                  </a14:m>
                  <a:endParaRPr 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453234" y="4906369"/>
                  <a:ext cx="5977720" cy="764505"/>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20" name="表格 19"/>
              <p:cNvGraphicFramePr>
                <a:graphicFrameLocks noGrp="1"/>
              </p:cNvGraphicFramePr>
              <p:nvPr>
                <p:extLst>
                  <p:ext uri="{D42A27DB-BD31-4B8C-83A1-F6EECF244321}">
                    <p14:modId xmlns:p14="http://schemas.microsoft.com/office/powerpoint/2010/main" val="3194241826"/>
                  </p:ext>
                </p:extLst>
              </p:nvPr>
            </p:nvGraphicFramePr>
            <p:xfrm>
              <a:off x="6929574" y="956514"/>
              <a:ext cx="3280277" cy="370840"/>
            </p:xfrm>
            <a:graphic>
              <a:graphicData uri="http://schemas.openxmlformats.org/drawingml/2006/table">
                <a:tbl>
                  <a:tblPr firstRow="1" bandRow="1">
                    <a:tableStyleId>{5C22544A-7EE6-4342-B048-85BDC9FD1C3A}</a:tableStyleId>
                  </a:tblPr>
                  <a:tblGrid>
                    <a:gridCol w="468611"/>
                    <a:gridCol w="468611"/>
                    <a:gridCol w="468611"/>
                    <a:gridCol w="468611"/>
                    <a:gridCol w="468611"/>
                    <a:gridCol w="468611"/>
                    <a:gridCol w="468611"/>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2</m:t>
                                    </m:r>
                                  </m:sub>
                                </m:sSub>
                              </m:oMath>
                            </m:oMathPara>
                          </a14:m>
                          <a:endParaRPr lang="en-US" b="0" dirty="0"/>
                        </a:p>
                      </a:txBody>
                      <a:tcPr/>
                    </a:tc>
                    <a:tc>
                      <a:txBody>
                        <a:bodyPr/>
                        <a:lstStyle/>
                        <a:p>
                          <a:endParaRPr lang="en-US" b="0"/>
                        </a:p>
                      </a:txBody>
                      <a:tcPr/>
                    </a:tc>
                    <a:tc>
                      <a:txBody>
                        <a:bodyPr/>
                        <a:lstStyle/>
                        <a:p>
                          <a:endParaRPr lang="en-US" b="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𝑢𝑘</m:t>
                                    </m:r>
                                  </m:sub>
                                </m:sSub>
                              </m:oMath>
                            </m:oMathPara>
                          </a14:m>
                          <a:endParaRPr lang="en-US" b="0" dirty="0"/>
                        </a:p>
                      </a:txBody>
                      <a:tcPr/>
                    </a:tc>
                    <a:tc>
                      <a:txBody>
                        <a:bodyPr/>
                        <a:lstStyle/>
                        <a:p>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𝑢𝐾</m:t>
                                    </m:r>
                                  </m:sub>
                                </m:sSub>
                              </m:oMath>
                            </m:oMathPara>
                          </a14:m>
                          <a:endParaRPr lang="en-US" b="0" dirty="0"/>
                        </a:p>
                      </a:txBody>
                      <a:tcPr/>
                    </a:tc>
                  </a:tr>
                </a:tbl>
              </a:graphicData>
            </a:graphic>
          </p:graphicFrame>
        </mc:Choice>
        <mc:Fallback xmlns="">
          <p:graphicFrame>
            <p:nvGraphicFramePr>
              <p:cNvPr id="20" name="表格 19"/>
              <p:cNvGraphicFramePr>
                <a:graphicFrameLocks noGrp="1"/>
              </p:cNvGraphicFramePr>
              <p:nvPr>
                <p:extLst>
                  <p:ext uri="{D42A27DB-BD31-4B8C-83A1-F6EECF244321}">
                    <p14:modId xmlns:p14="http://schemas.microsoft.com/office/powerpoint/2010/main" val="3194241826"/>
                  </p:ext>
                </p:extLst>
              </p:nvPr>
            </p:nvGraphicFramePr>
            <p:xfrm>
              <a:off x="6929574" y="956514"/>
              <a:ext cx="3280277" cy="370840"/>
            </p:xfrm>
            <a:graphic>
              <a:graphicData uri="http://schemas.openxmlformats.org/drawingml/2006/table">
                <a:tbl>
                  <a:tblPr firstRow="1" bandRow="1">
                    <a:tableStyleId>{5C22544A-7EE6-4342-B048-85BDC9FD1C3A}</a:tableStyleId>
                  </a:tblPr>
                  <a:tblGrid>
                    <a:gridCol w="468611"/>
                    <a:gridCol w="468611"/>
                    <a:gridCol w="468611"/>
                    <a:gridCol w="468611"/>
                    <a:gridCol w="468611"/>
                    <a:gridCol w="468611"/>
                    <a:gridCol w="468611"/>
                  </a:tblGrid>
                  <a:tr h="370840">
                    <a:tc>
                      <a:txBody>
                        <a:bodyPr/>
                        <a:lstStyle/>
                        <a:p>
                          <a:endParaRPr lang="en-US"/>
                        </a:p>
                      </a:txBody>
                      <a:tcPr>
                        <a:blipFill rotWithShape="0">
                          <a:blip r:embed="rId7"/>
                          <a:stretch>
                            <a:fillRect l="-1299" t="-1613" r="-606494" b="-6452"/>
                          </a:stretch>
                        </a:blipFill>
                      </a:tcPr>
                    </a:tc>
                    <a:tc>
                      <a:txBody>
                        <a:bodyPr/>
                        <a:lstStyle/>
                        <a:p>
                          <a:endParaRPr lang="en-US"/>
                        </a:p>
                      </a:txBody>
                      <a:tcPr>
                        <a:blipFill rotWithShape="0">
                          <a:blip r:embed="rId7"/>
                          <a:stretch>
                            <a:fillRect l="-101299" t="-1613" r="-506494" b="-6452"/>
                          </a:stretch>
                        </a:blipFill>
                      </a:tcPr>
                    </a:tc>
                    <a:tc>
                      <a:txBody>
                        <a:bodyPr/>
                        <a:lstStyle/>
                        <a:p>
                          <a:endParaRPr lang="en-US" b="0"/>
                        </a:p>
                      </a:txBody>
                      <a:tcPr/>
                    </a:tc>
                    <a:tc>
                      <a:txBody>
                        <a:bodyPr/>
                        <a:lstStyle/>
                        <a:p>
                          <a:endParaRPr lang="en-US" b="0"/>
                        </a:p>
                      </a:txBody>
                      <a:tcPr/>
                    </a:tc>
                    <a:tc>
                      <a:txBody>
                        <a:bodyPr/>
                        <a:lstStyle/>
                        <a:p>
                          <a:endParaRPr lang="en-US"/>
                        </a:p>
                      </a:txBody>
                      <a:tcPr>
                        <a:blipFill rotWithShape="0">
                          <a:blip r:embed="rId7"/>
                          <a:stretch>
                            <a:fillRect l="-401299" t="-1613" r="-206494" b="-6452"/>
                          </a:stretch>
                        </a:blipFill>
                      </a:tcPr>
                    </a:tc>
                    <a:tc>
                      <a:txBody>
                        <a:bodyPr/>
                        <a:lstStyle/>
                        <a:p>
                          <a:endParaRPr lang="en-US" b="0" dirty="0"/>
                        </a:p>
                      </a:txBody>
                      <a:tcPr/>
                    </a:tc>
                    <a:tc>
                      <a:txBody>
                        <a:bodyPr/>
                        <a:lstStyle/>
                        <a:p>
                          <a:endParaRPr lang="en-US"/>
                        </a:p>
                      </a:txBody>
                      <a:tcPr>
                        <a:blipFill rotWithShape="0">
                          <a:blip r:embed="rId7"/>
                          <a:stretch>
                            <a:fillRect l="-601299" t="-1613" r="-6494" b="-6452"/>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1" name="表格 20"/>
              <p:cNvGraphicFramePr>
                <a:graphicFrameLocks noGrp="1"/>
              </p:cNvGraphicFramePr>
              <p:nvPr>
                <p:extLst>
                  <p:ext uri="{D42A27DB-BD31-4B8C-83A1-F6EECF244321}">
                    <p14:modId xmlns:p14="http://schemas.microsoft.com/office/powerpoint/2010/main" val="142239151"/>
                  </p:ext>
                </p:extLst>
              </p:nvPr>
            </p:nvGraphicFramePr>
            <p:xfrm>
              <a:off x="6929573" y="1571410"/>
              <a:ext cx="3283819" cy="370840"/>
            </p:xfrm>
            <a:graphic>
              <a:graphicData uri="http://schemas.openxmlformats.org/drawingml/2006/table">
                <a:tbl>
                  <a:tblPr firstRow="1" bandRow="1">
                    <a:tableStyleId>{5C22544A-7EE6-4342-B048-85BDC9FD1C3A}</a:tableStyleId>
                  </a:tblPr>
                  <a:tblGrid>
                    <a:gridCol w="469117"/>
                    <a:gridCol w="469117"/>
                    <a:gridCol w="469117"/>
                    <a:gridCol w="469117"/>
                    <a:gridCol w="469117"/>
                    <a:gridCol w="469117"/>
                    <a:gridCol w="469117"/>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r>
                                      <a:rPr lang="en-US" b="0" i="1"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r>
                                      <a:rPr lang="en-US" b="0" i="1" smtClean="0">
                                        <a:latin typeface="Cambria Math" panose="02040503050406030204" pitchFamily="18" charset="0"/>
                                      </a:rPr>
                                      <m:t>2</m:t>
                                    </m:r>
                                  </m:sub>
                                </m:sSub>
                              </m:oMath>
                            </m:oMathPara>
                          </a14:m>
                          <a:endParaRPr lang="en-US" b="0" dirty="0"/>
                        </a:p>
                      </a:txBody>
                      <a:tcPr/>
                    </a:tc>
                    <a:tc>
                      <a:txBody>
                        <a:bodyPr/>
                        <a:lstStyle/>
                        <a:p>
                          <a:endParaRPr lang="en-US" b="0"/>
                        </a:p>
                      </a:txBody>
                      <a:tcPr/>
                    </a:tc>
                    <a:tc>
                      <a:txBody>
                        <a:bodyPr/>
                        <a:lstStyle/>
                        <a:p>
                          <a:endParaRPr lang="en-US" b="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𝑑𝑘</m:t>
                                    </m:r>
                                  </m:sub>
                                </m:sSub>
                              </m:oMath>
                            </m:oMathPara>
                          </a14:m>
                          <a:endParaRPr lang="en-US" b="0" dirty="0"/>
                        </a:p>
                      </a:txBody>
                      <a:tcPr/>
                    </a:tc>
                    <a:tc>
                      <a:txBody>
                        <a:bodyPr/>
                        <a:lstStyle/>
                        <a:p>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𝑑𝐾</m:t>
                                    </m:r>
                                  </m:sub>
                                </m:sSub>
                              </m:oMath>
                            </m:oMathPara>
                          </a14:m>
                          <a:endParaRPr lang="en-US" b="0" dirty="0"/>
                        </a:p>
                      </a:txBody>
                      <a:tcPr/>
                    </a:tc>
                  </a:tr>
                </a:tbl>
              </a:graphicData>
            </a:graphic>
          </p:graphicFrame>
        </mc:Choice>
        <mc:Fallback xmlns="">
          <p:graphicFrame>
            <p:nvGraphicFramePr>
              <p:cNvPr id="21" name="表格 20"/>
              <p:cNvGraphicFramePr>
                <a:graphicFrameLocks noGrp="1"/>
              </p:cNvGraphicFramePr>
              <p:nvPr>
                <p:extLst>
                  <p:ext uri="{D42A27DB-BD31-4B8C-83A1-F6EECF244321}">
                    <p14:modId xmlns:p14="http://schemas.microsoft.com/office/powerpoint/2010/main" val="142239151"/>
                  </p:ext>
                </p:extLst>
              </p:nvPr>
            </p:nvGraphicFramePr>
            <p:xfrm>
              <a:off x="6929573" y="1571410"/>
              <a:ext cx="3283819" cy="370840"/>
            </p:xfrm>
            <a:graphic>
              <a:graphicData uri="http://schemas.openxmlformats.org/drawingml/2006/table">
                <a:tbl>
                  <a:tblPr firstRow="1" bandRow="1">
                    <a:tableStyleId>{5C22544A-7EE6-4342-B048-85BDC9FD1C3A}</a:tableStyleId>
                  </a:tblPr>
                  <a:tblGrid>
                    <a:gridCol w="469117"/>
                    <a:gridCol w="469117"/>
                    <a:gridCol w="469117"/>
                    <a:gridCol w="469117"/>
                    <a:gridCol w="469117"/>
                    <a:gridCol w="469117"/>
                    <a:gridCol w="469117"/>
                  </a:tblGrid>
                  <a:tr h="370840">
                    <a:tc>
                      <a:txBody>
                        <a:bodyPr/>
                        <a:lstStyle/>
                        <a:p>
                          <a:endParaRPr lang="en-US"/>
                        </a:p>
                      </a:txBody>
                      <a:tcPr>
                        <a:blipFill rotWithShape="0">
                          <a:blip r:embed="rId8"/>
                          <a:stretch>
                            <a:fillRect l="-1299" t="-1613" r="-606494" b="-6452"/>
                          </a:stretch>
                        </a:blipFill>
                      </a:tcPr>
                    </a:tc>
                    <a:tc>
                      <a:txBody>
                        <a:bodyPr/>
                        <a:lstStyle/>
                        <a:p>
                          <a:endParaRPr lang="en-US"/>
                        </a:p>
                      </a:txBody>
                      <a:tcPr>
                        <a:blipFill rotWithShape="0">
                          <a:blip r:embed="rId8"/>
                          <a:stretch>
                            <a:fillRect l="-101299" t="-1613" r="-506494" b="-6452"/>
                          </a:stretch>
                        </a:blipFill>
                      </a:tcPr>
                    </a:tc>
                    <a:tc>
                      <a:txBody>
                        <a:bodyPr/>
                        <a:lstStyle/>
                        <a:p>
                          <a:endParaRPr lang="en-US" b="0"/>
                        </a:p>
                      </a:txBody>
                      <a:tcPr/>
                    </a:tc>
                    <a:tc>
                      <a:txBody>
                        <a:bodyPr/>
                        <a:lstStyle/>
                        <a:p>
                          <a:endParaRPr lang="en-US" b="0"/>
                        </a:p>
                      </a:txBody>
                      <a:tcPr/>
                    </a:tc>
                    <a:tc>
                      <a:txBody>
                        <a:bodyPr/>
                        <a:lstStyle/>
                        <a:p>
                          <a:endParaRPr lang="en-US"/>
                        </a:p>
                      </a:txBody>
                      <a:tcPr>
                        <a:blipFill rotWithShape="0">
                          <a:blip r:embed="rId8"/>
                          <a:stretch>
                            <a:fillRect l="-402597" t="-1613" r="-205195" b="-6452"/>
                          </a:stretch>
                        </a:blipFill>
                      </a:tcPr>
                    </a:tc>
                    <a:tc>
                      <a:txBody>
                        <a:bodyPr/>
                        <a:lstStyle/>
                        <a:p>
                          <a:endParaRPr lang="en-US" b="0" dirty="0"/>
                        </a:p>
                      </a:txBody>
                      <a:tcPr/>
                    </a:tc>
                    <a:tc>
                      <a:txBody>
                        <a:bodyPr/>
                        <a:lstStyle/>
                        <a:p>
                          <a:endParaRPr lang="en-US"/>
                        </a:p>
                      </a:txBody>
                      <a:tcPr>
                        <a:blipFill rotWithShape="0">
                          <a:blip r:embed="rId8"/>
                          <a:stretch>
                            <a:fillRect l="-602597" t="-1613" r="-5195" b="-6452"/>
                          </a:stretch>
                        </a:blipFill>
                      </a:tcPr>
                    </a:tc>
                  </a:tr>
                </a:tbl>
              </a:graphicData>
            </a:graphic>
          </p:graphicFrame>
        </mc:Fallback>
      </mc:AlternateContent>
      <mc:AlternateContent xmlns:mc="http://schemas.openxmlformats.org/markup-compatibility/2006" xmlns:a14="http://schemas.microsoft.com/office/drawing/2010/main">
        <mc:Choice Requires="a14">
          <p:sp>
            <p:nvSpPr>
              <p:cNvPr id="22" name="文本框 21"/>
              <p:cNvSpPr txBox="1"/>
              <p:nvPr/>
            </p:nvSpPr>
            <p:spPr>
              <a:xfrm>
                <a:off x="6286419" y="879533"/>
                <a:ext cx="612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𝑢</m:t>
                          </m:r>
                        </m:sub>
                      </m:sSub>
                    </m:oMath>
                  </m:oMathPara>
                </a14:m>
                <a:endParaRPr lang="en-US" b="1" dirty="0"/>
              </a:p>
            </p:txBody>
          </p:sp>
        </mc:Choice>
        <mc:Fallback xmlns="">
          <p:sp>
            <p:nvSpPr>
              <p:cNvPr id="22" name="文本框 21"/>
              <p:cNvSpPr txBox="1">
                <a:spLocks noRot="1" noChangeAspect="1" noMove="1" noResize="1" noEditPoints="1" noAdjustHandles="1" noChangeArrowheads="1" noChangeShapeType="1" noTextEdit="1"/>
              </p:cNvSpPr>
              <p:nvPr/>
            </p:nvSpPr>
            <p:spPr>
              <a:xfrm>
                <a:off x="6286419" y="879533"/>
                <a:ext cx="612729"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6279595" y="1525303"/>
                <a:ext cx="612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panose="02040503050406030204" pitchFamily="18" charset="0"/>
                            </a:rPr>
                            <m:t>𝒂</m:t>
                          </m:r>
                        </m:e>
                        <m:sub>
                          <m:r>
                            <a:rPr lang="en-US" b="0" i="1" smtClean="0">
                              <a:latin typeface="Cambria Math" panose="02040503050406030204" pitchFamily="18" charset="0"/>
                            </a:rPr>
                            <m:t>𝑑</m:t>
                          </m:r>
                        </m:sub>
                      </m:sSub>
                    </m:oMath>
                  </m:oMathPara>
                </a14:m>
                <a:endParaRPr lang="en-US" b="1" dirty="0"/>
              </a:p>
            </p:txBody>
          </p:sp>
        </mc:Choice>
        <mc:Fallback xmlns="">
          <p:sp>
            <p:nvSpPr>
              <p:cNvPr id="23" name="文本框 22"/>
              <p:cNvSpPr txBox="1">
                <a:spLocks noRot="1" noChangeAspect="1" noMove="1" noResize="1" noEditPoints="1" noAdjustHandles="1" noChangeArrowheads="1" noChangeShapeType="1" noTextEdit="1"/>
              </p:cNvSpPr>
              <p:nvPr/>
            </p:nvSpPr>
            <p:spPr>
              <a:xfrm>
                <a:off x="6279595" y="1525303"/>
                <a:ext cx="612729" cy="369332"/>
              </a:xfrm>
              <a:prstGeom prst="rect">
                <a:avLst/>
              </a:prstGeom>
              <a:blipFill rotWithShape="0">
                <a:blip r:embed="rId10"/>
                <a:stretch>
                  <a:fillRect/>
                </a:stretch>
              </a:blipFill>
            </p:spPr>
            <p:txBody>
              <a:bodyPr/>
              <a:lstStyle/>
              <a:p>
                <a:r>
                  <a:rPr lang="en-US">
                    <a:noFill/>
                  </a:rPr>
                  <a:t> </a:t>
                </a:r>
              </a:p>
            </p:txBody>
          </p:sp>
        </mc:Fallback>
      </mc:AlternateContent>
      <p:sp>
        <p:nvSpPr>
          <p:cNvPr id="24" name="文本框 23"/>
          <p:cNvSpPr txBox="1"/>
          <p:nvPr/>
        </p:nvSpPr>
        <p:spPr>
          <a:xfrm>
            <a:off x="6747100" y="373418"/>
            <a:ext cx="680679" cy="584775"/>
          </a:xfrm>
          <a:prstGeom prst="rect">
            <a:avLst/>
          </a:prstGeom>
          <a:noFill/>
        </p:spPr>
        <p:txBody>
          <a:bodyPr wrap="square" rtlCol="0">
            <a:spAutoFit/>
          </a:bodyPr>
          <a:lstStyle/>
          <a:p>
            <a:r>
              <a:rPr lang="en-US" sz="1600" dirty="0" smtClean="0"/>
              <a:t>Topic</a:t>
            </a:r>
          </a:p>
          <a:p>
            <a:pPr algn="ctr"/>
            <a:r>
              <a:rPr lang="en-US" sz="1600" dirty="0"/>
              <a:t>1</a:t>
            </a:r>
          </a:p>
        </p:txBody>
      </p:sp>
      <p:sp>
        <p:nvSpPr>
          <p:cNvPr id="25" name="文本框 24"/>
          <p:cNvSpPr txBox="1"/>
          <p:nvPr/>
        </p:nvSpPr>
        <p:spPr>
          <a:xfrm>
            <a:off x="7231597" y="375799"/>
            <a:ext cx="680679" cy="584775"/>
          </a:xfrm>
          <a:prstGeom prst="rect">
            <a:avLst/>
          </a:prstGeom>
          <a:noFill/>
        </p:spPr>
        <p:txBody>
          <a:bodyPr wrap="square" rtlCol="0">
            <a:spAutoFit/>
          </a:bodyPr>
          <a:lstStyle/>
          <a:p>
            <a:r>
              <a:rPr lang="en-US" sz="1600" dirty="0" smtClean="0"/>
              <a:t>Topic</a:t>
            </a:r>
            <a:endParaRPr lang="en-US" dirty="0" smtClean="0"/>
          </a:p>
          <a:p>
            <a:pPr algn="ctr"/>
            <a:r>
              <a:rPr lang="en-US" sz="1600" dirty="0" smtClean="0"/>
              <a:t>2</a:t>
            </a:r>
            <a:endParaRPr lang="en-US" dirty="0"/>
          </a:p>
        </p:txBody>
      </p:sp>
      <p:sp>
        <p:nvSpPr>
          <p:cNvPr id="26" name="文本框 25"/>
          <p:cNvSpPr txBox="1"/>
          <p:nvPr/>
        </p:nvSpPr>
        <p:spPr>
          <a:xfrm>
            <a:off x="7912276" y="373418"/>
            <a:ext cx="666967"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27" name="文本框 26"/>
              <p:cNvSpPr txBox="1"/>
              <p:nvPr/>
            </p:nvSpPr>
            <p:spPr>
              <a:xfrm>
                <a:off x="8723400" y="365125"/>
                <a:ext cx="680679" cy="615553"/>
              </a:xfrm>
              <a:prstGeom prst="rect">
                <a:avLst/>
              </a:prstGeom>
              <a:noFill/>
            </p:spPr>
            <p:txBody>
              <a:bodyPr wrap="square" rtlCol="0">
                <a:spAutoFit/>
              </a:bodyPr>
              <a:lstStyle/>
              <a:p>
                <a:r>
                  <a:rPr lang="en-US" sz="1600" dirty="0" smtClean="0"/>
                  <a:t>Topic</a:t>
                </a:r>
                <a:endParaRPr lang="en-US" dirty="0" smtClean="0"/>
              </a:p>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oMath>
                  </m:oMathPara>
                </a14:m>
                <a:endParaRPr 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8723400" y="365125"/>
                <a:ext cx="680679" cy="615553"/>
              </a:xfrm>
              <a:prstGeom prst="rect">
                <a:avLst/>
              </a:prstGeom>
              <a:blipFill rotWithShape="0">
                <a:blip r:embed="rId11"/>
                <a:stretch>
                  <a:fillRect l="-4464" t="-2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9686125" y="377188"/>
                <a:ext cx="680679" cy="615553"/>
              </a:xfrm>
              <a:prstGeom prst="rect">
                <a:avLst/>
              </a:prstGeom>
              <a:noFill/>
            </p:spPr>
            <p:txBody>
              <a:bodyPr wrap="square" rtlCol="0">
                <a:spAutoFit/>
              </a:bodyPr>
              <a:lstStyle/>
              <a:p>
                <a:r>
                  <a:rPr lang="en-US" sz="1600" dirty="0" smtClean="0"/>
                  <a:t>Topic</a:t>
                </a:r>
                <a:endParaRPr lang="en-US" dirty="0" smtClean="0"/>
              </a:p>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𝐾</m:t>
                      </m:r>
                    </m:oMath>
                  </m:oMathPara>
                </a14:m>
                <a:endParaRPr 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9686125" y="377188"/>
                <a:ext cx="680679" cy="615553"/>
              </a:xfrm>
              <a:prstGeom prst="rect">
                <a:avLst/>
              </a:prstGeom>
              <a:blipFill rotWithShape="0">
                <a:blip r:embed="rId12"/>
                <a:stretch>
                  <a:fillRect l="-5357" t="-2970"/>
                </a:stretch>
              </a:blipFill>
            </p:spPr>
            <p:txBody>
              <a:bodyPr/>
              <a:lstStyle/>
              <a:p>
                <a:r>
                  <a:rPr lang="en-US">
                    <a:noFill/>
                  </a:rPr>
                  <a:t> </a:t>
                </a:r>
              </a:p>
            </p:txBody>
          </p:sp>
        </mc:Fallback>
      </mc:AlternateContent>
      <p:sp>
        <p:nvSpPr>
          <p:cNvPr id="29" name="文本框 28"/>
          <p:cNvSpPr txBox="1"/>
          <p:nvPr/>
        </p:nvSpPr>
        <p:spPr>
          <a:xfrm>
            <a:off x="9322532" y="403559"/>
            <a:ext cx="666967" cy="369332"/>
          </a:xfrm>
          <a:prstGeom prst="rect">
            <a:avLst/>
          </a:prstGeom>
          <a:noFill/>
        </p:spPr>
        <p:txBody>
          <a:bodyPr wrap="square" rtlCol="0">
            <a:spAutoFit/>
          </a:bodyPr>
          <a:lstStyle/>
          <a:p>
            <a:r>
              <a:rPr lang="en-US" dirty="0" smtClean="0"/>
              <a:t>……</a:t>
            </a:r>
            <a:endParaRPr lang="en-US" dirty="0"/>
          </a:p>
        </p:txBody>
      </p:sp>
      <p:graphicFrame>
        <p:nvGraphicFramePr>
          <p:cNvPr id="32" name="表格 31"/>
          <p:cNvGraphicFramePr>
            <a:graphicFrameLocks noGrp="1"/>
          </p:cNvGraphicFramePr>
          <p:nvPr>
            <p:extLst>
              <p:ext uri="{D42A27DB-BD31-4B8C-83A1-F6EECF244321}">
                <p14:modId xmlns:p14="http://schemas.microsoft.com/office/powerpoint/2010/main" val="3295216679"/>
              </p:ext>
            </p:extLst>
          </p:nvPr>
        </p:nvGraphicFramePr>
        <p:xfrm>
          <a:off x="1008461" y="2248553"/>
          <a:ext cx="3670944" cy="2225040"/>
        </p:xfrm>
        <a:graphic>
          <a:graphicData uri="http://schemas.openxmlformats.org/drawingml/2006/table">
            <a:tbl>
              <a:tblPr firstRow="1" bandRow="1">
                <a:tableStyleId>{5940675A-B579-460E-94D1-54222C63F5DA}</a:tableStyleId>
              </a:tblPr>
              <a:tblGrid>
                <a:gridCol w="458868"/>
                <a:gridCol w="458868"/>
                <a:gridCol w="458868"/>
                <a:gridCol w="458868"/>
                <a:gridCol w="458868"/>
                <a:gridCol w="458868"/>
                <a:gridCol w="458868"/>
                <a:gridCol w="458868"/>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mc:AlternateContent xmlns:mc="http://schemas.openxmlformats.org/markup-compatibility/2006" xmlns:a14="http://schemas.microsoft.com/office/drawing/2010/main">
        <mc:Choice Requires="a14">
          <p:sp>
            <p:nvSpPr>
              <p:cNvPr id="34" name="文本框 33"/>
              <p:cNvSpPr txBox="1"/>
              <p:nvPr/>
            </p:nvSpPr>
            <p:spPr>
              <a:xfrm>
                <a:off x="503749" y="2233235"/>
                <a:ext cx="612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b="1" dirty="0"/>
              </a:p>
            </p:txBody>
          </p:sp>
        </mc:Choice>
        <mc:Fallback xmlns="">
          <p:sp>
            <p:nvSpPr>
              <p:cNvPr id="34" name="文本框 33"/>
              <p:cNvSpPr txBox="1">
                <a:spLocks noRot="1" noChangeAspect="1" noMove="1" noResize="1" noEditPoints="1" noAdjustHandles="1" noChangeArrowheads="1" noChangeShapeType="1" noTextEdit="1"/>
              </p:cNvSpPr>
              <p:nvPr/>
            </p:nvSpPr>
            <p:spPr>
              <a:xfrm>
                <a:off x="503749" y="2233235"/>
                <a:ext cx="612729"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503748" y="2623788"/>
                <a:ext cx="612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m:oMathPara>
                </a14:m>
                <a:endParaRPr lang="en-US" dirty="0"/>
              </a:p>
            </p:txBody>
          </p:sp>
        </mc:Choice>
        <mc:Fallback xmlns="">
          <p:sp>
            <p:nvSpPr>
              <p:cNvPr id="35" name="文本框 34"/>
              <p:cNvSpPr txBox="1">
                <a:spLocks noRot="1" noChangeAspect="1" noMove="1" noResize="1" noEditPoints="1" noAdjustHandles="1" noChangeArrowheads="1" noChangeShapeType="1" noTextEdit="1"/>
              </p:cNvSpPr>
              <p:nvPr/>
            </p:nvSpPr>
            <p:spPr>
              <a:xfrm>
                <a:off x="503748" y="2623788"/>
                <a:ext cx="612729"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503749" y="4067468"/>
                <a:ext cx="612729" cy="394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0" i="1" smtClean="0">
                              <a:latin typeface="Cambria Math" panose="02040503050406030204" pitchFamily="18" charset="0"/>
                            </a:rPr>
                            <m:t>𝑢</m:t>
                          </m:r>
                        </m:e>
                        <m:sub>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𝑈</m:t>
                              </m:r>
                            </m:sub>
                          </m:sSub>
                        </m:sub>
                      </m:sSub>
                    </m:oMath>
                  </m:oMathPara>
                </a14:m>
                <a:endParaRPr lang="en-US" b="1" dirty="0"/>
              </a:p>
            </p:txBody>
          </p:sp>
        </mc:Choice>
        <mc:Fallback xmlns="">
          <p:sp>
            <p:nvSpPr>
              <p:cNvPr id="36" name="文本框 35"/>
              <p:cNvSpPr txBox="1">
                <a:spLocks noRot="1" noChangeAspect="1" noMove="1" noResize="1" noEditPoints="1" noAdjustHandles="1" noChangeArrowheads="1" noChangeShapeType="1" noTextEdit="1"/>
              </p:cNvSpPr>
              <p:nvPr/>
            </p:nvSpPr>
            <p:spPr>
              <a:xfrm>
                <a:off x="503749" y="4067468"/>
                <a:ext cx="612729" cy="394852"/>
              </a:xfrm>
              <a:prstGeom prst="rect">
                <a:avLst/>
              </a:prstGeom>
              <a:blipFill rotWithShape="0">
                <a:blip r:embed="rId15"/>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951566" y="1823108"/>
                <a:ext cx="612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oMath>
                  </m:oMathPara>
                </a14:m>
                <a:endParaRPr lang="en-US" b="1" dirty="0"/>
              </a:p>
            </p:txBody>
          </p:sp>
        </mc:Choice>
        <mc:Fallback xmlns="">
          <p:sp>
            <p:nvSpPr>
              <p:cNvPr id="37" name="文本框 36"/>
              <p:cNvSpPr txBox="1">
                <a:spLocks noRot="1" noChangeAspect="1" noMove="1" noResize="1" noEditPoints="1" noAdjustHandles="1" noChangeArrowheads="1" noChangeShapeType="1" noTextEdit="1"/>
              </p:cNvSpPr>
              <p:nvPr/>
            </p:nvSpPr>
            <p:spPr>
              <a:xfrm>
                <a:off x="951566" y="1823108"/>
                <a:ext cx="612729"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393624" y="1829858"/>
                <a:ext cx="612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m:oMathPara>
                </a14:m>
                <a:endParaRPr lang="en-US" dirty="0"/>
              </a:p>
            </p:txBody>
          </p:sp>
        </mc:Choice>
        <mc:Fallback xmlns="">
          <p:sp>
            <p:nvSpPr>
              <p:cNvPr id="38" name="文本框 37"/>
              <p:cNvSpPr txBox="1">
                <a:spLocks noRot="1" noChangeAspect="1" noMove="1" noResize="1" noEditPoints="1" noAdjustHandles="1" noChangeArrowheads="1" noChangeShapeType="1" noTextEdit="1"/>
              </p:cNvSpPr>
              <p:nvPr/>
            </p:nvSpPr>
            <p:spPr>
              <a:xfrm>
                <a:off x="1393624" y="1829858"/>
                <a:ext cx="612729"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4129219" y="1835943"/>
                <a:ext cx="612729"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0" i="1" smtClean="0">
                              <a:latin typeface="Cambria Math" panose="02040503050406030204" pitchFamily="18" charset="0"/>
                            </a:rPr>
                            <m:t>𝑑</m:t>
                          </m:r>
                        </m:e>
                        <m:sub>
                          <m:sSub>
                            <m:sSubPr>
                              <m:ctrlPr>
                                <a:rPr lang="en-US"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𝐷</m:t>
                              </m:r>
                            </m:sub>
                          </m:sSub>
                        </m:sub>
                      </m:sSub>
                    </m:oMath>
                  </m:oMathPara>
                </a14:m>
                <a:endParaRPr lang="en-US" b="1" dirty="0"/>
              </a:p>
            </p:txBody>
          </p:sp>
        </mc:Choice>
        <mc:Fallback xmlns="">
          <p:sp>
            <p:nvSpPr>
              <p:cNvPr id="39" name="文本框 38"/>
              <p:cNvSpPr txBox="1">
                <a:spLocks noRot="1" noChangeAspect="1" noMove="1" noResize="1" noEditPoints="1" noAdjustHandles="1" noChangeArrowheads="1" noChangeShapeType="1" noTextEdit="1"/>
              </p:cNvSpPr>
              <p:nvPr/>
            </p:nvSpPr>
            <p:spPr>
              <a:xfrm>
                <a:off x="4129219" y="1835943"/>
                <a:ext cx="612729" cy="393121"/>
              </a:xfrm>
              <a:prstGeom prst="rect">
                <a:avLst/>
              </a:prstGeom>
              <a:blipFill rotWithShape="0">
                <a:blip r:embed="rId18"/>
                <a:stretch>
                  <a:fillRect b="-1538"/>
                </a:stretch>
              </a:blipFill>
            </p:spPr>
            <p:txBody>
              <a:bodyPr/>
              <a:lstStyle/>
              <a:p>
                <a:r>
                  <a:rPr lang="en-US">
                    <a:noFill/>
                  </a:rPr>
                  <a:t> </a:t>
                </a:r>
              </a:p>
            </p:txBody>
          </p:sp>
        </mc:Fallback>
      </mc:AlternateContent>
      <p:sp>
        <p:nvSpPr>
          <p:cNvPr id="40" name="文本框 39"/>
          <p:cNvSpPr txBox="1"/>
          <p:nvPr/>
        </p:nvSpPr>
        <p:spPr>
          <a:xfrm>
            <a:off x="2742232" y="1758707"/>
            <a:ext cx="666967" cy="369332"/>
          </a:xfrm>
          <a:prstGeom prst="rect">
            <a:avLst/>
          </a:prstGeom>
          <a:noFill/>
        </p:spPr>
        <p:txBody>
          <a:bodyPr wrap="square" rtlCol="0">
            <a:spAutoFit/>
          </a:bodyPr>
          <a:lstStyle/>
          <a:p>
            <a:r>
              <a:rPr lang="en-US" dirty="0" smtClean="0"/>
              <a:t>……</a:t>
            </a:r>
            <a:endParaRPr lang="en-US" dirty="0"/>
          </a:p>
        </p:txBody>
      </p:sp>
      <p:sp>
        <p:nvSpPr>
          <p:cNvPr id="41" name="文本框 40"/>
          <p:cNvSpPr txBox="1"/>
          <p:nvPr/>
        </p:nvSpPr>
        <p:spPr>
          <a:xfrm rot="5400000">
            <a:off x="524212" y="3368729"/>
            <a:ext cx="666967" cy="369332"/>
          </a:xfrm>
          <a:prstGeom prst="rect">
            <a:avLst/>
          </a:prstGeom>
          <a:noFill/>
        </p:spPr>
        <p:txBody>
          <a:bodyPr wrap="squar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43" name="文本框 42"/>
              <p:cNvSpPr txBox="1"/>
              <p:nvPr/>
            </p:nvSpPr>
            <p:spPr>
              <a:xfrm>
                <a:off x="1564295" y="4742570"/>
                <a:ext cx="2805760" cy="400110"/>
              </a:xfrm>
              <a:prstGeom prst="rect">
                <a:avLst/>
              </a:prstGeom>
              <a:noFill/>
            </p:spPr>
            <p:txBody>
              <a:bodyPr wrap="square" rtlCol="0">
                <a:spAutoFit/>
              </a:bodyPr>
              <a:lstStyle/>
              <a:p>
                <a:r>
                  <a:rPr lang="en-US" sz="2000" dirty="0" smtClean="0"/>
                  <a:t>User-Bill voting matrix </a:t>
                </a:r>
                <a14:m>
                  <m:oMath xmlns:m="http://schemas.openxmlformats.org/officeDocument/2006/math">
                    <m:r>
                      <a:rPr lang="en-US" sz="2000" b="1" i="1" smtClean="0">
                        <a:latin typeface="Cambria Math" panose="02040503050406030204" pitchFamily="18" charset="0"/>
                      </a:rPr>
                      <m:t>𝑽</m:t>
                    </m:r>
                  </m:oMath>
                </a14:m>
                <a:endParaRPr lang="en-US" sz="2000" b="1" dirty="0"/>
              </a:p>
            </p:txBody>
          </p:sp>
        </mc:Choice>
        <mc:Fallback xmlns="">
          <p:sp>
            <p:nvSpPr>
              <p:cNvPr id="43" name="文本框 42"/>
              <p:cNvSpPr txBox="1">
                <a:spLocks noRot="1" noChangeAspect="1" noMove="1" noResize="1" noEditPoints="1" noAdjustHandles="1" noChangeArrowheads="1" noChangeShapeType="1" noTextEdit="1"/>
              </p:cNvSpPr>
              <p:nvPr/>
            </p:nvSpPr>
            <p:spPr>
              <a:xfrm>
                <a:off x="1564295" y="4742570"/>
                <a:ext cx="2805760" cy="400110"/>
              </a:xfrm>
              <a:prstGeom prst="rect">
                <a:avLst/>
              </a:prstGeom>
              <a:blipFill rotWithShape="0">
                <a:blip r:embed="rId19"/>
                <a:stretch>
                  <a:fillRect l="-2391"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8677972" y="2360775"/>
                <a:ext cx="2030066" cy="9003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acc>
                            <m:accPr>
                              <m:chr m:val="̂"/>
                              <m:ctrlPr>
                                <a:rPr lang="en-US" b="0" i="1" smtClean="0">
                                  <a:latin typeface="Cambria Math"/>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𝑢𝑑</m:t>
                          </m:r>
                        </m:sub>
                      </m:sSub>
                      <m:r>
                        <a:rPr lang="en-US" b="0" i="1" smtClean="0">
                          <a:latin typeface="Cambria Math" panose="02040503050406030204" pitchFamily="18" charset="0"/>
                        </a:rPr>
                        <m:t>=</m:t>
                      </m:r>
                      <m:nary>
                        <m:naryPr>
                          <m:chr m:val="∑"/>
                          <m:ctrlPr>
                            <a:rPr lang="en-US" b="0" i="1" smtClean="0">
                              <a:latin typeface="Cambria Math"/>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𝑢𝑘</m:t>
                              </m:r>
                            </m:sub>
                          </m:sSub>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𝑑𝑘</m:t>
                              </m:r>
                            </m:sub>
                          </m:sSub>
                        </m:e>
                      </m:nary>
                    </m:oMath>
                  </m:oMathPara>
                </a14:m>
                <a:endParaRPr 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8677972" y="2360775"/>
                <a:ext cx="2030066" cy="90037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7912548" y="3425798"/>
                <a:ext cx="3725749" cy="87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a:latin typeface="Cambria Math"/>
                                </a:rPr>
                              </m:ctrlPr>
                            </m:accPr>
                            <m:e>
                              <m:r>
                                <a:rPr lang="en-US" i="1">
                                  <a:latin typeface="Cambria Math" panose="02040503050406030204" pitchFamily="18" charset="0"/>
                                </a:rPr>
                                <m:t>𝑟</m:t>
                              </m:r>
                            </m:e>
                          </m:acc>
                        </m:e>
                        <m:sub>
                          <m:r>
                            <a:rPr lang="en-US" i="1">
                              <a:latin typeface="Cambria Math" panose="02040503050406030204" pitchFamily="18" charset="0"/>
                            </a:rPr>
                            <m:t>𝑢𝑑</m:t>
                          </m:r>
                        </m:sub>
                      </m:sSub>
                      <m:r>
                        <a:rPr lang="en-US" b="0" i="1" smtClean="0">
                          <a:latin typeface="Cambria Math" panose="02040503050406030204" pitchFamily="18" charset="0"/>
                        </a:rPr>
                        <m:t>=</m:t>
                      </m:r>
                      <m:nary>
                        <m:naryPr>
                          <m:chr m:val="∑"/>
                          <m:ctrlPr>
                            <a:rPr lang="en-US" i="1">
                              <a:latin typeface="Cambria Math"/>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𝐾</m:t>
                          </m:r>
                        </m:sup>
                        <m:e>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𝑢𝑘</m:t>
                              </m:r>
                            </m:sub>
                          </m:sSub>
                          <m:sSub>
                            <m:sSubPr>
                              <m:ctrlPr>
                                <a:rPr lang="en-US" i="1">
                                  <a:latin typeface="Cambria Math"/>
                                </a:rPr>
                              </m:ctrlPr>
                            </m:sSubPr>
                            <m:e>
                              <m:r>
                                <a:rPr lang="en-US" i="1">
                                  <a:latin typeface="Cambria Math" panose="02040503050406030204" pitchFamily="18" charset="0"/>
                                </a:rPr>
                                <m:t>𝑎</m:t>
                              </m:r>
                            </m:e>
                            <m:sub>
                              <m:r>
                                <a:rPr lang="en-US" i="1">
                                  <a:latin typeface="Cambria Math" panose="02040503050406030204" pitchFamily="18" charset="0"/>
                                </a:rPr>
                                <m:t>𝑑𝑘</m:t>
                              </m:r>
                            </m:sub>
                          </m:sSub>
                        </m:e>
                      </m:nary>
                    </m:oMath>
                  </m:oMathPara>
                </a14:m>
                <a:endParaRPr 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7912548" y="3425798"/>
                <a:ext cx="3725749" cy="871201"/>
              </a:xfrm>
              <a:prstGeom prst="rect">
                <a:avLst/>
              </a:prstGeom>
              <a:blipFill rotWithShape="0">
                <a:blip r:embed="rId21"/>
                <a:stretch>
                  <a:fillRect/>
                </a:stretch>
              </a:blipFill>
            </p:spPr>
            <p:txBody>
              <a:bodyPr/>
              <a:lstStyle/>
              <a:p>
                <a:r>
                  <a:rPr lang="en-US">
                    <a:noFill/>
                  </a:rPr>
                  <a:t> </a:t>
                </a:r>
              </a:p>
            </p:txBody>
          </p:sp>
        </mc:Fallback>
      </mc:AlternateContent>
      <p:grpSp>
        <p:nvGrpSpPr>
          <p:cNvPr id="4" name="组合 3"/>
          <p:cNvGrpSpPr/>
          <p:nvPr/>
        </p:nvGrpSpPr>
        <p:grpSpPr>
          <a:xfrm>
            <a:off x="6096000" y="5102229"/>
            <a:ext cx="6247080" cy="764505"/>
            <a:chOff x="5376080" y="5548827"/>
            <a:chExt cx="6247080" cy="764505"/>
          </a:xfrm>
        </p:grpSpPr>
        <mc:AlternateContent xmlns:mc="http://schemas.openxmlformats.org/markup-compatibility/2006" xmlns:a14="http://schemas.microsoft.com/office/drawing/2010/main">
          <mc:Choice Requires="a14">
            <p:sp>
              <p:nvSpPr>
                <p:cNvPr id="42" name="文本框 41"/>
                <p:cNvSpPr txBox="1"/>
                <p:nvPr/>
              </p:nvSpPr>
              <p:spPr>
                <a:xfrm>
                  <a:off x="5376080" y="5548827"/>
                  <a:ext cx="5977720"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=−1</m:t>
                            </m:r>
                          </m:e>
                        </m:d>
                        <m:r>
                          <a:rPr lang="en-US" b="0" i="1" smtClean="0">
                            <a:latin typeface="Cambria Math" panose="02040503050406030204" pitchFamily="18" charset="0"/>
                          </a:rPr>
                          <m:t>=1−</m:t>
                        </m:r>
                        <m:r>
                          <a:rPr lang="en-US" b="0" i="1" smtClean="0">
                            <a:latin typeface="Cambria Math" panose="02040503050406030204" pitchFamily="18" charset="0"/>
                          </a:rPr>
                          <m:t>𝜎</m:t>
                        </m:r>
                        <m:r>
                          <a:rPr lang="en-US" b="0" i="1" smtClean="0">
                            <a:latin typeface="Cambria Math" panose="02040503050406030204" pitchFamily="18" charset="0"/>
                          </a:rPr>
                          <m:t>(</m:t>
                        </m:r>
                        <m:nary>
                          <m:naryPr>
                            <m:chr m:val="∑"/>
                            <m:supHide m:val="on"/>
                            <m:ctrlPr>
                              <a:rPr lang="en-US" b="0" i="1" smtClean="0">
                                <a:latin typeface="Cambria Math"/>
                              </a:rPr>
                            </m:ctrlPr>
                          </m:naryPr>
                          <m:sub>
                            <m:r>
                              <a:rPr lang="en-US" b="0" i="1" smtClean="0">
                                <a:latin typeface="Cambria Math" panose="02040503050406030204" pitchFamily="18" charset="0"/>
                              </a:rPr>
                              <m:t>𝑘</m:t>
                            </m:r>
                          </m:sub>
                          <m:sup/>
                          <m:e>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𝑢𝑘</m:t>
                                </m:r>
                              </m:sub>
                            </m:sSub>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𝑑𝑘</m:t>
                                </m:r>
                              </m:sub>
                            </m:sSub>
                          </m:e>
                        </m:nary>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m:oMathPara>
                  </a14:m>
                  <a:endParaRPr lang="en-US" dirty="0"/>
                </a:p>
              </p:txBody>
            </p:sp>
          </mc:Choice>
          <mc:Fallback xmlns="">
            <p:sp>
              <p:nvSpPr>
                <p:cNvPr id="42" name="文本框 41"/>
                <p:cNvSpPr txBox="1">
                  <a:spLocks noRot="1" noChangeAspect="1" noMove="1" noResize="1" noEditPoints="1" noAdjustHandles="1" noChangeArrowheads="1" noChangeShapeType="1" noTextEdit="1"/>
                </p:cNvSpPr>
                <p:nvPr/>
              </p:nvSpPr>
              <p:spPr>
                <a:xfrm>
                  <a:off x="5376080" y="5548827"/>
                  <a:ext cx="5977720" cy="764505"/>
                </a:xfrm>
                <a:prstGeom prst="rect">
                  <a:avLst/>
                </a:prstGeom>
                <a:blipFill rotWithShape="0">
                  <a:blip r:embed="rId22"/>
                  <a:stretch>
                    <a:fillRect/>
                  </a:stretch>
                </a:blipFill>
              </p:spPr>
              <p:txBody>
                <a:bodyPr/>
                <a:lstStyle/>
                <a:p>
                  <a:r>
                    <a:rPr lang="en-US">
                      <a:noFill/>
                    </a:rPr>
                    <a:t> </a:t>
                  </a:r>
                </a:p>
              </p:txBody>
            </p:sp>
          </mc:Fallback>
        </mc:AlternateContent>
        <p:grpSp>
          <p:nvGrpSpPr>
            <p:cNvPr id="44" name="组合 43"/>
            <p:cNvGrpSpPr/>
            <p:nvPr/>
          </p:nvGrpSpPr>
          <p:grpSpPr>
            <a:xfrm>
              <a:off x="10626873" y="5624822"/>
              <a:ext cx="996287" cy="369332"/>
              <a:chOff x="5607520" y="1929796"/>
              <a:chExt cx="996287" cy="369332"/>
            </a:xfrm>
          </p:grpSpPr>
          <p:cxnSp>
            <p:nvCxnSpPr>
              <p:cNvPr id="45" name="直接箭头连接符 44"/>
              <p:cNvCxnSpPr/>
              <p:nvPr/>
            </p:nvCxnSpPr>
            <p:spPr>
              <a:xfrm>
                <a:off x="5607520" y="2299128"/>
                <a:ext cx="64315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607520" y="1929796"/>
                <a:ext cx="996287" cy="369332"/>
              </a:xfrm>
              <a:prstGeom prst="rect">
                <a:avLst/>
              </a:prstGeom>
              <a:noFill/>
            </p:spPr>
            <p:txBody>
              <a:bodyPr wrap="square" rtlCol="0">
                <a:spAutoFit/>
              </a:bodyPr>
              <a:lstStyle/>
              <a:p>
                <a:r>
                  <a:rPr lang="en-US" dirty="0" smtClean="0">
                    <a:solidFill>
                      <a:schemeClr val="accent1"/>
                    </a:solidFill>
                  </a:rPr>
                  <a:t>NAY</a:t>
                </a:r>
                <a:endParaRPr lang="en-US" dirty="0">
                  <a:solidFill>
                    <a:schemeClr val="accent1"/>
                  </a:solidFill>
                </a:endParaRPr>
              </a:p>
            </p:txBody>
          </p:sp>
        </p:grpSp>
      </p:grpSp>
      <mc:AlternateContent xmlns:mc="http://schemas.openxmlformats.org/markup-compatibility/2006" xmlns:a14="http://schemas.microsoft.com/office/drawing/2010/main">
        <mc:Choice Requires="a14">
          <p:sp>
            <p:nvSpPr>
              <p:cNvPr id="5" name="文本框 4"/>
              <p:cNvSpPr txBox="1"/>
              <p:nvPr/>
            </p:nvSpPr>
            <p:spPr>
              <a:xfrm>
                <a:off x="5192811" y="918902"/>
                <a:ext cx="1111035" cy="369332"/>
              </a:xfrm>
              <a:prstGeom prst="rect">
                <a:avLst/>
              </a:prstGeom>
              <a:noFill/>
            </p:spPr>
            <p:txBody>
              <a:bodyPr wrap="square" rtlCol="0">
                <a:spAutoFit/>
              </a:bodyPr>
              <a:lstStyle/>
              <a:p>
                <a:r>
                  <a:rPr lang="en-US" dirty="0" smtClean="0"/>
                  <a:t>Voter </a:t>
                </a:r>
                <a14:m>
                  <m:oMath xmlns:m="http://schemas.openxmlformats.org/officeDocument/2006/math">
                    <m:r>
                      <a:rPr lang="en-US" b="0" i="1" smtClean="0">
                        <a:latin typeface="Cambria Math" panose="02040503050406030204" pitchFamily="18" charset="0"/>
                      </a:rPr>
                      <m:t>𝑢</m:t>
                    </m:r>
                  </m:oMath>
                </a14:m>
                <a:endParaRPr 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5192811" y="918902"/>
                <a:ext cx="1111035" cy="369332"/>
              </a:xfrm>
              <a:prstGeom prst="rect">
                <a:avLst/>
              </a:prstGeom>
              <a:blipFill rotWithShape="0">
                <a:blip r:embed="rId23"/>
                <a:stretch>
                  <a:fillRect l="-494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5327929" y="1538727"/>
                <a:ext cx="1111035" cy="369332"/>
              </a:xfrm>
              <a:prstGeom prst="rect">
                <a:avLst/>
              </a:prstGeom>
              <a:noFill/>
            </p:spPr>
            <p:txBody>
              <a:bodyPr wrap="square" rtlCol="0">
                <a:spAutoFit/>
              </a:bodyPr>
              <a:lstStyle/>
              <a:p>
                <a:r>
                  <a:rPr lang="en-US" dirty="0" smtClean="0"/>
                  <a:t>Bill </a:t>
                </a:r>
                <a14:m>
                  <m:oMath xmlns:m="http://schemas.openxmlformats.org/officeDocument/2006/math">
                    <m:r>
                      <a:rPr lang="en-US" b="0" i="1" smtClean="0">
                        <a:latin typeface="Cambria Math" panose="02040503050406030204" pitchFamily="18" charset="0"/>
                      </a:rPr>
                      <m:t>𝑑</m:t>
                    </m:r>
                  </m:oMath>
                </a14:m>
                <a:endParaRPr lang="en-US" dirty="0"/>
              </a:p>
            </p:txBody>
          </p:sp>
        </mc:Choice>
        <mc:Fallback xmlns="">
          <p:sp>
            <p:nvSpPr>
              <p:cNvPr id="47" name="文本框 46"/>
              <p:cNvSpPr txBox="1">
                <a:spLocks noRot="1" noChangeAspect="1" noMove="1" noResize="1" noEditPoints="1" noAdjustHandles="1" noChangeArrowheads="1" noChangeShapeType="1" noTextEdit="1"/>
              </p:cNvSpPr>
              <p:nvPr/>
            </p:nvSpPr>
            <p:spPr>
              <a:xfrm>
                <a:off x="5327929" y="1538727"/>
                <a:ext cx="1111035" cy="369332"/>
              </a:xfrm>
              <a:prstGeom prst="rect">
                <a:avLst/>
              </a:prstGeom>
              <a:blipFill rotWithShape="0">
                <a:blip r:embed="rId24"/>
                <a:stretch>
                  <a:fillRect l="-439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2012467" y="6044405"/>
                <a:ext cx="6797289" cy="814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a:rPr>
                          </m:ctrlPr>
                        </m:dPr>
                        <m:e>
                          <m:r>
                            <a:rPr lang="en-US" b="1" i="1" smtClean="0">
                              <a:latin typeface="Cambria Math" panose="02040503050406030204" pitchFamily="18" charset="0"/>
                            </a:rPr>
                            <m:t>𝑽</m:t>
                          </m:r>
                        </m:e>
                        <m:e>
                          <m:r>
                            <a:rPr lang="en-US" b="1" i="1" smtClean="0">
                              <a:latin typeface="Cambria Math" panose="02040503050406030204" pitchFamily="18" charset="0"/>
                            </a:rPr>
                            <m:t>𝜽</m:t>
                          </m:r>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r>
                            <a:rPr lang="en-US" b="1" i="1" smtClean="0">
                              <a:latin typeface="Cambria Math" panose="02040503050406030204" pitchFamily="18" charset="0"/>
                            </a:rPr>
                            <m:t>𝑨</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b="0" i="1" smtClean="0">
                          <a:latin typeface="Cambria Math" panose="02040503050406030204" pitchFamily="18" charset="0"/>
                        </a:rPr>
                        <m:t>=</m:t>
                      </m:r>
                      <m:nary>
                        <m:naryPr>
                          <m:chr m:val="∏"/>
                          <m:supHide m:val="on"/>
                          <m:ctrlPr>
                            <a:rPr lang="en-US" b="0" i="1" smtClean="0">
                              <a:latin typeface="Cambria Math"/>
                            </a:rPr>
                          </m:ctrlPr>
                        </m:naryPr>
                        <m:sub>
                          <m:d>
                            <m:dPr>
                              <m:ctrlPr>
                                <a:rPr lang="en-US" b="0" i="1" smtClean="0">
                                  <a:latin typeface="Cambria Math"/>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sub>
                        <m:sup/>
                        <m:e>
                          <m:r>
                            <a:rPr lang="en-US" b="0" i="1" smtClean="0">
                              <a:latin typeface="Cambria Math" panose="02040503050406030204" pitchFamily="18" charset="0"/>
                            </a:rPr>
                            <m:t>(</m:t>
                          </m:r>
                          <m:r>
                            <a:rPr lang="en-US" b="0" i="1" smtClean="0">
                              <a:latin typeface="Cambria Math" panose="02040503050406030204" pitchFamily="18" charset="0"/>
                            </a:rPr>
                            <m:t>𝑝</m:t>
                          </m:r>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=1</m:t>
                                  </m:r>
                                </m:e>
                              </m:d>
                            </m:e>
                            <m:sup>
                              <m:f>
                                <m:fPr>
                                  <m:ctrlPr>
                                    <a:rPr lang="en-US" b="0" i="1" smtClean="0">
                                      <a:latin typeface="Cambria Math"/>
                                    </a:rPr>
                                  </m:ctrlPr>
                                </m:fPr>
                                <m:num>
                                  <m:r>
                                    <a:rPr lang="en-US" b="0" i="1" smtClean="0">
                                      <a:latin typeface="Cambria Math" panose="02040503050406030204" pitchFamily="18" charset="0"/>
                                    </a:rPr>
                                    <m:t>1+</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num>
                                <m:den>
                                  <m:r>
                                    <a:rPr lang="en-US" b="0" i="1" smtClean="0">
                                      <a:latin typeface="Cambria Math" panose="02040503050406030204" pitchFamily="18" charset="0"/>
                                    </a:rPr>
                                    <m:t>2</m:t>
                                  </m:r>
                                </m:den>
                              </m:f>
                            </m:sup>
                          </m:sSup>
                          <m:r>
                            <a:rPr lang="en-US" b="0" i="1" smtClean="0">
                              <a:latin typeface="Cambria Math" panose="02040503050406030204" pitchFamily="18" charset="0"/>
                            </a:rPr>
                            <m:t>𝑝</m:t>
                          </m:r>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=−1</m:t>
                                  </m:r>
                                </m:e>
                              </m:d>
                            </m:e>
                            <m:sup>
                              <m:f>
                                <m:fPr>
                                  <m:ctrlPr>
                                    <a:rPr lang="en-US" b="0" i="1" smtClean="0">
                                      <a:latin typeface="Cambria Math"/>
                                    </a:rPr>
                                  </m:ctrlPr>
                                </m:fPr>
                                <m:num>
                                  <m:r>
                                    <a:rPr lang="en-US" b="0" i="1" smtClean="0">
                                      <a:latin typeface="Cambria Math" panose="02040503050406030204" pitchFamily="18" charset="0"/>
                                    </a:rPr>
                                    <m:t>1−</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num>
                                <m:den>
                                  <m:r>
                                    <a:rPr lang="en-US" b="0" i="1" smtClean="0">
                                      <a:latin typeface="Cambria Math" panose="02040503050406030204" pitchFamily="18" charset="0"/>
                                    </a:rPr>
                                    <m:t>2</m:t>
                                  </m:r>
                                </m:den>
                              </m:f>
                            </m:sup>
                          </m:sSup>
                        </m:e>
                      </m:nary>
                      <m:r>
                        <a:rPr lang="en-US" b="0" i="1" smtClean="0">
                          <a:latin typeface="Cambria Math" panose="02040503050406030204" pitchFamily="18" charset="0"/>
                        </a:rPr>
                        <m:t>)</m:t>
                      </m:r>
                    </m:oMath>
                  </m:oMathPara>
                </a14:m>
                <a:endParaRPr 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2012467" y="6044405"/>
                <a:ext cx="6797289" cy="814069"/>
              </a:xfrm>
              <a:prstGeom prst="rect">
                <a:avLst/>
              </a:prstGeom>
              <a:blipFill rotWithShape="0">
                <a:blip r:embed="rId25"/>
                <a:stretch>
                  <a:fillRect/>
                </a:stretch>
              </a:blipFill>
            </p:spPr>
            <p:txBody>
              <a:bodyPr/>
              <a:lstStyle/>
              <a:p>
                <a:r>
                  <a:rPr lang="en-US">
                    <a:noFill/>
                  </a:rPr>
                  <a:t> </a:t>
                </a:r>
              </a:p>
            </p:txBody>
          </p:sp>
        </mc:Fallback>
      </mc:AlternateContent>
      <p:sp>
        <p:nvSpPr>
          <p:cNvPr id="7" name="灯片编号占位符 6"/>
          <p:cNvSpPr>
            <a:spLocks noGrp="1"/>
          </p:cNvSpPr>
          <p:nvPr>
            <p:ph type="sldNum" sz="quarter" idx="12"/>
          </p:nvPr>
        </p:nvSpPr>
        <p:spPr/>
        <p:txBody>
          <a:bodyPr/>
          <a:lstStyle/>
          <a:p>
            <a:fld id="{C92890E7-3E09-4C8F-8FB5-7796A1CB462C}" type="slidenum">
              <a:rPr lang="en-US" smtClean="0"/>
              <a:t>13</a:t>
            </a:fld>
            <a:endParaRPr lang="en-US" dirty="0"/>
          </a:p>
        </p:txBody>
      </p:sp>
      <p:grpSp>
        <p:nvGrpSpPr>
          <p:cNvPr id="51" name="组合 50"/>
          <p:cNvGrpSpPr/>
          <p:nvPr/>
        </p:nvGrpSpPr>
        <p:grpSpPr>
          <a:xfrm>
            <a:off x="6101989" y="2345046"/>
            <a:ext cx="1097624" cy="1595052"/>
            <a:chOff x="5808453" y="3244334"/>
            <a:chExt cx="1097624" cy="1595052"/>
          </a:xfrm>
        </p:grpSpPr>
        <mc:AlternateContent xmlns:mc="http://schemas.openxmlformats.org/markup-compatibility/2006" xmlns:a14="http://schemas.microsoft.com/office/drawing/2010/main">
          <mc:Choice Requires="a14">
            <p:sp>
              <p:nvSpPr>
                <p:cNvPr id="9" name="矩形 8"/>
                <p:cNvSpPr/>
                <p:nvPr/>
              </p:nvSpPr>
              <p:spPr>
                <a:xfrm>
                  <a:off x="5808453" y="3244334"/>
                  <a:ext cx="5750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𝑢</m:t>
                            </m:r>
                            <m:r>
                              <a:rPr lang="en-US" i="1">
                                <a:latin typeface="Cambria Math" panose="02040503050406030204" pitchFamily="18" charset="0"/>
                              </a:rPr>
                              <m:t>1</m:t>
                            </m:r>
                          </m:sub>
                        </m:sSub>
                      </m:oMath>
                    </m:oMathPara>
                  </a14:m>
                  <a:endParaRPr lang="en-US" dirty="0"/>
                </a:p>
              </p:txBody>
            </p:sp>
          </mc:Choice>
          <mc:Fallback xmlns="">
            <p:sp>
              <p:nvSpPr>
                <p:cNvPr id="9" name="矩形 8"/>
                <p:cNvSpPr>
                  <a:spLocks noRot="1" noChangeAspect="1" noMove="1" noResize="1" noEditPoints="1" noAdjustHandles="1" noChangeArrowheads="1" noChangeShapeType="1" noTextEdit="1"/>
                </p:cNvSpPr>
                <p:nvPr/>
              </p:nvSpPr>
              <p:spPr>
                <a:xfrm>
                  <a:off x="5808453" y="3244334"/>
                  <a:ext cx="575094" cy="369332"/>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5821027" y="3831893"/>
                  <a:ext cx="584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𝑢𝑘</m:t>
                            </m:r>
                          </m:sub>
                        </m:sSub>
                      </m:oMath>
                    </m:oMathPara>
                  </a14:m>
                  <a:endParaRPr lang="en-US" dirty="0"/>
                </a:p>
              </p:txBody>
            </p:sp>
          </mc:Choice>
          <mc:Fallback xmlns="">
            <p:sp>
              <p:nvSpPr>
                <p:cNvPr id="12" name="矩形 11"/>
                <p:cNvSpPr>
                  <a:spLocks noRot="1" noChangeAspect="1" noMove="1" noResize="1" noEditPoints="1" noAdjustHandles="1" noChangeArrowheads="1" noChangeShapeType="1" noTextEdit="1"/>
                </p:cNvSpPr>
                <p:nvPr/>
              </p:nvSpPr>
              <p:spPr>
                <a:xfrm>
                  <a:off x="5821027" y="3831893"/>
                  <a:ext cx="584840" cy="369332"/>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5808453" y="4453187"/>
                  <a:ext cx="6042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𝑢𝐾</m:t>
                            </m:r>
                          </m:sub>
                        </m:sSub>
                      </m:oMath>
                    </m:oMathPara>
                  </a14:m>
                  <a:endParaRPr lang="en-US" dirty="0"/>
                </a:p>
              </p:txBody>
            </p:sp>
          </mc:Choice>
          <mc:Fallback xmlns="">
            <p:sp>
              <p:nvSpPr>
                <p:cNvPr id="14" name="矩形 13"/>
                <p:cNvSpPr>
                  <a:spLocks noRot="1" noChangeAspect="1" noMove="1" noResize="1" noEditPoints="1" noAdjustHandles="1" noChangeArrowheads="1" noChangeShapeType="1" noTextEdit="1"/>
                </p:cNvSpPr>
                <p:nvPr/>
              </p:nvSpPr>
              <p:spPr>
                <a:xfrm>
                  <a:off x="5808453" y="4453187"/>
                  <a:ext cx="604203" cy="369332"/>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287475" y="3244334"/>
                  <a:ext cx="5805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𝑎</m:t>
                            </m:r>
                          </m:e>
                          <m:sub>
                            <m:r>
                              <a:rPr lang="en-US" i="1">
                                <a:latin typeface="Cambria Math" panose="02040503050406030204" pitchFamily="18" charset="0"/>
                              </a:rPr>
                              <m:t>𝑑</m:t>
                            </m:r>
                            <m:r>
                              <a:rPr lang="en-US" i="1">
                                <a:latin typeface="Cambria Math" panose="02040503050406030204" pitchFamily="18" charset="0"/>
                              </a:rPr>
                              <m:t>1</m:t>
                            </m:r>
                          </m:sub>
                        </m:sSub>
                      </m:oMath>
                    </m:oMathPara>
                  </a14:m>
                  <a:endParaRPr lang="en-US" dirty="0"/>
                </a:p>
              </p:txBody>
            </p:sp>
          </mc:Choice>
          <mc:Fallback xmlns="">
            <p:sp>
              <p:nvSpPr>
                <p:cNvPr id="16" name="矩形 15"/>
                <p:cNvSpPr>
                  <a:spLocks noRot="1" noChangeAspect="1" noMove="1" noResize="1" noEditPoints="1" noAdjustHandles="1" noChangeArrowheads="1" noChangeShapeType="1" noTextEdit="1"/>
                </p:cNvSpPr>
                <p:nvPr/>
              </p:nvSpPr>
              <p:spPr>
                <a:xfrm>
                  <a:off x="6287475" y="3244334"/>
                  <a:ext cx="580544" cy="369332"/>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6295882" y="3848760"/>
                  <a:ext cx="5902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𝑎</m:t>
                            </m:r>
                          </m:e>
                          <m:sub>
                            <m:r>
                              <a:rPr lang="en-US" i="1">
                                <a:latin typeface="Cambria Math" panose="02040503050406030204" pitchFamily="18" charset="0"/>
                              </a:rPr>
                              <m:t>𝑑𝑘</m:t>
                            </m:r>
                          </m:sub>
                        </m:sSub>
                      </m:oMath>
                    </m:oMathPara>
                  </a14:m>
                  <a:endParaRPr lang="en-US" dirty="0"/>
                </a:p>
              </p:txBody>
            </p:sp>
          </mc:Choice>
          <mc:Fallback xmlns="">
            <p:sp>
              <p:nvSpPr>
                <p:cNvPr id="30" name="矩形 29"/>
                <p:cNvSpPr>
                  <a:spLocks noRot="1" noChangeAspect="1" noMove="1" noResize="1" noEditPoints="1" noAdjustHandles="1" noChangeArrowheads="1" noChangeShapeType="1" noTextEdit="1"/>
                </p:cNvSpPr>
                <p:nvPr/>
              </p:nvSpPr>
              <p:spPr>
                <a:xfrm>
                  <a:off x="6295882" y="3848760"/>
                  <a:ext cx="590290" cy="369332"/>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矩形 47"/>
                <p:cNvSpPr/>
                <p:nvPr/>
              </p:nvSpPr>
              <p:spPr>
                <a:xfrm>
                  <a:off x="6296423" y="4470054"/>
                  <a:ext cx="6096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𝑎</m:t>
                            </m:r>
                          </m:e>
                          <m:sub>
                            <m:r>
                              <a:rPr lang="en-US" i="1">
                                <a:latin typeface="Cambria Math" panose="02040503050406030204" pitchFamily="18" charset="0"/>
                              </a:rPr>
                              <m:t>𝑑𝐾</m:t>
                            </m:r>
                          </m:sub>
                        </m:sSub>
                      </m:oMath>
                    </m:oMathPara>
                  </a14:m>
                  <a:endParaRPr lang="en-US" dirty="0"/>
                </a:p>
              </p:txBody>
            </p:sp>
          </mc:Choice>
          <mc:Fallback xmlns="">
            <p:sp>
              <p:nvSpPr>
                <p:cNvPr id="48" name="矩形 47"/>
                <p:cNvSpPr>
                  <a:spLocks noRot="1" noChangeAspect="1" noMove="1" noResize="1" noEditPoints="1" noAdjustHandles="1" noChangeArrowheads="1" noChangeShapeType="1" noTextEdit="1"/>
                </p:cNvSpPr>
                <p:nvPr/>
              </p:nvSpPr>
              <p:spPr>
                <a:xfrm>
                  <a:off x="6296423" y="4470054"/>
                  <a:ext cx="609654" cy="369332"/>
                </a:xfrm>
                <a:prstGeom prst="rect">
                  <a:avLst/>
                </a:prstGeom>
                <a:blipFill rotWithShape="0">
                  <a:blip r:embed="rId31"/>
                  <a:stretch>
                    <a:fillRect/>
                  </a:stretch>
                </a:blipFill>
              </p:spPr>
              <p:txBody>
                <a:bodyPr/>
                <a:lstStyle/>
                <a:p>
                  <a:r>
                    <a:rPr lang="en-US">
                      <a:noFill/>
                    </a:rPr>
                    <a:t> </a:t>
                  </a:r>
                </a:p>
              </p:txBody>
            </p:sp>
          </mc:Fallback>
        </mc:AlternateContent>
        <p:sp>
          <p:nvSpPr>
            <p:cNvPr id="49" name="文本框 48"/>
            <p:cNvSpPr txBox="1"/>
            <p:nvPr/>
          </p:nvSpPr>
          <p:spPr>
            <a:xfrm rot="5400000">
              <a:off x="6078443" y="3717395"/>
              <a:ext cx="666967" cy="369332"/>
            </a:xfrm>
            <a:prstGeom prst="rect">
              <a:avLst/>
            </a:prstGeom>
            <a:noFill/>
          </p:spPr>
          <p:txBody>
            <a:bodyPr wrap="square" rtlCol="0">
              <a:spAutoFit/>
            </a:bodyPr>
            <a:lstStyle/>
            <a:p>
              <a:r>
                <a:rPr lang="en-US" dirty="0" smtClean="0"/>
                <a:t>……</a:t>
              </a:r>
              <a:endParaRPr lang="en-US" dirty="0"/>
            </a:p>
          </p:txBody>
        </p:sp>
        <p:sp>
          <p:nvSpPr>
            <p:cNvPr id="50" name="文本框 49"/>
            <p:cNvSpPr txBox="1"/>
            <p:nvPr/>
          </p:nvSpPr>
          <p:spPr>
            <a:xfrm rot="5400000">
              <a:off x="6072383" y="4297242"/>
              <a:ext cx="666967" cy="369332"/>
            </a:xfrm>
            <a:prstGeom prst="rect">
              <a:avLst/>
            </a:prstGeom>
            <a:noFill/>
          </p:spPr>
          <p:txBody>
            <a:bodyPr wrap="square" rtlCol="0">
              <a:spAutoFit/>
            </a:bodyPr>
            <a:lstStyle/>
            <a:p>
              <a:r>
                <a:rPr lang="en-US" dirty="0" smtClean="0"/>
                <a:t>……</a:t>
              </a:r>
              <a:endParaRPr lang="en-US" dirty="0"/>
            </a:p>
          </p:txBody>
        </p:sp>
      </p:grpSp>
      <p:sp>
        <p:nvSpPr>
          <p:cNvPr id="68" name="右大括号 67"/>
          <p:cNvSpPr/>
          <p:nvPr/>
        </p:nvSpPr>
        <p:spPr>
          <a:xfrm>
            <a:off x="7122538" y="2486926"/>
            <a:ext cx="102200" cy="14703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右箭头 68"/>
          <p:cNvSpPr/>
          <p:nvPr/>
        </p:nvSpPr>
        <p:spPr>
          <a:xfrm>
            <a:off x="7426232" y="3109716"/>
            <a:ext cx="819698" cy="226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组合 72"/>
          <p:cNvGrpSpPr/>
          <p:nvPr/>
        </p:nvGrpSpPr>
        <p:grpSpPr>
          <a:xfrm>
            <a:off x="5608269" y="2376241"/>
            <a:ext cx="603114" cy="1536888"/>
            <a:chOff x="5607997" y="2616116"/>
            <a:chExt cx="603114" cy="1536888"/>
          </a:xfrm>
        </p:grpSpPr>
        <mc:AlternateContent xmlns:mc="http://schemas.openxmlformats.org/markup-compatibility/2006" xmlns:a14="http://schemas.microsoft.com/office/drawing/2010/main">
          <mc:Choice Requires="a14">
            <p:sp>
              <p:nvSpPr>
                <p:cNvPr id="70" name="矩形 69"/>
                <p:cNvSpPr/>
                <p:nvPr/>
              </p:nvSpPr>
              <p:spPr>
                <a:xfrm>
                  <a:off x="5607997" y="3175328"/>
                  <a:ext cx="5837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𝑑𝑘</m:t>
                            </m:r>
                          </m:sub>
                        </m:sSub>
                      </m:oMath>
                    </m:oMathPara>
                  </a14:m>
                  <a:endParaRPr lang="en-US" dirty="0"/>
                </a:p>
              </p:txBody>
            </p:sp>
          </mc:Choice>
          <mc:Fallback xmlns="">
            <p:sp>
              <p:nvSpPr>
                <p:cNvPr id="70" name="矩形 69"/>
                <p:cNvSpPr>
                  <a:spLocks noRot="1" noChangeAspect="1" noMove="1" noResize="1" noEditPoints="1" noAdjustHandles="1" noChangeArrowheads="1" noChangeShapeType="1" noTextEdit="1"/>
                </p:cNvSpPr>
                <p:nvPr/>
              </p:nvSpPr>
              <p:spPr>
                <a:xfrm>
                  <a:off x="5607997" y="3175328"/>
                  <a:ext cx="583750" cy="369332"/>
                </a:xfrm>
                <a:prstGeom prst="rect">
                  <a:avLst/>
                </a:prstGeom>
                <a:blipFill rotWithShape="0">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矩形 70"/>
                <p:cNvSpPr/>
                <p:nvPr/>
              </p:nvSpPr>
              <p:spPr>
                <a:xfrm>
                  <a:off x="5607997" y="2616116"/>
                  <a:ext cx="5837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𝑑</m:t>
                            </m:r>
                            <m:r>
                              <a:rPr lang="en-US" b="0" i="1" smtClean="0">
                                <a:latin typeface="Cambria Math" panose="02040503050406030204" pitchFamily="18" charset="0"/>
                              </a:rPr>
                              <m:t>1</m:t>
                            </m:r>
                          </m:sub>
                        </m:sSub>
                      </m:oMath>
                    </m:oMathPara>
                  </a14:m>
                  <a:endParaRPr lang="en-US" dirty="0"/>
                </a:p>
              </p:txBody>
            </p:sp>
          </mc:Choice>
          <mc:Fallback xmlns="">
            <p:sp>
              <p:nvSpPr>
                <p:cNvPr id="71" name="矩形 70"/>
                <p:cNvSpPr>
                  <a:spLocks noRot="1" noChangeAspect="1" noMove="1" noResize="1" noEditPoints="1" noAdjustHandles="1" noChangeArrowheads="1" noChangeShapeType="1" noTextEdit="1"/>
                </p:cNvSpPr>
                <p:nvPr/>
              </p:nvSpPr>
              <p:spPr>
                <a:xfrm>
                  <a:off x="5607997" y="2616116"/>
                  <a:ext cx="583750" cy="369332"/>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矩形 71"/>
                <p:cNvSpPr/>
                <p:nvPr/>
              </p:nvSpPr>
              <p:spPr>
                <a:xfrm>
                  <a:off x="5607997" y="3783672"/>
                  <a:ext cx="6031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𝑑</m:t>
                            </m:r>
                            <m:r>
                              <a:rPr lang="en-US" b="0" i="1" smtClean="0">
                                <a:latin typeface="Cambria Math" panose="02040503050406030204" pitchFamily="18" charset="0"/>
                              </a:rPr>
                              <m:t>𝐾</m:t>
                            </m:r>
                          </m:sub>
                        </m:sSub>
                      </m:oMath>
                    </m:oMathPara>
                  </a14:m>
                  <a:endParaRPr lang="en-US" dirty="0"/>
                </a:p>
              </p:txBody>
            </p:sp>
          </mc:Choice>
          <mc:Fallback xmlns="">
            <p:sp>
              <p:nvSpPr>
                <p:cNvPr id="72" name="矩形 71"/>
                <p:cNvSpPr>
                  <a:spLocks noRot="1" noChangeAspect="1" noMove="1" noResize="1" noEditPoints="1" noAdjustHandles="1" noChangeArrowheads="1" noChangeShapeType="1" noTextEdit="1"/>
                </p:cNvSpPr>
                <p:nvPr/>
              </p:nvSpPr>
              <p:spPr>
                <a:xfrm>
                  <a:off x="5607997" y="3783672"/>
                  <a:ext cx="603114" cy="369332"/>
                </a:xfrm>
                <a:prstGeom prst="rect">
                  <a:avLst/>
                </a:prstGeom>
                <a:blipFill rotWithShape="0">
                  <a:blip r:embed="rId34"/>
                  <a:stretch>
                    <a:fillRect/>
                  </a:stretch>
                </a:blipFill>
              </p:spPr>
              <p:txBody>
                <a:bodyPr/>
                <a:lstStyle/>
                <a:p>
                  <a:r>
                    <a:rPr lang="en-US">
                      <a:noFill/>
                    </a:rPr>
                    <a:t> </a:t>
                  </a:r>
                </a:p>
              </p:txBody>
            </p:sp>
          </mc:Fallback>
        </mc:AlternateContent>
      </p:grpSp>
      <p:grpSp>
        <p:nvGrpSpPr>
          <p:cNvPr id="95" name="组合 94"/>
          <p:cNvGrpSpPr/>
          <p:nvPr/>
        </p:nvGrpSpPr>
        <p:grpSpPr>
          <a:xfrm>
            <a:off x="8723400" y="2285473"/>
            <a:ext cx="1913732" cy="972221"/>
            <a:chOff x="1370455" y="5611461"/>
            <a:chExt cx="1913732" cy="972221"/>
          </a:xfrm>
        </p:grpSpPr>
        <p:cxnSp>
          <p:nvCxnSpPr>
            <p:cNvPr id="86" name="直接连接符 85"/>
            <p:cNvCxnSpPr/>
            <p:nvPr/>
          </p:nvCxnSpPr>
          <p:spPr>
            <a:xfrm>
              <a:off x="1370455" y="5611461"/>
              <a:ext cx="1913732" cy="972221"/>
            </a:xfrm>
            <a:prstGeom prst="line">
              <a:avLst/>
            </a:prstGeom>
          </p:spPr>
          <p:style>
            <a:lnRef idx="1">
              <a:schemeClr val="dk1"/>
            </a:lnRef>
            <a:fillRef idx="0">
              <a:schemeClr val="dk1"/>
            </a:fillRef>
            <a:effectRef idx="0">
              <a:schemeClr val="dk1"/>
            </a:effectRef>
            <a:fontRef idx="minor">
              <a:schemeClr val="tx1"/>
            </a:fontRef>
          </p:style>
        </p:cxnSp>
        <p:cxnSp>
          <p:nvCxnSpPr>
            <p:cNvPr id="87" name="直接连接符 86"/>
            <p:cNvCxnSpPr/>
            <p:nvPr/>
          </p:nvCxnSpPr>
          <p:spPr>
            <a:xfrm flipV="1">
              <a:off x="1370455" y="5632617"/>
              <a:ext cx="1913732" cy="951065"/>
            </a:xfrm>
            <a:prstGeom prst="line">
              <a:avLst/>
            </a:prstGeom>
          </p:spPr>
          <p:style>
            <a:lnRef idx="1">
              <a:schemeClr val="dk1"/>
            </a:lnRef>
            <a:fillRef idx="0">
              <a:schemeClr val="dk1"/>
            </a:fillRef>
            <a:effectRef idx="0">
              <a:schemeClr val="dk1"/>
            </a:effectRef>
            <a:fontRef idx="minor">
              <a:schemeClr val="tx1"/>
            </a:fontRef>
          </p:style>
        </p:cxnSp>
      </p:grpSp>
      <p:grpSp>
        <p:nvGrpSpPr>
          <p:cNvPr id="112" name="组合 111"/>
          <p:cNvGrpSpPr/>
          <p:nvPr/>
        </p:nvGrpSpPr>
        <p:grpSpPr>
          <a:xfrm>
            <a:off x="8736139" y="3350691"/>
            <a:ext cx="1913732" cy="972221"/>
            <a:chOff x="1370455" y="5611461"/>
            <a:chExt cx="1913732" cy="972221"/>
          </a:xfrm>
        </p:grpSpPr>
        <p:cxnSp>
          <p:nvCxnSpPr>
            <p:cNvPr id="113" name="直接连接符 112"/>
            <p:cNvCxnSpPr/>
            <p:nvPr/>
          </p:nvCxnSpPr>
          <p:spPr>
            <a:xfrm>
              <a:off x="1370455" y="5611461"/>
              <a:ext cx="1913732" cy="972221"/>
            </a:xfrm>
            <a:prstGeom prst="line">
              <a:avLst/>
            </a:prstGeom>
          </p:spPr>
          <p:style>
            <a:lnRef idx="1">
              <a:schemeClr val="dk1"/>
            </a:lnRef>
            <a:fillRef idx="0">
              <a:schemeClr val="dk1"/>
            </a:fillRef>
            <a:effectRef idx="0">
              <a:schemeClr val="dk1"/>
            </a:effectRef>
            <a:fontRef idx="minor">
              <a:schemeClr val="tx1"/>
            </a:fontRef>
          </p:style>
        </p:cxnSp>
        <p:cxnSp>
          <p:nvCxnSpPr>
            <p:cNvPr id="114" name="直接连接符 113"/>
            <p:cNvCxnSpPr/>
            <p:nvPr/>
          </p:nvCxnSpPr>
          <p:spPr>
            <a:xfrm flipV="1">
              <a:off x="1370455" y="5632617"/>
              <a:ext cx="1913732" cy="951065"/>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15" name="矩形 114"/>
              <p:cNvSpPr/>
              <p:nvPr/>
            </p:nvSpPr>
            <p:spPr>
              <a:xfrm>
                <a:off x="10642765" y="980678"/>
                <a:ext cx="10115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𝑢𝑘</m:t>
                          </m:r>
                        </m:sub>
                      </m:sSub>
                      <m:r>
                        <a:rPr lang="en-US" b="0" i="1" smtClean="0">
                          <a:latin typeface="Cambria Math" panose="02040503050406030204" pitchFamily="18" charset="0"/>
                        </a:rPr>
                        <m:t>∈</m:t>
                      </m:r>
                      <m:r>
                        <a:rPr lang="en-US" b="1" i="1" smtClean="0">
                          <a:latin typeface="Cambria Math" panose="02040503050406030204" pitchFamily="18" charset="0"/>
                        </a:rPr>
                        <m:t>𝑹</m:t>
                      </m:r>
                    </m:oMath>
                  </m:oMathPara>
                </a14:m>
                <a:endParaRPr lang="en-US" b="1" dirty="0"/>
              </a:p>
            </p:txBody>
          </p:sp>
        </mc:Choice>
        <mc:Fallback xmlns="">
          <p:sp>
            <p:nvSpPr>
              <p:cNvPr id="115" name="矩形 114"/>
              <p:cNvSpPr>
                <a:spLocks noRot="1" noChangeAspect="1" noMove="1" noResize="1" noEditPoints="1" noAdjustHandles="1" noChangeArrowheads="1" noChangeShapeType="1" noTextEdit="1"/>
              </p:cNvSpPr>
              <p:nvPr/>
            </p:nvSpPr>
            <p:spPr>
              <a:xfrm>
                <a:off x="10642765" y="980678"/>
                <a:ext cx="1011559" cy="369332"/>
              </a:xfrm>
              <a:prstGeom prst="rect">
                <a:avLst/>
              </a:prstGeom>
              <a:blipFill rotWithShape="0">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矩形 115"/>
              <p:cNvSpPr/>
              <p:nvPr/>
            </p:nvSpPr>
            <p:spPr>
              <a:xfrm>
                <a:off x="10645054" y="1543625"/>
                <a:ext cx="10170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r>
                            <a:rPr lang="en-US" i="1">
                              <a:latin typeface="Cambria Math" panose="02040503050406030204" pitchFamily="18" charset="0"/>
                            </a:rPr>
                            <m:t>𝑘</m:t>
                          </m:r>
                        </m:sub>
                      </m:sSub>
                      <m:r>
                        <a:rPr lang="en-US" b="0" i="1" smtClean="0">
                          <a:latin typeface="Cambria Math" panose="02040503050406030204" pitchFamily="18" charset="0"/>
                        </a:rPr>
                        <m:t>∈</m:t>
                      </m:r>
                      <m:r>
                        <a:rPr lang="en-US" b="1" i="1" smtClean="0">
                          <a:latin typeface="Cambria Math" panose="02040503050406030204" pitchFamily="18" charset="0"/>
                        </a:rPr>
                        <m:t>𝑹</m:t>
                      </m:r>
                    </m:oMath>
                  </m:oMathPara>
                </a14:m>
                <a:endParaRPr lang="en-US" b="1" dirty="0"/>
              </a:p>
            </p:txBody>
          </p:sp>
        </mc:Choice>
        <mc:Fallback xmlns="">
          <p:sp>
            <p:nvSpPr>
              <p:cNvPr id="116" name="矩形 115"/>
              <p:cNvSpPr>
                <a:spLocks noRot="1" noChangeAspect="1" noMove="1" noResize="1" noEditPoints="1" noAdjustHandles="1" noChangeArrowheads="1" noChangeShapeType="1" noTextEdit="1"/>
              </p:cNvSpPr>
              <p:nvPr/>
            </p:nvSpPr>
            <p:spPr>
              <a:xfrm>
                <a:off x="10645054" y="1543625"/>
                <a:ext cx="1017010" cy="369332"/>
              </a:xfrm>
              <a:prstGeom prst="rect">
                <a:avLst/>
              </a:prstGeom>
              <a:blipFill rotWithShape="0">
                <a:blip r:embed="rId36"/>
                <a:stretch>
                  <a:fillRect/>
                </a:stretch>
              </a:blipFill>
            </p:spPr>
            <p:txBody>
              <a:bodyPr/>
              <a:lstStyle/>
              <a:p>
                <a:r>
                  <a:rPr lang="en-US">
                    <a:noFill/>
                  </a:rPr>
                  <a:t> </a:t>
                </a:r>
              </a:p>
            </p:txBody>
          </p:sp>
        </mc:Fallback>
      </mc:AlternateContent>
      <p:grpSp>
        <p:nvGrpSpPr>
          <p:cNvPr id="122" name="组合 121"/>
          <p:cNvGrpSpPr/>
          <p:nvPr/>
        </p:nvGrpSpPr>
        <p:grpSpPr>
          <a:xfrm>
            <a:off x="5814126" y="5624086"/>
            <a:ext cx="2927831" cy="847052"/>
            <a:chOff x="5814126" y="5624086"/>
            <a:chExt cx="2927831" cy="847052"/>
          </a:xfrm>
        </p:grpSpPr>
        <p:sp>
          <p:nvSpPr>
            <p:cNvPr id="118" name="文本框 117"/>
            <p:cNvSpPr txBox="1"/>
            <p:nvPr/>
          </p:nvSpPr>
          <p:spPr>
            <a:xfrm>
              <a:off x="6108761" y="6057306"/>
              <a:ext cx="522862" cy="413832"/>
            </a:xfrm>
            <a:prstGeom prst="rect">
              <a:avLst/>
            </a:prstGeom>
            <a:noFill/>
            <a:ln>
              <a:solidFill>
                <a:srgbClr val="FF0000"/>
              </a:solidFill>
            </a:ln>
          </p:spPr>
          <p:txBody>
            <a:bodyPr wrap="square" rtlCol="0">
              <a:spAutoFit/>
            </a:bodyPr>
            <a:lstStyle/>
            <a:p>
              <a:endParaRPr lang="en-US" dirty="0"/>
            </a:p>
          </p:txBody>
        </p:sp>
        <p:sp>
          <p:nvSpPr>
            <p:cNvPr id="119" name="文本框 118"/>
            <p:cNvSpPr txBox="1"/>
            <p:nvPr/>
          </p:nvSpPr>
          <p:spPr>
            <a:xfrm>
              <a:off x="7898208" y="6057306"/>
              <a:ext cx="522862" cy="413832"/>
            </a:xfrm>
            <a:prstGeom prst="rect">
              <a:avLst/>
            </a:prstGeom>
            <a:noFill/>
            <a:ln>
              <a:solidFill>
                <a:srgbClr val="FF0000"/>
              </a:solidFill>
            </a:ln>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20" name="文本框 119"/>
                <p:cNvSpPr txBox="1"/>
                <p:nvPr/>
              </p:nvSpPr>
              <p:spPr>
                <a:xfrm>
                  <a:off x="5814126" y="5624086"/>
                  <a:ext cx="1150820" cy="3954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a:rPr>
                            </m:ctrlPr>
                          </m:sSubPr>
                          <m:e>
                            <m:r>
                              <a:rPr lang="en-US" b="0" i="1" smtClean="0">
                                <a:solidFill>
                                  <a:srgbClr val="FF0000"/>
                                </a:solidFill>
                                <a:latin typeface="Cambria Math" panose="02040503050406030204" pitchFamily="18" charset="0"/>
                              </a:rPr>
                              <m:t>𝐼</m:t>
                            </m:r>
                          </m:e>
                          <m: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a:rPr>
                                </m:ctrlPr>
                              </m:sSubPr>
                              <m:e>
                                <m:r>
                                  <a:rPr lang="en-US" b="0" i="1" smtClean="0">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𝑢𝑑</m:t>
                                </m:r>
                              </m:sub>
                            </m:sSub>
                            <m:r>
                              <a:rPr lang="en-US" b="0" i="1" smtClean="0">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120" name="文本框 119"/>
                <p:cNvSpPr txBox="1">
                  <a:spLocks noRot="1" noChangeAspect="1" noMove="1" noResize="1" noEditPoints="1" noAdjustHandles="1" noChangeArrowheads="1" noChangeShapeType="1" noTextEdit="1"/>
                </p:cNvSpPr>
                <p:nvPr/>
              </p:nvSpPr>
              <p:spPr>
                <a:xfrm>
                  <a:off x="5814126" y="5624086"/>
                  <a:ext cx="1150820" cy="395429"/>
                </a:xfrm>
                <a:prstGeom prst="rect">
                  <a:avLst/>
                </a:prstGeom>
                <a:blipFill rotWithShape="0">
                  <a:blip r:embed="rId37"/>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文本框 120"/>
                <p:cNvSpPr txBox="1"/>
                <p:nvPr/>
              </p:nvSpPr>
              <p:spPr>
                <a:xfrm>
                  <a:off x="7591137" y="5624086"/>
                  <a:ext cx="1150820" cy="3954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a:rPr>
                            </m:ctrlPr>
                          </m:sSubPr>
                          <m:e>
                            <m:r>
                              <a:rPr lang="en-US" b="0" i="1" smtClean="0">
                                <a:solidFill>
                                  <a:srgbClr val="FF0000"/>
                                </a:solidFill>
                                <a:latin typeface="Cambria Math" panose="02040503050406030204" pitchFamily="18" charset="0"/>
                              </a:rPr>
                              <m:t>𝐼</m:t>
                            </m:r>
                          </m:e>
                          <m: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a:rPr>
                                </m:ctrlPr>
                              </m:sSubPr>
                              <m:e>
                                <m:r>
                                  <a:rPr lang="en-US" b="0" i="1" smtClean="0">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𝑢𝑑</m:t>
                                </m:r>
                              </m:sub>
                            </m:sSub>
                            <m:r>
                              <a:rPr lang="en-US" b="0" i="1" smtClean="0">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121" name="文本框 120"/>
                <p:cNvSpPr txBox="1">
                  <a:spLocks noRot="1" noChangeAspect="1" noMove="1" noResize="1" noEditPoints="1" noAdjustHandles="1" noChangeArrowheads="1" noChangeShapeType="1" noTextEdit="1"/>
                </p:cNvSpPr>
                <p:nvPr/>
              </p:nvSpPr>
              <p:spPr>
                <a:xfrm>
                  <a:off x="7591137" y="5624086"/>
                  <a:ext cx="1150820" cy="395429"/>
                </a:xfrm>
                <a:prstGeom prst="rect">
                  <a:avLst/>
                </a:prstGeom>
                <a:blipFill rotWithShape="0">
                  <a:blip r:embed="rId38"/>
                  <a:stretch>
                    <a:fillRect b="-10938"/>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00808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fade">
                                      <p:cBhvr>
                                        <p:cTn id="38" dur="500"/>
                                        <p:tgtEl>
                                          <p:spTgt spid="1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6" grpId="0"/>
      <p:bldP spid="68" grpId="0" animBg="1"/>
      <p:bldP spid="69" grpId="0" animBg="1"/>
    </p:bld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523909" y="2335253"/>
            <a:ext cx="5561434" cy="91012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1" name="文本框 10"/>
          <p:cNvSpPr txBox="1"/>
          <p:nvPr/>
        </p:nvSpPr>
        <p:spPr>
          <a:xfrm>
            <a:off x="2722094" y="2475914"/>
            <a:ext cx="2426682" cy="66497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2" name="标题 1"/>
          <p:cNvSpPr>
            <a:spLocks noGrp="1"/>
          </p:cNvSpPr>
          <p:nvPr>
            <p:ph type="title"/>
          </p:nvPr>
        </p:nvSpPr>
        <p:spPr/>
        <p:txBody>
          <a:bodyPr/>
          <a:lstStyle/>
          <a:p>
            <a:r>
              <a:rPr lang="en-US" dirty="0" smtClean="0"/>
              <a:t>Combining </a:t>
            </a:r>
            <a:r>
              <a:rPr lang="en-US" dirty="0"/>
              <a:t>T</a:t>
            </a:r>
            <a:r>
              <a:rPr lang="en-US" dirty="0" smtClean="0"/>
              <a:t>wo Parts Together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544272"/>
                <a:ext cx="10781714" cy="4351338"/>
              </a:xfrm>
            </p:spPr>
            <p:txBody>
              <a:bodyPr>
                <a:normAutofit/>
              </a:bodyPr>
              <a:lstStyle/>
              <a:p>
                <a:r>
                  <a:rPr lang="en-US" dirty="0" smtClean="0"/>
                  <a:t>The final objective function is a linear combination of the two average log-likelihood functions over the </a:t>
                </a:r>
                <a:r>
                  <a:rPr lang="en-US" i="1" dirty="0" smtClean="0"/>
                  <a:t>word links </a:t>
                </a:r>
                <a:r>
                  <a:rPr lang="en-US" dirty="0" smtClean="0"/>
                  <a:t>and </a:t>
                </a:r>
                <a:r>
                  <a:rPr lang="en-US" i="1" dirty="0" smtClean="0"/>
                  <a:t>voting links</a:t>
                </a:r>
                <a:r>
                  <a:rPr lang="en-US" dirty="0" smtClean="0"/>
                  <a:t>.</a:t>
                </a:r>
              </a:p>
              <a:p>
                <a:endParaRPr lang="en-US" dirty="0"/>
              </a:p>
              <a:p>
                <a:endParaRPr lang="en-US" dirty="0" smtClean="0"/>
              </a:p>
              <a:p>
                <a:endParaRPr lang="en-US" dirty="0" smtClean="0"/>
              </a:p>
              <a:p>
                <a:pPr marL="0" indent="0">
                  <a:buNone/>
                </a:pPr>
                <a:endParaRPr lang="en-US" dirty="0"/>
              </a:p>
              <a:p>
                <a:r>
                  <a:rPr lang="en-US" dirty="0" smtClean="0"/>
                  <a:t>We also add an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𝑙</m:t>
                        </m:r>
                      </m:e>
                      <m:sub>
                        <m:r>
                          <a:rPr lang="en-US" b="0" i="1" smtClean="0">
                            <a:latin typeface="Cambria Math" panose="02040503050406030204" pitchFamily="18" charset="0"/>
                          </a:rPr>
                          <m:t>2</m:t>
                        </m:r>
                      </m:sub>
                    </m:sSub>
                  </m:oMath>
                </a14:m>
                <a:r>
                  <a:rPr lang="en-US" dirty="0" smtClean="0"/>
                  <a:t> regularization term to </a:t>
                </a:r>
                <a14:m>
                  <m:oMath xmlns:m="http://schemas.openxmlformats.org/officeDocument/2006/math">
                    <m:r>
                      <a:rPr lang="en-US" b="0" i="1" smtClean="0">
                        <a:latin typeface="Cambria Math" panose="02040503050406030204" pitchFamily="18" charset="0"/>
                      </a:rPr>
                      <m:t>𝐴</m:t>
                    </m:r>
                  </m:oMath>
                </a14:m>
                <a:r>
                  <a:rPr lang="en-US" dirty="0" smtClean="0"/>
                  <a:t> and </a:t>
                </a:r>
                <a14:m>
                  <m:oMath xmlns:m="http://schemas.openxmlformats.org/officeDocument/2006/math">
                    <m:r>
                      <a:rPr lang="en-US" b="0" i="1" smtClean="0">
                        <a:latin typeface="Cambria Math" panose="02040503050406030204" pitchFamily="18" charset="0"/>
                      </a:rPr>
                      <m:t>𝑋</m:t>
                    </m:r>
                  </m:oMath>
                </a14:m>
                <a:r>
                  <a:rPr lang="en-US" dirty="0" smtClean="0"/>
                  <a:t> to reduce over-fitting.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544272"/>
                <a:ext cx="10781714" cy="4351338"/>
              </a:xfrm>
              <a:blipFill rotWithShape="0">
                <a:blip r:embed="rId6"/>
                <a:stretch>
                  <a:fillRect l="-1018" t="-2241" r="-283"/>
                </a:stretch>
              </a:blipFill>
            </p:spPr>
            <p:txBody>
              <a:bodyPr/>
              <a:lstStyle/>
              <a:p>
                <a:r>
                  <a:rPr lang="en-US">
                    <a:noFill/>
                  </a:rPr>
                  <a:t> </a:t>
                </a:r>
              </a:p>
            </p:txBody>
          </p:sp>
        </mc:Fallback>
      </mc:AlternateContent>
      <p:grpSp>
        <p:nvGrpSpPr>
          <p:cNvPr id="8" name="组合 7"/>
          <p:cNvGrpSpPr/>
          <p:nvPr/>
        </p:nvGrpSpPr>
        <p:grpSpPr>
          <a:xfrm>
            <a:off x="703383" y="2346603"/>
            <a:ext cx="11226020" cy="1771031"/>
            <a:chOff x="703383" y="2346603"/>
            <a:chExt cx="11226020" cy="1771031"/>
          </a:xfrm>
        </p:grpSpPr>
        <mc:AlternateContent xmlns:mc="http://schemas.openxmlformats.org/markup-compatibility/2006" xmlns:a14="http://schemas.microsoft.com/office/drawing/2010/main">
          <mc:Choice Requires="a14">
            <p:sp>
              <p:nvSpPr>
                <p:cNvPr id="4" name="文本框 3"/>
                <p:cNvSpPr txBox="1"/>
                <p:nvPr/>
              </p:nvSpPr>
              <p:spPr>
                <a:xfrm>
                  <a:off x="1302434" y="2346603"/>
                  <a:ext cx="10317480" cy="15885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d>
                          <m:dPr>
                            <m:ctrlPr>
                              <a:rPr lang="en-US" sz="1600" b="0" i="1" smtClean="0">
                                <a:latin typeface="Cambria Math"/>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𝜆</m:t>
                            </m:r>
                          </m:e>
                        </m:d>
                        <m:f>
                          <m:fPr>
                            <m:ctrlPr>
                              <a:rPr lang="en-US" sz="1600" b="0" i="1" smtClean="0">
                                <a:latin typeface="Cambria Math"/>
                              </a:rPr>
                            </m:ctrlPr>
                          </m:fPr>
                          <m:num>
                            <m:nary>
                              <m:naryPr>
                                <m:chr m:val="∑"/>
                                <m:supHide m:val="on"/>
                                <m:ctrlPr>
                                  <a:rPr lang="en-US" sz="1600" b="0" i="1" smtClean="0">
                                    <a:latin typeface="Cambria Math"/>
                                  </a:rPr>
                                </m:ctrlPr>
                              </m:naryPr>
                              <m:sub>
                                <m:r>
                                  <a:rPr lang="en-US" sz="1600" b="0" i="1" smtClean="0">
                                    <a:latin typeface="Cambria Math" panose="02040503050406030204" pitchFamily="18" charset="0"/>
                                  </a:rPr>
                                  <m:t>𝑑</m:t>
                                </m:r>
                                <m:r>
                                  <a:rPr lang="en-US" sz="1600" b="0" i="1" smtClean="0">
                                    <a:latin typeface="Cambria Math" panose="02040503050406030204" pitchFamily="18" charset="0"/>
                                  </a:rPr>
                                  <m:t>,</m:t>
                                </m:r>
                                <m:r>
                                  <a:rPr lang="en-US" sz="1600" b="0" i="1" smtClean="0">
                                    <a:latin typeface="Cambria Math" panose="02040503050406030204" pitchFamily="18" charset="0"/>
                                  </a:rPr>
                                  <m:t>𝑤</m:t>
                                </m:r>
                              </m:sub>
                              <m:sup/>
                              <m:e>
                                <m:r>
                                  <a:rPr lang="en-US" sz="1600" b="0" i="1" smtClean="0">
                                    <a:latin typeface="Cambria Math" panose="02040503050406030204" pitchFamily="18" charset="0"/>
                                  </a:rPr>
                                  <m:t>𝑛</m:t>
                                </m:r>
                                <m:d>
                                  <m:dPr>
                                    <m:ctrlPr>
                                      <a:rPr lang="en-US" sz="1600" b="0" i="1" smtClean="0">
                                        <a:latin typeface="Cambria Math"/>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m:t>
                                    </m:r>
                                    <m:r>
                                      <a:rPr lang="en-US" sz="1600" b="0" i="1" smtClean="0">
                                        <a:latin typeface="Cambria Math" panose="02040503050406030204" pitchFamily="18" charset="0"/>
                                      </a:rPr>
                                      <m:t>𝑤</m:t>
                                    </m:r>
                                  </m:e>
                                </m:d>
                                <m:r>
                                  <m:rPr>
                                    <m:sty m:val="p"/>
                                  </m:rPr>
                                  <a:rPr lang="en-US" sz="1600" b="0" i="0" smtClean="0">
                                    <a:latin typeface="Cambria Math" panose="02040503050406030204" pitchFamily="18" charset="0"/>
                                  </a:rPr>
                                  <m:t>log</m:t>
                                </m:r>
                                <m:r>
                                  <a:rPr lang="en-US" sz="1600" b="0" i="1" smtClean="0">
                                    <a:latin typeface="Cambria Math" panose="02040503050406030204" pitchFamily="18" charset="0"/>
                                  </a:rPr>
                                  <m:t>⁡(</m:t>
                                </m:r>
                                <m:nary>
                                  <m:naryPr>
                                    <m:chr m:val="∑"/>
                                    <m:supHide m:val="on"/>
                                    <m:ctrlPr>
                                      <a:rPr lang="en-US" sz="1600" b="0" i="1" smtClean="0">
                                        <a:latin typeface="Cambria Math"/>
                                      </a:rPr>
                                    </m:ctrlPr>
                                  </m:naryPr>
                                  <m:sub>
                                    <m:r>
                                      <a:rPr lang="en-US" sz="1600" b="0" i="1" smtClean="0">
                                        <a:latin typeface="Cambria Math" panose="02040503050406030204" pitchFamily="18" charset="0"/>
                                      </a:rPr>
                                      <m:t>𝑘</m:t>
                                    </m:r>
                                  </m:sub>
                                  <m:sup/>
                                  <m:e>
                                    <m:sSub>
                                      <m:sSubPr>
                                        <m:ctrlPr>
                                          <a:rPr lang="en-US" sz="1600" b="0" i="1" smtClean="0">
                                            <a:latin typeface="Cambria Math"/>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𝑑𝑘</m:t>
                                        </m:r>
                                      </m:sub>
                                    </m:sSub>
                                    <m:sSub>
                                      <m:sSubPr>
                                        <m:ctrlPr>
                                          <a:rPr lang="en-US" sz="1600" b="0" i="1" smtClean="0">
                                            <a:latin typeface="Cambria Math"/>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𝑘𝑤</m:t>
                                        </m:r>
                                      </m:sub>
                                    </m:sSub>
                                    <m:r>
                                      <a:rPr lang="en-US" sz="1600" b="0" i="1" smtClean="0">
                                        <a:latin typeface="Cambria Math" panose="02040503050406030204" pitchFamily="18" charset="0"/>
                                      </a:rPr>
                                      <m:t>)</m:t>
                                    </m:r>
                                  </m:e>
                                </m:nary>
                              </m:e>
                            </m:nary>
                          </m:num>
                          <m:den>
                            <m:sSub>
                              <m:sSubPr>
                                <m:ctrlPr>
                                  <a:rPr lang="en-US" sz="1600" b="0" i="1" smtClean="0">
                                    <a:latin typeface="Cambria Math"/>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𝐹</m:t>
                                </m:r>
                              </m:sub>
                            </m:sSub>
                          </m:den>
                        </m:f>
                        <m:r>
                          <a:rPr lang="en-US" sz="1600" b="0" i="1" smtClean="0">
                            <a:latin typeface="Cambria Math" panose="02040503050406030204" pitchFamily="18" charset="0"/>
                          </a:rPr>
                          <m:t>+</m:t>
                        </m:r>
                        <m:r>
                          <a:rPr lang="en-US" sz="1600" b="0" i="1" smtClean="0">
                            <a:latin typeface="Cambria Math" panose="02040503050406030204" pitchFamily="18" charset="0"/>
                          </a:rPr>
                          <m:t>𝜆</m:t>
                        </m:r>
                        <m:f>
                          <m:fPr>
                            <m:ctrlPr>
                              <a:rPr lang="en-US" sz="1600" b="0" i="1" smtClean="0">
                                <a:latin typeface="Cambria Math"/>
                              </a:rPr>
                            </m:ctrlPr>
                          </m:fPr>
                          <m:num>
                            <m:nary>
                              <m:naryPr>
                                <m:chr m:val="∑"/>
                                <m:supHide m:val="on"/>
                                <m:ctrlPr>
                                  <a:rPr lang="en-US" sz="1600" b="0" i="1" smtClean="0">
                                    <a:latin typeface="Cambria Math"/>
                                  </a:rPr>
                                </m:ctrlPr>
                              </m:naryPr>
                              <m:sub>
                                <m:d>
                                  <m:dPr>
                                    <m:ctrlPr>
                                      <a:rPr lang="en-US" sz="1600" b="0" i="1" smtClean="0">
                                        <a:latin typeface="Cambria Math"/>
                                      </a:rPr>
                                    </m:ctrlPr>
                                  </m:dPr>
                                  <m:e>
                                    <m:r>
                                      <a:rPr lang="en-US" sz="1600" b="0" i="1" smtClean="0">
                                        <a:latin typeface="Cambria Math" panose="02040503050406030204" pitchFamily="18" charset="0"/>
                                      </a:rPr>
                                      <m:t>𝑢</m:t>
                                    </m:r>
                                    <m:r>
                                      <a:rPr lang="en-US" sz="1600" b="0" i="1" smtClean="0">
                                        <a:latin typeface="Cambria Math" panose="02040503050406030204" pitchFamily="18" charset="0"/>
                                      </a:rPr>
                                      <m:t>,</m:t>
                                    </m:r>
                                    <m:r>
                                      <a:rPr lang="en-US" sz="1600" b="0" i="1" smtClean="0">
                                        <a:latin typeface="Cambria Math" panose="02040503050406030204" pitchFamily="18" charset="0"/>
                                      </a:rPr>
                                      <m:t>𝑑</m:t>
                                    </m:r>
                                  </m:e>
                                </m:d>
                                <m:r>
                                  <a:rPr lang="en-US" sz="1600" b="0" i="1" smtClean="0">
                                    <a:latin typeface="Cambria Math" panose="02040503050406030204" pitchFamily="18" charset="0"/>
                                  </a:rPr>
                                  <m:t>:</m:t>
                                </m:r>
                                <m:sSub>
                                  <m:sSubPr>
                                    <m:ctrlPr>
                                      <a:rPr lang="en-US" sz="1600" b="0" i="1" smtClean="0">
                                        <a:latin typeface="Cambria Math"/>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𝑢𝑑</m:t>
                                    </m:r>
                                  </m:sub>
                                </m:sSub>
                                <m:r>
                                  <a:rPr lang="en-US" sz="1600" b="0" i="1" smtClean="0">
                                    <a:latin typeface="Cambria Math" panose="02040503050406030204" pitchFamily="18" charset="0"/>
                                    <a:ea typeface="Cambria Math" panose="02040503050406030204" pitchFamily="18" charset="0"/>
                                  </a:rPr>
                                  <m:t>≠0</m:t>
                                </m:r>
                              </m:sub>
                              <m:sup/>
                              <m:e>
                                <m:r>
                                  <a:rPr lang="en-US" sz="1600" b="0" i="1" smtClean="0">
                                    <a:latin typeface="Cambria Math" panose="02040503050406030204" pitchFamily="18" charset="0"/>
                                  </a:rPr>
                                  <m:t>(</m:t>
                                </m:r>
                                <m:f>
                                  <m:fPr>
                                    <m:ctrlPr>
                                      <a:rPr lang="en-US" sz="1600" b="0" i="1" smtClean="0">
                                        <a:latin typeface="Cambria Math"/>
                                      </a:rPr>
                                    </m:ctrlPr>
                                  </m:fPr>
                                  <m:num>
                                    <m:r>
                                      <a:rPr lang="en-US" sz="1600" b="0" i="1" smtClean="0">
                                        <a:latin typeface="Cambria Math" panose="02040503050406030204" pitchFamily="18" charset="0"/>
                                      </a:rPr>
                                      <m:t>1+</m:t>
                                    </m:r>
                                    <m:sSub>
                                      <m:sSubPr>
                                        <m:ctrlPr>
                                          <a:rPr lang="en-US" sz="1600" b="0" i="1" smtClean="0">
                                            <a:latin typeface="Cambria Math"/>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𝑢𝑑</m:t>
                                        </m:r>
                                      </m:sub>
                                    </m:sSub>
                                  </m:num>
                                  <m:den>
                                    <m:r>
                                      <a:rPr lang="en-US" sz="1600" b="0" i="1" smtClean="0">
                                        <a:latin typeface="Cambria Math" panose="02040503050406030204" pitchFamily="18" charset="0"/>
                                      </a:rPr>
                                      <m:t>2</m:t>
                                    </m:r>
                                  </m:den>
                                </m:f>
                                <m:func>
                                  <m:funcPr>
                                    <m:ctrlPr>
                                      <a:rPr lang="en-US" sz="1600" b="0" i="1" smtClean="0">
                                        <a:latin typeface="Cambria Math"/>
                                      </a:rPr>
                                    </m:ctrlPr>
                                  </m:funcPr>
                                  <m:fName>
                                    <m:r>
                                      <m:rPr>
                                        <m:sty m:val="p"/>
                                      </m:rPr>
                                      <a:rPr lang="en-US" sz="1600" b="0" i="0" smtClean="0">
                                        <a:latin typeface="Cambria Math" panose="02040503050406030204" pitchFamily="18" charset="0"/>
                                      </a:rPr>
                                      <m:t>log</m:t>
                                    </m:r>
                                  </m:fName>
                                  <m:e>
                                    <m:r>
                                      <a:rPr lang="en-US" sz="1600" b="0" i="1" smtClean="0">
                                        <a:latin typeface="Cambria Math" panose="02040503050406030204" pitchFamily="18" charset="0"/>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𝑢𝑑</m:t>
                                            </m:r>
                                          </m:sub>
                                        </m:sSub>
                                        <m:r>
                                          <a:rPr lang="en-US" sz="1600" b="0" i="1" smtClean="0">
                                            <a:latin typeface="Cambria Math" panose="02040503050406030204" pitchFamily="18" charset="0"/>
                                          </a:rPr>
                                          <m:t>=1</m:t>
                                        </m:r>
                                      </m:e>
                                    </m:d>
                                  </m:e>
                                </m:func>
                                <m:r>
                                  <a:rPr lang="en-US" sz="1600" b="0" i="1" smtClean="0">
                                    <a:latin typeface="Cambria Math" panose="02040503050406030204" pitchFamily="18" charset="0"/>
                                  </a:rPr>
                                  <m:t>+</m:t>
                                </m:r>
                                <m:f>
                                  <m:fPr>
                                    <m:ctrlPr>
                                      <a:rPr lang="en-US" sz="1600" b="0" i="1" smtClean="0">
                                        <a:latin typeface="Cambria Math"/>
                                      </a:rPr>
                                    </m:ctrlPr>
                                  </m:fPr>
                                  <m:num>
                                    <m:r>
                                      <a:rPr lang="en-US" sz="1600" b="0" i="1" smtClean="0">
                                        <a:latin typeface="Cambria Math" panose="02040503050406030204" pitchFamily="18" charset="0"/>
                                      </a:rPr>
                                      <m:t>1−</m:t>
                                    </m:r>
                                    <m:sSub>
                                      <m:sSubPr>
                                        <m:ctrlPr>
                                          <a:rPr lang="en-US" sz="1600" b="0" i="1" smtClean="0">
                                            <a:latin typeface="Cambria Math"/>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𝑢𝑑</m:t>
                                        </m:r>
                                      </m:sub>
                                    </m:sSub>
                                  </m:num>
                                  <m:den>
                                    <m:r>
                                      <a:rPr lang="en-US" sz="1600" b="0" i="1" smtClean="0">
                                        <a:latin typeface="Cambria Math" panose="02040503050406030204" pitchFamily="18" charset="0"/>
                                      </a:rPr>
                                      <m:t>2</m:t>
                                    </m:r>
                                  </m:den>
                                </m:f>
                                <m:func>
                                  <m:funcPr>
                                    <m:ctrlPr>
                                      <a:rPr lang="en-US" sz="1600" b="0" i="1" smtClean="0">
                                        <a:latin typeface="Cambria Math"/>
                                      </a:rPr>
                                    </m:ctrlPr>
                                  </m:funcPr>
                                  <m:fName>
                                    <m:r>
                                      <m:rPr>
                                        <m:sty m:val="p"/>
                                      </m:rPr>
                                      <a:rPr lang="en-US" sz="1600" b="0" i="0" smtClean="0">
                                        <a:latin typeface="Cambria Math" panose="02040503050406030204" pitchFamily="18" charset="0"/>
                                      </a:rPr>
                                      <m:t>log</m:t>
                                    </m:r>
                                  </m:fName>
                                  <m:e>
                                    <m:r>
                                      <a:rPr lang="en-US" sz="1600" b="0" i="1" smtClean="0">
                                        <a:latin typeface="Cambria Math" panose="02040503050406030204" pitchFamily="18" charset="0"/>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𝑢𝑑</m:t>
                                            </m:r>
                                          </m:sub>
                                        </m:sSub>
                                        <m:r>
                                          <a:rPr lang="en-US" sz="1600" b="0" i="1" smtClean="0">
                                            <a:latin typeface="Cambria Math" panose="02040503050406030204" pitchFamily="18" charset="0"/>
                                          </a:rPr>
                                          <m:t>=−1</m:t>
                                        </m:r>
                                      </m:e>
                                    </m:d>
                                  </m:e>
                                </m:func>
                                <m:r>
                                  <a:rPr lang="en-US" sz="1600" b="0" i="1" smtClean="0">
                                    <a:latin typeface="Cambria Math" panose="02040503050406030204" pitchFamily="18" charset="0"/>
                                  </a:rPr>
                                  <m:t>)</m:t>
                                </m:r>
                              </m:e>
                            </m:nary>
                          </m:num>
                          <m:den>
                            <m:sSub>
                              <m:sSubPr>
                                <m:ctrlPr>
                                  <a:rPr lang="en-US" sz="1600" b="0" i="1" smtClean="0">
                                    <a:latin typeface="Cambria Math"/>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𝑉</m:t>
                                </m:r>
                              </m:sub>
                            </m:sSub>
                          </m:den>
                        </m:f>
                      </m:oMath>
                    </m:oMathPara>
                  </a14:m>
                  <a:endParaRPr lang="en-US" dirty="0" smtClean="0"/>
                </a:p>
                <a:p>
                  <a:endParaRPr lang="en-US" dirty="0" smtClean="0"/>
                </a:p>
                <a:p>
                  <a:r>
                    <a:rPr lang="en-US" dirty="0" err="1" smtClean="0"/>
                    <a:t>s.t.</a:t>
                  </a:r>
                  <a:endParaRPr lang="en-US" dirty="0"/>
                </a:p>
                <a:p>
                  <a:pPr algn="ctr"/>
                  <a:r>
                    <a:rPr lang="en-US" dirty="0" smtClean="0"/>
                    <a:t>and         </a:t>
                  </a:r>
                </a:p>
              </p:txBody>
            </p:sp>
          </mc:Choice>
          <mc:Fallback xmlns="">
            <p:sp>
              <p:nvSpPr>
                <p:cNvPr id="4" name="文本框 3"/>
                <p:cNvSpPr txBox="1">
                  <a:spLocks noRot="1" noChangeAspect="1" noMove="1" noResize="1" noEditPoints="1" noAdjustHandles="1" noChangeArrowheads="1" noChangeShapeType="1" noTextEdit="1"/>
                </p:cNvSpPr>
                <p:nvPr/>
              </p:nvSpPr>
              <p:spPr>
                <a:xfrm>
                  <a:off x="1302434" y="2346603"/>
                  <a:ext cx="10317480" cy="1588576"/>
                </a:xfrm>
                <a:prstGeom prst="rect">
                  <a:avLst/>
                </a:prstGeom>
                <a:blipFill rotWithShape="0">
                  <a:blip r:embed="rId7"/>
                  <a:stretch>
                    <a:fillRect l="-532" b="-4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703383" y="3427830"/>
                  <a:ext cx="6217920" cy="689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0≤</m:t>
                        </m:r>
                        <m:sSub>
                          <m:sSubPr>
                            <m:ctrlPr>
                              <a:rPr lang="en-US" sz="1600" i="1">
                                <a:latin typeface="Cambria Math"/>
                              </a:rPr>
                            </m:ctrlPr>
                          </m:sSubPr>
                          <m:e>
                            <m:r>
                              <a:rPr lang="en-US" sz="1600" i="1">
                                <a:latin typeface="Cambria Math" panose="02040503050406030204" pitchFamily="18" charset="0"/>
                              </a:rPr>
                              <m:t>𝜃</m:t>
                            </m:r>
                          </m:e>
                          <m:sub>
                            <m:r>
                              <a:rPr lang="en-US" sz="1600" i="1">
                                <a:latin typeface="Cambria Math" panose="02040503050406030204" pitchFamily="18" charset="0"/>
                              </a:rPr>
                              <m:t>𝑑𝑘</m:t>
                            </m:r>
                          </m:sub>
                        </m:sSub>
                        <m:r>
                          <a:rPr lang="en-US" sz="1600" i="1">
                            <a:latin typeface="Cambria Math" panose="02040503050406030204" pitchFamily="18" charset="0"/>
                          </a:rPr>
                          <m:t>≤1,</m:t>
                        </m:r>
                        <m:r>
                          <a:rPr lang="en-US" sz="1600" b="0" i="1" smtClean="0">
                            <a:latin typeface="Cambria Math" panose="02040503050406030204" pitchFamily="18" charset="0"/>
                          </a:rPr>
                          <m:t>   </m:t>
                        </m:r>
                        <m:nary>
                          <m:naryPr>
                            <m:chr m:val="∑"/>
                            <m:supHide m:val="on"/>
                            <m:ctrlPr>
                              <a:rPr lang="en-US" sz="1600" b="0" i="1" smtClean="0">
                                <a:latin typeface="Cambria Math"/>
                              </a:rPr>
                            </m:ctrlPr>
                          </m:naryPr>
                          <m:sub>
                            <m:r>
                              <a:rPr lang="en-US" sz="1600" b="0" i="1" smtClean="0">
                                <a:latin typeface="Cambria Math" panose="02040503050406030204" pitchFamily="18" charset="0"/>
                              </a:rPr>
                              <m:t>𝑘</m:t>
                            </m:r>
                          </m:sub>
                          <m:sup/>
                          <m:e>
                            <m:sSub>
                              <m:sSubPr>
                                <m:ctrlPr>
                                  <a:rPr lang="en-US" sz="1600" b="0" i="1" smtClean="0">
                                    <a:latin typeface="Cambria Math"/>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𝑑𝑘</m:t>
                                </m:r>
                              </m:sub>
                            </m:sSub>
                            <m:r>
                              <a:rPr lang="en-US" sz="1600" b="0" i="1" smtClean="0">
                                <a:latin typeface="Cambria Math" panose="02040503050406030204" pitchFamily="18" charset="0"/>
                              </a:rPr>
                              <m:t>=1</m:t>
                            </m:r>
                          </m:e>
                        </m:nary>
                      </m:oMath>
                    </m:oMathPara>
                  </a14:m>
                  <a:endParaRPr lang="en-US" sz="1600" dirty="0"/>
                </a:p>
              </p:txBody>
            </p:sp>
          </mc:Choice>
          <mc:Fallback xmlns="">
            <p:sp>
              <p:nvSpPr>
                <p:cNvPr id="5" name="文本框 4"/>
                <p:cNvSpPr txBox="1">
                  <a:spLocks noRot="1" noChangeAspect="1" noMove="1" noResize="1" noEditPoints="1" noAdjustHandles="1" noChangeArrowheads="1" noChangeShapeType="1" noTextEdit="1"/>
                </p:cNvSpPr>
                <p:nvPr/>
              </p:nvSpPr>
              <p:spPr>
                <a:xfrm>
                  <a:off x="703383" y="3427830"/>
                  <a:ext cx="6217920" cy="68980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5711483" y="3427958"/>
                  <a:ext cx="6217920" cy="6896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0≤</m:t>
                        </m:r>
                        <m:sSub>
                          <m:sSubPr>
                            <m:ctrlPr>
                              <a:rPr lang="en-US" sz="1600" b="0" i="1" smtClean="0">
                                <a:latin typeface="Cambria Math"/>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𝑘𝑤</m:t>
                            </m:r>
                          </m:sub>
                        </m:sSub>
                        <m:r>
                          <a:rPr lang="en-US" sz="1600" b="0" i="1" smtClean="0">
                            <a:latin typeface="Cambria Math" panose="02040503050406030204" pitchFamily="18" charset="0"/>
                          </a:rPr>
                          <m:t>≤</m:t>
                        </m:r>
                        <m:r>
                          <a:rPr lang="en-US" sz="1600" i="1">
                            <a:latin typeface="Cambria Math" panose="02040503050406030204" pitchFamily="18" charset="0"/>
                          </a:rPr>
                          <m:t>1,</m:t>
                        </m:r>
                        <m:r>
                          <a:rPr lang="en-US" sz="1600" b="0" i="1" smtClean="0">
                            <a:latin typeface="Cambria Math" panose="02040503050406030204" pitchFamily="18" charset="0"/>
                          </a:rPr>
                          <m:t>  </m:t>
                        </m:r>
                        <m:nary>
                          <m:naryPr>
                            <m:chr m:val="∑"/>
                            <m:supHide m:val="on"/>
                            <m:ctrlPr>
                              <a:rPr lang="en-US" sz="1600" b="0" i="1" smtClean="0">
                                <a:latin typeface="Cambria Math"/>
                              </a:rPr>
                            </m:ctrlPr>
                          </m:naryPr>
                          <m:sub>
                            <m:r>
                              <a:rPr lang="en-US" sz="1600" b="0" i="1" smtClean="0">
                                <a:latin typeface="Cambria Math" panose="02040503050406030204" pitchFamily="18" charset="0"/>
                              </a:rPr>
                              <m:t>𝑤</m:t>
                            </m:r>
                          </m:sub>
                          <m:sup/>
                          <m:e>
                            <m:sSub>
                              <m:sSubPr>
                                <m:ctrlPr>
                                  <a:rPr lang="en-US" sz="1600" b="0" i="1" smtClean="0">
                                    <a:latin typeface="Cambria Math"/>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𝑘𝑤</m:t>
                                </m:r>
                              </m:sub>
                            </m:sSub>
                            <m:r>
                              <a:rPr lang="en-US" sz="1600" b="0" i="1" smtClean="0">
                                <a:latin typeface="Cambria Math" panose="02040503050406030204" pitchFamily="18" charset="0"/>
                              </a:rPr>
                              <m:t>=1</m:t>
                            </m:r>
                          </m:e>
                        </m:nary>
                      </m:oMath>
                    </m:oMathPara>
                  </a14:m>
                  <a:endParaRPr lang="en-US" sz="1600" dirty="0"/>
                </a:p>
              </p:txBody>
            </p:sp>
          </mc:Choice>
          <mc:Fallback xmlns="">
            <p:sp>
              <p:nvSpPr>
                <p:cNvPr id="6" name="文本框 5"/>
                <p:cNvSpPr txBox="1">
                  <a:spLocks noRot="1" noChangeAspect="1" noMove="1" noResize="1" noEditPoints="1" noAdjustHandles="1" noChangeArrowheads="1" noChangeShapeType="1" noTextEdit="1"/>
                </p:cNvSpPr>
                <p:nvPr/>
              </p:nvSpPr>
              <p:spPr>
                <a:xfrm>
                  <a:off x="5711483" y="3427958"/>
                  <a:ext cx="6217920" cy="689676"/>
                </a:xfrm>
                <a:prstGeom prst="rect">
                  <a:avLst/>
                </a:prstGeom>
                <a:blipFill rotWithShape="0">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文本框 8"/>
              <p:cNvSpPr txBox="1"/>
              <p:nvPr/>
            </p:nvSpPr>
            <p:spPr>
              <a:xfrm>
                <a:off x="133639" y="2661676"/>
                <a:ext cx="208201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𝐽</m:t>
                      </m:r>
                      <m:d>
                        <m:dPr>
                          <m:ctrlPr>
                            <a:rPr lang="en-US" sz="1600" i="1">
                              <a:latin typeface="Cambria Math"/>
                            </a:rPr>
                          </m:ctrlPr>
                        </m:dPr>
                        <m:e>
                          <m:r>
                            <a:rPr lang="en-US" sz="1600" b="1" i="1">
                              <a:latin typeface="Cambria Math" panose="02040503050406030204" pitchFamily="18" charset="0"/>
                            </a:rPr>
                            <m:t>𝜽</m:t>
                          </m:r>
                          <m:r>
                            <a:rPr lang="en-US" sz="1600" b="1" i="1">
                              <a:latin typeface="Cambria Math" panose="02040503050406030204" pitchFamily="18" charset="0"/>
                            </a:rPr>
                            <m:t>,</m:t>
                          </m:r>
                          <m:r>
                            <a:rPr lang="en-US" sz="1600" b="1" i="1">
                              <a:latin typeface="Cambria Math" panose="02040503050406030204" pitchFamily="18" charset="0"/>
                            </a:rPr>
                            <m:t>𝜷</m:t>
                          </m:r>
                          <m:r>
                            <a:rPr lang="en-US" sz="1600" b="1" i="1">
                              <a:latin typeface="Cambria Math" panose="02040503050406030204" pitchFamily="18" charset="0"/>
                            </a:rPr>
                            <m:t>,</m:t>
                          </m:r>
                          <m:r>
                            <a:rPr lang="en-US" sz="1600" b="1" i="1">
                              <a:latin typeface="Cambria Math" panose="02040503050406030204" pitchFamily="18" charset="0"/>
                            </a:rPr>
                            <m:t>𝑿</m:t>
                          </m:r>
                          <m:r>
                            <a:rPr lang="en-US" sz="1600" b="1" i="1">
                              <a:latin typeface="Cambria Math" panose="02040503050406030204" pitchFamily="18" charset="0"/>
                            </a:rPr>
                            <m:t>,</m:t>
                          </m:r>
                          <m:r>
                            <a:rPr lang="en-US" sz="1600" b="1" i="1">
                              <a:latin typeface="Cambria Math" panose="02040503050406030204" pitchFamily="18" charset="0"/>
                            </a:rPr>
                            <m:t>𝑨</m:t>
                          </m:r>
                          <m:r>
                            <a:rPr lang="en-US" sz="1600" b="1" i="1">
                              <a:latin typeface="Cambria Math" panose="02040503050406030204" pitchFamily="18" charset="0"/>
                            </a:rPr>
                            <m:t>,</m:t>
                          </m:r>
                          <m:r>
                            <a:rPr lang="en-US" sz="1600" b="1" i="1">
                              <a:latin typeface="Cambria Math" panose="02040503050406030204" pitchFamily="18" charset="0"/>
                            </a:rPr>
                            <m:t>𝒃</m:t>
                          </m:r>
                        </m:e>
                      </m:d>
                    </m:oMath>
                  </m:oMathPara>
                </a14:m>
                <a:endParaRPr 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33639" y="2661676"/>
                <a:ext cx="2082018" cy="338554"/>
              </a:xfrm>
              <a:prstGeom prst="rect">
                <a:avLst/>
              </a:prstGeom>
              <a:blipFill rotWithShape="0">
                <a:blip r:embed="rId10"/>
                <a:stretch>
                  <a:fillRect b="-10909"/>
                </a:stretch>
              </a:blipFill>
            </p:spPr>
            <p:txBody>
              <a:bodyPr/>
              <a:lstStyle/>
              <a:p>
                <a:r>
                  <a:rPr lang="en-US">
                    <a:noFill/>
                  </a:rPr>
                  <a:t> </a:t>
                </a:r>
              </a:p>
            </p:txBody>
          </p:sp>
        </mc:Fallback>
      </mc:AlternateContent>
      <p:grpSp>
        <p:nvGrpSpPr>
          <p:cNvPr id="15" name="组合 14"/>
          <p:cNvGrpSpPr/>
          <p:nvPr/>
        </p:nvGrpSpPr>
        <p:grpSpPr>
          <a:xfrm>
            <a:off x="288383" y="5198861"/>
            <a:ext cx="12493289" cy="1355051"/>
            <a:chOff x="288383" y="5198861"/>
            <a:chExt cx="12493289" cy="1355051"/>
          </a:xfrm>
        </p:grpSpPr>
        <mc:AlternateContent xmlns:mc="http://schemas.openxmlformats.org/markup-compatibility/2006" xmlns:a14="http://schemas.microsoft.com/office/drawing/2010/main">
          <mc:Choice Requires="a14">
            <p:sp>
              <p:nvSpPr>
                <p:cNvPr id="7" name="文本框 6"/>
                <p:cNvSpPr txBox="1"/>
                <p:nvPr/>
              </p:nvSpPr>
              <p:spPr>
                <a:xfrm>
                  <a:off x="838200" y="5198861"/>
                  <a:ext cx="11943472" cy="1355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d>
                          <m:dPr>
                            <m:ctrlPr>
                              <a:rPr lang="en-US" sz="1600" i="1">
                                <a:latin typeface="Cambria Math"/>
                              </a:rPr>
                            </m:ctrlPr>
                          </m:dPr>
                          <m:e>
                            <m:r>
                              <a:rPr lang="en-US" sz="1600" i="1">
                                <a:latin typeface="Cambria Math" panose="02040503050406030204" pitchFamily="18" charset="0"/>
                              </a:rPr>
                              <m:t>1−</m:t>
                            </m:r>
                            <m:r>
                              <a:rPr lang="en-US" sz="1600" i="1">
                                <a:latin typeface="Cambria Math" panose="02040503050406030204" pitchFamily="18" charset="0"/>
                              </a:rPr>
                              <m:t>𝜆</m:t>
                            </m:r>
                          </m:e>
                        </m:d>
                        <m:f>
                          <m:fPr>
                            <m:ctrlPr>
                              <a:rPr lang="en-US" sz="1600" i="1">
                                <a:latin typeface="Cambria Math"/>
                              </a:rPr>
                            </m:ctrlPr>
                          </m:fPr>
                          <m:num>
                            <m:nary>
                              <m:naryPr>
                                <m:chr m:val="∑"/>
                                <m:supHide m:val="on"/>
                                <m:ctrlPr>
                                  <a:rPr lang="en-US" sz="1600" i="1">
                                    <a:latin typeface="Cambria Math"/>
                                  </a:rPr>
                                </m:ctrlPr>
                              </m:naryPr>
                              <m:sub>
                                <m:r>
                                  <a:rPr lang="en-US" sz="1600" i="1">
                                    <a:latin typeface="Cambria Math" panose="02040503050406030204" pitchFamily="18" charset="0"/>
                                  </a:rPr>
                                  <m:t>𝑑</m:t>
                                </m:r>
                                <m:r>
                                  <a:rPr lang="en-US" sz="1600" i="1">
                                    <a:latin typeface="Cambria Math" panose="02040503050406030204" pitchFamily="18" charset="0"/>
                                  </a:rPr>
                                  <m:t>,</m:t>
                                </m:r>
                                <m:r>
                                  <a:rPr lang="en-US" sz="1600" i="1">
                                    <a:latin typeface="Cambria Math" panose="02040503050406030204" pitchFamily="18" charset="0"/>
                                  </a:rPr>
                                  <m:t>𝑤</m:t>
                                </m:r>
                              </m:sub>
                              <m:sup/>
                              <m:e>
                                <m:r>
                                  <a:rPr lang="en-US" sz="1600" i="1">
                                    <a:latin typeface="Cambria Math" panose="02040503050406030204" pitchFamily="18" charset="0"/>
                                  </a:rPr>
                                  <m:t>𝑛</m:t>
                                </m:r>
                                <m:d>
                                  <m:dPr>
                                    <m:ctrlPr>
                                      <a:rPr lang="en-US" sz="1600" i="1">
                                        <a:latin typeface="Cambria Math"/>
                                      </a:rPr>
                                    </m:ctrlPr>
                                  </m:dPr>
                                  <m:e>
                                    <m:r>
                                      <a:rPr lang="en-US" sz="1600" i="1">
                                        <a:latin typeface="Cambria Math" panose="02040503050406030204" pitchFamily="18" charset="0"/>
                                      </a:rPr>
                                      <m:t>𝑑</m:t>
                                    </m:r>
                                    <m:r>
                                      <a:rPr lang="en-US" sz="1600" i="1">
                                        <a:latin typeface="Cambria Math" panose="02040503050406030204" pitchFamily="18" charset="0"/>
                                      </a:rPr>
                                      <m:t>,</m:t>
                                    </m:r>
                                    <m:r>
                                      <a:rPr lang="en-US" sz="1600" i="1">
                                        <a:latin typeface="Cambria Math" panose="02040503050406030204" pitchFamily="18" charset="0"/>
                                      </a:rPr>
                                      <m:t>𝑤</m:t>
                                    </m:r>
                                  </m:e>
                                </m:d>
                                <m:r>
                                  <m:rPr>
                                    <m:sty m:val="p"/>
                                  </m:rPr>
                                  <a:rPr lang="en-US" sz="1600">
                                    <a:latin typeface="Cambria Math" panose="02040503050406030204" pitchFamily="18" charset="0"/>
                                  </a:rPr>
                                  <m:t>log</m:t>
                                </m:r>
                                <m:r>
                                  <a:rPr lang="en-US" sz="1600" i="1">
                                    <a:latin typeface="Cambria Math" panose="02040503050406030204" pitchFamily="18" charset="0"/>
                                  </a:rPr>
                                  <m:t>⁡(</m:t>
                                </m:r>
                                <m:nary>
                                  <m:naryPr>
                                    <m:chr m:val="∑"/>
                                    <m:supHide m:val="on"/>
                                    <m:ctrlPr>
                                      <a:rPr lang="en-US" sz="1600" i="1">
                                        <a:latin typeface="Cambria Math"/>
                                      </a:rPr>
                                    </m:ctrlPr>
                                  </m:naryPr>
                                  <m:sub>
                                    <m:r>
                                      <a:rPr lang="en-US" sz="1600" i="1">
                                        <a:latin typeface="Cambria Math" panose="02040503050406030204" pitchFamily="18" charset="0"/>
                                      </a:rPr>
                                      <m:t>𝑘</m:t>
                                    </m:r>
                                  </m:sub>
                                  <m:sup/>
                                  <m:e>
                                    <m:sSub>
                                      <m:sSubPr>
                                        <m:ctrlPr>
                                          <a:rPr lang="en-US" sz="1600" i="1">
                                            <a:latin typeface="Cambria Math"/>
                                          </a:rPr>
                                        </m:ctrlPr>
                                      </m:sSubPr>
                                      <m:e>
                                        <m:r>
                                          <a:rPr lang="en-US" sz="1600" i="1">
                                            <a:latin typeface="Cambria Math" panose="02040503050406030204" pitchFamily="18" charset="0"/>
                                          </a:rPr>
                                          <m:t>𝜃</m:t>
                                        </m:r>
                                      </m:e>
                                      <m:sub>
                                        <m:r>
                                          <a:rPr lang="en-US" sz="1600" i="1">
                                            <a:latin typeface="Cambria Math" panose="02040503050406030204" pitchFamily="18" charset="0"/>
                                          </a:rPr>
                                          <m:t>𝑑𝑘</m:t>
                                        </m:r>
                                      </m:sub>
                                    </m:sSub>
                                    <m:sSub>
                                      <m:sSubPr>
                                        <m:ctrlPr>
                                          <a:rPr lang="en-US" sz="1600" i="1">
                                            <a:latin typeface="Cambria Math"/>
                                          </a:rPr>
                                        </m:ctrlPr>
                                      </m:sSubPr>
                                      <m:e>
                                        <m:r>
                                          <a:rPr lang="en-US" sz="1600" i="1">
                                            <a:latin typeface="Cambria Math" panose="02040503050406030204" pitchFamily="18" charset="0"/>
                                          </a:rPr>
                                          <m:t>𝛽</m:t>
                                        </m:r>
                                      </m:e>
                                      <m:sub>
                                        <m:r>
                                          <a:rPr lang="en-US" sz="1600" i="1">
                                            <a:latin typeface="Cambria Math" panose="02040503050406030204" pitchFamily="18" charset="0"/>
                                          </a:rPr>
                                          <m:t>𝑘𝑤</m:t>
                                        </m:r>
                                      </m:sub>
                                    </m:sSub>
                                    <m:r>
                                      <a:rPr lang="en-US" sz="1600" i="1">
                                        <a:latin typeface="Cambria Math" panose="02040503050406030204" pitchFamily="18" charset="0"/>
                                      </a:rPr>
                                      <m:t>)</m:t>
                                    </m:r>
                                  </m:e>
                                </m:nary>
                              </m:e>
                            </m:nary>
                          </m:num>
                          <m:den>
                            <m:sSub>
                              <m:sSubPr>
                                <m:ctrlPr>
                                  <a:rPr lang="en-US" sz="1600" i="1">
                                    <a:latin typeface="Cambria Math"/>
                                  </a:rPr>
                                </m:ctrlPr>
                              </m:sSubPr>
                              <m:e>
                                <m:r>
                                  <a:rPr lang="en-US" sz="1600" i="1">
                                    <a:latin typeface="Cambria Math" panose="02040503050406030204" pitchFamily="18" charset="0"/>
                                  </a:rPr>
                                  <m:t>𝑁</m:t>
                                </m:r>
                              </m:e>
                              <m:sub>
                                <m:r>
                                  <a:rPr lang="en-US" sz="1600" i="1">
                                    <a:latin typeface="Cambria Math" panose="02040503050406030204" pitchFamily="18" charset="0"/>
                                  </a:rPr>
                                  <m:t>𝐹</m:t>
                                </m:r>
                              </m:sub>
                            </m:sSub>
                          </m:den>
                        </m:f>
                        <m:r>
                          <a:rPr lang="en-US" sz="1600" i="1">
                            <a:latin typeface="Cambria Math" panose="02040503050406030204" pitchFamily="18" charset="0"/>
                          </a:rPr>
                          <m:t>+</m:t>
                        </m:r>
                        <m:r>
                          <a:rPr lang="en-US" sz="1600" i="1">
                            <a:latin typeface="Cambria Math" panose="02040503050406030204" pitchFamily="18" charset="0"/>
                          </a:rPr>
                          <m:t>𝜆</m:t>
                        </m:r>
                        <m:f>
                          <m:fPr>
                            <m:ctrlPr>
                              <a:rPr lang="en-US" sz="1600" i="1">
                                <a:latin typeface="Cambria Math"/>
                              </a:rPr>
                            </m:ctrlPr>
                          </m:fPr>
                          <m:num>
                            <m:nary>
                              <m:naryPr>
                                <m:chr m:val="∑"/>
                                <m:supHide m:val="on"/>
                                <m:ctrlPr>
                                  <a:rPr lang="en-US" sz="1600" i="1">
                                    <a:latin typeface="Cambria Math"/>
                                  </a:rPr>
                                </m:ctrlPr>
                              </m:naryPr>
                              <m:sub>
                                <m:d>
                                  <m:dPr>
                                    <m:ctrlPr>
                                      <a:rPr lang="en-US" sz="1600" i="1">
                                        <a:latin typeface="Cambria Math"/>
                                      </a:rPr>
                                    </m:ctrlPr>
                                  </m:dPr>
                                  <m:e>
                                    <m:r>
                                      <a:rPr lang="en-US" sz="1600" i="1">
                                        <a:latin typeface="Cambria Math" panose="02040503050406030204" pitchFamily="18" charset="0"/>
                                      </a:rPr>
                                      <m:t>𝑢</m:t>
                                    </m:r>
                                    <m:r>
                                      <a:rPr lang="en-US" sz="1600" i="1">
                                        <a:latin typeface="Cambria Math" panose="02040503050406030204" pitchFamily="18" charset="0"/>
                                      </a:rPr>
                                      <m:t>,</m:t>
                                    </m:r>
                                    <m:r>
                                      <a:rPr lang="en-US" sz="1600" i="1">
                                        <a:latin typeface="Cambria Math" panose="02040503050406030204" pitchFamily="18" charset="0"/>
                                      </a:rPr>
                                      <m:t>𝑑</m:t>
                                    </m:r>
                                  </m:e>
                                </m:d>
                                <m:r>
                                  <a:rPr lang="en-US" sz="1600" i="1">
                                    <a:latin typeface="Cambria Math" panose="02040503050406030204" pitchFamily="18" charset="0"/>
                                  </a:rPr>
                                  <m:t>:</m:t>
                                </m:r>
                                <m:sSub>
                                  <m:sSubPr>
                                    <m:ctrlPr>
                                      <a:rPr lang="en-US" sz="1600" i="1">
                                        <a:latin typeface="Cambria Math"/>
                                      </a:rPr>
                                    </m:ctrlPr>
                                  </m:sSubPr>
                                  <m:e>
                                    <m:r>
                                      <a:rPr lang="en-US" sz="1600" i="1">
                                        <a:latin typeface="Cambria Math" panose="02040503050406030204" pitchFamily="18" charset="0"/>
                                      </a:rPr>
                                      <m:t>𝑣</m:t>
                                    </m:r>
                                  </m:e>
                                  <m:sub>
                                    <m:r>
                                      <a:rPr lang="en-US" sz="1600" i="1">
                                        <a:latin typeface="Cambria Math" panose="02040503050406030204" pitchFamily="18" charset="0"/>
                                      </a:rPr>
                                      <m:t>𝑢𝑑</m:t>
                                    </m:r>
                                  </m:sub>
                                </m:sSub>
                                <m:r>
                                  <a:rPr lang="en-US" sz="1600" i="1">
                                    <a:latin typeface="Cambria Math" panose="02040503050406030204" pitchFamily="18" charset="0"/>
                                    <a:ea typeface="Cambria Math" panose="02040503050406030204" pitchFamily="18" charset="0"/>
                                  </a:rPr>
                                  <m:t>≠0</m:t>
                                </m:r>
                              </m:sub>
                              <m:sup/>
                              <m:e>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1+</m:t>
                                    </m:r>
                                    <m:sSub>
                                      <m:sSubPr>
                                        <m:ctrlPr>
                                          <a:rPr lang="en-US" sz="1600" i="1">
                                            <a:latin typeface="Cambria Math"/>
                                          </a:rPr>
                                        </m:ctrlPr>
                                      </m:sSubPr>
                                      <m:e>
                                        <m:r>
                                          <a:rPr lang="en-US" sz="1600" i="1">
                                            <a:latin typeface="Cambria Math" panose="02040503050406030204" pitchFamily="18" charset="0"/>
                                          </a:rPr>
                                          <m:t>𝑣</m:t>
                                        </m:r>
                                      </m:e>
                                      <m:sub>
                                        <m:r>
                                          <a:rPr lang="en-US" sz="1600" i="1">
                                            <a:latin typeface="Cambria Math" panose="02040503050406030204" pitchFamily="18" charset="0"/>
                                          </a:rPr>
                                          <m:t>𝑢𝑑</m:t>
                                        </m:r>
                                      </m:sub>
                                    </m:sSub>
                                  </m:num>
                                  <m:den>
                                    <m:r>
                                      <a:rPr lang="en-US" sz="1600" i="1">
                                        <a:latin typeface="Cambria Math" panose="02040503050406030204" pitchFamily="18" charset="0"/>
                                      </a:rPr>
                                      <m:t>2</m:t>
                                    </m:r>
                                  </m:den>
                                </m:f>
                                <m:func>
                                  <m:funcPr>
                                    <m:ctrlPr>
                                      <a:rPr lang="en-US" sz="1600" i="1">
                                        <a:latin typeface="Cambria Math"/>
                                      </a:rPr>
                                    </m:ctrlPr>
                                  </m:funcPr>
                                  <m:fName>
                                    <m:r>
                                      <m:rPr>
                                        <m:sty m:val="p"/>
                                      </m:rPr>
                                      <a:rPr lang="en-US" sz="1600">
                                        <a:latin typeface="Cambria Math" panose="02040503050406030204" pitchFamily="18" charset="0"/>
                                      </a:rPr>
                                      <m:t>log</m:t>
                                    </m:r>
                                  </m:fName>
                                  <m:e>
                                    <m:r>
                                      <a:rPr lang="en-US" sz="1600" i="1">
                                        <a:latin typeface="Cambria Math" panose="02040503050406030204" pitchFamily="18" charset="0"/>
                                      </a:rPr>
                                      <m:t>𝑝</m:t>
                                    </m:r>
                                    <m:d>
                                      <m:dPr>
                                        <m:ctrlPr>
                                          <a:rPr lang="en-US" sz="1600" i="1">
                                            <a:latin typeface="Cambria Math"/>
                                          </a:rPr>
                                        </m:ctrlPr>
                                      </m:dPr>
                                      <m:e>
                                        <m:sSub>
                                          <m:sSubPr>
                                            <m:ctrlPr>
                                              <a:rPr lang="en-US" sz="1600" i="1">
                                                <a:latin typeface="Cambria Math"/>
                                              </a:rPr>
                                            </m:ctrlPr>
                                          </m:sSubPr>
                                          <m:e>
                                            <m:r>
                                              <a:rPr lang="en-US" sz="1600" i="1">
                                                <a:latin typeface="Cambria Math" panose="02040503050406030204" pitchFamily="18" charset="0"/>
                                              </a:rPr>
                                              <m:t>𝑣</m:t>
                                            </m:r>
                                          </m:e>
                                          <m:sub>
                                            <m:r>
                                              <a:rPr lang="en-US" sz="1600" i="1">
                                                <a:latin typeface="Cambria Math" panose="02040503050406030204" pitchFamily="18" charset="0"/>
                                              </a:rPr>
                                              <m:t>𝑢𝑑</m:t>
                                            </m:r>
                                          </m:sub>
                                        </m:sSub>
                                        <m:r>
                                          <a:rPr lang="en-US" sz="1600" i="1">
                                            <a:latin typeface="Cambria Math" panose="02040503050406030204" pitchFamily="18" charset="0"/>
                                          </a:rPr>
                                          <m:t>=1</m:t>
                                        </m:r>
                                      </m:e>
                                    </m:d>
                                  </m:e>
                                </m:func>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1−</m:t>
                                    </m:r>
                                    <m:sSub>
                                      <m:sSubPr>
                                        <m:ctrlPr>
                                          <a:rPr lang="en-US" sz="1600" i="1">
                                            <a:latin typeface="Cambria Math"/>
                                          </a:rPr>
                                        </m:ctrlPr>
                                      </m:sSubPr>
                                      <m:e>
                                        <m:r>
                                          <a:rPr lang="en-US" sz="1600" i="1">
                                            <a:latin typeface="Cambria Math" panose="02040503050406030204" pitchFamily="18" charset="0"/>
                                          </a:rPr>
                                          <m:t>𝑣</m:t>
                                        </m:r>
                                      </m:e>
                                      <m:sub>
                                        <m:r>
                                          <a:rPr lang="en-US" sz="1600" i="1">
                                            <a:latin typeface="Cambria Math" panose="02040503050406030204" pitchFamily="18" charset="0"/>
                                          </a:rPr>
                                          <m:t>𝑢𝑑</m:t>
                                        </m:r>
                                      </m:sub>
                                    </m:sSub>
                                  </m:num>
                                  <m:den>
                                    <m:r>
                                      <a:rPr lang="en-US" sz="1600" i="1">
                                        <a:latin typeface="Cambria Math" panose="02040503050406030204" pitchFamily="18" charset="0"/>
                                      </a:rPr>
                                      <m:t>2</m:t>
                                    </m:r>
                                  </m:den>
                                </m:f>
                                <m:func>
                                  <m:funcPr>
                                    <m:ctrlPr>
                                      <a:rPr lang="en-US" sz="1600" i="1">
                                        <a:latin typeface="Cambria Math"/>
                                      </a:rPr>
                                    </m:ctrlPr>
                                  </m:funcPr>
                                  <m:fName>
                                    <m:r>
                                      <m:rPr>
                                        <m:sty m:val="p"/>
                                      </m:rPr>
                                      <a:rPr lang="en-US" sz="1600">
                                        <a:latin typeface="Cambria Math" panose="02040503050406030204" pitchFamily="18" charset="0"/>
                                      </a:rPr>
                                      <m:t>log</m:t>
                                    </m:r>
                                  </m:fName>
                                  <m:e>
                                    <m:r>
                                      <a:rPr lang="en-US" sz="1600" i="1">
                                        <a:latin typeface="Cambria Math" panose="02040503050406030204" pitchFamily="18" charset="0"/>
                                      </a:rPr>
                                      <m:t>𝑝</m:t>
                                    </m:r>
                                    <m:d>
                                      <m:dPr>
                                        <m:ctrlPr>
                                          <a:rPr lang="en-US" sz="1600" i="1">
                                            <a:latin typeface="Cambria Math"/>
                                          </a:rPr>
                                        </m:ctrlPr>
                                      </m:dPr>
                                      <m:e>
                                        <m:sSub>
                                          <m:sSubPr>
                                            <m:ctrlPr>
                                              <a:rPr lang="en-US" sz="1600" i="1">
                                                <a:latin typeface="Cambria Math"/>
                                              </a:rPr>
                                            </m:ctrlPr>
                                          </m:sSubPr>
                                          <m:e>
                                            <m:r>
                                              <a:rPr lang="en-US" sz="1600" i="1">
                                                <a:latin typeface="Cambria Math" panose="02040503050406030204" pitchFamily="18" charset="0"/>
                                              </a:rPr>
                                              <m:t>𝑣</m:t>
                                            </m:r>
                                          </m:e>
                                          <m:sub>
                                            <m:r>
                                              <a:rPr lang="en-US" sz="1600" i="1">
                                                <a:latin typeface="Cambria Math" panose="02040503050406030204" pitchFamily="18" charset="0"/>
                                              </a:rPr>
                                              <m:t>𝑢𝑑</m:t>
                                            </m:r>
                                          </m:sub>
                                        </m:sSub>
                                        <m:r>
                                          <a:rPr lang="en-US" sz="1600" i="1">
                                            <a:latin typeface="Cambria Math" panose="02040503050406030204" pitchFamily="18" charset="0"/>
                                          </a:rPr>
                                          <m:t>=−1</m:t>
                                        </m:r>
                                      </m:e>
                                    </m:d>
                                  </m:e>
                                </m:func>
                                <m:r>
                                  <a:rPr lang="en-US" sz="1600" i="1">
                                    <a:latin typeface="Cambria Math" panose="02040503050406030204" pitchFamily="18" charset="0"/>
                                  </a:rPr>
                                  <m:t>)</m:t>
                                </m:r>
                              </m:e>
                            </m:nary>
                          </m:num>
                          <m:den>
                            <m:sSub>
                              <m:sSubPr>
                                <m:ctrlPr>
                                  <a:rPr lang="en-US" sz="1600" i="1">
                                    <a:latin typeface="Cambria Math"/>
                                  </a:rPr>
                                </m:ctrlPr>
                              </m:sSubPr>
                              <m:e>
                                <m:r>
                                  <a:rPr lang="en-US" sz="1600" i="1">
                                    <a:latin typeface="Cambria Math" panose="02040503050406030204" pitchFamily="18" charset="0"/>
                                  </a:rPr>
                                  <m:t>𝑁</m:t>
                                </m:r>
                              </m:e>
                              <m:sub>
                                <m:r>
                                  <a:rPr lang="en-US" sz="1600" i="1">
                                    <a:latin typeface="Cambria Math" panose="02040503050406030204" pitchFamily="18" charset="0"/>
                                  </a:rPr>
                                  <m:t>𝑉</m:t>
                                </m:r>
                              </m:sub>
                            </m:sSub>
                          </m:den>
                        </m:f>
                        <m:r>
                          <a:rPr lang="en-US" sz="1600" b="0" i="1" smtClean="0">
                            <a:latin typeface="Cambria Math" panose="02040503050406030204" pitchFamily="18" charset="0"/>
                          </a:rPr>
                          <m:t>−</m:t>
                        </m:r>
                        <m:f>
                          <m:fPr>
                            <m:ctrlPr>
                              <a:rPr lang="en-US" sz="1600" b="0" i="1" smtClean="0">
                                <a:latin typeface="Cambria Math"/>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sSup>
                              <m:sSupPr>
                                <m:ctrlPr>
                                  <a:rPr lang="en-US" sz="1600" b="0" i="1" smtClean="0">
                                    <a:latin typeface="Cambria Math"/>
                                  </a:rPr>
                                </m:ctrlPr>
                              </m:sSupPr>
                              <m:e>
                                <m:r>
                                  <a:rPr lang="en-US" sz="1600" b="0" i="1" smtClean="0">
                                    <a:latin typeface="Cambria Math" panose="02040503050406030204" pitchFamily="18" charset="0"/>
                                  </a:rPr>
                                  <m:t>𝜎</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m:t>
                        </m:r>
                        <m:nary>
                          <m:naryPr>
                            <m:chr m:val="∑"/>
                            <m:supHide m:val="on"/>
                            <m:ctrlPr>
                              <a:rPr lang="en-US" sz="1600" b="0" i="1" smtClean="0">
                                <a:latin typeface="Cambria Math"/>
                              </a:rPr>
                            </m:ctrlPr>
                          </m:naryPr>
                          <m:sub>
                            <m:r>
                              <a:rPr lang="en-US" sz="1600" b="0" i="1" smtClean="0">
                                <a:latin typeface="Cambria Math" panose="02040503050406030204" pitchFamily="18" charset="0"/>
                              </a:rPr>
                              <m:t>𝑢</m:t>
                            </m:r>
                          </m:sub>
                          <m:sup/>
                          <m:e>
                            <m:sSubSup>
                              <m:sSubSupPr>
                                <m:ctrlPr>
                                  <a:rPr lang="en-US" sz="1600" b="0" i="1" smtClean="0">
                                    <a:latin typeface="Cambria Math"/>
                                  </a:rPr>
                                </m:ctrlPr>
                              </m:sSubSupPr>
                              <m:e>
                                <m:d>
                                  <m:dPr>
                                    <m:begChr m:val="|"/>
                                    <m:endChr m:val="|"/>
                                    <m:ctrlPr>
                                      <a:rPr lang="en-US" sz="1600" b="0" i="1" smtClean="0">
                                        <a:latin typeface="Cambria Math"/>
                                      </a:rPr>
                                    </m:ctrlPr>
                                  </m:dPr>
                                  <m:e>
                                    <m:d>
                                      <m:dPr>
                                        <m:begChr m:val="|"/>
                                        <m:endChr m:val="|"/>
                                        <m:ctrlPr>
                                          <a:rPr lang="en-US" sz="1600" b="0" i="1" smtClean="0">
                                            <a:latin typeface="Cambria Math"/>
                                          </a:rPr>
                                        </m:ctrlPr>
                                      </m:dPr>
                                      <m:e>
                                        <m:sSub>
                                          <m:sSubPr>
                                            <m:ctrlPr>
                                              <a:rPr lang="en-US" sz="1600" b="1" i="1" smtClean="0">
                                                <a:latin typeface="Cambria Math"/>
                                              </a:rPr>
                                            </m:ctrlPr>
                                          </m:sSubPr>
                                          <m:e>
                                            <m:r>
                                              <a:rPr lang="en-US" sz="1600" b="1" i="1" smtClean="0">
                                                <a:latin typeface="Cambria Math" panose="02040503050406030204" pitchFamily="18" charset="0"/>
                                              </a:rPr>
                                              <m:t>𝒙</m:t>
                                            </m:r>
                                          </m:e>
                                          <m:sub>
                                            <m:r>
                                              <a:rPr lang="en-US" sz="1600" b="1" i="1" smtClean="0">
                                                <a:latin typeface="Cambria Math" panose="02040503050406030204" pitchFamily="18" charset="0"/>
                                              </a:rPr>
                                              <m:t>𝒖</m:t>
                                            </m:r>
                                          </m:sub>
                                        </m:sSub>
                                      </m:e>
                                    </m:d>
                                  </m:e>
                                </m:d>
                              </m:e>
                              <m:sub>
                                <m:r>
                                  <a:rPr lang="en-US" sz="1600" b="0" i="1" smtClean="0">
                                    <a:latin typeface="Cambria Math" panose="02040503050406030204" pitchFamily="18" charset="0"/>
                                  </a:rPr>
                                  <m:t>2</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nary>
                              <m:naryPr>
                                <m:chr m:val="∑"/>
                                <m:supHide m:val="on"/>
                                <m:ctrlPr>
                                  <a:rPr lang="en-US" sz="1600" b="0" i="1" smtClean="0">
                                    <a:latin typeface="Cambria Math"/>
                                  </a:rPr>
                                </m:ctrlPr>
                              </m:naryPr>
                              <m:sub>
                                <m:r>
                                  <a:rPr lang="en-US" sz="1600" b="0" i="1" smtClean="0">
                                    <a:latin typeface="Cambria Math" panose="02040503050406030204" pitchFamily="18" charset="0"/>
                                  </a:rPr>
                                  <m:t>𝑑</m:t>
                                </m:r>
                              </m:sub>
                              <m:sup/>
                              <m:e>
                                <m:sSubSup>
                                  <m:sSubSupPr>
                                    <m:ctrlPr>
                                      <a:rPr lang="en-US" sz="1600" b="0" i="1" smtClean="0">
                                        <a:latin typeface="Cambria Math"/>
                                      </a:rPr>
                                    </m:ctrlPr>
                                  </m:sSubSupPr>
                                  <m:e>
                                    <m:d>
                                      <m:dPr>
                                        <m:begChr m:val="|"/>
                                        <m:endChr m:val="|"/>
                                        <m:ctrlPr>
                                          <a:rPr lang="en-US" sz="1600" b="0" i="1" smtClean="0">
                                            <a:latin typeface="Cambria Math"/>
                                          </a:rPr>
                                        </m:ctrlPr>
                                      </m:dPr>
                                      <m:e>
                                        <m:d>
                                          <m:dPr>
                                            <m:begChr m:val="|"/>
                                            <m:endChr m:val="|"/>
                                            <m:ctrlPr>
                                              <a:rPr lang="en-US" sz="1600" b="0" i="1" smtClean="0">
                                                <a:latin typeface="Cambria Math"/>
                                              </a:rPr>
                                            </m:ctrlPr>
                                          </m:dPr>
                                          <m:e>
                                            <m:sSub>
                                              <m:sSubPr>
                                                <m:ctrlPr>
                                                  <a:rPr lang="en-US" sz="1600" b="0" i="1" smtClean="0">
                                                    <a:latin typeface="Cambria Math"/>
                                                  </a:rPr>
                                                </m:ctrlPr>
                                              </m:sSubPr>
                                              <m:e>
                                                <m:r>
                                                  <a:rPr lang="en-US" sz="1600" b="1" i="1" smtClean="0">
                                                    <a:latin typeface="Cambria Math" panose="02040503050406030204" pitchFamily="18" charset="0"/>
                                                  </a:rPr>
                                                  <m:t>𝒂</m:t>
                                                </m:r>
                                              </m:e>
                                              <m:sub>
                                                <m:r>
                                                  <a:rPr lang="en-US" sz="1600" b="0" i="1" smtClean="0">
                                                    <a:latin typeface="Cambria Math" panose="02040503050406030204" pitchFamily="18" charset="0"/>
                                                  </a:rPr>
                                                  <m:t>𝑑</m:t>
                                                </m:r>
                                              </m:sub>
                                            </m:sSub>
                                          </m:e>
                                        </m:d>
                                      </m:e>
                                    </m:d>
                                  </m:e>
                                  <m:sub>
                                    <m:r>
                                      <a:rPr lang="en-US" sz="1600" b="0" i="1" smtClean="0">
                                        <a:latin typeface="Cambria Math" panose="02040503050406030204" pitchFamily="18" charset="0"/>
                                      </a:rPr>
                                      <m:t>2</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e>
                            </m:nary>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838200" y="5198861"/>
                  <a:ext cx="11943472" cy="1355051"/>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288383" y="5479007"/>
                  <a:ext cx="243371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𝐽</m:t>
                        </m:r>
                        <m:d>
                          <m:dPr>
                            <m:ctrlPr>
                              <a:rPr lang="en-US" sz="1600" i="1">
                                <a:latin typeface="Cambria Math"/>
                              </a:rPr>
                            </m:ctrlPr>
                          </m:dPr>
                          <m:e>
                            <m:r>
                              <a:rPr lang="en-US" sz="1600" b="1" i="1">
                                <a:latin typeface="Cambria Math" panose="02040503050406030204" pitchFamily="18" charset="0"/>
                              </a:rPr>
                              <m:t>𝜽</m:t>
                            </m:r>
                            <m:r>
                              <a:rPr lang="en-US" sz="1600" b="1" i="1">
                                <a:latin typeface="Cambria Math" panose="02040503050406030204" pitchFamily="18" charset="0"/>
                              </a:rPr>
                              <m:t>,</m:t>
                            </m:r>
                            <m:r>
                              <a:rPr lang="en-US" sz="1600" b="1" i="1">
                                <a:latin typeface="Cambria Math" panose="02040503050406030204" pitchFamily="18" charset="0"/>
                              </a:rPr>
                              <m:t>𝜷</m:t>
                            </m:r>
                            <m:r>
                              <a:rPr lang="en-US" sz="1600" b="1" i="1">
                                <a:latin typeface="Cambria Math" panose="02040503050406030204" pitchFamily="18" charset="0"/>
                              </a:rPr>
                              <m:t>,</m:t>
                            </m:r>
                            <m:r>
                              <a:rPr lang="en-US" sz="1600" b="1" i="1">
                                <a:latin typeface="Cambria Math" panose="02040503050406030204" pitchFamily="18" charset="0"/>
                              </a:rPr>
                              <m:t>𝑿</m:t>
                            </m:r>
                            <m:r>
                              <a:rPr lang="en-US" sz="1600" b="1" i="1">
                                <a:latin typeface="Cambria Math" panose="02040503050406030204" pitchFamily="18" charset="0"/>
                              </a:rPr>
                              <m:t>,</m:t>
                            </m:r>
                            <m:r>
                              <a:rPr lang="en-US" sz="1600" b="1" i="1">
                                <a:latin typeface="Cambria Math" panose="02040503050406030204" pitchFamily="18" charset="0"/>
                              </a:rPr>
                              <m:t>𝑨</m:t>
                            </m:r>
                            <m:r>
                              <a:rPr lang="en-US" sz="1600" b="1" i="1">
                                <a:latin typeface="Cambria Math" panose="02040503050406030204" pitchFamily="18" charset="0"/>
                              </a:rPr>
                              <m:t>,</m:t>
                            </m:r>
                            <m:r>
                              <a:rPr lang="en-US" sz="1600" b="1" i="1">
                                <a:latin typeface="Cambria Math" panose="02040503050406030204" pitchFamily="18" charset="0"/>
                              </a:rPr>
                              <m:t>𝒃</m:t>
                            </m:r>
                          </m:e>
                        </m:d>
                      </m:oMath>
                    </m:oMathPara>
                  </a14:m>
                  <a:endParaRPr lang="en-US" sz="16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288383" y="5479007"/>
                  <a:ext cx="2433711" cy="338554"/>
                </a:xfrm>
                <a:prstGeom prst="rect">
                  <a:avLst/>
                </a:prstGeom>
                <a:blipFill rotWithShape="0">
                  <a:blip r:embed="rId12"/>
                  <a:stretch>
                    <a:fillRect b="-10909"/>
                  </a:stretch>
                </a:blipFill>
              </p:spPr>
              <p:txBody>
                <a:bodyPr/>
                <a:lstStyle/>
                <a:p>
                  <a:r>
                    <a:rPr lang="en-US">
                      <a:noFill/>
                    </a:rPr>
                    <a:t> </a:t>
                  </a:r>
                </a:p>
              </p:txBody>
            </p:sp>
          </mc:Fallback>
        </mc:AlternateContent>
      </p:grpSp>
      <p:sp>
        <p:nvSpPr>
          <p:cNvPr id="13" name="文本框 12"/>
          <p:cNvSpPr txBox="1"/>
          <p:nvPr/>
        </p:nvSpPr>
        <p:spPr>
          <a:xfrm>
            <a:off x="2187521" y="5901969"/>
            <a:ext cx="2736171" cy="611374"/>
          </a:xfrm>
          <a:prstGeom prst="rect">
            <a:avLst/>
          </a:prstGeom>
          <a:noFill/>
          <a:ln>
            <a:solidFill>
              <a:srgbClr val="00B0F0"/>
            </a:solidFill>
          </a:ln>
        </p:spPr>
        <p:txBody>
          <a:bodyPr wrap="square" rtlCol="0">
            <a:spAutoFit/>
          </a:bodyPr>
          <a:lstStyle/>
          <a:p>
            <a:endParaRPr lang="en-US" dirty="0"/>
          </a:p>
        </p:txBody>
      </p:sp>
      <p:sp>
        <p:nvSpPr>
          <p:cNvPr id="14" name="灯片编号占位符 13"/>
          <p:cNvSpPr>
            <a:spLocks noGrp="1"/>
          </p:cNvSpPr>
          <p:nvPr>
            <p:ph type="sldNum" sz="quarter" idx="12"/>
          </p:nvPr>
        </p:nvSpPr>
        <p:spPr/>
        <p:txBody>
          <a:bodyPr/>
          <a:lstStyle/>
          <a:p>
            <a:fld id="{C92890E7-3E09-4C8F-8FB5-7796A1CB462C}" type="slidenum">
              <a:rPr lang="en-US" smtClean="0"/>
              <a:t>14</a:t>
            </a:fld>
            <a:endParaRPr lang="en-US"/>
          </a:p>
        </p:txBody>
      </p:sp>
    </p:spTree>
    <p:custDataLst>
      <p:tags r:id="rId1"/>
    </p:custDataLst>
    <p:extLst>
      <p:ext uri="{BB962C8B-B14F-4D97-AF65-F5344CB8AC3E}">
        <p14:creationId xmlns:p14="http://schemas.microsoft.com/office/powerpoint/2010/main" val="414851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Learning Algorithm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825625"/>
                <a:ext cx="10515600" cy="4912800"/>
              </a:xfrm>
            </p:spPr>
            <p:txBody>
              <a:bodyPr>
                <a:normAutofit/>
              </a:bodyPr>
              <a:lstStyle/>
              <a:p>
                <a:r>
                  <a:rPr lang="en-US" dirty="0" smtClean="0"/>
                  <a:t>An iterative algorithm where ideal points related parameters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t>) and topic model related parameters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𝛽</m:t>
                    </m:r>
                  </m:oMath>
                </a14:m>
                <a:r>
                  <a:rPr lang="en-US" dirty="0" smtClean="0"/>
                  <a:t>) enhance each other.</a:t>
                </a:r>
              </a:p>
              <a:p>
                <a:pPr lvl="1"/>
                <a:r>
                  <a:rPr lang="en-US" dirty="0" smtClean="0"/>
                  <a:t>Step 1: Update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t> given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𝛽</m:t>
                    </m:r>
                  </m:oMath>
                </a14:m>
                <a:endParaRPr lang="en-US" dirty="0" smtClean="0"/>
              </a:p>
              <a:p>
                <a:pPr lvl="2"/>
                <a:r>
                  <a:rPr lang="en-US" dirty="0" smtClean="0"/>
                  <a:t>Gradient descent</a:t>
                </a:r>
              </a:p>
              <a:p>
                <a:pPr lvl="1"/>
                <a:r>
                  <a:rPr lang="en-US" dirty="0" smtClean="0"/>
                  <a:t>Step 2: Update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𝛽</m:t>
                    </m:r>
                  </m:oMath>
                </a14:m>
                <a:r>
                  <a:rPr lang="en-US" dirty="0" smtClean="0"/>
                  <a:t> given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smtClean="0"/>
              </a:p>
              <a:p>
                <a:pPr lvl="2"/>
                <a:r>
                  <a:rPr lang="en-US" dirty="0" smtClean="0"/>
                  <a:t>Follow the idea of expectation-maximization (EM) algorithm: maximize a lower bound of the objective function in each iteration</a:t>
                </a:r>
              </a:p>
              <a:p>
                <a:pPr lvl="2"/>
                <a:endParaRPr lang="en-US" b="0" dirty="0" smtClean="0"/>
              </a:p>
              <a:p>
                <a:pPr lvl="2"/>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825625"/>
                <a:ext cx="10515600" cy="4912800"/>
              </a:xfrm>
              <a:blipFill rotWithShape="0">
                <a:blip r:embed="rId5"/>
                <a:stretch>
                  <a:fillRect l="-1043" t="-1985" r="-522"/>
                </a:stretch>
              </a:blipFill>
            </p:spPr>
            <p:txBody>
              <a:bodyPr/>
              <a:lstStyle/>
              <a:p>
                <a:r>
                  <a:rPr lang="en-US">
                    <a:noFill/>
                  </a:rPr>
                  <a:t> </a:t>
                </a:r>
              </a:p>
            </p:txBody>
          </p:sp>
        </mc:Fallback>
      </mc:AlternateContent>
      <p:pic>
        <p:nvPicPr>
          <p:cNvPr id="12" name="图片 11"/>
          <p:cNvPicPr>
            <a:picLocks noChangeAspect="1"/>
          </p:cNvPicPr>
          <p:nvPr/>
        </p:nvPicPr>
        <p:blipFill>
          <a:blip r:embed="rId6"/>
          <a:stretch>
            <a:fillRect/>
          </a:stretch>
        </p:blipFill>
        <p:spPr>
          <a:xfrm>
            <a:off x="4445390" y="4310140"/>
            <a:ext cx="3528500" cy="2428285"/>
          </a:xfrm>
          <a:prstGeom prst="rect">
            <a:avLst/>
          </a:prstGeom>
        </p:spPr>
      </p:pic>
      <p:sp>
        <p:nvSpPr>
          <p:cNvPr id="4" name="灯片编号占位符 3"/>
          <p:cNvSpPr>
            <a:spLocks noGrp="1"/>
          </p:cNvSpPr>
          <p:nvPr>
            <p:ph type="sldNum" sz="quarter" idx="12"/>
          </p:nvPr>
        </p:nvSpPr>
        <p:spPr/>
        <p:txBody>
          <a:bodyPr/>
          <a:lstStyle/>
          <a:p>
            <a:fld id="{C92890E7-3E09-4C8F-8FB5-7796A1CB462C}" type="slidenum">
              <a:rPr lang="en-US" smtClean="0"/>
              <a:t>15</a:t>
            </a:fld>
            <a:endParaRPr lang="en-US"/>
          </a:p>
        </p:txBody>
      </p:sp>
    </p:spTree>
    <p:extLst>
      <p:ext uri="{BB962C8B-B14F-4D97-AF65-F5344CB8AC3E}">
        <p14:creationId xmlns:p14="http://schemas.microsoft.com/office/powerpoint/2010/main" val="56147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Learning Algorithm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lvl="2"/>
                <a:r>
                  <a:rPr lang="en-US" dirty="0" smtClean="0"/>
                  <a:t>Update </a:t>
                </a:r>
                <a14:m>
                  <m:oMath xmlns:m="http://schemas.openxmlformats.org/officeDocument/2006/math">
                    <m:r>
                      <a:rPr lang="en-US" i="1">
                        <a:latin typeface="Cambria Math" panose="02040503050406030204" pitchFamily="18" charset="0"/>
                      </a:rPr>
                      <m:t>𝜃</m:t>
                    </m:r>
                  </m:oMath>
                </a14:m>
                <a:r>
                  <a:rPr lang="en-US" dirty="0"/>
                  <a:t>: A nonlinear constrained optimization problem. </a:t>
                </a:r>
              </a:p>
              <a:p>
                <a:pPr marL="914400" lvl="2" indent="0">
                  <a:buNone/>
                </a:pPr>
                <a:r>
                  <a:rPr lang="en-US" dirty="0"/>
                  <a:t>    Remove the constraints by a logistic function based transformation</a:t>
                </a:r>
                <a:r>
                  <a:rPr lang="en-US" dirty="0" smtClean="0"/>
                  <a:t>:</a:t>
                </a:r>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r>
                  <a:rPr lang="en-US" dirty="0"/>
                  <a:t> </a:t>
                </a:r>
                <a:r>
                  <a:rPr lang="en-US" dirty="0" smtClean="0"/>
                  <a:t>  and update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𝑑𝑘</m:t>
                        </m:r>
                      </m:sub>
                    </m:sSub>
                  </m:oMath>
                </a14:m>
                <a:r>
                  <a:rPr lang="en-US" dirty="0" smtClean="0"/>
                  <a:t> using gradient descent.</a:t>
                </a:r>
              </a:p>
              <a:p>
                <a:pPr lvl="2"/>
                <a:r>
                  <a:rPr lang="en-US" dirty="0" smtClean="0"/>
                  <a:t>Update </a:t>
                </a:r>
                <a14:m>
                  <m:oMath xmlns:m="http://schemas.openxmlformats.org/officeDocument/2006/math">
                    <m:r>
                      <a:rPr lang="en-US" b="0" i="1" smtClean="0">
                        <a:latin typeface="Cambria Math" panose="02040503050406030204" pitchFamily="18" charset="0"/>
                      </a:rPr>
                      <m:t>𝛽</m:t>
                    </m:r>
                  </m:oMath>
                </a14:m>
                <a:r>
                  <a:rPr lang="en-US" dirty="0" smtClean="0"/>
                  <a:t>:</a:t>
                </a:r>
              </a:p>
              <a:p>
                <a:pPr marL="914400" lvl="2" indent="0">
                  <a:buNone/>
                </a:pPr>
                <a:r>
                  <a:rPr lang="en-US" dirty="0"/>
                  <a:t> </a:t>
                </a:r>
                <a:r>
                  <a:rPr lang="en-US" dirty="0" smtClean="0"/>
                  <a:t>   Since </a:t>
                </a:r>
                <a14:m>
                  <m:oMath xmlns:m="http://schemas.openxmlformats.org/officeDocument/2006/math">
                    <m:r>
                      <a:rPr lang="en-US" b="0" i="1" smtClean="0">
                        <a:latin typeface="Cambria Math" panose="02040503050406030204" pitchFamily="18" charset="0"/>
                      </a:rPr>
                      <m:t>𝛽</m:t>
                    </m:r>
                  </m:oMath>
                </a14:m>
                <a:r>
                  <a:rPr lang="en-US" dirty="0" smtClean="0"/>
                  <a:t> only appears in the topic model part, we use the same updating rule as in PLSA:</a:t>
                </a:r>
              </a:p>
              <a:p>
                <a:pPr marL="914400" lvl="2" indent="0">
                  <a:buNone/>
                </a:pPr>
                <a:endParaRPr lang="en-US" dirty="0" smtClean="0"/>
              </a:p>
              <a:p>
                <a:pPr marL="914400" lvl="2" indent="0" algn="ctr">
                  <a:buNone/>
                </a:pPr>
                <a:r>
                  <a:rPr lang="en-US" dirty="0" smtClean="0"/>
                  <a:t>where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5"/>
                <a:stretch>
                  <a:fillRect t="-1401"/>
                </a:stretch>
              </a:blipFill>
            </p:spPr>
            <p:txBody>
              <a:bodyPr/>
              <a:lstStyle/>
              <a:p>
                <a:r>
                  <a:rPr lang="en-US">
                    <a:noFill/>
                  </a:rPr>
                  <a:t> </a:t>
                </a:r>
              </a:p>
            </p:txBody>
          </p:sp>
        </mc:Fallback>
      </mc:AlternateContent>
      <p:grpSp>
        <p:nvGrpSpPr>
          <p:cNvPr id="4" name="组合 3"/>
          <p:cNvGrpSpPr/>
          <p:nvPr/>
        </p:nvGrpSpPr>
        <p:grpSpPr>
          <a:xfrm>
            <a:off x="2658794" y="2563464"/>
            <a:ext cx="5964702" cy="1437830"/>
            <a:chOff x="2447778" y="4923693"/>
            <a:chExt cx="5964702" cy="1437830"/>
          </a:xfrm>
        </p:grpSpPr>
        <p:grpSp>
          <p:nvGrpSpPr>
            <p:cNvPr id="5" name="组合 4"/>
            <p:cNvGrpSpPr/>
            <p:nvPr/>
          </p:nvGrpSpPr>
          <p:grpSpPr>
            <a:xfrm>
              <a:off x="3235569" y="4923693"/>
              <a:ext cx="5176911" cy="1437830"/>
              <a:chOff x="5345723" y="4543865"/>
              <a:chExt cx="5176911" cy="1437830"/>
            </a:xfrm>
          </p:grpSpPr>
          <mc:AlternateContent xmlns:mc="http://schemas.openxmlformats.org/markup-compatibility/2006" xmlns:a14="http://schemas.microsoft.com/office/drawing/2010/main">
            <mc:Choice Requires="a14">
              <p:sp>
                <p:nvSpPr>
                  <p:cNvPr id="8" name="文本框 7"/>
                  <p:cNvSpPr txBox="1"/>
                  <p:nvPr/>
                </p:nvSpPr>
                <p:spPr>
                  <a:xfrm>
                    <a:off x="5345723" y="4543865"/>
                    <a:ext cx="2912012" cy="7344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panose="02040503050406030204" pitchFamily="18" charset="0"/>
                                    </a:rPr>
                                    <m:t>𝑒</m:t>
                                  </m:r>
                                </m:e>
                                <m:sup>
                                  <m:sSub>
                                    <m:sSubPr>
                                      <m:ctrlPr>
                                        <a:rPr lang="en-US" b="0" i="1" smtClean="0">
                                          <a:latin typeface="Cambria Math"/>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𝑑𝑘</m:t>
                                      </m:r>
                                    </m:sub>
                                  </m:sSub>
                                </m:sup>
                              </m:sSup>
                            </m:num>
                            <m:den>
                              <m:r>
                                <a:rPr lang="en-US" b="0" i="1" smtClean="0">
                                  <a:latin typeface="Cambria Math" panose="02040503050406030204" pitchFamily="18" charset="0"/>
                                </a:rPr>
                                <m:t>1+</m:t>
                              </m:r>
                              <m:nary>
                                <m:naryPr>
                                  <m:chr m:val="∑"/>
                                  <m:limLoc m:val="subSup"/>
                                  <m:ctrlPr>
                                    <a:rPr lang="en-US" b="0" i="1" smtClean="0">
                                      <a:latin typeface="Cambria Math"/>
                                    </a:rPr>
                                  </m:ctrlPr>
                                </m:naryPr>
                                <m:sub>
                                  <m:sSup>
                                    <m:sSupPr>
                                      <m:ctrlPr>
                                        <a:rPr lang="en-US" b="0" i="1" smtClean="0">
                                          <a:latin typeface="Cambria Math"/>
                                        </a:rPr>
                                      </m:ctrlPr>
                                    </m:sSupPr>
                                    <m:e>
                                      <m:r>
                                        <m:rPr>
                                          <m:brk m:alnAt="25"/>
                                        </m:rPr>
                                        <a:rPr lang="en-US" b="0" i="1" smtClean="0">
                                          <a:latin typeface="Cambria Math" panose="02040503050406030204" pitchFamily="18" charset="0"/>
                                        </a:rPr>
                                        <m:t>𝑘</m:t>
                                      </m:r>
                                    </m:e>
                                    <m:sup>
                                      <m:r>
                                        <a:rPr lang="en-US" b="0" i="1" smtClean="0">
                                          <a:latin typeface="Cambria Math" panose="02040503050406030204" pitchFamily="18" charset="0"/>
                                        </a:rPr>
                                        <m:t>′</m:t>
                                      </m:r>
                                    </m:sup>
                                  </m:sSup>
                                  <m:r>
                                    <m:rPr>
                                      <m:brk m:alnAt="25"/>
                                    </m:rP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𝐾</m:t>
                                  </m:r>
                                  <m:r>
                                    <a:rPr lang="en-US" b="0" i="1" smtClean="0">
                                      <a:latin typeface="Cambria Math" panose="02040503050406030204" pitchFamily="18" charset="0"/>
                                    </a:rPr>
                                    <m:t>−1</m:t>
                                  </m:r>
                                </m:sup>
                                <m:e>
                                  <m:sSup>
                                    <m:sSupPr>
                                      <m:ctrlPr>
                                        <a:rPr lang="en-US" b="0" i="1" smtClean="0">
                                          <a:latin typeface="Cambria Math"/>
                                        </a:rPr>
                                      </m:ctrlPr>
                                    </m:sSupPr>
                                    <m:e>
                                      <m:r>
                                        <a:rPr lang="en-US" b="0" i="1" smtClean="0">
                                          <a:latin typeface="Cambria Math" panose="02040503050406030204" pitchFamily="18" charset="0"/>
                                        </a:rPr>
                                        <m:t>𝑒</m:t>
                                      </m:r>
                                    </m:e>
                                    <m:sup>
                                      <m:sSub>
                                        <m:sSubPr>
                                          <m:ctrlPr>
                                            <a:rPr lang="en-US" b="0" i="1" smtClean="0">
                                              <a:latin typeface="Cambria Math"/>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𝑑𝑘</m:t>
                                          </m:r>
                                          <m:r>
                                            <a:rPr lang="en-US" b="0" i="1" smtClean="0">
                                              <a:latin typeface="Cambria Math" panose="02040503050406030204" pitchFamily="18" charset="0"/>
                                            </a:rPr>
                                            <m:t>′</m:t>
                                          </m:r>
                                        </m:sub>
                                      </m:sSub>
                                    </m:sup>
                                  </m:sSup>
                                </m:e>
                              </m:nary>
                            </m:den>
                          </m:f>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345723" y="4543865"/>
                    <a:ext cx="2912012" cy="7344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345723" y="5278297"/>
                    <a:ext cx="2912012" cy="7033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nary>
                                <m:naryPr>
                                  <m:chr m:val="∑"/>
                                  <m:limLoc m:val="subSup"/>
                                  <m:ctrlPr>
                                    <a:rPr lang="en-US" b="0" i="1" smtClean="0">
                                      <a:latin typeface="Cambria Math"/>
                                    </a:rPr>
                                  </m:ctrlPr>
                                </m:naryPr>
                                <m:sub>
                                  <m:sSup>
                                    <m:sSupPr>
                                      <m:ctrlPr>
                                        <a:rPr lang="en-US" b="0" i="1" smtClean="0">
                                          <a:latin typeface="Cambria Math"/>
                                        </a:rPr>
                                      </m:ctrlPr>
                                    </m:sSupPr>
                                    <m:e>
                                      <m:r>
                                        <m:rPr>
                                          <m:brk m:alnAt="25"/>
                                        </m:rPr>
                                        <a:rPr lang="en-US" b="0" i="1" smtClean="0">
                                          <a:latin typeface="Cambria Math" panose="02040503050406030204" pitchFamily="18" charset="0"/>
                                        </a:rPr>
                                        <m:t>𝑘</m:t>
                                      </m:r>
                                    </m:e>
                                    <m:sup>
                                      <m:r>
                                        <a:rPr lang="en-US" b="0" i="1" smtClean="0">
                                          <a:latin typeface="Cambria Math" panose="02040503050406030204" pitchFamily="18" charset="0"/>
                                        </a:rPr>
                                        <m:t>′</m:t>
                                      </m:r>
                                    </m:sup>
                                  </m:sSup>
                                  <m:r>
                                    <m:rPr>
                                      <m:brk m:alnAt="25"/>
                                    </m:rP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𝐾</m:t>
                                  </m:r>
                                  <m:r>
                                    <a:rPr lang="en-US" b="0" i="1" smtClean="0">
                                      <a:latin typeface="Cambria Math" panose="02040503050406030204" pitchFamily="18" charset="0"/>
                                    </a:rPr>
                                    <m:t>−1</m:t>
                                  </m:r>
                                </m:sup>
                                <m:e>
                                  <m:sSup>
                                    <m:sSupPr>
                                      <m:ctrlPr>
                                        <a:rPr lang="en-US" b="0" i="1" smtClean="0">
                                          <a:latin typeface="Cambria Math"/>
                                        </a:rPr>
                                      </m:ctrlPr>
                                    </m:sSupPr>
                                    <m:e>
                                      <m:r>
                                        <a:rPr lang="en-US" b="0" i="1" smtClean="0">
                                          <a:latin typeface="Cambria Math" panose="02040503050406030204" pitchFamily="18" charset="0"/>
                                        </a:rPr>
                                        <m:t>𝑒</m:t>
                                      </m:r>
                                    </m:e>
                                    <m:sup>
                                      <m:sSub>
                                        <m:sSubPr>
                                          <m:ctrlPr>
                                            <a:rPr lang="en-US" b="0" i="1" smtClean="0">
                                              <a:latin typeface="Cambria Math"/>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𝑑𝑘</m:t>
                                          </m:r>
                                          <m:r>
                                            <a:rPr lang="en-US" b="0" i="1" smtClean="0">
                                              <a:latin typeface="Cambria Math" panose="02040503050406030204" pitchFamily="18" charset="0"/>
                                            </a:rPr>
                                            <m:t>′</m:t>
                                          </m:r>
                                        </m:sub>
                                      </m:sSub>
                                    </m:sup>
                                  </m:sSup>
                                </m:e>
                              </m:nary>
                            </m:den>
                          </m:f>
                        </m:oMath>
                      </m:oMathPara>
                    </a14:m>
                    <a:endParaRPr 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5345723" y="5278297"/>
                    <a:ext cx="2912012" cy="70339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7863840" y="4721167"/>
                    <a:ext cx="2658794" cy="379828"/>
                  </a:xfrm>
                  <a:prstGeom prst="rect">
                    <a:avLst/>
                  </a:prstGeom>
                  <a:noFill/>
                </p:spPr>
                <p:txBody>
                  <a:bodyPr wrap="square" rtlCol="0">
                    <a:spAutoFit/>
                  </a:bodyPr>
                  <a:lstStyle/>
                  <a:p>
                    <a:r>
                      <a:rPr lang="en-US" dirty="0" smtClean="0"/>
                      <a:t>if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−1</m:t>
                        </m:r>
                      </m:oMath>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7863840" y="4721167"/>
                    <a:ext cx="2658794" cy="379828"/>
                  </a:xfrm>
                  <a:prstGeom prst="rect">
                    <a:avLst/>
                  </a:prstGeom>
                  <a:blipFill rotWithShape="0">
                    <a:blip r:embed="rId8"/>
                    <a:stretch>
                      <a:fillRect l="-1831" t="-9677"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7863840" y="5440082"/>
                    <a:ext cx="2658794" cy="379828"/>
                  </a:xfrm>
                  <a:prstGeom prst="rect">
                    <a:avLst/>
                  </a:prstGeom>
                  <a:noFill/>
                </p:spPr>
                <p:txBody>
                  <a:bodyPr wrap="square" rtlCol="0">
                    <a:spAutoFit/>
                  </a:bodyPr>
                  <a:lstStyle/>
                  <a:p>
                    <a:r>
                      <a:rPr lang="en-US" dirty="0" smtClean="0"/>
                      <a:t>if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𝐾</m:t>
                        </m:r>
                      </m:oMath>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7863840" y="5440082"/>
                    <a:ext cx="2658794" cy="379828"/>
                  </a:xfrm>
                  <a:prstGeom prst="rect">
                    <a:avLst/>
                  </a:prstGeom>
                  <a:blipFill rotWithShape="0">
                    <a:blip r:embed="rId9"/>
                    <a:stretch>
                      <a:fillRect l="-1831" t="-9677" b="-2258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文本框 5"/>
                <p:cNvSpPr txBox="1"/>
                <p:nvPr/>
              </p:nvSpPr>
              <p:spPr>
                <a:xfrm>
                  <a:off x="2447778" y="5466095"/>
                  <a:ext cx="18147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r>
                          <a:rPr lang="en-US" b="0" i="1" smtClean="0">
                            <a:latin typeface="Cambria Math" panose="02040503050406030204" pitchFamily="18" charset="0"/>
                          </a:rPr>
                          <m:t>=</m:t>
                        </m:r>
                      </m:oMath>
                    </m:oMathPara>
                  </a14:m>
                  <a:endParaRPr 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2447778" y="5466095"/>
                  <a:ext cx="1814732" cy="369332"/>
                </a:xfrm>
                <a:prstGeom prst="rect">
                  <a:avLst/>
                </a:prstGeom>
                <a:blipFill rotWithShape="0">
                  <a:blip r:embed="rId10"/>
                  <a:stretch>
                    <a:fillRect/>
                  </a:stretch>
                </a:blipFill>
              </p:spPr>
              <p:txBody>
                <a:bodyPr/>
                <a:lstStyle/>
                <a:p>
                  <a:r>
                    <a:rPr lang="en-US">
                      <a:noFill/>
                    </a:rPr>
                    <a:t> </a:t>
                  </a:r>
                </a:p>
              </p:txBody>
            </p:sp>
          </mc:Fallback>
        </mc:AlternateContent>
        <p:sp>
          <p:nvSpPr>
            <p:cNvPr id="7" name="左大括号 6"/>
            <p:cNvSpPr/>
            <p:nvPr/>
          </p:nvSpPr>
          <p:spPr>
            <a:xfrm>
              <a:off x="3770141" y="5086927"/>
              <a:ext cx="84406" cy="12605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3" name="图片 12"/>
          <p:cNvPicPr>
            <a:picLocks noChangeAspect="1"/>
          </p:cNvPicPr>
          <p:nvPr/>
        </p:nvPicPr>
        <p:blipFill>
          <a:blip r:embed="rId11"/>
          <a:stretch>
            <a:fillRect/>
          </a:stretch>
        </p:blipFill>
        <p:spPr>
          <a:xfrm>
            <a:off x="2398541" y="5388738"/>
            <a:ext cx="3165231" cy="660570"/>
          </a:xfrm>
          <a:prstGeom prst="rect">
            <a:avLst/>
          </a:prstGeom>
        </p:spPr>
      </p:pic>
      <p:pic>
        <p:nvPicPr>
          <p:cNvPr id="14" name="图片 13"/>
          <p:cNvPicPr>
            <a:picLocks noChangeAspect="1"/>
          </p:cNvPicPr>
          <p:nvPr/>
        </p:nvPicPr>
        <p:blipFill>
          <a:blip r:embed="rId12"/>
          <a:stretch>
            <a:fillRect/>
          </a:stretch>
        </p:blipFill>
        <p:spPr>
          <a:xfrm>
            <a:off x="7124113" y="5328320"/>
            <a:ext cx="3276417" cy="781405"/>
          </a:xfrm>
          <a:prstGeom prst="rect">
            <a:avLst/>
          </a:prstGeom>
        </p:spPr>
      </p:pic>
      <p:sp>
        <p:nvSpPr>
          <p:cNvPr id="12" name="灯片编号占位符 11"/>
          <p:cNvSpPr>
            <a:spLocks noGrp="1"/>
          </p:cNvSpPr>
          <p:nvPr>
            <p:ph type="sldNum" sz="quarter" idx="12"/>
          </p:nvPr>
        </p:nvSpPr>
        <p:spPr/>
        <p:txBody>
          <a:bodyPr/>
          <a:lstStyle/>
          <a:p>
            <a:fld id="{C92890E7-3E09-4C8F-8FB5-7796A1CB462C}" type="slidenum">
              <a:rPr lang="en-US" smtClean="0"/>
              <a:t>16</a:t>
            </a:fld>
            <a:endParaRPr lang="en-US"/>
          </a:p>
        </p:txBody>
      </p:sp>
    </p:spTree>
    <p:extLst>
      <p:ext uri="{BB962C8B-B14F-4D97-AF65-F5344CB8AC3E}">
        <p14:creationId xmlns:p14="http://schemas.microsoft.com/office/powerpoint/2010/main" val="38855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Background and Problem Definition</a:t>
            </a:r>
          </a:p>
          <a:p>
            <a:r>
              <a:rPr lang="en-US" dirty="0" smtClean="0"/>
              <a:t>Topic Factorized Ideal Point Model and Learning Algorithm</a:t>
            </a:r>
          </a:p>
          <a:p>
            <a:r>
              <a:rPr lang="en-US" b="1" dirty="0" smtClean="0"/>
              <a:t>Experimental Results</a:t>
            </a:r>
          </a:p>
          <a:p>
            <a:r>
              <a:rPr lang="en-US" dirty="0" smtClean="0"/>
              <a:t>Conclusion</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t>17</a:t>
            </a:fld>
            <a:endParaRPr lang="en-US"/>
          </a:p>
        </p:txBody>
      </p:sp>
    </p:spTree>
    <p:extLst>
      <p:ext uri="{BB962C8B-B14F-4D97-AF65-F5344CB8AC3E}">
        <p14:creationId xmlns:p14="http://schemas.microsoft.com/office/powerpoint/2010/main" val="405415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Data Description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Dataset:</a:t>
                </a:r>
              </a:p>
              <a:p>
                <a:pPr lvl="1"/>
                <a:r>
                  <a:rPr lang="en-US" dirty="0" smtClean="0"/>
                  <a:t>U.S. House and Senate roll call data in the years between 1990 and 2013</a:t>
                </a:r>
                <a14:m>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smtClean="0"/>
              </a:p>
              <a:p>
                <a:pPr lvl="2"/>
                <a:r>
                  <a:rPr lang="en-US" dirty="0" smtClean="0"/>
                  <a:t>1,540 legislators</a:t>
                </a:r>
              </a:p>
              <a:p>
                <a:pPr lvl="2"/>
                <a:r>
                  <a:rPr lang="en-US" dirty="0" smtClean="0"/>
                  <a:t>7,162 bills</a:t>
                </a:r>
              </a:p>
              <a:p>
                <a:pPr lvl="2"/>
                <a:r>
                  <a:rPr lang="en-US" dirty="0" smtClean="0"/>
                  <a:t>2,780,453 votes (80% are “YEA”)</a:t>
                </a:r>
              </a:p>
              <a:p>
                <a:pPr lvl="1"/>
                <a:r>
                  <a:rPr lang="en-US" dirty="0" smtClean="0"/>
                  <a:t>Keep the latest version of a bill if there are multiple versions.</a:t>
                </a:r>
              </a:p>
              <a:p>
                <a:pPr lvl="1"/>
                <a:r>
                  <a:rPr lang="en-US" dirty="0" smtClean="0"/>
                  <a:t>Randomly select 90% of the votes as training and 10% as testing.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703385" y="6176963"/>
                <a:ext cx="10156873" cy="384336"/>
              </a:xfrm>
              <a:prstGeom prst="rect">
                <a:avLst/>
              </a:prstGeom>
              <a:noFill/>
            </p:spPr>
            <p:txBody>
              <a:bodyPr wrap="square" rtlCol="0">
                <a:spAutoFit/>
              </a:bodyPr>
              <a:lstStyle/>
              <a:p>
                <a14:m>
                  <m:oMath xmlns:m="http://schemas.openxmlformats.org/officeDocument/2006/math">
                    <m:sSup>
                      <m:sSupPr>
                        <m:ctrlPr>
                          <a:rPr lang="en-US" b="0" i="1" smtClean="0">
                            <a:latin typeface="Cambria Math"/>
                          </a:rPr>
                        </m:ctrlPr>
                      </m:sSupPr>
                      <m:e/>
                      <m:sup>
                        <m:r>
                          <a:rPr lang="en-US" b="0" i="1" smtClean="0">
                            <a:latin typeface="Cambria Math" panose="02040503050406030204" pitchFamily="18" charset="0"/>
                          </a:rPr>
                          <m:t>∗</m:t>
                        </m:r>
                      </m:sup>
                    </m:sSup>
                  </m:oMath>
                </a14:m>
                <a:r>
                  <a:rPr lang="en-US" dirty="0" smtClean="0"/>
                  <a:t> Downloaded from http://thomas.loc.gov/home/rollcallvotes.html</a:t>
                </a:r>
                <a:endParaRPr 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703385" y="6176963"/>
                <a:ext cx="10156873" cy="384336"/>
              </a:xfrm>
              <a:prstGeom prst="rect">
                <a:avLst/>
              </a:prstGeom>
              <a:blipFill rotWithShape="0">
                <a:blip r:embed="rId5"/>
                <a:stretch>
                  <a:fillRect t="-3175" b="-25397"/>
                </a:stretch>
              </a:blipFill>
            </p:spPr>
            <p:txBody>
              <a:bodyPr/>
              <a:lstStyle/>
              <a:p>
                <a:r>
                  <a:rPr lang="en-US">
                    <a:noFill/>
                  </a:rPr>
                  <a:t> </a:t>
                </a:r>
              </a:p>
            </p:txBody>
          </p:sp>
        </mc:Fallback>
      </mc:AlternateContent>
      <p:sp>
        <p:nvSpPr>
          <p:cNvPr id="5" name="灯片编号占位符 4"/>
          <p:cNvSpPr>
            <a:spLocks noGrp="1"/>
          </p:cNvSpPr>
          <p:nvPr>
            <p:ph type="sldNum" sz="quarter" idx="12"/>
          </p:nvPr>
        </p:nvSpPr>
        <p:spPr/>
        <p:txBody>
          <a:bodyPr/>
          <a:lstStyle/>
          <a:p>
            <a:fld id="{C92890E7-3E09-4C8F-8FB5-7796A1CB462C}" type="slidenum">
              <a:rPr lang="en-US" smtClean="0"/>
              <a:t>18</a:t>
            </a:fld>
            <a:endParaRPr lang="en-US"/>
          </a:p>
        </p:txBody>
      </p:sp>
    </p:spTree>
    <p:extLst>
      <p:ext uri="{BB962C8B-B14F-4D97-AF65-F5344CB8AC3E}">
        <p14:creationId xmlns:p14="http://schemas.microsoft.com/office/powerpoint/2010/main" val="314981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Evaluation Measures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i="1" dirty="0" smtClean="0"/>
                  <a:t>Root mean square error (RMSE)</a:t>
                </a:r>
                <a:r>
                  <a:rPr lang="en-US" dirty="0" smtClean="0"/>
                  <a:t> between the predicted vote score and the ground truth</a:t>
                </a:r>
              </a:p>
              <a:p>
                <a:pPr marL="457200" lvl="1" indent="0">
                  <a:buNone/>
                </a:pPr>
                <a:r>
                  <a:rPr lang="en-US" dirty="0" smtClean="0"/>
                  <a:t>RMSE = </a:t>
                </a:r>
                <a14:m>
                  <m:oMath xmlns:m="http://schemas.openxmlformats.org/officeDocument/2006/math">
                    <m:rad>
                      <m:radPr>
                        <m:degHide m:val="on"/>
                        <m:ctrlPr>
                          <a:rPr lang="en-US" i="1" smtClean="0">
                            <a:latin typeface="Cambria Math"/>
                          </a:rPr>
                        </m:ctrlPr>
                      </m:radPr>
                      <m:deg/>
                      <m:e>
                        <m:f>
                          <m:fPr>
                            <m:ctrlPr>
                              <a:rPr lang="en-US" i="1" smtClean="0">
                                <a:latin typeface="Cambria Math"/>
                              </a:rPr>
                            </m:ctrlPr>
                          </m:fPr>
                          <m:num>
                            <m:nary>
                              <m:naryPr>
                                <m:chr m:val="∑"/>
                                <m:supHide m:val="on"/>
                                <m:ctrlPr>
                                  <a:rPr lang="en-US" b="0" i="1" smtClean="0">
                                    <a:latin typeface="Cambria Math"/>
                                  </a:rPr>
                                </m:ctrlPr>
                              </m:naryPr>
                              <m:sub>
                                <m:d>
                                  <m:dPr>
                                    <m:ctrlPr>
                                      <a:rPr lang="en-US" b="0" i="1" smtClean="0">
                                        <a:latin typeface="Cambria Math"/>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sub>
                              <m:sup/>
                              <m:e>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m:t>
                                            </m:r>
                                            <m:r>
                                              <a:rPr lang="en-US" b="0" i="1" smtClean="0">
                                                <a:latin typeface="Cambria Math" panose="02040503050406030204" pitchFamily="18" charset="0"/>
                                              </a:rPr>
                                              <m:t>1</m:t>
                                            </m:r>
                                          </m:e>
                                        </m:d>
                                      </m:e>
                                    </m:d>
                                  </m:e>
                                  <m:sup>
                                    <m:r>
                                      <a:rPr lang="en-US" b="0" i="1" smtClean="0">
                                        <a:latin typeface="Cambria Math" panose="02040503050406030204" pitchFamily="18" charset="0"/>
                                      </a:rPr>
                                      <m:t>2</m:t>
                                    </m:r>
                                  </m:sup>
                                </m:sSup>
                              </m:e>
                            </m:nary>
                          </m:num>
                          <m:den>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𝑉</m:t>
                                </m:r>
                              </m:sub>
                            </m:sSub>
                          </m:den>
                        </m:f>
                      </m:e>
                    </m:rad>
                  </m:oMath>
                </a14:m>
                <a:endParaRPr lang="en-US" dirty="0" smtClean="0"/>
              </a:p>
              <a:p>
                <a:r>
                  <a:rPr lang="en-US" i="1" dirty="0" smtClean="0"/>
                  <a:t>Accuracy</a:t>
                </a:r>
                <a:r>
                  <a:rPr lang="en-US" dirty="0" smtClean="0"/>
                  <a:t> of correctly predicted votes (using 0.5 as a threshold for the predicted accuracy)</a:t>
                </a:r>
              </a:p>
              <a:p>
                <a:pPr marL="457200" lvl="1" indent="0">
                  <a:buNone/>
                </a:pPr>
                <a:r>
                  <a:rPr lang="en-US" dirty="0" smtClean="0"/>
                  <a:t>Accuracy = </a:t>
                </a:r>
                <a14:m>
                  <m:oMath xmlns:m="http://schemas.openxmlformats.org/officeDocument/2006/math">
                    <m:f>
                      <m:fPr>
                        <m:ctrlPr>
                          <a:rPr lang="en-US" i="1" smtClean="0">
                            <a:latin typeface="Cambria Math"/>
                          </a:rPr>
                        </m:ctrlPr>
                      </m:fPr>
                      <m:num>
                        <m:nary>
                          <m:naryPr>
                            <m:chr m:val="∑"/>
                            <m:supHide m:val="on"/>
                            <m:ctrlPr>
                              <a:rPr lang="en-US" b="0" i="1" smtClean="0">
                                <a:latin typeface="Cambria Math"/>
                              </a:rPr>
                            </m:ctrlPr>
                          </m:naryPr>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𝑑</m:t>
                            </m:r>
                          </m:sub>
                          <m:sup/>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𝐼</m:t>
                                </m:r>
                              </m:e>
                              <m:sub>
                                <m:d>
                                  <m:dPr>
                                    <m:begChr m:val="{"/>
                                    <m:endChr m:val="}"/>
                                    <m:ctrlPr>
                                      <a:rPr lang="en-US" i="1">
                                        <a:latin typeface="Cambria Math"/>
                                      </a:rPr>
                                    </m:ctrlPr>
                                  </m:dPr>
                                  <m:e>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&gt;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&amp;&amp; </m:t>
                                    </m:r>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m:t>
                                    </m:r>
                                    <m:r>
                                      <a:rPr lang="en-US" i="1">
                                        <a:latin typeface="Cambria Math" panose="02040503050406030204" pitchFamily="18" charset="0"/>
                                      </a:rPr>
                                      <m:t>1</m:t>
                                    </m:r>
                                  </m:e>
                                </m:d>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𝐼</m:t>
                                </m:r>
                              </m:e>
                              <m:sub>
                                <m:d>
                                  <m:dPr>
                                    <m:begChr m:val="{"/>
                                    <m:endChr m:val="}"/>
                                    <m:ctrlPr>
                                      <a:rPr lang="en-US" i="1">
                                        <a:latin typeface="Cambria Math"/>
                                      </a:rPr>
                                    </m:ctrlPr>
                                  </m:dPr>
                                  <m:e>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&lt;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&amp;&amp; </m:t>
                                    </m:r>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m:t>
                                    </m:r>
                                    <m:r>
                                      <a:rPr lang="en-US" i="1">
                                        <a:latin typeface="Cambria Math" panose="02040503050406030204" pitchFamily="18" charset="0"/>
                                      </a:rPr>
                                      <m:t>1</m:t>
                                    </m:r>
                                  </m:e>
                                </m:d>
                              </m:sub>
                            </m:sSub>
                            <m:r>
                              <a:rPr lang="en-US" i="1">
                                <a:latin typeface="Cambria Math" panose="02040503050406030204" pitchFamily="18" charset="0"/>
                              </a:rPr>
                              <m:t>)</m:t>
                            </m:r>
                          </m:e>
                        </m:nary>
                      </m:num>
                      <m:den>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𝑉</m:t>
                            </m:r>
                          </m:sub>
                        </m:sSub>
                      </m:den>
                    </m:f>
                  </m:oMath>
                </a14:m>
                <a:endParaRPr lang="en-US" dirty="0" smtClean="0"/>
              </a:p>
              <a:p>
                <a:r>
                  <a:rPr lang="en-US" i="1" dirty="0" smtClean="0"/>
                  <a:t>Average log-likelihood</a:t>
                </a:r>
                <a:r>
                  <a:rPr lang="en-US" dirty="0" smtClean="0"/>
                  <a:t> of the voting link</a:t>
                </a:r>
              </a:p>
              <a:p>
                <a:pPr marL="457200" lvl="1" indent="0">
                  <a:buNone/>
                </a:pPr>
                <a:r>
                  <a:rPr lang="en-US" dirty="0" err="1" smtClean="0"/>
                  <a:t>AvelogL</a:t>
                </a:r>
                <a:r>
                  <a:rPr lang="en-US" dirty="0" smtClean="0"/>
                  <a:t> = </a:t>
                </a:r>
                <a14:m>
                  <m:oMath xmlns:m="http://schemas.openxmlformats.org/officeDocument/2006/math">
                    <m:f>
                      <m:fPr>
                        <m:ctrlPr>
                          <a:rPr lang="en-US" i="1" smtClean="0">
                            <a:latin typeface="Cambria Math"/>
                          </a:rPr>
                        </m:ctrlPr>
                      </m:fPr>
                      <m:num>
                        <m:nary>
                          <m:naryPr>
                            <m:chr m:val="∑"/>
                            <m:supHide m:val="on"/>
                            <m:ctrlPr>
                              <a:rPr lang="en-US" i="1">
                                <a:latin typeface="Cambria Math"/>
                              </a:rPr>
                            </m:ctrlPr>
                          </m:naryPr>
                          <m:sub>
                            <m:d>
                              <m:dPr>
                                <m:ctrlPr>
                                  <a:rPr lang="en-US" i="1">
                                    <a:latin typeface="Cambria Math"/>
                                  </a:rPr>
                                </m:ctrlPr>
                              </m:dPr>
                              <m:e>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sub>
                          <m:sup/>
                          <m:e>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num>
                                      <m:den>
                                        <m:r>
                                          <a:rPr lang="en-US" i="1">
                                            <a:latin typeface="Cambria Math" panose="02040503050406030204" pitchFamily="18" charset="0"/>
                                          </a:rPr>
                                          <m:t>2</m:t>
                                        </m:r>
                                      </m:den>
                                    </m:f>
                                    <m:func>
                                      <m:funcPr>
                                        <m:ctrlPr>
                                          <a:rPr lang="en-US" b="0" i="1" smtClean="0">
                                            <a:latin typeface="Cambria Math"/>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m:t>
                                        </m:r>
                                        <m:r>
                                          <a:rPr lang="en-US" i="1">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num>
                                      <m:den>
                                        <m:r>
                                          <a:rPr lang="en-US" b="0" i="1" smtClean="0">
                                            <a:latin typeface="Cambria Math" panose="02040503050406030204" pitchFamily="18" charset="0"/>
                                          </a:rPr>
                                          <m:t>2</m:t>
                                        </m:r>
                                      </m:den>
                                    </m:f>
                                    <m:func>
                                      <m:funcPr>
                                        <m:ctrlPr>
                                          <a:rPr lang="en-US" b="0" i="1" smtClean="0">
                                            <a:latin typeface="Cambria Math"/>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e>
                                    </m:func>
                                  </m:e>
                                </m:d>
                              </m:e>
                              <m:sup/>
                            </m:sSup>
                          </m:e>
                        </m:nary>
                      </m:num>
                      <m:den>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𝑉</m:t>
                            </m:r>
                          </m:sub>
                        </m:sSub>
                      </m:den>
                    </m:f>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928" t="-2801"/>
                </a:stretch>
              </a:blipFill>
            </p:spPr>
            <p:txBody>
              <a:bodyPr/>
              <a:lstStyle/>
              <a:p>
                <a:r>
                  <a:rPr lang="en-US">
                    <a:noFill/>
                  </a:rPr>
                  <a:t> </a:t>
                </a:r>
              </a:p>
            </p:txBody>
          </p:sp>
        </mc:Fallback>
      </mc:AlternateContent>
      <p:sp>
        <p:nvSpPr>
          <p:cNvPr id="4" name="灯片编号占位符 3"/>
          <p:cNvSpPr>
            <a:spLocks noGrp="1"/>
          </p:cNvSpPr>
          <p:nvPr>
            <p:ph type="sldNum" sz="quarter" idx="12"/>
          </p:nvPr>
        </p:nvSpPr>
        <p:spPr/>
        <p:txBody>
          <a:bodyPr/>
          <a:lstStyle/>
          <a:p>
            <a:fld id="{C92890E7-3E09-4C8F-8FB5-7796A1CB462C}" type="slidenum">
              <a:rPr lang="en-US" smtClean="0"/>
              <a:t>19</a:t>
            </a:fld>
            <a:endParaRPr lang="en-US"/>
          </a:p>
        </p:txBody>
      </p:sp>
    </p:spTree>
    <p:extLst>
      <p:ext uri="{BB962C8B-B14F-4D97-AF65-F5344CB8AC3E}">
        <p14:creationId xmlns:p14="http://schemas.microsoft.com/office/powerpoint/2010/main" val="339852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Background</a:t>
            </a:r>
            <a:endParaRPr lang="en-US" dirty="0"/>
          </a:p>
        </p:txBody>
      </p:sp>
      <p:grpSp>
        <p:nvGrpSpPr>
          <p:cNvPr id="17" name="组合 16"/>
          <p:cNvGrpSpPr/>
          <p:nvPr/>
        </p:nvGrpSpPr>
        <p:grpSpPr>
          <a:xfrm>
            <a:off x="6903638" y="752748"/>
            <a:ext cx="4009294" cy="791449"/>
            <a:chOff x="6903638" y="752748"/>
            <a:chExt cx="4009294" cy="791449"/>
          </a:xfrm>
        </p:grpSpPr>
        <p:sp>
          <p:nvSpPr>
            <p:cNvPr id="7" name="矩形 6"/>
            <p:cNvSpPr/>
            <p:nvPr/>
          </p:nvSpPr>
          <p:spPr>
            <a:xfrm>
              <a:off x="6903638" y="752748"/>
              <a:ext cx="1420837" cy="7914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Federal Legislation</a:t>
              </a:r>
            </a:p>
            <a:p>
              <a:pPr algn="ctr"/>
              <a:r>
                <a:rPr lang="en-US" dirty="0" smtClean="0">
                  <a:solidFill>
                    <a:schemeClr val="tx1"/>
                  </a:solidFill>
                </a:rPr>
                <a:t>(bill)</a:t>
              </a:r>
              <a:endParaRPr lang="en-US" dirty="0">
                <a:solidFill>
                  <a:schemeClr val="tx1"/>
                </a:solidFill>
              </a:endParaRPr>
            </a:p>
          </p:txBody>
        </p:sp>
        <p:sp>
          <p:nvSpPr>
            <p:cNvPr id="8" name="矩形 7"/>
            <p:cNvSpPr/>
            <p:nvPr/>
          </p:nvSpPr>
          <p:spPr>
            <a:xfrm>
              <a:off x="9492095" y="825308"/>
              <a:ext cx="1420837"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Law</a:t>
              </a:r>
              <a:endParaRPr lang="en-US" dirty="0">
                <a:solidFill>
                  <a:schemeClr val="tx1"/>
                </a:solidFill>
              </a:endParaRPr>
            </a:p>
          </p:txBody>
        </p:sp>
        <p:cxnSp>
          <p:nvCxnSpPr>
            <p:cNvPr id="10" name="直接箭头连接符 9"/>
            <p:cNvCxnSpPr>
              <a:stCxn id="7" idx="3"/>
              <a:endCxn id="8" idx="1"/>
            </p:cNvCxnSpPr>
            <p:nvPr/>
          </p:nvCxnSpPr>
          <p:spPr>
            <a:xfrm>
              <a:off x="8324475" y="1148473"/>
              <a:ext cx="1167620"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268205" y="825308"/>
              <a:ext cx="1280160" cy="646331"/>
            </a:xfrm>
            <a:prstGeom prst="rect">
              <a:avLst/>
            </a:prstGeom>
            <a:noFill/>
          </p:spPr>
          <p:txBody>
            <a:bodyPr wrap="square" rtlCol="0">
              <a:spAutoFit/>
            </a:bodyPr>
            <a:lstStyle/>
            <a:p>
              <a:pPr algn="ctr"/>
              <a:r>
                <a:rPr lang="en-US" dirty="0" smtClean="0"/>
                <a:t>The House</a:t>
              </a:r>
            </a:p>
            <a:p>
              <a:pPr algn="ctr"/>
              <a:r>
                <a:rPr lang="en-US" dirty="0" smtClean="0"/>
                <a:t>Senate</a:t>
              </a:r>
              <a:endParaRPr lang="en-US" dirty="0"/>
            </a:p>
          </p:txBody>
        </p:sp>
      </p:grpSp>
      <p:graphicFrame>
        <p:nvGraphicFramePr>
          <p:cNvPr id="19" name="表格 18"/>
          <p:cNvGraphicFramePr>
            <a:graphicFrameLocks noGrp="1"/>
          </p:cNvGraphicFramePr>
          <p:nvPr>
            <p:extLst>
              <p:ext uri="{D42A27DB-BD31-4B8C-83A1-F6EECF244321}">
                <p14:modId xmlns:p14="http://schemas.microsoft.com/office/powerpoint/2010/main" val="3142433826"/>
              </p:ext>
            </p:extLst>
          </p:nvPr>
        </p:nvGraphicFramePr>
        <p:xfrm>
          <a:off x="7816427" y="2078311"/>
          <a:ext cx="3670944" cy="1854200"/>
        </p:xfrm>
        <a:graphic>
          <a:graphicData uri="http://schemas.openxmlformats.org/drawingml/2006/table">
            <a:tbl>
              <a:tblPr firstRow="1" bandRow="1">
                <a:tableStyleId>{5940675A-B579-460E-94D1-54222C63F5DA}</a:tableStyleId>
              </a:tblPr>
              <a:tblGrid>
                <a:gridCol w="458868"/>
                <a:gridCol w="458868"/>
                <a:gridCol w="458868"/>
                <a:gridCol w="458868"/>
                <a:gridCol w="458868"/>
                <a:gridCol w="458868"/>
                <a:gridCol w="458868"/>
                <a:gridCol w="458868"/>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0" name="文本框 19"/>
          <p:cNvSpPr txBox="1"/>
          <p:nvPr/>
        </p:nvSpPr>
        <p:spPr>
          <a:xfrm>
            <a:off x="6450037" y="2064230"/>
            <a:ext cx="1645920" cy="369332"/>
          </a:xfrm>
          <a:prstGeom prst="rect">
            <a:avLst/>
          </a:prstGeom>
          <a:noFill/>
        </p:spPr>
        <p:txBody>
          <a:bodyPr wrap="square" rtlCol="0">
            <a:spAutoFit/>
          </a:bodyPr>
          <a:lstStyle/>
          <a:p>
            <a:r>
              <a:rPr lang="en-US" dirty="0" smtClean="0"/>
              <a:t>Ronald Paul</a:t>
            </a:r>
            <a:endParaRPr lang="en-US" dirty="0"/>
          </a:p>
        </p:txBody>
      </p:sp>
      <p:sp>
        <p:nvSpPr>
          <p:cNvPr id="22" name="文本框 21"/>
          <p:cNvSpPr txBox="1"/>
          <p:nvPr/>
        </p:nvSpPr>
        <p:spPr>
          <a:xfrm>
            <a:off x="7687993" y="1694898"/>
            <a:ext cx="787791" cy="369332"/>
          </a:xfrm>
          <a:prstGeom prst="rect">
            <a:avLst/>
          </a:prstGeom>
          <a:noFill/>
        </p:spPr>
        <p:txBody>
          <a:bodyPr wrap="square" rtlCol="0">
            <a:spAutoFit/>
          </a:bodyPr>
          <a:lstStyle/>
          <a:p>
            <a:r>
              <a:rPr lang="en-US" dirty="0" smtClean="0"/>
              <a:t>Bill 1</a:t>
            </a:r>
            <a:endParaRPr lang="en-US" dirty="0"/>
          </a:p>
        </p:txBody>
      </p:sp>
      <p:sp>
        <p:nvSpPr>
          <p:cNvPr id="23" name="文本框 22"/>
          <p:cNvSpPr txBox="1"/>
          <p:nvPr/>
        </p:nvSpPr>
        <p:spPr>
          <a:xfrm>
            <a:off x="8170983" y="1694898"/>
            <a:ext cx="787791" cy="369332"/>
          </a:xfrm>
          <a:prstGeom prst="rect">
            <a:avLst/>
          </a:prstGeom>
          <a:noFill/>
        </p:spPr>
        <p:txBody>
          <a:bodyPr wrap="square" rtlCol="0">
            <a:spAutoFit/>
          </a:bodyPr>
          <a:lstStyle/>
          <a:p>
            <a:r>
              <a:rPr lang="en-US" dirty="0" smtClean="0"/>
              <a:t>Bill 2</a:t>
            </a:r>
            <a:endParaRPr lang="en-US" dirty="0"/>
          </a:p>
        </p:txBody>
      </p:sp>
      <p:sp>
        <p:nvSpPr>
          <p:cNvPr id="24" name="文本框 23"/>
          <p:cNvSpPr txBox="1"/>
          <p:nvPr/>
        </p:nvSpPr>
        <p:spPr>
          <a:xfrm>
            <a:off x="9571892" y="1638626"/>
            <a:ext cx="2377440" cy="369332"/>
          </a:xfrm>
          <a:prstGeom prst="rect">
            <a:avLst/>
          </a:prstGeom>
          <a:noFill/>
        </p:spPr>
        <p:txBody>
          <a:bodyPr wrap="square" rtlCol="0">
            <a:spAutoFit/>
          </a:bodyPr>
          <a:lstStyle/>
          <a:p>
            <a:r>
              <a:rPr lang="en-US" dirty="0" smtClean="0"/>
              <a:t>……</a:t>
            </a:r>
            <a:endParaRPr lang="en-US" dirty="0"/>
          </a:p>
        </p:txBody>
      </p:sp>
      <p:sp>
        <p:nvSpPr>
          <p:cNvPr id="25" name="下箭头 24"/>
          <p:cNvSpPr/>
          <p:nvPr/>
        </p:nvSpPr>
        <p:spPr>
          <a:xfrm>
            <a:off x="9045526" y="4196883"/>
            <a:ext cx="436099" cy="61426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26" name="表格 25"/>
          <p:cNvGraphicFramePr>
            <a:graphicFrameLocks noGrp="1"/>
          </p:cNvGraphicFramePr>
          <p:nvPr>
            <p:extLst>
              <p:ext uri="{D42A27DB-BD31-4B8C-83A1-F6EECF244321}">
                <p14:modId xmlns:p14="http://schemas.microsoft.com/office/powerpoint/2010/main" val="3714813628"/>
              </p:ext>
            </p:extLst>
          </p:nvPr>
        </p:nvGraphicFramePr>
        <p:xfrm>
          <a:off x="9605233" y="5303477"/>
          <a:ext cx="458868" cy="741680"/>
        </p:xfrm>
        <a:graphic>
          <a:graphicData uri="http://schemas.openxmlformats.org/drawingml/2006/table">
            <a:tbl>
              <a:tblPr firstRow="1" bandRow="1">
                <a:tableStyleId>{5940675A-B579-460E-94D1-54222C63F5DA}</a:tableStyleId>
              </a:tblPr>
              <a:tblGrid>
                <a:gridCol w="458868"/>
              </a:tblGrid>
              <a:tr h="370840">
                <a:tc>
                  <a:txBody>
                    <a:bodyPr/>
                    <a:lstStyle/>
                    <a:p>
                      <a:endParaRPr lang="en-US" dirty="0"/>
                    </a:p>
                  </a:txBody>
                  <a:tcPr>
                    <a:solidFill>
                      <a:srgbClr val="FF0000"/>
                    </a:solidFill>
                  </a:tcPr>
                </a:tc>
              </a:tr>
              <a:tr h="370840">
                <a:tc>
                  <a:txBody>
                    <a:bodyPr/>
                    <a:lstStyle/>
                    <a:p>
                      <a:endParaRPr lang="en-US" dirty="0"/>
                    </a:p>
                  </a:txBody>
                  <a:tcPr>
                    <a:solidFill>
                      <a:schemeClr val="accent1"/>
                    </a:solidFill>
                  </a:tcPr>
                </a:tc>
              </a:tr>
            </a:tbl>
          </a:graphicData>
        </a:graphic>
      </p:graphicFrame>
      <p:sp>
        <p:nvSpPr>
          <p:cNvPr id="27" name="文本框 26"/>
          <p:cNvSpPr txBox="1"/>
          <p:nvPr/>
        </p:nvSpPr>
        <p:spPr>
          <a:xfrm>
            <a:off x="8121747" y="5699201"/>
            <a:ext cx="1645920" cy="369332"/>
          </a:xfrm>
          <a:prstGeom prst="rect">
            <a:avLst/>
          </a:prstGeom>
          <a:noFill/>
        </p:spPr>
        <p:txBody>
          <a:bodyPr wrap="square" rtlCol="0">
            <a:spAutoFit/>
          </a:bodyPr>
          <a:lstStyle/>
          <a:p>
            <a:r>
              <a:rPr lang="en-US" dirty="0" smtClean="0"/>
              <a:t>Barack Obama</a:t>
            </a:r>
            <a:endParaRPr lang="en-US" dirty="0"/>
          </a:p>
        </p:txBody>
      </p:sp>
      <p:sp>
        <p:nvSpPr>
          <p:cNvPr id="28" name="文本框 27"/>
          <p:cNvSpPr txBox="1"/>
          <p:nvPr/>
        </p:nvSpPr>
        <p:spPr>
          <a:xfrm>
            <a:off x="8311657" y="5303477"/>
            <a:ext cx="1645920" cy="369332"/>
          </a:xfrm>
          <a:prstGeom prst="rect">
            <a:avLst/>
          </a:prstGeom>
          <a:noFill/>
        </p:spPr>
        <p:txBody>
          <a:bodyPr wrap="square" rtlCol="0">
            <a:spAutoFit/>
          </a:bodyPr>
          <a:lstStyle/>
          <a:p>
            <a:r>
              <a:rPr lang="en-US" dirty="0" smtClean="0"/>
              <a:t>Ronald Paul</a:t>
            </a:r>
            <a:endParaRPr lang="en-US" dirty="0"/>
          </a:p>
        </p:txBody>
      </p:sp>
      <p:cxnSp>
        <p:nvCxnSpPr>
          <p:cNvPr id="30" name="直接连接符 29"/>
          <p:cNvCxnSpPr/>
          <p:nvPr/>
        </p:nvCxnSpPr>
        <p:spPr>
          <a:xfrm>
            <a:off x="8325731" y="6349539"/>
            <a:ext cx="1688120" cy="0"/>
          </a:xfrm>
          <a:prstGeom prst="line">
            <a:avLst/>
          </a:prstGeom>
        </p:spPr>
        <p:style>
          <a:lnRef idx="1">
            <a:schemeClr val="dk1"/>
          </a:lnRef>
          <a:fillRef idx="0">
            <a:schemeClr val="dk1"/>
          </a:fillRef>
          <a:effectRef idx="0">
            <a:schemeClr val="dk1"/>
          </a:effectRef>
          <a:fontRef idx="minor">
            <a:schemeClr val="tx1"/>
          </a:fontRef>
        </p:style>
      </p:cxnSp>
      <p:sp>
        <p:nvSpPr>
          <p:cNvPr id="31" name="椭圆 30"/>
          <p:cNvSpPr/>
          <p:nvPr/>
        </p:nvSpPr>
        <p:spPr>
          <a:xfrm>
            <a:off x="8325731" y="630733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文本框 32"/>
          <p:cNvSpPr txBox="1"/>
          <p:nvPr/>
        </p:nvSpPr>
        <p:spPr>
          <a:xfrm>
            <a:off x="7964657" y="6362059"/>
            <a:ext cx="1280160" cy="369332"/>
          </a:xfrm>
          <a:prstGeom prst="rect">
            <a:avLst/>
          </a:prstGeom>
          <a:noFill/>
        </p:spPr>
        <p:txBody>
          <a:bodyPr wrap="square" rtlCol="0">
            <a:spAutoFit/>
          </a:bodyPr>
          <a:lstStyle/>
          <a:p>
            <a:r>
              <a:rPr lang="en-US" dirty="0" smtClean="0"/>
              <a:t>liberal</a:t>
            </a:r>
            <a:endParaRPr lang="en-US" dirty="0"/>
          </a:p>
        </p:txBody>
      </p:sp>
      <p:sp>
        <p:nvSpPr>
          <p:cNvPr id="34" name="椭圆 33"/>
          <p:cNvSpPr/>
          <p:nvPr/>
        </p:nvSpPr>
        <p:spPr>
          <a:xfrm>
            <a:off x="9997437" y="6302271"/>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文本框 34"/>
          <p:cNvSpPr txBox="1"/>
          <p:nvPr/>
        </p:nvSpPr>
        <p:spPr>
          <a:xfrm>
            <a:off x="9310467" y="6362059"/>
            <a:ext cx="1749082" cy="369332"/>
          </a:xfrm>
          <a:prstGeom prst="rect">
            <a:avLst/>
          </a:prstGeom>
          <a:noFill/>
        </p:spPr>
        <p:txBody>
          <a:bodyPr wrap="square" rtlCol="0">
            <a:spAutoFit/>
          </a:bodyPr>
          <a:lstStyle/>
          <a:p>
            <a:r>
              <a:rPr lang="en-US" dirty="0" smtClean="0"/>
              <a:t>conservative</a:t>
            </a:r>
            <a:endParaRPr lang="en-US" dirty="0"/>
          </a:p>
        </p:txBody>
      </p:sp>
      <p:pic>
        <p:nvPicPr>
          <p:cNvPr id="38"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8600" y="2091248"/>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8568" y="2077509"/>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6665" y="2062645"/>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9068" y="2062645"/>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5341" y="2446165"/>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7558" y="2446165"/>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6098" y="2433561"/>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3882" y="2433562"/>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8705" y="2446165"/>
            <a:ext cx="427893" cy="42789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894" y="2490538"/>
            <a:ext cx="342494" cy="34249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0182" y="2124917"/>
            <a:ext cx="342494" cy="3424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4561" y="2488864"/>
            <a:ext cx="342494" cy="34249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iconpng.com/png/coquette/dele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6740" y="2107981"/>
            <a:ext cx="342494" cy="34249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www.iconpng.com/png/office2/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8724" y="2091248"/>
            <a:ext cx="427893" cy="42789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361532" y="4325981"/>
            <a:ext cx="3380107" cy="1659204"/>
            <a:chOff x="1361532" y="4325981"/>
            <a:chExt cx="3380107" cy="1659204"/>
          </a:xfrm>
        </p:grpSpPr>
        <p:sp>
          <p:nvSpPr>
            <p:cNvPr id="54" name="矩形 53"/>
            <p:cNvSpPr/>
            <p:nvPr/>
          </p:nvSpPr>
          <p:spPr>
            <a:xfrm>
              <a:off x="1783561" y="4325981"/>
              <a:ext cx="2588456" cy="584335"/>
            </a:xfrm>
            <a:prstGeom prst="rect">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solidFill>
                </a:rPr>
                <a:t>Politician</a:t>
              </a:r>
              <a:endParaRPr lang="en-US" dirty="0">
                <a:solidFill>
                  <a:schemeClr val="tx1"/>
                </a:solidFill>
              </a:endParaRPr>
            </a:p>
          </p:txBody>
        </p:sp>
        <p:sp>
          <p:nvSpPr>
            <p:cNvPr id="55" name="矩形 54"/>
            <p:cNvSpPr/>
            <p:nvPr/>
          </p:nvSpPr>
          <p:spPr>
            <a:xfrm>
              <a:off x="1361532" y="5338071"/>
              <a:ext cx="1392701" cy="647114"/>
            </a:xfrm>
            <a:prstGeom prst="rect">
              <a:avLst/>
            </a:prstGeom>
            <a:solidFill>
              <a:srgbClr val="F52E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Republican</a:t>
              </a:r>
              <a:endParaRPr lang="en-US" dirty="0"/>
            </a:p>
          </p:txBody>
        </p:sp>
        <p:sp>
          <p:nvSpPr>
            <p:cNvPr id="56" name="矩形 55"/>
            <p:cNvSpPr/>
            <p:nvPr/>
          </p:nvSpPr>
          <p:spPr>
            <a:xfrm>
              <a:off x="3348938" y="5338071"/>
              <a:ext cx="1392701" cy="64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Democrat</a:t>
              </a:r>
              <a:endParaRPr lang="en-US" dirty="0"/>
            </a:p>
          </p:txBody>
        </p:sp>
        <p:cxnSp>
          <p:nvCxnSpPr>
            <p:cNvPr id="57" name="直接箭头连接符 56"/>
            <p:cNvCxnSpPr>
              <a:stCxn id="54" idx="2"/>
              <a:endCxn id="55" idx="0"/>
            </p:cNvCxnSpPr>
            <p:nvPr/>
          </p:nvCxnSpPr>
          <p:spPr>
            <a:xfrm flipH="1">
              <a:off x="2057883" y="4910316"/>
              <a:ext cx="1019906" cy="42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54" idx="2"/>
              <a:endCxn id="56" idx="0"/>
            </p:cNvCxnSpPr>
            <p:nvPr/>
          </p:nvCxnSpPr>
          <p:spPr>
            <a:xfrm>
              <a:off x="3077789" y="4910316"/>
              <a:ext cx="967500" cy="42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6210887" y="2433562"/>
            <a:ext cx="1645920" cy="369332"/>
          </a:xfrm>
          <a:prstGeom prst="rect">
            <a:avLst/>
          </a:prstGeom>
          <a:noFill/>
        </p:spPr>
        <p:txBody>
          <a:bodyPr wrap="square" rtlCol="0">
            <a:spAutoFit/>
          </a:bodyPr>
          <a:lstStyle/>
          <a:p>
            <a:r>
              <a:rPr lang="en-US" dirty="0" smtClean="0"/>
              <a:t>Barack Obama</a:t>
            </a:r>
            <a:endParaRPr lang="en-US" dirty="0"/>
          </a:p>
        </p:txBody>
      </p:sp>
      <p:sp>
        <p:nvSpPr>
          <p:cNvPr id="18" name="灯片编号占位符 17"/>
          <p:cNvSpPr>
            <a:spLocks noGrp="1"/>
          </p:cNvSpPr>
          <p:nvPr>
            <p:ph type="sldNum" sz="quarter" idx="12"/>
          </p:nvPr>
        </p:nvSpPr>
        <p:spPr/>
        <p:txBody>
          <a:bodyPr/>
          <a:lstStyle/>
          <a:p>
            <a:fld id="{C92890E7-3E09-4C8F-8FB5-7796A1CB462C}" type="slidenum">
              <a:rPr lang="en-US" smtClean="0"/>
              <a:t>2</a:t>
            </a:fld>
            <a:endParaRPr lang="en-US"/>
          </a:p>
        </p:txBody>
      </p:sp>
      <p:grpSp>
        <p:nvGrpSpPr>
          <p:cNvPr id="12" name="组合 11"/>
          <p:cNvGrpSpPr/>
          <p:nvPr/>
        </p:nvGrpSpPr>
        <p:grpSpPr>
          <a:xfrm>
            <a:off x="103920" y="1492809"/>
            <a:ext cx="6040738" cy="2330045"/>
            <a:chOff x="103920" y="1492809"/>
            <a:chExt cx="6040738" cy="2330045"/>
          </a:xfrm>
        </p:grpSpPr>
        <p:sp>
          <p:nvSpPr>
            <p:cNvPr id="4" name="矩形 3"/>
            <p:cNvSpPr/>
            <p:nvPr/>
          </p:nvSpPr>
          <p:spPr>
            <a:xfrm>
              <a:off x="2056629" y="1823292"/>
              <a:ext cx="2588456"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United States Congress</a:t>
              </a:r>
              <a:endParaRPr lang="en-US" dirty="0">
                <a:solidFill>
                  <a:schemeClr val="tx1"/>
                </a:solidFill>
              </a:endParaRPr>
            </a:p>
          </p:txBody>
        </p:sp>
        <p:sp>
          <p:nvSpPr>
            <p:cNvPr id="5" name="矩形 4"/>
            <p:cNvSpPr/>
            <p:nvPr/>
          </p:nvSpPr>
          <p:spPr>
            <a:xfrm>
              <a:off x="1438175" y="2784334"/>
              <a:ext cx="1392701"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House</a:t>
              </a:r>
              <a:endParaRPr lang="en-US" dirty="0">
                <a:solidFill>
                  <a:schemeClr val="tx1"/>
                </a:solidFill>
              </a:endParaRPr>
            </a:p>
          </p:txBody>
        </p:sp>
        <p:sp>
          <p:nvSpPr>
            <p:cNvPr id="6" name="矩形 5"/>
            <p:cNvSpPr/>
            <p:nvPr/>
          </p:nvSpPr>
          <p:spPr>
            <a:xfrm>
              <a:off x="3428754" y="2784334"/>
              <a:ext cx="1392701" cy="6471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Senate</a:t>
              </a:r>
              <a:endParaRPr lang="en-US" dirty="0">
                <a:solidFill>
                  <a:schemeClr val="tx1"/>
                </a:solidFill>
              </a:endParaRPr>
            </a:p>
          </p:txBody>
        </p:sp>
        <p:cxnSp>
          <p:nvCxnSpPr>
            <p:cNvPr id="13" name="直接箭头连接符 12"/>
            <p:cNvCxnSpPr>
              <a:stCxn id="4" idx="2"/>
              <a:endCxn id="5" idx="0"/>
            </p:cNvCxnSpPr>
            <p:nvPr/>
          </p:nvCxnSpPr>
          <p:spPr>
            <a:xfrm flipH="1">
              <a:off x="2134526" y="2470406"/>
              <a:ext cx="1216331" cy="313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4" idx="2"/>
              <a:endCxn id="6" idx="0"/>
            </p:cNvCxnSpPr>
            <p:nvPr/>
          </p:nvCxnSpPr>
          <p:spPr>
            <a:xfrm>
              <a:off x="3350857" y="2470406"/>
              <a:ext cx="774248" cy="313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Coat of arms o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19" y="1492809"/>
              <a:ext cx="1154698" cy="11546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al of the U.S. House of Representativ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20" y="2540860"/>
              <a:ext cx="1275809" cy="127581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4498" y="2542694"/>
              <a:ext cx="1280160" cy="1280160"/>
            </a:xfrm>
            <a:prstGeom prst="rect">
              <a:avLst/>
            </a:prstGeom>
          </p:spPr>
        </p:pic>
      </p:grpSp>
    </p:spTree>
    <p:custDataLst>
      <p:tags r:id="rId1"/>
    </p:custDataLst>
    <p:extLst>
      <p:ext uri="{BB962C8B-B14F-4D97-AF65-F5344CB8AC3E}">
        <p14:creationId xmlns:p14="http://schemas.microsoft.com/office/powerpoint/2010/main" val="416054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par>
                                <p:cTn id="94" presetID="10" presetClass="entr" presetSubtype="0" fill="hold"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animBg="1"/>
      <p:bldP spid="27" grpId="0"/>
      <p:bldP spid="28" grpId="0"/>
      <p:bldP spid="31" grpId="0" animBg="1"/>
      <p:bldP spid="33" grpId="0"/>
      <p:bldP spid="34" grpId="0" animBg="1"/>
      <p:bldP spid="35" grpId="0"/>
      <p:bldP spid="21" grpId="0"/>
      <p:bldP spid="18" grpId="0"/>
    </p:bld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Experimental Results</a:t>
            </a:r>
            <a:endParaRPr lang="en-US" dirty="0"/>
          </a:p>
        </p:txBody>
      </p:sp>
      <p:pic>
        <p:nvPicPr>
          <p:cNvPr id="4" name="内容占位符 3"/>
          <p:cNvPicPr>
            <a:picLocks noGrp="1" noChangeAspect="1"/>
          </p:cNvPicPr>
          <p:nvPr>
            <p:ph idx="1"/>
          </p:nvPr>
        </p:nvPicPr>
        <p:blipFill>
          <a:blip r:embed="rId3"/>
          <a:stretch>
            <a:fillRect/>
          </a:stretch>
        </p:blipFill>
        <p:spPr>
          <a:xfrm>
            <a:off x="555223" y="1690688"/>
            <a:ext cx="5400100" cy="3885860"/>
          </a:xfrm>
          <a:prstGeom prst="rect">
            <a:avLst/>
          </a:prstGeom>
        </p:spPr>
      </p:pic>
      <p:sp>
        <p:nvSpPr>
          <p:cNvPr id="6" name="文本框 5"/>
          <p:cNvSpPr txBox="1"/>
          <p:nvPr/>
        </p:nvSpPr>
        <p:spPr>
          <a:xfrm>
            <a:off x="2180493" y="5781822"/>
            <a:ext cx="3601329" cy="400110"/>
          </a:xfrm>
          <a:prstGeom prst="rect">
            <a:avLst/>
          </a:prstGeom>
          <a:noFill/>
        </p:spPr>
        <p:txBody>
          <a:bodyPr wrap="square" rtlCol="0">
            <a:spAutoFit/>
          </a:bodyPr>
          <a:lstStyle/>
          <a:p>
            <a:r>
              <a:rPr lang="en-US" sz="2000" dirty="0" smtClean="0"/>
              <a:t>Training Data set</a:t>
            </a:r>
            <a:endParaRPr lang="en-US" sz="2000" dirty="0"/>
          </a:p>
        </p:txBody>
      </p:sp>
      <p:pic>
        <p:nvPicPr>
          <p:cNvPr id="7" name="内容占位符 3"/>
          <p:cNvPicPr>
            <a:picLocks noChangeAspect="1"/>
          </p:cNvPicPr>
          <p:nvPr/>
        </p:nvPicPr>
        <p:blipFill>
          <a:blip r:embed="rId4"/>
          <a:stretch>
            <a:fillRect/>
          </a:stretch>
        </p:blipFill>
        <p:spPr>
          <a:xfrm>
            <a:off x="6499274" y="1523808"/>
            <a:ext cx="5282537" cy="4052740"/>
          </a:xfrm>
          <a:prstGeom prst="rect">
            <a:avLst/>
          </a:prstGeom>
        </p:spPr>
      </p:pic>
      <p:sp>
        <p:nvSpPr>
          <p:cNvPr id="8" name="文本框 7"/>
          <p:cNvSpPr txBox="1"/>
          <p:nvPr/>
        </p:nvSpPr>
        <p:spPr>
          <a:xfrm>
            <a:off x="8060788" y="5781822"/>
            <a:ext cx="3601329" cy="400110"/>
          </a:xfrm>
          <a:prstGeom prst="rect">
            <a:avLst/>
          </a:prstGeom>
          <a:noFill/>
        </p:spPr>
        <p:txBody>
          <a:bodyPr wrap="square" rtlCol="0">
            <a:spAutoFit/>
          </a:bodyPr>
          <a:lstStyle/>
          <a:p>
            <a:r>
              <a:rPr lang="en-US" sz="2000" dirty="0" smtClean="0"/>
              <a:t>Testing Data set</a:t>
            </a:r>
            <a:endParaRPr lang="en-US" sz="2000" dirty="0"/>
          </a:p>
        </p:txBody>
      </p:sp>
      <p:sp>
        <p:nvSpPr>
          <p:cNvPr id="9" name="矩形 8"/>
          <p:cNvSpPr/>
          <p:nvPr/>
        </p:nvSpPr>
        <p:spPr>
          <a:xfrm>
            <a:off x="410189" y="1318534"/>
            <a:ext cx="11781811" cy="707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灯片编号占位符 2"/>
          <p:cNvSpPr>
            <a:spLocks noGrp="1"/>
          </p:cNvSpPr>
          <p:nvPr>
            <p:ph type="sldNum" sz="quarter" idx="12"/>
          </p:nvPr>
        </p:nvSpPr>
        <p:spPr/>
        <p:txBody>
          <a:bodyPr/>
          <a:lstStyle/>
          <a:p>
            <a:fld id="{C92890E7-3E09-4C8F-8FB5-7796A1CB462C}" type="slidenum">
              <a:rPr lang="en-US" smtClean="0"/>
              <a:t>20</a:t>
            </a:fld>
            <a:endParaRPr lang="en-US"/>
          </a:p>
        </p:txBody>
      </p:sp>
    </p:spTree>
    <p:extLst>
      <p:ext uri="{BB962C8B-B14F-4D97-AF65-F5344CB8AC3E}">
        <p14:creationId xmlns:p14="http://schemas.microsoft.com/office/powerpoint/2010/main" val="296231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Parameter Study </a:t>
            </a:r>
            <a:endParaRPr lang="en-US" dirty="0"/>
          </a:p>
        </p:txBody>
      </p:sp>
      <p:pic>
        <p:nvPicPr>
          <p:cNvPr id="6" name="内容占位符 5"/>
          <p:cNvPicPr>
            <a:picLocks noGrp="1" noChangeAspect="1"/>
          </p:cNvPicPr>
          <p:nvPr>
            <p:ph idx="1"/>
          </p:nvPr>
        </p:nvPicPr>
        <p:blipFill>
          <a:blip r:embed="rId3"/>
          <a:stretch>
            <a:fillRect/>
          </a:stretch>
        </p:blipFill>
        <p:spPr>
          <a:xfrm>
            <a:off x="126278" y="1983545"/>
            <a:ext cx="5641475" cy="3173794"/>
          </a:xfrm>
          <a:prstGeom prst="rect">
            <a:avLst/>
          </a:prstGeom>
        </p:spPr>
      </p:pic>
      <p:grpSp>
        <p:nvGrpSpPr>
          <p:cNvPr id="9" name="组合 8"/>
          <p:cNvGrpSpPr/>
          <p:nvPr/>
        </p:nvGrpSpPr>
        <p:grpSpPr>
          <a:xfrm>
            <a:off x="5964702" y="1561514"/>
            <a:ext cx="6227298" cy="3516923"/>
            <a:chOff x="5964702" y="1561514"/>
            <a:chExt cx="6227298" cy="3516923"/>
          </a:xfrm>
        </p:grpSpPr>
        <p:pic>
          <p:nvPicPr>
            <p:cNvPr id="7" name="图片 6"/>
            <p:cNvPicPr>
              <a:picLocks noChangeAspect="1"/>
            </p:cNvPicPr>
            <p:nvPr/>
          </p:nvPicPr>
          <p:blipFill>
            <a:blip r:embed="rId4"/>
            <a:stretch>
              <a:fillRect/>
            </a:stretch>
          </p:blipFill>
          <p:spPr>
            <a:xfrm>
              <a:off x="6498287" y="1983545"/>
              <a:ext cx="5693713" cy="3094892"/>
            </a:xfrm>
            <a:prstGeom prst="rect">
              <a:avLst/>
            </a:prstGeom>
          </p:spPr>
        </p:pic>
        <p:sp>
          <p:nvSpPr>
            <p:cNvPr id="8" name="矩形 7"/>
            <p:cNvSpPr/>
            <p:nvPr/>
          </p:nvSpPr>
          <p:spPr>
            <a:xfrm>
              <a:off x="5964702" y="1561514"/>
              <a:ext cx="2940147" cy="928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文本框 9"/>
              <p:cNvSpPr txBox="1"/>
              <p:nvPr/>
            </p:nvSpPr>
            <p:spPr>
              <a:xfrm>
                <a:off x="1856935" y="5265530"/>
                <a:ext cx="2630659" cy="369332"/>
              </a:xfrm>
              <a:prstGeom prst="rect">
                <a:avLst/>
              </a:prstGeom>
              <a:noFill/>
            </p:spPr>
            <p:txBody>
              <a:bodyPr wrap="square" rtlCol="0">
                <a:spAutoFit/>
              </a:bodyPr>
              <a:lstStyle/>
              <a:p>
                <a:r>
                  <a:rPr lang="en-US" dirty="0" smtClean="0"/>
                  <a:t>Parameter study on </a:t>
                </a:r>
                <a14:m>
                  <m:oMath xmlns:m="http://schemas.openxmlformats.org/officeDocument/2006/math">
                    <m:r>
                      <a:rPr lang="en-US" b="0" i="1" smtClean="0">
                        <a:latin typeface="Cambria Math" panose="02040503050406030204" pitchFamily="18" charset="0"/>
                      </a:rPr>
                      <m:t>𝜆</m:t>
                    </m:r>
                  </m:oMath>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856935" y="5265530"/>
                <a:ext cx="2630659" cy="369332"/>
              </a:xfrm>
              <a:prstGeom prst="rect">
                <a:avLst/>
              </a:prstGeom>
              <a:blipFill rotWithShape="0">
                <a:blip r:embed="rId7"/>
                <a:stretch>
                  <a:fillRect l="-2088"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6897364" y="5265530"/>
                <a:ext cx="4895557" cy="369332"/>
              </a:xfrm>
              <a:prstGeom prst="rect">
                <a:avLst/>
              </a:prstGeom>
              <a:noFill/>
            </p:spPr>
            <p:txBody>
              <a:bodyPr wrap="square" rtlCol="0">
                <a:spAutoFit/>
              </a:bodyPr>
              <a:lstStyle/>
              <a:p>
                <a:r>
                  <a:rPr lang="en-US" dirty="0" smtClean="0"/>
                  <a:t>Parameter study on </a:t>
                </a:r>
                <a14:m>
                  <m:oMath xmlns:m="http://schemas.openxmlformats.org/officeDocument/2006/math">
                    <m:r>
                      <a:rPr lang="en-US" b="0" i="1" smtClean="0">
                        <a:latin typeface="Cambria Math" panose="02040503050406030204" pitchFamily="18" charset="0"/>
                      </a:rPr>
                      <m:t>𝜎</m:t>
                    </m:r>
                  </m:oMath>
                </a14:m>
                <a:r>
                  <a:rPr lang="en-US" dirty="0" smtClean="0"/>
                  <a:t> (regularization coefficient)</a:t>
                </a:r>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6897364" y="5265530"/>
                <a:ext cx="4895557" cy="369332"/>
              </a:xfrm>
              <a:prstGeom prst="rect">
                <a:avLst/>
              </a:prstGeom>
              <a:blipFill rotWithShape="0">
                <a:blip r:embed="rId8"/>
                <a:stretch>
                  <a:fillRect l="-995" t="-10000" b="-26667"/>
                </a:stretch>
              </a:blipFill>
            </p:spPr>
            <p:txBody>
              <a:bodyPr/>
              <a:lstStyle/>
              <a:p>
                <a:r>
                  <a:rPr lang="en-US">
                    <a:noFill/>
                  </a:rPr>
                  <a:t> </a:t>
                </a:r>
              </a:p>
            </p:txBody>
          </p:sp>
        </mc:Fallback>
      </mc:AlternateContent>
      <p:sp>
        <p:nvSpPr>
          <p:cNvPr id="3" name="灯片编号占位符 2"/>
          <p:cNvSpPr>
            <a:spLocks noGrp="1"/>
          </p:cNvSpPr>
          <p:nvPr>
            <p:ph type="sldNum" sz="quarter" idx="12"/>
          </p:nvPr>
        </p:nvSpPr>
        <p:spPr/>
        <p:txBody>
          <a:bodyPr/>
          <a:lstStyle/>
          <a:p>
            <a:fld id="{C92890E7-3E09-4C8F-8FB5-7796A1CB462C}" type="slidenum">
              <a:rPr lang="en-US" smtClean="0"/>
              <a:t>21</a:t>
            </a:fld>
            <a:endParaRPr lang="en-US"/>
          </a:p>
        </p:txBody>
      </p:sp>
      <p:grpSp>
        <p:nvGrpSpPr>
          <p:cNvPr id="13" name="组合 12"/>
          <p:cNvGrpSpPr/>
          <p:nvPr/>
        </p:nvGrpSpPr>
        <p:grpSpPr>
          <a:xfrm>
            <a:off x="414996" y="1686653"/>
            <a:ext cx="12404187" cy="839269"/>
            <a:chOff x="928462" y="5199375"/>
            <a:chExt cx="12404187" cy="839269"/>
          </a:xfrm>
        </p:grpSpPr>
        <mc:AlternateContent xmlns:mc="http://schemas.openxmlformats.org/markup-compatibility/2006" xmlns:a14="http://schemas.microsoft.com/office/drawing/2010/main">
          <mc:Choice Requires="a14">
            <p:sp>
              <p:nvSpPr>
                <p:cNvPr id="14" name="文本框 13"/>
                <p:cNvSpPr txBox="1"/>
                <p:nvPr/>
              </p:nvSpPr>
              <p:spPr>
                <a:xfrm>
                  <a:off x="1389177" y="5199375"/>
                  <a:ext cx="11943472" cy="839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d>
                          <m:dPr>
                            <m:ctrlPr>
                              <a:rPr lang="en-US" sz="2000" i="1">
                                <a:latin typeface="Cambria Math"/>
                              </a:rPr>
                            </m:ctrlPr>
                          </m:dPr>
                          <m:e>
                            <m:r>
                              <a:rPr lang="en-US" sz="2000" i="1">
                                <a:latin typeface="Cambria Math" panose="02040503050406030204" pitchFamily="18" charset="0"/>
                              </a:rPr>
                              <m:t>1−</m:t>
                            </m:r>
                            <m:r>
                              <a:rPr lang="en-US" sz="2000" i="1" smtClean="0">
                                <a:solidFill>
                                  <a:srgbClr val="FF0000"/>
                                </a:solidFill>
                                <a:latin typeface="Cambria Math" panose="02040503050406030204" pitchFamily="18" charset="0"/>
                              </a:rPr>
                              <m:t>𝜆</m:t>
                            </m:r>
                          </m:e>
                        </m:d>
                        <m:r>
                          <a:rPr lang="en-US" sz="2000" b="0" i="1" smtClean="0">
                            <a:latin typeface="Cambria Math" panose="02040503050406030204" pitchFamily="18" charset="0"/>
                          </a:rPr>
                          <m:t>⋅</m:t>
                        </m:r>
                        <m:r>
                          <a:rPr lang="en-US" sz="2000" b="0" i="1" smtClean="0">
                            <a:latin typeface="Cambria Math" panose="02040503050406030204" pitchFamily="18" charset="0"/>
                          </a:rPr>
                          <m:t>𝑎𝑣𝑒𝑙𝑜𝑔𝐿</m:t>
                        </m:r>
                        <m:d>
                          <m:dPr>
                            <m:ctrlPr>
                              <a:rPr lang="en-US" sz="2000" b="0" i="1" smtClean="0">
                                <a:latin typeface="Cambria Math"/>
                              </a:rPr>
                            </m:ctrlPr>
                          </m:dPr>
                          <m:e>
                            <m:r>
                              <a:rPr lang="en-US" sz="2000" b="0" i="1" smtClean="0">
                                <a:latin typeface="Cambria Math" panose="02040503050406030204" pitchFamily="18" charset="0"/>
                              </a:rPr>
                              <m:t>𝑡𝑒𝑥𝑡</m:t>
                            </m:r>
                          </m:e>
                        </m:d>
                        <m:r>
                          <a:rPr lang="en-US" sz="2000" i="1">
                            <a:latin typeface="Cambria Math" panose="02040503050406030204" pitchFamily="18" charset="0"/>
                          </a:rPr>
                          <m:t>+</m:t>
                        </m:r>
                        <m:r>
                          <a:rPr lang="en-US" sz="2000" i="1" smtClean="0">
                            <a:solidFill>
                              <a:srgbClr val="FF0000"/>
                            </a:solidFill>
                            <a:latin typeface="Cambria Math" panose="02040503050406030204" pitchFamily="18" charset="0"/>
                          </a:rPr>
                          <m:t>𝜆</m:t>
                        </m:r>
                        <m:r>
                          <a:rPr lang="en-US" sz="2000" b="0" i="1" smtClean="0">
                            <a:latin typeface="Cambria Math" panose="02040503050406030204" pitchFamily="18" charset="0"/>
                          </a:rPr>
                          <m:t>⋅</m:t>
                        </m:r>
                        <m:r>
                          <a:rPr lang="en-US" sz="2000" b="0" i="1" smtClean="0">
                            <a:latin typeface="Cambria Math" panose="02040503050406030204" pitchFamily="18" charset="0"/>
                          </a:rPr>
                          <m:t>𝑎𝑣𝑒𝑙𝑜𝑔𝐿</m:t>
                        </m:r>
                        <m:r>
                          <a:rPr lang="en-US" sz="2000" b="0" i="1" smtClean="0">
                            <a:latin typeface="Cambria Math" panose="02040503050406030204" pitchFamily="18" charset="0"/>
                          </a:rPr>
                          <m:t>(</m:t>
                        </m:r>
                        <m:r>
                          <a:rPr lang="en-US" sz="2000" b="0" i="1" smtClean="0">
                            <a:latin typeface="Cambria Math" panose="02040503050406030204" pitchFamily="18" charset="0"/>
                          </a:rPr>
                          <m:t>𝑣𝑜𝑡𝑖𝑛𝑔</m:t>
                        </m:r>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sSup>
                              <m:sSupPr>
                                <m:ctrlPr>
                                  <a:rPr lang="en-US" sz="2000" b="0" i="1" smtClean="0">
                                    <a:latin typeface="Cambria Math"/>
                                  </a:rPr>
                                </m:ctrlPr>
                              </m:sSupPr>
                              <m:e>
                                <m:r>
                                  <a:rPr lang="en-US" sz="2000" b="0" i="1" smtClean="0">
                                    <a:solidFill>
                                      <a:srgbClr val="FF0000"/>
                                    </a:solidFill>
                                    <a:latin typeface="Cambria Math" panose="02040503050406030204" pitchFamily="18" charset="0"/>
                                  </a:rPr>
                                  <m:t>𝜎</m:t>
                                </m:r>
                              </m:e>
                              <m:sup>
                                <m:r>
                                  <a:rPr lang="en-US" sz="2000" b="0" i="1" smtClean="0">
                                    <a:latin typeface="Cambria Math" panose="02040503050406030204" pitchFamily="18" charset="0"/>
                                  </a:rPr>
                                  <m:t>2</m:t>
                                </m:r>
                              </m:sup>
                            </m:sSup>
                          </m:den>
                        </m:f>
                        <m:r>
                          <a:rPr lang="en-US" sz="2000" b="0" i="1" smtClean="0">
                            <a:latin typeface="Cambria Math" panose="02040503050406030204" pitchFamily="18" charset="0"/>
                          </a:rPr>
                          <m:t>(</m:t>
                        </m:r>
                        <m:nary>
                          <m:naryPr>
                            <m:chr m:val="∑"/>
                            <m:supHide m:val="on"/>
                            <m:ctrlPr>
                              <a:rPr lang="en-US" sz="2000" b="0" i="1" smtClean="0">
                                <a:latin typeface="Cambria Math"/>
                              </a:rPr>
                            </m:ctrlPr>
                          </m:naryPr>
                          <m:sub>
                            <m:r>
                              <a:rPr lang="en-US" sz="2000" b="0" i="1" smtClean="0">
                                <a:latin typeface="Cambria Math" panose="02040503050406030204" pitchFamily="18" charset="0"/>
                              </a:rPr>
                              <m:t>𝑢</m:t>
                            </m:r>
                          </m:sub>
                          <m:sup/>
                          <m:e>
                            <m:sSubSup>
                              <m:sSubSupPr>
                                <m:ctrlPr>
                                  <a:rPr lang="en-US" sz="2000" b="0" i="1" smtClean="0">
                                    <a:latin typeface="Cambria Math"/>
                                  </a:rPr>
                                </m:ctrlPr>
                              </m:sSubSupPr>
                              <m:e>
                                <m:d>
                                  <m:dPr>
                                    <m:begChr m:val="|"/>
                                    <m:endChr m:val="|"/>
                                    <m:ctrlPr>
                                      <a:rPr lang="en-US" sz="2000" b="0" i="1" smtClean="0">
                                        <a:latin typeface="Cambria Math"/>
                                      </a:rPr>
                                    </m:ctrlPr>
                                  </m:dPr>
                                  <m:e>
                                    <m:d>
                                      <m:dPr>
                                        <m:begChr m:val="|"/>
                                        <m:endChr m:val="|"/>
                                        <m:ctrlPr>
                                          <a:rPr lang="en-US" sz="2000" b="0" i="1" smtClean="0">
                                            <a:latin typeface="Cambria Math"/>
                                          </a:rPr>
                                        </m:ctrlPr>
                                      </m:dPr>
                                      <m:e>
                                        <m:sSub>
                                          <m:sSubPr>
                                            <m:ctrlPr>
                                              <a:rPr lang="en-US" sz="2000" b="1" i="1" smtClean="0">
                                                <a:latin typeface="Cambria Math"/>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𝒖</m:t>
                                            </m:r>
                                          </m:sub>
                                        </m:sSub>
                                      </m:e>
                                    </m:d>
                                  </m:e>
                                </m:d>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nary>
                              <m:naryPr>
                                <m:chr m:val="∑"/>
                                <m:supHide m:val="on"/>
                                <m:ctrlPr>
                                  <a:rPr lang="en-US" sz="2000" b="0" i="1" smtClean="0">
                                    <a:latin typeface="Cambria Math"/>
                                  </a:rPr>
                                </m:ctrlPr>
                              </m:naryPr>
                              <m:sub>
                                <m:r>
                                  <a:rPr lang="en-US" sz="2000" b="0" i="1" smtClean="0">
                                    <a:latin typeface="Cambria Math" panose="02040503050406030204" pitchFamily="18" charset="0"/>
                                  </a:rPr>
                                  <m:t>𝑑</m:t>
                                </m:r>
                              </m:sub>
                              <m:sup/>
                              <m:e>
                                <m:sSubSup>
                                  <m:sSubSupPr>
                                    <m:ctrlPr>
                                      <a:rPr lang="en-US" sz="2000" b="0" i="1" smtClean="0">
                                        <a:latin typeface="Cambria Math"/>
                                      </a:rPr>
                                    </m:ctrlPr>
                                  </m:sSubSupPr>
                                  <m:e>
                                    <m:d>
                                      <m:dPr>
                                        <m:begChr m:val="|"/>
                                        <m:endChr m:val="|"/>
                                        <m:ctrlPr>
                                          <a:rPr lang="en-US" sz="2000" b="0" i="1" smtClean="0">
                                            <a:latin typeface="Cambria Math"/>
                                          </a:rPr>
                                        </m:ctrlPr>
                                      </m:dPr>
                                      <m:e>
                                        <m:d>
                                          <m:dPr>
                                            <m:begChr m:val="|"/>
                                            <m:endChr m:val="|"/>
                                            <m:ctrlPr>
                                              <a:rPr lang="en-US" sz="2000" b="0" i="1" smtClean="0">
                                                <a:latin typeface="Cambria Math"/>
                                              </a:rPr>
                                            </m:ctrlPr>
                                          </m:dPr>
                                          <m:e>
                                            <m:sSub>
                                              <m:sSubPr>
                                                <m:ctrlPr>
                                                  <a:rPr lang="en-US" sz="2000" b="0" i="1" smtClean="0">
                                                    <a:latin typeface="Cambria Math"/>
                                                  </a:rPr>
                                                </m:ctrlPr>
                                              </m:sSubPr>
                                              <m:e>
                                                <m:r>
                                                  <a:rPr lang="en-US" sz="2000" b="1" i="1" smtClean="0">
                                                    <a:latin typeface="Cambria Math" panose="02040503050406030204" pitchFamily="18" charset="0"/>
                                                  </a:rPr>
                                                  <m:t>𝒂</m:t>
                                                </m:r>
                                              </m:e>
                                              <m:sub>
                                                <m:r>
                                                  <a:rPr lang="en-US" sz="2000" b="0" i="1" smtClean="0">
                                                    <a:latin typeface="Cambria Math" panose="02040503050406030204" pitchFamily="18" charset="0"/>
                                                  </a:rPr>
                                                  <m:t>𝑑</m:t>
                                                </m:r>
                                              </m:sub>
                                            </m:sSub>
                                          </m:e>
                                        </m:d>
                                      </m:e>
                                    </m:d>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e>
                            </m:nary>
                          </m:e>
                        </m:nary>
                      </m:oMath>
                    </m:oMathPara>
                  </a14:m>
                  <a:endParaRPr lang="en-US" sz="20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389177" y="5199375"/>
                  <a:ext cx="11943472" cy="839269"/>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28462" y="5386468"/>
                  <a:ext cx="243371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𝐽</m:t>
                        </m:r>
                        <m:d>
                          <m:dPr>
                            <m:ctrlPr>
                              <a:rPr lang="en-US" sz="2000" i="1">
                                <a:latin typeface="Cambria Math"/>
                              </a:rPr>
                            </m:ctrlPr>
                          </m:dPr>
                          <m:e>
                            <m:r>
                              <a:rPr lang="en-US" sz="2000" b="1" i="1">
                                <a:latin typeface="Cambria Math" panose="02040503050406030204" pitchFamily="18" charset="0"/>
                              </a:rPr>
                              <m:t>𝜽</m:t>
                            </m:r>
                            <m:r>
                              <a:rPr lang="en-US" sz="2000" b="1" i="1">
                                <a:latin typeface="Cambria Math" panose="02040503050406030204" pitchFamily="18" charset="0"/>
                              </a:rPr>
                              <m:t>,</m:t>
                            </m:r>
                            <m:r>
                              <a:rPr lang="en-US" sz="2000" b="1" i="1">
                                <a:latin typeface="Cambria Math" panose="02040503050406030204" pitchFamily="18" charset="0"/>
                              </a:rPr>
                              <m:t>𝜷</m:t>
                            </m:r>
                            <m:r>
                              <a:rPr lang="en-US" sz="2000" b="1" i="1">
                                <a:latin typeface="Cambria Math" panose="02040503050406030204" pitchFamily="18" charset="0"/>
                              </a:rPr>
                              <m:t>,</m:t>
                            </m:r>
                            <m:r>
                              <a:rPr lang="en-US" sz="2000" b="1" i="1">
                                <a:latin typeface="Cambria Math" panose="02040503050406030204" pitchFamily="18" charset="0"/>
                              </a:rPr>
                              <m:t>𝑿</m:t>
                            </m:r>
                            <m:r>
                              <a:rPr lang="en-US" sz="2000" b="1" i="1">
                                <a:latin typeface="Cambria Math" panose="02040503050406030204" pitchFamily="18" charset="0"/>
                              </a:rPr>
                              <m:t>,</m:t>
                            </m:r>
                            <m:r>
                              <a:rPr lang="en-US" sz="2000" b="1" i="1">
                                <a:latin typeface="Cambria Math" panose="02040503050406030204" pitchFamily="18" charset="0"/>
                              </a:rPr>
                              <m:t>𝑨</m:t>
                            </m:r>
                            <m:r>
                              <a:rPr lang="en-US" sz="2000" b="1" i="1">
                                <a:latin typeface="Cambria Math" panose="02040503050406030204" pitchFamily="18" charset="0"/>
                              </a:rPr>
                              <m:t>,</m:t>
                            </m:r>
                            <m:r>
                              <a:rPr lang="en-US" sz="2000" b="1" i="1">
                                <a:latin typeface="Cambria Math" panose="02040503050406030204" pitchFamily="18" charset="0"/>
                              </a:rPr>
                              <m:t>𝒃</m:t>
                            </m:r>
                          </m:e>
                        </m:d>
                      </m:oMath>
                    </m:oMathPara>
                  </a14:m>
                  <a:endParaRPr lang="en-US" sz="20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28462" y="5386468"/>
                  <a:ext cx="2433711" cy="400110"/>
                </a:xfrm>
                <a:prstGeom prst="rect">
                  <a:avLst/>
                </a:prstGeom>
                <a:blipFill rotWithShape="0">
                  <a:blip r:embed="rId10"/>
                  <a:stretch>
                    <a:fillRect b="-13636"/>
                  </a:stretch>
                </a:blipFill>
              </p:spPr>
              <p:txBody>
                <a:bodyPr/>
                <a:lstStyle/>
                <a:p>
                  <a:r>
                    <a:rPr lang="en-US">
                      <a:noFill/>
                    </a:rPr>
                    <a:t> </a:t>
                  </a:r>
                </a:p>
              </p:txBody>
            </p:sp>
          </mc:Fallback>
        </mc:AlternateContent>
      </p:grpSp>
    </p:spTree>
    <p:extLst>
      <p:ext uri="{BB962C8B-B14F-4D97-AF65-F5344CB8AC3E}">
        <p14:creationId xmlns:p14="http://schemas.microsoft.com/office/powerpoint/2010/main" val="227924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6609" y="2346440"/>
            <a:ext cx="11704980" cy="3637878"/>
            <a:chOff x="17770" y="2811459"/>
            <a:chExt cx="11704980" cy="3637878"/>
          </a:xfrm>
        </p:grpSpPr>
        <p:grpSp>
          <p:nvGrpSpPr>
            <p:cNvPr id="8" name="组合 7"/>
            <p:cNvGrpSpPr/>
            <p:nvPr/>
          </p:nvGrpSpPr>
          <p:grpSpPr>
            <a:xfrm>
              <a:off x="936674" y="2811459"/>
              <a:ext cx="10786076" cy="3168557"/>
              <a:chOff x="838200" y="2733183"/>
              <a:chExt cx="10786076" cy="3168557"/>
            </a:xfrm>
          </p:grpSpPr>
          <p:pic>
            <p:nvPicPr>
              <p:cNvPr id="4" name="图片 3"/>
              <p:cNvPicPr>
                <a:picLocks noChangeAspect="1"/>
              </p:cNvPicPr>
              <p:nvPr/>
            </p:nvPicPr>
            <p:blipFill>
              <a:blip r:embed="rId3"/>
              <a:stretch>
                <a:fillRect/>
              </a:stretch>
            </p:blipFill>
            <p:spPr>
              <a:xfrm>
                <a:off x="1063463" y="2951981"/>
                <a:ext cx="3392421" cy="2888216"/>
              </a:xfrm>
              <a:prstGeom prst="rect">
                <a:avLst/>
              </a:prstGeom>
            </p:spPr>
          </p:pic>
          <p:pic>
            <p:nvPicPr>
              <p:cNvPr id="5" name="图片 4"/>
              <p:cNvPicPr>
                <a:picLocks noChangeAspect="1"/>
              </p:cNvPicPr>
              <p:nvPr/>
            </p:nvPicPr>
            <p:blipFill>
              <a:blip r:embed="rId4"/>
              <a:stretch>
                <a:fillRect/>
              </a:stretch>
            </p:blipFill>
            <p:spPr>
              <a:xfrm>
                <a:off x="4455884" y="2890437"/>
                <a:ext cx="3582219" cy="3011303"/>
              </a:xfrm>
              <a:prstGeom prst="rect">
                <a:avLst/>
              </a:prstGeom>
            </p:spPr>
          </p:pic>
          <p:pic>
            <p:nvPicPr>
              <p:cNvPr id="6" name="图片 5"/>
              <p:cNvPicPr>
                <a:picLocks noChangeAspect="1"/>
              </p:cNvPicPr>
              <p:nvPr/>
            </p:nvPicPr>
            <p:blipFill>
              <a:blip r:embed="rId5"/>
              <a:stretch>
                <a:fillRect/>
              </a:stretch>
            </p:blipFill>
            <p:spPr>
              <a:xfrm>
                <a:off x="7956063" y="2843217"/>
                <a:ext cx="3550708" cy="2996980"/>
              </a:xfrm>
              <a:prstGeom prst="rect">
                <a:avLst/>
              </a:prstGeom>
            </p:spPr>
          </p:pic>
          <p:sp>
            <p:nvSpPr>
              <p:cNvPr id="7" name="矩形 6"/>
              <p:cNvSpPr/>
              <p:nvPr/>
            </p:nvSpPr>
            <p:spPr>
              <a:xfrm>
                <a:off x="838200" y="2733183"/>
                <a:ext cx="10786076" cy="572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文本框 8"/>
            <p:cNvSpPr txBox="1"/>
            <p:nvPr/>
          </p:nvSpPr>
          <p:spPr>
            <a:xfrm flipH="1">
              <a:off x="764851" y="5441918"/>
              <a:ext cx="651040" cy="246221"/>
            </a:xfrm>
            <a:prstGeom prst="rect">
              <a:avLst/>
            </a:prstGeom>
            <a:noFill/>
          </p:spPr>
          <p:txBody>
            <a:bodyPr wrap="square" rtlCol="0">
              <a:spAutoFit/>
            </a:bodyPr>
            <a:lstStyle/>
            <a:p>
              <a:r>
                <a:rPr lang="en-US" sz="1000" dirty="0" smtClean="0"/>
                <a:t>Foreign</a:t>
              </a:r>
              <a:endParaRPr lang="en-US" sz="1050" dirty="0"/>
            </a:p>
          </p:txBody>
        </p:sp>
        <p:sp>
          <p:nvSpPr>
            <p:cNvPr id="10" name="文本框 9"/>
            <p:cNvSpPr txBox="1"/>
            <p:nvPr/>
          </p:nvSpPr>
          <p:spPr>
            <a:xfrm flipH="1">
              <a:off x="636704" y="5256004"/>
              <a:ext cx="742635" cy="246221"/>
            </a:xfrm>
            <a:prstGeom prst="rect">
              <a:avLst/>
            </a:prstGeom>
            <a:noFill/>
          </p:spPr>
          <p:txBody>
            <a:bodyPr wrap="square" rtlCol="0">
              <a:spAutoFit/>
            </a:bodyPr>
            <a:lstStyle/>
            <a:p>
              <a:r>
                <a:rPr lang="en-US" sz="1000" dirty="0" smtClean="0"/>
                <a:t>Education</a:t>
              </a:r>
              <a:endParaRPr lang="en-US" sz="1050" dirty="0"/>
            </a:p>
          </p:txBody>
        </p:sp>
        <p:sp>
          <p:nvSpPr>
            <p:cNvPr id="11" name="文本框 10"/>
            <p:cNvSpPr txBox="1"/>
            <p:nvPr/>
          </p:nvSpPr>
          <p:spPr>
            <a:xfrm flipH="1">
              <a:off x="179373" y="5060625"/>
              <a:ext cx="1785443" cy="246221"/>
            </a:xfrm>
            <a:prstGeom prst="rect">
              <a:avLst/>
            </a:prstGeom>
            <a:noFill/>
          </p:spPr>
          <p:txBody>
            <a:bodyPr wrap="square" rtlCol="0">
              <a:spAutoFit/>
            </a:bodyPr>
            <a:lstStyle/>
            <a:p>
              <a:r>
                <a:rPr lang="en-US" sz="1000" dirty="0" smtClean="0"/>
                <a:t>Individual Property</a:t>
              </a:r>
              <a:endParaRPr lang="en-US" sz="1050" dirty="0"/>
            </a:p>
          </p:txBody>
        </p:sp>
        <p:sp>
          <p:nvSpPr>
            <p:cNvPr id="12" name="文本框 11"/>
            <p:cNvSpPr txBox="1"/>
            <p:nvPr/>
          </p:nvSpPr>
          <p:spPr>
            <a:xfrm flipH="1">
              <a:off x="750783" y="4648979"/>
              <a:ext cx="586352" cy="255156"/>
            </a:xfrm>
            <a:prstGeom prst="rect">
              <a:avLst/>
            </a:prstGeom>
            <a:noFill/>
          </p:spPr>
          <p:txBody>
            <a:bodyPr wrap="square" rtlCol="0">
              <a:spAutoFit/>
            </a:bodyPr>
            <a:lstStyle/>
            <a:p>
              <a:r>
                <a:rPr lang="en-US" sz="1000" dirty="0" smtClean="0"/>
                <a:t>Military</a:t>
              </a:r>
              <a:endParaRPr lang="en-US" sz="1050" dirty="0"/>
            </a:p>
          </p:txBody>
        </p:sp>
        <p:sp>
          <p:nvSpPr>
            <p:cNvPr id="13" name="文本框 12"/>
            <p:cNvSpPr txBox="1"/>
            <p:nvPr/>
          </p:nvSpPr>
          <p:spPr>
            <a:xfrm flipH="1">
              <a:off x="151710" y="4842568"/>
              <a:ext cx="1785443" cy="246221"/>
            </a:xfrm>
            <a:prstGeom prst="rect">
              <a:avLst/>
            </a:prstGeom>
            <a:noFill/>
          </p:spPr>
          <p:txBody>
            <a:bodyPr wrap="square" rtlCol="0">
              <a:spAutoFit/>
            </a:bodyPr>
            <a:lstStyle/>
            <a:p>
              <a:r>
                <a:rPr lang="en-US" sz="1000" dirty="0" smtClean="0"/>
                <a:t>Financial Institution</a:t>
              </a:r>
              <a:endParaRPr lang="en-US" sz="1050" dirty="0"/>
            </a:p>
          </p:txBody>
        </p:sp>
        <p:sp>
          <p:nvSpPr>
            <p:cNvPr id="14" name="文本框 13"/>
            <p:cNvSpPr txBox="1"/>
            <p:nvPr/>
          </p:nvSpPr>
          <p:spPr>
            <a:xfrm flipH="1">
              <a:off x="936674" y="4451803"/>
              <a:ext cx="540434" cy="246221"/>
            </a:xfrm>
            <a:prstGeom prst="rect">
              <a:avLst/>
            </a:prstGeom>
            <a:noFill/>
          </p:spPr>
          <p:txBody>
            <a:bodyPr wrap="square" rtlCol="0">
              <a:spAutoFit/>
            </a:bodyPr>
            <a:lstStyle/>
            <a:p>
              <a:r>
                <a:rPr lang="en-US" sz="1000" dirty="0" smtClean="0"/>
                <a:t>Law</a:t>
              </a:r>
              <a:endParaRPr lang="en-US" sz="1050" dirty="0"/>
            </a:p>
          </p:txBody>
        </p:sp>
        <p:sp>
          <p:nvSpPr>
            <p:cNvPr id="15" name="文本框 14"/>
            <p:cNvSpPr txBox="1"/>
            <p:nvPr/>
          </p:nvSpPr>
          <p:spPr>
            <a:xfrm flipH="1">
              <a:off x="394937" y="4269655"/>
              <a:ext cx="1785443" cy="246221"/>
            </a:xfrm>
            <a:prstGeom prst="rect">
              <a:avLst/>
            </a:prstGeom>
            <a:noFill/>
          </p:spPr>
          <p:txBody>
            <a:bodyPr wrap="square" rtlCol="0">
              <a:spAutoFit/>
            </a:bodyPr>
            <a:lstStyle/>
            <a:p>
              <a:r>
                <a:rPr lang="en-US" sz="1000" dirty="0" smtClean="0"/>
                <a:t>Health Service</a:t>
              </a:r>
              <a:endParaRPr lang="en-US" sz="1050" dirty="0"/>
            </a:p>
          </p:txBody>
        </p:sp>
        <p:sp>
          <p:nvSpPr>
            <p:cNvPr id="16" name="文本框 15"/>
            <p:cNvSpPr txBox="1"/>
            <p:nvPr/>
          </p:nvSpPr>
          <p:spPr>
            <a:xfrm flipH="1">
              <a:off x="297351" y="4070644"/>
              <a:ext cx="1785443" cy="246221"/>
            </a:xfrm>
            <a:prstGeom prst="rect">
              <a:avLst/>
            </a:prstGeom>
            <a:noFill/>
          </p:spPr>
          <p:txBody>
            <a:bodyPr wrap="square" rtlCol="0">
              <a:spAutoFit/>
            </a:bodyPr>
            <a:lstStyle/>
            <a:p>
              <a:r>
                <a:rPr lang="en-US" sz="1000" dirty="0" smtClean="0"/>
                <a:t>Health Expenses</a:t>
              </a:r>
              <a:endParaRPr lang="en-US" sz="1050" dirty="0"/>
            </a:p>
          </p:txBody>
        </p:sp>
        <p:sp>
          <p:nvSpPr>
            <p:cNvPr id="17" name="文本框 16"/>
            <p:cNvSpPr txBox="1"/>
            <p:nvPr/>
          </p:nvSpPr>
          <p:spPr>
            <a:xfrm flipH="1">
              <a:off x="829329" y="3871633"/>
              <a:ext cx="1785443" cy="246221"/>
            </a:xfrm>
            <a:prstGeom prst="rect">
              <a:avLst/>
            </a:prstGeom>
            <a:noFill/>
          </p:spPr>
          <p:txBody>
            <a:bodyPr wrap="square" rtlCol="0">
              <a:spAutoFit/>
            </a:bodyPr>
            <a:lstStyle/>
            <a:p>
              <a:r>
                <a:rPr lang="en-US" sz="1000" dirty="0" smtClean="0"/>
                <a:t>Funds</a:t>
              </a:r>
              <a:endParaRPr lang="en-US" sz="1050" dirty="0"/>
            </a:p>
          </p:txBody>
        </p:sp>
        <p:sp>
          <p:nvSpPr>
            <p:cNvPr id="18" name="文本框 17"/>
            <p:cNvSpPr txBox="1"/>
            <p:nvPr/>
          </p:nvSpPr>
          <p:spPr>
            <a:xfrm flipH="1">
              <a:off x="17770" y="3671551"/>
              <a:ext cx="1785443" cy="246221"/>
            </a:xfrm>
            <a:prstGeom prst="rect">
              <a:avLst/>
            </a:prstGeom>
            <a:noFill/>
          </p:spPr>
          <p:txBody>
            <a:bodyPr wrap="square" rtlCol="0">
              <a:spAutoFit/>
            </a:bodyPr>
            <a:lstStyle/>
            <a:p>
              <a:r>
                <a:rPr lang="en-US" sz="1000" dirty="0" smtClean="0"/>
                <a:t>Public Transportation</a:t>
              </a:r>
              <a:endParaRPr lang="en-US" sz="1050" dirty="0"/>
            </a:p>
          </p:txBody>
        </p:sp>
        <p:sp>
          <p:nvSpPr>
            <p:cNvPr id="19" name="文本框 18"/>
            <p:cNvSpPr txBox="1"/>
            <p:nvPr/>
          </p:nvSpPr>
          <p:spPr>
            <a:xfrm>
              <a:off x="2070300" y="6080005"/>
              <a:ext cx="1575694" cy="369332"/>
            </a:xfrm>
            <a:prstGeom prst="rect">
              <a:avLst/>
            </a:prstGeom>
            <a:noFill/>
          </p:spPr>
          <p:txBody>
            <a:bodyPr wrap="square" rtlCol="0">
              <a:spAutoFit/>
            </a:bodyPr>
            <a:lstStyle/>
            <a:p>
              <a:r>
                <a:rPr lang="en-US" dirty="0" smtClean="0"/>
                <a:t>Ronald Paul</a:t>
              </a:r>
              <a:endParaRPr lang="en-US" dirty="0"/>
            </a:p>
          </p:txBody>
        </p:sp>
        <p:sp>
          <p:nvSpPr>
            <p:cNvPr id="20" name="文本框 19"/>
            <p:cNvSpPr txBox="1"/>
            <p:nvPr/>
          </p:nvSpPr>
          <p:spPr>
            <a:xfrm>
              <a:off x="5697304" y="6080005"/>
              <a:ext cx="1575694" cy="369332"/>
            </a:xfrm>
            <a:prstGeom prst="rect">
              <a:avLst/>
            </a:prstGeom>
            <a:noFill/>
          </p:spPr>
          <p:txBody>
            <a:bodyPr wrap="square" rtlCol="0">
              <a:spAutoFit/>
            </a:bodyPr>
            <a:lstStyle/>
            <a:p>
              <a:r>
                <a:rPr lang="en-US" dirty="0" smtClean="0"/>
                <a:t>Barack Obama</a:t>
              </a:r>
              <a:endParaRPr lang="en-US" dirty="0"/>
            </a:p>
          </p:txBody>
        </p:sp>
        <p:sp>
          <p:nvSpPr>
            <p:cNvPr id="21" name="文本框 20"/>
            <p:cNvSpPr txBox="1"/>
            <p:nvPr/>
          </p:nvSpPr>
          <p:spPr>
            <a:xfrm>
              <a:off x="9214227" y="6080005"/>
              <a:ext cx="1575694" cy="369332"/>
            </a:xfrm>
            <a:prstGeom prst="rect">
              <a:avLst/>
            </a:prstGeom>
            <a:noFill/>
          </p:spPr>
          <p:txBody>
            <a:bodyPr wrap="square" rtlCol="0">
              <a:spAutoFit/>
            </a:bodyPr>
            <a:lstStyle/>
            <a:p>
              <a:r>
                <a:rPr lang="en-US" dirty="0" smtClean="0"/>
                <a:t>Joe Lieberman</a:t>
              </a:r>
              <a:endParaRPr lang="en-US" dirty="0"/>
            </a:p>
          </p:txBody>
        </p:sp>
      </p:grpSp>
      <p:sp>
        <p:nvSpPr>
          <p:cNvPr id="2" name="标题 1"/>
          <p:cNvSpPr>
            <a:spLocks noGrp="1"/>
          </p:cNvSpPr>
          <p:nvPr>
            <p:ph type="title"/>
          </p:nvPr>
        </p:nvSpPr>
        <p:spPr/>
        <p:txBody>
          <a:bodyPr/>
          <a:lstStyle/>
          <a:p>
            <a:r>
              <a:rPr lang="en-US" dirty="0" smtClean="0"/>
              <a:t>Case Studies</a:t>
            </a:r>
            <a:endParaRPr lang="en-US" dirty="0"/>
          </a:p>
        </p:txBody>
      </p:sp>
      <p:sp>
        <p:nvSpPr>
          <p:cNvPr id="3" name="内容占位符 2"/>
          <p:cNvSpPr>
            <a:spLocks noGrp="1"/>
          </p:cNvSpPr>
          <p:nvPr>
            <p:ph idx="1"/>
          </p:nvPr>
        </p:nvSpPr>
        <p:spPr>
          <a:xfrm>
            <a:off x="838199" y="1825625"/>
            <a:ext cx="11353801" cy="4351338"/>
          </a:xfrm>
        </p:spPr>
        <p:txBody>
          <a:bodyPr/>
          <a:lstStyle/>
          <a:p>
            <a:pPr marL="228600" lvl="1">
              <a:spcBef>
                <a:spcPts val="1000"/>
              </a:spcBef>
            </a:pPr>
            <a:r>
              <a:rPr lang="en-US" sz="2800" dirty="0" smtClean="0"/>
              <a:t>Ideal points for three famous politicians:		 (</a:t>
            </a:r>
            <a:r>
              <a:rPr lang="en-US" sz="2800" dirty="0" smtClean="0">
                <a:solidFill>
                  <a:srgbClr val="FF0000"/>
                </a:solidFill>
              </a:rPr>
              <a:t>Republican</a:t>
            </a:r>
            <a:r>
              <a:rPr lang="en-US" sz="2800" dirty="0"/>
              <a:t>, </a:t>
            </a:r>
            <a:r>
              <a:rPr lang="en-US" sz="2800" dirty="0" smtClean="0">
                <a:solidFill>
                  <a:schemeClr val="accent1"/>
                </a:solidFill>
              </a:rPr>
              <a:t>Democrat</a:t>
            </a:r>
            <a:r>
              <a:rPr lang="en-US" sz="2800" dirty="0" smtClean="0"/>
              <a:t>)</a:t>
            </a:r>
          </a:p>
          <a:p>
            <a:pPr lvl="1"/>
            <a:r>
              <a:rPr lang="en-US" dirty="0" smtClean="0"/>
              <a:t>Ronald Paul (</a:t>
            </a:r>
            <a:r>
              <a:rPr lang="en-US" dirty="0" smtClean="0">
                <a:solidFill>
                  <a:srgbClr val="FF0000"/>
                </a:solidFill>
              </a:rPr>
              <a:t>R</a:t>
            </a:r>
            <a:r>
              <a:rPr lang="en-US" dirty="0" smtClean="0"/>
              <a:t>), Barack Obama (</a:t>
            </a:r>
            <a:r>
              <a:rPr lang="en-US" dirty="0" smtClean="0">
                <a:solidFill>
                  <a:schemeClr val="accent1"/>
                </a:solidFill>
              </a:rPr>
              <a:t>D</a:t>
            </a:r>
            <a:r>
              <a:rPr lang="en-US" dirty="0" smtClean="0"/>
              <a:t>), Joe Lieberman (</a:t>
            </a:r>
            <a:r>
              <a:rPr lang="en-US" dirty="0" smtClean="0">
                <a:solidFill>
                  <a:schemeClr val="accent1"/>
                </a:solidFill>
              </a:rPr>
              <a:t>D)</a:t>
            </a:r>
            <a:endParaRPr lang="en-US" dirty="0" smtClean="0"/>
          </a:p>
        </p:txBody>
      </p:sp>
      <p:sp>
        <p:nvSpPr>
          <p:cNvPr id="23" name="灯片编号占位符 22"/>
          <p:cNvSpPr>
            <a:spLocks noGrp="1"/>
          </p:cNvSpPr>
          <p:nvPr>
            <p:ph type="sldNum" sz="quarter" idx="12"/>
          </p:nvPr>
        </p:nvSpPr>
        <p:spPr/>
        <p:txBody>
          <a:bodyPr/>
          <a:lstStyle/>
          <a:p>
            <a:fld id="{C92890E7-3E09-4C8F-8FB5-7796A1CB462C}" type="slidenum">
              <a:rPr lang="en-US" smtClean="0"/>
              <a:t>22</a:t>
            </a:fld>
            <a:endParaRPr lang="en-US"/>
          </a:p>
        </p:txBody>
      </p:sp>
    </p:spTree>
    <p:extLst>
      <p:ext uri="{BB962C8B-B14F-4D97-AF65-F5344CB8AC3E}">
        <p14:creationId xmlns:p14="http://schemas.microsoft.com/office/powerpoint/2010/main" val="93717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Case Studies</a:t>
            </a:r>
            <a:endParaRPr lang="en-US" dirty="0"/>
          </a:p>
        </p:txBody>
      </p:sp>
      <p:pic>
        <p:nvPicPr>
          <p:cNvPr id="5" name="图片 4"/>
          <p:cNvPicPr>
            <a:picLocks noChangeAspect="1"/>
          </p:cNvPicPr>
          <p:nvPr/>
        </p:nvPicPr>
        <p:blipFill>
          <a:blip r:embed="rId3"/>
          <a:stretch>
            <a:fillRect/>
          </a:stretch>
        </p:blipFill>
        <p:spPr>
          <a:xfrm>
            <a:off x="4154767" y="2145846"/>
            <a:ext cx="3821614" cy="3548642"/>
          </a:xfrm>
          <a:prstGeom prst="rect">
            <a:avLst/>
          </a:prstGeom>
        </p:spPr>
      </p:pic>
      <p:pic>
        <p:nvPicPr>
          <p:cNvPr id="4" name="内容占位符 3"/>
          <p:cNvPicPr>
            <a:picLocks noGrp="1" noChangeAspect="1"/>
          </p:cNvPicPr>
          <p:nvPr>
            <p:ph idx="1"/>
          </p:nvPr>
        </p:nvPicPr>
        <p:blipFill>
          <a:blip r:embed="rId4"/>
          <a:stretch>
            <a:fillRect/>
          </a:stretch>
        </p:blipFill>
        <p:spPr>
          <a:xfrm>
            <a:off x="201906" y="2194559"/>
            <a:ext cx="3952861" cy="3499929"/>
          </a:xfrm>
          <a:prstGeom prst="rect">
            <a:avLst/>
          </a:prstGeom>
        </p:spPr>
      </p:pic>
      <p:pic>
        <p:nvPicPr>
          <p:cNvPr id="6" name="图片 5"/>
          <p:cNvPicPr>
            <a:picLocks noChangeAspect="1"/>
          </p:cNvPicPr>
          <p:nvPr/>
        </p:nvPicPr>
        <p:blipFill>
          <a:blip r:embed="rId5"/>
          <a:stretch>
            <a:fillRect/>
          </a:stretch>
        </p:blipFill>
        <p:spPr>
          <a:xfrm>
            <a:off x="7976381" y="2145846"/>
            <a:ext cx="3864972" cy="3548642"/>
          </a:xfrm>
          <a:prstGeom prst="rect">
            <a:avLst/>
          </a:prstGeom>
        </p:spPr>
      </p:pic>
      <p:sp>
        <p:nvSpPr>
          <p:cNvPr id="7" name="矩形 6"/>
          <p:cNvSpPr/>
          <p:nvPr/>
        </p:nvSpPr>
        <p:spPr>
          <a:xfrm>
            <a:off x="998806" y="2145846"/>
            <a:ext cx="10592972" cy="372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内容占位符 2"/>
          <p:cNvSpPr txBox="1">
            <a:spLocks/>
          </p:cNvSpPr>
          <p:nvPr/>
        </p:nvSpPr>
        <p:spPr>
          <a:xfrm>
            <a:off x="838199" y="1825625"/>
            <a:ext cx="113538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Pick three topics:						(</a:t>
            </a:r>
            <a:r>
              <a:rPr lang="en-US" dirty="0" smtClean="0">
                <a:solidFill>
                  <a:srgbClr val="FF0000"/>
                </a:solidFill>
              </a:rPr>
              <a:t>Republican</a:t>
            </a:r>
            <a:r>
              <a:rPr lang="en-US" dirty="0" smtClean="0"/>
              <a:t>, </a:t>
            </a:r>
            <a:r>
              <a:rPr lang="en-US" dirty="0" smtClean="0">
                <a:solidFill>
                  <a:schemeClr val="accent1"/>
                </a:solidFill>
              </a:rPr>
              <a:t>Democrat</a:t>
            </a:r>
            <a:r>
              <a:rPr lang="en-US" dirty="0" smtClean="0"/>
              <a:t>)</a:t>
            </a:r>
          </a:p>
        </p:txBody>
      </p:sp>
      <p:sp>
        <p:nvSpPr>
          <p:cNvPr id="3" name="灯片编号占位符 2"/>
          <p:cNvSpPr>
            <a:spLocks noGrp="1"/>
          </p:cNvSpPr>
          <p:nvPr>
            <p:ph type="sldNum" sz="quarter" idx="12"/>
          </p:nvPr>
        </p:nvSpPr>
        <p:spPr/>
        <p:txBody>
          <a:bodyPr/>
          <a:lstStyle/>
          <a:p>
            <a:fld id="{C92890E7-3E09-4C8F-8FB5-7796A1CB462C}" type="slidenum">
              <a:rPr lang="en-US" smtClean="0"/>
              <a:t>23</a:t>
            </a:fld>
            <a:endParaRPr lang="en-US"/>
          </a:p>
        </p:txBody>
      </p:sp>
    </p:spTree>
    <p:extLst>
      <p:ext uri="{BB962C8B-B14F-4D97-AF65-F5344CB8AC3E}">
        <p14:creationId xmlns:p14="http://schemas.microsoft.com/office/powerpoint/2010/main" val="232807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553131" y="1920561"/>
            <a:ext cx="3383280" cy="3383280"/>
            <a:chOff x="1541698" y="760211"/>
            <a:chExt cx="7424944" cy="5596139"/>
          </a:xfrm>
        </p:grpSpPr>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699" y="760211"/>
              <a:ext cx="7424943" cy="5596139"/>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t="46563" b="46175"/>
            <a:stretch/>
          </p:blipFill>
          <p:spPr>
            <a:xfrm>
              <a:off x="1541698" y="3793685"/>
              <a:ext cx="7424943" cy="406400"/>
            </a:xfrm>
            <a:prstGeom prst="rect">
              <a:avLst/>
            </a:prstGeom>
          </p:spPr>
        </p:pic>
        <p:pic>
          <p:nvPicPr>
            <p:cNvPr id="47" name="图片 46"/>
            <p:cNvPicPr>
              <a:picLocks noChangeAspect="1"/>
            </p:cNvPicPr>
            <p:nvPr/>
          </p:nvPicPr>
          <p:blipFill rotWithShape="1">
            <a:blip r:embed="rId4">
              <a:extLst>
                <a:ext uri="{28A0092B-C50C-407E-A947-70E740481C1C}">
                  <a14:useLocalDpi xmlns:a14="http://schemas.microsoft.com/office/drawing/2010/main" val="0"/>
                </a:ext>
              </a:extLst>
            </a:blip>
            <a:srcRect t="53185" b="39294"/>
            <a:stretch/>
          </p:blipFill>
          <p:spPr>
            <a:xfrm>
              <a:off x="1541698" y="3299745"/>
              <a:ext cx="7424943" cy="420915"/>
            </a:xfrm>
            <a:prstGeom prst="rect">
              <a:avLst/>
            </a:prstGeom>
          </p:spPr>
        </p:pic>
      </p:grpSp>
      <p:grpSp>
        <p:nvGrpSpPr>
          <p:cNvPr id="40" name="组合 39"/>
          <p:cNvGrpSpPr/>
          <p:nvPr/>
        </p:nvGrpSpPr>
        <p:grpSpPr>
          <a:xfrm>
            <a:off x="229354" y="1920561"/>
            <a:ext cx="3383280" cy="3383280"/>
            <a:chOff x="182313" y="354944"/>
            <a:chExt cx="7424943" cy="5596139"/>
          </a:xfrm>
        </p:grpSpPr>
        <p:pic>
          <p:nvPicPr>
            <p:cNvPr id="41" name="图片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313" y="354944"/>
              <a:ext cx="7424943" cy="5596139"/>
            </a:xfrm>
            <a:prstGeom prst="rect">
              <a:avLst/>
            </a:prstGeom>
          </p:spPr>
        </p:pic>
        <p:pic>
          <p:nvPicPr>
            <p:cNvPr id="42" name="图片 41"/>
            <p:cNvPicPr>
              <a:picLocks noChangeAspect="1"/>
            </p:cNvPicPr>
            <p:nvPr/>
          </p:nvPicPr>
          <p:blipFill rotWithShape="1">
            <a:blip r:embed="rId5">
              <a:extLst>
                <a:ext uri="{28A0092B-C50C-407E-A947-70E740481C1C}">
                  <a14:useLocalDpi xmlns:a14="http://schemas.microsoft.com/office/drawing/2010/main" val="0"/>
                </a:ext>
              </a:extLst>
            </a:blip>
            <a:srcRect t="45979" b="45721"/>
            <a:stretch/>
          </p:blipFill>
          <p:spPr>
            <a:xfrm>
              <a:off x="182313" y="3381828"/>
              <a:ext cx="7424943" cy="464457"/>
            </a:xfrm>
            <a:prstGeom prst="rect">
              <a:avLst/>
            </a:prstGeom>
          </p:spPr>
        </p:pic>
        <p:pic>
          <p:nvPicPr>
            <p:cNvPr id="43" name="图片 42"/>
            <p:cNvPicPr>
              <a:picLocks noChangeAspect="1"/>
            </p:cNvPicPr>
            <p:nvPr/>
          </p:nvPicPr>
          <p:blipFill rotWithShape="1">
            <a:blip r:embed="rId5">
              <a:extLst>
                <a:ext uri="{28A0092B-C50C-407E-A947-70E740481C1C}">
                  <a14:useLocalDpi xmlns:a14="http://schemas.microsoft.com/office/drawing/2010/main" val="0"/>
                </a:ext>
              </a:extLst>
            </a:blip>
            <a:srcRect t="54069" b="37891"/>
            <a:stretch/>
          </p:blipFill>
          <p:spPr>
            <a:xfrm>
              <a:off x="182313" y="2928041"/>
              <a:ext cx="7424943" cy="449943"/>
            </a:xfrm>
            <a:prstGeom prst="rect">
              <a:avLst/>
            </a:prstGeom>
          </p:spPr>
        </p:pic>
      </p:grpSp>
      <p:sp>
        <p:nvSpPr>
          <p:cNvPr id="2" name="标题 1"/>
          <p:cNvSpPr>
            <a:spLocks noGrp="1"/>
          </p:cNvSpPr>
          <p:nvPr>
            <p:ph type="title"/>
          </p:nvPr>
        </p:nvSpPr>
        <p:spPr/>
        <p:txBody>
          <a:bodyPr/>
          <a:lstStyle/>
          <a:p>
            <a:r>
              <a:rPr lang="en-US" dirty="0" smtClean="0"/>
              <a:t>Case Studies</a:t>
            </a:r>
            <a:endParaRPr lang="en-US" dirty="0"/>
          </a:p>
        </p:txBody>
      </p:sp>
      <mc:AlternateContent xmlns:mc="http://schemas.openxmlformats.org/markup-compatibility/2006" xmlns:a14="http://schemas.microsoft.com/office/drawing/2010/main">
        <mc:Choice Requires="a14">
          <p:sp>
            <p:nvSpPr>
              <p:cNvPr id="9" name="文本框 8"/>
              <p:cNvSpPr txBox="1"/>
              <p:nvPr/>
            </p:nvSpPr>
            <p:spPr>
              <a:xfrm>
                <a:off x="958691" y="5798771"/>
                <a:ext cx="5977720"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nary>
                        <m:naryPr>
                          <m:chr m:val="∑"/>
                          <m:supHide m:val="on"/>
                          <m:ctrlPr>
                            <a:rPr lang="en-US" b="0" i="1" smtClean="0">
                              <a:latin typeface="Cambria Math"/>
                            </a:rPr>
                          </m:ctrlPr>
                        </m:naryPr>
                        <m:sub>
                          <m:r>
                            <a:rPr lang="en-US" b="0" i="1" smtClean="0">
                              <a:latin typeface="Cambria Math" panose="02040503050406030204" pitchFamily="18" charset="0"/>
                            </a:rPr>
                            <m:t>𝑘</m:t>
                          </m:r>
                        </m:sub>
                        <m:sup/>
                        <m:e>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𝑢𝑘</m:t>
                              </m:r>
                            </m:sub>
                          </m:sSub>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𝑑𝑘</m:t>
                              </m:r>
                            </m:sub>
                          </m:sSub>
                        </m:e>
                      </m:nary>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m:oMathPara>
                </a14:m>
                <a:endParaRPr 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958691" y="5798771"/>
                <a:ext cx="5977720" cy="764505"/>
              </a:xfrm>
              <a:prstGeom prst="rect">
                <a:avLst/>
              </a:prstGeom>
              <a:blipFill rotWithShape="0">
                <a:blip r:embed="rId6"/>
                <a:stretch>
                  <a:fillRect/>
                </a:stretch>
              </a:blipFill>
            </p:spPr>
            <p:txBody>
              <a:bodyPr/>
              <a:lstStyle/>
              <a:p>
                <a:r>
                  <a:rPr lang="en-US">
                    <a:noFill/>
                  </a:rPr>
                  <a:t> </a:t>
                </a:r>
              </a:p>
            </p:txBody>
          </p:sp>
        </mc:Fallback>
      </mc:AlternateContent>
      <p:sp>
        <p:nvSpPr>
          <p:cNvPr id="12" name="文本框 11"/>
          <p:cNvSpPr txBox="1"/>
          <p:nvPr/>
        </p:nvSpPr>
        <p:spPr>
          <a:xfrm>
            <a:off x="579937" y="1460703"/>
            <a:ext cx="7604026" cy="400110"/>
          </a:xfrm>
          <a:prstGeom prst="rect">
            <a:avLst/>
          </a:prstGeom>
          <a:noFill/>
        </p:spPr>
        <p:txBody>
          <a:bodyPr wrap="square" rtlCol="0">
            <a:spAutoFit/>
          </a:bodyPr>
          <a:lstStyle/>
          <a:p>
            <a:pPr algn="ctr"/>
            <a:r>
              <a:rPr lang="en-US" sz="2000" dirty="0" smtClean="0"/>
              <a:t>Bill: </a:t>
            </a:r>
            <a:r>
              <a:rPr lang="en-US" sz="2000" i="1" dirty="0" smtClean="0"/>
              <a:t>H_R_4548 </a:t>
            </a:r>
            <a:r>
              <a:rPr lang="en-US" sz="2000" dirty="0" smtClean="0"/>
              <a:t>(in 2004)</a:t>
            </a:r>
            <a:endParaRPr lang="en-US" sz="2000" i="1" dirty="0" smtClean="0"/>
          </a:p>
        </p:txBody>
      </p:sp>
      <p:grpSp>
        <p:nvGrpSpPr>
          <p:cNvPr id="23" name="组合 22"/>
          <p:cNvGrpSpPr/>
          <p:nvPr/>
        </p:nvGrpSpPr>
        <p:grpSpPr>
          <a:xfrm>
            <a:off x="8610600" y="3597324"/>
            <a:ext cx="2895712" cy="504871"/>
            <a:chOff x="8605008" y="5949671"/>
            <a:chExt cx="2895712" cy="504871"/>
          </a:xfrm>
        </p:grpSpPr>
        <p:cxnSp>
          <p:nvCxnSpPr>
            <p:cNvPr id="20" name="直接箭头连接符 19"/>
            <p:cNvCxnSpPr/>
            <p:nvPr/>
          </p:nvCxnSpPr>
          <p:spPr>
            <a:xfrm flipV="1">
              <a:off x="9445665" y="6290885"/>
              <a:ext cx="576775"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文本框 21"/>
            <p:cNvSpPr txBox="1"/>
            <p:nvPr/>
          </p:nvSpPr>
          <p:spPr>
            <a:xfrm>
              <a:off x="9459732" y="5949671"/>
              <a:ext cx="647114" cy="369332"/>
            </a:xfrm>
            <a:prstGeom prst="rect">
              <a:avLst/>
            </a:prstGeom>
            <a:noFill/>
          </p:spPr>
          <p:txBody>
            <a:bodyPr wrap="square" rtlCol="0">
              <a:spAutoFit/>
            </a:bodyPr>
            <a:lstStyle/>
            <a:p>
              <a:r>
                <a:rPr lang="en-US" dirty="0" smtClean="0"/>
                <a:t>Nay</a:t>
              </a:r>
              <a:endParaRPr lang="en-US" dirty="0"/>
            </a:p>
          </p:txBody>
        </p:sp>
        <p:sp>
          <p:nvSpPr>
            <p:cNvPr id="18" name="文本框 17"/>
            <p:cNvSpPr txBox="1"/>
            <p:nvPr/>
          </p:nvSpPr>
          <p:spPr>
            <a:xfrm>
              <a:off x="8605008" y="6085210"/>
              <a:ext cx="2895712" cy="369332"/>
            </a:xfrm>
            <a:prstGeom prst="rect">
              <a:avLst/>
            </a:prstGeom>
            <a:noFill/>
          </p:spPr>
          <p:txBody>
            <a:bodyPr wrap="square" rtlCol="0">
              <a:spAutoFit/>
            </a:bodyPr>
            <a:lstStyle/>
            <a:p>
              <a:r>
                <a:rPr lang="en-US" dirty="0" smtClean="0"/>
                <a:t>R. Paul               </a:t>
              </a:r>
              <a:r>
                <a:rPr lang="en-US" i="1" dirty="0" smtClean="0"/>
                <a:t>H_R_4548</a:t>
              </a:r>
              <a:endParaRPr lang="en-US" i="1" dirty="0"/>
            </a:p>
          </p:txBody>
        </p:sp>
      </p:grpSp>
      <p:sp>
        <p:nvSpPr>
          <p:cNvPr id="3" name="灯片编号占位符 2"/>
          <p:cNvSpPr>
            <a:spLocks noGrp="1"/>
          </p:cNvSpPr>
          <p:nvPr>
            <p:ph type="sldNum" sz="quarter" idx="12"/>
          </p:nvPr>
        </p:nvSpPr>
        <p:spPr/>
        <p:txBody>
          <a:bodyPr/>
          <a:lstStyle/>
          <a:p>
            <a:fld id="{C92890E7-3E09-4C8F-8FB5-7796A1CB462C}" type="slidenum">
              <a:rPr lang="en-US" smtClean="0"/>
              <a:t>24</a:t>
            </a:fld>
            <a:endParaRPr lang="en-US" dirty="0"/>
          </a:p>
        </p:txBody>
      </p:sp>
      <p:grpSp>
        <p:nvGrpSpPr>
          <p:cNvPr id="38" name="组合 37"/>
          <p:cNvGrpSpPr/>
          <p:nvPr/>
        </p:nvGrpSpPr>
        <p:grpSpPr>
          <a:xfrm>
            <a:off x="7938153" y="4480264"/>
            <a:ext cx="3984832" cy="2058648"/>
            <a:chOff x="7938153" y="4480264"/>
            <a:chExt cx="3984832" cy="2058648"/>
          </a:xfrm>
        </p:grpSpPr>
        <p:sp>
          <p:nvSpPr>
            <p:cNvPr id="6" name="矩形 5"/>
            <p:cNvSpPr/>
            <p:nvPr/>
          </p:nvSpPr>
          <p:spPr>
            <a:xfrm>
              <a:off x="7938153" y="4885419"/>
              <a:ext cx="1424410" cy="377372"/>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Topic Model</a:t>
              </a:r>
              <a:endParaRPr lang="en-US" dirty="0">
                <a:solidFill>
                  <a:schemeClr val="tx1"/>
                </a:solidFill>
              </a:endParaRPr>
            </a:p>
          </p:txBody>
        </p:sp>
        <p:sp>
          <p:nvSpPr>
            <p:cNvPr id="19" name="矩形 18"/>
            <p:cNvSpPr/>
            <p:nvPr/>
          </p:nvSpPr>
          <p:spPr>
            <a:xfrm>
              <a:off x="7938153" y="5533427"/>
              <a:ext cx="1424410" cy="377372"/>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TF-IPM</a:t>
              </a:r>
              <a:endParaRPr lang="en-US" dirty="0">
                <a:solidFill>
                  <a:schemeClr val="tx1"/>
                </a:solidFill>
              </a:endParaRPr>
            </a:p>
          </p:txBody>
        </p:sp>
        <p:sp>
          <p:nvSpPr>
            <p:cNvPr id="21" name="矩形 20"/>
            <p:cNvSpPr/>
            <p:nvPr/>
          </p:nvSpPr>
          <p:spPr>
            <a:xfrm>
              <a:off x="7938153" y="6161540"/>
              <a:ext cx="1424410" cy="377372"/>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Experts</a:t>
              </a:r>
              <a:endParaRPr lang="en-US" dirty="0">
                <a:solidFill>
                  <a:schemeClr val="tx1"/>
                </a:solidFill>
              </a:endParaRPr>
            </a:p>
          </p:txBody>
        </p:sp>
        <mc:AlternateContent xmlns:mc="http://schemas.openxmlformats.org/markup-compatibility/2006" xmlns:a14="http://schemas.microsoft.com/office/drawing/2010/main">
          <mc:Choice Requires="a14">
            <p:sp>
              <p:nvSpPr>
                <p:cNvPr id="7" name="文本框 6"/>
                <p:cNvSpPr txBox="1"/>
                <p:nvPr/>
              </p:nvSpPr>
              <p:spPr>
                <a:xfrm>
                  <a:off x="9697006" y="4895926"/>
                  <a:ext cx="372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𝑑</m:t>
                            </m:r>
                          </m:sub>
                        </m:sSub>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9697006" y="4895926"/>
                  <a:ext cx="372794" cy="369332"/>
                </a:xfrm>
                <a:prstGeom prst="rect">
                  <a:avLst/>
                </a:prstGeom>
                <a:blipFill rotWithShape="0">
                  <a:blip r:embed="rId11"/>
                  <a:stretch>
                    <a:fillRect r="-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9697006" y="5537447"/>
                  <a:ext cx="372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𝑢</m:t>
                            </m:r>
                          </m:sub>
                        </m:sSub>
                      </m:oMath>
                    </m:oMathPara>
                  </a14:m>
                  <a:endParaRPr 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9697006" y="5537447"/>
                  <a:ext cx="372794" cy="369332"/>
                </a:xfrm>
                <a:prstGeom prst="rect">
                  <a:avLst/>
                </a:prstGeom>
                <a:blipFill rotWithShape="0">
                  <a:blip r:embed="rId12"/>
                  <a:stretch>
                    <a:fillRect r="-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9538912" y="6159233"/>
                  <a:ext cx="7727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1" i="1" smtClean="0">
                                <a:latin typeface="Cambria Math" panose="02040503050406030204" pitchFamily="18" charset="0"/>
                              </a:rPr>
                              <m:t>𝒂</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𝑑</m:t>
                            </m:r>
                          </m:sub>
                        </m:sSub>
                      </m:oMath>
                    </m:oMathPara>
                  </a14:m>
                  <a:endParaRPr 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9538912" y="6159233"/>
                  <a:ext cx="772717" cy="369332"/>
                </a:xfrm>
                <a:prstGeom prst="rect">
                  <a:avLst/>
                </a:prstGeom>
                <a:blipFill rotWithShape="0">
                  <a:blip r:embed="rId13"/>
                  <a:stretch>
                    <a:fillRect/>
                  </a:stretch>
                </a:blipFill>
              </p:spPr>
              <p:txBody>
                <a:bodyPr/>
                <a:lstStyle/>
                <a:p>
                  <a:r>
                    <a:rPr lang="en-US">
                      <a:noFill/>
                    </a:rPr>
                    <a:t> </a:t>
                  </a:r>
                </a:p>
              </p:txBody>
            </p:sp>
          </mc:Fallback>
        </mc:AlternateContent>
        <p:cxnSp>
          <p:nvCxnSpPr>
            <p:cNvPr id="10" name="直接箭头连接符 9"/>
            <p:cNvCxnSpPr>
              <a:stCxn id="6" idx="3"/>
              <a:endCxn id="7" idx="1"/>
            </p:cNvCxnSpPr>
            <p:nvPr/>
          </p:nvCxnSpPr>
          <p:spPr>
            <a:xfrm>
              <a:off x="9362563" y="5074105"/>
              <a:ext cx="334443" cy="6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9" idx="3"/>
              <a:endCxn id="24" idx="1"/>
            </p:cNvCxnSpPr>
            <p:nvPr/>
          </p:nvCxnSpPr>
          <p:spPr>
            <a:xfrm>
              <a:off x="9362563" y="5722113"/>
              <a:ext cx="334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1" idx="3"/>
              <a:endCxn id="25" idx="1"/>
            </p:cNvCxnSpPr>
            <p:nvPr/>
          </p:nvCxnSpPr>
          <p:spPr>
            <a:xfrm flipV="1">
              <a:off x="9362563" y="6343899"/>
              <a:ext cx="176349" cy="6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右大括号 33"/>
            <p:cNvSpPr/>
            <p:nvPr/>
          </p:nvSpPr>
          <p:spPr>
            <a:xfrm>
              <a:off x="10337951" y="4937119"/>
              <a:ext cx="132584" cy="15954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矩形 34"/>
                <p:cNvSpPr/>
                <p:nvPr/>
              </p:nvSpPr>
              <p:spPr>
                <a:xfrm>
                  <a:off x="10579092" y="5515463"/>
                  <a:ext cx="13438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𝑣</m:t>
                                </m:r>
                              </m:e>
                              <m:sub>
                                <m:r>
                                  <a:rPr lang="en-US" i="1">
                                    <a:latin typeface="Cambria Math" panose="02040503050406030204" pitchFamily="18" charset="0"/>
                                  </a:rPr>
                                  <m:t>𝑢𝑑</m:t>
                                </m:r>
                              </m:sub>
                            </m:sSub>
                            <m:r>
                              <a:rPr lang="en-US" i="1">
                                <a:latin typeface="Cambria Math" panose="02040503050406030204" pitchFamily="18" charset="0"/>
                              </a:rPr>
                              <m:t>=1</m:t>
                            </m:r>
                          </m:e>
                        </m:d>
                      </m:oMath>
                    </m:oMathPara>
                  </a14:m>
                  <a:endParaRPr lang="en-US" dirty="0"/>
                </a:p>
              </p:txBody>
            </p:sp>
          </mc:Choice>
          <mc:Fallback xmlns="">
            <p:sp>
              <p:nvSpPr>
                <p:cNvPr id="35" name="矩形 34"/>
                <p:cNvSpPr>
                  <a:spLocks noRot="1" noChangeAspect="1" noMove="1" noResize="1" noEditPoints="1" noAdjustHandles="1" noChangeArrowheads="1" noChangeShapeType="1" noTextEdit="1"/>
                </p:cNvSpPr>
                <p:nvPr/>
              </p:nvSpPr>
              <p:spPr>
                <a:xfrm>
                  <a:off x="10579092" y="5515463"/>
                  <a:ext cx="1343893" cy="369332"/>
                </a:xfrm>
                <a:prstGeom prst="rect">
                  <a:avLst/>
                </a:prstGeom>
                <a:blipFill rotWithShape="0">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8282379" y="4480264"/>
                  <a:ext cx="2513066" cy="369332"/>
                </a:xfrm>
                <a:prstGeom prst="rect">
                  <a:avLst/>
                </a:prstGeom>
                <a:noFill/>
              </p:spPr>
              <p:txBody>
                <a:bodyPr wrap="square" rtlCol="0">
                  <a:spAutoFit/>
                </a:bodyPr>
                <a:lstStyle/>
                <a:p>
                  <a:r>
                    <a:rPr lang="en-US" dirty="0" smtClean="0"/>
                    <a:t>For Unseen Bill </a:t>
                  </a:r>
                  <a14:m>
                    <m:oMath xmlns:m="http://schemas.openxmlformats.org/officeDocument/2006/math">
                      <m:r>
                        <a:rPr lang="en-US" i="1" smtClean="0">
                          <a:latin typeface="Cambria Math" panose="02040503050406030204" pitchFamily="18" charset="0"/>
                        </a:rPr>
                        <m:t>𝑑</m:t>
                      </m:r>
                    </m:oMath>
                  </a14:m>
                  <a:r>
                    <a:rPr lang="en-US" dirty="0" smtClean="0"/>
                    <a:t>:</a:t>
                  </a:r>
                  <a:endParaRPr lang="en-US" dirty="0"/>
                </a:p>
              </p:txBody>
            </p:sp>
          </mc:Choice>
          <mc:Fallback xmlns="">
            <p:sp>
              <p:nvSpPr>
                <p:cNvPr id="37" name="文本框 36"/>
                <p:cNvSpPr txBox="1">
                  <a:spLocks noRot="1" noChangeAspect="1" noMove="1" noResize="1" noEditPoints="1" noAdjustHandles="1" noChangeArrowheads="1" noChangeShapeType="1" noTextEdit="1"/>
                </p:cNvSpPr>
                <p:nvPr/>
              </p:nvSpPr>
              <p:spPr>
                <a:xfrm>
                  <a:off x="8282379" y="4480264"/>
                  <a:ext cx="2513066" cy="369332"/>
                </a:xfrm>
                <a:prstGeom prst="rect">
                  <a:avLst/>
                </a:prstGeom>
                <a:blipFill rotWithShape="0">
                  <a:blip r:embed="rId15"/>
                  <a:stretch>
                    <a:fillRect l="-2184" t="-9836" b="-24590"/>
                  </a:stretch>
                </a:blipFill>
              </p:spPr>
              <p:txBody>
                <a:bodyPr/>
                <a:lstStyle/>
                <a:p>
                  <a:r>
                    <a:rPr lang="en-US">
                      <a:noFill/>
                    </a:rPr>
                    <a:t> </a:t>
                  </a:r>
                </a:p>
              </p:txBody>
            </p:sp>
          </mc:Fallback>
        </mc:AlternateContent>
      </p:grpSp>
      <p:sp>
        <p:nvSpPr>
          <p:cNvPr id="29" name="矩形 28"/>
          <p:cNvSpPr/>
          <p:nvPr/>
        </p:nvSpPr>
        <p:spPr>
          <a:xfrm>
            <a:off x="2119086" y="5080592"/>
            <a:ext cx="348343" cy="182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p:cNvSpPr/>
          <p:nvPr/>
        </p:nvSpPr>
        <p:spPr>
          <a:xfrm>
            <a:off x="5480035" y="5080592"/>
            <a:ext cx="348343" cy="182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文本框 29"/>
              <p:cNvSpPr txBox="1"/>
              <p:nvPr/>
            </p:nvSpPr>
            <p:spPr>
              <a:xfrm>
                <a:off x="1790620" y="5171691"/>
                <a:ext cx="11079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𝑑𝑘</m:t>
                          </m:r>
                        </m:sub>
                      </m:sSub>
                    </m:oMath>
                  </m:oMathPara>
                </a14:m>
                <a:endParaRPr 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1790620" y="5171691"/>
                <a:ext cx="1107995"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4988872" y="5171725"/>
                <a:ext cx="11079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𝑑𝑘</m:t>
                          </m:r>
                        </m:sub>
                      </m:sSub>
                    </m:oMath>
                  </m:oMathPara>
                </a14:m>
                <a:endParaRPr lang="en-US" dirty="0"/>
              </a:p>
            </p:txBody>
          </p:sp>
        </mc:Choice>
        <mc:Fallback xmlns="">
          <p:sp>
            <p:nvSpPr>
              <p:cNvPr id="39" name="文本框 38"/>
              <p:cNvSpPr txBox="1">
                <a:spLocks noRot="1" noChangeAspect="1" noMove="1" noResize="1" noEditPoints="1" noAdjustHandles="1" noChangeArrowheads="1" noChangeShapeType="1" noTextEdit="1"/>
              </p:cNvSpPr>
              <p:nvPr/>
            </p:nvSpPr>
            <p:spPr>
              <a:xfrm>
                <a:off x="4988872" y="5171725"/>
                <a:ext cx="1107995" cy="369332"/>
              </a:xfrm>
              <a:prstGeom prst="rect">
                <a:avLst/>
              </a:prstGeom>
              <a:blipFill rotWithShape="0">
                <a:blip r:embed="rId17"/>
                <a:stretch>
                  <a:fillRect/>
                </a:stretch>
              </a:blipFill>
            </p:spPr>
            <p:txBody>
              <a:bodyPr/>
              <a:lstStyle/>
              <a:p>
                <a:r>
                  <a:rPr lang="en-US">
                    <a:noFill/>
                  </a:rPr>
                  <a:t> </a:t>
                </a:r>
              </a:p>
            </p:txBody>
          </p:sp>
        </mc:Fallback>
      </mc:AlternateContent>
      <p:grpSp>
        <p:nvGrpSpPr>
          <p:cNvPr id="17" name="组合 16"/>
          <p:cNvGrpSpPr/>
          <p:nvPr/>
        </p:nvGrpSpPr>
        <p:grpSpPr>
          <a:xfrm>
            <a:off x="7757937" y="-518037"/>
            <a:ext cx="4326048" cy="3957480"/>
            <a:chOff x="7462678" y="1690688"/>
            <a:chExt cx="4326048" cy="3957480"/>
          </a:xfrm>
        </p:grpSpPr>
        <p:grpSp>
          <p:nvGrpSpPr>
            <p:cNvPr id="15" name="组合 14"/>
            <p:cNvGrpSpPr/>
            <p:nvPr/>
          </p:nvGrpSpPr>
          <p:grpSpPr>
            <a:xfrm>
              <a:off x="7462678" y="1690688"/>
              <a:ext cx="4326048" cy="3647999"/>
              <a:chOff x="7649244" y="2208628"/>
              <a:chExt cx="3704556" cy="3155954"/>
            </a:xfrm>
          </p:grpSpPr>
          <p:pic>
            <p:nvPicPr>
              <p:cNvPr id="13" name="图片 12"/>
              <p:cNvPicPr>
                <a:picLocks noChangeAspect="1"/>
              </p:cNvPicPr>
              <p:nvPr/>
            </p:nvPicPr>
            <p:blipFill>
              <a:blip r:embed="rId18"/>
              <a:stretch>
                <a:fillRect/>
              </a:stretch>
            </p:blipFill>
            <p:spPr>
              <a:xfrm>
                <a:off x="7784117" y="2476366"/>
                <a:ext cx="3392421" cy="2888216"/>
              </a:xfrm>
              <a:prstGeom prst="rect">
                <a:avLst/>
              </a:prstGeom>
            </p:spPr>
          </p:pic>
          <p:sp>
            <p:nvSpPr>
              <p:cNvPr id="14" name="矩形 13"/>
              <p:cNvSpPr/>
              <p:nvPr/>
            </p:nvSpPr>
            <p:spPr>
              <a:xfrm>
                <a:off x="7649244" y="2208628"/>
                <a:ext cx="3704556" cy="68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文本框 15"/>
                <p:cNvSpPr txBox="1"/>
                <p:nvPr/>
              </p:nvSpPr>
              <p:spPr>
                <a:xfrm>
                  <a:off x="8999690" y="5278836"/>
                  <a:ext cx="1252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𝑢𝑘</m:t>
                            </m:r>
                          </m:sub>
                        </m:sSub>
                      </m:oMath>
                    </m:oMathPara>
                  </a14:m>
                  <a:endParaRPr 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8999690" y="5278836"/>
                  <a:ext cx="1252024" cy="369332"/>
                </a:xfrm>
                <a:prstGeom prst="rect">
                  <a:avLst/>
                </a:prstGeom>
                <a:blipFill rotWithShape="0">
                  <a:blip r:embed="rId9"/>
                  <a:stretch>
                    <a:fillRect/>
                  </a:stretch>
                </a:blipFill>
              </p:spPr>
              <p:txBody>
                <a:bodyPr/>
                <a:lstStyle/>
                <a:p>
                  <a:r>
                    <a:rPr lang="en-US">
                      <a:noFill/>
                    </a:rPr>
                    <a:t> </a:t>
                  </a:r>
                </a:p>
              </p:txBody>
            </p:sp>
          </mc:Fallback>
        </mc:AlternateContent>
      </p:grpSp>
      <p:pic>
        <p:nvPicPr>
          <p:cNvPr id="4" name="图片 3"/>
          <p:cNvPicPr>
            <a:picLocks noChangeAspect="1"/>
          </p:cNvPicPr>
          <p:nvPr/>
        </p:nvPicPr>
        <p:blipFill>
          <a:blip r:embed="rId19"/>
          <a:stretch>
            <a:fillRect/>
          </a:stretch>
        </p:blipFill>
        <p:spPr>
          <a:xfrm>
            <a:off x="7470444" y="588232"/>
            <a:ext cx="645010" cy="2194560"/>
          </a:xfrm>
          <a:prstGeom prst="rect">
            <a:avLst/>
          </a:prstGeom>
        </p:spPr>
      </p:pic>
    </p:spTree>
    <p:custDataLst>
      <p:tags r:id="rId1"/>
    </p:custDataLst>
    <p:extLst>
      <p:ext uri="{BB962C8B-B14F-4D97-AF65-F5344CB8AC3E}">
        <p14:creationId xmlns:p14="http://schemas.microsoft.com/office/powerpoint/2010/main" val="30399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Background and Problem Definition</a:t>
            </a:r>
          </a:p>
          <a:p>
            <a:r>
              <a:rPr lang="en-US" dirty="0" smtClean="0"/>
              <a:t>Topic Factorized Ideal Point Model and Learning Algorithm</a:t>
            </a:r>
          </a:p>
          <a:p>
            <a:r>
              <a:rPr lang="en-US" dirty="0" smtClean="0"/>
              <a:t>Experimental Results</a:t>
            </a:r>
          </a:p>
          <a:p>
            <a:r>
              <a:rPr lang="en-US" b="1" dirty="0" smtClean="0"/>
              <a:t>Conclusion</a:t>
            </a:r>
            <a:endParaRPr lang="en-US" b="1" dirty="0"/>
          </a:p>
        </p:txBody>
      </p:sp>
      <p:sp>
        <p:nvSpPr>
          <p:cNvPr id="4" name="灯片编号占位符 3"/>
          <p:cNvSpPr>
            <a:spLocks noGrp="1"/>
          </p:cNvSpPr>
          <p:nvPr>
            <p:ph type="sldNum" sz="quarter" idx="12"/>
          </p:nvPr>
        </p:nvSpPr>
        <p:spPr/>
        <p:txBody>
          <a:bodyPr/>
          <a:lstStyle/>
          <a:p>
            <a:fld id="{C92890E7-3E09-4C8F-8FB5-7796A1CB462C}" type="slidenum">
              <a:rPr lang="en-US" smtClean="0"/>
              <a:t>25</a:t>
            </a:fld>
            <a:endParaRPr lang="en-US"/>
          </a:p>
        </p:txBody>
      </p:sp>
    </p:spTree>
    <p:extLst>
      <p:ext uri="{BB962C8B-B14F-4D97-AF65-F5344CB8AC3E}">
        <p14:creationId xmlns:p14="http://schemas.microsoft.com/office/powerpoint/2010/main" val="189873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lstStyle/>
          <a:p>
            <a:r>
              <a:rPr lang="en-US" dirty="0" smtClean="0"/>
              <a:t>We estimate the ideal points of legislators and bills on multiple dimensions instead of global ones. </a:t>
            </a:r>
          </a:p>
          <a:p>
            <a:r>
              <a:rPr lang="en-US" dirty="0" smtClean="0"/>
              <a:t>The generation of topics are guided by two types of links in the heterogeneous network.</a:t>
            </a:r>
          </a:p>
          <a:p>
            <a:r>
              <a:rPr lang="en-US" dirty="0" smtClean="0"/>
              <a:t>We present a unified model that combines voting behavior and topic modeling, and propose an iterative learning algorithm to learn the parameters.</a:t>
            </a:r>
          </a:p>
          <a:p>
            <a:r>
              <a:rPr lang="en-US" dirty="0" smtClean="0"/>
              <a:t>The experimental results on real-world roll call data show our advantage over the state-of-the-art methods.</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t>26</a:t>
            </a:fld>
            <a:endParaRPr lang="en-US"/>
          </a:p>
        </p:txBody>
      </p:sp>
    </p:spTree>
    <p:extLst>
      <p:ext uri="{BB962C8B-B14F-4D97-AF65-F5344CB8AC3E}">
        <p14:creationId xmlns:p14="http://schemas.microsoft.com/office/powerpoint/2010/main" val="146583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1929" y="2601888"/>
            <a:ext cx="10515600" cy="1325563"/>
          </a:xfrm>
        </p:spPr>
        <p:txBody>
          <a:bodyPr>
            <a:normAutofit fontScale="90000"/>
          </a:bodyPr>
          <a:lstStyle/>
          <a:p>
            <a:pPr algn="ctr"/>
            <a:r>
              <a:rPr lang="en-US" sz="5300" dirty="0" smtClean="0"/>
              <a:t>Thanks</a:t>
            </a:r>
            <a:r>
              <a:rPr lang="en-US" dirty="0" smtClean="0"/>
              <a:t/>
            </a:r>
            <a:br>
              <a:rPr lang="en-US" dirty="0" smtClean="0"/>
            </a:br>
            <a:r>
              <a:rPr lang="en-US" dirty="0" smtClean="0"/>
              <a:t/>
            </a:r>
            <a:br>
              <a:rPr lang="en-US" dirty="0" smtClean="0"/>
            </a:br>
            <a:r>
              <a:rPr lang="en-US" dirty="0" smtClean="0"/>
              <a:t>Q &amp; A</a:t>
            </a:r>
            <a:endParaRPr lang="en-US" dirty="0"/>
          </a:p>
        </p:txBody>
      </p:sp>
      <p:sp>
        <p:nvSpPr>
          <p:cNvPr id="3" name="灯片编号占位符 2"/>
          <p:cNvSpPr>
            <a:spLocks noGrp="1"/>
          </p:cNvSpPr>
          <p:nvPr>
            <p:ph type="sldNum" sz="quarter" idx="12"/>
          </p:nvPr>
        </p:nvSpPr>
        <p:spPr/>
        <p:txBody>
          <a:bodyPr/>
          <a:lstStyle/>
          <a:p>
            <a:fld id="{C92890E7-3E09-4C8F-8FB5-7796A1CB462C}" type="slidenum">
              <a:rPr lang="en-US" smtClean="0"/>
              <a:t>27</a:t>
            </a:fld>
            <a:endParaRPr lang="en-US"/>
          </a:p>
        </p:txBody>
      </p:sp>
    </p:spTree>
    <p:extLst>
      <p:ext uri="{BB962C8B-B14F-4D97-AF65-F5344CB8AC3E}">
        <p14:creationId xmlns:p14="http://schemas.microsoft.com/office/powerpoint/2010/main" val="359417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b="1" dirty="0" smtClean="0"/>
              <a:t>Background and Problem Definition</a:t>
            </a:r>
          </a:p>
          <a:p>
            <a:r>
              <a:rPr lang="en-US" dirty="0" smtClean="0"/>
              <a:t>Topic Factorized Ideal Point Model and Learning Algorithm</a:t>
            </a:r>
          </a:p>
          <a:p>
            <a:r>
              <a:rPr lang="en-US" dirty="0" smtClean="0"/>
              <a:t>Experimental Results</a:t>
            </a:r>
          </a:p>
          <a:p>
            <a:r>
              <a:rPr lang="en-US" dirty="0" smtClean="0"/>
              <a:t>Conclusion</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t>3</a:t>
            </a:fld>
            <a:endParaRPr lang="en-US"/>
          </a:p>
        </p:txBody>
      </p:sp>
    </p:spTree>
    <p:extLst>
      <p:ext uri="{BB962C8B-B14F-4D97-AF65-F5344CB8AC3E}">
        <p14:creationId xmlns:p14="http://schemas.microsoft.com/office/powerpoint/2010/main" val="229488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Legislative Voting Network</a:t>
            </a:r>
            <a:endParaRPr 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6161" y="1958955"/>
            <a:ext cx="7059010" cy="3724795"/>
          </a:xfrm>
        </p:spPr>
      </p:pic>
      <p:sp>
        <p:nvSpPr>
          <p:cNvPr id="3" name="灯片编号占位符 2"/>
          <p:cNvSpPr>
            <a:spLocks noGrp="1"/>
          </p:cNvSpPr>
          <p:nvPr>
            <p:ph type="sldNum" sz="quarter" idx="12"/>
          </p:nvPr>
        </p:nvSpPr>
        <p:spPr/>
        <p:txBody>
          <a:bodyPr/>
          <a:lstStyle/>
          <a:p>
            <a:fld id="{C92890E7-3E09-4C8F-8FB5-7796A1CB462C}" type="slidenum">
              <a:rPr lang="en-US" smtClean="0"/>
              <a:t>4</a:t>
            </a:fld>
            <a:endParaRPr lang="en-US"/>
          </a:p>
        </p:txBody>
      </p:sp>
    </p:spTree>
    <p:extLst>
      <p:ext uri="{BB962C8B-B14F-4D97-AF65-F5344CB8AC3E}">
        <p14:creationId xmlns:p14="http://schemas.microsoft.com/office/powerpoint/2010/main" val="368311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 Definition</a:t>
            </a:r>
            <a:endParaRPr 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225" y="2996487"/>
            <a:ext cx="4661573" cy="2459750"/>
          </a:xfrm>
        </p:spPr>
      </p:pic>
      <p:sp>
        <p:nvSpPr>
          <p:cNvPr id="5" name="文本框 4"/>
          <p:cNvSpPr txBox="1"/>
          <p:nvPr/>
        </p:nvSpPr>
        <p:spPr>
          <a:xfrm>
            <a:off x="951121" y="1976820"/>
            <a:ext cx="3024553" cy="892552"/>
          </a:xfrm>
          <a:prstGeom prst="rect">
            <a:avLst/>
          </a:prstGeom>
          <a:noFill/>
        </p:spPr>
        <p:txBody>
          <a:bodyPr wrap="square" rtlCol="0">
            <a:spAutoFit/>
          </a:bodyPr>
          <a:lstStyle/>
          <a:p>
            <a:pPr algn="ctr"/>
            <a:r>
              <a:rPr lang="en-US" sz="2800" dirty="0" smtClean="0"/>
              <a:t>Input: </a:t>
            </a:r>
          </a:p>
          <a:p>
            <a:r>
              <a:rPr lang="en-US" sz="2400" dirty="0" smtClean="0"/>
              <a:t>Legislative Network</a:t>
            </a:r>
            <a:endParaRPr lang="en-US" sz="2400" dirty="0"/>
          </a:p>
        </p:txBody>
      </p:sp>
      <p:sp>
        <p:nvSpPr>
          <p:cNvPr id="6" name="右箭头 5"/>
          <p:cNvSpPr/>
          <p:nvPr/>
        </p:nvSpPr>
        <p:spPr>
          <a:xfrm>
            <a:off x="5210347" y="2311049"/>
            <a:ext cx="543951" cy="36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文本框 6"/>
              <p:cNvSpPr txBox="1"/>
              <p:nvPr/>
            </p:nvSpPr>
            <p:spPr>
              <a:xfrm>
                <a:off x="6988971" y="1518369"/>
                <a:ext cx="4768155" cy="1631216"/>
              </a:xfrm>
              <a:prstGeom prst="rect">
                <a:avLst/>
              </a:prstGeom>
              <a:noFill/>
            </p:spPr>
            <p:txBody>
              <a:bodyPr wrap="square" rtlCol="0">
                <a:spAutoFit/>
              </a:bodyPr>
              <a:lstStyle/>
              <a:p>
                <a:r>
                  <a:rPr lang="en-US" sz="2800" dirty="0" smtClean="0"/>
                  <a:t>Output:</a:t>
                </a:r>
              </a:p>
              <a:p>
                <a14:m>
                  <m:oMath xmlns:m="http://schemas.openxmlformats.org/officeDocument/2006/math">
                    <m:sSub>
                      <m:sSubPr>
                        <m:ctrlPr>
                          <a:rPr lang="en-US" sz="2400" b="0" i="1" smtClean="0">
                            <a:latin typeface="Cambria Math"/>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𝑢</m:t>
                        </m:r>
                      </m:sub>
                    </m:sSub>
                  </m:oMath>
                </a14:m>
                <a:r>
                  <a:rPr lang="en-US" sz="2400" dirty="0" smtClean="0"/>
                  <a:t>: Ideal Points for Politician </a:t>
                </a:r>
                <a14:m>
                  <m:oMath xmlns:m="http://schemas.openxmlformats.org/officeDocument/2006/math">
                    <m:r>
                      <a:rPr lang="en-US" sz="2400" i="1" dirty="0" smtClean="0">
                        <a:latin typeface="Cambria Math" panose="02040503050406030204" pitchFamily="18" charset="0"/>
                      </a:rPr>
                      <m:t>𝑢</m:t>
                    </m:r>
                  </m:oMath>
                </a14:m>
                <a:endParaRPr lang="en-US" sz="2400" dirty="0" smtClean="0"/>
              </a:p>
              <a:p>
                <a14:m>
                  <m:oMath xmlns:m="http://schemas.openxmlformats.org/officeDocument/2006/math">
                    <m:sSub>
                      <m:sSubPr>
                        <m:ctrlPr>
                          <a:rPr lang="en-US" sz="2400" b="0" i="1" smtClean="0">
                            <a:latin typeface="Cambria Math"/>
                          </a:rPr>
                        </m:ctrlPr>
                      </m:sSubPr>
                      <m:e>
                        <m:r>
                          <a:rPr lang="en-US" sz="2400" b="1" i="1" smtClean="0">
                            <a:latin typeface="Cambria Math" panose="02040503050406030204" pitchFamily="18" charset="0"/>
                          </a:rPr>
                          <m:t>𝒂</m:t>
                        </m:r>
                      </m:e>
                      <m:sub>
                        <m:r>
                          <a:rPr lang="en-US" sz="2400" b="0" i="1" smtClean="0">
                            <a:latin typeface="Cambria Math" panose="02040503050406030204" pitchFamily="18" charset="0"/>
                          </a:rPr>
                          <m:t>𝑑</m:t>
                        </m:r>
                      </m:sub>
                    </m:sSub>
                  </m:oMath>
                </a14:m>
                <a:r>
                  <a:rPr lang="en-US" sz="2400" dirty="0" smtClean="0"/>
                  <a:t>: Ideal Points for Bill </a:t>
                </a:r>
                <a14:m>
                  <m:oMath xmlns:m="http://schemas.openxmlformats.org/officeDocument/2006/math">
                    <m:r>
                      <a:rPr lang="en-US" sz="2400" i="1" dirty="0" smtClean="0">
                        <a:latin typeface="Cambria Math" panose="02040503050406030204" pitchFamily="18" charset="0"/>
                      </a:rPr>
                      <m:t>𝑑</m:t>
                    </m:r>
                  </m:oMath>
                </a14:m>
                <a:endParaRPr lang="en-US" sz="2400" dirty="0" smtClean="0"/>
              </a:p>
              <a:p>
                <a:endParaRPr lang="en-US" sz="2400" dirty="0" smtClean="0"/>
              </a:p>
            </p:txBody>
          </p:sp>
        </mc:Choice>
        <mc:Fallback xmlns="">
          <p:sp>
            <p:nvSpPr>
              <p:cNvPr id="7" name="文本框 6"/>
              <p:cNvSpPr txBox="1">
                <a:spLocks noRot="1" noChangeAspect="1" noMove="1" noResize="1" noEditPoints="1" noAdjustHandles="1" noChangeArrowheads="1" noChangeShapeType="1" noTextEdit="1"/>
              </p:cNvSpPr>
              <p:nvPr/>
            </p:nvSpPr>
            <p:spPr>
              <a:xfrm>
                <a:off x="6988971" y="1518369"/>
                <a:ext cx="4768155" cy="1631216"/>
              </a:xfrm>
              <a:prstGeom prst="rect">
                <a:avLst/>
              </a:prstGeom>
              <a:blipFill rotWithShape="0">
                <a:blip r:embed="rId6"/>
                <a:stretch>
                  <a:fillRect l="-2554" t="-3358"/>
                </a:stretch>
              </a:blipFill>
            </p:spPr>
            <p:txBody>
              <a:bodyPr/>
              <a:lstStyle/>
              <a:p>
                <a:r>
                  <a:rPr lang="en-US">
                    <a:noFill/>
                  </a:rPr>
                  <a:t> </a:t>
                </a:r>
              </a:p>
            </p:txBody>
          </p:sp>
        </mc:Fallback>
      </mc:AlternateContent>
      <p:sp>
        <p:nvSpPr>
          <p:cNvPr id="3" name="灯片编号占位符 2"/>
          <p:cNvSpPr>
            <a:spLocks noGrp="1"/>
          </p:cNvSpPr>
          <p:nvPr>
            <p:ph type="sldNum" sz="quarter" idx="12"/>
          </p:nvPr>
        </p:nvSpPr>
        <p:spPr/>
        <p:txBody>
          <a:bodyPr/>
          <a:lstStyle/>
          <a:p>
            <a:fld id="{C92890E7-3E09-4C8F-8FB5-7796A1CB462C}" type="slidenum">
              <a:rPr lang="en-US" smtClean="0"/>
              <a:t>5</a:t>
            </a:fld>
            <a:endParaRPr lang="en-US"/>
          </a:p>
        </p:txBody>
      </p:sp>
      <p:sp>
        <p:nvSpPr>
          <p:cNvPr id="9" name="矩形 8"/>
          <p:cNvSpPr/>
          <p:nvPr/>
        </p:nvSpPr>
        <p:spPr>
          <a:xfrm>
            <a:off x="4676469" y="3348179"/>
            <a:ext cx="533878" cy="829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7"/>
          <a:stretch>
            <a:fillRect/>
          </a:stretch>
        </p:blipFill>
        <p:spPr>
          <a:xfrm>
            <a:off x="5228798" y="3211930"/>
            <a:ext cx="6963202" cy="2181962"/>
          </a:xfrm>
          <a:prstGeom prst="rect">
            <a:avLst/>
          </a:prstGeom>
        </p:spPr>
      </p:pic>
      <mc:AlternateContent xmlns:mc="http://schemas.openxmlformats.org/markup-compatibility/2006" xmlns:a14="http://schemas.microsoft.com/office/drawing/2010/main">
        <mc:Choice Requires="a14">
          <p:sp>
            <p:nvSpPr>
              <p:cNvPr id="10" name="矩形 9"/>
              <p:cNvSpPr/>
              <p:nvPr/>
            </p:nvSpPr>
            <p:spPr>
              <a:xfrm>
                <a:off x="7955659" y="5560997"/>
                <a:ext cx="2346091" cy="369332"/>
              </a:xfrm>
              <a:prstGeom prst="rect">
                <a:avLst/>
              </a:prstGeom>
            </p:spPr>
            <p:txBody>
              <a:bodyPr wrap="none">
                <a:spAutoFit/>
              </a:bodyPr>
              <a:lstStyle/>
              <a:p>
                <a14:m>
                  <m:oMath xmlns:m="http://schemas.openxmlformats.org/officeDocument/2006/math">
                    <m:sSub>
                      <m:sSubPr>
                        <m:ctrlPr>
                          <a:rPr lang="en-US" i="1">
                            <a:latin typeface="Cambria Math"/>
                          </a:rPr>
                        </m:ctrlPr>
                      </m:sSubPr>
                      <m:e>
                        <m:r>
                          <a:rPr lang="en-US" b="1" i="1">
                            <a:latin typeface="Cambria Math" panose="02040503050406030204" pitchFamily="18" charset="0"/>
                          </a:rPr>
                          <m:t>𝒙</m:t>
                        </m:r>
                      </m:e>
                      <m:sub>
                        <m:r>
                          <a:rPr lang="en-US" i="1">
                            <a:latin typeface="Cambria Math" panose="02040503050406030204" pitchFamily="18" charset="0"/>
                          </a:rPr>
                          <m:t>𝑢</m:t>
                        </m:r>
                      </m:sub>
                    </m:sSub>
                  </m:oMath>
                </a14:m>
                <a:r>
                  <a:rPr lang="en-US" dirty="0" smtClean="0"/>
                  <a:t>’s on different topics</a:t>
                </a:r>
                <a:endParaRPr lang="en-US" dirty="0"/>
              </a:p>
            </p:txBody>
          </p:sp>
        </mc:Choice>
        <mc:Fallback xmlns="">
          <p:sp>
            <p:nvSpPr>
              <p:cNvPr id="10" name="矩形 9"/>
              <p:cNvSpPr>
                <a:spLocks noRot="1" noChangeAspect="1" noMove="1" noResize="1" noEditPoints="1" noAdjustHandles="1" noChangeArrowheads="1" noChangeShapeType="1" noTextEdit="1"/>
              </p:cNvSpPr>
              <p:nvPr/>
            </p:nvSpPr>
            <p:spPr>
              <a:xfrm>
                <a:off x="7955659" y="5560997"/>
                <a:ext cx="2346091" cy="369332"/>
              </a:xfrm>
              <a:prstGeom prst="rect">
                <a:avLst/>
              </a:prstGeom>
              <a:blipFill rotWithShape="0">
                <a:blip r:embed="rId8"/>
                <a:stretch>
                  <a:fillRect t="-8197" r="-1818" b="-24590"/>
                </a:stretch>
              </a:blipFill>
            </p:spPr>
            <p:txBody>
              <a:bodyPr/>
              <a:lstStyle/>
              <a:p>
                <a:r>
                  <a:rPr lang="en-US">
                    <a:noFill/>
                  </a:rPr>
                  <a:t> </a:t>
                </a:r>
              </a:p>
            </p:txBody>
          </p:sp>
        </mc:Fallback>
      </mc:AlternateContent>
    </p:spTree>
    <p:extLst>
      <p:ext uri="{BB962C8B-B14F-4D97-AF65-F5344CB8AC3E}">
        <p14:creationId xmlns:p14="http://schemas.microsoft.com/office/powerpoint/2010/main" val="279787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Existing Work</a:t>
            </a:r>
            <a:endParaRPr lang="en-US" dirty="0"/>
          </a:p>
        </p:txBody>
      </p:sp>
      <p:sp>
        <p:nvSpPr>
          <p:cNvPr id="3" name="内容占位符 2"/>
          <p:cNvSpPr>
            <a:spLocks noGrp="1"/>
          </p:cNvSpPr>
          <p:nvPr>
            <p:ph idx="1"/>
          </p:nvPr>
        </p:nvSpPr>
        <p:spPr/>
        <p:txBody>
          <a:bodyPr/>
          <a:lstStyle/>
          <a:p>
            <a:r>
              <a:rPr lang="en-US" dirty="0" smtClean="0"/>
              <a:t>1 dimensional ideal point model (Poole and Rosenthal, 1985; </a:t>
            </a:r>
            <a:r>
              <a:rPr lang="en-US" dirty="0" err="1" smtClean="0"/>
              <a:t>Gerrish</a:t>
            </a:r>
            <a:r>
              <a:rPr lang="en-US" dirty="0" smtClean="0"/>
              <a:t> and </a:t>
            </a:r>
            <a:r>
              <a:rPr lang="en-US" dirty="0" err="1" smtClean="0"/>
              <a:t>Blei</a:t>
            </a:r>
            <a:r>
              <a:rPr lang="en-US" dirty="0" smtClean="0"/>
              <a:t>, 2011)</a:t>
            </a:r>
            <a:r>
              <a:rPr lang="en-US" dirty="0"/>
              <a:t> </a:t>
            </a:r>
            <a:endParaRPr lang="en-US" dirty="0" smtClean="0"/>
          </a:p>
          <a:p>
            <a:r>
              <a:rPr lang="en-US" dirty="0" smtClean="0"/>
              <a:t>High-dimensional </a:t>
            </a:r>
            <a:r>
              <a:rPr lang="en-US" dirty="0"/>
              <a:t>ideal point </a:t>
            </a:r>
            <a:r>
              <a:rPr lang="en-US" dirty="0" smtClean="0"/>
              <a:t>model (Poole and Rosenthal, 1997)</a:t>
            </a:r>
          </a:p>
          <a:p>
            <a:r>
              <a:rPr lang="en-US" dirty="0" smtClean="0"/>
              <a:t>Issue-adjusted ideal point model (</a:t>
            </a:r>
            <a:r>
              <a:rPr lang="en-US" dirty="0" err="1" smtClean="0"/>
              <a:t>Gerrish</a:t>
            </a:r>
            <a:r>
              <a:rPr lang="en-US" dirty="0" smtClean="0"/>
              <a:t> and </a:t>
            </a:r>
            <a:r>
              <a:rPr lang="en-US" dirty="0" err="1" smtClean="0"/>
              <a:t>Blei</a:t>
            </a:r>
            <a:r>
              <a:rPr lang="en-US" dirty="0" smtClean="0"/>
              <a:t>, 2012)</a:t>
            </a:r>
          </a:p>
        </p:txBody>
      </p:sp>
      <p:sp>
        <p:nvSpPr>
          <p:cNvPr id="4" name="灯片编号占位符 3"/>
          <p:cNvSpPr>
            <a:spLocks noGrp="1"/>
          </p:cNvSpPr>
          <p:nvPr>
            <p:ph type="sldNum" sz="quarter" idx="12"/>
          </p:nvPr>
        </p:nvSpPr>
        <p:spPr/>
        <p:txBody>
          <a:bodyPr/>
          <a:lstStyle/>
          <a:p>
            <a:fld id="{C92890E7-3E09-4C8F-8FB5-7796A1CB462C}" type="slidenum">
              <a:rPr lang="en-US" smtClean="0"/>
              <a:pPr/>
              <a:t>6</a:t>
            </a:fld>
            <a:endParaRPr lang="en-US" dirty="0"/>
          </a:p>
        </p:txBody>
      </p:sp>
    </p:spTree>
    <p:extLst>
      <p:ext uri="{BB962C8B-B14F-4D97-AF65-F5344CB8AC3E}">
        <p14:creationId xmlns:p14="http://schemas.microsoft.com/office/powerpoint/2010/main" val="111374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138364" y="5762759"/>
            <a:ext cx="4528128" cy="540093"/>
            <a:chOff x="3184760" y="5765213"/>
            <a:chExt cx="4528128" cy="540093"/>
          </a:xfrm>
        </p:grpSpPr>
        <p:sp>
          <p:nvSpPr>
            <p:cNvPr id="42" name="文本框 41"/>
            <p:cNvSpPr txBox="1"/>
            <p:nvPr/>
          </p:nvSpPr>
          <p:spPr>
            <a:xfrm>
              <a:off x="6096000" y="5765213"/>
              <a:ext cx="1616888" cy="54009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1200" dirty="0"/>
            </a:p>
          </p:txBody>
        </p:sp>
        <p:sp>
          <p:nvSpPr>
            <p:cNvPr id="39" name="文本框 38"/>
            <p:cNvSpPr txBox="1"/>
            <p:nvPr/>
          </p:nvSpPr>
          <p:spPr>
            <a:xfrm>
              <a:off x="3184760" y="5862394"/>
              <a:ext cx="1030549"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1200" dirty="0"/>
            </a:p>
          </p:txBody>
        </p:sp>
        <p:cxnSp>
          <p:nvCxnSpPr>
            <p:cNvPr id="44" name="直接箭头连接符 43"/>
            <p:cNvCxnSpPr/>
            <p:nvPr/>
          </p:nvCxnSpPr>
          <p:spPr>
            <a:xfrm>
              <a:off x="4215309" y="6000893"/>
              <a:ext cx="188069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2" name="标题 1"/>
          <p:cNvSpPr>
            <a:spLocks noGrp="1"/>
          </p:cNvSpPr>
          <p:nvPr>
            <p:ph type="title"/>
          </p:nvPr>
        </p:nvSpPr>
        <p:spPr/>
        <p:txBody>
          <a:bodyPr/>
          <a:lstStyle/>
          <a:p>
            <a:r>
              <a:rPr lang="en-US" dirty="0" smtClean="0"/>
              <a:t>Motivations</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t>7</a:t>
            </a:fld>
            <a:endParaRPr lang="en-US" dirty="0"/>
          </a:p>
        </p:txBody>
      </p:sp>
      <p:grpSp>
        <p:nvGrpSpPr>
          <p:cNvPr id="21" name="组合 20"/>
          <p:cNvGrpSpPr/>
          <p:nvPr/>
        </p:nvGrpSpPr>
        <p:grpSpPr>
          <a:xfrm>
            <a:off x="836377" y="1361817"/>
            <a:ext cx="10863949" cy="1642621"/>
            <a:chOff x="838199" y="1462177"/>
            <a:chExt cx="10863949" cy="1642621"/>
          </a:xfrm>
        </p:grpSpPr>
        <p:cxnSp>
          <p:nvCxnSpPr>
            <p:cNvPr id="11" name="直接连接符 10"/>
            <p:cNvCxnSpPr/>
            <p:nvPr/>
          </p:nvCxnSpPr>
          <p:spPr>
            <a:xfrm>
              <a:off x="4702629" y="2107668"/>
              <a:ext cx="3468914" cy="0"/>
            </a:xfrm>
            <a:prstGeom prst="line">
              <a:avLst/>
            </a:prstGeom>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3907972" y="1904469"/>
              <a:ext cx="4702628" cy="1200329"/>
            </a:xfrm>
            <a:prstGeom prst="rect">
              <a:avLst/>
            </a:prstGeom>
            <a:noFill/>
          </p:spPr>
          <p:txBody>
            <a:bodyPr wrap="square" rtlCol="0">
              <a:spAutoFit/>
            </a:bodyPr>
            <a:lstStyle/>
            <a:p>
              <a:r>
                <a:rPr lang="en-US" dirty="0" smtClean="0"/>
                <a:t>Topic 1</a:t>
              </a:r>
              <a:endParaRPr lang="en-US" strike="sngStrike" dirty="0"/>
            </a:p>
            <a:p>
              <a:r>
                <a:rPr lang="en-US" dirty="0"/>
                <a:t>Topic </a:t>
              </a:r>
              <a:r>
                <a:rPr lang="en-US" dirty="0" smtClean="0"/>
                <a:t>2</a:t>
              </a:r>
            </a:p>
            <a:p>
              <a:r>
                <a:rPr lang="en-US" dirty="0" smtClean="0"/>
                <a:t>Topic 3</a:t>
              </a:r>
            </a:p>
            <a:p>
              <a:r>
                <a:rPr lang="en-US" dirty="0" smtClean="0"/>
                <a:t>Topic 4</a:t>
              </a:r>
              <a:endParaRPr lang="en-US" strike="sngStrike" dirty="0"/>
            </a:p>
          </p:txBody>
        </p:sp>
        <p:cxnSp>
          <p:nvCxnSpPr>
            <p:cNvPr id="8" name="直接连接符 7"/>
            <p:cNvCxnSpPr/>
            <p:nvPr/>
          </p:nvCxnSpPr>
          <p:spPr>
            <a:xfrm>
              <a:off x="6248401" y="1904468"/>
              <a:ext cx="0" cy="1200329"/>
            </a:xfrm>
            <a:prstGeom prst="line">
              <a:avLst/>
            </a:prstGeom>
            <a:ln>
              <a:gradFill>
                <a:gsLst>
                  <a:gs pos="0">
                    <a:srgbClr val="FF0000"/>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847765" y="206412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直接连接符 11"/>
            <p:cNvCxnSpPr/>
            <p:nvPr/>
          </p:nvCxnSpPr>
          <p:spPr>
            <a:xfrm>
              <a:off x="4702629" y="2368925"/>
              <a:ext cx="3468914" cy="0"/>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4702629" y="2659211"/>
              <a:ext cx="3468914" cy="0"/>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4702629" y="2905954"/>
              <a:ext cx="3468914" cy="0"/>
            </a:xfrm>
            <a:prstGeom prst="line">
              <a:avLst/>
            </a:prstGeom>
          </p:spPr>
          <p:style>
            <a:lnRef idx="1">
              <a:schemeClr val="dk1"/>
            </a:lnRef>
            <a:fillRef idx="0">
              <a:schemeClr val="dk1"/>
            </a:fillRef>
            <a:effectRef idx="0">
              <a:schemeClr val="dk1"/>
            </a:effectRef>
            <a:fontRef idx="minor">
              <a:schemeClr val="tx1"/>
            </a:fontRef>
          </p:style>
        </p:cxnSp>
        <p:sp>
          <p:nvSpPr>
            <p:cNvPr id="15" name="椭圆 14"/>
            <p:cNvSpPr/>
            <p:nvPr/>
          </p:nvSpPr>
          <p:spPr>
            <a:xfrm>
              <a:off x="5072735" y="23326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p:nvSpPr>
          <p:spPr>
            <a:xfrm>
              <a:off x="4942108" y="260841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椭圆 16"/>
            <p:cNvSpPr/>
            <p:nvPr/>
          </p:nvSpPr>
          <p:spPr>
            <a:xfrm>
              <a:off x="6843479" y="285515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p:cNvSpPr/>
            <p:nvPr/>
          </p:nvSpPr>
          <p:spPr>
            <a:xfrm>
              <a:off x="838199" y="1462177"/>
              <a:ext cx="10863949" cy="461665"/>
            </a:xfrm>
            <a:prstGeom prst="rect">
              <a:avLst/>
            </a:prstGeom>
          </p:spPr>
          <p:txBody>
            <a:bodyPr wrap="square">
              <a:spAutoFit/>
            </a:bodyPr>
            <a:lstStyle/>
            <a:p>
              <a:pPr marL="457200" indent="-457200">
                <a:buFont typeface="Arial" panose="020B0604020202020204" pitchFamily="34" charset="0"/>
                <a:buChar char="•"/>
              </a:pPr>
              <a:r>
                <a:rPr lang="en-US" sz="2400" dirty="0"/>
                <a:t>Voters have different </a:t>
              </a:r>
              <a:r>
                <a:rPr lang="en-US" sz="2400" dirty="0" smtClean="0"/>
                <a:t>attitudes on </a:t>
              </a:r>
              <a:r>
                <a:rPr lang="en-US" sz="2400" dirty="0"/>
                <a:t>different topics.</a:t>
              </a:r>
            </a:p>
          </p:txBody>
        </p:sp>
      </p:grpSp>
      <p:grpSp>
        <p:nvGrpSpPr>
          <p:cNvPr id="34" name="组合 33"/>
          <p:cNvGrpSpPr/>
          <p:nvPr/>
        </p:nvGrpSpPr>
        <p:grpSpPr>
          <a:xfrm>
            <a:off x="836378" y="3008985"/>
            <a:ext cx="10863948" cy="1659536"/>
            <a:chOff x="838200" y="3402288"/>
            <a:chExt cx="10863948" cy="1659536"/>
          </a:xfrm>
        </p:grpSpPr>
        <p:sp>
          <p:nvSpPr>
            <p:cNvPr id="24" name="矩形 23"/>
            <p:cNvSpPr/>
            <p:nvPr/>
          </p:nvSpPr>
          <p:spPr>
            <a:xfrm>
              <a:off x="6660243" y="4168769"/>
              <a:ext cx="1256203" cy="3493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矩形 27"/>
            <p:cNvSpPr/>
            <p:nvPr/>
          </p:nvSpPr>
          <p:spPr>
            <a:xfrm>
              <a:off x="6660243" y="4343445"/>
              <a:ext cx="1256203" cy="806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矩形 17"/>
            <p:cNvSpPr/>
            <p:nvPr/>
          </p:nvSpPr>
          <p:spPr>
            <a:xfrm>
              <a:off x="838200" y="3402288"/>
              <a:ext cx="10863948" cy="830997"/>
            </a:xfrm>
            <a:prstGeom prst="rect">
              <a:avLst/>
            </a:prstGeom>
          </p:spPr>
          <p:txBody>
            <a:bodyPr wrap="square">
              <a:spAutoFit/>
            </a:bodyPr>
            <a:lstStyle/>
            <a:p>
              <a:pPr marL="457200" indent="-457200">
                <a:buFont typeface="Arial" panose="020B0604020202020204" pitchFamily="34" charset="0"/>
                <a:buChar char="•"/>
              </a:pPr>
              <a:r>
                <a:rPr lang="en-US" sz="2400" dirty="0"/>
                <a:t>Traditional matrix factorization method cannot give the meanings for each dimension.</a:t>
              </a:r>
            </a:p>
          </p:txBody>
        </p:sp>
        <mc:AlternateContent xmlns:mc="http://schemas.openxmlformats.org/markup-compatibility/2006" xmlns:a14="http://schemas.microsoft.com/office/drawing/2010/main">
          <mc:Choice Requires="a14">
            <p:sp>
              <p:nvSpPr>
                <p:cNvPr id="22" name="矩形 21"/>
                <p:cNvSpPr/>
                <p:nvPr/>
              </p:nvSpPr>
              <p:spPr>
                <a:xfrm>
                  <a:off x="4217131" y="4001293"/>
                  <a:ext cx="1256203" cy="7720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𝑀</m:t>
                        </m:r>
                      </m:oMath>
                    </m:oMathPara>
                  </a14:m>
                  <a:endParaRPr lang="en-US"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4217131" y="4001293"/>
                  <a:ext cx="1256203" cy="772085"/>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5865225" y="4001293"/>
                  <a:ext cx="403127" cy="7720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𝑈</m:t>
                        </m:r>
                      </m:oMath>
                    </m:oMathPara>
                  </a14:m>
                  <a:endParaRPr lang="en-US" dirty="0">
                    <a:solidFill>
                      <a:schemeClr val="tx1"/>
                    </a:solidFill>
                  </a:endParaRPr>
                </a:p>
              </p:txBody>
            </p:sp>
          </mc:Choice>
          <mc:Fallback xmlns="">
            <p:sp>
              <p:nvSpPr>
                <p:cNvPr id="23" name="矩形 22"/>
                <p:cNvSpPr>
                  <a:spLocks noRot="1" noChangeAspect="1" noMove="1" noResize="1" noEditPoints="1" noAdjustHandles="1" noChangeArrowheads="1" noChangeShapeType="1" noTextEdit="1"/>
                </p:cNvSpPr>
                <p:nvPr/>
              </p:nvSpPr>
              <p:spPr>
                <a:xfrm>
                  <a:off x="5865225" y="4001293"/>
                  <a:ext cx="403127" cy="772085"/>
                </a:xfrm>
                <a:prstGeom prst="rect">
                  <a:avLst/>
                </a:prstGeom>
                <a:blipFill rotWithShape="0">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5414552" y="4239468"/>
                  <a:ext cx="5094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5414552" y="4239468"/>
                  <a:ext cx="509454"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6209571" y="4191092"/>
                  <a:ext cx="5094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6209571" y="4191092"/>
                  <a:ext cx="509454"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6852915" y="4180293"/>
                  <a:ext cx="8708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sz="14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6852915" y="4180293"/>
                  <a:ext cx="870857" cy="369332"/>
                </a:xfrm>
                <a:prstGeom prst="rect">
                  <a:avLst/>
                </a:prstGeom>
                <a:blipFill rotWithShape="0">
                  <a:blip r:embed="rId8"/>
                  <a:stretch>
                    <a:fillRect/>
                  </a:stretch>
                </a:blipFill>
              </p:spPr>
              <p:txBody>
                <a:bodyPr/>
                <a:lstStyle/>
                <a:p>
                  <a:r>
                    <a:rPr lang="en-US">
                      <a:noFill/>
                    </a:rPr>
                    <a:t> </a:t>
                  </a:r>
                </a:p>
              </p:txBody>
            </p:sp>
          </mc:Fallback>
        </mc:AlternateContent>
        <p:cxnSp>
          <p:nvCxnSpPr>
            <p:cNvPr id="31" name="直接箭头连接符 30"/>
            <p:cNvCxnSpPr/>
            <p:nvPr/>
          </p:nvCxnSpPr>
          <p:spPr>
            <a:xfrm>
              <a:off x="7961083" y="4383789"/>
              <a:ext cx="458297" cy="174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本框 31"/>
                <p:cNvSpPr txBox="1"/>
                <p:nvPr/>
              </p:nvSpPr>
              <p:spPr>
                <a:xfrm>
                  <a:off x="8464017" y="4460792"/>
                  <a:ext cx="1797583" cy="374270"/>
                </a:xfrm>
                <a:prstGeom prst="rect">
                  <a:avLst/>
                </a:prstGeom>
                <a:noFill/>
              </p:spPr>
              <p:txBody>
                <a:bodyPr wrap="square" rtlCol="0">
                  <a:spAutoFit/>
                </a:bodyPr>
                <a:lstStyle/>
                <a:p>
                  <a14:m>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m:t>
                          </m:r>
                          <m:r>
                            <a:rPr lang="en-US" b="0" i="1" smtClean="0">
                              <a:latin typeface="Cambria Math" panose="02040503050406030204" pitchFamily="18" charset="0"/>
                            </a:rPr>
                            <m:t>h</m:t>
                          </m:r>
                        </m:sup>
                      </m:sSup>
                    </m:oMath>
                  </a14:m>
                  <a:r>
                    <a:rPr lang="en-US" dirty="0" smtClean="0"/>
                    <a:t> latent factor</a:t>
                  </a:r>
                  <a:endParaRPr 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8464017" y="4460792"/>
                  <a:ext cx="1797583" cy="374270"/>
                </a:xfrm>
                <a:prstGeom prst="rect">
                  <a:avLst/>
                </a:prstGeom>
                <a:blipFill rotWithShape="0">
                  <a:blip r:embed="rId9"/>
                  <a:stretch>
                    <a:fillRect t="-6452" b="-24194"/>
                  </a:stretch>
                </a:blipFill>
              </p:spPr>
              <p:txBody>
                <a:bodyPr/>
                <a:lstStyle/>
                <a:p>
                  <a:r>
                    <a:rPr lang="en-US">
                      <a:noFill/>
                    </a:rPr>
                    <a:t> </a:t>
                  </a:r>
                </a:p>
              </p:txBody>
            </p:sp>
          </mc:Fallback>
        </mc:AlternateContent>
        <p:pic>
          <p:nvPicPr>
            <p:cNvPr id="33" name="图片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1254" y="4348623"/>
              <a:ext cx="713201" cy="713201"/>
            </a:xfrm>
            <a:prstGeom prst="rect">
              <a:avLst/>
            </a:prstGeom>
          </p:spPr>
        </p:pic>
      </p:grpSp>
      <p:grpSp>
        <p:nvGrpSpPr>
          <p:cNvPr id="46" name="组合 45"/>
          <p:cNvGrpSpPr/>
          <p:nvPr/>
        </p:nvGrpSpPr>
        <p:grpSpPr>
          <a:xfrm>
            <a:off x="836377" y="4573566"/>
            <a:ext cx="10863949" cy="2334921"/>
            <a:chOff x="836377" y="4573566"/>
            <a:chExt cx="10863949" cy="2334921"/>
          </a:xfrm>
        </p:grpSpPr>
        <p:sp>
          <p:nvSpPr>
            <p:cNvPr id="19" name="矩形 18"/>
            <p:cNvSpPr/>
            <p:nvPr/>
          </p:nvSpPr>
          <p:spPr>
            <a:xfrm>
              <a:off x="836377" y="4573566"/>
              <a:ext cx="10863949" cy="830997"/>
            </a:xfrm>
            <a:prstGeom prst="rect">
              <a:avLst/>
            </a:prstGeom>
          </p:spPr>
          <p:txBody>
            <a:bodyPr wrap="square">
              <a:spAutoFit/>
            </a:bodyPr>
            <a:lstStyle/>
            <a:p>
              <a:pPr marL="457200" indent="-457200">
                <a:buFont typeface="Arial" panose="020B0604020202020204" pitchFamily="34" charset="0"/>
                <a:buChar char="•"/>
              </a:pPr>
              <a:r>
                <a:rPr lang="en-US" sz="2400" dirty="0"/>
                <a:t>Topics of bills can influence politician’s voting, and the voting behavior can better interpret the topics of bills as well.</a:t>
              </a:r>
            </a:p>
          </p:txBody>
        </p:sp>
        <p:sp>
          <p:nvSpPr>
            <p:cNvPr id="40" name="矩形 39"/>
            <p:cNvSpPr/>
            <p:nvPr/>
          </p:nvSpPr>
          <p:spPr>
            <a:xfrm>
              <a:off x="2874184" y="5543062"/>
              <a:ext cx="2730142" cy="1200329"/>
            </a:xfrm>
            <a:prstGeom prst="rect">
              <a:avLst/>
            </a:prstGeom>
          </p:spPr>
          <p:txBody>
            <a:bodyPr wrap="square">
              <a:spAutoFit/>
            </a:bodyPr>
            <a:lstStyle/>
            <a:p>
              <a:r>
                <a:rPr lang="en-US" dirty="0"/>
                <a:t>Topic Model:</a:t>
              </a:r>
            </a:p>
            <a:p>
              <a:pPr marL="285750" indent="-285750">
                <a:buFont typeface="Arial" panose="020B0604020202020204" pitchFamily="34" charset="0"/>
                <a:buChar char="•"/>
              </a:pPr>
              <a:r>
                <a:rPr lang="en-US" dirty="0"/>
                <a:t>Health</a:t>
              </a:r>
            </a:p>
            <a:p>
              <a:pPr marL="285750" indent="-285750">
                <a:buFont typeface="Arial" panose="020B0604020202020204" pitchFamily="34" charset="0"/>
                <a:buChar char="•"/>
              </a:pPr>
              <a:r>
                <a:rPr lang="en-US" dirty="0"/>
                <a:t>Public Transport</a:t>
              </a:r>
            </a:p>
            <a:p>
              <a:pPr marL="285750" indent="-285750">
                <a:buFont typeface="Arial" panose="020B0604020202020204" pitchFamily="34" charset="0"/>
                <a:buChar char="•"/>
              </a:pPr>
              <a:r>
                <a:rPr lang="en-US" dirty="0"/>
                <a:t>…</a:t>
              </a:r>
            </a:p>
          </p:txBody>
        </p:sp>
        <p:sp>
          <p:nvSpPr>
            <p:cNvPr id="41" name="矩形 40"/>
            <p:cNvSpPr/>
            <p:nvPr/>
          </p:nvSpPr>
          <p:spPr>
            <a:xfrm>
              <a:off x="5736416" y="5431159"/>
              <a:ext cx="3365858" cy="1477328"/>
            </a:xfrm>
            <a:prstGeom prst="rect">
              <a:avLst/>
            </a:prstGeom>
          </p:spPr>
          <p:txBody>
            <a:bodyPr wrap="square">
              <a:spAutoFit/>
            </a:bodyPr>
            <a:lstStyle/>
            <a:p>
              <a:r>
                <a:rPr lang="en-US" dirty="0"/>
                <a:t>Voting-guided Topic Model:</a:t>
              </a:r>
            </a:p>
            <a:p>
              <a:pPr marL="285750" indent="-285750">
                <a:buFont typeface="Arial" panose="020B0604020202020204" pitchFamily="34" charset="0"/>
                <a:buChar char="•"/>
              </a:pPr>
              <a:r>
                <a:rPr lang="en-US" dirty="0"/>
                <a:t>Health Service</a:t>
              </a:r>
            </a:p>
            <a:p>
              <a:pPr marL="285750" indent="-285750">
                <a:buFont typeface="Arial" panose="020B0604020202020204" pitchFamily="34" charset="0"/>
                <a:buChar char="•"/>
              </a:pPr>
              <a:r>
                <a:rPr lang="en-US" dirty="0"/>
                <a:t>Health Expenses</a:t>
              </a:r>
            </a:p>
            <a:p>
              <a:pPr marL="285750" indent="-285750">
                <a:buFont typeface="Arial" panose="020B0604020202020204" pitchFamily="34" charset="0"/>
                <a:buChar char="•"/>
              </a:pPr>
              <a:r>
                <a:rPr lang="en-US" dirty="0" smtClean="0"/>
                <a:t>Public Transport</a:t>
              </a:r>
            </a:p>
            <a:p>
              <a:pPr marL="285750" indent="-285750">
                <a:buFont typeface="Arial" panose="020B0604020202020204" pitchFamily="34" charset="0"/>
                <a:buChar char="•"/>
              </a:pPr>
              <a:r>
                <a:rPr lang="en-US" dirty="0" smtClean="0"/>
                <a:t>…</a:t>
              </a:r>
              <a:endParaRPr lang="en-US" dirty="0"/>
            </a:p>
          </p:txBody>
        </p:sp>
      </p:grpSp>
    </p:spTree>
    <p:custDataLst>
      <p:tags r:id="rId1"/>
    </p:custDataLst>
    <p:extLst>
      <p:ext uri="{BB962C8B-B14F-4D97-AF65-F5344CB8AC3E}">
        <p14:creationId xmlns:p14="http://schemas.microsoft.com/office/powerpoint/2010/main" val="29521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Background and Problem Definition</a:t>
            </a:r>
          </a:p>
          <a:p>
            <a:r>
              <a:rPr lang="en-US" b="1" dirty="0" smtClean="0"/>
              <a:t>Topic Factorized Ideal Point Model and Learning Algorithm</a:t>
            </a:r>
          </a:p>
          <a:p>
            <a:r>
              <a:rPr lang="en-US" dirty="0" smtClean="0"/>
              <a:t>Experimental Results</a:t>
            </a:r>
          </a:p>
          <a:p>
            <a:r>
              <a:rPr lang="en-US" dirty="0" smtClean="0"/>
              <a:t>Conclusion</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t>8</a:t>
            </a:fld>
            <a:endParaRPr lang="en-US"/>
          </a:p>
        </p:txBody>
      </p:sp>
    </p:spTree>
    <p:extLst>
      <p:ext uri="{BB962C8B-B14F-4D97-AF65-F5344CB8AC3E}">
        <p14:creationId xmlns:p14="http://schemas.microsoft.com/office/powerpoint/2010/main" val="35788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Topic Factorized IPM</a:t>
            </a:r>
            <a:endParaRPr lang="en-US" dirty="0"/>
          </a:p>
        </p:txBody>
      </p:sp>
      <p:sp>
        <p:nvSpPr>
          <p:cNvPr id="4" name="灯片编号占位符 3"/>
          <p:cNvSpPr>
            <a:spLocks noGrp="1"/>
          </p:cNvSpPr>
          <p:nvPr>
            <p:ph type="sldNum" sz="quarter" idx="12"/>
          </p:nvPr>
        </p:nvSpPr>
        <p:spPr/>
        <p:txBody>
          <a:bodyPr/>
          <a:lstStyle/>
          <a:p>
            <a:fld id="{C92890E7-3E09-4C8F-8FB5-7796A1CB462C}" type="slidenum">
              <a:rPr lang="en-US" smtClean="0"/>
              <a:pPr/>
              <a:t>9</a:t>
            </a:fld>
            <a:endParaRPr lang="en-US" dirty="0"/>
          </a:p>
        </p:txBody>
      </p:sp>
      <mc:AlternateContent xmlns:mc="http://schemas.openxmlformats.org/markup-compatibility/2006" xmlns:a14="http://schemas.microsoft.com/office/drawing/2010/main">
        <mc:Choice Requires="a14">
          <p:sp>
            <p:nvSpPr>
              <p:cNvPr id="5" name="椭圆 4"/>
              <p:cNvSpPr/>
              <p:nvPr/>
            </p:nvSpPr>
            <p:spPr>
              <a:xfrm>
                <a:off x="1575582" y="239990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𝑢</m:t>
                      </m:r>
                    </m:oMath>
                  </m:oMathPara>
                </a14:m>
                <a:endParaRPr lang="en-US" dirty="0"/>
              </a:p>
            </p:txBody>
          </p:sp>
        </mc:Choice>
        <mc:Fallback xmlns="">
          <p:sp>
            <p:nvSpPr>
              <p:cNvPr id="5" name="椭圆 4"/>
              <p:cNvSpPr>
                <a:spLocks noRot="1" noChangeAspect="1" noMove="1" noResize="1" noEditPoints="1" noAdjustHandles="1" noChangeArrowheads="1" noChangeShapeType="1" noTextEdit="1"/>
              </p:cNvSpPr>
              <p:nvPr/>
            </p:nvSpPr>
            <p:spPr>
              <a:xfrm>
                <a:off x="1575582" y="2399903"/>
                <a:ext cx="457200" cy="457200"/>
              </a:xfrm>
              <a:prstGeom prst="ellipse">
                <a:avLst/>
              </a:prstGeom>
              <a:blipFill rotWithShape="0">
                <a:blip r:embed="rId5"/>
                <a:stretch>
                  <a:fillRect/>
                </a:stretch>
              </a:blipFill>
            </p:spPr>
            <p:txBody>
              <a:bodyPr/>
              <a:lstStyle/>
              <a:p>
                <a:r>
                  <a:rPr lang="en-US">
                    <a:noFill/>
                  </a:rPr>
                  <a:t> </a:t>
                </a:r>
              </a:p>
            </p:txBody>
          </p:sp>
        </mc:Fallback>
      </mc:AlternateContent>
      <p:sp>
        <p:nvSpPr>
          <p:cNvPr id="6" name="椭圆 5"/>
          <p:cNvSpPr/>
          <p:nvPr/>
        </p:nvSpPr>
        <p:spPr>
          <a:xfrm>
            <a:off x="1575582" y="33544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p:cNvSpPr/>
          <p:nvPr/>
        </p:nvSpPr>
        <p:spPr>
          <a:xfrm>
            <a:off x="1575582" y="437201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椭圆 7"/>
              <p:cNvSpPr/>
              <p:nvPr/>
            </p:nvSpPr>
            <p:spPr>
              <a:xfrm>
                <a:off x="3636789" y="2399903"/>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𝑑</m:t>
                      </m:r>
                    </m:oMath>
                  </m:oMathPara>
                </a14:m>
                <a:endParaRPr lang="en-US" dirty="0"/>
              </a:p>
            </p:txBody>
          </p:sp>
        </mc:Choice>
        <mc:Fallback xmlns="">
          <p:sp>
            <p:nvSpPr>
              <p:cNvPr id="8" name="椭圆 7"/>
              <p:cNvSpPr>
                <a:spLocks noRot="1" noChangeAspect="1" noMove="1" noResize="1" noEditPoints="1" noAdjustHandles="1" noChangeArrowheads="1" noChangeShapeType="1" noTextEdit="1"/>
              </p:cNvSpPr>
              <p:nvPr/>
            </p:nvSpPr>
            <p:spPr>
              <a:xfrm>
                <a:off x="3636789" y="2399903"/>
                <a:ext cx="457200" cy="457200"/>
              </a:xfrm>
              <a:prstGeom prst="ellipse">
                <a:avLst/>
              </a:prstGeom>
              <a:blipFill rotWithShape="0">
                <a:blip r:embed="rId6"/>
                <a:stretch>
                  <a:fillRect/>
                </a:stretch>
              </a:blipFill>
            </p:spPr>
            <p:txBody>
              <a:bodyPr/>
              <a:lstStyle/>
              <a:p>
                <a:r>
                  <a:rPr lang="en-US">
                    <a:noFill/>
                  </a:rPr>
                  <a:t> </a:t>
                </a:r>
              </a:p>
            </p:txBody>
          </p:sp>
        </mc:Fallback>
      </mc:AlternateContent>
      <p:sp>
        <p:nvSpPr>
          <p:cNvPr id="9" name="椭圆 8"/>
          <p:cNvSpPr/>
          <p:nvPr/>
        </p:nvSpPr>
        <p:spPr>
          <a:xfrm>
            <a:off x="3636789" y="3354464"/>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椭圆 9"/>
          <p:cNvSpPr/>
          <p:nvPr/>
        </p:nvSpPr>
        <p:spPr>
          <a:xfrm>
            <a:off x="3636789" y="4372012"/>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椭圆 10"/>
              <p:cNvSpPr/>
              <p:nvPr/>
            </p:nvSpPr>
            <p:spPr>
              <a:xfrm>
                <a:off x="6203851" y="198048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oMath>
                  </m:oMathPara>
                </a14:m>
                <a:endParaRPr lang="en-US" dirty="0"/>
              </a:p>
            </p:txBody>
          </p:sp>
        </mc:Choice>
        <mc:Fallback xmlns="">
          <p:sp>
            <p:nvSpPr>
              <p:cNvPr id="11" name="椭圆 10"/>
              <p:cNvSpPr>
                <a:spLocks noRot="1" noChangeAspect="1" noMove="1" noResize="1" noEditPoints="1" noAdjustHandles="1" noChangeArrowheads="1" noChangeShapeType="1" noTextEdit="1"/>
              </p:cNvSpPr>
              <p:nvPr/>
            </p:nvSpPr>
            <p:spPr>
              <a:xfrm>
                <a:off x="6203851" y="1980485"/>
                <a:ext cx="457200" cy="457200"/>
              </a:xfrm>
              <a:prstGeom prst="ellipse">
                <a:avLst/>
              </a:prstGeom>
              <a:blipFill rotWithShape="0">
                <a:blip r:embed="rId7"/>
                <a:stretch>
                  <a:fillRect/>
                </a:stretch>
              </a:blipFill>
            </p:spPr>
            <p:txBody>
              <a:bodyPr/>
              <a:lstStyle/>
              <a:p>
                <a:r>
                  <a:rPr lang="en-US">
                    <a:noFill/>
                  </a:rPr>
                  <a:t> </a:t>
                </a:r>
              </a:p>
            </p:txBody>
          </p:sp>
        </mc:Fallback>
      </mc:AlternateContent>
      <p:sp>
        <p:nvSpPr>
          <p:cNvPr id="12" name="椭圆 11"/>
          <p:cNvSpPr/>
          <p:nvPr/>
        </p:nvSpPr>
        <p:spPr>
          <a:xfrm>
            <a:off x="6203851" y="266862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椭圆 12"/>
          <p:cNvSpPr/>
          <p:nvPr/>
        </p:nvSpPr>
        <p:spPr>
          <a:xfrm>
            <a:off x="6203851" y="3378756"/>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椭圆 13"/>
          <p:cNvSpPr/>
          <p:nvPr/>
        </p:nvSpPr>
        <p:spPr>
          <a:xfrm>
            <a:off x="6203851" y="406689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椭圆 14"/>
          <p:cNvSpPr/>
          <p:nvPr/>
        </p:nvSpPr>
        <p:spPr>
          <a:xfrm>
            <a:off x="6203851" y="482067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7" name="直接箭头连接符 16"/>
          <p:cNvCxnSpPr>
            <a:stCxn id="5" idx="6"/>
            <a:endCxn id="8" idx="2"/>
          </p:cNvCxnSpPr>
          <p:nvPr/>
        </p:nvCxnSpPr>
        <p:spPr>
          <a:xfrm>
            <a:off x="2032782" y="2628503"/>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5" idx="5"/>
            <a:endCxn id="9" idx="1"/>
          </p:cNvCxnSpPr>
          <p:nvPr/>
        </p:nvCxnSpPr>
        <p:spPr>
          <a:xfrm>
            <a:off x="1965827" y="2790148"/>
            <a:ext cx="1737917" cy="63127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6" idx="6"/>
            <a:endCxn id="9" idx="2"/>
          </p:cNvCxnSpPr>
          <p:nvPr/>
        </p:nvCxnSpPr>
        <p:spPr>
          <a:xfrm>
            <a:off x="2032782" y="3583064"/>
            <a:ext cx="1604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6" idx="5"/>
            <a:endCxn id="10" idx="2"/>
          </p:cNvCxnSpPr>
          <p:nvPr/>
        </p:nvCxnSpPr>
        <p:spPr>
          <a:xfrm>
            <a:off x="1965827" y="3744709"/>
            <a:ext cx="1670962" cy="8559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7" idx="6"/>
            <a:endCxn id="8" idx="3"/>
          </p:cNvCxnSpPr>
          <p:nvPr/>
        </p:nvCxnSpPr>
        <p:spPr>
          <a:xfrm flipV="1">
            <a:off x="2032782" y="2790148"/>
            <a:ext cx="1670962" cy="181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8" idx="6"/>
            <a:endCxn id="11" idx="2"/>
          </p:cNvCxnSpPr>
          <p:nvPr/>
        </p:nvCxnSpPr>
        <p:spPr>
          <a:xfrm flipV="1">
            <a:off x="4093989" y="2209085"/>
            <a:ext cx="2109862" cy="4194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6" name="直接箭头连接符 35"/>
          <p:cNvCxnSpPr>
            <a:stCxn id="8" idx="6"/>
            <a:endCxn id="13" idx="2"/>
          </p:cNvCxnSpPr>
          <p:nvPr/>
        </p:nvCxnSpPr>
        <p:spPr>
          <a:xfrm>
            <a:off x="4093989" y="2628503"/>
            <a:ext cx="2109862" cy="9788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 name="直接箭头连接符 36"/>
          <p:cNvCxnSpPr>
            <a:stCxn id="8" idx="6"/>
            <a:endCxn id="15" idx="1"/>
          </p:cNvCxnSpPr>
          <p:nvPr/>
        </p:nvCxnSpPr>
        <p:spPr>
          <a:xfrm>
            <a:off x="4093989" y="2628503"/>
            <a:ext cx="2176817" cy="22591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8" name="直接箭头连接符 37"/>
          <p:cNvCxnSpPr>
            <a:stCxn id="9" idx="6"/>
            <a:endCxn id="12" idx="2"/>
          </p:cNvCxnSpPr>
          <p:nvPr/>
        </p:nvCxnSpPr>
        <p:spPr>
          <a:xfrm flipV="1">
            <a:off x="4093989" y="2897223"/>
            <a:ext cx="2109862" cy="6858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直接箭头连接符 38"/>
          <p:cNvCxnSpPr>
            <a:stCxn id="10" idx="6"/>
            <a:endCxn id="15" idx="2"/>
          </p:cNvCxnSpPr>
          <p:nvPr/>
        </p:nvCxnSpPr>
        <p:spPr>
          <a:xfrm>
            <a:off x="4093989" y="4600612"/>
            <a:ext cx="2109862" cy="4486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0" name="直接箭头连接符 39"/>
          <p:cNvCxnSpPr>
            <a:stCxn id="9" idx="6"/>
            <a:endCxn id="14" idx="2"/>
          </p:cNvCxnSpPr>
          <p:nvPr/>
        </p:nvCxnSpPr>
        <p:spPr>
          <a:xfrm>
            <a:off x="4093989" y="3583064"/>
            <a:ext cx="2109862" cy="7124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直接箭头连接符 48"/>
          <p:cNvCxnSpPr>
            <a:stCxn id="10" idx="6"/>
            <a:endCxn id="14" idx="2"/>
          </p:cNvCxnSpPr>
          <p:nvPr/>
        </p:nvCxnSpPr>
        <p:spPr>
          <a:xfrm flipV="1">
            <a:off x="4093989" y="4295494"/>
            <a:ext cx="2109862" cy="3051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9" name="文本框 58"/>
          <p:cNvSpPr txBox="1"/>
          <p:nvPr/>
        </p:nvSpPr>
        <p:spPr>
          <a:xfrm>
            <a:off x="1227993" y="5125791"/>
            <a:ext cx="1609578" cy="371160"/>
          </a:xfrm>
          <a:prstGeom prst="rect">
            <a:avLst/>
          </a:prstGeom>
          <a:noFill/>
        </p:spPr>
        <p:txBody>
          <a:bodyPr wrap="square" rtlCol="0">
            <a:spAutoFit/>
          </a:bodyPr>
          <a:lstStyle/>
          <a:p>
            <a:r>
              <a:rPr lang="en-US" dirty="0" smtClean="0"/>
              <a:t>Politicians</a:t>
            </a:r>
            <a:endParaRPr lang="en-US" dirty="0"/>
          </a:p>
        </p:txBody>
      </p:sp>
      <p:sp>
        <p:nvSpPr>
          <p:cNvPr id="60" name="文本框 59"/>
          <p:cNvSpPr txBox="1"/>
          <p:nvPr/>
        </p:nvSpPr>
        <p:spPr>
          <a:xfrm>
            <a:off x="3627409" y="5298119"/>
            <a:ext cx="814169" cy="371160"/>
          </a:xfrm>
          <a:prstGeom prst="rect">
            <a:avLst/>
          </a:prstGeom>
          <a:noFill/>
        </p:spPr>
        <p:txBody>
          <a:bodyPr wrap="square" rtlCol="0">
            <a:spAutoFit/>
          </a:bodyPr>
          <a:lstStyle/>
          <a:p>
            <a:r>
              <a:rPr lang="en-US" dirty="0" smtClean="0"/>
              <a:t>Bills</a:t>
            </a:r>
            <a:endParaRPr lang="en-US" dirty="0"/>
          </a:p>
        </p:txBody>
      </p:sp>
      <p:sp>
        <p:nvSpPr>
          <p:cNvPr id="61" name="文本框 60"/>
          <p:cNvSpPr txBox="1"/>
          <p:nvPr/>
        </p:nvSpPr>
        <p:spPr>
          <a:xfrm>
            <a:off x="6124718" y="5496951"/>
            <a:ext cx="988257" cy="369332"/>
          </a:xfrm>
          <a:prstGeom prst="rect">
            <a:avLst/>
          </a:prstGeom>
          <a:noFill/>
        </p:spPr>
        <p:txBody>
          <a:bodyPr wrap="square" rtlCol="0">
            <a:spAutoFit/>
          </a:bodyPr>
          <a:lstStyle/>
          <a:p>
            <a:r>
              <a:rPr lang="en-US" dirty="0" smtClean="0"/>
              <a:t>Terms</a:t>
            </a:r>
            <a:endParaRPr lang="en-US" dirty="0"/>
          </a:p>
        </p:txBody>
      </p:sp>
      <p:sp>
        <p:nvSpPr>
          <p:cNvPr id="62" name="文本框 61"/>
          <p:cNvSpPr txBox="1"/>
          <p:nvPr/>
        </p:nvSpPr>
        <p:spPr>
          <a:xfrm>
            <a:off x="2367766" y="6009792"/>
            <a:ext cx="3452446" cy="369332"/>
          </a:xfrm>
          <a:prstGeom prst="rect">
            <a:avLst/>
          </a:prstGeom>
          <a:noFill/>
        </p:spPr>
        <p:txBody>
          <a:bodyPr wrap="square" rtlCol="0">
            <a:spAutoFit/>
          </a:bodyPr>
          <a:lstStyle/>
          <a:p>
            <a:r>
              <a:rPr lang="en-US" dirty="0" smtClean="0"/>
              <a:t>Heterogeneous Voting Network</a:t>
            </a:r>
            <a:endParaRPr lang="en-US" dirty="0"/>
          </a:p>
        </p:txBody>
      </p:sp>
      <mc:AlternateContent xmlns:mc="http://schemas.openxmlformats.org/markup-compatibility/2006" xmlns:a14="http://schemas.microsoft.com/office/drawing/2010/main">
        <mc:Choice Requires="a14">
          <p:sp>
            <p:nvSpPr>
              <p:cNvPr id="107" name="文本框 106"/>
              <p:cNvSpPr txBox="1"/>
              <p:nvPr/>
            </p:nvSpPr>
            <p:spPr>
              <a:xfrm>
                <a:off x="4647504" y="1994989"/>
                <a:ext cx="1189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m:oMathPara>
                </a14:m>
                <a:endParaRPr lang="en-US" dirty="0"/>
              </a:p>
            </p:txBody>
          </p:sp>
        </mc:Choice>
        <mc:Fallback xmlns="">
          <p:sp>
            <p:nvSpPr>
              <p:cNvPr id="107" name="文本框 106"/>
              <p:cNvSpPr txBox="1">
                <a:spLocks noRot="1" noChangeAspect="1" noMove="1" noResize="1" noEditPoints="1" noAdjustHandles="1" noChangeArrowheads="1" noChangeShapeType="1" noTextEdit="1"/>
              </p:cNvSpPr>
              <p:nvPr/>
            </p:nvSpPr>
            <p:spPr>
              <a:xfrm>
                <a:off x="4647504" y="1994989"/>
                <a:ext cx="1189965" cy="369332"/>
              </a:xfrm>
              <a:prstGeom prst="rect">
                <a:avLst/>
              </a:prstGeom>
              <a:blipFill rotWithShape="0">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文本框 107"/>
              <p:cNvSpPr txBox="1"/>
              <p:nvPr/>
            </p:nvSpPr>
            <p:spPr>
              <a:xfrm>
                <a:off x="2469562" y="2181248"/>
                <a:ext cx="6512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𝑢𝑑</m:t>
                          </m:r>
                        </m:sub>
                      </m:sSub>
                    </m:oMath>
                  </m:oMathPara>
                </a14:m>
                <a:endParaRPr lang="en-US" dirty="0"/>
              </a:p>
            </p:txBody>
          </p:sp>
        </mc:Choice>
        <mc:Fallback xmlns="">
          <p:sp>
            <p:nvSpPr>
              <p:cNvPr id="108" name="文本框 107"/>
              <p:cNvSpPr txBox="1">
                <a:spLocks noRot="1" noChangeAspect="1" noMove="1" noResize="1" noEditPoints="1" noAdjustHandles="1" noChangeArrowheads="1" noChangeShapeType="1" noTextEdit="1"/>
              </p:cNvSpPr>
              <p:nvPr/>
            </p:nvSpPr>
            <p:spPr>
              <a:xfrm>
                <a:off x="2469562" y="2181248"/>
                <a:ext cx="651205"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文本框 108"/>
              <p:cNvSpPr txBox="1"/>
              <p:nvPr/>
            </p:nvSpPr>
            <p:spPr>
              <a:xfrm>
                <a:off x="8113486" y="1690688"/>
                <a:ext cx="3240314" cy="3046988"/>
              </a:xfrm>
              <a:prstGeom prst="rect">
                <a:avLst/>
              </a:prstGeom>
              <a:noFill/>
            </p:spPr>
            <p:txBody>
              <a:bodyPr wrap="square" rtlCol="0">
                <a:spAutoFit/>
              </a:bodyPr>
              <a:lstStyle/>
              <a:p>
                <a:r>
                  <a:rPr lang="en-US" sz="2400" dirty="0" smtClean="0"/>
                  <a:t>Entities:</a:t>
                </a:r>
              </a:p>
              <a:p>
                <a:pPr marL="285750" indent="-285750">
                  <a:buFont typeface="Arial" panose="020B0604020202020204" pitchFamily="34" charset="0"/>
                  <a:buChar char="•"/>
                </a:pPr>
                <a:r>
                  <a:rPr lang="en-US" sz="2400" dirty="0" smtClean="0"/>
                  <a:t>Politicians</a:t>
                </a:r>
              </a:p>
              <a:p>
                <a:pPr marL="285750" indent="-285750">
                  <a:buFont typeface="Arial" panose="020B0604020202020204" pitchFamily="34" charset="0"/>
                  <a:buChar char="•"/>
                </a:pPr>
                <a:r>
                  <a:rPr lang="en-US" sz="2400" dirty="0" smtClean="0"/>
                  <a:t>Bills</a:t>
                </a:r>
              </a:p>
              <a:p>
                <a:pPr marL="285750" indent="-285750">
                  <a:buFont typeface="Arial" panose="020B0604020202020204" pitchFamily="34" charset="0"/>
                  <a:buChar char="•"/>
                </a:pPr>
                <a:r>
                  <a:rPr lang="en-US" sz="2400" dirty="0" smtClean="0"/>
                  <a:t>Terms</a:t>
                </a:r>
              </a:p>
              <a:p>
                <a:endParaRPr lang="en-US" sz="2400" dirty="0"/>
              </a:p>
              <a:p>
                <a:r>
                  <a:rPr lang="en-US" sz="2400" dirty="0" smtClean="0"/>
                  <a:t>Links:</a:t>
                </a:r>
              </a:p>
              <a:p>
                <a:pPr marL="285750" indent="-285750">
                  <a:buFont typeface="Arial" panose="020B0604020202020204" pitchFamily="34" charset="0"/>
                  <a:buChar char="•"/>
                </a:pPr>
                <a:r>
                  <a:rPr lang="en-US" sz="2400" dirty="0" smtClean="0"/>
                  <a:t>(</a:t>
                </a:r>
                <a14:m>
                  <m:oMath xmlns:m="http://schemas.openxmlformats.org/officeDocument/2006/math">
                    <m:r>
                      <a:rPr lang="en-US" sz="2400" i="1" dirty="0" smtClean="0">
                        <a:latin typeface="Cambria Math" panose="02040503050406030204" pitchFamily="18" charset="0"/>
                      </a:rPr>
                      <m:t>𝑃</m:t>
                    </m:r>
                  </m:oMath>
                </a14:m>
                <a:r>
                  <a:rPr lang="en-US" sz="2400" dirty="0" smtClean="0"/>
                  <a:t>, </a:t>
                </a:r>
                <a14:m>
                  <m:oMath xmlns:m="http://schemas.openxmlformats.org/officeDocument/2006/math">
                    <m:r>
                      <a:rPr lang="en-US" sz="2400" i="1" dirty="0" smtClean="0">
                        <a:latin typeface="Cambria Math" panose="02040503050406030204" pitchFamily="18" charset="0"/>
                      </a:rPr>
                      <m:t>𝐵</m:t>
                    </m:r>
                  </m:oMath>
                </a14:m>
                <a:r>
                  <a:rPr lang="en-US" sz="2400" dirty="0" smtClean="0"/>
                  <a:t>)</a:t>
                </a:r>
              </a:p>
              <a:p>
                <a:pPr marL="285750" indent="-285750">
                  <a:buFont typeface="Arial" panose="020B0604020202020204" pitchFamily="34" charset="0"/>
                  <a:buChar char="•"/>
                </a:pPr>
                <a:r>
                  <a:rPr lang="en-US" sz="2400" dirty="0" smtClean="0"/>
                  <a:t>(</a:t>
                </a:r>
                <a14:m>
                  <m:oMath xmlns:m="http://schemas.openxmlformats.org/officeDocument/2006/math">
                    <m:r>
                      <a:rPr lang="en-US" sz="2400" i="1" dirty="0" smtClean="0">
                        <a:latin typeface="Cambria Math" panose="02040503050406030204" pitchFamily="18" charset="0"/>
                      </a:rPr>
                      <m:t>𝐵</m:t>
                    </m:r>
                    <m:r>
                      <a:rPr lang="en-US" sz="2400" i="1" dirty="0" smtClean="0">
                        <a:latin typeface="Cambria Math" panose="02040503050406030204" pitchFamily="18" charset="0"/>
                      </a:rPr>
                      <m:t>, </m:t>
                    </m:r>
                    <m:r>
                      <a:rPr lang="en-US" sz="2400" i="1" dirty="0" smtClean="0">
                        <a:latin typeface="Cambria Math" panose="02040503050406030204" pitchFamily="18" charset="0"/>
                      </a:rPr>
                      <m:t>𝑇</m:t>
                    </m:r>
                  </m:oMath>
                </a14:m>
                <a:r>
                  <a:rPr lang="en-US" sz="2400" dirty="0" smtClean="0"/>
                  <a:t>)</a:t>
                </a:r>
                <a:endParaRPr lang="en-US" sz="2400" dirty="0"/>
              </a:p>
            </p:txBody>
          </p:sp>
        </mc:Choice>
        <mc:Fallback xmlns="">
          <p:sp>
            <p:nvSpPr>
              <p:cNvPr id="109" name="文本框 108"/>
              <p:cNvSpPr txBox="1">
                <a:spLocks noRot="1" noChangeAspect="1" noMove="1" noResize="1" noEditPoints="1" noAdjustHandles="1" noChangeArrowheads="1" noChangeShapeType="1" noTextEdit="1"/>
              </p:cNvSpPr>
              <p:nvPr/>
            </p:nvSpPr>
            <p:spPr>
              <a:xfrm>
                <a:off x="8113486" y="1690688"/>
                <a:ext cx="3240314" cy="3046988"/>
              </a:xfrm>
              <a:prstGeom prst="rect">
                <a:avLst/>
              </a:prstGeom>
              <a:blipFill rotWithShape="0">
                <a:blip r:embed="rId10"/>
                <a:stretch>
                  <a:fillRect l="-3008" t="-1600" b="-3600"/>
                </a:stretch>
              </a:blipFill>
            </p:spPr>
            <p:txBody>
              <a:bodyPr/>
              <a:lstStyle/>
              <a:p>
                <a:r>
                  <a:rPr lang="en-US">
                    <a:noFill/>
                  </a:rPr>
                  <a:t> </a:t>
                </a:r>
              </a:p>
            </p:txBody>
          </p:sp>
        </mc:Fallback>
      </mc:AlternateContent>
    </p:spTree>
    <p:extLst>
      <p:ext uri="{BB962C8B-B14F-4D97-AF65-F5344CB8AC3E}">
        <p14:creationId xmlns:p14="http://schemas.microsoft.com/office/powerpoint/2010/main" val="72907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0.1|0.1|0.1|0.1|0.1"/>
</p:tagLst>
</file>

<file path=ppt/tags/tag2.xml><?xml version="1.0" encoding="utf-8"?>
<p:tagLst xmlns:a="http://schemas.openxmlformats.org/drawingml/2006/main" xmlns:r="http://schemas.openxmlformats.org/officeDocument/2006/relationships" xmlns:p="http://schemas.openxmlformats.org/presentationml/2006/main">
  <p:tag name="TIMING" val="|0.1|16.2|58|44.1"/>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ags/tag4.xml><?xml version="1.0" encoding="utf-8"?>
<p:tagLst xmlns:a="http://schemas.openxmlformats.org/drawingml/2006/main" xmlns:r="http://schemas.openxmlformats.org/officeDocument/2006/relationships" xmlns:p="http://schemas.openxmlformats.org/presentationml/2006/main">
  <p:tag name="TIMING" val="|0.8|1.4"/>
</p:tagLst>
</file>

<file path=ppt/tags/tag5.xml><?xml version="1.0" encoding="utf-8"?>
<p:tagLst xmlns:a="http://schemas.openxmlformats.org/drawingml/2006/main" xmlns:r="http://schemas.openxmlformats.org/officeDocument/2006/relationships" xmlns:p="http://schemas.openxmlformats.org/presentationml/2006/main">
  <p:tag name="TIMING" val="|50|8.8|45.2|1.2|8.4|20.5|1.1|35.4|4.2|34.4"/>
</p:tagLst>
</file>

<file path=ppt/tags/tag6.xml><?xml version="1.0" encoding="utf-8"?>
<p:tagLst xmlns:a="http://schemas.openxmlformats.org/drawingml/2006/main" xmlns:r="http://schemas.openxmlformats.org/officeDocument/2006/relationships" xmlns:p="http://schemas.openxmlformats.org/presentationml/2006/main">
  <p:tag name="TIMING" val="|20.5|0.8|1.4|3.7"/>
</p:tagLst>
</file>

<file path=ppt/tags/tag7.xml><?xml version="1.0" encoding="utf-8"?>
<p:tagLst xmlns:a="http://schemas.openxmlformats.org/drawingml/2006/main" xmlns:r="http://schemas.openxmlformats.org/officeDocument/2006/relationships" xmlns:p="http://schemas.openxmlformats.org/presentationml/2006/main">
  <p:tag name="TIMING" val="|67.8|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2326</TotalTime>
  <Words>2397</Words>
  <Application>Microsoft Office PowerPoint</Application>
  <PresentationFormat>自定义</PresentationFormat>
  <Paragraphs>377</Paragraphs>
  <Slides>27</Slides>
  <Notes>20</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Topic-Factorized Ideal Point Estimation Model for Legislative Voting Network</vt:lpstr>
      <vt:lpstr>Background</vt:lpstr>
      <vt:lpstr>Outline</vt:lpstr>
      <vt:lpstr>Legislative Voting Network</vt:lpstr>
      <vt:lpstr>Problem Definition</vt:lpstr>
      <vt:lpstr>Existing Work</vt:lpstr>
      <vt:lpstr>Motivations</vt:lpstr>
      <vt:lpstr>Outline</vt:lpstr>
      <vt:lpstr>Topic Factorized IPM</vt:lpstr>
      <vt:lpstr>Text Part</vt:lpstr>
      <vt:lpstr>Text Part</vt:lpstr>
      <vt:lpstr>Voting Part</vt:lpstr>
      <vt:lpstr>Voting Part</vt:lpstr>
      <vt:lpstr>Combining Two Parts Together</vt:lpstr>
      <vt:lpstr>Learning Algorithm</vt:lpstr>
      <vt:lpstr>Learning Algorithm</vt:lpstr>
      <vt:lpstr>Outline</vt:lpstr>
      <vt:lpstr>Data Description</vt:lpstr>
      <vt:lpstr>Evaluation Measures</vt:lpstr>
      <vt:lpstr>Experimental Results</vt:lpstr>
      <vt:lpstr>Parameter Study </vt:lpstr>
      <vt:lpstr>Case Studies</vt:lpstr>
      <vt:lpstr>Case Studies</vt:lpstr>
      <vt:lpstr>Case Studies</vt:lpstr>
      <vt:lpstr>Outline</vt:lpstr>
      <vt:lpstr>Conclusion</vt:lpstr>
      <vt:lpstr>Thanks  Q &amp; 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Factorized Ideal Point Estimation Model for Legislative Voting Network</dc:title>
  <dc:creator>Yupeng Gu</dc:creator>
  <cp:lastModifiedBy>lenovo</cp:lastModifiedBy>
  <cp:revision>244</cp:revision>
  <dcterms:created xsi:type="dcterms:W3CDTF">2014-08-09T17:09:56Z</dcterms:created>
  <dcterms:modified xsi:type="dcterms:W3CDTF">2015-02-03T16:39:57Z</dcterms:modified>
</cp:coreProperties>
</file>