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0" r:id="rId1"/>
    <p:sldMasterId id="2147484003" r:id="rId2"/>
    <p:sldMasterId id="2147484015" r:id="rId3"/>
  </p:sldMasterIdLst>
  <p:notesMasterIdLst>
    <p:notesMasterId r:id="rId43"/>
  </p:notesMasterIdLst>
  <p:sldIdLst>
    <p:sldId id="256" r:id="rId4"/>
    <p:sldId id="273" r:id="rId5"/>
    <p:sldId id="274" r:id="rId6"/>
    <p:sldId id="269" r:id="rId7"/>
    <p:sldId id="270" r:id="rId8"/>
    <p:sldId id="271" r:id="rId9"/>
    <p:sldId id="272" r:id="rId10"/>
    <p:sldId id="266" r:id="rId11"/>
    <p:sldId id="276" r:id="rId12"/>
    <p:sldId id="280" r:id="rId13"/>
    <p:sldId id="267" r:id="rId14"/>
    <p:sldId id="288" r:id="rId15"/>
    <p:sldId id="268" r:id="rId16"/>
    <p:sldId id="289" r:id="rId17"/>
    <p:sldId id="305" r:id="rId18"/>
    <p:sldId id="286" r:id="rId19"/>
    <p:sldId id="287" r:id="rId20"/>
    <p:sldId id="290" r:id="rId21"/>
    <p:sldId id="291" r:id="rId22"/>
    <p:sldId id="292" r:id="rId23"/>
    <p:sldId id="293" r:id="rId24"/>
    <p:sldId id="281" r:id="rId25"/>
    <p:sldId id="260" r:id="rId26"/>
    <p:sldId id="294" r:id="rId27"/>
    <p:sldId id="296" r:id="rId28"/>
    <p:sldId id="297" r:id="rId29"/>
    <p:sldId id="282" r:id="rId30"/>
    <p:sldId id="283" r:id="rId31"/>
    <p:sldId id="298" r:id="rId32"/>
    <p:sldId id="261" r:id="rId33"/>
    <p:sldId id="299" r:id="rId34"/>
    <p:sldId id="300" r:id="rId35"/>
    <p:sldId id="302" r:id="rId36"/>
    <p:sldId id="301" r:id="rId37"/>
    <p:sldId id="303" r:id="rId38"/>
    <p:sldId id="258" r:id="rId39"/>
    <p:sldId id="306" r:id="rId40"/>
    <p:sldId id="259" r:id="rId41"/>
    <p:sldId id="30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theme" Target="theme/theme1.xml"/><Relationship Id="rId20" Type="http://schemas.openxmlformats.org/officeDocument/2006/relationships/slide" Target="slides/slide17.xml"/><Relationship Id="rId41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297955-CFD3-4B9E-8F0A-9C0408451439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DE98EA-DEBC-4F16-AD42-ADDB6F00EE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842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Extend:</a:t>
            </a:r>
            <a:r>
              <a:rPr lang="en-US" baseline="0" dirty="0" smtClean="0"/>
              <a:t> Dueling Bandit vs K-armed bandit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DE98EA-DEBC-4F16-AD42-ADDB6F00EE2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574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10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52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4720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054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6448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659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5690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023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008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0751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4183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6451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44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8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0364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0710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0761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22133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7717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9537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054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293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74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2423"/>
            <a:ext cx="105156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52635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817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0686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884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0468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04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2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2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4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2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2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7552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440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850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21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2"/>
            <a:ext cx="393192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39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52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664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2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78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5A6A0564-5D32-48D8-8D8A-5327BB82BDF1}" type="datetimeFigureOut">
              <a:rPr lang="en-US" smtClean="0"/>
              <a:t>3/14/2016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AFF54-4754-4041-A1A4-10CB191337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850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4017" r:id="rId2"/>
    <p:sldLayoutId id="2147484018" r:id="rId3"/>
    <p:sldLayoutId id="2147484019" r:id="rId4"/>
    <p:sldLayoutId id="2147484020" r:id="rId5"/>
    <p:sldLayoutId id="2147484021" r:id="rId6"/>
    <p:sldLayoutId id="2147484022" r:id="rId7"/>
    <p:sldLayoutId id="2147484023" r:id="rId8"/>
    <p:sldLayoutId id="2147484024" r:id="rId9"/>
    <p:sldLayoutId id="2147484025" r:id="rId10"/>
    <p:sldLayoutId id="214748402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881" y="210130"/>
            <a:ext cx="11447813" cy="23876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Online Rank Elicitation for </a:t>
            </a:r>
            <a:r>
              <a:rPr lang="en-US" sz="5400" dirty="0" err="1" smtClean="0"/>
              <a:t>Plackett-Luce</a:t>
            </a:r>
            <a:r>
              <a:rPr lang="en-US" sz="5400" dirty="0" smtClean="0"/>
              <a:t>: </a:t>
            </a:r>
            <a:r>
              <a:rPr lang="en-US" sz="5400" dirty="0"/>
              <a:t>A Dueling Bandits Approach 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3647709"/>
            <a:ext cx="356259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Balázs</a:t>
            </a:r>
            <a:r>
              <a:rPr lang="en-US" b="1" dirty="0" smtClean="0"/>
              <a:t> </a:t>
            </a:r>
            <a:r>
              <a:rPr lang="en-US" b="1" dirty="0" err="1" smtClean="0"/>
              <a:t>Szörényi</a:t>
            </a:r>
            <a:endParaRPr lang="en-US" b="1" dirty="0" smtClean="0"/>
          </a:p>
          <a:p>
            <a:pPr algn="ctr"/>
            <a:r>
              <a:rPr lang="en-US" dirty="0" err="1" smtClean="0"/>
              <a:t>Technion</a:t>
            </a:r>
            <a:r>
              <a:rPr lang="en-US" dirty="0" smtClean="0"/>
              <a:t>, Haifa, Israel /</a:t>
            </a:r>
          </a:p>
          <a:p>
            <a:pPr algn="ctr"/>
            <a:r>
              <a:rPr lang="en-US" dirty="0" smtClean="0"/>
              <a:t>MTA-SZTE Research Group on</a:t>
            </a:r>
          </a:p>
          <a:p>
            <a:pPr algn="ctr"/>
            <a:r>
              <a:rPr lang="en-US" dirty="0" smtClean="0"/>
              <a:t>Artificial Intelligence, </a:t>
            </a:r>
          </a:p>
          <a:p>
            <a:pPr algn="ctr"/>
            <a:r>
              <a:rPr lang="en-US" dirty="0" smtClean="0"/>
              <a:t>Hungary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69428" y="3647709"/>
            <a:ext cx="53577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Róbert</a:t>
            </a:r>
            <a:r>
              <a:rPr lang="en-US" b="1" dirty="0" smtClean="0"/>
              <a:t> </a:t>
            </a:r>
            <a:r>
              <a:rPr lang="en-US" b="1" dirty="0" err="1" smtClean="0"/>
              <a:t>Busa-Fekete</a:t>
            </a:r>
            <a:r>
              <a:rPr lang="en-US" b="1" dirty="0" smtClean="0"/>
              <a:t>, </a:t>
            </a:r>
            <a:r>
              <a:rPr lang="en-US" b="1" dirty="0" err="1" smtClean="0"/>
              <a:t>Adil</a:t>
            </a:r>
            <a:r>
              <a:rPr lang="en-US" b="1" dirty="0" smtClean="0"/>
              <a:t> Paul, </a:t>
            </a:r>
            <a:r>
              <a:rPr lang="en-US" b="1" dirty="0" err="1" smtClean="0"/>
              <a:t>Eyke</a:t>
            </a:r>
            <a:r>
              <a:rPr lang="en-US" b="1" dirty="0" smtClean="0"/>
              <a:t> </a:t>
            </a:r>
            <a:r>
              <a:rPr lang="en-US" b="1" dirty="0" err="1" smtClean="0"/>
              <a:t>Hüllermeier</a:t>
            </a:r>
            <a:endParaRPr lang="en-US" b="1" dirty="0" smtClean="0"/>
          </a:p>
          <a:p>
            <a:pPr algn="ctr"/>
            <a:r>
              <a:rPr lang="en-US" dirty="0" smtClean="0"/>
              <a:t>Department of Computer Science,</a:t>
            </a:r>
          </a:p>
          <a:p>
            <a:pPr algn="ctr"/>
            <a:r>
              <a:rPr lang="en-US" dirty="0" smtClean="0"/>
              <a:t>University of Paderborn </a:t>
            </a:r>
            <a:r>
              <a:rPr lang="en-US" dirty="0" err="1" smtClean="0"/>
              <a:t>Paderborn</a:t>
            </a:r>
            <a:r>
              <a:rPr lang="en-US" dirty="0" smtClean="0"/>
              <a:t>, </a:t>
            </a:r>
          </a:p>
          <a:p>
            <a:pPr algn="ctr"/>
            <a:r>
              <a:rPr lang="en-US" dirty="0" smtClean="0"/>
              <a:t>Germany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11434" y="6140851"/>
            <a:ext cx="6101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Twenty-ninth Annual Conference on Neural Information Processing Systems (NIPS 2015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420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Estimation of pairwise probability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828800"/>
                <a:ext cx="10515600" cy="483325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Pair of items chosen in t-</a:t>
                </a:r>
                <a:r>
                  <a:rPr lang="en-US" dirty="0" err="1" smtClean="0"/>
                  <a:t>th</a:t>
                </a:r>
                <a:r>
                  <a:rPr lang="en-US" dirty="0" smtClean="0"/>
                  <a:t> step: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b="0" dirty="0" smtClean="0"/>
                  <a:t>Set of steps decides to compare item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b="0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</m:sup>
                              </m:sSup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Size of this set: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=#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The proportion </a:t>
                </a:r>
                <a:r>
                  <a:rPr lang="en-US" dirty="0"/>
                  <a:t>of “wins”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against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by time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den>
                      </m:f>
                      <m:nary>
                        <m:naryPr>
                          <m:chr m:val="∑"/>
                          <m:limLoc m:val="subSup"/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sSubSup>
                            <m:sSub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</m:sub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bSup>
                        </m:sub>
                        <m:sup/>
                        <m:e>
                          <m:sSup>
                            <m:sSupPr>
                              <m:ctrlP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e>
                            <m:sup>
                              <m:r>
                                <a:rPr lang="en-US" b="0" i="1" dirty="0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hich is a estimation of the pairwise probability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828800"/>
                <a:ext cx="10515600" cy="4833257"/>
              </a:xfrm>
              <a:blipFill rotWithShape="0">
                <a:blip r:embed="rId2"/>
                <a:stretch>
                  <a:fillRect l="-1217" t="-2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27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Plackett-Luce</a:t>
            </a:r>
            <a:r>
              <a:rPr lang="en-US" dirty="0" smtClean="0"/>
              <a:t>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Widely-used probability distribution on rankings</a:t>
                </a:r>
              </a:p>
              <a:p>
                <a:r>
                  <a:rPr lang="en-US" dirty="0" smtClean="0"/>
                  <a:t>Parameterized by a “skill” vector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skill associated with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An item with a higher skill is more preferred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橢圓 3"/>
              <p:cNvSpPr/>
              <p:nvPr/>
            </p:nvSpPr>
            <p:spPr>
              <a:xfrm>
                <a:off x="4920601" y="4372603"/>
                <a:ext cx="956345" cy="956345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zh-HK" altLang="en-US" sz="2400" dirty="0"/>
              </a:p>
            </p:txBody>
          </p:sp>
        </mc:Choice>
        <mc:Fallback>
          <p:sp>
            <p:nvSpPr>
              <p:cNvPr id="5" name="橢圓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0601" y="4372603"/>
                <a:ext cx="956345" cy="956345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Oval 5"/>
              <p:cNvSpPr/>
              <p:nvPr/>
            </p:nvSpPr>
            <p:spPr>
              <a:xfrm>
                <a:off x="3522950" y="4471433"/>
                <a:ext cx="758679" cy="758679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6" name="Oval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2950" y="4471433"/>
                <a:ext cx="758679" cy="758679"/>
              </a:xfrm>
              <a:prstGeom prst="ellipse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Oval 6"/>
              <p:cNvSpPr/>
              <p:nvPr/>
            </p:nvSpPr>
            <p:spPr>
              <a:xfrm>
                <a:off x="6611858" y="4576968"/>
                <a:ext cx="547611" cy="547611"/>
              </a:xfrm>
              <a:prstGeom prst="ellipse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7" name="Oval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858" y="4576968"/>
                <a:ext cx="547611" cy="547611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Oval 8"/>
              <p:cNvSpPr/>
              <p:nvPr/>
            </p:nvSpPr>
            <p:spPr>
              <a:xfrm>
                <a:off x="2354115" y="4517673"/>
                <a:ext cx="666202" cy="666202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9" name="Oval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4115" y="4517673"/>
                <a:ext cx="666202" cy="666202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橢圓 3"/>
              <p:cNvSpPr/>
              <p:nvPr/>
            </p:nvSpPr>
            <p:spPr>
              <a:xfrm>
                <a:off x="7798441" y="4372603"/>
                <a:ext cx="926551" cy="926551"/>
              </a:xfrm>
              <a:prstGeom prst="ellipse">
                <a:avLst/>
              </a:prstGeom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</m:sSub>
                    </m:oMath>
                  </m:oMathPara>
                </a14:m>
                <a:endParaRPr lang="zh-HK" altLang="en-US" sz="2400" dirty="0"/>
              </a:p>
            </p:txBody>
          </p:sp>
        </mc:Choice>
        <mc:Fallback>
          <p:sp>
            <p:nvSpPr>
              <p:cNvPr id="10" name="橢圓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8441" y="4372603"/>
                <a:ext cx="926551" cy="926551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7330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Plackett-Luce</a:t>
            </a:r>
            <a:r>
              <a:rPr lang="en-US" dirty="0"/>
              <a:t> Model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828800"/>
                <a:ext cx="10515600" cy="4690753"/>
              </a:xfrm>
            </p:spPr>
            <p:txBody>
              <a:bodyPr/>
              <a:lstStyle/>
              <a:p>
                <a:r>
                  <a:rPr lang="en-US" dirty="0" smtClean="0"/>
                  <a:t>The probability of observing a particular ranking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, is 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 smtClean="0"/>
                  <a:t>Mimics the successive construction of a ranking</a:t>
                </a:r>
              </a:p>
              <a:p>
                <a:r>
                  <a:rPr lang="en-US" dirty="0" smtClean="0"/>
                  <a:t>Each time choosing one of the remaining items with probability proportional to its skill </a:t>
                </a:r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828800"/>
                <a:ext cx="10515600" cy="4690753"/>
              </a:xfrm>
              <a:blipFill rotWithShape="0">
                <a:blip r:embed="rId2"/>
                <a:stretch>
                  <a:fillRect l="-1217" t="-2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777" y="2353797"/>
            <a:ext cx="6972300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74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PL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b="1" dirty="0" smtClean="0"/>
              <a:t>marginal probabilities </a:t>
            </a:r>
            <a:r>
              <a:rPr lang="en-US" dirty="0" smtClean="0"/>
              <a:t>are easy to calculate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Satisfies the </a:t>
            </a:r>
            <a:r>
              <a:rPr lang="en-US" b="1" dirty="0" smtClean="0"/>
              <a:t>stochastic transitivity</a:t>
            </a:r>
          </a:p>
          <a:p>
            <a:r>
              <a:rPr lang="en-US" dirty="0" smtClean="0"/>
              <a:t>Most probable ranking: </a:t>
            </a:r>
          </a:p>
          <a:p>
            <a:pPr lvl="1"/>
            <a:r>
              <a:rPr lang="en-US" dirty="0" smtClean="0"/>
              <a:t>simply sort the items according to their skill parameters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8819" y="2627379"/>
            <a:ext cx="2695575" cy="101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134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6893" y="0"/>
            <a:ext cx="10852068" cy="1325562"/>
          </a:xfrm>
        </p:spPr>
        <p:txBody>
          <a:bodyPr>
            <a:normAutofit/>
          </a:bodyPr>
          <a:lstStyle/>
          <a:p>
            <a:r>
              <a:rPr lang="en-US" dirty="0" smtClean="0"/>
              <a:t>Harmony of </a:t>
            </a:r>
            <a:r>
              <a:rPr lang="en-US" dirty="0" err="1" smtClean="0"/>
              <a:t>QuickSort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dirty="0" err="1"/>
              <a:t>Plackett-Luce</a:t>
            </a:r>
            <a:r>
              <a:rPr lang="en-US" dirty="0"/>
              <a:t> </a:t>
            </a:r>
            <a:r>
              <a:rPr lang="en-US" dirty="0" smtClean="0"/>
              <a:t>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560693"/>
                <a:ext cx="10515600" cy="4305717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This harmony was </a:t>
                </a:r>
                <a:r>
                  <a:rPr lang="en-US" dirty="0" smtClean="0"/>
                  <a:t>investigated in [Alion-2008]</a:t>
                </a:r>
              </a:p>
              <a:p>
                <a:r>
                  <a:rPr lang="en-US" dirty="0" smtClean="0"/>
                  <a:t>The pairwise comparisons are drawn from the pairwise marginal of the </a:t>
                </a:r>
                <a:r>
                  <a:rPr lang="en-US" dirty="0" err="1" smtClean="0"/>
                  <a:t>Plackett-Luce</a:t>
                </a:r>
                <a:r>
                  <a:rPr lang="en-US" dirty="0" smtClean="0"/>
                  <a:t> model</a:t>
                </a:r>
                <a:endParaRPr lang="en-US" dirty="0"/>
              </a:p>
              <a:p>
                <a:r>
                  <a:rPr lang="en-US" dirty="0" smtClean="0"/>
                  <a:t>The probability distribution of ranking returned by </a:t>
                </a:r>
                <a:r>
                  <a:rPr lang="en-US" dirty="0" err="1" smtClean="0"/>
                  <a:t>QuickSort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the matrix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 smtClean="0"/>
                  <a:t> contains the marginal of </a:t>
                </a:r>
                <a:r>
                  <a:rPr lang="en-US" dirty="0" err="1" smtClean="0"/>
                  <a:t>Plackett-Luce</a:t>
                </a:r>
                <a:r>
                  <a:rPr lang="en-US" dirty="0" smtClean="0"/>
                  <a:t> model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dirty="0" smtClean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is the pairwise marginal of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560693"/>
                <a:ext cx="10515600" cy="4305717"/>
              </a:xfrm>
              <a:blipFill rotWithShape="0">
                <a:blip r:embed="rId2"/>
                <a:stretch>
                  <a:fillRect l="-1217" t="-2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815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391" y="353885"/>
            <a:ext cx="10947071" cy="1325562"/>
          </a:xfrm>
        </p:spPr>
        <p:txBody>
          <a:bodyPr/>
          <a:lstStyle/>
          <a:p>
            <a:r>
              <a:rPr lang="en-US" dirty="0"/>
              <a:t>Harmony of </a:t>
            </a:r>
            <a:r>
              <a:rPr lang="en-US" dirty="0" err="1"/>
              <a:t>QuickSort</a:t>
            </a:r>
            <a:r>
              <a:rPr lang="en-US" dirty="0"/>
              <a:t> and </a:t>
            </a:r>
            <a:r>
              <a:rPr lang="en-US" dirty="0" err="1"/>
              <a:t>Plackett-Luce</a:t>
            </a:r>
            <a:r>
              <a:rPr lang="en-US" dirty="0"/>
              <a:t> model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probability distribution of ranking returned by </a:t>
                </a:r>
                <a:r>
                  <a:rPr lang="en-US" dirty="0" err="1" smtClean="0"/>
                  <a:t>QuickSort</a:t>
                </a:r>
                <a:r>
                  <a:rPr lang="en-US" dirty="0" smtClean="0"/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ℙ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𝑄𝑆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</m:e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</m:d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It </a:t>
                </a:r>
                <a:r>
                  <a:rPr lang="en-US" dirty="0"/>
                  <a:t>was shown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𝑄𝑆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</m:oMath>
                </a14:m>
                <a:r>
                  <a:rPr lang="en-US" dirty="0"/>
                  <a:t> obeys the property of </a:t>
                </a:r>
                <a:r>
                  <a:rPr lang="en-US" b="1" dirty="0"/>
                  <a:t>pairwise stability</a:t>
                </a:r>
              </a:p>
              <a:p>
                <a:r>
                  <a:rPr lang="en-US" dirty="0"/>
                  <a:t>i.e. it </a:t>
                </a:r>
                <a:r>
                  <a:rPr lang="en-US" b="1" dirty="0"/>
                  <a:t>preserves</a:t>
                </a:r>
                <a:r>
                  <a:rPr lang="en-US" dirty="0"/>
                  <a:t> the </a:t>
                </a:r>
                <a:r>
                  <a:rPr lang="en-US" b="1" dirty="0"/>
                  <a:t>pairwise marginal</a:t>
                </a:r>
                <a:r>
                  <a:rPr lang="en-US" dirty="0"/>
                  <a:t> of </a:t>
                </a:r>
                <a:r>
                  <a:rPr lang="en-US" dirty="0" err="1"/>
                  <a:t>Plackett-Luce</a:t>
                </a:r>
                <a:r>
                  <a:rPr lang="en-US" dirty="0"/>
                  <a:t> </a:t>
                </a:r>
                <a:r>
                  <a:rPr lang="en-US" dirty="0" smtClean="0"/>
                  <a:t>model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:r>
                  <a:rPr lang="en-US" dirty="0" smtClean="0"/>
                  <a:t>Theorem </a:t>
                </a:r>
                <a:r>
                  <a:rPr lang="en-US" dirty="0"/>
                  <a:t>1 (Theorem 4.1 in [Alion-2008])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dirty="0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/>
                  <a:t> be given by the pairwise marginal, i.e.,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/(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𝑄𝑆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≻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𝓛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ℙ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𝑄𝑆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𝑷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717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Budgeted </a:t>
            </a:r>
            <a:r>
              <a:rPr lang="en-US" dirty="0" err="1" smtClean="0"/>
              <a:t>QuickSort</a:t>
            </a:r>
            <a:r>
              <a:rPr lang="en-US" dirty="0" smtClean="0"/>
              <a:t>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Generate ranking from </a:t>
                </a:r>
                <a:r>
                  <a:rPr lang="en-US" dirty="0" err="1" smtClean="0"/>
                  <a:t>QuickSort</a:t>
                </a:r>
                <a:endParaRPr lang="en-US" dirty="0"/>
              </a:p>
              <a:p>
                <a:r>
                  <a:rPr lang="en-US" dirty="0" smtClean="0"/>
                  <a:t>Worst case sample 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introduce a </a:t>
                </a:r>
                <a:r>
                  <a:rPr lang="en-US" b="1" dirty="0" smtClean="0"/>
                  <a:t>budgeted</a:t>
                </a:r>
                <a:r>
                  <a:rPr lang="en-US" dirty="0" smtClean="0"/>
                  <a:t> version of the </a:t>
                </a:r>
                <a:r>
                  <a:rPr lang="en-US" dirty="0" err="1" smtClean="0"/>
                  <a:t>QuickSort</a:t>
                </a:r>
                <a:r>
                  <a:rPr lang="en-US" dirty="0" smtClean="0"/>
                  <a:t> algorithm</a:t>
                </a:r>
              </a:p>
              <a:p>
                <a:r>
                  <a:rPr lang="en-US" dirty="0" smtClean="0"/>
                  <a:t>Terminates if the algorithm compares too many pairs</a:t>
                </a:r>
              </a:p>
              <a:p>
                <a:r>
                  <a:rPr lang="en-US" dirty="0" smtClean="0"/>
                  <a:t>Upon termination, it may return a </a:t>
                </a:r>
                <a:r>
                  <a:rPr lang="en-US" b="1" dirty="0" smtClean="0"/>
                  <a:t>partial</a:t>
                </a:r>
                <a:r>
                  <a:rPr lang="en-US" dirty="0" smtClean="0"/>
                  <a:t> order</a:t>
                </a:r>
              </a:p>
              <a:p>
                <a:r>
                  <a:rPr lang="en-US" dirty="0" smtClean="0"/>
                  <a:t>Still preserves the </a:t>
                </a:r>
                <a:r>
                  <a:rPr lang="en-US" b="1" dirty="0" smtClean="0"/>
                  <a:t>pairwise stability </a:t>
                </a:r>
                <a:r>
                  <a:rPr lang="en-US" dirty="0" smtClean="0"/>
                  <a:t>property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23474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506" y="-191465"/>
            <a:ext cx="10515600" cy="1325562"/>
          </a:xfrm>
        </p:spPr>
        <p:txBody>
          <a:bodyPr/>
          <a:lstStyle/>
          <a:p>
            <a:r>
              <a:rPr lang="en-US" dirty="0"/>
              <a:t>Budgeted </a:t>
            </a:r>
            <a:r>
              <a:rPr lang="en-US" dirty="0" err="1"/>
              <a:t>QuickSort</a:t>
            </a:r>
            <a:r>
              <a:rPr lang="en-US" dirty="0"/>
              <a:t>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76993" y="6012285"/>
                <a:ext cx="10515600" cy="1347044"/>
              </a:xfrm>
            </p:spPr>
            <p:txBody>
              <a:bodyPr/>
              <a:lstStyle/>
              <a:p>
                <a:r>
                  <a:rPr lang="en-US" dirty="0" smtClean="0"/>
                  <a:t>Terminate as soon as the number of pairwise comparisons exceeds the budget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6993" y="6012285"/>
                <a:ext cx="10515600" cy="1347044"/>
              </a:xfrm>
              <a:blipFill rotWithShape="0">
                <a:blip r:embed="rId2"/>
                <a:stretch>
                  <a:fillRect l="-928" t="-72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480" y="775267"/>
            <a:ext cx="4983869" cy="52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06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2263" y="18864"/>
            <a:ext cx="10515600" cy="1325562"/>
          </a:xfrm>
        </p:spPr>
        <p:txBody>
          <a:bodyPr/>
          <a:lstStyle/>
          <a:p>
            <a:r>
              <a:rPr lang="en-US" dirty="0" smtClean="0"/>
              <a:t>Random </a:t>
            </a:r>
            <a:r>
              <a:rPr lang="en-US" dirty="0" smtClean="0"/>
              <a:t>tree </a:t>
            </a:r>
            <a:r>
              <a:rPr lang="en-US" dirty="0" smtClean="0"/>
              <a:t>of </a:t>
            </a:r>
            <a:r>
              <a:rPr lang="en-US" dirty="0" err="1" smtClean="0"/>
              <a:t>QuickSort</a:t>
            </a:r>
            <a:r>
              <a:rPr lang="en-US" dirty="0" smtClean="0"/>
              <a:t> </a:t>
            </a:r>
            <a:r>
              <a:rPr lang="en-US" dirty="0"/>
              <a:t>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2263" y="1210040"/>
                <a:ext cx="10515600" cy="4351337"/>
              </a:xfrm>
            </p:spPr>
            <p:txBody>
              <a:bodyPr/>
              <a:lstStyle/>
              <a:p>
                <a:r>
                  <a:rPr lang="en-US" dirty="0"/>
                  <a:t>BQS(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,∞</m:t>
                    </m:r>
                  </m:oMath>
                </a14:m>
                <a:r>
                  <a:rPr lang="en-US" dirty="0" smtClean="0"/>
                  <a:t>) recovers the original </a:t>
                </a:r>
                <a:r>
                  <a:rPr lang="en-US" dirty="0" err="1" smtClean="0"/>
                  <a:t>QuickSort</a:t>
                </a:r>
                <a:r>
                  <a:rPr lang="en-US" dirty="0" smtClean="0"/>
                  <a:t> algorithm</a:t>
                </a:r>
              </a:p>
              <a:p>
                <a:r>
                  <a:rPr lang="en-US" dirty="0" smtClean="0"/>
                  <a:t>A run of BQS(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,∞</m:t>
                    </m:r>
                  </m:oMath>
                </a14:m>
                <a:r>
                  <a:rPr lang="en-US" dirty="0" smtClean="0"/>
                  <a:t>) presented as a random </a:t>
                </a:r>
                <a:r>
                  <a:rPr lang="en-US" dirty="0" smtClean="0"/>
                  <a:t>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Such tree determines a ranking,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263" y="1210040"/>
                <a:ext cx="10515600" cy="4351337"/>
              </a:xfrm>
              <a:blipFill rotWithShape="0">
                <a:blip r:embed="rId2"/>
                <a:stretch>
                  <a:fillRect l="-92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ounded Rectangle 3"/>
          <p:cNvSpPr/>
          <p:nvPr/>
        </p:nvSpPr>
        <p:spPr>
          <a:xfrm>
            <a:off x="3443845" y="2830879"/>
            <a:ext cx="4370119" cy="6887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1   2   3   4   </a:t>
            </a:r>
            <a:r>
              <a:rPr lang="en-US" sz="3200" dirty="0" smtClean="0">
                <a:solidFill>
                  <a:srgbClr val="FF0000"/>
                </a:solidFill>
              </a:rPr>
              <a:t>6</a:t>
            </a:r>
            <a:r>
              <a:rPr lang="en-US" sz="3200" dirty="0" smtClean="0"/>
              <a:t>   7   8   9</a:t>
            </a:r>
            <a:endParaRPr lang="en-US" sz="3200" dirty="0"/>
          </a:p>
        </p:txBody>
      </p:sp>
      <p:cxnSp>
        <p:nvCxnSpPr>
          <p:cNvPr id="6" name="Straight Connector 5"/>
          <p:cNvCxnSpPr>
            <a:stCxn id="4" idx="2"/>
          </p:cNvCxnSpPr>
          <p:nvPr/>
        </p:nvCxnSpPr>
        <p:spPr>
          <a:xfrm flipH="1">
            <a:off x="2897580" y="3519648"/>
            <a:ext cx="2731325" cy="4062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H="1" flipV="1">
            <a:off x="5628905" y="3523403"/>
            <a:ext cx="2563090" cy="40249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1400298" y="3925893"/>
            <a:ext cx="2658094" cy="676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   </a:t>
            </a:r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   3   4</a:t>
            </a:r>
            <a:endParaRPr lang="en-US" sz="3200" dirty="0"/>
          </a:p>
        </p:txBody>
      </p:sp>
      <p:sp>
        <p:nvSpPr>
          <p:cNvPr id="10" name="Rounded Rectangle 9"/>
          <p:cNvSpPr/>
          <p:nvPr/>
        </p:nvSpPr>
        <p:spPr>
          <a:xfrm>
            <a:off x="7031183" y="3925893"/>
            <a:ext cx="2658094" cy="676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7   </a:t>
            </a:r>
            <a:r>
              <a:rPr lang="en-US" sz="3200" dirty="0" smtClean="0">
                <a:solidFill>
                  <a:srgbClr val="FF0000"/>
                </a:solidFill>
              </a:rPr>
              <a:t>8</a:t>
            </a:r>
            <a:r>
              <a:rPr lang="en-US" sz="3200" dirty="0" smtClean="0"/>
              <a:t>   </a:t>
            </a:r>
            <a:r>
              <a:rPr lang="en-US" sz="3200" dirty="0" smtClean="0">
                <a:solidFill>
                  <a:schemeClr val="tx1"/>
                </a:solidFill>
              </a:rPr>
              <a:t>9</a:t>
            </a:r>
            <a:endParaRPr lang="en-US" sz="3200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>
            <a:stCxn id="9" idx="2"/>
            <a:endCxn id="13" idx="0"/>
          </p:cNvCxnSpPr>
          <p:nvPr/>
        </p:nvCxnSpPr>
        <p:spPr>
          <a:xfrm flipH="1">
            <a:off x="1400298" y="4602485"/>
            <a:ext cx="1329047" cy="6001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832263" y="5202634"/>
            <a:ext cx="1136069" cy="5884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5" name="Rounded Rectangle 14"/>
          <p:cNvSpPr/>
          <p:nvPr/>
        </p:nvSpPr>
        <p:spPr>
          <a:xfrm>
            <a:off x="3075710" y="5202634"/>
            <a:ext cx="1413163" cy="6389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/>
              <a:t>   4</a:t>
            </a:r>
            <a:endParaRPr lang="en-US" sz="3200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2729345" y="4614662"/>
            <a:ext cx="1052947" cy="62021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782291" y="5871465"/>
            <a:ext cx="706582" cy="2926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4058392" y="6164082"/>
            <a:ext cx="1136069" cy="5884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</a:t>
            </a:r>
            <a:endParaRPr lang="en-US" sz="3200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8360230" y="4598364"/>
            <a:ext cx="1329047" cy="474601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9121242" y="5057788"/>
            <a:ext cx="1136069" cy="5884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9</a:t>
            </a:r>
            <a:endParaRPr lang="en-US" sz="3200" dirty="0"/>
          </a:p>
        </p:txBody>
      </p:sp>
      <p:cxnSp>
        <p:nvCxnSpPr>
          <p:cNvPr id="26" name="Straight Connector 25"/>
          <p:cNvCxnSpPr>
            <a:endCxn id="10" idx="2"/>
          </p:cNvCxnSpPr>
          <p:nvPr/>
        </p:nvCxnSpPr>
        <p:spPr>
          <a:xfrm flipV="1">
            <a:off x="7398328" y="4602485"/>
            <a:ext cx="961902" cy="40249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6771906" y="5009309"/>
            <a:ext cx="1136069" cy="5884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9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1916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32263" y="1056904"/>
                <a:ext cx="10515600" cy="5712031"/>
              </a:xfrm>
            </p:spPr>
            <p:txBody>
              <a:bodyPr/>
              <a:lstStyle/>
              <a:p>
                <a:r>
                  <a:rPr lang="en-US" dirty="0" smtClean="0"/>
                  <a:t>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dirty="0" smtClean="0"/>
                  <a:t>, denote the tree returned by BQS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/>
                  <a:t>) as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/>
                  <a:t> denote the set of all possible outcomes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2263" y="1056904"/>
                <a:ext cx="10515600" cy="5712031"/>
              </a:xfrm>
              <a:blipFill rotWithShape="0">
                <a:blip r:embed="rId2"/>
                <a:stretch>
                  <a:fillRect l="-928" t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2263" y="18864"/>
            <a:ext cx="10515600" cy="1325562"/>
          </a:xfrm>
        </p:spPr>
        <p:txBody>
          <a:bodyPr/>
          <a:lstStyle/>
          <a:p>
            <a:r>
              <a:rPr lang="en-US" dirty="0" smtClean="0"/>
              <a:t>Random </a:t>
            </a:r>
            <a:r>
              <a:rPr lang="en-US" dirty="0" smtClean="0"/>
              <a:t>tree </a:t>
            </a:r>
            <a:r>
              <a:rPr lang="en-US" dirty="0" smtClean="0"/>
              <a:t>of Budgeted </a:t>
            </a:r>
            <a:r>
              <a:rPr lang="en-US" dirty="0" err="1" smtClean="0"/>
              <a:t>QuickSort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562597" y="2287463"/>
            <a:ext cx="4370119" cy="6887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1   2   3   4   </a:t>
            </a:r>
            <a:r>
              <a:rPr lang="en-US" sz="3200" dirty="0" smtClean="0">
                <a:solidFill>
                  <a:srgbClr val="FF0000"/>
                </a:solidFill>
              </a:rPr>
              <a:t>6</a:t>
            </a:r>
            <a:r>
              <a:rPr lang="en-US" sz="3200" dirty="0" smtClean="0"/>
              <a:t>   8   7   9</a:t>
            </a:r>
            <a:endParaRPr lang="en-US" sz="3200" dirty="0"/>
          </a:p>
        </p:txBody>
      </p:sp>
      <p:cxnSp>
        <p:nvCxnSpPr>
          <p:cNvPr id="8" name="Straight Connector 7"/>
          <p:cNvCxnSpPr>
            <a:stCxn id="7" idx="2"/>
          </p:cNvCxnSpPr>
          <p:nvPr/>
        </p:nvCxnSpPr>
        <p:spPr>
          <a:xfrm flipH="1">
            <a:off x="3016332" y="2976232"/>
            <a:ext cx="2731325" cy="406245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 flipV="1">
            <a:off x="5747657" y="2979987"/>
            <a:ext cx="2563090" cy="40249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1519050" y="3382477"/>
            <a:ext cx="2658094" cy="676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   </a:t>
            </a:r>
            <a:r>
              <a:rPr lang="en-US" sz="3200" dirty="0" smtClean="0">
                <a:solidFill>
                  <a:srgbClr val="FF0000"/>
                </a:solidFill>
              </a:rPr>
              <a:t>2</a:t>
            </a:r>
            <a:r>
              <a:rPr lang="en-US" sz="3200" dirty="0" smtClean="0"/>
              <a:t>   3   4</a:t>
            </a:r>
            <a:endParaRPr lang="en-US" sz="3200" dirty="0"/>
          </a:p>
        </p:txBody>
      </p:sp>
      <p:sp>
        <p:nvSpPr>
          <p:cNvPr id="11" name="Rounded Rectangle 10"/>
          <p:cNvSpPr/>
          <p:nvPr/>
        </p:nvSpPr>
        <p:spPr>
          <a:xfrm>
            <a:off x="7149935" y="3382477"/>
            <a:ext cx="2658094" cy="67659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8   7   9</a:t>
            </a:r>
          </a:p>
        </p:txBody>
      </p:sp>
      <p:cxnSp>
        <p:nvCxnSpPr>
          <p:cNvPr id="12" name="Straight Connector 11"/>
          <p:cNvCxnSpPr>
            <a:stCxn id="10" idx="2"/>
            <a:endCxn id="13" idx="0"/>
          </p:cNvCxnSpPr>
          <p:nvPr/>
        </p:nvCxnSpPr>
        <p:spPr>
          <a:xfrm flipH="1">
            <a:off x="1519050" y="4059069"/>
            <a:ext cx="1329047" cy="600149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951015" y="4659218"/>
            <a:ext cx="1136069" cy="5884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1</a:t>
            </a:r>
            <a:endParaRPr lang="en-US" sz="3200" dirty="0"/>
          </a:p>
        </p:txBody>
      </p:sp>
      <p:sp>
        <p:nvSpPr>
          <p:cNvPr id="14" name="Rounded Rectangle 13"/>
          <p:cNvSpPr/>
          <p:nvPr/>
        </p:nvSpPr>
        <p:spPr>
          <a:xfrm>
            <a:off x="3194462" y="4659218"/>
            <a:ext cx="1413163" cy="638976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</a:rPr>
              <a:t>3</a:t>
            </a:r>
            <a:r>
              <a:rPr lang="en-US" sz="3200" dirty="0" smtClean="0"/>
              <a:t>   4</a:t>
            </a:r>
            <a:endParaRPr lang="en-US" sz="32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848097" y="4071246"/>
            <a:ext cx="1052947" cy="62021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901043" y="5328049"/>
            <a:ext cx="706582" cy="558117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Rounded Rectangle 20"/>
          <p:cNvSpPr/>
          <p:nvPr/>
        </p:nvSpPr>
        <p:spPr>
          <a:xfrm>
            <a:off x="4039590" y="5864059"/>
            <a:ext cx="1136069" cy="588471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</a:t>
            </a:r>
            <a:endParaRPr lang="en-US" sz="3200" dirty="0"/>
          </a:p>
        </p:txBody>
      </p:sp>
      <p:sp>
        <p:nvSpPr>
          <p:cNvPr id="26" name="Down Arrow 25"/>
          <p:cNvSpPr/>
          <p:nvPr/>
        </p:nvSpPr>
        <p:spPr>
          <a:xfrm rot="10800000">
            <a:off x="8259288" y="4152614"/>
            <a:ext cx="439388" cy="6768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6754704" y="4795886"/>
                <a:ext cx="388794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Suppose budget used up here</a:t>
                </a:r>
              </a:p>
              <a:p>
                <a:r>
                  <a:rPr lang="en-US" sz="2400" dirty="0" smtClean="0"/>
                  <a:t>Item 8,7,9 are </a:t>
                </a:r>
                <a:r>
                  <a:rPr lang="en-US" sz="2400" b="1" dirty="0" smtClean="0"/>
                  <a:t>incomparable</a:t>
                </a:r>
              </a:p>
              <a:p>
                <a:r>
                  <a:rPr lang="en-US" sz="2400" dirty="0"/>
                  <a:t>i</a:t>
                </a:r>
                <a:r>
                  <a:rPr lang="en-US" sz="2400" dirty="0" smtClean="0"/>
                  <a:t>n the ranking</a:t>
                </a:r>
              </a:p>
              <a:p>
                <a:r>
                  <a:rPr lang="en-US" sz="2400" dirty="0" smtClean="0"/>
                  <a:t>We just know they are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&gt;6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704" y="4795886"/>
                <a:ext cx="3887944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2351" t="-3113" r="-1724" b="-81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6257307" y="2376527"/>
            <a:ext cx="1448789" cy="50104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374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" y="247006"/>
            <a:ext cx="11857512" cy="1325562"/>
          </a:xfrm>
        </p:spPr>
        <p:txBody>
          <a:bodyPr/>
          <a:lstStyle/>
          <a:p>
            <a:r>
              <a:rPr lang="en-US" dirty="0" smtClean="0"/>
              <a:t>Problem: Rank Elicitation from pairwise preferences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591478"/>
                <a:ext cx="10515600" cy="4351337"/>
              </a:xfrm>
            </p:spPr>
            <p:txBody>
              <a:bodyPr/>
              <a:lstStyle/>
              <a:p>
                <a:r>
                  <a:rPr lang="en-US" dirty="0" smtClean="0"/>
                  <a:t>The set of items to be ranked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={1,…,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Given: a set of </a:t>
                </a:r>
                <a:r>
                  <a:rPr lang="en-US" dirty="0" smtClean="0"/>
                  <a:t>stochastic pairwise </a:t>
                </a:r>
                <a:r>
                  <a:rPr lang="en-US" dirty="0" smtClean="0"/>
                  <a:t>preferences</a:t>
                </a:r>
              </a:p>
              <a:p>
                <a:r>
                  <a:rPr lang="en-US" altLang="zh-HK" dirty="0"/>
                  <a:t>e</a:t>
                </a:r>
                <a:r>
                  <a:rPr lang="en-US" altLang="zh-HK" dirty="0" smtClean="0"/>
                  <a:t>.g. {</a:t>
                </a:r>
                <a14:m>
                  <m:oMath xmlns:m="http://schemas.openxmlformats.org/officeDocument/2006/math">
                    <m:r>
                      <a:rPr lang="en-US" altLang="zh-HK" b="0" i="1" smtClean="0">
                        <a:latin typeface="Cambria Math" panose="02040503050406030204" pitchFamily="18" charset="0"/>
                      </a:rPr>
                      <m:t>1≻3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7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≻9</m:t>
                    </m:r>
                  </m:oMath>
                </a14:m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≻</m:t>
                    </m:r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en-US" altLang="zh-HK" b="0" i="0" smtClean="0">
                        <a:latin typeface="Cambria Math" panose="02040503050406030204" pitchFamily="18" charset="0"/>
                      </a:rPr>
                      <m:t>},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Goal: To infer a complete ranking of all items</a:t>
                </a:r>
              </a:p>
              <a:p>
                <a:r>
                  <a:rPr lang="en-US" dirty="0" smtClean="0"/>
                  <a:t>e.g.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591478"/>
                <a:ext cx="10515600" cy="4351337"/>
              </a:xfrm>
              <a:blipFill rotWithShape="0">
                <a:blip r:embed="rId2"/>
                <a:stretch>
                  <a:fillRect l="-92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4" name="Group 53"/>
          <p:cNvGrpSpPr/>
          <p:nvPr/>
        </p:nvGrpSpPr>
        <p:grpSpPr>
          <a:xfrm>
            <a:off x="3078661" y="4483431"/>
            <a:ext cx="6048531" cy="2374569"/>
            <a:chOff x="2346700" y="4518931"/>
            <a:chExt cx="6048531" cy="2374569"/>
          </a:xfrm>
        </p:grpSpPr>
        <p:sp>
          <p:nvSpPr>
            <p:cNvPr id="8" name="橢圓 3"/>
            <p:cNvSpPr/>
            <p:nvPr/>
          </p:nvSpPr>
          <p:spPr>
            <a:xfrm>
              <a:off x="4592767" y="4722134"/>
              <a:ext cx="472873" cy="47287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9" name="文字方塊 25"/>
            <p:cNvSpPr txBox="1"/>
            <p:nvPr/>
          </p:nvSpPr>
          <p:spPr>
            <a:xfrm>
              <a:off x="4996195" y="4523176"/>
              <a:ext cx="398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4800" dirty="0" smtClean="0"/>
                <a:t>&gt;</a:t>
              </a:r>
              <a:endParaRPr lang="zh-HK" altLang="en-US" sz="480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547650" y="4690172"/>
              <a:ext cx="1338868" cy="536836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文字方塊 25"/>
            <p:cNvSpPr txBox="1"/>
            <p:nvPr/>
          </p:nvSpPr>
          <p:spPr>
            <a:xfrm>
              <a:off x="5009607" y="5299780"/>
              <a:ext cx="398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4800" dirty="0" smtClean="0"/>
                <a:t>&gt;</a:t>
              </a:r>
              <a:endParaRPr lang="zh-HK" altLang="en-US" sz="48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548873" y="5419020"/>
              <a:ext cx="1338868" cy="536836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75257" y="6182145"/>
              <a:ext cx="1338868" cy="536836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橢圓 3"/>
            <p:cNvSpPr/>
            <p:nvPr/>
          </p:nvSpPr>
          <p:spPr>
            <a:xfrm>
              <a:off x="2346700" y="5649357"/>
              <a:ext cx="565238" cy="5652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400760" y="4547359"/>
              <a:ext cx="448409" cy="44840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橢圓 24"/>
            <p:cNvSpPr/>
            <p:nvPr/>
          </p:nvSpPr>
          <p:spPr>
            <a:xfrm>
              <a:off x="2425410" y="6398193"/>
              <a:ext cx="387810" cy="3878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2461182" y="5183352"/>
              <a:ext cx="300010" cy="30001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橢圓 3"/>
            <p:cNvSpPr/>
            <p:nvPr/>
          </p:nvSpPr>
          <p:spPr>
            <a:xfrm>
              <a:off x="7829993" y="4518931"/>
              <a:ext cx="565238" cy="565238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7891494" y="5197680"/>
              <a:ext cx="448409" cy="44840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橢圓 24"/>
            <p:cNvSpPr/>
            <p:nvPr/>
          </p:nvSpPr>
          <p:spPr>
            <a:xfrm>
              <a:off x="7914367" y="5855780"/>
              <a:ext cx="387810" cy="3878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7954761" y="6507654"/>
              <a:ext cx="300010" cy="30001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>
              <a:off x="5381338" y="4746598"/>
              <a:ext cx="448409" cy="44840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4602507" y="5475674"/>
              <a:ext cx="448409" cy="448409"/>
            </a:xfrm>
            <a:prstGeom prst="ellipse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橢圓 24"/>
            <p:cNvSpPr/>
            <p:nvPr/>
          </p:nvSpPr>
          <p:spPr>
            <a:xfrm>
              <a:off x="5408459" y="5522988"/>
              <a:ext cx="387810" cy="3878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7" name="橢圓 24"/>
            <p:cNvSpPr/>
            <p:nvPr/>
          </p:nvSpPr>
          <p:spPr>
            <a:xfrm>
              <a:off x="4628938" y="6243587"/>
              <a:ext cx="387810" cy="38781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28" name="文字方塊 25"/>
            <p:cNvSpPr txBox="1"/>
            <p:nvPr/>
          </p:nvSpPr>
          <p:spPr>
            <a:xfrm>
              <a:off x="4996508" y="6047661"/>
              <a:ext cx="39885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4800" dirty="0" smtClean="0"/>
                <a:t>&gt;</a:t>
              </a:r>
              <a:endParaRPr lang="zh-HK" altLang="en-US" sz="4800" dirty="0"/>
            </a:p>
          </p:txBody>
        </p:sp>
        <p:sp>
          <p:nvSpPr>
            <p:cNvPr id="29" name="Oval 28"/>
            <p:cNvSpPr/>
            <p:nvPr/>
          </p:nvSpPr>
          <p:spPr>
            <a:xfrm>
              <a:off x="5477969" y="6301326"/>
              <a:ext cx="300010" cy="300010"/>
            </a:xfrm>
            <a:prstGeom prst="ellipse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 rot="16200000">
              <a:off x="3473133" y="5334956"/>
              <a:ext cx="457032" cy="646204"/>
            </a:xfrm>
            <a:prstGeom prst="down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wn Arrow 30"/>
            <p:cNvSpPr/>
            <p:nvPr/>
          </p:nvSpPr>
          <p:spPr>
            <a:xfrm rot="16200000">
              <a:off x="6508405" y="5367341"/>
              <a:ext cx="457032" cy="646204"/>
            </a:xfrm>
            <a:prstGeom prst="downArrow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文字方塊 25"/>
            <p:cNvSpPr txBox="1"/>
            <p:nvPr/>
          </p:nvSpPr>
          <p:spPr>
            <a:xfrm>
              <a:off x="7322282" y="4521821"/>
              <a:ext cx="623616" cy="576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dirty="0" smtClean="0"/>
                <a:t>1.</a:t>
              </a:r>
              <a:endParaRPr lang="zh-HK" altLang="en-US" sz="3600" dirty="0"/>
            </a:p>
          </p:txBody>
        </p:sp>
        <p:sp>
          <p:nvSpPr>
            <p:cNvPr id="33" name="文字方塊 25"/>
            <p:cNvSpPr txBox="1"/>
            <p:nvPr/>
          </p:nvSpPr>
          <p:spPr>
            <a:xfrm>
              <a:off x="7331144" y="5129364"/>
              <a:ext cx="623616" cy="576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dirty="0"/>
                <a:t>2</a:t>
              </a:r>
              <a:r>
                <a:rPr lang="en-US" altLang="zh-HK" sz="3600" dirty="0" smtClean="0"/>
                <a:t>.</a:t>
              </a:r>
              <a:endParaRPr lang="zh-HK" altLang="en-US" sz="3600" dirty="0"/>
            </a:p>
          </p:txBody>
        </p:sp>
        <p:sp>
          <p:nvSpPr>
            <p:cNvPr id="34" name="文字方塊 25"/>
            <p:cNvSpPr txBox="1"/>
            <p:nvPr/>
          </p:nvSpPr>
          <p:spPr>
            <a:xfrm>
              <a:off x="7312856" y="5711203"/>
              <a:ext cx="623616" cy="576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dirty="0" smtClean="0"/>
                <a:t>3.</a:t>
              </a:r>
              <a:endParaRPr lang="zh-HK" altLang="en-US" sz="3600" dirty="0"/>
            </a:p>
          </p:txBody>
        </p:sp>
        <p:sp>
          <p:nvSpPr>
            <p:cNvPr id="35" name="文字方塊 25"/>
            <p:cNvSpPr txBox="1"/>
            <p:nvPr/>
          </p:nvSpPr>
          <p:spPr>
            <a:xfrm>
              <a:off x="7325652" y="6317338"/>
              <a:ext cx="623616" cy="5761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HK" sz="3600" dirty="0"/>
                <a:t>4</a:t>
              </a:r>
              <a:r>
                <a:rPr lang="en-US" altLang="zh-HK" sz="3600" dirty="0" smtClean="0"/>
                <a:t>.</a:t>
              </a:r>
              <a:endParaRPr lang="zh-HK" altLang="en-US" sz="36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102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Pairwise Stability </a:t>
            </a:r>
            <a:r>
              <a:rPr lang="en-US" dirty="0" smtClean="0"/>
              <a:t>of Budget </a:t>
            </a:r>
            <a:r>
              <a:rPr lang="en-US" dirty="0" err="1" smtClean="0"/>
              <a:t>QuickSort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BQS does not introduce any bias in the marginal</a:t>
                </a:r>
              </a:p>
              <a:p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bSup>
                  </m:oMath>
                </a14:m>
                <a:r>
                  <a:rPr lang="en-US" dirty="0" smtClean="0"/>
                  <a:t> denote set of tree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p>
                    </m:sSup>
                  </m:oMath>
                </a14:m>
                <a:r>
                  <a:rPr lang="en-US" dirty="0" smtClean="0"/>
                  <a:t> in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are incomparable in the associated ranking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Proposition 2</a:t>
                </a:r>
                <a:r>
                  <a:rPr lang="en-US" dirty="0" smtClean="0"/>
                  <a:t>: </a:t>
                </a:r>
                <a:r>
                  <a:rPr lang="en-US" i="1" dirty="0" smtClean="0"/>
                  <a:t>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i="1" dirty="0" smtClean="0"/>
                  <a:t>, any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i="1" dirty="0" smtClean="0"/>
                  <a:t> and any indices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 smtClean="0"/>
                  <a:t>, the partial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i="1" dirty="0" smtClean="0"/>
                  <a:t> generated by BQS(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 smtClean="0"/>
                  <a:t>) satisfies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≻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𝛵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i="1" dirty="0" smtClean="0"/>
              </a:p>
              <a:p>
                <a:pPr marL="0" indent="0">
                  <a:buNone/>
                </a:pPr>
                <a:r>
                  <a:rPr lang="en-US" dirty="0" smtClean="0"/>
                  <a:t>i.e. whenever two items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are comparable by the partial ranking r generated by BQS,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with probability exactly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2373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sketch of Proposition 2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436914"/>
                <a:ext cx="10515600" cy="4738255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b="1" dirty="0"/>
                  <a:t>Proposition </a:t>
                </a:r>
                <a:r>
                  <a:rPr lang="en-US" b="1" dirty="0" smtClean="0"/>
                  <a:t>2</a:t>
                </a:r>
                <a:r>
                  <a:rPr lang="en-US" dirty="0" smtClean="0"/>
                  <a:t>: </a:t>
                </a:r>
                <a:r>
                  <a:rPr lang="en-US" i="1" dirty="0"/>
                  <a:t>For any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i="1" dirty="0"/>
                  <a:t>, any set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i="1" dirty="0"/>
                  <a:t> and any indices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i="1" dirty="0"/>
                  <a:t>, the partial order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i="1" dirty="0"/>
                  <a:t> generated by BQS(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i="1" dirty="0"/>
                  <a:t>) satisfies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ℙ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≻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𝑟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𝜏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  <m:r>
                          <a:rPr lang="en-US" i="1">
                            <a:latin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𝛵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p>
                        </m:sSup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Conditioned on the event that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are incomparable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would have been obtained with </a:t>
                </a:r>
                <a:r>
                  <a:rPr lang="en-US" dirty="0" smtClean="0"/>
                  <a:t>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dirty="0" smtClean="0"/>
                  <a:t> in </a:t>
                </a:r>
                <a:r>
                  <a:rPr lang="en-US" dirty="0" smtClean="0"/>
                  <a:t>case execution of BQS has been continued</a:t>
                </a:r>
              </a:p>
              <a:p>
                <a:r>
                  <a:rPr lang="en-US" dirty="0" smtClean="0"/>
                  <a:t>The results follows by combining this with Theorem 1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436914"/>
                <a:ext cx="10515600" cy="4738255"/>
              </a:xfrm>
              <a:blipFill rotWithShape="0">
                <a:blip r:embed="rId2"/>
                <a:stretch>
                  <a:fillRect l="-1217" t="-21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2435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Goal </a:t>
            </a:r>
            <a:r>
              <a:rPr lang="en-US" dirty="0" smtClean="0"/>
              <a:t>of learner: PAC-item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691322"/>
                <a:ext cx="10515600" cy="473322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Optimal item referring to the Condorcet winner</a:t>
                </a:r>
              </a:p>
              <a:p>
                <a:r>
                  <a:rPr lang="en-US" dirty="0" smtClean="0"/>
                  <a:t>An item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is a </a:t>
                </a:r>
                <a:r>
                  <a:rPr lang="en-US" dirty="0"/>
                  <a:t>Condorcet </a:t>
                </a:r>
                <a:r>
                  <a:rPr lang="en-US" dirty="0" smtClean="0"/>
                  <a:t>winner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p>
                          <m:sSup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b="0" dirty="0" smtClean="0">
                  <a:ea typeface="Cambria Math" panose="02040503050406030204" pitchFamily="18" charset="0"/>
                </a:endParaRPr>
              </a:p>
              <a:p>
                <a:r>
                  <a:rPr lang="en-US" dirty="0" smtClean="0"/>
                  <a:t>Difficult to determine an order between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Hence, we relax the goal to the find the PAC-item</a:t>
                </a:r>
                <a:endParaRPr lang="en-US" dirty="0"/>
              </a:p>
              <a:p>
                <a:r>
                  <a:rPr lang="en-US" dirty="0" smtClean="0"/>
                  <a:t>An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is a PAC-item, if it is beaten by the Condorcet winner with at most an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-margin: 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691322"/>
                <a:ext cx="10515600" cy="4733229"/>
              </a:xfrm>
              <a:blipFill rotWithShape="0">
                <a:blip r:embed="rId2"/>
                <a:stretch>
                  <a:fillRect l="-928" t="-2059" r="-17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54617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PLPAC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737" y="1579419"/>
            <a:ext cx="10515600" cy="43513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Goal: Finding the PAC item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each iteration,</a:t>
            </a:r>
          </a:p>
          <a:p>
            <a:r>
              <a:rPr lang="en-US" dirty="0" smtClean="0"/>
              <a:t>Generate a partial ranking (line 6)</a:t>
            </a:r>
          </a:p>
          <a:p>
            <a:r>
              <a:rPr lang="en-US" dirty="0" smtClean="0"/>
              <a:t>Translate ranking into pairwise</a:t>
            </a:r>
          </a:p>
          <a:p>
            <a:pPr marL="0" indent="0">
              <a:buNone/>
            </a:pPr>
            <a:r>
              <a:rPr lang="en-US" dirty="0" smtClean="0"/>
              <a:t>comparisons</a:t>
            </a:r>
          </a:p>
          <a:p>
            <a:r>
              <a:rPr lang="en-US" dirty="0" smtClean="0"/>
              <a:t>Update the estimates of marginal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595" y="0"/>
            <a:ext cx="6057405" cy="68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2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PLPAC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310737" y="1579419"/>
                <a:ext cx="10515600" cy="4351337"/>
              </a:xfrm>
            </p:spPr>
            <p:txBody>
              <a:bodyPr/>
              <a:lstStyle/>
              <a:p>
                <a:r>
                  <a:rPr lang="en-US" dirty="0" smtClean="0"/>
                  <a:t>Apply a elimination strategy:</a:t>
                </a:r>
              </a:p>
              <a:p>
                <a:pPr marL="0" indent="0">
                  <a:buNone/>
                </a:pPr>
                <a:r>
                  <a:rPr lang="en-US" dirty="0" smtClean="0"/>
                  <a:t>Remove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if it is significantly beaten</a:t>
                </a:r>
              </a:p>
              <a:p>
                <a:pPr marL="0" indent="0">
                  <a:buNone/>
                </a:pPr>
                <a:r>
                  <a:rPr lang="en-US" dirty="0" smtClean="0"/>
                  <a:t>by another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r>
                  <a:rPr lang="en-US" dirty="0" smtClean="0"/>
                  <a:t>Terminates when</a:t>
                </a:r>
              </a:p>
              <a:p>
                <a:pPr marL="0" indent="0">
                  <a:buNone/>
                </a:pPr>
                <a:r>
                  <a:rPr lang="en-US" dirty="0"/>
                  <a:t>t</a:t>
                </a:r>
                <a:r>
                  <a:rPr lang="en-US" dirty="0" smtClean="0"/>
                  <a:t>he PAC item set has </a:t>
                </a:r>
              </a:p>
              <a:p>
                <a:pPr marL="0" indent="0">
                  <a:buNone/>
                </a:pPr>
                <a:r>
                  <a:rPr lang="en-US" dirty="0" smtClean="0"/>
                  <a:t>at least one item</a:t>
                </a:r>
                <a:endParaRPr lang="en-US" dirty="0"/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737" y="1579419"/>
                <a:ext cx="10515600" cy="4351337"/>
              </a:xfrm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4595" y="0"/>
            <a:ext cx="6057405" cy="6849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626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53576"/>
            <a:ext cx="10515600" cy="1325562"/>
          </a:xfrm>
        </p:spPr>
        <p:txBody>
          <a:bodyPr/>
          <a:lstStyle/>
          <a:p>
            <a:r>
              <a:rPr lang="en-US" dirty="0" smtClean="0"/>
              <a:t>Sample Complexity analysis of PLPAC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2173184"/>
                <a:ext cx="10515600" cy="4351337"/>
              </a:xfrm>
            </p:spPr>
            <p:txBody>
              <a:bodyPr/>
              <a:lstStyle/>
              <a:p>
                <a:r>
                  <a:rPr lang="en-US" dirty="0" smtClean="0"/>
                  <a:t>In each iteration,</a:t>
                </a:r>
              </a:p>
              <a:p>
                <a:r>
                  <a:rPr lang="en-US" dirty="0" smtClean="0"/>
                  <a:t>partial </a:t>
                </a:r>
                <a:r>
                  <a:rPr lang="en-US" dirty="0" smtClean="0"/>
                  <a:t>orderings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in line 6 defines a bucket order</a:t>
                </a:r>
              </a:p>
              <a:p>
                <a:r>
                  <a:rPr lang="en-US" dirty="0" smtClean="0"/>
                  <a:t>Pairs are incomparable </a:t>
                </a:r>
                <a:r>
                  <a:rPr lang="en-US" dirty="0" smtClean="0"/>
                  <a:t>within a </a:t>
                </a:r>
                <a:r>
                  <a:rPr lang="en-US" dirty="0" smtClean="0"/>
                  <a:t>bucket</a:t>
                </a:r>
              </a:p>
              <a:p>
                <a:r>
                  <a:rPr lang="en-US" dirty="0" smtClean="0"/>
                  <a:t>But pairs from different buckets are comparable</a:t>
                </a:r>
              </a:p>
              <a:p>
                <a:r>
                  <a:rPr lang="en-US" dirty="0" smtClean="0"/>
                  <a:t>With budget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 smtClean="0"/>
                  <a:t>, the bucket order has only two buckets</a:t>
                </a:r>
              </a:p>
              <a:p>
                <a:r>
                  <a:rPr lang="en-US" dirty="0" smtClean="0"/>
                  <a:t>After the first partition of BQS, it will use up all the </a:t>
                </a:r>
                <a:r>
                  <a:rPr lang="en-US" dirty="0"/>
                  <a:t>budget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2173184"/>
                <a:ext cx="10515600" cy="4351337"/>
              </a:xfrm>
              <a:blipFill rotWithShape="0">
                <a:blip r:embed="rId2"/>
                <a:stretch>
                  <a:fillRect l="-92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31032" r="14670" b="59854"/>
          <a:stretch/>
        </p:blipFill>
        <p:spPr>
          <a:xfrm>
            <a:off x="2909361" y="1285086"/>
            <a:ext cx="5640874" cy="681397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3544738" y="5553178"/>
            <a:ext cx="4370119" cy="688769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/>
              <a:t>4</a:t>
            </a:r>
            <a:r>
              <a:rPr lang="en-US" sz="3200" dirty="0" smtClean="0"/>
              <a:t>   1   3   2   </a:t>
            </a:r>
            <a:r>
              <a:rPr lang="en-US" sz="3200" dirty="0" smtClean="0">
                <a:solidFill>
                  <a:srgbClr val="FF0000"/>
                </a:solidFill>
              </a:rPr>
              <a:t>6</a:t>
            </a:r>
            <a:r>
              <a:rPr lang="en-US" sz="3200" dirty="0" smtClean="0"/>
              <a:t>   8   7   9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823855" y="5647038"/>
            <a:ext cx="2291937" cy="468755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43452" y="5653002"/>
            <a:ext cx="1368631" cy="462791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82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Complexity analysis of PLPAC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828800"/>
                <a:ext cx="10515600" cy="502920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US" dirty="0" smtClean="0"/>
                  <a:t>Observation: </a:t>
                </a:r>
              </a:p>
              <a:p>
                <a:r>
                  <a:rPr lang="en-US" dirty="0" smtClean="0"/>
                  <a:t>The optimal arm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and an arbitrary arm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fall into different buckets “often enough</a:t>
                </a:r>
                <a:r>
                  <a:rPr lang="en-US" dirty="0" smtClean="0"/>
                  <a:t>”</a:t>
                </a:r>
                <a:endParaRPr lang="en-US" dirty="0" smtClean="0"/>
              </a:p>
              <a:p>
                <a:r>
                  <a:rPr lang="en-US" dirty="0" smtClean="0"/>
                  <a:t>Allow us to upper-bound the number of pairwise comparisons</a:t>
                </a:r>
              </a:p>
              <a:p>
                <a:endParaRPr lang="en-US" dirty="0" smtClean="0"/>
              </a:p>
              <a:p>
                <a:pPr marL="0" indent="0">
                  <a:buNone/>
                </a:pPr>
                <a:r>
                  <a:rPr lang="en-US" b="1" dirty="0" smtClean="0"/>
                  <a:t>Theorem 3</a:t>
                </a:r>
                <a:r>
                  <a:rPr lang="en-US" dirty="0" smtClean="0"/>
                  <a:t>: Set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(1/2)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l-G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</a:rPr>
                      <m:t>}=(1/2)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/>
                  <a:t>f</a:t>
                </a:r>
                <a:r>
                  <a:rPr lang="en-US" dirty="0" smtClean="0"/>
                  <a:t>or </a:t>
                </a:r>
                <a:r>
                  <a:rPr lang="en-US" dirty="0" smtClean="0"/>
                  <a:t>each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. The total number of samples for PLPAC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≠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den>
                        </m:f>
                      </m:e>
                    </m:func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 smtClean="0"/>
                  <a:t>The dependence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 is of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828800"/>
                <a:ext cx="10515600" cy="5029200"/>
              </a:xfrm>
              <a:blipFill rotWithShape="0">
                <a:blip r:embed="rId2"/>
                <a:stretch>
                  <a:fillRect l="-1217" t="-1939" r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749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 goal </a:t>
            </a:r>
            <a:r>
              <a:rPr lang="en-US" dirty="0"/>
              <a:t>of learner: </a:t>
            </a:r>
            <a:r>
              <a:rPr lang="en-US" dirty="0" smtClean="0"/>
              <a:t>AMPR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691322"/>
                <a:ext cx="10515600" cy="4239491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The most probable ranking,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𝕊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𝑀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ℙ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/>
                  <a:t>Difficult to determine an order between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when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 smtClean="0"/>
              </a:p>
              <a:p>
                <a:r>
                  <a:rPr lang="en-US" dirty="0" smtClean="0"/>
                  <a:t>Hence, difficult to find the most probable ranking</a:t>
                </a:r>
              </a:p>
              <a:p>
                <a:r>
                  <a:rPr lang="en-US" b="1" dirty="0" smtClean="0"/>
                  <a:t>Relax</a:t>
                </a:r>
                <a:r>
                  <a:rPr lang="en-US" dirty="0" smtClean="0"/>
                  <a:t> the goal to find the </a:t>
                </a:r>
                <a:r>
                  <a:rPr lang="en-US" b="1" dirty="0"/>
                  <a:t>A</a:t>
                </a:r>
                <a:r>
                  <a:rPr lang="en-US" dirty="0"/>
                  <a:t>pproximately </a:t>
                </a:r>
                <a:r>
                  <a:rPr lang="en-US" b="1" dirty="0"/>
                  <a:t>M</a:t>
                </a:r>
                <a:r>
                  <a:rPr lang="en-US" dirty="0"/>
                  <a:t>ost </a:t>
                </a:r>
                <a:r>
                  <a:rPr lang="en-US" b="1" dirty="0"/>
                  <a:t>P</a:t>
                </a:r>
                <a:r>
                  <a:rPr lang="en-US" dirty="0"/>
                  <a:t>robable </a:t>
                </a:r>
                <a:r>
                  <a:rPr lang="en-US" b="1" dirty="0"/>
                  <a:t>R</a:t>
                </a:r>
                <a:r>
                  <a:rPr lang="en-US" dirty="0"/>
                  <a:t>anking</a:t>
                </a:r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691322"/>
                <a:ext cx="10515600" cy="4239491"/>
              </a:xfrm>
              <a:blipFill rotWithShape="0">
                <a:blip r:embed="rId2"/>
                <a:stretch>
                  <a:fillRect l="-928" t="-24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42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Second goal of </a:t>
            </a:r>
            <a:r>
              <a:rPr lang="en-US" dirty="0"/>
              <a:t>learner: AMPR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Find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</a:t>
                </a:r>
                <a:r>
                  <a:rPr lang="en-US" dirty="0" smtClean="0"/>
                  <a:t>has </a:t>
                </a:r>
                <a:r>
                  <a:rPr lang="en-US" dirty="0"/>
                  <a:t>the following property:</a:t>
                </a:r>
              </a:p>
              <a:p>
                <a:pPr marL="0" indent="0">
                  <a:buNone/>
                </a:pPr>
                <a:r>
                  <a:rPr lang="en-US" dirty="0"/>
                  <a:t>No pair of items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, such that 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/>
                  <a:t>Ranking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is allowed to differ from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/>
                  <a:t> only for those items whose pairwise probabilities close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1/2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Any ranking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/>
                  <a:t> satisfying this property is called an approximately most probable ranking (AMPR)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 r="-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623695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PLPAC-AMPR algorithm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531917"/>
                <a:ext cx="10515600" cy="4351337"/>
              </a:xfrm>
            </p:spPr>
            <p:txBody>
              <a:bodyPr/>
              <a:lstStyle/>
              <a:p>
                <a:r>
                  <a:rPr lang="en-US" dirty="0" smtClean="0"/>
                  <a:t>The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r>
                  <a:rPr lang="en-US" dirty="0" smtClean="0"/>
                  <a:t> of a PL model is the ranking that sorts items in decreasing order of their skill values: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 smtClean="0"/>
                  <a:t> </a:t>
                </a:r>
                <a:r>
                  <a:rPr lang="en-US" b="0" dirty="0" err="1" smtClean="0"/>
                  <a:t>iff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v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b="0" dirty="0" smtClean="0"/>
                  <a:t> for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Moreover, since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implies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&gt;1/2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r>
                  <a:rPr lang="en-US" dirty="0" smtClean="0"/>
                  <a:t>We can also sort </a:t>
                </a:r>
                <a:r>
                  <a:rPr lang="en-US" dirty="0" smtClean="0"/>
                  <a:t>the items based on Copeland score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i="0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=#{1≤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|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&gt;1/2)}</m:t>
                      </m:r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y</a:t>
                </a:r>
                <a:r>
                  <a:rPr lang="en-US" dirty="0" smtClean="0"/>
                  <a:t>ields a most probable ranking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r>
                  <a:rPr lang="en-US" dirty="0"/>
                  <a:t>The PLPAC-AMPR</a:t>
                </a:r>
                <a:r>
                  <a:rPr lang="en-US" dirty="0" smtClean="0"/>
                  <a:t> algorithm is </a:t>
                </a:r>
                <a:r>
                  <a:rPr lang="en-US" dirty="0"/>
                  <a:t>based on estimating the Copeland score of the </a:t>
                </a:r>
                <a:r>
                  <a:rPr lang="en-US" dirty="0" smtClean="0"/>
                  <a:t>items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531917"/>
                <a:ext cx="10515600" cy="4351337"/>
              </a:xfrm>
              <a:blipFill rotWithShape="0">
                <a:blip r:embed="rId2"/>
                <a:stretch>
                  <a:fillRect l="-1217" t="-2241" b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41600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Moving to online setting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The learner is allowed to sample the pairwise preference actively</a:t>
                </a:r>
              </a:p>
              <a:p>
                <a:r>
                  <a:rPr lang="en-US" dirty="0"/>
                  <a:t>The set of items to be ranked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={1,…,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Each iteration: compare two items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Observe a stochastic </a:t>
                </a:r>
                <a:r>
                  <a:rPr lang="en-US" dirty="0"/>
                  <a:t>pairwise </a:t>
                </a:r>
                <a:r>
                  <a:rPr lang="en-US" dirty="0" smtClean="0"/>
                  <a:t>preference</a:t>
                </a:r>
                <a:endParaRPr lang="en-US" dirty="0" smtClean="0"/>
              </a:p>
              <a:p>
                <a:r>
                  <a:rPr lang="en-US" dirty="0" smtClean="0"/>
                  <a:t>The goal is to learn the post probable ranking over all items</a:t>
                </a:r>
              </a:p>
              <a:p>
                <a:r>
                  <a:rPr lang="en-US" dirty="0" smtClean="0"/>
                  <a:t>Referred </a:t>
                </a:r>
                <a:r>
                  <a:rPr lang="en-US" dirty="0" smtClean="0"/>
                  <a:t>as the Dueling Bandit problem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92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345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-297021"/>
            <a:ext cx="10515600" cy="1325562"/>
          </a:xfrm>
        </p:spPr>
        <p:txBody>
          <a:bodyPr/>
          <a:lstStyle/>
          <a:p>
            <a:r>
              <a:rPr lang="en-US" dirty="0" smtClean="0"/>
              <a:t>PLPAC-AMPR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367" y="569198"/>
            <a:ext cx="8842664" cy="6324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74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223256"/>
            <a:ext cx="10515600" cy="1325562"/>
          </a:xfrm>
        </p:spPr>
        <p:txBody>
          <a:bodyPr/>
          <a:lstStyle/>
          <a:p>
            <a:r>
              <a:rPr lang="en-US" dirty="0"/>
              <a:t>PLPAC-AMPR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460665"/>
                <a:ext cx="10515600" cy="5225143"/>
              </a:xfrm>
            </p:spPr>
            <p:txBody>
              <a:bodyPr/>
              <a:lstStyle/>
              <a:p>
                <a:r>
                  <a:rPr lang="en-US" dirty="0" smtClean="0"/>
                  <a:t>In each iteration,</a:t>
                </a:r>
              </a:p>
              <a:p>
                <a:r>
                  <a:rPr lang="en-US" dirty="0" smtClean="0"/>
                  <a:t>Generates </a:t>
                </a:r>
                <a:r>
                  <a:rPr lang="en-US" dirty="0" smtClean="0"/>
                  <a:t>rankings based on sorting</a:t>
                </a:r>
              </a:p>
              <a:p>
                <a:r>
                  <a:rPr lang="en-US" dirty="0" smtClean="0"/>
                  <a:t>Update pairwise probability estimates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dirty="0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Compute a lower and upper bound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dirty="0" smtClean="0"/>
                  <a:t> for each scores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ba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=#{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∈[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]\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}|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𝑐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&gt;1/2}</m:t>
                      </m:r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Which is the number of items that are beaten significantly by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based on current estimates of pairwise marginal.</a:t>
                </a: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bar>
                      <m:barPr>
                        <m:pos m:val="top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ba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=#{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\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}|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]}</m:t>
                    </m:r>
                  </m:oMath>
                </a14:m>
                <a:endParaRPr lang="en-US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/>
                  <a:t> is the number of pairs for which cannot decided their order</a:t>
                </a:r>
              </a:p>
              <a:p>
                <a:endParaRPr lang="en-US" dirty="0"/>
              </a:p>
              <a:p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460665"/>
                <a:ext cx="10515600" cy="5225143"/>
              </a:xfrm>
              <a:blipFill rotWithShape="0">
                <a:blip r:embed="rId2"/>
                <a:stretch>
                  <a:fillRect l="-1217" t="-19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777631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PLPAC-AMPR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828800"/>
                <a:ext cx="10515600" cy="4892634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We don’t need to sort the whole item set </a:t>
                </a:r>
                <a14:m>
                  <m:oMath xmlns:m="http://schemas.openxmlformats.org/officeDocument/2006/math">
                    <m:r>
                      <a:rPr lang="en-US" b="0" i="0" dirty="0" smtClean="0"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/>
                  <a:t> in each iteration</a:t>
                </a:r>
              </a:p>
              <a:p>
                <a:r>
                  <a:rPr lang="en-US" dirty="0" smtClean="0"/>
                  <a:t>Because if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ba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 smtClean="0"/>
                  <a:t>, </a:t>
                </a:r>
              </a:p>
              <a:p>
                <a:r>
                  <a:rPr lang="en-US" dirty="0" smtClean="0"/>
                  <a:t>then we already know the order of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Consider the interval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=(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,</a:t>
                </a:r>
              </a:p>
              <a:p>
                <a:pPr marL="0" indent="0">
                  <a:buNone/>
                </a:pPr>
                <a:r>
                  <a:rPr lang="en-US" dirty="0"/>
                  <a:t>w</a:t>
                </a:r>
                <a:r>
                  <a:rPr lang="en-US" dirty="0" smtClean="0"/>
                  <a:t>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Denote the connected components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⊂[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In each iteration, call the Budged Quick sort with the connected components</a:t>
                </a:r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828800"/>
                <a:ext cx="10515600" cy="4892634"/>
              </a:xfrm>
              <a:blipFill rotWithShape="0">
                <a:blip r:embed="rId2"/>
                <a:stretch>
                  <a:fillRect l="-1217" t="-19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4342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PLPAC-AMPR algorithm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The algorithm terminates if </a:t>
                </a:r>
              </a:p>
              <a:p>
                <a:pPr marL="0" indent="0">
                  <a:buNone/>
                </a:pPr>
                <a:r>
                  <a:rPr lang="en-US" dirty="0" smtClean="0"/>
                  <a:t>There </a:t>
                </a:r>
                <a:r>
                  <a:rPr lang="en-US" dirty="0" smtClean="0"/>
                  <a:t>is no pair of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, for which the ordering </a:t>
                </a:r>
                <a:r>
                  <a:rPr lang="en-US" dirty="0" smtClean="0"/>
                  <a:t>has </a:t>
                </a:r>
                <a:r>
                  <a:rPr lang="en-US" dirty="0" smtClean="0"/>
                  <a:t>not </a:t>
                </a:r>
                <a:r>
                  <a:rPr lang="en-US" dirty="0" smtClean="0"/>
                  <a:t>been elicited </a:t>
                </a:r>
                <a:r>
                  <a:rPr lang="en-US" dirty="0" smtClean="0"/>
                  <a:t>yet, i.e.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∩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bar>
                          <m:ba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ba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bar>
                          <m:barPr>
                            <m:pos m:val="top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bar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</m:e>
                        </m:ba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≠∅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marL="0" indent="0">
                  <a:buNone/>
                </a:pPr>
                <a:r>
                  <a:rPr lang="en-US" dirty="0" smtClean="0"/>
                  <a:t>and their </a:t>
                </a:r>
                <a:r>
                  <a:rPr lang="en-US" dirty="0" smtClean="0"/>
                  <a:t>pairwise probabilities is close to ½, i.e.,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217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70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92628"/>
            <a:ext cx="10515600" cy="1325562"/>
          </a:xfrm>
        </p:spPr>
        <p:txBody>
          <a:bodyPr/>
          <a:lstStyle/>
          <a:p>
            <a:r>
              <a:rPr lang="en-US" dirty="0" smtClean="0"/>
              <a:t>Sample Complexity Analysis of PLPAC-AMPR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258783"/>
                <a:ext cx="10515600" cy="5438899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Concentration property of the performance of </a:t>
                </a:r>
                <a:r>
                  <a:rPr lang="en-US" dirty="0" err="1" smtClean="0"/>
                  <a:t>QuickSort</a:t>
                </a:r>
                <a:endParaRPr lang="en-US" dirty="0" smtClean="0"/>
              </a:p>
              <a:p>
                <a:r>
                  <a:rPr lang="en-US" dirty="0" smtClean="0"/>
                  <a:t>No pair of items falls into the same bucket “too often” in the partial order returned by BQS</a:t>
                </a:r>
              </a:p>
              <a:p>
                <a:r>
                  <a:rPr lang="en-US" dirty="0" smtClean="0"/>
                  <a:t>Allows us to upper-bound the number of pairwise comparisons with high probability</a:t>
                </a:r>
              </a:p>
              <a:p>
                <a:pPr marL="0" indent="0">
                  <a:buNone/>
                </a:pPr>
                <a:r>
                  <a:rPr lang="en-US" b="1" dirty="0" smtClean="0"/>
                  <a:t>Theorem 4</a:t>
                </a:r>
                <a:r>
                  <a:rPr lang="en-US" dirty="0" smtClean="0"/>
                  <a:t>: Set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Δ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(1/2)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max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{</m:t>
                    </m:r>
                    <m:r>
                      <a:rPr lang="el-G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+1)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2(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+1)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 smtClean="0"/>
                  <a:t> 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 smtClean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US" dirty="0" smtClean="0"/>
                  <a:t> denotes the </a:t>
                </a:r>
                <a:r>
                  <a:rPr lang="en-US" dirty="0" err="1" smtClean="0"/>
                  <a:t>i-th</a:t>
                </a:r>
                <a:r>
                  <a:rPr lang="en-US" dirty="0" smtClean="0"/>
                  <a:t> largest skill parameters. The total number of samples for PLPAC-AMPR algorithm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O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lim>
                        </m:limLow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en-US">
                                            <a:latin typeface="Cambria Math" panose="02040503050406030204" pitchFamily="18" charset="0"/>
                                          </a:rPr>
                                          <m:t>Δ</m:t>
                                        </m:r>
                                      </m:e>
                                      <m:sub>
                                        <m:d>
                                          <m:d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e>
                                        </m:d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e>
                    </m:func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sSubSup>
                              <m:sSub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Δ</m:t>
                                </m:r>
                              </m:e>
                              <m:sub>
                                <m:d>
                                  <m:d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𝛿</m:t>
                            </m:r>
                          </m:den>
                        </m:f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r>
                  <a:rPr lang="en-US" dirty="0"/>
                  <a:t>The dependence on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 is of order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258783"/>
                <a:ext cx="10515600" cy="5438899"/>
              </a:xfrm>
              <a:blipFill rotWithShape="0">
                <a:blip r:embed="rId2"/>
                <a:stretch>
                  <a:fillRect l="-1217" t="-17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57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 – The PAC-item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828800"/>
                <a:ext cx="10515600" cy="5029200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Compare with other preference-based online algorithms applicable in our setting, including:</a:t>
                </a:r>
              </a:p>
              <a:p>
                <a:pPr marL="0" indent="0">
                  <a:buNone/>
                </a:pPr>
                <a:r>
                  <a:rPr lang="en-US" dirty="0" smtClean="0"/>
                  <a:t>1. INTERLEAVED FILTER (IF) [Yue et al., 2012]</a:t>
                </a:r>
              </a:p>
              <a:p>
                <a:pPr marL="0" indent="0">
                  <a:buNone/>
                </a:pPr>
                <a:r>
                  <a:rPr lang="en-US" dirty="0" smtClean="0"/>
                  <a:t>2. BEAT THE MEAN [</a:t>
                </a:r>
                <a:r>
                  <a:rPr lang="en-US" dirty="0"/>
                  <a:t>Yue et al., </a:t>
                </a:r>
                <a:r>
                  <a:rPr lang="en-US" dirty="0" smtClean="0"/>
                  <a:t>2011]</a:t>
                </a:r>
              </a:p>
              <a:p>
                <a:pPr marL="0" indent="0">
                  <a:buNone/>
                </a:pPr>
                <a:r>
                  <a:rPr lang="en-US" dirty="0" smtClean="0"/>
                  <a:t>3. MALLOWSMPI [</a:t>
                </a:r>
                <a:r>
                  <a:rPr lang="en-US" dirty="0" err="1" smtClean="0"/>
                  <a:t>Busa-Fekete</a:t>
                </a:r>
                <a:r>
                  <a:rPr lang="en-US" dirty="0" smtClean="0"/>
                  <a:t> et al., 2014]</a:t>
                </a:r>
              </a:p>
              <a:p>
                <a:endParaRPr lang="en-US" dirty="0" smtClean="0"/>
              </a:p>
              <a:p>
                <a:r>
                  <a:rPr lang="en-US" dirty="0" smtClean="0"/>
                  <a:t>Setting the parameters of PL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=1/(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 2, 5}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 controls the complexity of the rank elicitation task</a:t>
                </a:r>
              </a:p>
              <a:p>
                <a:r>
                  <a:rPr lang="en-US" dirty="0" smtClean="0"/>
                  <a:t>The larger the value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dirty="0" smtClean="0"/>
                  <a:t>, the more difficult to determine the order between two items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828800"/>
                <a:ext cx="10515600" cy="5029200"/>
              </a:xfrm>
              <a:blipFill rotWithShape="0">
                <a:blip r:embed="rId2"/>
                <a:stretch>
                  <a:fillRect l="-1217" t="-1939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883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Experiments – The PAC-item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5836093"/>
                <a:ext cx="10515600" cy="875406"/>
              </a:xfrm>
            </p:spPr>
            <p:txBody>
              <a:bodyPr/>
              <a:lstStyle/>
              <a:p>
                <a:r>
                  <a:rPr lang="en-US" dirty="0" smtClean="0"/>
                  <a:t>The sample complexity for M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{5, 10, 15},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0.1,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= 0. The results are </a:t>
                </a:r>
                <a:r>
                  <a:rPr lang="en-US" dirty="0" smtClean="0"/>
                  <a:t>averaged over </a:t>
                </a:r>
                <a:r>
                  <a:rPr lang="en-US" dirty="0"/>
                  <a:t>100 repetitions.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5836093"/>
                <a:ext cx="10515600" cy="875406"/>
              </a:xfrm>
              <a:blipFill rotWithShape="0">
                <a:blip r:embed="rId2"/>
                <a:stretch>
                  <a:fillRect l="-928" t="-11111" b="-180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9970" y="1582939"/>
            <a:ext cx="3903400" cy="3844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615" y="1515473"/>
            <a:ext cx="3835729" cy="39123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5842" y="1649470"/>
            <a:ext cx="3906397" cy="3778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11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 – The AMPR Problem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err="1" smtClean="0"/>
                  <a:t>RankCentrality</a:t>
                </a:r>
                <a:r>
                  <a:rPr lang="en-US" dirty="0" smtClean="0"/>
                  <a:t> algorithm[</a:t>
                </a:r>
                <a:r>
                  <a:rPr lang="en-US" dirty="0" err="1" smtClean="0"/>
                  <a:t>Negahban</a:t>
                </a:r>
                <a:r>
                  <a:rPr lang="en-US" dirty="0" smtClean="0"/>
                  <a:t> et.al-2012] is taken as base line</a:t>
                </a:r>
              </a:p>
              <a:p>
                <a:r>
                  <a:rPr lang="en-US" dirty="0"/>
                  <a:t>Setting the parameters of PL </a:t>
                </a:r>
                <a:r>
                  <a:rPr lang="en-US" dirty="0" smtClean="0"/>
                  <a:t>to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=1/(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={0, 2, 5}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003666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– The AMPR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91449" y="5913333"/>
                <a:ext cx="10515600" cy="126661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Sample complexity </a:t>
                </a:r>
                <a:r>
                  <a:rPr lang="en-US" dirty="0" smtClean="0"/>
                  <a:t>for M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{5, 10, 15},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r>
                  <a:rPr lang="en-US" dirty="0"/>
                  <a:t> = 0.1,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dirty="0"/>
                  <a:t> = </a:t>
                </a:r>
                <a:r>
                  <a:rPr lang="en-US" dirty="0" smtClean="0"/>
                  <a:t>0. </a:t>
                </a:r>
                <a:r>
                  <a:rPr lang="en-US" dirty="0"/>
                  <a:t>The results are averaged over 100 repetitions.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1449" y="5913333"/>
                <a:ext cx="10515600" cy="1266613"/>
              </a:xfrm>
              <a:blipFill rotWithShape="0">
                <a:blip r:embed="rId2"/>
                <a:stretch>
                  <a:fillRect l="-928" t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8" y="1691322"/>
            <a:ext cx="4111799" cy="38012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8244" y="1691322"/>
            <a:ext cx="4015526" cy="38661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3770" y="1779440"/>
            <a:ext cx="3988230" cy="3689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98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828800"/>
                <a:ext cx="10515600" cy="4678878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In the setting of dueling bandits under the PL model assumption</a:t>
                </a:r>
                <a:endParaRPr lang="en-US" dirty="0"/>
              </a:p>
              <a:p>
                <a:r>
                  <a:rPr lang="en-US" dirty="0" smtClean="0"/>
                  <a:t>We consider two task: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/>
                  <a:t>F</a:t>
                </a:r>
                <a:r>
                  <a:rPr lang="en-US" dirty="0" smtClean="0"/>
                  <a:t>ind the </a:t>
                </a:r>
                <a:r>
                  <a:rPr lang="en-US" dirty="0"/>
                  <a:t>approximate best arm</a:t>
                </a:r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Find the approximate most probable ranking</a:t>
                </a:r>
              </a:p>
              <a:p>
                <a:r>
                  <a:rPr lang="en-US" dirty="0" smtClean="0"/>
                  <a:t>We propose </a:t>
                </a:r>
                <a:r>
                  <a:rPr lang="en-US" dirty="0"/>
                  <a:t>algorithms for both </a:t>
                </a:r>
                <a:r>
                  <a:rPr lang="en-US" dirty="0" smtClean="0"/>
                  <a:t>tasks based on a budgeted quick sort algorithm by exploiting </a:t>
                </a:r>
                <a:r>
                  <a:rPr lang="en-US" dirty="0"/>
                  <a:t>the pairwise stability of quick sort </a:t>
                </a:r>
                <a:r>
                  <a:rPr lang="en-US" dirty="0" smtClean="0"/>
                  <a:t>algorithm</a:t>
                </a:r>
              </a:p>
              <a:p>
                <a:r>
                  <a:rPr lang="en-US" dirty="0" smtClean="0"/>
                  <a:t>We also give a sample complexity bound for both algorithms:</a:t>
                </a: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marL="914400" lvl="1" indent="-4572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828800"/>
                <a:ext cx="10515600" cy="4678878"/>
              </a:xfrm>
              <a:blipFill rotWithShape="0">
                <a:blip r:embed="rId2"/>
                <a:stretch>
                  <a:fillRect l="-928" t="-2083" r="-12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8464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online ranking problem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 smtClean="0"/>
                  <a:t> denotes the probability that item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is preferred over item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Without probabilistic assumption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Sample complexity grows </a:t>
                </a:r>
                <a:r>
                  <a:rPr lang="en-US" b="1" dirty="0" err="1" smtClean="0"/>
                  <a:t>quadratically</a:t>
                </a:r>
                <a:r>
                  <a:rPr lang="en-US" dirty="0" smtClean="0"/>
                  <a:t> </a:t>
                </a:r>
                <a:r>
                  <a:rPr lang="en-US" dirty="0"/>
                  <a:t>in number </a:t>
                </a:r>
                <a:r>
                  <a:rPr lang="en-US" dirty="0" smtClean="0"/>
                  <a:t>M,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Different online ranking methods have different assumptions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19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256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transitivity assumptions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2530416"/>
                <a:ext cx="10515600" cy="3965388"/>
              </a:xfrm>
            </p:spPr>
            <p:txBody>
              <a:bodyPr/>
              <a:lstStyle/>
              <a:p>
                <a:endParaRPr lang="en-US" i="1" dirty="0" smtClean="0">
                  <a:latin typeface="Cambria Math" panose="02040503050406030204" pitchFamily="18" charset="0"/>
                </a:endParaRPr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≥1/2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≥</m:t>
                    </m:r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/>
                        </m:limLow>
                      </m:fName>
                      <m:e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r>
                  <a:rPr lang="en-US" dirty="0" smtClean="0"/>
                  <a:t>Allow us to devise algorithm with a lower sample complexity</a:t>
                </a:r>
              </a:p>
              <a:p>
                <a:pPr lvl="1"/>
                <a:r>
                  <a:rPr lang="en-US" dirty="0"/>
                  <a:t>e</a:t>
                </a:r>
                <a:r>
                  <a:rPr lang="en-US" dirty="0" smtClean="0"/>
                  <a:t>.g.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1" smtClean="0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Establish a connection to </a:t>
                </a:r>
                <a:r>
                  <a:rPr lang="en-US" b="1" dirty="0" smtClean="0"/>
                  <a:t>sorting algorithms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2530416"/>
                <a:ext cx="10515600" cy="3965388"/>
              </a:xfrm>
              <a:blipFill rotWithShape="0">
                <a:blip r:embed="rId2"/>
                <a:stretch>
                  <a:fillRect l="-9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2758881" y="1884752"/>
            <a:ext cx="6688091" cy="743120"/>
            <a:chOff x="4492016" y="6483549"/>
            <a:chExt cx="3551054" cy="394561"/>
          </a:xfrm>
        </p:grpSpPr>
        <p:sp>
          <p:nvSpPr>
            <p:cNvPr id="5" name="橢圓 3"/>
            <p:cNvSpPr/>
            <p:nvPr/>
          </p:nvSpPr>
          <p:spPr>
            <a:xfrm>
              <a:off x="4515272" y="6526781"/>
              <a:ext cx="289537" cy="2895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5984187" y="6605968"/>
              <a:ext cx="153677" cy="15367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橢圓 3"/>
            <p:cNvSpPr/>
            <p:nvPr/>
          </p:nvSpPr>
          <p:spPr>
            <a:xfrm>
              <a:off x="6819491" y="6553567"/>
              <a:ext cx="289537" cy="289537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7824684" y="6605968"/>
              <a:ext cx="153677" cy="153677"/>
            </a:xfrm>
            <a:prstGeom prst="ellipse">
              <a:avLst/>
            </a:prstGeom>
            <a:solidFill>
              <a:srgbClr val="C00000"/>
            </a:solidFill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92016" y="6507199"/>
              <a:ext cx="819779" cy="328701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469534" y="6515907"/>
              <a:ext cx="750674" cy="311102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Down Arrow 10"/>
            <p:cNvSpPr/>
            <p:nvPr/>
          </p:nvSpPr>
          <p:spPr>
            <a:xfrm rot="16200000">
              <a:off x="6453127" y="6513764"/>
              <a:ext cx="169436" cy="322326"/>
            </a:xfrm>
            <a:prstGeom prst="downArrow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橢圓 24"/>
            <p:cNvSpPr/>
            <p:nvPr/>
          </p:nvSpPr>
          <p:spPr>
            <a:xfrm>
              <a:off x="5054991" y="6572349"/>
              <a:ext cx="198651" cy="19865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3" name="橢圓 24"/>
            <p:cNvSpPr/>
            <p:nvPr/>
          </p:nvSpPr>
          <p:spPr>
            <a:xfrm>
              <a:off x="5532959" y="6585370"/>
              <a:ext cx="198651" cy="19865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4" name="橢圓 24"/>
            <p:cNvSpPr/>
            <p:nvPr/>
          </p:nvSpPr>
          <p:spPr>
            <a:xfrm>
              <a:off x="7342959" y="6592087"/>
              <a:ext cx="198651" cy="198651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4871079" y="6605968"/>
              <a:ext cx="144584" cy="162535"/>
              <a:chOff x="4403171" y="2848427"/>
              <a:chExt cx="170645" cy="191832"/>
            </a:xfrm>
          </p:grpSpPr>
          <p:cxnSp>
            <p:nvCxnSpPr>
              <p:cNvPr id="26" name="Straight Connector 25"/>
              <p:cNvCxnSpPr/>
              <p:nvPr/>
            </p:nvCxnSpPr>
            <p:spPr>
              <a:xfrm>
                <a:off x="4403171" y="2848427"/>
                <a:ext cx="170645" cy="941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V="1">
                <a:off x="4403171" y="2936783"/>
                <a:ext cx="168829" cy="1034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5785606" y="6605968"/>
              <a:ext cx="144584" cy="162535"/>
              <a:chOff x="4403171" y="2848427"/>
              <a:chExt cx="170645" cy="191832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4403171" y="2848427"/>
                <a:ext cx="170645" cy="941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V="1">
                <a:off x="4403171" y="2936783"/>
                <a:ext cx="168829" cy="1034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7149913" y="6605968"/>
              <a:ext cx="144584" cy="162535"/>
              <a:chOff x="4403171" y="2848427"/>
              <a:chExt cx="170645" cy="191832"/>
            </a:xfrm>
          </p:grpSpPr>
          <p:cxnSp>
            <p:nvCxnSpPr>
              <p:cNvPr id="22" name="Straight Connector 21"/>
              <p:cNvCxnSpPr/>
              <p:nvPr/>
            </p:nvCxnSpPr>
            <p:spPr>
              <a:xfrm>
                <a:off x="4403171" y="2848427"/>
                <a:ext cx="170645" cy="941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/>
              <p:cNvCxnSpPr/>
              <p:nvPr/>
            </p:nvCxnSpPr>
            <p:spPr>
              <a:xfrm flipV="1">
                <a:off x="4403171" y="2936783"/>
                <a:ext cx="168829" cy="1034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oup 17"/>
            <p:cNvGrpSpPr/>
            <p:nvPr/>
          </p:nvGrpSpPr>
          <p:grpSpPr>
            <a:xfrm>
              <a:off x="7618454" y="6610144"/>
              <a:ext cx="144584" cy="162535"/>
              <a:chOff x="4403171" y="2848427"/>
              <a:chExt cx="170645" cy="191832"/>
            </a:xfrm>
          </p:grpSpPr>
          <p:cxnSp>
            <p:nvCxnSpPr>
              <p:cNvPr id="20" name="Straight Connector 19"/>
              <p:cNvCxnSpPr/>
              <p:nvPr/>
            </p:nvCxnSpPr>
            <p:spPr>
              <a:xfrm>
                <a:off x="4403171" y="2848427"/>
                <a:ext cx="170645" cy="9412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/>
              <p:cNvCxnSpPr/>
              <p:nvPr/>
            </p:nvCxnSpPr>
            <p:spPr>
              <a:xfrm flipV="1">
                <a:off x="4403171" y="2936783"/>
                <a:ext cx="168829" cy="10347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18"/>
            <p:cNvSpPr/>
            <p:nvPr/>
          </p:nvSpPr>
          <p:spPr>
            <a:xfrm>
              <a:off x="6786382" y="6483549"/>
              <a:ext cx="1256688" cy="394561"/>
            </a:xfrm>
            <a:prstGeom prst="rect">
              <a:avLst/>
            </a:prstGeom>
            <a:noFill/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74076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 with sorting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Naively apply a </a:t>
            </a:r>
            <a:r>
              <a:rPr lang="en-US" b="1" dirty="0" smtClean="0"/>
              <a:t>sorting algorithm </a:t>
            </a:r>
            <a:r>
              <a:rPr lang="en-US" dirty="0" smtClean="0"/>
              <a:t>as sampling scheme</a:t>
            </a:r>
          </a:p>
          <a:p>
            <a:r>
              <a:rPr lang="en-US" dirty="0" smtClean="0"/>
              <a:t>Since all the pairwise comparisons are stochastic</a:t>
            </a:r>
          </a:p>
          <a:p>
            <a:r>
              <a:rPr lang="en-US" dirty="0" smtClean="0"/>
              <a:t>A </a:t>
            </a:r>
            <a:r>
              <a:rPr lang="en-US" b="1" dirty="0"/>
              <a:t>random</a:t>
            </a:r>
            <a:r>
              <a:rPr lang="en-US" dirty="0"/>
              <a:t> </a:t>
            </a:r>
            <a:r>
              <a:rPr lang="en-US" dirty="0" smtClean="0"/>
              <a:t>order will be produced</a:t>
            </a:r>
          </a:p>
          <a:p>
            <a:r>
              <a:rPr lang="en-US" dirty="0" smtClean="0"/>
              <a:t>What can we say about the </a:t>
            </a:r>
            <a:r>
              <a:rPr lang="en-US" b="1" dirty="0" smtClean="0"/>
              <a:t>optimality</a:t>
            </a:r>
            <a:r>
              <a:rPr lang="en-US" dirty="0" smtClean="0"/>
              <a:t> of such an order?</a:t>
            </a:r>
          </a:p>
          <a:p>
            <a:endParaRPr lang="en-US" dirty="0" smtClean="0"/>
          </a:p>
        </p:txBody>
      </p:sp>
      <p:sp>
        <p:nvSpPr>
          <p:cNvPr id="4" name="橢圓 3"/>
          <p:cNvSpPr/>
          <p:nvPr/>
        </p:nvSpPr>
        <p:spPr>
          <a:xfrm>
            <a:off x="2659100" y="4686827"/>
            <a:ext cx="634077" cy="6340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5" name="橢圓 3"/>
          <p:cNvSpPr/>
          <p:nvPr/>
        </p:nvSpPr>
        <p:spPr>
          <a:xfrm>
            <a:off x="5180834" y="4715085"/>
            <a:ext cx="577560" cy="57756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6" name="橢圓 24"/>
          <p:cNvSpPr/>
          <p:nvPr/>
        </p:nvSpPr>
        <p:spPr>
          <a:xfrm>
            <a:off x="7318651" y="4810473"/>
            <a:ext cx="435040" cy="43504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7" name="Oval 6"/>
          <p:cNvSpPr/>
          <p:nvPr/>
        </p:nvSpPr>
        <p:spPr>
          <a:xfrm>
            <a:off x="4005463" y="4736351"/>
            <a:ext cx="503020" cy="5030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8450719" y="4810473"/>
            <a:ext cx="336547" cy="336547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62022" y="4887418"/>
            <a:ext cx="259602" cy="259602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文字方塊 25"/>
          <p:cNvSpPr txBox="1"/>
          <p:nvPr/>
        </p:nvSpPr>
        <p:spPr>
          <a:xfrm>
            <a:off x="3418462" y="4505873"/>
            <a:ext cx="534822" cy="94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5400" dirty="0" smtClean="0"/>
              <a:t>&gt;</a:t>
            </a:r>
            <a:endParaRPr lang="zh-HK" altLang="en-US" sz="5400" dirty="0"/>
          </a:p>
        </p:txBody>
      </p:sp>
      <p:sp>
        <p:nvSpPr>
          <p:cNvPr id="11" name="文字方塊 25"/>
          <p:cNvSpPr txBox="1"/>
          <p:nvPr/>
        </p:nvSpPr>
        <p:spPr>
          <a:xfrm>
            <a:off x="4624375" y="4505873"/>
            <a:ext cx="534822" cy="94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5400" dirty="0" smtClean="0"/>
              <a:t>&gt;</a:t>
            </a:r>
            <a:endParaRPr lang="zh-HK" altLang="en-US" sz="5400" dirty="0"/>
          </a:p>
        </p:txBody>
      </p:sp>
      <p:sp>
        <p:nvSpPr>
          <p:cNvPr id="12" name="文字方塊 25"/>
          <p:cNvSpPr txBox="1"/>
          <p:nvPr/>
        </p:nvSpPr>
        <p:spPr>
          <a:xfrm>
            <a:off x="5740197" y="4514987"/>
            <a:ext cx="534822" cy="94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5400" dirty="0" smtClean="0"/>
              <a:t>&gt;</a:t>
            </a:r>
            <a:endParaRPr lang="zh-HK" altLang="en-US" sz="5400" dirty="0"/>
          </a:p>
        </p:txBody>
      </p:sp>
      <p:sp>
        <p:nvSpPr>
          <p:cNvPr id="13" name="文字方塊 25"/>
          <p:cNvSpPr txBox="1"/>
          <p:nvPr/>
        </p:nvSpPr>
        <p:spPr>
          <a:xfrm>
            <a:off x="6761509" y="4530991"/>
            <a:ext cx="534822" cy="94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5400" dirty="0" smtClean="0"/>
              <a:t>&gt;</a:t>
            </a:r>
            <a:endParaRPr lang="zh-HK" altLang="en-US" sz="5400" dirty="0"/>
          </a:p>
        </p:txBody>
      </p:sp>
      <p:sp>
        <p:nvSpPr>
          <p:cNvPr id="14" name="文字方塊 25"/>
          <p:cNvSpPr txBox="1"/>
          <p:nvPr/>
        </p:nvSpPr>
        <p:spPr>
          <a:xfrm>
            <a:off x="7776012" y="4523830"/>
            <a:ext cx="534822" cy="945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5400" dirty="0" smtClean="0"/>
              <a:t>&gt;</a:t>
            </a:r>
            <a:endParaRPr lang="zh-HK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109698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Contributions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828800"/>
                <a:ext cx="10515600" cy="4678878"/>
              </a:xfrm>
            </p:spPr>
            <p:txBody>
              <a:bodyPr/>
              <a:lstStyle/>
              <a:p>
                <a:r>
                  <a:rPr lang="en-US" dirty="0" smtClean="0"/>
                  <a:t>We combine </a:t>
                </a:r>
                <a:r>
                  <a:rPr lang="en-US" dirty="0" err="1" smtClean="0"/>
                  <a:t>QuickSort</a:t>
                </a:r>
                <a:r>
                  <a:rPr lang="en-US" dirty="0" smtClean="0"/>
                  <a:t> algorithm and a stochastic preference model</a:t>
                </a:r>
              </a:p>
              <a:p>
                <a:r>
                  <a:rPr lang="en-US" dirty="0" smtClean="0"/>
                  <a:t>This harmony was first presented in [Ailon-2008]</a:t>
                </a:r>
              </a:p>
              <a:p>
                <a:r>
                  <a:rPr lang="en-US" dirty="0" smtClean="0"/>
                  <a:t>We exploit this harmony for online rank elicitation </a:t>
                </a:r>
              </a:p>
              <a:p>
                <a:r>
                  <a:rPr lang="en-US" dirty="0" smtClean="0"/>
                  <a:t>We succeed in developing a budged version of </a:t>
                </a:r>
                <a:r>
                  <a:rPr lang="en-US" dirty="0" err="1" smtClean="0"/>
                  <a:t>QuickSort</a:t>
                </a:r>
                <a:r>
                  <a:rPr lang="en-US" dirty="0" smtClean="0"/>
                  <a:t> with complexity of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i="1">
                        <a:latin typeface="Cambria Math" panose="02040503050406030204" pitchFamily="18" charset="0"/>
                      </a:rPr>
                      <m:t>log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/>
              </a:p>
              <a:p>
                <a:r>
                  <a:rPr lang="en-US" dirty="0" smtClean="0"/>
                  <a:t>We devise </a:t>
                </a:r>
                <a:r>
                  <a:rPr lang="en-US" dirty="0" smtClean="0"/>
                  <a:t>PAC-style algorithms based on Budged </a:t>
                </a:r>
                <a:r>
                  <a:rPr lang="en-US" dirty="0" err="1" smtClean="0"/>
                  <a:t>QuickSort</a:t>
                </a:r>
                <a:r>
                  <a:rPr lang="en-US" dirty="0" smtClean="0"/>
                  <a:t> to: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Find close-to-optimal item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dirty="0" smtClean="0"/>
                  <a:t>Find close-to-optimal ranking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828800"/>
                <a:ext cx="10515600" cy="4678878"/>
              </a:xfrm>
              <a:blipFill rotWithShape="0">
                <a:blip r:embed="rId2"/>
                <a:stretch>
                  <a:fillRect l="-928" t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674645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Preliminaries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845127" y="1828800"/>
                <a:ext cx="10515600" cy="476200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A </a:t>
                </a:r>
                <a:r>
                  <a:rPr lang="en-US" b="1" dirty="0" smtClean="0"/>
                  <a:t>ranking</a:t>
                </a:r>
                <a:r>
                  <a:rPr lang="en-US" dirty="0" smtClean="0"/>
                  <a:t> is a bijection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 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/>
                  <a:t>, </a:t>
                </a:r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𝐼</m:t>
                    </m:r>
                  </m:oMath>
                </a14:m>
                <a:r>
                  <a:rPr lang="en-US" dirty="0" smtClean="0"/>
                  <a:t> is the set </a:t>
                </a:r>
                <a:r>
                  <a:rPr lang="en-US" dirty="0"/>
                  <a:t>of items to be ranked</a:t>
                </a:r>
                <a:endParaRPr lang="en-US" dirty="0" smtClean="0"/>
              </a:p>
              <a:p>
                <a:r>
                  <a:rPr lang="en-US" dirty="0" smtClean="0"/>
                  <a:t>Also represented as a vector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d>
                      <m:d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))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/>
                  <a:t> is the rank of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err="1" smtClean="0"/>
                  <a:t>th</a:t>
                </a:r>
                <a:r>
                  <a:rPr lang="en-US" dirty="0" smtClean="0"/>
                  <a:t> </a:t>
                </a:r>
                <a:r>
                  <a:rPr lang="en-US" dirty="0" smtClean="0"/>
                  <a:t>item</a:t>
                </a:r>
                <a:endParaRPr lang="en-US" dirty="0" smtClean="0"/>
              </a:p>
              <a:p>
                <a:r>
                  <a:rPr lang="en-US" dirty="0" smtClean="0"/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is preferred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in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dirty="0" smtClean="0"/>
                  <a:t>, i.e.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, 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&lt;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 smtClean="0"/>
              </a:p>
              <a:p>
                <a:r>
                  <a:rPr lang="en-US" dirty="0" smtClean="0"/>
                  <a:t>The set of rankings can be identified with the symmetric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𝕊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 smtClean="0"/>
                  <a:t> of order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 inverse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𝑜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 smtClean="0"/>
                  <a:t> 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smtClean="0"/>
                  <a:t>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We denote </a:t>
                </a:r>
                <a:r>
                  <a:rPr lang="en-US" dirty="0"/>
                  <a:t>by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𝓛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i="1" dirty="0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𝕊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&gt;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for the set of rankings for which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 smtClean="0"/>
                  <a:t> is preferred over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45127" y="1828800"/>
                <a:ext cx="10515600" cy="4762005"/>
              </a:xfrm>
              <a:blipFill rotWithShape="0">
                <a:blip r:embed="rId2"/>
                <a:stretch>
                  <a:fillRect l="-928" t="-2049" r="-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83597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127" y="-242432"/>
            <a:ext cx="10515600" cy="1325562"/>
          </a:xfrm>
        </p:spPr>
        <p:txBody>
          <a:bodyPr/>
          <a:lstStyle/>
          <a:p>
            <a:r>
              <a:rPr lang="en-US" dirty="0" smtClean="0"/>
              <a:t>Dueling Bandit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716008" y="801950"/>
            <a:ext cx="8773837" cy="5605152"/>
            <a:chOff x="21116" y="923042"/>
            <a:chExt cx="9058590" cy="57870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Rounded Rectangle 18"/>
                <p:cNvSpPr/>
                <p:nvPr/>
              </p:nvSpPr>
              <p:spPr>
                <a:xfrm>
                  <a:off x="2587189" y="923042"/>
                  <a:ext cx="4343308" cy="959665"/>
                </a:xfrm>
                <a:prstGeom prst="round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Sample the pairwise preference between 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</m:oMath>
                  </a14:m>
                  <a:r>
                    <a:rPr lang="en-US" dirty="0"/>
                    <a:t> and 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𝑗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9" name="Rounded Rectangle 18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7189" y="923042"/>
                  <a:ext cx="4343308" cy="959665"/>
                </a:xfrm>
                <a:prstGeom prst="round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0" name="Rounded Rectangle 19"/>
                <p:cNvSpPr/>
                <p:nvPr/>
              </p:nvSpPr>
              <p:spPr>
                <a:xfrm>
                  <a:off x="2587190" y="2306929"/>
                  <a:ext cx="4353509" cy="1188746"/>
                </a:xfrm>
                <a:prstGeom prst="round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Observe a binary feedback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r>
                    <a:rPr lang="en-US" dirty="0" smtClean="0"/>
                    <a:t>,</a:t>
                  </a:r>
                </a:p>
                <a:p>
                  <a:pPr algn="ctr"/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/>
                        <m:sup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r>
                    <a:rPr lang="en-US" dirty="0" smtClean="0"/>
                    <a:t> means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i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≻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𝑗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endParaRPr lang="en-US" dirty="0" smtClean="0"/>
                </a:p>
                <a:p>
                  <a:pPr algn="ctr"/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𝑜</m:t>
                          </m:r>
                        </m:e>
                        <m:sub/>
                        <m:sup>
                          <m:r>
                            <a:rPr lang="en-US" i="1" dirty="0" err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a14:m>
                  <a:r>
                    <a:rPr lang="en-US" dirty="0"/>
                    <a:t> means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j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a:rPr lang="en-US">
                              <a:latin typeface="Cambria Math" panose="02040503050406030204" pitchFamily="18" charset="0"/>
                            </a:rPr>
                            <m:t>t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≻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p>
                    </m:oMath>
                  </a14:m>
                  <a:endParaRPr lang="en-US" dirty="0"/>
                </a:p>
              </p:txBody>
            </p:sp>
          </mc:Choice>
          <mc:Fallback>
            <p:sp>
              <p:nvSpPr>
                <p:cNvPr id="20" name="Rounded 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87190" y="2306929"/>
                  <a:ext cx="4353509" cy="1188746"/>
                </a:xfrm>
                <a:prstGeom prst="round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ounded Rectangle 20"/>
                <p:cNvSpPr/>
                <p:nvPr/>
              </p:nvSpPr>
              <p:spPr>
                <a:xfrm>
                  <a:off x="2558778" y="3966266"/>
                  <a:ext cx="4371718" cy="1231641"/>
                </a:xfrm>
                <a:prstGeom prst="roundRect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Updates the estimate </a:t>
                  </a:r>
                  <a14:m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̂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p>
                      </m:sSubSup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1" name="Rounded Rectangle 2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58778" y="3966266"/>
                  <a:ext cx="4371718" cy="1231641"/>
                </a:xfrm>
                <a:prstGeom prst="round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" name="Flowchart: Decision 21"/>
            <p:cNvSpPr/>
            <p:nvPr/>
          </p:nvSpPr>
          <p:spPr>
            <a:xfrm>
              <a:off x="2855287" y="5622025"/>
              <a:ext cx="3807107" cy="1088082"/>
            </a:xfrm>
            <a:prstGeom prst="flowChartDecision">
              <a:avLst/>
            </a:prstGeom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Continue </a:t>
              </a:r>
            </a:p>
            <a:p>
              <a:pPr algn="ctr"/>
              <a:r>
                <a:rPr lang="en-US" dirty="0" smtClean="0"/>
                <a:t>or </a:t>
              </a:r>
            </a:p>
            <a:p>
              <a:pPr algn="ctr"/>
              <a:r>
                <a:rPr lang="en-US" dirty="0" smtClean="0"/>
                <a:t>terminate?</a:t>
              </a:r>
              <a:endParaRPr lang="en-US" dirty="0"/>
            </a:p>
          </p:txBody>
        </p:sp>
        <p:sp>
          <p:nvSpPr>
            <p:cNvPr id="23" name="Flowchart: Alternate Process 22"/>
            <p:cNvSpPr/>
            <p:nvPr/>
          </p:nvSpPr>
          <p:spPr>
            <a:xfrm>
              <a:off x="92721" y="5728082"/>
              <a:ext cx="1695450" cy="875967"/>
            </a:xfrm>
            <a:prstGeom prst="flowChartAlternateProcess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Prediction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Flowchart: Alternate Process 23"/>
                <p:cNvSpPr/>
                <p:nvPr/>
              </p:nvSpPr>
              <p:spPr>
                <a:xfrm>
                  <a:off x="7698581" y="2419143"/>
                  <a:ext cx="1381125" cy="873030"/>
                </a:xfrm>
                <a:prstGeom prst="flowChartAlternateProcess">
                  <a:avLst/>
                </a:prstGeom>
              </p:spPr>
              <p:style>
                <a:lnRef idx="2">
                  <a:schemeClr val="accent5">
                    <a:shade val="50000"/>
                  </a:schemeClr>
                </a:lnRef>
                <a:fillRef idx="1">
                  <a:schemeClr val="accent5"/>
                </a:fillRef>
                <a:effectRef idx="0">
                  <a:schemeClr val="accent5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Repeat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≔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4" name="Flowchart: Alternate Process 2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98581" y="2419143"/>
                  <a:ext cx="1381125" cy="873030"/>
                </a:xfrm>
                <a:prstGeom prst="flowChartAlternateProcess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5" name="Straight Arrow Connector 24"/>
            <p:cNvCxnSpPr/>
            <p:nvPr/>
          </p:nvCxnSpPr>
          <p:spPr>
            <a:xfrm>
              <a:off x="4758840" y="1836442"/>
              <a:ext cx="5102" cy="4242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764705" y="3485991"/>
              <a:ext cx="5102" cy="4242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758841" y="5160170"/>
              <a:ext cx="5102" cy="42422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 flipH="1">
              <a:off x="1819470" y="6166066"/>
              <a:ext cx="1045148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 flipV="1">
              <a:off x="8389143" y="3297451"/>
              <a:ext cx="5102" cy="2884362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636381" y="6166067"/>
              <a:ext cx="1752762" cy="15746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Flowchart: Alternate Process 30"/>
                <p:cNvSpPr/>
                <p:nvPr/>
              </p:nvSpPr>
              <p:spPr>
                <a:xfrm>
                  <a:off x="21116" y="944708"/>
                  <a:ext cx="1695450" cy="875967"/>
                </a:xfrm>
                <a:prstGeom prst="flowChartAlternateProcess">
                  <a:avLst/>
                </a:prstGeom>
              </p:spPr>
              <p:style>
                <a:lnRef idx="2">
                  <a:schemeClr val="accent6">
                    <a:shade val="50000"/>
                  </a:schemeClr>
                </a:lnRef>
                <a:fillRef idx="1">
                  <a:schemeClr val="accent6"/>
                </a:fillRef>
                <a:effectRef idx="0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 smtClean="0"/>
                    <a:t>Parameter: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31" name="Flowchart: Alternate Process 30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16" y="944708"/>
                  <a:ext cx="1695450" cy="875967"/>
                </a:xfrm>
                <a:prstGeom prst="flowChartAlternateProcess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2" name="Straight Arrow Connector 31"/>
            <p:cNvCxnSpPr/>
            <p:nvPr/>
          </p:nvCxnSpPr>
          <p:spPr>
            <a:xfrm>
              <a:off x="1812064" y="1383158"/>
              <a:ext cx="746716" cy="1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0" y="6406257"/>
                <a:ext cx="54569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Predication achieve with probability at least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06257"/>
                <a:ext cx="5456946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Straight Connector 32"/>
          <p:cNvCxnSpPr/>
          <p:nvPr/>
        </p:nvCxnSpPr>
        <p:spPr>
          <a:xfrm flipV="1">
            <a:off x="9820990" y="1247150"/>
            <a:ext cx="0" cy="1003873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H="1">
            <a:off x="8435713" y="1247150"/>
            <a:ext cx="1385277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44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1372</TotalTime>
  <Words>1223</Words>
  <Application>Microsoft Office PowerPoint</Application>
  <PresentationFormat>Widescreen</PresentationFormat>
  <Paragraphs>295</Paragraphs>
  <Slides>39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新細明體</vt:lpstr>
      <vt:lpstr>Calibri</vt:lpstr>
      <vt:lpstr>Calibri Light</vt:lpstr>
      <vt:lpstr>Cambria Math</vt:lpstr>
      <vt:lpstr>Wingdings 2</vt:lpstr>
      <vt:lpstr>HDOfficeLightV0</vt:lpstr>
      <vt:lpstr>1_HDOfficeLightV0</vt:lpstr>
      <vt:lpstr>2_HDOfficeLightV0</vt:lpstr>
      <vt:lpstr>Online Rank Elicitation for Plackett-Luce: A Dueling Bandits Approach </vt:lpstr>
      <vt:lpstr>Problem: Rank Elicitation from pairwise preferences</vt:lpstr>
      <vt:lpstr>Moving to online setting</vt:lpstr>
      <vt:lpstr>The online ranking problem</vt:lpstr>
      <vt:lpstr>Stochastic transitivity assumptions</vt:lpstr>
      <vt:lpstr>Connection with sorting algorithm</vt:lpstr>
      <vt:lpstr>Contributions</vt:lpstr>
      <vt:lpstr>Preliminaries</vt:lpstr>
      <vt:lpstr>Dueling Bandit Framework</vt:lpstr>
      <vt:lpstr>Estimation of pairwise probability </vt:lpstr>
      <vt:lpstr>The Plackett-Luce Model</vt:lpstr>
      <vt:lpstr>The Plackett-Luce Model</vt:lpstr>
      <vt:lpstr>Properties of PL Model</vt:lpstr>
      <vt:lpstr>Harmony of QuickSort and Plackett-Luce model</vt:lpstr>
      <vt:lpstr>Harmony of QuickSort and Plackett-Luce model</vt:lpstr>
      <vt:lpstr>Budgeted QuickSort algorithm</vt:lpstr>
      <vt:lpstr>Budgeted QuickSort algorithm</vt:lpstr>
      <vt:lpstr>Random tree of QuickSort algorithm</vt:lpstr>
      <vt:lpstr>Random tree of Budgeted QuickSort</vt:lpstr>
      <vt:lpstr>Pairwise Stability of Budget QuickSort</vt:lpstr>
      <vt:lpstr>Proof sketch of Proposition 2</vt:lpstr>
      <vt:lpstr>First Goal of learner: PAC-item</vt:lpstr>
      <vt:lpstr>PLPAC Algorithm</vt:lpstr>
      <vt:lpstr>PLPAC Algorithm</vt:lpstr>
      <vt:lpstr>Sample Complexity analysis of PLPAC</vt:lpstr>
      <vt:lpstr>Sample Complexity analysis of PLPAC</vt:lpstr>
      <vt:lpstr>Second goal of learner: AMPR</vt:lpstr>
      <vt:lpstr>Second goal of learner: AMPR</vt:lpstr>
      <vt:lpstr>PLPAC-AMPR algorithm</vt:lpstr>
      <vt:lpstr>PLPAC-AMPR</vt:lpstr>
      <vt:lpstr>PLPAC-AMPR algorithm</vt:lpstr>
      <vt:lpstr>PLPAC-AMPR algorithm</vt:lpstr>
      <vt:lpstr>PLPAC-AMPR algorithm</vt:lpstr>
      <vt:lpstr>Sample Complexity Analysis of PLPAC-AMPR</vt:lpstr>
      <vt:lpstr>Experiments – The PAC-item Problem</vt:lpstr>
      <vt:lpstr>Experiments – The PAC-item Problem</vt:lpstr>
      <vt:lpstr>Experiment – The AMPR Problem</vt:lpstr>
      <vt:lpstr>Experiment – The AMPR Problem</vt:lpstr>
      <vt:lpstr>Conclusion</vt:lpstr>
    </vt:vector>
  </TitlesOfParts>
  <Company>CUHK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Rank Elicitation for Plackett-Luce</dc:title>
  <dc:creator>Ken Chan</dc:creator>
  <cp:lastModifiedBy>Ken Chan</cp:lastModifiedBy>
  <cp:revision>401</cp:revision>
  <dcterms:created xsi:type="dcterms:W3CDTF">2016-03-12T08:36:42Z</dcterms:created>
  <dcterms:modified xsi:type="dcterms:W3CDTF">2016-03-14T06:17:28Z</dcterms:modified>
</cp:coreProperties>
</file>