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1"/>
  </p:notesMasterIdLst>
  <p:handoutMasterIdLst>
    <p:handoutMasterId r:id="rId22"/>
  </p:handoutMasterIdLst>
  <p:sldIdLst>
    <p:sldId id="305" r:id="rId2"/>
    <p:sldId id="317" r:id="rId3"/>
    <p:sldId id="296" r:id="rId4"/>
    <p:sldId id="303" r:id="rId5"/>
    <p:sldId id="318" r:id="rId6"/>
    <p:sldId id="256" r:id="rId7"/>
    <p:sldId id="292" r:id="rId8"/>
    <p:sldId id="308" r:id="rId9"/>
    <p:sldId id="306" r:id="rId10"/>
    <p:sldId id="309" r:id="rId11"/>
    <p:sldId id="310" r:id="rId12"/>
    <p:sldId id="311" r:id="rId13"/>
    <p:sldId id="312" r:id="rId14"/>
    <p:sldId id="314" r:id="rId15"/>
    <p:sldId id="315" r:id="rId16"/>
    <p:sldId id="316" r:id="rId17"/>
    <p:sldId id="313" r:id="rId18"/>
    <p:sldId id="307" r:id="rId19"/>
    <p:sldId id="274"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62381"/>
    <a:srgbClr val="EDEAFA"/>
    <a:srgbClr val="D7D1F3"/>
    <a:srgbClr val="E2ADE9"/>
    <a:srgbClr val="FBEAFF"/>
    <a:srgbClr val="FED6F9"/>
    <a:srgbClr val="FFFFFF"/>
    <a:srgbClr val="EB651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846" autoAdjust="0"/>
    <p:restoredTop sz="75233" autoAdjust="0"/>
  </p:normalViewPr>
  <p:slideViewPr>
    <p:cSldViewPr snapToGrid="0">
      <p:cViewPr varScale="1">
        <p:scale>
          <a:sx n="86" d="100"/>
          <a:sy n="86" d="100"/>
        </p:scale>
        <p:origin x="2034" y="84"/>
      </p:cViewPr>
      <p:guideLst/>
    </p:cSldViewPr>
  </p:slideViewPr>
  <p:notesTextViewPr>
    <p:cViewPr>
      <p:scale>
        <a:sx n="1" d="1"/>
        <a:sy n="1" d="1"/>
      </p:scale>
      <p:origin x="0" y="0"/>
    </p:cViewPr>
  </p:notesTextViewPr>
  <p:notesViewPr>
    <p:cSldViewPr snapToGrid="0">
      <p:cViewPr varScale="1">
        <p:scale>
          <a:sx n="60" d="100"/>
          <a:sy n="60" d="100"/>
        </p:scale>
        <p:origin x="2766"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33EE465-FAE2-4CF8-B611-3142B1C505CE}" type="doc">
      <dgm:prSet loTypeId="urn:microsoft.com/office/officeart/2005/8/layout/chevron1" loCatId="process" qsTypeId="urn:microsoft.com/office/officeart/2005/8/quickstyle/simple1" qsCatId="simple" csTypeId="urn:microsoft.com/office/officeart/2005/8/colors/accent1_2" csCatId="accent1" phldr="1"/>
      <dgm:spPr/>
    </dgm:pt>
    <dgm:pt modelId="{53B7B846-E50D-4FF6-9637-61E08C208B86}">
      <dgm:prSet phldrT="[Text]"/>
      <dgm:spPr>
        <a:solidFill>
          <a:srgbClr val="762381"/>
        </a:solidFill>
      </dgm:spPr>
      <dgm:t>
        <a:bodyPr/>
        <a:lstStyle/>
        <a:p>
          <a:r>
            <a:rPr lang="en-US" dirty="0" err="1" smtClean="0"/>
            <a:t>Pretrain</a:t>
          </a:r>
          <a:r>
            <a:rPr lang="en-US" altLang="zh-CN" dirty="0" err="1" smtClean="0"/>
            <a:t>ing</a:t>
          </a:r>
          <a:endParaRPr lang="en-US" dirty="0"/>
        </a:p>
      </dgm:t>
    </dgm:pt>
    <dgm:pt modelId="{D1C3A752-27A4-4267-A429-D1C806414E89}" type="parTrans" cxnId="{3EC2F6D5-78AD-4086-811A-BB701E9EB6E7}">
      <dgm:prSet/>
      <dgm:spPr/>
      <dgm:t>
        <a:bodyPr/>
        <a:lstStyle/>
        <a:p>
          <a:endParaRPr lang="en-US"/>
        </a:p>
      </dgm:t>
    </dgm:pt>
    <dgm:pt modelId="{3D646627-DDE9-422B-82FD-AA71FB123FD9}" type="sibTrans" cxnId="{3EC2F6D5-78AD-4086-811A-BB701E9EB6E7}">
      <dgm:prSet/>
      <dgm:spPr/>
      <dgm:t>
        <a:bodyPr/>
        <a:lstStyle/>
        <a:p>
          <a:endParaRPr lang="en-US"/>
        </a:p>
      </dgm:t>
    </dgm:pt>
    <dgm:pt modelId="{FD3E0F62-E660-4775-9C3C-2E9E1E272DD0}">
      <dgm:prSet phldrT="[Text]"/>
      <dgm:spPr>
        <a:solidFill>
          <a:srgbClr val="762381"/>
        </a:solidFill>
      </dgm:spPr>
      <dgm:t>
        <a:bodyPr/>
        <a:lstStyle/>
        <a:p>
          <a:r>
            <a:rPr lang="en-US" dirty="0" smtClean="0"/>
            <a:t>Clustering</a:t>
          </a:r>
          <a:endParaRPr lang="en-US" dirty="0"/>
        </a:p>
      </dgm:t>
    </dgm:pt>
    <dgm:pt modelId="{972EC31D-14B3-460E-AC61-7518EEDD59FB}" type="parTrans" cxnId="{0C65AA5C-8DCE-44DE-BF1D-84C4DA8790CB}">
      <dgm:prSet/>
      <dgm:spPr/>
      <dgm:t>
        <a:bodyPr/>
        <a:lstStyle/>
        <a:p>
          <a:endParaRPr lang="en-US"/>
        </a:p>
      </dgm:t>
    </dgm:pt>
    <dgm:pt modelId="{77532778-76B2-4022-B04F-EC231F70DCED}" type="sibTrans" cxnId="{0C65AA5C-8DCE-44DE-BF1D-84C4DA8790CB}">
      <dgm:prSet/>
      <dgm:spPr/>
      <dgm:t>
        <a:bodyPr/>
        <a:lstStyle/>
        <a:p>
          <a:endParaRPr lang="en-US"/>
        </a:p>
      </dgm:t>
    </dgm:pt>
    <dgm:pt modelId="{675DA1FE-1BAD-4761-AD00-0F59A6421FB1}">
      <dgm:prSet phldrT="[Text]"/>
      <dgm:spPr>
        <a:solidFill>
          <a:srgbClr val="762381"/>
        </a:solidFill>
      </dgm:spPr>
      <dgm:t>
        <a:bodyPr/>
        <a:lstStyle/>
        <a:p>
          <a:r>
            <a:rPr lang="en-US" dirty="0" smtClean="0"/>
            <a:t>Quantization</a:t>
          </a:r>
          <a:endParaRPr lang="en-US" dirty="0"/>
        </a:p>
      </dgm:t>
    </dgm:pt>
    <dgm:pt modelId="{2BAE13E9-05F0-4A6D-B385-F775335738D7}" type="parTrans" cxnId="{1BB844B0-3583-4479-868A-A19224C3106F}">
      <dgm:prSet/>
      <dgm:spPr/>
      <dgm:t>
        <a:bodyPr/>
        <a:lstStyle/>
        <a:p>
          <a:endParaRPr lang="en-US"/>
        </a:p>
      </dgm:t>
    </dgm:pt>
    <dgm:pt modelId="{D79B5698-A12C-4D89-A6B3-86F2AFC99B25}" type="sibTrans" cxnId="{1BB844B0-3583-4479-868A-A19224C3106F}">
      <dgm:prSet/>
      <dgm:spPr/>
      <dgm:t>
        <a:bodyPr/>
        <a:lstStyle/>
        <a:p>
          <a:endParaRPr lang="en-US"/>
        </a:p>
      </dgm:t>
    </dgm:pt>
    <dgm:pt modelId="{1C29A1BF-C3AA-4E5B-B52E-7BAA1734346F}" type="pres">
      <dgm:prSet presAssocID="{D33EE465-FAE2-4CF8-B611-3142B1C505CE}" presName="Name0" presStyleCnt="0">
        <dgm:presLayoutVars>
          <dgm:dir/>
          <dgm:animLvl val="lvl"/>
          <dgm:resizeHandles val="exact"/>
        </dgm:presLayoutVars>
      </dgm:prSet>
      <dgm:spPr/>
    </dgm:pt>
    <dgm:pt modelId="{4BB23D21-1B68-4A16-A406-6CCC93D1D168}" type="pres">
      <dgm:prSet presAssocID="{53B7B846-E50D-4FF6-9637-61E08C208B86}" presName="parTxOnly" presStyleLbl="node1" presStyleIdx="0" presStyleCnt="3">
        <dgm:presLayoutVars>
          <dgm:chMax val="0"/>
          <dgm:chPref val="0"/>
          <dgm:bulletEnabled val="1"/>
        </dgm:presLayoutVars>
      </dgm:prSet>
      <dgm:spPr/>
      <dgm:t>
        <a:bodyPr/>
        <a:lstStyle/>
        <a:p>
          <a:endParaRPr lang="en-US"/>
        </a:p>
      </dgm:t>
    </dgm:pt>
    <dgm:pt modelId="{3769722F-7ABE-489E-A718-6757A6DB8BC6}" type="pres">
      <dgm:prSet presAssocID="{3D646627-DDE9-422B-82FD-AA71FB123FD9}" presName="parTxOnlySpace" presStyleCnt="0"/>
      <dgm:spPr/>
    </dgm:pt>
    <dgm:pt modelId="{AB9A03D0-46D5-4414-8297-8ECA85305F44}" type="pres">
      <dgm:prSet presAssocID="{FD3E0F62-E660-4775-9C3C-2E9E1E272DD0}" presName="parTxOnly" presStyleLbl="node1" presStyleIdx="1" presStyleCnt="3">
        <dgm:presLayoutVars>
          <dgm:chMax val="0"/>
          <dgm:chPref val="0"/>
          <dgm:bulletEnabled val="1"/>
        </dgm:presLayoutVars>
      </dgm:prSet>
      <dgm:spPr/>
      <dgm:t>
        <a:bodyPr/>
        <a:lstStyle/>
        <a:p>
          <a:endParaRPr lang="en-US"/>
        </a:p>
      </dgm:t>
    </dgm:pt>
    <dgm:pt modelId="{ACB4C39D-0EE1-4185-BC00-7F98015726A5}" type="pres">
      <dgm:prSet presAssocID="{77532778-76B2-4022-B04F-EC231F70DCED}" presName="parTxOnlySpace" presStyleCnt="0"/>
      <dgm:spPr/>
    </dgm:pt>
    <dgm:pt modelId="{90BDC847-F0F2-4AA5-9D6E-0B0D670AC719}" type="pres">
      <dgm:prSet presAssocID="{675DA1FE-1BAD-4761-AD00-0F59A6421FB1}" presName="parTxOnly" presStyleLbl="node1" presStyleIdx="2" presStyleCnt="3">
        <dgm:presLayoutVars>
          <dgm:chMax val="0"/>
          <dgm:chPref val="0"/>
          <dgm:bulletEnabled val="1"/>
        </dgm:presLayoutVars>
      </dgm:prSet>
      <dgm:spPr/>
      <dgm:t>
        <a:bodyPr/>
        <a:lstStyle/>
        <a:p>
          <a:endParaRPr lang="en-US"/>
        </a:p>
      </dgm:t>
    </dgm:pt>
  </dgm:ptLst>
  <dgm:cxnLst>
    <dgm:cxn modelId="{20BF29D9-DE30-45C0-B6F9-5ECE7A1209E9}" type="presOf" srcId="{D33EE465-FAE2-4CF8-B611-3142B1C505CE}" destId="{1C29A1BF-C3AA-4E5B-B52E-7BAA1734346F}" srcOrd="0" destOrd="0" presId="urn:microsoft.com/office/officeart/2005/8/layout/chevron1"/>
    <dgm:cxn modelId="{FDC753BB-D53E-4614-8AFC-7E6D63E12760}" type="presOf" srcId="{53B7B846-E50D-4FF6-9637-61E08C208B86}" destId="{4BB23D21-1B68-4A16-A406-6CCC93D1D168}" srcOrd="0" destOrd="0" presId="urn:microsoft.com/office/officeart/2005/8/layout/chevron1"/>
    <dgm:cxn modelId="{0C65AA5C-8DCE-44DE-BF1D-84C4DA8790CB}" srcId="{D33EE465-FAE2-4CF8-B611-3142B1C505CE}" destId="{FD3E0F62-E660-4775-9C3C-2E9E1E272DD0}" srcOrd="1" destOrd="0" parTransId="{972EC31D-14B3-460E-AC61-7518EEDD59FB}" sibTransId="{77532778-76B2-4022-B04F-EC231F70DCED}"/>
    <dgm:cxn modelId="{FFB92AD9-64E8-4DE7-B3A7-7ABB905E712F}" type="presOf" srcId="{FD3E0F62-E660-4775-9C3C-2E9E1E272DD0}" destId="{AB9A03D0-46D5-4414-8297-8ECA85305F44}" srcOrd="0" destOrd="0" presId="urn:microsoft.com/office/officeart/2005/8/layout/chevron1"/>
    <dgm:cxn modelId="{1BB844B0-3583-4479-868A-A19224C3106F}" srcId="{D33EE465-FAE2-4CF8-B611-3142B1C505CE}" destId="{675DA1FE-1BAD-4761-AD00-0F59A6421FB1}" srcOrd="2" destOrd="0" parTransId="{2BAE13E9-05F0-4A6D-B385-F775335738D7}" sibTransId="{D79B5698-A12C-4D89-A6B3-86F2AFC99B25}"/>
    <dgm:cxn modelId="{B3D8FC4D-D142-4121-BD0D-B8ADD53E1269}" type="presOf" srcId="{675DA1FE-1BAD-4761-AD00-0F59A6421FB1}" destId="{90BDC847-F0F2-4AA5-9D6E-0B0D670AC719}" srcOrd="0" destOrd="0" presId="urn:microsoft.com/office/officeart/2005/8/layout/chevron1"/>
    <dgm:cxn modelId="{3EC2F6D5-78AD-4086-811A-BB701E9EB6E7}" srcId="{D33EE465-FAE2-4CF8-B611-3142B1C505CE}" destId="{53B7B846-E50D-4FF6-9637-61E08C208B86}" srcOrd="0" destOrd="0" parTransId="{D1C3A752-27A4-4267-A429-D1C806414E89}" sibTransId="{3D646627-DDE9-422B-82FD-AA71FB123FD9}"/>
    <dgm:cxn modelId="{FEFC9239-D48A-4A34-8004-5C783234AB84}" type="presParOf" srcId="{1C29A1BF-C3AA-4E5B-B52E-7BAA1734346F}" destId="{4BB23D21-1B68-4A16-A406-6CCC93D1D168}" srcOrd="0" destOrd="0" presId="urn:microsoft.com/office/officeart/2005/8/layout/chevron1"/>
    <dgm:cxn modelId="{FCDDF647-FF5D-4EBB-8659-AA0548761E61}" type="presParOf" srcId="{1C29A1BF-C3AA-4E5B-B52E-7BAA1734346F}" destId="{3769722F-7ABE-489E-A718-6757A6DB8BC6}" srcOrd="1" destOrd="0" presId="urn:microsoft.com/office/officeart/2005/8/layout/chevron1"/>
    <dgm:cxn modelId="{A15987D4-3CBF-4AEB-91AE-0155661D2345}" type="presParOf" srcId="{1C29A1BF-C3AA-4E5B-B52E-7BAA1734346F}" destId="{AB9A03D0-46D5-4414-8297-8ECA85305F44}" srcOrd="2" destOrd="0" presId="urn:microsoft.com/office/officeart/2005/8/layout/chevron1"/>
    <dgm:cxn modelId="{59E45862-0D6E-4AB7-B2D8-1DF57444593A}" type="presParOf" srcId="{1C29A1BF-C3AA-4E5B-B52E-7BAA1734346F}" destId="{ACB4C39D-0EE1-4185-BC00-7F98015726A5}" srcOrd="3" destOrd="0" presId="urn:microsoft.com/office/officeart/2005/8/layout/chevron1"/>
    <dgm:cxn modelId="{33A2983B-E465-4AFF-9C4D-7F2AA2331D50}" type="presParOf" srcId="{1C29A1BF-C3AA-4E5B-B52E-7BAA1734346F}" destId="{90BDC847-F0F2-4AA5-9D6E-0B0D670AC719}" srcOrd="4"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B23D21-1B68-4A16-A406-6CCC93D1D168}">
      <dsp:nvSpPr>
        <dsp:cNvPr id="0" name=""/>
        <dsp:cNvSpPr/>
      </dsp:nvSpPr>
      <dsp:spPr>
        <a:xfrm>
          <a:off x="2210" y="0"/>
          <a:ext cx="2693074" cy="720356"/>
        </a:xfrm>
        <a:prstGeom prst="chevron">
          <a:avLst/>
        </a:prstGeom>
        <a:solidFill>
          <a:srgbClr val="76238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8014" tIns="36005" rIns="36005" bIns="36005" numCol="1" spcCol="1270" anchor="ctr" anchorCtr="0">
          <a:noAutofit/>
        </a:bodyPr>
        <a:lstStyle/>
        <a:p>
          <a:pPr lvl="0" algn="ctr" defTabSz="1200150">
            <a:lnSpc>
              <a:spcPct val="90000"/>
            </a:lnSpc>
            <a:spcBef>
              <a:spcPct val="0"/>
            </a:spcBef>
            <a:spcAft>
              <a:spcPct val="35000"/>
            </a:spcAft>
          </a:pPr>
          <a:r>
            <a:rPr lang="en-US" sz="2700" kern="1200" dirty="0" err="1" smtClean="0"/>
            <a:t>Pretrain</a:t>
          </a:r>
          <a:r>
            <a:rPr lang="en-US" altLang="zh-CN" sz="2700" kern="1200" dirty="0" err="1" smtClean="0"/>
            <a:t>ing</a:t>
          </a:r>
          <a:endParaRPr lang="en-US" sz="2700" kern="1200" dirty="0"/>
        </a:p>
      </dsp:txBody>
      <dsp:txXfrm>
        <a:off x="362388" y="0"/>
        <a:ext cx="1972718" cy="720356"/>
      </dsp:txXfrm>
    </dsp:sp>
    <dsp:sp modelId="{AB9A03D0-46D5-4414-8297-8ECA85305F44}">
      <dsp:nvSpPr>
        <dsp:cNvPr id="0" name=""/>
        <dsp:cNvSpPr/>
      </dsp:nvSpPr>
      <dsp:spPr>
        <a:xfrm>
          <a:off x="2425977" y="0"/>
          <a:ext cx="2693074" cy="720356"/>
        </a:xfrm>
        <a:prstGeom prst="chevron">
          <a:avLst/>
        </a:prstGeom>
        <a:solidFill>
          <a:srgbClr val="76238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8014" tIns="36005" rIns="36005" bIns="36005" numCol="1" spcCol="1270" anchor="ctr" anchorCtr="0">
          <a:noAutofit/>
        </a:bodyPr>
        <a:lstStyle/>
        <a:p>
          <a:pPr lvl="0" algn="ctr" defTabSz="1200150">
            <a:lnSpc>
              <a:spcPct val="90000"/>
            </a:lnSpc>
            <a:spcBef>
              <a:spcPct val="0"/>
            </a:spcBef>
            <a:spcAft>
              <a:spcPct val="35000"/>
            </a:spcAft>
          </a:pPr>
          <a:r>
            <a:rPr lang="en-US" sz="2700" kern="1200" dirty="0" smtClean="0"/>
            <a:t>Clustering</a:t>
          </a:r>
          <a:endParaRPr lang="en-US" sz="2700" kern="1200" dirty="0"/>
        </a:p>
      </dsp:txBody>
      <dsp:txXfrm>
        <a:off x="2786155" y="0"/>
        <a:ext cx="1972718" cy="720356"/>
      </dsp:txXfrm>
    </dsp:sp>
    <dsp:sp modelId="{90BDC847-F0F2-4AA5-9D6E-0B0D670AC719}">
      <dsp:nvSpPr>
        <dsp:cNvPr id="0" name=""/>
        <dsp:cNvSpPr/>
      </dsp:nvSpPr>
      <dsp:spPr>
        <a:xfrm>
          <a:off x="4849744" y="0"/>
          <a:ext cx="2693074" cy="720356"/>
        </a:xfrm>
        <a:prstGeom prst="chevron">
          <a:avLst/>
        </a:prstGeom>
        <a:solidFill>
          <a:srgbClr val="76238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8014" tIns="36005" rIns="36005" bIns="36005" numCol="1" spcCol="1270" anchor="ctr" anchorCtr="0">
          <a:noAutofit/>
        </a:bodyPr>
        <a:lstStyle/>
        <a:p>
          <a:pPr lvl="0" algn="ctr" defTabSz="1200150">
            <a:lnSpc>
              <a:spcPct val="90000"/>
            </a:lnSpc>
            <a:spcBef>
              <a:spcPct val="0"/>
            </a:spcBef>
            <a:spcAft>
              <a:spcPct val="35000"/>
            </a:spcAft>
          </a:pPr>
          <a:r>
            <a:rPr lang="en-US" sz="2700" kern="1200" dirty="0" smtClean="0"/>
            <a:t>Quantization</a:t>
          </a:r>
          <a:endParaRPr lang="en-US" sz="2700" kern="1200" dirty="0"/>
        </a:p>
      </dsp:txBody>
      <dsp:txXfrm>
        <a:off x="5209922" y="0"/>
        <a:ext cx="1972718" cy="720356"/>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31C32DF-A303-4536-977A-2AA755ED1192}" type="datetimeFigureOut">
              <a:rPr lang="zh-CN" altLang="en-US" smtClean="0"/>
              <a:t>2018/3/13</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6A9B6BC-0096-4D01-8CB5-1AB6B8BBE19F}" type="slidenum">
              <a:rPr lang="zh-CN" altLang="en-US" smtClean="0"/>
              <a:t>‹#›</a:t>
            </a:fld>
            <a:endParaRPr lang="zh-CN" altLang="en-US"/>
          </a:p>
        </p:txBody>
      </p:sp>
    </p:spTree>
    <p:extLst>
      <p:ext uri="{BB962C8B-B14F-4D97-AF65-F5344CB8AC3E}">
        <p14:creationId xmlns:p14="http://schemas.microsoft.com/office/powerpoint/2010/main" val="216046520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B0438A-2650-4FA9-AE89-A07C3441DF3A}" type="datetimeFigureOut">
              <a:rPr lang="zh-CN" altLang="en-US" smtClean="0"/>
              <a:t>2018/3/13</a:t>
            </a:fld>
            <a:endParaRPr lang="zh-CN" altLang="en-US"/>
          </a:p>
        </p:txBody>
      </p:sp>
      <p:sp>
        <p:nvSpPr>
          <p:cNvPr id="4" name="幻灯片图像占位符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D1C5BE6-AA5F-4DDE-8FE2-D68ADDC5192C}" type="slidenum">
              <a:rPr lang="zh-CN" altLang="en-US" smtClean="0"/>
              <a:t>‹#›</a:t>
            </a:fld>
            <a:endParaRPr lang="zh-CN" altLang="en-US"/>
          </a:p>
        </p:txBody>
      </p:sp>
    </p:spTree>
    <p:extLst>
      <p:ext uri="{BB962C8B-B14F-4D97-AF65-F5344CB8AC3E}">
        <p14:creationId xmlns:p14="http://schemas.microsoft.com/office/powerpoint/2010/main" val="371411526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ldoceonline.com/dictionary/arrive"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endParaRPr lang="en-HK" dirty="0"/>
          </a:p>
        </p:txBody>
      </p:sp>
      <p:sp>
        <p:nvSpPr>
          <p:cNvPr id="4" name="Slide Number Placeholder 3"/>
          <p:cNvSpPr>
            <a:spLocks noGrp="1"/>
          </p:cNvSpPr>
          <p:nvPr>
            <p:ph type="sldNum" sz="quarter" idx="10"/>
          </p:nvPr>
        </p:nvSpPr>
        <p:spPr/>
        <p:txBody>
          <a:bodyPr/>
          <a:lstStyle/>
          <a:p>
            <a:fld id="{AD1C5BE6-AA5F-4DDE-8FE2-D68ADDC5192C}" type="slidenum">
              <a:rPr lang="zh-CN" altLang="en-US" smtClean="0"/>
              <a:t>1</a:t>
            </a:fld>
            <a:endParaRPr lang="zh-CN" altLang="en-US"/>
          </a:p>
        </p:txBody>
      </p:sp>
    </p:spTree>
    <p:extLst>
      <p:ext uri="{BB962C8B-B14F-4D97-AF65-F5344CB8AC3E}">
        <p14:creationId xmlns:p14="http://schemas.microsoft.com/office/powerpoint/2010/main" val="14845174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r>
              <a:rPr lang="en-US" dirty="0" smtClean="0"/>
              <a:t>1.</a:t>
            </a:r>
            <a:r>
              <a:rPr lang="en-US" baseline="0" dirty="0" smtClean="0"/>
              <a:t> Make </a:t>
            </a:r>
            <a:r>
              <a:rPr lang="en-US" baseline="0" dirty="0" err="1" smtClean="0"/>
              <a:t>sb</a:t>
            </a:r>
            <a:r>
              <a:rPr lang="en-US" baseline="0" dirty="0" smtClean="0"/>
              <a:t> </a:t>
            </a:r>
            <a:r>
              <a:rPr lang="en-US" baseline="0" dirty="0" err="1" smtClean="0"/>
              <a:t>energitic</a:t>
            </a:r>
            <a:endParaRPr lang="en-US" baseline="0" dirty="0" smtClean="0"/>
          </a:p>
          <a:p>
            <a:pPr marL="0" indent="0">
              <a:buNone/>
            </a:pPr>
            <a:r>
              <a:rPr lang="en-US" baseline="0" dirty="0" smtClean="0"/>
              <a:t>2. </a:t>
            </a:r>
            <a:r>
              <a:rPr lang="zh-CN" altLang="en-US" baseline="0" dirty="0" smtClean="0"/>
              <a:t>现成</a:t>
            </a:r>
            <a:r>
              <a:rPr lang="zh-CN" altLang="en-US" baseline="0" dirty="0" smtClean="0"/>
              <a:t>的</a:t>
            </a:r>
            <a:r>
              <a:rPr lang="en-US" altLang="zh-CN" baseline="0" dirty="0" smtClean="0"/>
              <a:t>, existing</a:t>
            </a:r>
            <a:endParaRPr lang="en-US" baseline="0" dirty="0" smtClean="0"/>
          </a:p>
          <a:p>
            <a:pPr marL="0" indent="0">
              <a:buNone/>
            </a:pPr>
            <a:r>
              <a:rPr lang="en-US" baseline="0" dirty="0" smtClean="0"/>
              <a:t>3. </a:t>
            </a:r>
            <a:r>
              <a:rPr lang="en-HK" dirty="0" smtClean="0"/>
              <a:t>false and not what it appears to be</a:t>
            </a:r>
            <a:endParaRPr lang="en-US" dirty="0" smtClean="0"/>
          </a:p>
          <a:p>
            <a:pPr marL="0" indent="0">
              <a:buNone/>
            </a:pPr>
            <a:r>
              <a:rPr lang="en-US" dirty="0" smtClean="0"/>
              <a:t>4: </a:t>
            </a:r>
            <a:r>
              <a:rPr lang="en-HK" sz="1200" b="0" i="0" kern="1200" dirty="0" smtClean="0">
                <a:solidFill>
                  <a:schemeClr val="tx1"/>
                </a:solidFill>
                <a:effectLst/>
                <a:latin typeface="+mn-lt"/>
                <a:ea typeface="+mn-ea"/>
                <a:cs typeface="+mn-cs"/>
              </a:rPr>
              <a:t>a group of people who </a:t>
            </a:r>
            <a:r>
              <a:rPr lang="en-HK" sz="1200" b="0" i="0" kern="1200" dirty="0" smtClean="0">
                <a:solidFill>
                  <a:schemeClr val="tx1"/>
                </a:solidFill>
                <a:effectLst/>
                <a:latin typeface="+mn-lt"/>
                <a:ea typeface="+mn-ea"/>
                <a:cs typeface="+mn-cs"/>
                <a:hlinkClick r:id="rId3" tooltip="arrive"/>
              </a:rPr>
              <a:t>arrive</a:t>
            </a:r>
            <a:r>
              <a:rPr lang="en-HK" sz="1200" b="0" i="0" kern="1200" dirty="0" smtClean="0">
                <a:solidFill>
                  <a:schemeClr val="tx1"/>
                </a:solidFill>
                <a:effectLst/>
                <a:latin typeface="+mn-lt"/>
                <a:ea typeface="+mn-ea"/>
                <a:cs typeface="+mn-cs"/>
              </a:rPr>
              <a:t> or things that happen at the same time</a:t>
            </a:r>
            <a:endParaRPr lang="en-HK" dirty="0"/>
          </a:p>
        </p:txBody>
      </p:sp>
      <p:sp>
        <p:nvSpPr>
          <p:cNvPr id="4" name="Slide Number Placeholder 3"/>
          <p:cNvSpPr>
            <a:spLocks noGrp="1"/>
          </p:cNvSpPr>
          <p:nvPr>
            <p:ph type="sldNum" sz="quarter" idx="10"/>
          </p:nvPr>
        </p:nvSpPr>
        <p:spPr/>
        <p:txBody>
          <a:bodyPr/>
          <a:lstStyle/>
          <a:p>
            <a:fld id="{AD1C5BE6-AA5F-4DDE-8FE2-D68ADDC5192C}" type="slidenum">
              <a:rPr lang="zh-CN" altLang="en-US" smtClean="0"/>
              <a:t>3</a:t>
            </a:fld>
            <a:endParaRPr lang="zh-CN" altLang="en-US"/>
          </a:p>
        </p:txBody>
      </p:sp>
    </p:spTree>
    <p:extLst>
      <p:ext uri="{BB962C8B-B14F-4D97-AF65-F5344CB8AC3E}">
        <p14:creationId xmlns:p14="http://schemas.microsoft.com/office/powerpoint/2010/main" val="18404121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5. properly</a:t>
            </a:r>
            <a:r>
              <a:rPr lang="en-US" baseline="0" dirty="0" smtClean="0"/>
              <a:t> correlated</a:t>
            </a:r>
          </a:p>
          <a:p>
            <a:r>
              <a:rPr lang="en-US" baseline="0" dirty="0" smtClean="0"/>
              <a:t>6. Encouraging</a:t>
            </a:r>
          </a:p>
          <a:p>
            <a:r>
              <a:rPr lang="en-US" baseline="0" dirty="0" smtClean="0"/>
              <a:t>7. Different in methods (but with the same goals)</a:t>
            </a:r>
          </a:p>
          <a:p>
            <a:r>
              <a:rPr lang="en-US" baseline="0" dirty="0" smtClean="0"/>
              <a:t>8. </a:t>
            </a:r>
            <a:r>
              <a:rPr lang="en-HK" baseline="0" dirty="0" smtClean="0"/>
              <a:t>to reduce a debt by paying small regular amounts/ trade off/ </a:t>
            </a:r>
            <a:endParaRPr lang="en-HK" dirty="0"/>
          </a:p>
        </p:txBody>
      </p:sp>
      <p:sp>
        <p:nvSpPr>
          <p:cNvPr id="4" name="Slide Number Placeholder 3"/>
          <p:cNvSpPr>
            <a:spLocks noGrp="1"/>
          </p:cNvSpPr>
          <p:nvPr>
            <p:ph type="sldNum" sz="quarter" idx="10"/>
          </p:nvPr>
        </p:nvSpPr>
        <p:spPr/>
        <p:txBody>
          <a:bodyPr/>
          <a:lstStyle/>
          <a:p>
            <a:fld id="{AD1C5BE6-AA5F-4DDE-8FE2-D68ADDC5192C}" type="slidenum">
              <a:rPr lang="zh-CN" altLang="en-US" smtClean="0"/>
              <a:t>4</a:t>
            </a:fld>
            <a:endParaRPr lang="zh-CN" altLang="en-US"/>
          </a:p>
        </p:txBody>
      </p:sp>
    </p:spTree>
    <p:extLst>
      <p:ext uri="{BB962C8B-B14F-4D97-AF65-F5344CB8AC3E}">
        <p14:creationId xmlns:p14="http://schemas.microsoft.com/office/powerpoint/2010/main" val="30820293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9. Take</a:t>
            </a:r>
          </a:p>
          <a:p>
            <a:r>
              <a:rPr lang="en-US" dirty="0" smtClean="0"/>
              <a:t>10</a:t>
            </a:r>
            <a:r>
              <a:rPr lang="en-US" dirty="0" smtClean="0"/>
              <a:t>. Make inference; </a:t>
            </a:r>
            <a:r>
              <a:rPr lang="en-HK" dirty="0" smtClean="0"/>
              <a:t>to guess or think about what might happen using information that is already known</a:t>
            </a:r>
            <a:endParaRPr lang="en-HK" dirty="0"/>
          </a:p>
        </p:txBody>
      </p:sp>
      <p:sp>
        <p:nvSpPr>
          <p:cNvPr id="4" name="Slide Number Placeholder 3"/>
          <p:cNvSpPr>
            <a:spLocks noGrp="1"/>
          </p:cNvSpPr>
          <p:nvPr>
            <p:ph type="sldNum" sz="quarter" idx="10"/>
          </p:nvPr>
        </p:nvSpPr>
        <p:spPr/>
        <p:txBody>
          <a:bodyPr/>
          <a:lstStyle/>
          <a:p>
            <a:fld id="{AD1C5BE6-AA5F-4DDE-8FE2-D68ADDC5192C}" type="slidenum">
              <a:rPr lang="zh-CN" altLang="en-US" smtClean="0"/>
              <a:t>5</a:t>
            </a:fld>
            <a:endParaRPr lang="zh-CN" altLang="en-US"/>
          </a:p>
        </p:txBody>
      </p:sp>
    </p:spTree>
    <p:extLst>
      <p:ext uri="{BB962C8B-B14F-4D97-AF65-F5344CB8AC3E}">
        <p14:creationId xmlns:p14="http://schemas.microsoft.com/office/powerpoint/2010/main" val="58297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1371600" y="1143000"/>
            <a:ext cx="4114800" cy="3086100"/>
          </a:xfrm>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AD1C5BE6-AA5F-4DDE-8FE2-D68ADDC5192C}" type="slidenum">
              <a:rPr lang="zh-CN" altLang="en-US" smtClean="0"/>
              <a:t>6</a:t>
            </a:fld>
            <a:endParaRPr lang="zh-CN" altLang="en-US"/>
          </a:p>
        </p:txBody>
      </p:sp>
    </p:spTree>
    <p:extLst>
      <p:ext uri="{BB962C8B-B14F-4D97-AF65-F5344CB8AC3E}">
        <p14:creationId xmlns:p14="http://schemas.microsoft.com/office/powerpoint/2010/main" val="18065379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endParaRPr lang="zh-CN" altLang="en-US"/>
          </a:p>
        </p:txBody>
      </p:sp>
      <p:sp>
        <p:nvSpPr>
          <p:cNvPr id="7" name="Slide Number Placeholder 4"/>
          <p:cNvSpPr>
            <a:spLocks noGrp="1"/>
          </p:cNvSpPr>
          <p:nvPr>
            <p:ph type="sldNum" sz="quarter" idx="4"/>
          </p:nvPr>
        </p:nvSpPr>
        <p:spPr>
          <a:xfrm>
            <a:off x="2783875" y="6559060"/>
            <a:ext cx="2057400" cy="365125"/>
          </a:xfrm>
          <a:prstGeom prst="rect">
            <a:avLst/>
          </a:prstGeom>
        </p:spPr>
        <p:txBody>
          <a:bodyPr vert="horz" lIns="91440" tIns="45720" rIns="91440" bIns="45720" rtlCol="0" anchor="ctr"/>
          <a:lstStyle>
            <a:lvl1pPr algn="r">
              <a:defRPr sz="1200">
                <a:solidFill>
                  <a:schemeClr val="bg1"/>
                </a:solidFill>
              </a:defRPr>
            </a:lvl1pPr>
          </a:lstStyle>
          <a:p>
            <a:fld id="{E278E4BE-89E9-4CC6-A232-0ED0211FB303}" type="slidenum">
              <a:rPr lang="en-HK" smtClean="0"/>
              <a:pPr/>
              <a:t>‹#›</a:t>
            </a:fld>
            <a:r>
              <a:rPr lang="en-HK" dirty="0" smtClean="0"/>
              <a:t>/18</a:t>
            </a:r>
            <a:endParaRPr lang="en-HK" dirty="0"/>
          </a:p>
        </p:txBody>
      </p:sp>
    </p:spTree>
    <p:extLst>
      <p:ext uri="{BB962C8B-B14F-4D97-AF65-F5344CB8AC3E}">
        <p14:creationId xmlns:p14="http://schemas.microsoft.com/office/powerpoint/2010/main" val="28972236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endParaRPr lang="zh-CN" alt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zh-CN" altLang="en-US"/>
          </a:p>
        </p:txBody>
      </p:sp>
      <p:sp>
        <p:nvSpPr>
          <p:cNvPr id="7" name="Slide Number Placeholder 4"/>
          <p:cNvSpPr>
            <a:spLocks noGrp="1"/>
          </p:cNvSpPr>
          <p:nvPr>
            <p:ph type="sldNum" sz="quarter" idx="4"/>
          </p:nvPr>
        </p:nvSpPr>
        <p:spPr>
          <a:xfrm>
            <a:off x="2783875" y="6559060"/>
            <a:ext cx="2057400" cy="365125"/>
          </a:xfrm>
          <a:prstGeom prst="rect">
            <a:avLst/>
          </a:prstGeom>
        </p:spPr>
        <p:txBody>
          <a:bodyPr vert="horz" lIns="91440" tIns="45720" rIns="91440" bIns="45720" rtlCol="0" anchor="ctr"/>
          <a:lstStyle>
            <a:lvl1pPr algn="r">
              <a:defRPr sz="1200">
                <a:solidFill>
                  <a:schemeClr val="bg1"/>
                </a:solidFill>
              </a:defRPr>
            </a:lvl1pPr>
          </a:lstStyle>
          <a:p>
            <a:fld id="{E278E4BE-89E9-4CC6-A232-0ED0211FB303}" type="slidenum">
              <a:rPr lang="en-HK" smtClean="0"/>
              <a:pPr/>
              <a:t>‹#›</a:t>
            </a:fld>
            <a:r>
              <a:rPr lang="en-HK" dirty="0" smtClean="0"/>
              <a:t>/18</a:t>
            </a:r>
            <a:endParaRPr lang="en-HK" dirty="0"/>
          </a:p>
        </p:txBody>
      </p:sp>
    </p:spTree>
    <p:extLst>
      <p:ext uri="{BB962C8B-B14F-4D97-AF65-F5344CB8AC3E}">
        <p14:creationId xmlns:p14="http://schemas.microsoft.com/office/powerpoint/2010/main" val="11606197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endParaRPr lang="zh-CN" alt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zh-CN" altLang="en-US"/>
          </a:p>
        </p:txBody>
      </p:sp>
      <p:sp>
        <p:nvSpPr>
          <p:cNvPr id="7" name="Slide Number Placeholder 4"/>
          <p:cNvSpPr>
            <a:spLocks noGrp="1"/>
          </p:cNvSpPr>
          <p:nvPr>
            <p:ph type="sldNum" sz="quarter" idx="4"/>
          </p:nvPr>
        </p:nvSpPr>
        <p:spPr>
          <a:xfrm>
            <a:off x="2783875" y="6559060"/>
            <a:ext cx="2057400" cy="365125"/>
          </a:xfrm>
          <a:prstGeom prst="rect">
            <a:avLst/>
          </a:prstGeom>
        </p:spPr>
        <p:txBody>
          <a:bodyPr vert="horz" lIns="91440" tIns="45720" rIns="91440" bIns="45720" rtlCol="0" anchor="ctr"/>
          <a:lstStyle>
            <a:lvl1pPr algn="r">
              <a:defRPr sz="1200">
                <a:solidFill>
                  <a:schemeClr val="bg1"/>
                </a:solidFill>
              </a:defRPr>
            </a:lvl1pPr>
          </a:lstStyle>
          <a:p>
            <a:fld id="{E278E4BE-89E9-4CC6-A232-0ED0211FB303}" type="slidenum">
              <a:rPr lang="en-HK" smtClean="0"/>
              <a:pPr/>
              <a:t>‹#›</a:t>
            </a:fld>
            <a:r>
              <a:rPr lang="en-HK" dirty="0" smtClean="0"/>
              <a:t>/18</a:t>
            </a:r>
            <a:endParaRPr lang="en-HK" dirty="0"/>
          </a:p>
        </p:txBody>
      </p:sp>
    </p:spTree>
    <p:extLst>
      <p:ext uri="{BB962C8B-B14F-4D97-AF65-F5344CB8AC3E}">
        <p14:creationId xmlns:p14="http://schemas.microsoft.com/office/powerpoint/2010/main" val="27258833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endParaRPr lang="zh-CN" alt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zh-CN" altLang="en-US" dirty="0"/>
          </a:p>
        </p:txBody>
      </p:sp>
      <p:sp>
        <p:nvSpPr>
          <p:cNvPr id="8" name="Slide Number Placeholder 4"/>
          <p:cNvSpPr>
            <a:spLocks noGrp="1"/>
          </p:cNvSpPr>
          <p:nvPr>
            <p:ph type="sldNum" sz="quarter" idx="4"/>
          </p:nvPr>
        </p:nvSpPr>
        <p:spPr>
          <a:xfrm>
            <a:off x="2783875" y="6559060"/>
            <a:ext cx="2057400" cy="365125"/>
          </a:xfrm>
          <a:prstGeom prst="rect">
            <a:avLst/>
          </a:prstGeom>
        </p:spPr>
        <p:txBody>
          <a:bodyPr vert="horz" lIns="91440" tIns="45720" rIns="91440" bIns="45720" rtlCol="0" anchor="ctr"/>
          <a:lstStyle>
            <a:lvl1pPr algn="r">
              <a:defRPr sz="1200">
                <a:solidFill>
                  <a:schemeClr val="bg1"/>
                </a:solidFill>
              </a:defRPr>
            </a:lvl1pPr>
          </a:lstStyle>
          <a:p>
            <a:fld id="{E278E4BE-89E9-4CC6-A232-0ED0211FB303}" type="slidenum">
              <a:rPr lang="en-HK" smtClean="0"/>
              <a:pPr/>
              <a:t>‹#›</a:t>
            </a:fld>
            <a:r>
              <a:rPr lang="en-HK" dirty="0" smtClean="0"/>
              <a:t>/18</a:t>
            </a:r>
            <a:endParaRPr lang="en-HK" dirty="0"/>
          </a:p>
        </p:txBody>
      </p:sp>
    </p:spTree>
    <p:extLst>
      <p:ext uri="{BB962C8B-B14F-4D97-AF65-F5344CB8AC3E}">
        <p14:creationId xmlns:p14="http://schemas.microsoft.com/office/powerpoint/2010/main" val="430225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7" name="Slide Number Placeholder 4"/>
          <p:cNvSpPr>
            <a:spLocks noGrp="1"/>
          </p:cNvSpPr>
          <p:nvPr>
            <p:ph type="sldNum" sz="quarter" idx="4"/>
          </p:nvPr>
        </p:nvSpPr>
        <p:spPr>
          <a:xfrm>
            <a:off x="2783875" y="6559060"/>
            <a:ext cx="2057400" cy="365125"/>
          </a:xfrm>
          <a:prstGeom prst="rect">
            <a:avLst/>
          </a:prstGeom>
        </p:spPr>
        <p:txBody>
          <a:bodyPr vert="horz" lIns="91440" tIns="45720" rIns="91440" bIns="45720" rtlCol="0" anchor="ctr"/>
          <a:lstStyle>
            <a:lvl1pPr algn="r">
              <a:defRPr sz="1200">
                <a:solidFill>
                  <a:schemeClr val="bg1"/>
                </a:solidFill>
              </a:defRPr>
            </a:lvl1pPr>
          </a:lstStyle>
          <a:p>
            <a:fld id="{E278E4BE-89E9-4CC6-A232-0ED0211FB303}" type="slidenum">
              <a:rPr lang="en-HK" smtClean="0"/>
              <a:pPr/>
              <a:t>‹#›</a:t>
            </a:fld>
            <a:r>
              <a:rPr lang="en-HK" dirty="0" smtClean="0"/>
              <a:t>/18</a:t>
            </a:r>
            <a:endParaRPr lang="en-HK" dirty="0"/>
          </a:p>
        </p:txBody>
      </p:sp>
    </p:spTree>
    <p:extLst>
      <p:ext uri="{BB962C8B-B14F-4D97-AF65-F5344CB8AC3E}">
        <p14:creationId xmlns:p14="http://schemas.microsoft.com/office/powerpoint/2010/main" val="14355669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a:xfrm>
            <a:off x="628650" y="6356351"/>
            <a:ext cx="2057400" cy="365125"/>
          </a:xfrm>
          <a:prstGeom prst="rect">
            <a:avLst/>
          </a:prstGeom>
        </p:spPr>
        <p:txBody>
          <a:bodyPr/>
          <a:lstStyle/>
          <a:p>
            <a:endParaRPr lang="zh-CN" altLang="en-U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zh-CN" altLang="en-US"/>
          </a:p>
        </p:txBody>
      </p:sp>
      <p:sp>
        <p:nvSpPr>
          <p:cNvPr id="8" name="Slide Number Placeholder 4"/>
          <p:cNvSpPr>
            <a:spLocks noGrp="1"/>
          </p:cNvSpPr>
          <p:nvPr>
            <p:ph type="sldNum" sz="quarter" idx="4"/>
          </p:nvPr>
        </p:nvSpPr>
        <p:spPr>
          <a:xfrm>
            <a:off x="2783875" y="6559060"/>
            <a:ext cx="2057400" cy="365125"/>
          </a:xfrm>
          <a:prstGeom prst="rect">
            <a:avLst/>
          </a:prstGeom>
        </p:spPr>
        <p:txBody>
          <a:bodyPr vert="horz" lIns="91440" tIns="45720" rIns="91440" bIns="45720" rtlCol="0" anchor="ctr"/>
          <a:lstStyle>
            <a:lvl1pPr algn="r">
              <a:defRPr sz="1200">
                <a:solidFill>
                  <a:schemeClr val="bg1"/>
                </a:solidFill>
              </a:defRPr>
            </a:lvl1pPr>
          </a:lstStyle>
          <a:p>
            <a:fld id="{E278E4BE-89E9-4CC6-A232-0ED0211FB303}" type="slidenum">
              <a:rPr lang="en-HK" smtClean="0"/>
              <a:pPr/>
              <a:t>‹#›</a:t>
            </a:fld>
            <a:r>
              <a:rPr lang="en-HK" dirty="0" smtClean="0"/>
              <a:t>/18</a:t>
            </a:r>
            <a:endParaRPr lang="en-HK" dirty="0"/>
          </a:p>
        </p:txBody>
      </p:sp>
    </p:spTree>
    <p:extLst>
      <p:ext uri="{BB962C8B-B14F-4D97-AF65-F5344CB8AC3E}">
        <p14:creationId xmlns:p14="http://schemas.microsoft.com/office/powerpoint/2010/main" val="17385631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a:xfrm>
            <a:off x="628650" y="6356351"/>
            <a:ext cx="2057400" cy="365125"/>
          </a:xfrm>
          <a:prstGeom prst="rect">
            <a:avLst/>
          </a:prstGeom>
        </p:spPr>
        <p:txBody>
          <a:bodyPr/>
          <a:lstStyle/>
          <a:p>
            <a:endParaRPr lang="zh-CN" altLang="en-US"/>
          </a:p>
        </p:txBody>
      </p:sp>
      <p:sp>
        <p:nvSpPr>
          <p:cNvPr id="8" name="Footer Placeholder 7"/>
          <p:cNvSpPr>
            <a:spLocks noGrp="1"/>
          </p:cNvSpPr>
          <p:nvPr>
            <p:ph type="ftr" sz="quarter" idx="11"/>
          </p:nvPr>
        </p:nvSpPr>
        <p:spPr>
          <a:xfrm>
            <a:off x="3028950" y="6356351"/>
            <a:ext cx="3086100" cy="365125"/>
          </a:xfrm>
          <a:prstGeom prst="rect">
            <a:avLst/>
          </a:prstGeom>
        </p:spPr>
        <p:txBody>
          <a:bodyPr/>
          <a:lstStyle/>
          <a:p>
            <a:endParaRPr lang="zh-CN" altLang="en-US"/>
          </a:p>
        </p:txBody>
      </p:sp>
      <p:sp>
        <p:nvSpPr>
          <p:cNvPr id="10" name="Slide Number Placeholder 4"/>
          <p:cNvSpPr>
            <a:spLocks noGrp="1"/>
          </p:cNvSpPr>
          <p:nvPr>
            <p:ph type="sldNum" sz="quarter" idx="12"/>
          </p:nvPr>
        </p:nvSpPr>
        <p:spPr>
          <a:xfrm>
            <a:off x="2783875" y="6559060"/>
            <a:ext cx="2057400" cy="365125"/>
          </a:xfrm>
          <a:prstGeom prst="rect">
            <a:avLst/>
          </a:prstGeom>
        </p:spPr>
        <p:txBody>
          <a:bodyPr vert="horz" lIns="91440" tIns="45720" rIns="91440" bIns="45720" rtlCol="0" anchor="ctr"/>
          <a:lstStyle>
            <a:lvl1pPr algn="r">
              <a:defRPr sz="1200">
                <a:solidFill>
                  <a:schemeClr val="bg1"/>
                </a:solidFill>
              </a:defRPr>
            </a:lvl1pPr>
          </a:lstStyle>
          <a:p>
            <a:fld id="{E278E4BE-89E9-4CC6-A232-0ED0211FB303}" type="slidenum">
              <a:rPr lang="en-HK" smtClean="0"/>
              <a:pPr/>
              <a:t>‹#›</a:t>
            </a:fld>
            <a:r>
              <a:rPr lang="en-HK" dirty="0" smtClean="0"/>
              <a:t>/18</a:t>
            </a:r>
            <a:endParaRPr lang="en-HK" dirty="0"/>
          </a:p>
        </p:txBody>
      </p:sp>
    </p:spTree>
    <p:extLst>
      <p:ext uri="{BB962C8B-B14F-4D97-AF65-F5344CB8AC3E}">
        <p14:creationId xmlns:p14="http://schemas.microsoft.com/office/powerpoint/2010/main" val="37291302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a:xfrm>
            <a:off x="628650" y="6356351"/>
            <a:ext cx="2057400" cy="365125"/>
          </a:xfrm>
          <a:prstGeom prst="rect">
            <a:avLst/>
          </a:prstGeom>
        </p:spPr>
        <p:txBody>
          <a:bodyPr/>
          <a:lstStyle/>
          <a:p>
            <a:endParaRPr lang="zh-CN" altLang="en-US"/>
          </a:p>
        </p:txBody>
      </p:sp>
      <p:sp>
        <p:nvSpPr>
          <p:cNvPr id="4" name="Footer Placeholder 3"/>
          <p:cNvSpPr>
            <a:spLocks noGrp="1"/>
          </p:cNvSpPr>
          <p:nvPr>
            <p:ph type="ftr" sz="quarter" idx="11"/>
          </p:nvPr>
        </p:nvSpPr>
        <p:spPr>
          <a:xfrm>
            <a:off x="3028950" y="6356351"/>
            <a:ext cx="3086100" cy="365125"/>
          </a:xfrm>
          <a:prstGeom prst="rect">
            <a:avLst/>
          </a:prstGeom>
        </p:spPr>
        <p:txBody>
          <a:bodyPr/>
          <a:lstStyle/>
          <a:p>
            <a:endParaRPr lang="zh-CN" altLang="en-US"/>
          </a:p>
        </p:txBody>
      </p:sp>
      <p:sp>
        <p:nvSpPr>
          <p:cNvPr id="6" name="Slide Number Placeholder 4"/>
          <p:cNvSpPr>
            <a:spLocks noGrp="1"/>
          </p:cNvSpPr>
          <p:nvPr>
            <p:ph type="sldNum" sz="quarter" idx="4"/>
          </p:nvPr>
        </p:nvSpPr>
        <p:spPr>
          <a:xfrm>
            <a:off x="2783875" y="6559060"/>
            <a:ext cx="2057400" cy="365125"/>
          </a:xfrm>
          <a:prstGeom prst="rect">
            <a:avLst/>
          </a:prstGeom>
        </p:spPr>
        <p:txBody>
          <a:bodyPr vert="horz" lIns="91440" tIns="45720" rIns="91440" bIns="45720" rtlCol="0" anchor="ctr"/>
          <a:lstStyle>
            <a:lvl1pPr algn="r">
              <a:defRPr sz="1200">
                <a:solidFill>
                  <a:schemeClr val="bg1"/>
                </a:solidFill>
              </a:defRPr>
            </a:lvl1pPr>
          </a:lstStyle>
          <a:p>
            <a:fld id="{E278E4BE-89E9-4CC6-A232-0ED0211FB303}" type="slidenum">
              <a:rPr lang="en-HK" smtClean="0"/>
              <a:pPr/>
              <a:t>‹#›</a:t>
            </a:fld>
            <a:r>
              <a:rPr lang="en-HK" dirty="0" smtClean="0"/>
              <a:t>/18</a:t>
            </a:r>
            <a:endParaRPr lang="en-HK" dirty="0"/>
          </a:p>
        </p:txBody>
      </p:sp>
    </p:spTree>
    <p:extLst>
      <p:ext uri="{BB962C8B-B14F-4D97-AF65-F5344CB8AC3E}">
        <p14:creationId xmlns:p14="http://schemas.microsoft.com/office/powerpoint/2010/main" val="38537856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1"/>
            <a:ext cx="2057400" cy="365125"/>
          </a:xfrm>
          <a:prstGeom prst="rect">
            <a:avLst/>
          </a:prstGeom>
        </p:spPr>
        <p:txBody>
          <a:bodyPr/>
          <a:lstStyle/>
          <a:p>
            <a:endParaRPr lang="zh-CN" altLang="en-US"/>
          </a:p>
        </p:txBody>
      </p:sp>
      <p:sp>
        <p:nvSpPr>
          <p:cNvPr id="3" name="Footer Placeholder 2"/>
          <p:cNvSpPr>
            <a:spLocks noGrp="1"/>
          </p:cNvSpPr>
          <p:nvPr>
            <p:ph type="ftr" sz="quarter" idx="11"/>
          </p:nvPr>
        </p:nvSpPr>
        <p:spPr>
          <a:xfrm>
            <a:off x="3028950" y="6356351"/>
            <a:ext cx="3086100" cy="365125"/>
          </a:xfrm>
          <a:prstGeom prst="rect">
            <a:avLst/>
          </a:prstGeom>
        </p:spPr>
        <p:txBody>
          <a:bodyPr/>
          <a:lstStyle/>
          <a:p>
            <a:endParaRPr lang="zh-CN" altLang="en-US"/>
          </a:p>
        </p:txBody>
      </p:sp>
      <p:sp>
        <p:nvSpPr>
          <p:cNvPr id="5" name="Slide Number Placeholder 4"/>
          <p:cNvSpPr>
            <a:spLocks noGrp="1"/>
          </p:cNvSpPr>
          <p:nvPr>
            <p:ph type="sldNum" sz="quarter" idx="4"/>
          </p:nvPr>
        </p:nvSpPr>
        <p:spPr>
          <a:xfrm>
            <a:off x="2783875" y="6559060"/>
            <a:ext cx="2057400" cy="365125"/>
          </a:xfrm>
          <a:prstGeom prst="rect">
            <a:avLst/>
          </a:prstGeom>
        </p:spPr>
        <p:txBody>
          <a:bodyPr vert="horz" lIns="91440" tIns="45720" rIns="91440" bIns="45720" rtlCol="0" anchor="ctr"/>
          <a:lstStyle>
            <a:lvl1pPr algn="r">
              <a:defRPr sz="1200">
                <a:solidFill>
                  <a:schemeClr val="bg1"/>
                </a:solidFill>
              </a:defRPr>
            </a:lvl1pPr>
          </a:lstStyle>
          <a:p>
            <a:fld id="{E278E4BE-89E9-4CC6-A232-0ED0211FB303}" type="slidenum">
              <a:rPr lang="en-HK" smtClean="0"/>
              <a:pPr/>
              <a:t>‹#›</a:t>
            </a:fld>
            <a:r>
              <a:rPr lang="en-HK" dirty="0" smtClean="0"/>
              <a:t>/18</a:t>
            </a:r>
            <a:endParaRPr lang="en-HK" dirty="0"/>
          </a:p>
        </p:txBody>
      </p:sp>
    </p:spTree>
    <p:extLst>
      <p:ext uri="{BB962C8B-B14F-4D97-AF65-F5344CB8AC3E}">
        <p14:creationId xmlns:p14="http://schemas.microsoft.com/office/powerpoint/2010/main" val="613990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endParaRPr lang="zh-CN" altLang="en-U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zh-CN" altLang="en-US"/>
          </a:p>
        </p:txBody>
      </p:sp>
      <p:sp>
        <p:nvSpPr>
          <p:cNvPr id="8" name="Slide Number Placeholder 4"/>
          <p:cNvSpPr>
            <a:spLocks noGrp="1"/>
          </p:cNvSpPr>
          <p:nvPr>
            <p:ph type="sldNum" sz="quarter" idx="4"/>
          </p:nvPr>
        </p:nvSpPr>
        <p:spPr>
          <a:xfrm>
            <a:off x="2783875" y="6559060"/>
            <a:ext cx="2057400" cy="365125"/>
          </a:xfrm>
          <a:prstGeom prst="rect">
            <a:avLst/>
          </a:prstGeom>
        </p:spPr>
        <p:txBody>
          <a:bodyPr vert="horz" lIns="91440" tIns="45720" rIns="91440" bIns="45720" rtlCol="0" anchor="ctr"/>
          <a:lstStyle>
            <a:lvl1pPr algn="r">
              <a:defRPr sz="1200">
                <a:solidFill>
                  <a:schemeClr val="bg1"/>
                </a:solidFill>
              </a:defRPr>
            </a:lvl1pPr>
          </a:lstStyle>
          <a:p>
            <a:fld id="{E278E4BE-89E9-4CC6-A232-0ED0211FB303}" type="slidenum">
              <a:rPr lang="en-HK" smtClean="0"/>
              <a:pPr/>
              <a:t>‹#›</a:t>
            </a:fld>
            <a:r>
              <a:rPr lang="en-HK" dirty="0" smtClean="0"/>
              <a:t>/18</a:t>
            </a:r>
            <a:endParaRPr lang="en-HK" dirty="0"/>
          </a:p>
        </p:txBody>
      </p:sp>
    </p:spTree>
    <p:extLst>
      <p:ext uri="{BB962C8B-B14F-4D97-AF65-F5344CB8AC3E}">
        <p14:creationId xmlns:p14="http://schemas.microsoft.com/office/powerpoint/2010/main" val="40746909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endParaRPr lang="zh-CN" altLang="en-U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zh-CN" altLang="en-US"/>
          </a:p>
        </p:txBody>
      </p:sp>
      <p:sp>
        <p:nvSpPr>
          <p:cNvPr id="8" name="Slide Number Placeholder 4"/>
          <p:cNvSpPr>
            <a:spLocks noGrp="1"/>
          </p:cNvSpPr>
          <p:nvPr>
            <p:ph type="sldNum" sz="quarter" idx="4"/>
          </p:nvPr>
        </p:nvSpPr>
        <p:spPr>
          <a:xfrm>
            <a:off x="2783875" y="6559060"/>
            <a:ext cx="2057400" cy="365125"/>
          </a:xfrm>
          <a:prstGeom prst="rect">
            <a:avLst/>
          </a:prstGeom>
        </p:spPr>
        <p:txBody>
          <a:bodyPr vert="horz" lIns="91440" tIns="45720" rIns="91440" bIns="45720" rtlCol="0" anchor="ctr"/>
          <a:lstStyle>
            <a:lvl1pPr algn="r">
              <a:defRPr sz="1200">
                <a:solidFill>
                  <a:schemeClr val="bg1"/>
                </a:solidFill>
              </a:defRPr>
            </a:lvl1pPr>
          </a:lstStyle>
          <a:p>
            <a:fld id="{E278E4BE-89E9-4CC6-A232-0ED0211FB303}" type="slidenum">
              <a:rPr lang="en-HK" smtClean="0"/>
              <a:pPr/>
              <a:t>‹#›</a:t>
            </a:fld>
            <a:r>
              <a:rPr lang="en-HK" dirty="0" smtClean="0"/>
              <a:t>/18</a:t>
            </a:r>
            <a:endParaRPr lang="en-HK" dirty="0"/>
          </a:p>
        </p:txBody>
      </p:sp>
    </p:spTree>
    <p:extLst>
      <p:ext uri="{BB962C8B-B14F-4D97-AF65-F5344CB8AC3E}">
        <p14:creationId xmlns:p14="http://schemas.microsoft.com/office/powerpoint/2010/main" val="40935626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矩形 6"/>
          <p:cNvSpPr/>
          <p:nvPr userDrawn="1"/>
        </p:nvSpPr>
        <p:spPr>
          <a:xfrm>
            <a:off x="1" y="6625246"/>
            <a:ext cx="9144000" cy="232755"/>
          </a:xfrm>
          <a:prstGeom prst="rect">
            <a:avLst/>
          </a:prstGeom>
          <a:solidFill>
            <a:srgbClr val="7623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1350" dirty="0" smtClean="0"/>
              <a:t>	     BAI,</a:t>
            </a:r>
            <a:r>
              <a:rPr lang="en-US" altLang="zh-CN" sz="1350" baseline="0" dirty="0" smtClean="0"/>
              <a:t> Haoli														12-03-2018</a:t>
            </a:r>
            <a:endParaRPr lang="zh-CN" altLang="en-US" sz="1350" dirty="0"/>
          </a:p>
        </p:txBody>
      </p:sp>
      <p:sp>
        <p:nvSpPr>
          <p:cNvPr id="8" name="矩形 7"/>
          <p:cNvSpPr/>
          <p:nvPr userDrawn="1"/>
        </p:nvSpPr>
        <p:spPr>
          <a:xfrm>
            <a:off x="0" y="-12032"/>
            <a:ext cx="9144000" cy="878306"/>
          </a:xfrm>
          <a:prstGeom prst="rect">
            <a:avLst/>
          </a:prstGeom>
          <a:solidFill>
            <a:srgbClr val="7623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zh-CN" altLang="en-US" sz="1350" dirty="0"/>
          </a:p>
        </p:txBody>
      </p:sp>
      <p:sp>
        <p:nvSpPr>
          <p:cNvPr id="2" name="Title Placeholder 1"/>
          <p:cNvSpPr>
            <a:spLocks noGrp="1"/>
          </p:cNvSpPr>
          <p:nvPr>
            <p:ph type="title"/>
          </p:nvPr>
        </p:nvSpPr>
        <p:spPr>
          <a:xfrm>
            <a:off x="378941" y="20146"/>
            <a:ext cx="7886700" cy="805833"/>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78941" y="1367481"/>
            <a:ext cx="8361405" cy="4659885"/>
          </a:xfrm>
          <a:prstGeom prst="rect">
            <a:avLst/>
          </a:prstGeom>
        </p:spPr>
        <p:txBody>
          <a:bodyPr vert="horz" lIns="91440" tIns="45720" rIns="91440" bIns="45720" rtlCol="0">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9" name="图片 9"/>
          <p:cNvPicPr>
            <a:picLocks noChangeAspect="1"/>
          </p:cNvPicPr>
          <p:nvPr userDrawn="1"/>
        </p:nvPicPr>
        <p:blipFill>
          <a:blip r:embed="rId1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8219304" y="6036741"/>
            <a:ext cx="711776" cy="491832"/>
          </a:xfrm>
          <a:prstGeom prst="rect">
            <a:avLst/>
          </a:prstGeom>
          <a:ln>
            <a:noFill/>
          </a:ln>
        </p:spPr>
      </p:pic>
      <p:sp>
        <p:nvSpPr>
          <p:cNvPr id="5" name="Slide Number Placeholder 4"/>
          <p:cNvSpPr>
            <a:spLocks noGrp="1"/>
          </p:cNvSpPr>
          <p:nvPr>
            <p:ph type="sldNum" sz="quarter" idx="4"/>
          </p:nvPr>
        </p:nvSpPr>
        <p:spPr>
          <a:xfrm>
            <a:off x="2783875" y="6559060"/>
            <a:ext cx="2057400" cy="365125"/>
          </a:xfrm>
          <a:prstGeom prst="rect">
            <a:avLst/>
          </a:prstGeom>
        </p:spPr>
        <p:txBody>
          <a:bodyPr vert="horz" lIns="91440" tIns="45720" rIns="91440" bIns="45720" rtlCol="0" anchor="ctr"/>
          <a:lstStyle>
            <a:lvl1pPr algn="r">
              <a:defRPr sz="1200">
                <a:solidFill>
                  <a:schemeClr val="bg1"/>
                </a:solidFill>
              </a:defRPr>
            </a:lvl1pPr>
          </a:lstStyle>
          <a:p>
            <a:fld id="{E278E4BE-89E9-4CC6-A232-0ED0211FB303}" type="slidenum">
              <a:rPr lang="en-HK" smtClean="0"/>
              <a:pPr/>
              <a:t>‹#›</a:t>
            </a:fld>
            <a:r>
              <a:rPr lang="en-HK" dirty="0" smtClean="0"/>
              <a:t>/18</a:t>
            </a:r>
            <a:endParaRPr lang="en-HK" dirty="0"/>
          </a:p>
        </p:txBody>
      </p:sp>
    </p:spTree>
    <p:extLst>
      <p:ext uri="{BB962C8B-B14F-4D97-AF65-F5344CB8AC3E}">
        <p14:creationId xmlns:p14="http://schemas.microsoft.com/office/powerpoint/2010/main" val="105655354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HK" dirty="0" smtClean="0"/>
              <a:t>Puzzle</a:t>
            </a:r>
            <a:endParaRPr lang="en-HK" dirty="0"/>
          </a:p>
        </p:txBody>
      </p:sp>
      <p:sp>
        <p:nvSpPr>
          <p:cNvPr id="3" name="Content Placeholder 2"/>
          <p:cNvSpPr>
            <a:spLocks noGrp="1"/>
          </p:cNvSpPr>
          <p:nvPr>
            <p:ph idx="1"/>
          </p:nvPr>
        </p:nvSpPr>
        <p:spPr/>
        <p:txBody>
          <a:bodyPr>
            <a:normAutofit/>
          </a:bodyPr>
          <a:lstStyle/>
          <a:p>
            <a:r>
              <a:rPr lang="en-HK" b="1" dirty="0"/>
              <a:t>Problem:</a:t>
            </a:r>
            <a:r>
              <a:rPr lang="en-HK" dirty="0"/>
              <a:t> You are blindfolded and 10 coins are place in front of you on table. You are allowed to touch the coins, but can’t tell which way up they are by feel. You are told that there are 5 coins head up, and 5 coins tails up but not which ones are which. How do you make two piles of coins each with the same number of heads up? You can flip the coins any number of times.</a:t>
            </a:r>
            <a:endParaRPr lang="en-HK" sz="2400" dirty="0" smtClean="0"/>
          </a:p>
        </p:txBody>
      </p:sp>
      <p:sp>
        <p:nvSpPr>
          <p:cNvPr id="5" name="Slide Number Placeholder 4"/>
          <p:cNvSpPr>
            <a:spLocks noGrp="1"/>
          </p:cNvSpPr>
          <p:nvPr>
            <p:ph type="sldNum" sz="quarter" idx="4"/>
          </p:nvPr>
        </p:nvSpPr>
        <p:spPr>
          <a:xfrm>
            <a:off x="3924042" y="6550822"/>
            <a:ext cx="796497" cy="365125"/>
          </a:xfrm>
        </p:spPr>
        <p:txBody>
          <a:bodyPr/>
          <a:lstStyle/>
          <a:p>
            <a:fld id="{4BDC06B7-6B4D-4100-915F-433BD391635E}" type="slidenum">
              <a:rPr lang="zh-CN" altLang="en-US" smtClean="0"/>
              <a:pPr/>
              <a:t>1</a:t>
            </a:fld>
            <a:r>
              <a:rPr lang="en-HK" altLang="zh-CN" dirty="0" smtClean="0"/>
              <a:t>/19</a:t>
            </a:r>
            <a:endParaRPr lang="zh-CN" altLang="en-US" dirty="0"/>
          </a:p>
        </p:txBody>
      </p:sp>
    </p:spTree>
    <p:extLst>
      <p:ext uri="{BB962C8B-B14F-4D97-AF65-F5344CB8AC3E}">
        <p14:creationId xmlns:p14="http://schemas.microsoft.com/office/powerpoint/2010/main" val="400942548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a:t>
            </a:r>
            <a:endParaRPr lang="en-HK"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dirty="0" smtClean="0"/>
                  <a:t>Idea: Using Gaussian Mixtures to Cluster Weights</a:t>
                </a:r>
              </a:p>
              <a:p>
                <a:pPr lvl="1"/>
                <a:r>
                  <a:rPr lang="en-US" dirty="0" smtClean="0"/>
                  <a:t>Posterior</a:t>
                </a:r>
                <a:br>
                  <a:rPr lang="en-US" dirty="0" smtClean="0"/>
                </a:br>
                <a14:m>
                  <m:oMath xmlns:m="http://schemas.openxmlformats.org/officeDocument/2006/math">
                    <m:r>
                      <a:rPr lang="en-US" sz="1800" b="0" i="1" smtClean="0">
                        <a:latin typeface="Cambria Math" panose="02040503050406030204" pitchFamily="18" charset="0"/>
                      </a:rPr>
                      <m:t>𝑞</m:t>
                    </m:r>
                    <m:d>
                      <m:dPr>
                        <m:ctrlPr>
                          <a:rPr lang="en-US" sz="1800" b="0" i="1" smtClean="0">
                            <a:latin typeface="Cambria Math" panose="02040503050406030204" pitchFamily="18" charset="0"/>
                          </a:rPr>
                        </m:ctrlPr>
                      </m:dPr>
                      <m:e>
                        <m:r>
                          <a:rPr lang="en-US" sz="1800" b="0" i="1" smtClean="0">
                            <a:latin typeface="Cambria Math" panose="02040503050406030204" pitchFamily="18" charset="0"/>
                          </a:rPr>
                          <m:t>𝑤</m:t>
                        </m:r>
                      </m:e>
                    </m:d>
                    <m:r>
                      <a:rPr lang="en-US" sz="1800" b="0" i="1" smtClean="0">
                        <a:latin typeface="Cambria Math" panose="02040503050406030204" pitchFamily="18" charset="0"/>
                      </a:rPr>
                      <m:t>=</m:t>
                    </m:r>
                    <m:nary>
                      <m:naryPr>
                        <m:chr m:val="∏"/>
                        <m:ctrlPr>
                          <a:rPr lang="en-US" sz="1800" b="0" i="1" smtClean="0">
                            <a:latin typeface="Cambria Math" panose="02040503050406030204" pitchFamily="18" charset="0"/>
                          </a:rPr>
                        </m:ctrlPr>
                      </m:naryPr>
                      <m:sub>
                        <m:r>
                          <m:rPr>
                            <m:brk m:alnAt="23"/>
                          </m:rPr>
                          <a:rPr lang="en-US" sz="1800" b="0" i="1" smtClean="0">
                            <a:latin typeface="Cambria Math" panose="02040503050406030204" pitchFamily="18" charset="0"/>
                          </a:rPr>
                          <m:t>𝑖</m:t>
                        </m:r>
                        <m:r>
                          <a:rPr lang="en-US" sz="1800" b="0" i="1" smtClean="0">
                            <a:latin typeface="Cambria Math" panose="02040503050406030204" pitchFamily="18" charset="0"/>
                          </a:rPr>
                          <m:t>=1</m:t>
                        </m:r>
                      </m:sub>
                      <m:sup>
                        <m:r>
                          <a:rPr lang="en-US" sz="1800" b="0" i="1" smtClean="0">
                            <a:latin typeface="Cambria Math" panose="02040503050406030204" pitchFamily="18" charset="0"/>
                          </a:rPr>
                          <m:t>𝐼</m:t>
                        </m:r>
                      </m:sup>
                      <m:e>
                        <m:r>
                          <a:rPr lang="en-US" sz="1800" b="0" i="1" smtClean="0">
                            <a:latin typeface="Cambria Math" panose="02040503050406030204" pitchFamily="18" charset="0"/>
                          </a:rPr>
                          <m:t>𝑁</m:t>
                        </m:r>
                        <m:r>
                          <a:rPr lang="en-US" sz="1800" b="0" i="1" smtClean="0">
                            <a:latin typeface="Cambria Math" panose="02040503050406030204" pitchFamily="18" charset="0"/>
                          </a:rPr>
                          <m:t>(</m:t>
                        </m:r>
                        <m:sSub>
                          <m:sSubPr>
                            <m:ctrlPr>
                              <a:rPr lang="en-US" sz="1800" b="0" i="1" smtClean="0">
                                <a:latin typeface="Cambria Math" panose="02040503050406030204" pitchFamily="18" charset="0"/>
                              </a:rPr>
                            </m:ctrlPr>
                          </m:sSubPr>
                          <m:e>
                            <m:r>
                              <a:rPr lang="en-US" sz="1800" b="0" i="1" smtClean="0">
                                <a:latin typeface="Cambria Math" panose="02040503050406030204" pitchFamily="18" charset="0"/>
                              </a:rPr>
                              <m:t>𝑤</m:t>
                            </m:r>
                          </m:e>
                          <m:sub>
                            <m:r>
                              <a:rPr lang="en-US" sz="1800" b="0" i="1" smtClean="0">
                                <a:latin typeface="Cambria Math" panose="02040503050406030204" pitchFamily="18" charset="0"/>
                              </a:rPr>
                              <m:t>𝑖</m:t>
                            </m:r>
                          </m:sub>
                        </m:sSub>
                        <m:r>
                          <a:rPr lang="en-US" sz="1800" b="0" i="1" smtClean="0">
                            <a:latin typeface="Cambria Math" panose="02040503050406030204" pitchFamily="18" charset="0"/>
                          </a:rPr>
                          <m:t>|</m:t>
                        </m:r>
                        <m:r>
                          <a:rPr lang="en-US" sz="1800" b="0" i="1" smtClean="0">
                            <a:latin typeface="Cambria Math" panose="02040503050406030204" pitchFamily="18" charset="0"/>
                          </a:rPr>
                          <m:t>𝜇</m:t>
                        </m:r>
                        <m:r>
                          <a:rPr lang="en-US" sz="1800" b="0" i="1" smtClean="0">
                            <a:latin typeface="Cambria Math" panose="02040503050406030204" pitchFamily="18" charset="0"/>
                          </a:rPr>
                          <m:t>, </m:t>
                        </m:r>
                        <m:sSup>
                          <m:sSupPr>
                            <m:ctrlPr>
                              <a:rPr lang="en-US" sz="1800" b="0" i="1" smtClean="0">
                                <a:latin typeface="Cambria Math" panose="02040503050406030204" pitchFamily="18" charset="0"/>
                              </a:rPr>
                            </m:ctrlPr>
                          </m:sSupPr>
                          <m:e>
                            <m:r>
                              <a:rPr lang="en-US" sz="1800" b="0" i="1" smtClean="0">
                                <a:latin typeface="Cambria Math" panose="02040503050406030204" pitchFamily="18" charset="0"/>
                              </a:rPr>
                              <m:t>𝜎</m:t>
                            </m:r>
                          </m:e>
                          <m:sup>
                            <m:r>
                              <a:rPr lang="en-US" sz="1800" b="0" i="1" smtClean="0">
                                <a:latin typeface="Cambria Math" panose="02040503050406030204" pitchFamily="18" charset="0"/>
                              </a:rPr>
                              <m:t>2</m:t>
                            </m:r>
                          </m:sup>
                        </m:sSup>
                        <m:r>
                          <a:rPr lang="en-US" sz="1800" b="0" i="1" smtClean="0">
                            <a:latin typeface="Cambria Math" panose="02040503050406030204" pitchFamily="18" charset="0"/>
                          </a:rPr>
                          <m:t>) </m:t>
                        </m:r>
                      </m:e>
                    </m:nary>
                  </m:oMath>
                </a14:m>
                <a:endParaRPr lang="en-US" sz="1800" dirty="0" smtClean="0">
                  <a:latin typeface="Arial" panose="020B0604020202020204" pitchFamily="34" charset="0"/>
                  <a:ea typeface="Arial Unicode MS" panose="020B0604020202020204" pitchFamily="34" charset="-122"/>
                  <a:cs typeface="Arial" panose="020B0604020202020204" pitchFamily="34" charset="0"/>
                </a:endParaRPr>
              </a:p>
              <a:p>
                <a:pPr lvl="1"/>
                <a:r>
                  <a:rPr lang="en-US" dirty="0" smtClean="0"/>
                  <a:t>a sparsity-inducing prior (with </a:t>
                </a:r>
                <a14:m>
                  <m:oMath xmlns:m="http://schemas.openxmlformats.org/officeDocument/2006/math">
                    <m:sSub>
                      <m:sSubPr>
                        <m:ctrlPr>
                          <a:rPr lang="en-US" sz="2000" b="0" i="1" smtClean="0">
                            <a:latin typeface="Cambria Math" panose="02040503050406030204" pitchFamily="18" charset="0"/>
                          </a:rPr>
                        </m:ctrlPr>
                      </m:sSubPr>
                      <m:e>
                        <m:r>
                          <a:rPr lang="en-US" sz="2000" b="0" i="1" smtClean="0">
                            <a:latin typeface="Cambria Math" panose="02040503050406030204" pitchFamily="18" charset="0"/>
                          </a:rPr>
                          <m:t>𝜋</m:t>
                        </m:r>
                      </m:e>
                      <m:sub>
                        <m:r>
                          <a:rPr lang="en-US" sz="2000" b="0" i="1" smtClean="0">
                            <a:latin typeface="Cambria Math" panose="02040503050406030204" pitchFamily="18" charset="0"/>
                          </a:rPr>
                          <m:t>0</m:t>
                        </m:r>
                      </m:sub>
                    </m:sSub>
                    <m:r>
                      <a:rPr lang="en-US" sz="2000" b="0" i="1" smtClean="0">
                        <a:latin typeface="Cambria Math" panose="02040503050406030204" pitchFamily="18" charset="0"/>
                      </a:rPr>
                      <m:t>=0.99, </m:t>
                    </m:r>
                    <m:sSub>
                      <m:sSubPr>
                        <m:ctrlPr>
                          <a:rPr lang="en-US" sz="2000" b="0" i="1" smtClean="0">
                            <a:latin typeface="Cambria Math" panose="02040503050406030204" pitchFamily="18" charset="0"/>
                          </a:rPr>
                        </m:ctrlPr>
                      </m:sSubPr>
                      <m:e>
                        <m:r>
                          <a:rPr lang="en-US" sz="2000" b="0" i="1" smtClean="0">
                            <a:latin typeface="Cambria Math" panose="02040503050406030204" pitchFamily="18" charset="0"/>
                          </a:rPr>
                          <m:t>𝜇</m:t>
                        </m:r>
                      </m:e>
                      <m:sub>
                        <m:r>
                          <a:rPr lang="en-US" sz="2000" b="0" i="1" smtClean="0">
                            <a:latin typeface="Cambria Math" panose="02040503050406030204" pitchFamily="18" charset="0"/>
                          </a:rPr>
                          <m:t>0</m:t>
                        </m:r>
                      </m:sub>
                    </m:sSub>
                    <m:r>
                      <a:rPr lang="en-US" sz="2000" b="0" i="1" smtClean="0">
                        <a:latin typeface="Cambria Math" panose="02040503050406030204" pitchFamily="18" charset="0"/>
                      </a:rPr>
                      <m:t>=0</m:t>
                    </m:r>
                  </m:oMath>
                </a14:m>
                <a:r>
                  <a:rPr lang="en-US" dirty="0" smtClean="0"/>
                  <a:t>)</a:t>
                </a:r>
              </a:p>
              <a:p>
                <a:pPr marL="0" indent="0">
                  <a:buNone/>
                </a:pPr>
                <a:endParaRPr lang="en-US" dirty="0"/>
              </a:p>
              <a:p>
                <a:pPr marL="0" indent="0">
                  <a:buNone/>
                </a:pPr>
                <a:endParaRPr lang="en-US" dirty="0" smtClean="0"/>
              </a:p>
              <a:p>
                <a:r>
                  <a:rPr lang="en-US" dirty="0" smtClean="0"/>
                  <a:t>Loss Function</a:t>
                </a:r>
                <a:endParaRPr lang="en-HK"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312" t="-2092"/>
                </a:stretch>
              </a:blipFill>
            </p:spPr>
            <p:txBody>
              <a:bodyPr/>
              <a:lstStyle/>
              <a:p>
                <a:r>
                  <a:rPr lang="en-HK">
                    <a:noFill/>
                  </a:rPr>
                  <a:t> </a:t>
                </a:r>
              </a:p>
            </p:txBody>
          </p:sp>
        </mc:Fallback>
      </mc:AlternateContent>
      <p:sp>
        <p:nvSpPr>
          <p:cNvPr id="4" name="Slide Number Placeholder 3"/>
          <p:cNvSpPr>
            <a:spLocks noGrp="1"/>
          </p:cNvSpPr>
          <p:nvPr>
            <p:ph type="sldNum" sz="quarter" idx="4"/>
          </p:nvPr>
        </p:nvSpPr>
        <p:spPr>
          <a:xfrm>
            <a:off x="3924042" y="6550822"/>
            <a:ext cx="796497" cy="365125"/>
          </a:xfrm>
        </p:spPr>
        <p:txBody>
          <a:bodyPr/>
          <a:lstStyle/>
          <a:p>
            <a:fld id="{4BDC06B7-6B4D-4100-915F-433BD391635E}" type="slidenum">
              <a:rPr lang="zh-CN" altLang="en-US" smtClean="0"/>
              <a:pPr/>
              <a:t>10</a:t>
            </a:fld>
            <a:r>
              <a:rPr lang="en-HK" altLang="zh-CN" dirty="0" smtClean="0"/>
              <a:t>/19</a:t>
            </a:r>
            <a:endParaRPr lang="zh-CN" altLang="en-US" dirty="0"/>
          </a:p>
        </p:txBody>
      </p:sp>
      <p:pic>
        <p:nvPicPr>
          <p:cNvPr id="6" name="Picture 5"/>
          <p:cNvPicPr>
            <a:picLocks noChangeAspect="1"/>
          </p:cNvPicPr>
          <p:nvPr/>
        </p:nvPicPr>
        <p:blipFill>
          <a:blip r:embed="rId3"/>
          <a:stretch>
            <a:fillRect/>
          </a:stretch>
        </p:blipFill>
        <p:spPr>
          <a:xfrm>
            <a:off x="747443" y="4952855"/>
            <a:ext cx="7750884" cy="827224"/>
          </a:xfrm>
          <a:prstGeom prst="rect">
            <a:avLst/>
          </a:prstGeom>
        </p:spPr>
      </p:pic>
      <p:pic>
        <p:nvPicPr>
          <p:cNvPr id="7" name="Picture 6"/>
          <p:cNvPicPr>
            <a:picLocks noChangeAspect="1"/>
          </p:cNvPicPr>
          <p:nvPr/>
        </p:nvPicPr>
        <p:blipFill>
          <a:blip r:embed="rId4"/>
          <a:stretch>
            <a:fillRect/>
          </a:stretch>
        </p:blipFill>
        <p:spPr>
          <a:xfrm>
            <a:off x="3046592" y="3439309"/>
            <a:ext cx="3026101" cy="714881"/>
          </a:xfrm>
          <a:prstGeom prst="rect">
            <a:avLst/>
          </a:prstGeom>
        </p:spPr>
      </p:pic>
    </p:spTree>
    <p:extLst>
      <p:ext uri="{BB962C8B-B14F-4D97-AF65-F5344CB8AC3E}">
        <p14:creationId xmlns:p14="http://schemas.microsoft.com/office/powerpoint/2010/main" val="19906518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 Algorithm</a:t>
            </a:r>
            <a:endParaRPr lang="en-HK" dirty="0"/>
          </a:p>
        </p:txBody>
      </p:sp>
      <p:pic>
        <p:nvPicPr>
          <p:cNvPr id="5" name="Content Placeholder 4"/>
          <p:cNvPicPr>
            <a:picLocks noGrp="1" noChangeAspect="1"/>
          </p:cNvPicPr>
          <p:nvPr>
            <p:ph idx="1"/>
          </p:nvPr>
        </p:nvPicPr>
        <p:blipFill>
          <a:blip r:embed="rId2"/>
          <a:stretch>
            <a:fillRect/>
          </a:stretch>
        </p:blipFill>
        <p:spPr>
          <a:xfrm>
            <a:off x="378941" y="2402452"/>
            <a:ext cx="8361362" cy="3236441"/>
          </a:xfrm>
          <a:prstGeom prst="rect">
            <a:avLst/>
          </a:prstGeom>
        </p:spPr>
      </p:pic>
      <p:sp>
        <p:nvSpPr>
          <p:cNvPr id="4" name="Slide Number Placeholder 3"/>
          <p:cNvSpPr>
            <a:spLocks noGrp="1"/>
          </p:cNvSpPr>
          <p:nvPr>
            <p:ph type="sldNum" sz="quarter" idx="4"/>
          </p:nvPr>
        </p:nvSpPr>
        <p:spPr>
          <a:xfrm>
            <a:off x="3924042" y="6550822"/>
            <a:ext cx="796497" cy="365125"/>
          </a:xfrm>
        </p:spPr>
        <p:txBody>
          <a:bodyPr/>
          <a:lstStyle/>
          <a:p>
            <a:fld id="{4BDC06B7-6B4D-4100-915F-433BD391635E}" type="slidenum">
              <a:rPr lang="zh-CN" altLang="en-US" smtClean="0"/>
              <a:pPr/>
              <a:t>11</a:t>
            </a:fld>
            <a:r>
              <a:rPr lang="en-HK" altLang="zh-CN" dirty="0" smtClean="0"/>
              <a:t>/19</a:t>
            </a:r>
            <a:endParaRPr lang="zh-CN" altLang="en-US" dirty="0"/>
          </a:p>
        </p:txBody>
      </p:sp>
      <p:graphicFrame>
        <p:nvGraphicFramePr>
          <p:cNvPr id="6" name="Diagram 5"/>
          <p:cNvGraphicFramePr/>
          <p:nvPr>
            <p:extLst>
              <p:ext uri="{D42A27DB-BD31-4B8C-83A1-F6EECF244321}">
                <p14:modId xmlns:p14="http://schemas.microsoft.com/office/powerpoint/2010/main" val="3326957165"/>
              </p:ext>
            </p:extLst>
          </p:nvPr>
        </p:nvGraphicFramePr>
        <p:xfrm>
          <a:off x="720612" y="1465566"/>
          <a:ext cx="7545029" cy="72035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284241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 Extensions</a:t>
            </a:r>
            <a:endParaRPr lang="en-HK"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dirty="0" smtClean="0"/>
                  <a:t>Merging Components</a:t>
                </a:r>
              </a:p>
              <a:p>
                <a:pPr lvl="1"/>
                <a:r>
                  <a:rPr lang="en-US" dirty="0" smtClean="0"/>
                  <a:t>Construct a KL Divergence Matrix</a:t>
                </a:r>
              </a:p>
              <a:p>
                <a:pPr lvl="1"/>
                <a:r>
                  <a:rPr lang="en-US" dirty="0" smtClean="0"/>
                  <a:t>A Merging Threshold</a:t>
                </a:r>
              </a:p>
              <a:p>
                <a:pPr marL="457200" lvl="1" indent="0">
                  <a:buNone/>
                </a:pPr>
                <a:endParaRPr lang="en-US" dirty="0" smtClean="0"/>
              </a:p>
              <a:p>
                <a:pPr marL="457200" lvl="1" indent="0">
                  <a:buNone/>
                </a:pPr>
                <a:endParaRPr lang="en-US" dirty="0" smtClean="0"/>
              </a:p>
              <a:p>
                <a:r>
                  <a:rPr lang="en-US" dirty="0" smtClean="0"/>
                  <a:t>Hierarchical Priors</a:t>
                </a:r>
              </a:p>
              <a:p>
                <a:pPr lvl="1"/>
                <a:r>
                  <a:rPr lang="en-US" dirty="0" smtClean="0"/>
                  <a:t>A Beta Prior over the zero component </a:t>
                </a: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𝜋</m:t>
                        </m:r>
                      </m:e>
                      <m:sub>
                        <m:r>
                          <a:rPr lang="en-US" b="0" i="1" smtClean="0">
                            <a:latin typeface="Cambria Math" panose="02040503050406030204" pitchFamily="18" charset="0"/>
                          </a:rPr>
                          <m:t>0</m:t>
                        </m:r>
                      </m:sub>
                    </m:sSub>
                  </m:oMath>
                </a14:m>
                <a:endParaRPr lang="en-US" dirty="0" smtClean="0"/>
              </a:p>
              <a:p>
                <a:pPr lvl="1"/>
                <a:r>
                  <a:rPr lang="en-US" dirty="0" smtClean="0"/>
                  <a:t>A Gamma Prior over </a:t>
                </a:r>
                <a14:m>
                  <m:oMath xmlns:m="http://schemas.openxmlformats.org/officeDocument/2006/math">
                    <m:sSup>
                      <m:sSupPr>
                        <m:ctrlPr>
                          <a:rPr lang="en-US" b="0" i="1" smtClean="0">
                            <a:latin typeface="Cambria Math" panose="02040503050406030204" pitchFamily="18" charset="0"/>
                          </a:rPr>
                        </m:ctrlPr>
                      </m:sSupPr>
                      <m:e>
                        <m:r>
                          <a:rPr lang="en-US" b="0" i="1" smtClean="0">
                            <a:latin typeface="Cambria Math" panose="02040503050406030204" pitchFamily="18" charset="0"/>
                          </a:rPr>
                          <m:t>1/</m:t>
                        </m:r>
                        <m:r>
                          <a:rPr lang="en-US" b="0" i="1" smtClean="0">
                            <a:latin typeface="Cambria Math" panose="02040503050406030204" pitchFamily="18" charset="0"/>
                          </a:rPr>
                          <m:t>𝜎</m:t>
                        </m:r>
                      </m:e>
                      <m:sup>
                        <m:r>
                          <a:rPr lang="en-US" b="0" i="1" smtClean="0">
                            <a:latin typeface="Cambria Math" panose="02040503050406030204" pitchFamily="18" charset="0"/>
                          </a:rPr>
                          <m:t>2</m:t>
                        </m:r>
                      </m:sup>
                    </m:sSup>
                  </m:oMath>
                </a14:m>
                <a:r>
                  <a:rPr lang="en-US" dirty="0" smtClean="0"/>
                  <a:t> to prevent component collapsing</a:t>
                </a:r>
              </a:p>
              <a:p>
                <a:r>
                  <a:rPr lang="en-US" dirty="0" smtClean="0"/>
                  <a:t>Storing Cluster Index</a:t>
                </a:r>
              </a:p>
              <a:p>
                <a:pPr lvl="1"/>
                <a:r>
                  <a:rPr lang="en-US" dirty="0" smtClean="0"/>
                  <a:t>Follow [3] to use Huffman Coding</a:t>
                </a:r>
              </a:p>
              <a:p>
                <a:pPr lvl="1"/>
                <a:endParaRPr lang="en-US" dirty="0" smtClean="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312" t="-2092"/>
                </a:stretch>
              </a:blipFill>
            </p:spPr>
            <p:txBody>
              <a:bodyPr/>
              <a:lstStyle/>
              <a:p>
                <a:r>
                  <a:rPr lang="en-HK">
                    <a:noFill/>
                  </a:rPr>
                  <a:t> </a:t>
                </a:r>
              </a:p>
            </p:txBody>
          </p:sp>
        </mc:Fallback>
      </mc:AlternateContent>
      <p:sp>
        <p:nvSpPr>
          <p:cNvPr id="4" name="Slide Number Placeholder 3"/>
          <p:cNvSpPr>
            <a:spLocks noGrp="1"/>
          </p:cNvSpPr>
          <p:nvPr>
            <p:ph type="sldNum" sz="quarter" idx="4"/>
          </p:nvPr>
        </p:nvSpPr>
        <p:spPr>
          <a:xfrm>
            <a:off x="3924042" y="6550822"/>
            <a:ext cx="796497" cy="365125"/>
          </a:xfrm>
        </p:spPr>
        <p:txBody>
          <a:bodyPr/>
          <a:lstStyle/>
          <a:p>
            <a:fld id="{4BDC06B7-6B4D-4100-915F-433BD391635E}" type="slidenum">
              <a:rPr lang="zh-CN" altLang="en-US" smtClean="0"/>
              <a:pPr/>
              <a:t>12</a:t>
            </a:fld>
            <a:r>
              <a:rPr lang="en-HK" altLang="zh-CN" dirty="0" smtClean="0"/>
              <a:t>/19</a:t>
            </a:r>
            <a:endParaRPr lang="zh-CN" altLang="en-US" dirty="0"/>
          </a:p>
        </p:txBody>
      </p:sp>
      <p:pic>
        <p:nvPicPr>
          <p:cNvPr id="5" name="Picture 4"/>
          <p:cNvPicPr>
            <a:picLocks noChangeAspect="1"/>
          </p:cNvPicPr>
          <p:nvPr/>
        </p:nvPicPr>
        <p:blipFill>
          <a:blip r:embed="rId3">
            <a:clrChange>
              <a:clrFrom>
                <a:srgbClr val="FFFFFF"/>
              </a:clrFrom>
              <a:clrTo>
                <a:srgbClr val="FFFFFF">
                  <a:alpha val="0"/>
                </a:srgbClr>
              </a:clrTo>
            </a:clrChange>
          </a:blip>
          <a:stretch>
            <a:fillRect/>
          </a:stretch>
        </p:blipFill>
        <p:spPr>
          <a:xfrm>
            <a:off x="644304" y="2559046"/>
            <a:ext cx="7990476" cy="1009524"/>
          </a:xfrm>
          <a:prstGeom prst="rect">
            <a:avLst/>
          </a:prstGeom>
        </p:spPr>
      </p:pic>
    </p:spTree>
    <p:extLst>
      <p:ext uri="{BB962C8B-B14F-4D97-AF65-F5344CB8AC3E}">
        <p14:creationId xmlns:p14="http://schemas.microsoft.com/office/powerpoint/2010/main" val="133900266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Experiment</a:t>
            </a:r>
            <a:endParaRPr lang="en-HK" dirty="0"/>
          </a:p>
        </p:txBody>
      </p:sp>
      <p:sp>
        <p:nvSpPr>
          <p:cNvPr id="3" name="Content Placeholder 2"/>
          <p:cNvSpPr>
            <a:spLocks noGrp="1"/>
          </p:cNvSpPr>
          <p:nvPr>
            <p:ph idx="1"/>
          </p:nvPr>
        </p:nvSpPr>
        <p:spPr/>
        <p:txBody>
          <a:bodyPr>
            <a:normAutofit fontScale="92500"/>
          </a:bodyPr>
          <a:lstStyle/>
          <a:p>
            <a:endParaRPr lang="en-US" dirty="0" smtClean="0"/>
          </a:p>
          <a:p>
            <a:endParaRPr lang="en-US" dirty="0"/>
          </a:p>
          <a:p>
            <a:endParaRPr lang="en-US" dirty="0" smtClean="0"/>
          </a:p>
          <a:p>
            <a:endParaRPr lang="en-US" dirty="0"/>
          </a:p>
          <a:p>
            <a:endParaRPr lang="en-US" dirty="0" smtClean="0"/>
          </a:p>
          <a:p>
            <a:endParaRPr lang="en-US" dirty="0"/>
          </a:p>
          <a:p>
            <a:endParaRPr lang="en-US" dirty="0" smtClean="0"/>
          </a:p>
          <a:p>
            <a:endParaRPr lang="en-US" dirty="0"/>
          </a:p>
          <a:p>
            <a:r>
              <a:rPr lang="en-US" sz="2400" dirty="0"/>
              <a:t>A Demo: </a:t>
            </a:r>
            <a:r>
              <a:rPr lang="en-US" sz="2400" u="sng" dirty="0">
                <a:solidFill>
                  <a:schemeClr val="accent1"/>
                </a:solidFill>
              </a:rPr>
              <a:t>https://</a:t>
            </a:r>
            <a:r>
              <a:rPr lang="en-US" sz="2400" u="sng" dirty="0" smtClean="0">
                <a:solidFill>
                  <a:schemeClr val="accent1"/>
                </a:solidFill>
              </a:rPr>
              <a:t>github.com/KarenUllrich/Tutorial-SoftWeightSharingForNNCompression/blob/master/tutorial.ipynb</a:t>
            </a:r>
            <a:endParaRPr lang="en-US" sz="2400" u="sng" dirty="0">
              <a:solidFill>
                <a:schemeClr val="accent1"/>
              </a:solidFill>
            </a:endParaRPr>
          </a:p>
        </p:txBody>
      </p:sp>
      <p:sp>
        <p:nvSpPr>
          <p:cNvPr id="4" name="Slide Number Placeholder 3"/>
          <p:cNvSpPr>
            <a:spLocks noGrp="1"/>
          </p:cNvSpPr>
          <p:nvPr>
            <p:ph type="sldNum" sz="quarter" idx="4"/>
          </p:nvPr>
        </p:nvSpPr>
        <p:spPr>
          <a:xfrm>
            <a:off x="3924042" y="6550822"/>
            <a:ext cx="796497" cy="365125"/>
          </a:xfrm>
        </p:spPr>
        <p:txBody>
          <a:bodyPr/>
          <a:lstStyle/>
          <a:p>
            <a:fld id="{4BDC06B7-6B4D-4100-915F-433BD391635E}" type="slidenum">
              <a:rPr lang="zh-CN" altLang="en-US" smtClean="0"/>
              <a:pPr/>
              <a:t>13</a:t>
            </a:fld>
            <a:r>
              <a:rPr lang="en-HK" altLang="zh-CN" dirty="0" smtClean="0"/>
              <a:t>/19</a:t>
            </a:r>
            <a:endParaRPr lang="zh-CN" altLang="en-US" dirty="0"/>
          </a:p>
        </p:txBody>
      </p:sp>
      <p:pic>
        <p:nvPicPr>
          <p:cNvPr id="5" name="Picture 4"/>
          <p:cNvPicPr>
            <a:picLocks noChangeAspect="1"/>
          </p:cNvPicPr>
          <p:nvPr/>
        </p:nvPicPr>
        <p:blipFill>
          <a:blip r:embed="rId2"/>
          <a:stretch>
            <a:fillRect/>
          </a:stretch>
        </p:blipFill>
        <p:spPr>
          <a:xfrm>
            <a:off x="650090" y="1367481"/>
            <a:ext cx="7961148" cy="3012672"/>
          </a:xfrm>
          <a:prstGeom prst="rect">
            <a:avLst/>
          </a:prstGeom>
        </p:spPr>
      </p:pic>
    </p:spTree>
    <p:extLst>
      <p:ext uri="{BB962C8B-B14F-4D97-AF65-F5344CB8AC3E}">
        <p14:creationId xmlns:p14="http://schemas.microsoft.com/office/powerpoint/2010/main" val="118707548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HK" dirty="0"/>
          </a:p>
        </p:txBody>
      </p:sp>
      <p:sp>
        <p:nvSpPr>
          <p:cNvPr id="3" name="Content Placeholder 2"/>
          <p:cNvSpPr>
            <a:spLocks noGrp="1"/>
          </p:cNvSpPr>
          <p:nvPr>
            <p:ph idx="1"/>
          </p:nvPr>
        </p:nvSpPr>
        <p:spPr/>
        <p:txBody>
          <a:bodyPr>
            <a:normAutofit/>
          </a:bodyPr>
          <a:lstStyle/>
          <a:p>
            <a:r>
              <a:rPr lang="en-US" dirty="0" smtClean="0"/>
              <a:t>Advantages:</a:t>
            </a:r>
          </a:p>
          <a:p>
            <a:pPr lvl="1"/>
            <a:r>
              <a:rPr lang="en-US" dirty="0" smtClean="0"/>
              <a:t>Simple but effective</a:t>
            </a:r>
          </a:p>
          <a:p>
            <a:pPr lvl="1"/>
            <a:r>
              <a:rPr lang="en-US" dirty="0" smtClean="0"/>
              <a:t>Attempt to learn the necessary number of components from data</a:t>
            </a:r>
          </a:p>
          <a:p>
            <a:r>
              <a:rPr lang="en-US" dirty="0" smtClean="0"/>
              <a:t>Disadvantages:</a:t>
            </a:r>
          </a:p>
          <a:p>
            <a:pPr lvl="1"/>
            <a:r>
              <a:rPr lang="en-US" dirty="0" smtClean="0"/>
              <a:t>No speed up in </a:t>
            </a:r>
            <a:r>
              <a:rPr lang="en-US" altLang="zh-CN" dirty="0" smtClean="0"/>
              <a:t>training (The computational cost remains unchanged)</a:t>
            </a:r>
          </a:p>
          <a:p>
            <a:pPr lvl="1"/>
            <a:r>
              <a:rPr lang="en-US" dirty="0"/>
              <a:t>Not scalable to large neural networks (probably due to the computational cost in calculating the ELBO</a:t>
            </a:r>
            <a:r>
              <a:rPr lang="en-US" dirty="0" smtClean="0"/>
              <a:t>)</a:t>
            </a:r>
          </a:p>
          <a:p>
            <a:pPr lvl="1"/>
            <a:r>
              <a:rPr lang="en-US" dirty="0" smtClean="0"/>
              <a:t>Redundant clusters: some </a:t>
            </a:r>
            <a:r>
              <a:rPr lang="en-US" dirty="0"/>
              <a:t>c</a:t>
            </a:r>
            <a:r>
              <a:rPr lang="en-US" dirty="0" smtClean="0"/>
              <a:t>lusters has no weights associated with</a:t>
            </a:r>
          </a:p>
          <a:p>
            <a:pPr lvl="1"/>
            <a:r>
              <a:rPr lang="en-US" dirty="0" smtClean="0"/>
              <a:t>No re-training after quantization</a:t>
            </a:r>
          </a:p>
        </p:txBody>
      </p:sp>
      <p:sp>
        <p:nvSpPr>
          <p:cNvPr id="4" name="Slide Number Placeholder 3"/>
          <p:cNvSpPr>
            <a:spLocks noGrp="1"/>
          </p:cNvSpPr>
          <p:nvPr>
            <p:ph type="sldNum" sz="quarter" idx="4"/>
          </p:nvPr>
        </p:nvSpPr>
        <p:spPr>
          <a:xfrm>
            <a:off x="3924042" y="6550822"/>
            <a:ext cx="796497" cy="365125"/>
          </a:xfrm>
        </p:spPr>
        <p:txBody>
          <a:bodyPr/>
          <a:lstStyle/>
          <a:p>
            <a:fld id="{4BDC06B7-6B4D-4100-915F-433BD391635E}" type="slidenum">
              <a:rPr lang="zh-CN" altLang="en-US" smtClean="0"/>
              <a:pPr/>
              <a:t>14</a:t>
            </a:fld>
            <a:r>
              <a:rPr lang="en-HK" altLang="zh-CN" dirty="0" smtClean="0"/>
              <a:t>/19</a:t>
            </a:r>
            <a:endParaRPr lang="zh-CN" altLang="en-US" dirty="0"/>
          </a:p>
        </p:txBody>
      </p:sp>
    </p:spTree>
    <p:extLst>
      <p:ext uri="{BB962C8B-B14F-4D97-AF65-F5344CB8AC3E}">
        <p14:creationId xmlns:p14="http://schemas.microsoft.com/office/powerpoint/2010/main" val="299582390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Future Directions</a:t>
            </a:r>
            <a:endParaRPr lang="en-HK" dirty="0"/>
          </a:p>
        </p:txBody>
      </p:sp>
      <p:sp>
        <p:nvSpPr>
          <p:cNvPr id="3" name="Content Placeholder 2"/>
          <p:cNvSpPr>
            <a:spLocks noGrp="1"/>
          </p:cNvSpPr>
          <p:nvPr>
            <p:ph idx="1"/>
          </p:nvPr>
        </p:nvSpPr>
        <p:spPr/>
        <p:txBody>
          <a:bodyPr/>
          <a:lstStyle/>
          <a:p>
            <a:r>
              <a:rPr lang="en-US" dirty="0" smtClean="0"/>
              <a:t>Bayesian Neural Network Compression:</a:t>
            </a:r>
          </a:p>
          <a:p>
            <a:pPr lvl="1"/>
            <a:r>
              <a:rPr lang="en-US" dirty="0" smtClean="0"/>
              <a:t>Automatically learn the necessary bits of quantization </a:t>
            </a:r>
            <a:r>
              <a:rPr lang="en-US" dirty="0" smtClean="0">
                <a:solidFill>
                  <a:srgbClr val="FF0000"/>
                </a:solidFill>
              </a:rPr>
              <a:t>(Working on it)</a:t>
            </a:r>
          </a:p>
          <a:p>
            <a:pPr lvl="1"/>
            <a:r>
              <a:rPr lang="en-US" dirty="0" smtClean="0"/>
              <a:t>Different sparsity inducing priors</a:t>
            </a:r>
          </a:p>
          <a:p>
            <a:r>
              <a:rPr lang="en-US" dirty="0" smtClean="0"/>
              <a:t>More Evaluation on NLP Tasks, such as [4, 5]</a:t>
            </a:r>
          </a:p>
          <a:p>
            <a:r>
              <a:rPr lang="en-US" dirty="0" smtClean="0"/>
              <a:t>Combination with Hardware</a:t>
            </a:r>
          </a:p>
        </p:txBody>
      </p:sp>
      <p:sp>
        <p:nvSpPr>
          <p:cNvPr id="4" name="Slide Number Placeholder 3"/>
          <p:cNvSpPr>
            <a:spLocks noGrp="1"/>
          </p:cNvSpPr>
          <p:nvPr>
            <p:ph type="sldNum" sz="quarter" idx="4"/>
          </p:nvPr>
        </p:nvSpPr>
        <p:spPr>
          <a:xfrm>
            <a:off x="3924042" y="6550822"/>
            <a:ext cx="796497" cy="365125"/>
          </a:xfrm>
        </p:spPr>
        <p:txBody>
          <a:bodyPr/>
          <a:lstStyle/>
          <a:p>
            <a:fld id="{4BDC06B7-6B4D-4100-915F-433BD391635E}" type="slidenum">
              <a:rPr lang="zh-CN" altLang="en-US" smtClean="0"/>
              <a:pPr/>
              <a:t>15</a:t>
            </a:fld>
            <a:r>
              <a:rPr lang="en-HK" altLang="zh-CN" dirty="0" smtClean="0"/>
              <a:t>/19</a:t>
            </a:r>
            <a:endParaRPr lang="zh-CN" altLang="en-US" dirty="0"/>
          </a:p>
        </p:txBody>
      </p:sp>
    </p:spTree>
    <p:extLst>
      <p:ext uri="{BB962C8B-B14F-4D97-AF65-F5344CB8AC3E}">
        <p14:creationId xmlns:p14="http://schemas.microsoft.com/office/powerpoint/2010/main" val="139315591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Dirichlet Process Clustering: Ongoing</a:t>
            </a:r>
            <a:endParaRPr lang="en-HK" dirty="0"/>
          </a:p>
        </p:txBody>
      </p:sp>
      <p:sp>
        <p:nvSpPr>
          <p:cNvPr id="3" name="Content Placeholder 2"/>
          <p:cNvSpPr>
            <a:spLocks noGrp="1"/>
          </p:cNvSpPr>
          <p:nvPr>
            <p:ph idx="1"/>
          </p:nvPr>
        </p:nvSpPr>
        <p:spPr/>
        <p:txBody>
          <a:bodyPr/>
          <a:lstStyle/>
          <a:p>
            <a:r>
              <a:rPr lang="en-US" altLang="zh-CN" dirty="0" smtClean="0"/>
              <a:t>A Unified Framework for Clustering with Automatic Bits Learning</a:t>
            </a:r>
          </a:p>
          <a:p>
            <a:pPr lvl="1"/>
            <a:r>
              <a:rPr lang="en-US" dirty="0" smtClean="0"/>
              <a:t>Gaussian Mixture Models [4]</a:t>
            </a:r>
          </a:p>
          <a:p>
            <a:pPr lvl="1"/>
            <a:r>
              <a:rPr lang="en-US" dirty="0" smtClean="0"/>
              <a:t>Log Uniform Mixture Models [5]</a:t>
            </a:r>
          </a:p>
          <a:p>
            <a:pPr lvl="1"/>
            <a:r>
              <a:rPr lang="en-US" dirty="0" smtClean="0"/>
              <a:t>Bernoulli Mixture Models</a:t>
            </a:r>
          </a:p>
          <a:p>
            <a:pPr lvl="1"/>
            <a:r>
              <a:rPr lang="en-US" dirty="0" smtClean="0"/>
              <a:t>Spike-and-Slab Mixture Models [6]</a:t>
            </a:r>
          </a:p>
        </p:txBody>
      </p:sp>
      <p:sp>
        <p:nvSpPr>
          <p:cNvPr id="4" name="Slide Number Placeholder 3"/>
          <p:cNvSpPr>
            <a:spLocks noGrp="1"/>
          </p:cNvSpPr>
          <p:nvPr>
            <p:ph type="sldNum" sz="quarter" idx="4"/>
          </p:nvPr>
        </p:nvSpPr>
        <p:spPr>
          <a:xfrm>
            <a:off x="3924042" y="6550822"/>
            <a:ext cx="796497" cy="365125"/>
          </a:xfrm>
        </p:spPr>
        <p:txBody>
          <a:bodyPr/>
          <a:lstStyle/>
          <a:p>
            <a:fld id="{4BDC06B7-6B4D-4100-915F-433BD391635E}" type="slidenum">
              <a:rPr lang="zh-CN" altLang="en-US" smtClean="0"/>
              <a:pPr/>
              <a:t>16</a:t>
            </a:fld>
            <a:r>
              <a:rPr lang="en-HK" altLang="zh-CN" dirty="0" smtClean="0"/>
              <a:t>/19</a:t>
            </a:r>
            <a:endParaRPr lang="zh-CN" altLang="en-US" dirty="0"/>
          </a:p>
        </p:txBody>
      </p:sp>
      <p:grpSp>
        <p:nvGrpSpPr>
          <p:cNvPr id="7" name="Group 6"/>
          <p:cNvGrpSpPr/>
          <p:nvPr/>
        </p:nvGrpSpPr>
        <p:grpSpPr>
          <a:xfrm>
            <a:off x="1006207" y="3754960"/>
            <a:ext cx="7106872" cy="2534134"/>
            <a:chOff x="1100831" y="3591555"/>
            <a:chExt cx="7106872" cy="2534134"/>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0831" y="3591555"/>
              <a:ext cx="3378846" cy="2534134"/>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51639" y="3608641"/>
              <a:ext cx="3356064" cy="2517048"/>
            </a:xfrm>
            <a:prstGeom prst="rect">
              <a:avLst/>
            </a:prstGeom>
          </p:spPr>
        </p:pic>
      </p:grpSp>
    </p:spTree>
    <p:extLst>
      <p:ext uri="{BB962C8B-B14F-4D97-AF65-F5344CB8AC3E}">
        <p14:creationId xmlns:p14="http://schemas.microsoft.com/office/powerpoint/2010/main" val="103145185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Tricks</a:t>
            </a:r>
            <a:endParaRPr lang="en-HK" dirty="0"/>
          </a:p>
        </p:txBody>
      </p:sp>
      <p:sp>
        <p:nvSpPr>
          <p:cNvPr id="3" name="Content Placeholder 2"/>
          <p:cNvSpPr>
            <a:spLocks noGrp="1"/>
          </p:cNvSpPr>
          <p:nvPr>
            <p:ph idx="1"/>
          </p:nvPr>
        </p:nvSpPr>
        <p:spPr/>
        <p:txBody>
          <a:bodyPr/>
          <a:lstStyle/>
          <a:p>
            <a:r>
              <a:rPr lang="en-US" dirty="0" smtClean="0"/>
              <a:t>High Precision for Gaussian Clusters</a:t>
            </a:r>
          </a:p>
          <a:p>
            <a:r>
              <a:rPr lang="en-US" dirty="0" smtClean="0"/>
              <a:t>Uniform Initialization for means of priors.</a:t>
            </a:r>
          </a:p>
          <a:p>
            <a:endParaRPr lang="en-US" dirty="0" smtClean="0"/>
          </a:p>
        </p:txBody>
      </p:sp>
    </p:spTree>
    <p:extLst>
      <p:ext uri="{BB962C8B-B14F-4D97-AF65-F5344CB8AC3E}">
        <p14:creationId xmlns:p14="http://schemas.microsoft.com/office/powerpoint/2010/main" val="4943165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Reference</a:t>
            </a:r>
            <a:endParaRPr lang="zh-CN" altLang="en-US" dirty="0"/>
          </a:p>
        </p:txBody>
      </p:sp>
      <p:sp>
        <p:nvSpPr>
          <p:cNvPr id="3" name="内容占位符 2"/>
          <p:cNvSpPr>
            <a:spLocks noGrp="1"/>
          </p:cNvSpPr>
          <p:nvPr>
            <p:ph idx="1"/>
          </p:nvPr>
        </p:nvSpPr>
        <p:spPr/>
        <p:txBody>
          <a:bodyPr>
            <a:noAutofit/>
          </a:bodyPr>
          <a:lstStyle/>
          <a:p>
            <a:r>
              <a:rPr lang="en-US" altLang="zh-CN" sz="1800" dirty="0" smtClean="0"/>
              <a:t>[1]: Mohammad </a:t>
            </a:r>
            <a:r>
              <a:rPr lang="en-US" altLang="zh-CN" sz="1800" dirty="0" err="1" smtClean="0"/>
              <a:t>Rastegari</a:t>
            </a:r>
            <a:r>
              <a:rPr lang="en-US" altLang="zh-CN" sz="1800" dirty="0" smtClean="0"/>
              <a:t>, et.al., </a:t>
            </a:r>
            <a:r>
              <a:rPr lang="en-HK" altLang="zh-CN" sz="1800" dirty="0"/>
              <a:t>XNOR-Net: ImageNet Classification Using </a:t>
            </a:r>
            <a:r>
              <a:rPr lang="en-HK" altLang="zh-CN" sz="1800" dirty="0" smtClean="0"/>
              <a:t>Binary Convolutional </a:t>
            </a:r>
            <a:r>
              <a:rPr lang="en-HK" altLang="zh-CN" sz="1800" dirty="0"/>
              <a:t>Neural </a:t>
            </a:r>
            <a:r>
              <a:rPr lang="en-HK" altLang="zh-CN" sz="1800" dirty="0" smtClean="0"/>
              <a:t>Networks, </a:t>
            </a:r>
            <a:r>
              <a:rPr lang="en-HK" altLang="zh-CN" sz="1800" dirty="0" err="1" smtClean="0"/>
              <a:t>arXiv</a:t>
            </a:r>
            <a:r>
              <a:rPr lang="en-HK" altLang="zh-CN" sz="1800" dirty="0" smtClean="0"/>
              <a:t> 2016</a:t>
            </a:r>
            <a:endParaRPr lang="en-US" altLang="zh-CN" sz="1800" dirty="0" smtClean="0"/>
          </a:p>
          <a:p>
            <a:r>
              <a:rPr lang="en-US" altLang="zh-CN" sz="1800" dirty="0" smtClean="0"/>
              <a:t>[2]: Yu Cheng, et.al., </a:t>
            </a:r>
            <a:r>
              <a:rPr lang="en-HK" altLang="zh-CN" sz="1800" dirty="0"/>
              <a:t>A Survey of Model Compression and </a:t>
            </a:r>
            <a:r>
              <a:rPr lang="en-HK" altLang="zh-CN" sz="1800" dirty="0" smtClean="0"/>
              <a:t>Acceleration for </a:t>
            </a:r>
            <a:r>
              <a:rPr lang="en-HK" altLang="zh-CN" sz="1800" dirty="0"/>
              <a:t>Deep Neural </a:t>
            </a:r>
            <a:r>
              <a:rPr lang="en-HK" altLang="zh-CN" sz="1800" dirty="0" smtClean="0"/>
              <a:t>Networks, </a:t>
            </a:r>
            <a:r>
              <a:rPr lang="en-HK" altLang="zh-CN" sz="1800" dirty="0" err="1" smtClean="0"/>
              <a:t>arXiv</a:t>
            </a:r>
            <a:r>
              <a:rPr lang="en-HK" altLang="zh-CN" sz="1800" dirty="0" smtClean="0"/>
              <a:t> 2017</a:t>
            </a:r>
            <a:endParaRPr lang="en-US" altLang="zh-CN" sz="1800" dirty="0"/>
          </a:p>
          <a:p>
            <a:r>
              <a:rPr lang="en-US" altLang="zh-CN" sz="1800" dirty="0" smtClean="0"/>
              <a:t>[3]: Song Han, </a:t>
            </a:r>
            <a:r>
              <a:rPr lang="en-US" altLang="zh-CN" sz="1800" dirty="0" err="1" smtClean="0"/>
              <a:t>Huizi</a:t>
            </a:r>
            <a:r>
              <a:rPr lang="en-US" altLang="zh-CN" sz="1800" dirty="0" smtClean="0"/>
              <a:t> Mao, William </a:t>
            </a:r>
            <a:r>
              <a:rPr lang="en-US" altLang="zh-CN" sz="1800" dirty="0" err="1" smtClean="0"/>
              <a:t>J.Dally</a:t>
            </a:r>
            <a:r>
              <a:rPr lang="en-US" altLang="zh-CN" sz="1800" dirty="0" smtClean="0"/>
              <a:t>, </a:t>
            </a:r>
            <a:r>
              <a:rPr lang="en-HK" altLang="zh-CN" sz="1800" dirty="0" smtClean="0"/>
              <a:t>Deep Compression: Compressing Deep Neural Networks with Pruning, Trained Quantization and Huffman Coding, ICLR 2016.</a:t>
            </a:r>
          </a:p>
          <a:p>
            <a:r>
              <a:rPr lang="en-US" altLang="zh-CN" sz="1800" dirty="0" smtClean="0"/>
              <a:t>[4</a:t>
            </a:r>
            <a:r>
              <a:rPr lang="en-US" altLang="zh-CN" sz="1800" dirty="0"/>
              <a:t>]: Ekaterina </a:t>
            </a:r>
            <a:r>
              <a:rPr lang="en-US" altLang="zh-CN" sz="1800" dirty="0" err="1" smtClean="0"/>
              <a:t>Lobacheva</a:t>
            </a:r>
            <a:r>
              <a:rPr lang="en-US" altLang="zh-CN" sz="1800" dirty="0"/>
              <a:t>, </a:t>
            </a:r>
            <a:r>
              <a:rPr lang="en-US" altLang="zh-CN" sz="1800" dirty="0" err="1"/>
              <a:t>Nadezhda</a:t>
            </a:r>
            <a:r>
              <a:rPr lang="en-US" altLang="zh-CN" sz="1800" dirty="0"/>
              <a:t> </a:t>
            </a:r>
            <a:r>
              <a:rPr lang="en-US" altLang="zh-CN" sz="1800" dirty="0" err="1" smtClean="0"/>
              <a:t>Chirkova</a:t>
            </a:r>
            <a:r>
              <a:rPr lang="en-US" altLang="zh-CN" sz="1800" dirty="0" smtClean="0"/>
              <a:t> </a:t>
            </a:r>
            <a:r>
              <a:rPr lang="en-US" altLang="zh-CN" sz="1800" dirty="0"/>
              <a:t>and Dmitry </a:t>
            </a:r>
            <a:r>
              <a:rPr lang="en-US" altLang="zh-CN" sz="1800" dirty="0" err="1" smtClean="0"/>
              <a:t>Vetrov</a:t>
            </a:r>
            <a:r>
              <a:rPr lang="en-US" altLang="zh-CN" sz="1800" dirty="0" smtClean="0"/>
              <a:t>. </a:t>
            </a:r>
            <a:r>
              <a:rPr lang="en-HK" altLang="zh-CN" sz="1800" dirty="0" smtClean="0"/>
              <a:t>Bayesian </a:t>
            </a:r>
            <a:r>
              <a:rPr lang="en-HK" altLang="zh-CN" sz="1800" dirty="0" err="1"/>
              <a:t>Sparsification</a:t>
            </a:r>
            <a:r>
              <a:rPr lang="en-HK" altLang="zh-CN" sz="1800" dirty="0"/>
              <a:t> of Recurrent Neural </a:t>
            </a:r>
            <a:r>
              <a:rPr lang="en-HK" altLang="zh-CN" sz="1800" dirty="0" smtClean="0"/>
              <a:t>Networks, </a:t>
            </a:r>
            <a:r>
              <a:rPr lang="en-HK" altLang="zh-CN" sz="1800" dirty="0" err="1" smtClean="0"/>
              <a:t>arXiv</a:t>
            </a:r>
            <a:r>
              <a:rPr lang="en-HK" altLang="zh-CN" sz="1800" dirty="0" smtClean="0"/>
              <a:t> 2017.</a:t>
            </a:r>
          </a:p>
          <a:p>
            <a:r>
              <a:rPr lang="en-HK" sz="1800" dirty="0" smtClean="0"/>
              <a:t>[5]: Wei Wen, et.al. LEARNING </a:t>
            </a:r>
            <a:r>
              <a:rPr lang="en-HK" sz="1800" dirty="0"/>
              <a:t>INTRINSIC SPARSE STRUCTURES </a:t>
            </a:r>
            <a:r>
              <a:rPr lang="en-HK" sz="1800" dirty="0" smtClean="0"/>
              <a:t>WITHIN LONG </a:t>
            </a:r>
            <a:r>
              <a:rPr lang="en-HK" sz="1800" dirty="0"/>
              <a:t>SHORT-TERM MEMORY</a:t>
            </a:r>
            <a:endParaRPr lang="en-US" altLang="zh-CN" sz="1400" dirty="0" smtClean="0"/>
          </a:p>
          <a:p>
            <a:r>
              <a:rPr lang="en-US" altLang="zh-CN" sz="1800" dirty="0" smtClean="0"/>
              <a:t>[6]: Karen Ulrich, Edward </a:t>
            </a:r>
            <a:r>
              <a:rPr lang="en-US" altLang="zh-CN" sz="1800" dirty="0" err="1" smtClean="0"/>
              <a:t>Meeds</a:t>
            </a:r>
            <a:r>
              <a:rPr lang="en-US" altLang="zh-CN" sz="1800" dirty="0" smtClean="0"/>
              <a:t>, Max Welling, </a:t>
            </a:r>
            <a:r>
              <a:rPr lang="en-HK" altLang="zh-CN" sz="1800" dirty="0" smtClean="0"/>
              <a:t>Soft Weight-sharing For Neural Network Compression, ICLR 2017</a:t>
            </a:r>
          </a:p>
          <a:p>
            <a:r>
              <a:rPr lang="en-US" altLang="zh-CN" sz="1800" dirty="0" smtClean="0"/>
              <a:t>[7]: </a:t>
            </a:r>
            <a:r>
              <a:rPr lang="en-HK" sz="1800" dirty="0"/>
              <a:t>Jan </a:t>
            </a:r>
            <a:r>
              <a:rPr lang="en-HK" sz="1800" dirty="0" err="1" smtClean="0"/>
              <a:t>Achterhold</a:t>
            </a:r>
            <a:r>
              <a:rPr lang="en-HK" sz="1800" dirty="0" smtClean="0"/>
              <a:t>, et.al., Variational Network Quantization, ICLR 2018</a:t>
            </a:r>
          </a:p>
          <a:p>
            <a:r>
              <a:rPr lang="en-US" altLang="zh-CN" sz="1800" dirty="0" smtClean="0"/>
              <a:t>[8]: </a:t>
            </a:r>
            <a:r>
              <a:rPr lang="en-US" altLang="zh-CN" sz="1800" dirty="0"/>
              <a:t>Kai </a:t>
            </a:r>
            <a:r>
              <a:rPr lang="en-US" altLang="zh-CN" sz="1800" dirty="0" smtClean="0"/>
              <a:t>Cui, </a:t>
            </a:r>
            <a:r>
              <a:rPr lang="en-US" altLang="zh-CN" sz="1800" dirty="0" err="1" smtClean="0"/>
              <a:t>Wenshan</a:t>
            </a:r>
            <a:r>
              <a:rPr lang="en-US" altLang="zh-CN" sz="1800" dirty="0" smtClean="0"/>
              <a:t> Cui, Spike-and-Slab </a:t>
            </a:r>
            <a:r>
              <a:rPr lang="en-US" altLang="zh-CN" sz="1800" dirty="0"/>
              <a:t>Dirichlet Process Mixture </a:t>
            </a:r>
            <a:r>
              <a:rPr lang="en-US" altLang="zh-CN" sz="1800" dirty="0" smtClean="0"/>
              <a:t>Models</a:t>
            </a:r>
            <a:r>
              <a:rPr lang="en-US" altLang="zh-CN" sz="1800" dirty="0"/>
              <a:t>, Open Journal of </a:t>
            </a:r>
            <a:r>
              <a:rPr lang="en-US" altLang="zh-CN" sz="1800" dirty="0" smtClean="0"/>
              <a:t>Statistics, 2012</a:t>
            </a:r>
            <a:endParaRPr lang="en-HK" altLang="zh-CN" sz="1800" dirty="0" smtClean="0"/>
          </a:p>
        </p:txBody>
      </p:sp>
      <p:sp>
        <p:nvSpPr>
          <p:cNvPr id="4" name="灯片编号占位符 3"/>
          <p:cNvSpPr>
            <a:spLocks noGrp="1"/>
          </p:cNvSpPr>
          <p:nvPr>
            <p:ph type="sldNum" sz="quarter" idx="4"/>
          </p:nvPr>
        </p:nvSpPr>
        <p:spPr>
          <a:xfrm>
            <a:off x="3924042" y="6550822"/>
            <a:ext cx="796497" cy="365125"/>
          </a:xfrm>
        </p:spPr>
        <p:txBody>
          <a:bodyPr/>
          <a:lstStyle/>
          <a:p>
            <a:fld id="{4BDC06B7-6B4D-4100-915F-433BD391635E}" type="slidenum">
              <a:rPr lang="zh-CN" altLang="en-US" smtClean="0"/>
              <a:t>18</a:t>
            </a:fld>
            <a:r>
              <a:rPr lang="en-HK" altLang="zh-CN" dirty="0" smtClean="0"/>
              <a:t>/19</a:t>
            </a:r>
            <a:endParaRPr lang="zh-CN" altLang="en-US" dirty="0"/>
          </a:p>
        </p:txBody>
      </p:sp>
    </p:spTree>
    <p:extLst>
      <p:ext uri="{BB962C8B-B14F-4D97-AF65-F5344CB8AC3E}">
        <p14:creationId xmlns:p14="http://schemas.microsoft.com/office/powerpoint/2010/main" val="421823391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378941" y="2776653"/>
            <a:ext cx="8361405" cy="2815815"/>
          </a:xfrm>
        </p:spPr>
        <p:txBody>
          <a:bodyPr>
            <a:noAutofit/>
          </a:bodyPr>
          <a:lstStyle/>
          <a:p>
            <a:pPr marL="0" indent="0" algn="ctr">
              <a:buNone/>
            </a:pPr>
            <a:r>
              <a:rPr lang="en-US" altLang="zh-CN" sz="4500" dirty="0"/>
              <a:t>Thanks</a:t>
            </a:r>
            <a:r>
              <a:rPr lang="en-US" altLang="zh-CN" sz="4500" dirty="0" smtClean="0"/>
              <a:t>!</a:t>
            </a:r>
          </a:p>
        </p:txBody>
      </p:sp>
      <p:sp>
        <p:nvSpPr>
          <p:cNvPr id="4" name="灯片编号占位符 3"/>
          <p:cNvSpPr>
            <a:spLocks noGrp="1"/>
          </p:cNvSpPr>
          <p:nvPr>
            <p:ph type="sldNum" sz="quarter" idx="4"/>
          </p:nvPr>
        </p:nvSpPr>
        <p:spPr>
          <a:xfrm>
            <a:off x="3924042" y="6550822"/>
            <a:ext cx="796497" cy="365125"/>
          </a:xfrm>
        </p:spPr>
        <p:txBody>
          <a:bodyPr/>
          <a:lstStyle/>
          <a:p>
            <a:fld id="{4BDC06B7-6B4D-4100-915F-433BD391635E}" type="slidenum">
              <a:rPr lang="zh-CN" altLang="en-US" smtClean="0"/>
              <a:t>19</a:t>
            </a:fld>
            <a:r>
              <a:rPr lang="en-HK" altLang="zh-CN" dirty="0" smtClean="0"/>
              <a:t>/19</a:t>
            </a:r>
            <a:endParaRPr lang="zh-CN" altLang="en-US" dirty="0"/>
          </a:p>
        </p:txBody>
      </p:sp>
    </p:spTree>
    <p:extLst>
      <p:ext uri="{BB962C8B-B14F-4D97-AF65-F5344CB8AC3E}">
        <p14:creationId xmlns:p14="http://schemas.microsoft.com/office/powerpoint/2010/main" val="225958144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HK" dirty="0" smtClean="0"/>
              <a:t>Solution</a:t>
            </a:r>
            <a:endParaRPr lang="en-HK" dirty="0"/>
          </a:p>
        </p:txBody>
      </p:sp>
      <p:sp>
        <p:nvSpPr>
          <p:cNvPr id="3" name="Content Placeholder 2"/>
          <p:cNvSpPr>
            <a:spLocks noGrp="1"/>
          </p:cNvSpPr>
          <p:nvPr>
            <p:ph idx="1"/>
          </p:nvPr>
        </p:nvSpPr>
        <p:spPr/>
        <p:txBody>
          <a:bodyPr/>
          <a:lstStyle/>
          <a:p>
            <a:pPr fontAlgn="base"/>
            <a:r>
              <a:rPr lang="en-HK" dirty="0"/>
              <a:t>Make 2 piles with equal number of coins. Now, flip all the coins in one of the pile.</a:t>
            </a:r>
          </a:p>
          <a:p>
            <a:pPr fontAlgn="base"/>
            <a:endParaRPr lang="en-HK" dirty="0" smtClean="0"/>
          </a:p>
          <a:p>
            <a:r>
              <a:rPr lang="de-DE" i="1" dirty="0"/>
              <a:t>P1 : H H T T T</a:t>
            </a:r>
            <a:br>
              <a:rPr lang="de-DE" i="1" dirty="0"/>
            </a:br>
            <a:r>
              <a:rPr lang="de-DE" i="1" dirty="0"/>
              <a:t>P2 : H H H T </a:t>
            </a:r>
            <a:r>
              <a:rPr lang="de-DE" i="1" dirty="0" smtClean="0"/>
              <a:t>T</a:t>
            </a:r>
            <a:r>
              <a:rPr lang="en-HK" dirty="0" smtClean="0"/>
              <a:t/>
            </a:r>
            <a:br>
              <a:rPr lang="en-HK" dirty="0" smtClean="0"/>
            </a:br>
            <a:r>
              <a:rPr lang="en-HK" dirty="0"/>
              <a:t>Now when P1 will be flipped</a:t>
            </a:r>
            <a:br>
              <a:rPr lang="en-HK" dirty="0"/>
            </a:br>
            <a:r>
              <a:rPr lang="en-HK" dirty="0"/>
              <a:t>P1 : T </a:t>
            </a:r>
            <a:r>
              <a:rPr lang="en-HK" dirty="0" err="1"/>
              <a:t>T</a:t>
            </a:r>
            <a:r>
              <a:rPr lang="en-HK" dirty="0"/>
              <a:t> H </a:t>
            </a:r>
            <a:r>
              <a:rPr lang="en-HK" dirty="0" err="1"/>
              <a:t>H</a:t>
            </a:r>
            <a:r>
              <a:rPr lang="en-HK" dirty="0"/>
              <a:t> </a:t>
            </a:r>
            <a:r>
              <a:rPr lang="en-HK" dirty="0" err="1" smtClean="0"/>
              <a:t>H</a:t>
            </a:r>
            <a:r>
              <a:rPr lang="en-HK" dirty="0" smtClean="0"/>
              <a:t/>
            </a:r>
            <a:br>
              <a:rPr lang="en-HK" dirty="0" smtClean="0"/>
            </a:br>
            <a:r>
              <a:rPr lang="en-HK" dirty="0"/>
              <a:t>P1(Heads) = P2(Heads)</a:t>
            </a:r>
            <a:endParaRPr lang="de-DE" i="1" dirty="0" smtClean="0"/>
          </a:p>
        </p:txBody>
      </p:sp>
      <p:sp>
        <p:nvSpPr>
          <p:cNvPr id="5" name="Slide Number Placeholder 4"/>
          <p:cNvSpPr>
            <a:spLocks noGrp="1"/>
          </p:cNvSpPr>
          <p:nvPr>
            <p:ph type="sldNum" sz="quarter" idx="4"/>
          </p:nvPr>
        </p:nvSpPr>
        <p:spPr>
          <a:xfrm>
            <a:off x="3924042" y="6550822"/>
            <a:ext cx="796497" cy="365125"/>
          </a:xfrm>
        </p:spPr>
        <p:txBody>
          <a:bodyPr/>
          <a:lstStyle/>
          <a:p>
            <a:fld id="{4BDC06B7-6B4D-4100-915F-433BD391635E}" type="slidenum">
              <a:rPr lang="zh-CN" altLang="en-US" smtClean="0"/>
              <a:pPr/>
              <a:t>2</a:t>
            </a:fld>
            <a:r>
              <a:rPr lang="en-HK" altLang="zh-CN" dirty="0" smtClean="0"/>
              <a:t>/19</a:t>
            </a:r>
            <a:endParaRPr lang="zh-CN" altLang="en-US" dirty="0"/>
          </a:p>
        </p:txBody>
      </p:sp>
    </p:spTree>
    <p:extLst>
      <p:ext uri="{BB962C8B-B14F-4D97-AF65-F5344CB8AC3E}">
        <p14:creationId xmlns:p14="http://schemas.microsoft.com/office/powerpoint/2010/main" val="6352987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HK" dirty="0" smtClean="0"/>
              <a:t>Ten Words</a:t>
            </a:r>
            <a:endParaRPr lang="en-HK" dirty="0"/>
          </a:p>
        </p:txBody>
      </p:sp>
      <p:sp>
        <p:nvSpPr>
          <p:cNvPr id="3" name="Content Placeholder 2"/>
          <p:cNvSpPr>
            <a:spLocks noGrp="1"/>
          </p:cNvSpPr>
          <p:nvPr>
            <p:ph idx="1"/>
          </p:nvPr>
        </p:nvSpPr>
        <p:spPr/>
        <p:txBody>
          <a:bodyPr>
            <a:normAutofit lnSpcReduction="10000"/>
          </a:bodyPr>
          <a:lstStyle/>
          <a:p>
            <a:r>
              <a:rPr lang="en-HK" sz="2400" dirty="0"/>
              <a:t>1. The methodology of Monte Carlo Markov chain (MCMC) sampling has </a:t>
            </a:r>
            <a:r>
              <a:rPr lang="en-HK" sz="2400" dirty="0">
                <a:solidFill>
                  <a:srgbClr val="FF0000"/>
                </a:solidFill>
              </a:rPr>
              <a:t>energized</a:t>
            </a:r>
            <a:r>
              <a:rPr lang="en-HK" sz="2400" dirty="0"/>
              <a:t> </a:t>
            </a:r>
            <a:r>
              <a:rPr lang="en-HK" sz="2400" dirty="0" smtClean="0"/>
              <a:t>Bayesian statistics </a:t>
            </a:r>
            <a:r>
              <a:rPr lang="en-HK" sz="2400" dirty="0"/>
              <a:t>for more than a decade, providing a systematic approach to the </a:t>
            </a:r>
            <a:r>
              <a:rPr lang="en-HK" sz="2400" dirty="0" smtClean="0"/>
              <a:t>computation of likelihoods </a:t>
            </a:r>
            <a:r>
              <a:rPr lang="en-HK" sz="2400" dirty="0"/>
              <a:t>and posterior </a:t>
            </a:r>
            <a:r>
              <a:rPr lang="en-HK" sz="2400" dirty="0" smtClean="0"/>
              <a:t>distributions.</a:t>
            </a:r>
          </a:p>
          <a:p>
            <a:r>
              <a:rPr lang="en-HK" sz="2400" dirty="0"/>
              <a:t>2. </a:t>
            </a:r>
            <a:r>
              <a:rPr lang="en-HK" sz="2400" dirty="0" smtClean="0">
                <a:solidFill>
                  <a:srgbClr val="FF0000"/>
                </a:solidFill>
              </a:rPr>
              <a:t>Off-the-shelf</a:t>
            </a:r>
            <a:r>
              <a:rPr lang="en-HK" sz="2400" dirty="0" smtClean="0"/>
              <a:t> </a:t>
            </a:r>
            <a:r>
              <a:rPr lang="en-HK" sz="2400" dirty="0"/>
              <a:t>libraries in deep </a:t>
            </a:r>
            <a:r>
              <a:rPr lang="en-HK" sz="2400" dirty="0" smtClean="0"/>
              <a:t>learning frameworks </a:t>
            </a:r>
            <a:r>
              <a:rPr lang="en-HK" sz="2400" dirty="0"/>
              <a:t>can be directly </a:t>
            </a:r>
            <a:r>
              <a:rPr lang="en-HK" sz="2400" dirty="0" smtClean="0"/>
              <a:t>utilized </a:t>
            </a:r>
            <a:r>
              <a:rPr lang="en-HK" sz="2400" dirty="0"/>
              <a:t>to deploy the reduced </a:t>
            </a:r>
            <a:r>
              <a:rPr lang="en-HK" sz="2400" dirty="0" smtClean="0"/>
              <a:t>LSTMs.</a:t>
            </a:r>
          </a:p>
          <a:p>
            <a:r>
              <a:rPr lang="en-US" sz="2400" dirty="0" smtClean="0"/>
              <a:t>3. </a:t>
            </a:r>
            <a:r>
              <a:rPr lang="en-HK" sz="2400" dirty="0"/>
              <a:t>This </a:t>
            </a:r>
            <a:r>
              <a:rPr lang="en-HK" sz="2400" dirty="0" err="1"/>
              <a:t>flexbility</a:t>
            </a:r>
            <a:r>
              <a:rPr lang="en-HK" sz="2400" dirty="0"/>
              <a:t> often leads to overfitting when left unchecked: </a:t>
            </a:r>
            <a:r>
              <a:rPr lang="en-HK" sz="2400" dirty="0">
                <a:solidFill>
                  <a:srgbClr val="FF0000"/>
                </a:solidFill>
              </a:rPr>
              <a:t>spurious</a:t>
            </a:r>
            <a:r>
              <a:rPr lang="en-HK" sz="2400" dirty="0"/>
              <a:t> </a:t>
            </a:r>
            <a:r>
              <a:rPr lang="en-HK" sz="2400" dirty="0" smtClean="0"/>
              <a:t>patterns are </a:t>
            </a:r>
            <a:r>
              <a:rPr lang="en-HK" sz="2400" dirty="0"/>
              <a:t>found that happen to fit well to the training data, </a:t>
            </a:r>
            <a:r>
              <a:rPr lang="en-HK" sz="2400" dirty="0" smtClean="0"/>
              <a:t>but </a:t>
            </a:r>
            <a:r>
              <a:rPr lang="en-HK" sz="2400" dirty="0"/>
              <a:t>are not predictive for new </a:t>
            </a:r>
            <a:r>
              <a:rPr lang="en-HK" sz="2400" dirty="0" smtClean="0"/>
              <a:t>data.</a:t>
            </a:r>
          </a:p>
          <a:p>
            <a:r>
              <a:rPr lang="en-US" sz="2400" dirty="0" smtClean="0"/>
              <a:t>4. </a:t>
            </a:r>
            <a:r>
              <a:rPr lang="en-HK" sz="2400" dirty="0"/>
              <a:t>Even a new </a:t>
            </a:r>
            <a:r>
              <a:rPr lang="en-HK" sz="2400" dirty="0">
                <a:solidFill>
                  <a:srgbClr val="FF0000"/>
                </a:solidFill>
              </a:rPr>
              <a:t>crop</a:t>
            </a:r>
            <a:r>
              <a:rPr lang="en-HK" sz="2400" dirty="0"/>
              <a:t> of efficient variational inference algorithms based on stochastic gradients with </a:t>
            </a:r>
            <a:r>
              <a:rPr lang="en-HK" sz="2400" dirty="0" smtClean="0"/>
              <a:t>mini-batches </a:t>
            </a:r>
            <a:r>
              <a:rPr lang="en-HK" sz="2400" dirty="0"/>
              <a:t>of data have not yet been shown to significantly improve upon simpler dropout-based regularization.</a:t>
            </a:r>
          </a:p>
        </p:txBody>
      </p:sp>
      <p:sp>
        <p:nvSpPr>
          <p:cNvPr id="4" name="Slide Number Placeholder 3"/>
          <p:cNvSpPr>
            <a:spLocks noGrp="1"/>
          </p:cNvSpPr>
          <p:nvPr>
            <p:ph type="sldNum" sz="quarter" idx="4"/>
          </p:nvPr>
        </p:nvSpPr>
        <p:spPr>
          <a:xfrm>
            <a:off x="3924042" y="6550822"/>
            <a:ext cx="796497" cy="365125"/>
          </a:xfrm>
        </p:spPr>
        <p:txBody>
          <a:bodyPr/>
          <a:lstStyle/>
          <a:p>
            <a:fld id="{4BDC06B7-6B4D-4100-915F-433BD391635E}" type="slidenum">
              <a:rPr lang="zh-CN" altLang="en-US" smtClean="0"/>
              <a:t>3</a:t>
            </a:fld>
            <a:r>
              <a:rPr lang="en-HK" altLang="zh-CN" dirty="0"/>
              <a:t>/19</a:t>
            </a:r>
            <a:endParaRPr lang="zh-CN" altLang="en-US" dirty="0"/>
          </a:p>
        </p:txBody>
      </p:sp>
    </p:spTree>
    <p:extLst>
      <p:ext uri="{BB962C8B-B14F-4D97-AF65-F5344CB8AC3E}">
        <p14:creationId xmlns:p14="http://schemas.microsoft.com/office/powerpoint/2010/main" val="67081108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HK" dirty="0"/>
              <a:t>Ten Words</a:t>
            </a:r>
          </a:p>
        </p:txBody>
      </p:sp>
      <p:sp>
        <p:nvSpPr>
          <p:cNvPr id="6" name="Content Placeholder 2"/>
          <p:cNvSpPr>
            <a:spLocks noGrp="1"/>
          </p:cNvSpPr>
          <p:nvPr>
            <p:ph idx="1"/>
          </p:nvPr>
        </p:nvSpPr>
        <p:spPr/>
        <p:txBody>
          <a:bodyPr>
            <a:normAutofit lnSpcReduction="10000"/>
          </a:bodyPr>
          <a:lstStyle/>
          <a:p>
            <a:r>
              <a:rPr lang="en-US" sz="2400" dirty="0" smtClean="0"/>
              <a:t>5. </a:t>
            </a:r>
            <a:r>
              <a:rPr lang="en-HK" sz="2400" dirty="0"/>
              <a:t>While all of these issues are certainly related, compression and performance optimizing </a:t>
            </a:r>
            <a:r>
              <a:rPr lang="en-HK" sz="2400" dirty="0" smtClean="0"/>
              <a:t>procedures might </a:t>
            </a:r>
            <a:r>
              <a:rPr lang="en-HK" sz="2400" dirty="0"/>
              <a:t>not always be </a:t>
            </a:r>
            <a:r>
              <a:rPr lang="en-HK" sz="2400" dirty="0" smtClean="0">
                <a:solidFill>
                  <a:srgbClr val="FF0000"/>
                </a:solidFill>
              </a:rPr>
              <a:t>aligned</a:t>
            </a:r>
            <a:r>
              <a:rPr lang="en-US" sz="2400" dirty="0" smtClean="0"/>
              <a:t>.</a:t>
            </a:r>
          </a:p>
          <a:p>
            <a:r>
              <a:rPr lang="en-US" sz="2400" dirty="0" smtClean="0"/>
              <a:t>6. </a:t>
            </a:r>
            <a:r>
              <a:rPr lang="en-HK" sz="2400" dirty="0"/>
              <a:t>By using sparsity </a:t>
            </a:r>
            <a:r>
              <a:rPr lang="en-HK" sz="2400" dirty="0">
                <a:solidFill>
                  <a:srgbClr val="FF0000"/>
                </a:solidFill>
              </a:rPr>
              <a:t>inducing</a:t>
            </a:r>
            <a:r>
              <a:rPr lang="en-HK" sz="2400" dirty="0"/>
              <a:t> priors for groups of weights that feed into a neuron the Bayesian </a:t>
            </a:r>
            <a:r>
              <a:rPr lang="en-HK" sz="2400" dirty="0" smtClean="0"/>
              <a:t>mechanism will </a:t>
            </a:r>
            <a:r>
              <a:rPr lang="en-HK" sz="2400" dirty="0"/>
              <a:t>start pruning hidden units that are not strictly necessary for prediction and thus </a:t>
            </a:r>
            <a:r>
              <a:rPr lang="en-HK" sz="2400" dirty="0" smtClean="0"/>
              <a:t>achieving compression.</a:t>
            </a:r>
          </a:p>
          <a:p>
            <a:r>
              <a:rPr lang="en-US" sz="2400" dirty="0" smtClean="0"/>
              <a:t>7. </a:t>
            </a:r>
            <a:r>
              <a:rPr lang="en-HK" sz="2400" dirty="0"/>
              <a:t>Somewhat </a:t>
            </a:r>
            <a:r>
              <a:rPr lang="en-HK" sz="2400" dirty="0">
                <a:solidFill>
                  <a:srgbClr val="FF0000"/>
                </a:solidFill>
              </a:rPr>
              <a:t>orthogonal</a:t>
            </a:r>
            <a:r>
              <a:rPr lang="en-HK" sz="2400" dirty="0"/>
              <a:t> to the above discussion but certainly relevant </a:t>
            </a:r>
            <a:r>
              <a:rPr lang="en-HK" sz="2400" dirty="0" smtClean="0"/>
              <a:t>are approaches </a:t>
            </a:r>
            <a:r>
              <a:rPr lang="en-HK" sz="2400" dirty="0"/>
              <a:t>that customize the implementation of CNNs for hardware limited </a:t>
            </a:r>
            <a:r>
              <a:rPr lang="en-HK" sz="2400" dirty="0" smtClean="0"/>
              <a:t>devices.</a:t>
            </a:r>
          </a:p>
          <a:p>
            <a:r>
              <a:rPr lang="en-US" sz="2400" dirty="0" smtClean="0"/>
              <a:t>8. </a:t>
            </a:r>
            <a:r>
              <a:rPr lang="en-HK" sz="2400" dirty="0" smtClean="0"/>
              <a:t>We begin </a:t>
            </a:r>
            <a:r>
              <a:rPr lang="en-HK" sz="2400" dirty="0"/>
              <a:t>by reviewing the current best practice for </a:t>
            </a:r>
            <a:r>
              <a:rPr lang="en-HK" sz="2400" dirty="0" smtClean="0"/>
              <a:t>inference in </a:t>
            </a:r>
            <a:r>
              <a:rPr lang="en-HK" sz="2400" dirty="0"/>
              <a:t>general directed graphical models, based on </a:t>
            </a:r>
            <a:r>
              <a:rPr lang="en-HK" sz="2400" dirty="0" smtClean="0">
                <a:solidFill>
                  <a:srgbClr val="FF0000"/>
                </a:solidFill>
              </a:rPr>
              <a:t>amortized</a:t>
            </a:r>
            <a:r>
              <a:rPr lang="en-HK" sz="2400" dirty="0" smtClean="0"/>
              <a:t> variational </a:t>
            </a:r>
            <a:r>
              <a:rPr lang="en-HK" sz="2400" dirty="0"/>
              <a:t>inference and efficient Monte Carlo gradient estimation</a:t>
            </a:r>
            <a:endParaRPr lang="en-HK" sz="2400" dirty="0" smtClean="0"/>
          </a:p>
        </p:txBody>
      </p:sp>
      <p:sp>
        <p:nvSpPr>
          <p:cNvPr id="4" name="Slide Number Placeholder 3"/>
          <p:cNvSpPr>
            <a:spLocks noGrp="1"/>
          </p:cNvSpPr>
          <p:nvPr>
            <p:ph type="sldNum" sz="quarter" idx="4"/>
          </p:nvPr>
        </p:nvSpPr>
        <p:spPr>
          <a:xfrm>
            <a:off x="3924042" y="6550822"/>
            <a:ext cx="796497" cy="365125"/>
          </a:xfrm>
        </p:spPr>
        <p:txBody>
          <a:bodyPr/>
          <a:lstStyle/>
          <a:p>
            <a:fld id="{4BDC06B7-6B4D-4100-915F-433BD391635E}" type="slidenum">
              <a:rPr lang="zh-CN" altLang="en-US" smtClean="0"/>
              <a:t>4</a:t>
            </a:fld>
            <a:r>
              <a:rPr lang="en-HK" altLang="zh-CN" dirty="0" smtClean="0"/>
              <a:t>/19</a:t>
            </a:r>
            <a:endParaRPr lang="zh-CN" altLang="en-US" dirty="0"/>
          </a:p>
        </p:txBody>
      </p:sp>
    </p:spTree>
    <p:extLst>
      <p:ext uri="{BB962C8B-B14F-4D97-AF65-F5344CB8AC3E}">
        <p14:creationId xmlns:p14="http://schemas.microsoft.com/office/powerpoint/2010/main" val="970826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fade">
                                      <p:cBhvr>
                                        <p:cTn id="17" dur="500"/>
                                        <p:tgtEl>
                                          <p:spTgt spid="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fade">
                                      <p:cBhvr>
                                        <p:cTn id="22" dur="5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Ten Words</a:t>
            </a:r>
            <a:endParaRPr lang="en-HK" dirty="0"/>
          </a:p>
        </p:txBody>
      </p:sp>
      <p:sp>
        <p:nvSpPr>
          <p:cNvPr id="3" name="Content Placeholder 2"/>
          <p:cNvSpPr>
            <a:spLocks noGrp="1"/>
          </p:cNvSpPr>
          <p:nvPr>
            <p:ph idx="1"/>
          </p:nvPr>
        </p:nvSpPr>
        <p:spPr/>
        <p:txBody>
          <a:bodyPr>
            <a:normAutofit/>
          </a:bodyPr>
          <a:lstStyle/>
          <a:p>
            <a:r>
              <a:rPr lang="en-HK" sz="2400" dirty="0" smtClean="0"/>
              <a:t>9. </a:t>
            </a:r>
            <a:r>
              <a:rPr lang="en-HK" sz="2400" dirty="0"/>
              <a:t>Some recent studies that </a:t>
            </a:r>
            <a:r>
              <a:rPr lang="en-HK" sz="2400" dirty="0">
                <a:solidFill>
                  <a:srgbClr val="FF0000"/>
                </a:solidFill>
              </a:rPr>
              <a:t>embrace</a:t>
            </a:r>
            <a:r>
              <a:rPr lang="en-HK" sz="2400" dirty="0"/>
              <a:t> this </a:t>
            </a:r>
            <a:r>
              <a:rPr lang="en-HK" sz="2400" dirty="0" smtClean="0"/>
              <a:t>approach have </a:t>
            </a:r>
            <a:r>
              <a:rPr lang="en-HK" sz="2400" dirty="0"/>
              <a:t>relied on the processor’s vector instructions to </a:t>
            </a:r>
            <a:r>
              <a:rPr lang="en-HK" sz="2400" dirty="0" smtClean="0"/>
              <a:t>perform multiple </a:t>
            </a:r>
            <a:r>
              <a:rPr lang="en-HK" sz="2400" dirty="0"/>
              <a:t>8 bit operations in </a:t>
            </a:r>
            <a:r>
              <a:rPr lang="en-HK" sz="2400" dirty="0" smtClean="0"/>
              <a:t>parallel.</a:t>
            </a:r>
          </a:p>
          <a:p>
            <a:r>
              <a:rPr lang="en-US" sz="2400" dirty="0" smtClean="0"/>
              <a:t>10. </a:t>
            </a:r>
            <a:r>
              <a:rPr lang="en-HK" sz="2400" dirty="0">
                <a:solidFill>
                  <a:srgbClr val="FF0000"/>
                </a:solidFill>
              </a:rPr>
              <a:t>Extrapolating</a:t>
            </a:r>
            <a:r>
              <a:rPr lang="en-HK" sz="2400" dirty="0"/>
              <a:t> these results to the </a:t>
            </a:r>
            <a:r>
              <a:rPr lang="en-HK" sz="2400" dirty="0" smtClean="0"/>
              <a:t>state-of-the-art deep </a:t>
            </a:r>
            <a:r>
              <a:rPr lang="en-HK" sz="2400" dirty="0"/>
              <a:t>neural networks that can easily contain millions </a:t>
            </a:r>
            <a:r>
              <a:rPr lang="en-HK" sz="2400" dirty="0" smtClean="0"/>
              <a:t>of trainable </a:t>
            </a:r>
            <a:r>
              <a:rPr lang="en-HK" sz="2400" dirty="0"/>
              <a:t>parameters is </a:t>
            </a:r>
            <a:r>
              <a:rPr lang="en-HK" sz="2400" dirty="0" smtClean="0"/>
              <a:t>non-trivial.</a:t>
            </a:r>
            <a:endParaRPr lang="en-HK" sz="2400" dirty="0"/>
          </a:p>
        </p:txBody>
      </p:sp>
      <p:sp>
        <p:nvSpPr>
          <p:cNvPr id="4" name="Slide Number Placeholder 3"/>
          <p:cNvSpPr>
            <a:spLocks noGrp="1"/>
          </p:cNvSpPr>
          <p:nvPr>
            <p:ph type="sldNum" sz="quarter" idx="4"/>
          </p:nvPr>
        </p:nvSpPr>
        <p:spPr>
          <a:xfrm>
            <a:off x="3924042" y="6550822"/>
            <a:ext cx="796497" cy="365125"/>
          </a:xfrm>
        </p:spPr>
        <p:txBody>
          <a:bodyPr/>
          <a:lstStyle/>
          <a:p>
            <a:fld id="{4BDC06B7-6B4D-4100-915F-433BD391635E}" type="slidenum">
              <a:rPr lang="zh-CN" altLang="en-US" smtClean="0"/>
              <a:pPr/>
              <a:t>5</a:t>
            </a:fld>
            <a:r>
              <a:rPr lang="en-HK" altLang="zh-CN" dirty="0" smtClean="0"/>
              <a:t>/19</a:t>
            </a:r>
            <a:endParaRPr lang="zh-CN" altLang="en-US" dirty="0"/>
          </a:p>
        </p:txBody>
      </p:sp>
    </p:spTree>
    <p:extLst>
      <p:ext uri="{BB962C8B-B14F-4D97-AF65-F5344CB8AC3E}">
        <p14:creationId xmlns:p14="http://schemas.microsoft.com/office/powerpoint/2010/main" val="37335933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矩形 3"/>
          <p:cNvSpPr/>
          <p:nvPr/>
        </p:nvSpPr>
        <p:spPr>
          <a:xfrm>
            <a:off x="0" y="6613864"/>
            <a:ext cx="9144000" cy="244136"/>
          </a:xfrm>
          <a:prstGeom prst="rect">
            <a:avLst/>
          </a:prstGeom>
          <a:solidFill>
            <a:srgbClr val="7623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5" name="矩形 4"/>
          <p:cNvSpPr/>
          <p:nvPr/>
        </p:nvSpPr>
        <p:spPr>
          <a:xfrm>
            <a:off x="0" y="857250"/>
            <a:ext cx="9144000" cy="3815542"/>
          </a:xfrm>
          <a:prstGeom prst="rect">
            <a:avLst/>
          </a:prstGeom>
          <a:solidFill>
            <a:srgbClr val="7623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HK" altLang="zh-CN" sz="4400" dirty="0"/>
              <a:t>Soft Weight-Sharing for </a:t>
            </a:r>
            <a:endParaRPr lang="en-HK" altLang="zh-CN" sz="4400" dirty="0" smtClean="0"/>
          </a:p>
          <a:p>
            <a:pPr algn="ctr"/>
            <a:r>
              <a:rPr lang="en-HK" altLang="zh-CN" sz="4400" dirty="0" smtClean="0"/>
              <a:t>Neural </a:t>
            </a:r>
            <a:r>
              <a:rPr lang="en-HK" altLang="zh-CN" sz="4400" dirty="0"/>
              <a:t>Network </a:t>
            </a:r>
            <a:r>
              <a:rPr lang="en-HK" altLang="zh-CN" sz="4400" dirty="0" smtClean="0"/>
              <a:t>Compression</a:t>
            </a:r>
          </a:p>
          <a:p>
            <a:pPr algn="ctr"/>
            <a:endParaRPr lang="en-US" altLang="zh-CN" sz="1400" dirty="0"/>
          </a:p>
          <a:p>
            <a:pPr algn="ctr"/>
            <a:r>
              <a:rPr lang="en-US" altLang="zh-CN" sz="2800" dirty="0" smtClean="0"/>
              <a:t>[ICLR’17]</a:t>
            </a:r>
            <a:endParaRPr lang="zh-CN" altLang="en-US" sz="2800" dirty="0"/>
          </a:p>
        </p:txBody>
      </p:sp>
      <p:sp>
        <p:nvSpPr>
          <p:cNvPr id="6" name="矩形 5"/>
          <p:cNvSpPr/>
          <p:nvPr/>
        </p:nvSpPr>
        <p:spPr>
          <a:xfrm>
            <a:off x="1589103" y="4672792"/>
            <a:ext cx="5797118" cy="15025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zh-CN" sz="3200" dirty="0">
                <a:solidFill>
                  <a:schemeClr val="accent1">
                    <a:lumMod val="50000"/>
                  </a:schemeClr>
                </a:solidFill>
              </a:rPr>
              <a:t>	</a:t>
            </a:r>
          </a:p>
          <a:p>
            <a:r>
              <a:rPr lang="en-US" altLang="zh-CN" sz="3200" dirty="0">
                <a:solidFill>
                  <a:schemeClr val="accent1">
                    <a:lumMod val="50000"/>
                  </a:schemeClr>
                </a:solidFill>
              </a:rPr>
              <a:t>								</a:t>
            </a:r>
            <a:r>
              <a:rPr lang="en-US" altLang="zh-CN" sz="3200" dirty="0">
                <a:solidFill>
                  <a:schemeClr val="tx1"/>
                </a:solidFill>
              </a:rPr>
              <a:t>BAI, Haoli</a:t>
            </a:r>
          </a:p>
          <a:p>
            <a:r>
              <a:rPr lang="en-US" altLang="zh-CN" sz="2800" dirty="0">
                <a:solidFill>
                  <a:schemeClr val="tx1"/>
                </a:solidFill>
              </a:rPr>
              <a:t>							 	</a:t>
            </a:r>
            <a:r>
              <a:rPr lang="en-US" altLang="zh-CN" sz="2400" dirty="0" smtClean="0">
                <a:solidFill>
                  <a:schemeClr val="tx1"/>
                </a:solidFill>
              </a:rPr>
              <a:t>12-03-2018</a:t>
            </a:r>
            <a:endParaRPr lang="zh-CN" altLang="en-US" sz="2400" dirty="0">
              <a:solidFill>
                <a:schemeClr val="tx1"/>
              </a:solidFill>
            </a:endParaRPr>
          </a:p>
        </p:txBody>
      </p:sp>
    </p:spTree>
    <p:extLst>
      <p:ext uri="{BB962C8B-B14F-4D97-AF65-F5344CB8AC3E}">
        <p14:creationId xmlns:p14="http://schemas.microsoft.com/office/powerpoint/2010/main" val="5888698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Outline</a:t>
            </a:r>
            <a:endParaRPr lang="en-HK" dirty="0"/>
          </a:p>
        </p:txBody>
      </p:sp>
      <p:sp>
        <p:nvSpPr>
          <p:cNvPr id="3" name="Content Placeholder 2"/>
          <p:cNvSpPr>
            <a:spLocks noGrp="1"/>
          </p:cNvSpPr>
          <p:nvPr>
            <p:ph idx="1"/>
          </p:nvPr>
        </p:nvSpPr>
        <p:spPr/>
        <p:txBody>
          <a:bodyPr>
            <a:noAutofit/>
          </a:bodyPr>
          <a:lstStyle/>
          <a:p>
            <a:r>
              <a:rPr lang="en-US" dirty="0"/>
              <a:t>Neural Network Compression: </a:t>
            </a:r>
            <a:r>
              <a:rPr lang="en-US" dirty="0" smtClean="0"/>
              <a:t>Why</a:t>
            </a:r>
          </a:p>
          <a:p>
            <a:r>
              <a:rPr lang="en-US" altLang="zh-CN" dirty="0" smtClean="0"/>
              <a:t>How to Compress Neural Networks</a:t>
            </a:r>
          </a:p>
          <a:p>
            <a:r>
              <a:rPr lang="en-US" altLang="zh-CN" dirty="0" smtClean="0"/>
              <a:t>Model</a:t>
            </a:r>
          </a:p>
          <a:p>
            <a:r>
              <a:rPr lang="en-US" altLang="zh-CN" dirty="0" smtClean="0"/>
              <a:t>Experiment</a:t>
            </a:r>
          </a:p>
          <a:p>
            <a:r>
              <a:rPr lang="en-US" altLang="zh-CN" dirty="0" smtClean="0"/>
              <a:t>Summary</a:t>
            </a:r>
          </a:p>
          <a:p>
            <a:r>
              <a:rPr lang="en-US" altLang="zh-CN" sz="2800" dirty="0" smtClean="0"/>
              <a:t>Further Direction</a:t>
            </a:r>
          </a:p>
          <a:p>
            <a:endParaRPr lang="zh-CN" altLang="en-US" dirty="0" smtClean="0"/>
          </a:p>
          <a:p>
            <a:endParaRPr lang="en-HK" dirty="0"/>
          </a:p>
        </p:txBody>
      </p:sp>
      <p:sp>
        <p:nvSpPr>
          <p:cNvPr id="4" name="Slide Number Placeholder 3"/>
          <p:cNvSpPr>
            <a:spLocks noGrp="1"/>
          </p:cNvSpPr>
          <p:nvPr>
            <p:ph type="sldNum" sz="quarter" idx="4"/>
          </p:nvPr>
        </p:nvSpPr>
        <p:spPr>
          <a:xfrm>
            <a:off x="3924042" y="6550822"/>
            <a:ext cx="796497" cy="365125"/>
          </a:xfrm>
        </p:spPr>
        <p:txBody>
          <a:bodyPr/>
          <a:lstStyle/>
          <a:p>
            <a:fld id="{4BDC06B7-6B4D-4100-915F-433BD391635E}" type="slidenum">
              <a:rPr lang="zh-CN" altLang="en-US" smtClean="0"/>
              <a:t>7</a:t>
            </a:fld>
            <a:r>
              <a:rPr lang="en-HK" altLang="zh-CN" dirty="0"/>
              <a:t>/19</a:t>
            </a:r>
            <a:endParaRPr lang="zh-CN" altLang="en-US" dirty="0"/>
          </a:p>
        </p:txBody>
      </p:sp>
    </p:spTree>
    <p:extLst>
      <p:ext uri="{BB962C8B-B14F-4D97-AF65-F5344CB8AC3E}">
        <p14:creationId xmlns:p14="http://schemas.microsoft.com/office/powerpoint/2010/main" val="318759646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Neural Network Compression: Why</a:t>
            </a:r>
            <a:endParaRPr lang="en-HK" dirty="0"/>
          </a:p>
        </p:txBody>
      </p:sp>
      <p:sp>
        <p:nvSpPr>
          <p:cNvPr id="3" name="Content Placeholder 2"/>
          <p:cNvSpPr>
            <a:spLocks noGrp="1"/>
          </p:cNvSpPr>
          <p:nvPr>
            <p:ph idx="1"/>
          </p:nvPr>
        </p:nvSpPr>
        <p:spPr/>
        <p:txBody>
          <a:bodyPr>
            <a:normAutofit fontScale="77500" lnSpcReduction="20000"/>
          </a:bodyPr>
          <a:lstStyle/>
          <a:p>
            <a:r>
              <a:rPr lang="en-US" dirty="0" smtClean="0"/>
              <a:t>Redundant Parameters</a:t>
            </a:r>
          </a:p>
          <a:p>
            <a:r>
              <a:rPr lang="en-US" dirty="0" smtClean="0"/>
              <a:t>Efficient Storage</a:t>
            </a:r>
          </a:p>
          <a:p>
            <a:r>
              <a:rPr lang="en-US" dirty="0" smtClean="0"/>
              <a:t>Efficient Inference</a:t>
            </a:r>
          </a:p>
          <a:p>
            <a:r>
              <a:rPr lang="en-US" dirty="0" smtClean="0"/>
              <a:t>Application in Mobile Devices</a:t>
            </a:r>
          </a:p>
          <a:p>
            <a:endParaRPr lang="en-US" dirty="0"/>
          </a:p>
          <a:p>
            <a:endParaRPr lang="en-US" dirty="0" smtClean="0"/>
          </a:p>
          <a:p>
            <a:endParaRPr lang="en-US" dirty="0" smtClean="0"/>
          </a:p>
          <a:p>
            <a:endParaRPr lang="en-US" sz="7100" dirty="0" smtClean="0"/>
          </a:p>
          <a:p>
            <a:endParaRPr lang="en-US" sz="7100" dirty="0"/>
          </a:p>
          <a:p>
            <a:r>
              <a:rPr lang="en-US" sz="2400" dirty="0" smtClean="0"/>
              <a:t>For example, in [1], the neural network can get ~32x reduction of storage, ~58x speed up of network inference.</a:t>
            </a:r>
          </a:p>
        </p:txBody>
      </p:sp>
      <p:sp>
        <p:nvSpPr>
          <p:cNvPr id="4" name="Slide Number Placeholder 3"/>
          <p:cNvSpPr>
            <a:spLocks noGrp="1"/>
          </p:cNvSpPr>
          <p:nvPr>
            <p:ph type="sldNum" sz="quarter" idx="4"/>
          </p:nvPr>
        </p:nvSpPr>
        <p:spPr>
          <a:xfrm>
            <a:off x="3924042" y="6550822"/>
            <a:ext cx="796497" cy="365125"/>
          </a:xfrm>
        </p:spPr>
        <p:txBody>
          <a:bodyPr/>
          <a:lstStyle/>
          <a:p>
            <a:fld id="{4BDC06B7-6B4D-4100-915F-433BD391635E}" type="slidenum">
              <a:rPr lang="zh-CN" altLang="en-US" smtClean="0"/>
              <a:pPr/>
              <a:t>8</a:t>
            </a:fld>
            <a:r>
              <a:rPr lang="en-HK" altLang="zh-CN" dirty="0" smtClean="0"/>
              <a:t>/19</a:t>
            </a:r>
            <a:endParaRPr lang="zh-CN" altLang="en-US" dirty="0"/>
          </a:p>
        </p:txBody>
      </p:sp>
      <p:grpSp>
        <p:nvGrpSpPr>
          <p:cNvPr id="7" name="Group 6"/>
          <p:cNvGrpSpPr/>
          <p:nvPr/>
        </p:nvGrpSpPr>
        <p:grpSpPr>
          <a:xfrm>
            <a:off x="943525" y="2662218"/>
            <a:ext cx="7554027" cy="2574523"/>
            <a:chOff x="1512718" y="3167033"/>
            <a:chExt cx="6107056" cy="2081374"/>
          </a:xfrm>
        </p:grpSpPr>
        <p:pic>
          <p:nvPicPr>
            <p:cNvPr id="5" name="Picture 4"/>
            <p:cNvPicPr>
              <a:picLocks noChangeAspect="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4844610" y="3167033"/>
              <a:ext cx="2775164" cy="2081373"/>
            </a:xfrm>
            <a:prstGeom prst="rect">
              <a:avLst/>
            </a:prstGeom>
          </p:spPr>
        </p:pic>
        <p:pic>
          <p:nvPicPr>
            <p:cNvPr id="6" name="Picture 5"/>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512718" y="3167034"/>
              <a:ext cx="2775164" cy="2081373"/>
            </a:xfrm>
            <a:prstGeom prst="rect">
              <a:avLst/>
            </a:prstGeom>
          </p:spPr>
        </p:pic>
      </p:grpSp>
    </p:spTree>
    <p:extLst>
      <p:ext uri="{BB962C8B-B14F-4D97-AF65-F5344CB8AC3E}">
        <p14:creationId xmlns:p14="http://schemas.microsoft.com/office/powerpoint/2010/main" val="26342568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ltLang="zh-CN" dirty="0"/>
              <a:t>How to Compress Neural Networks</a:t>
            </a:r>
          </a:p>
        </p:txBody>
      </p:sp>
      <p:sp>
        <p:nvSpPr>
          <p:cNvPr id="3" name="Content Placeholder 2"/>
          <p:cNvSpPr>
            <a:spLocks noGrp="1"/>
          </p:cNvSpPr>
          <p:nvPr>
            <p:ph idx="1"/>
          </p:nvPr>
        </p:nvSpPr>
        <p:spPr/>
        <p:txBody>
          <a:bodyPr>
            <a:normAutofit lnSpcReduction="10000"/>
          </a:bodyPr>
          <a:lstStyle/>
          <a:p>
            <a:r>
              <a:rPr lang="en-US" dirty="0" smtClean="0"/>
              <a:t>Methods:</a:t>
            </a:r>
          </a:p>
          <a:p>
            <a:pPr lvl="1"/>
            <a:r>
              <a:rPr lang="en-US" dirty="0" smtClean="0"/>
              <a:t>Parameter Pruning</a:t>
            </a:r>
          </a:p>
          <a:p>
            <a:pPr lvl="1"/>
            <a:r>
              <a:rPr lang="en-US" dirty="0" smtClean="0"/>
              <a:t>Parameter Sharing, Quantization and </a:t>
            </a:r>
            <a:r>
              <a:rPr lang="en-US" dirty="0" err="1" smtClean="0"/>
              <a:t>Binarization</a:t>
            </a:r>
            <a:endParaRPr lang="en-US" dirty="0" smtClean="0"/>
          </a:p>
          <a:p>
            <a:pPr lvl="1"/>
            <a:r>
              <a:rPr lang="en-US" dirty="0" smtClean="0"/>
              <a:t>Low Rank Matrix/Tensor Factorization</a:t>
            </a:r>
          </a:p>
          <a:p>
            <a:pPr lvl="1"/>
            <a:r>
              <a:rPr lang="en-US" dirty="0" smtClean="0"/>
              <a:t>Knowledge Distillation</a:t>
            </a:r>
          </a:p>
          <a:p>
            <a:r>
              <a:rPr lang="en-US" dirty="0" smtClean="0"/>
              <a:t>Where to Compress:</a:t>
            </a:r>
          </a:p>
          <a:p>
            <a:pPr lvl="1"/>
            <a:r>
              <a:rPr lang="en-US" dirty="0" smtClean="0"/>
              <a:t>Weights</a:t>
            </a:r>
          </a:p>
          <a:p>
            <a:pPr lvl="1"/>
            <a:r>
              <a:rPr lang="en-US" dirty="0" smtClean="0"/>
              <a:t>Activations</a:t>
            </a:r>
          </a:p>
          <a:p>
            <a:pPr lvl="1"/>
            <a:r>
              <a:rPr lang="en-US" dirty="0" smtClean="0"/>
              <a:t>Gradients</a:t>
            </a:r>
          </a:p>
          <a:p>
            <a:endParaRPr lang="en-US" dirty="0" smtClean="0"/>
          </a:p>
          <a:p>
            <a:r>
              <a:rPr lang="en-US" dirty="0" smtClean="0"/>
              <a:t>For a survey, see [2]</a:t>
            </a:r>
          </a:p>
        </p:txBody>
      </p:sp>
      <p:sp>
        <p:nvSpPr>
          <p:cNvPr id="4" name="Slide Number Placeholder 3"/>
          <p:cNvSpPr>
            <a:spLocks noGrp="1"/>
          </p:cNvSpPr>
          <p:nvPr>
            <p:ph type="sldNum" sz="quarter" idx="4"/>
          </p:nvPr>
        </p:nvSpPr>
        <p:spPr>
          <a:xfrm>
            <a:off x="3924042" y="6550822"/>
            <a:ext cx="796497" cy="365125"/>
          </a:xfrm>
        </p:spPr>
        <p:txBody>
          <a:bodyPr/>
          <a:lstStyle/>
          <a:p>
            <a:fld id="{4BDC06B7-6B4D-4100-915F-433BD391635E}" type="slidenum">
              <a:rPr lang="zh-CN" altLang="en-US" smtClean="0"/>
              <a:pPr/>
              <a:t>9</a:t>
            </a:fld>
            <a:r>
              <a:rPr lang="en-HK" altLang="zh-CN" dirty="0" smtClean="0"/>
              <a:t>/19</a:t>
            </a:r>
            <a:endParaRPr lang="zh-CN" altLang="en-US" dirty="0"/>
          </a:p>
        </p:txBody>
      </p:sp>
    </p:spTree>
    <p:extLst>
      <p:ext uri="{BB962C8B-B14F-4D97-AF65-F5344CB8AC3E}">
        <p14:creationId xmlns:p14="http://schemas.microsoft.com/office/powerpoint/2010/main" val="95736186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1941</TotalTime>
  <Words>907</Words>
  <Application>Microsoft Office PowerPoint</Application>
  <PresentationFormat>On-screen Show (4:3)</PresentationFormat>
  <Paragraphs>154</Paragraphs>
  <Slides>19</Slides>
  <Notes>5</Notes>
  <HiddenSlides>1</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19</vt:i4>
      </vt:variant>
    </vt:vector>
  </HeadingPairs>
  <TitlesOfParts>
    <vt:vector size="28" baseType="lpstr">
      <vt:lpstr>Arial Unicode MS</vt:lpstr>
      <vt:lpstr>宋体</vt:lpstr>
      <vt:lpstr>等线</vt:lpstr>
      <vt:lpstr>等线 Light</vt:lpstr>
      <vt:lpstr>Arial</vt:lpstr>
      <vt:lpstr>Calibri</vt:lpstr>
      <vt:lpstr>Calibri Light</vt:lpstr>
      <vt:lpstr>Cambria Math</vt:lpstr>
      <vt:lpstr>Office 主题</vt:lpstr>
      <vt:lpstr>Puzzle</vt:lpstr>
      <vt:lpstr>Solution</vt:lpstr>
      <vt:lpstr>Ten Words</vt:lpstr>
      <vt:lpstr>Ten Words</vt:lpstr>
      <vt:lpstr>Ten Words</vt:lpstr>
      <vt:lpstr>PowerPoint Presentation</vt:lpstr>
      <vt:lpstr>Outline</vt:lpstr>
      <vt:lpstr>Neural Network Compression: Why</vt:lpstr>
      <vt:lpstr>How to Compress Neural Networks</vt:lpstr>
      <vt:lpstr>Model</vt:lpstr>
      <vt:lpstr>Model: Algorithm</vt:lpstr>
      <vt:lpstr>Model: Extensions</vt:lpstr>
      <vt:lpstr>Experiment</vt:lpstr>
      <vt:lpstr>Summary</vt:lpstr>
      <vt:lpstr>Future Directions</vt:lpstr>
      <vt:lpstr>Dirichlet Process Clustering: Ongoing</vt:lpstr>
      <vt:lpstr>Tricks</vt:lpstr>
      <vt:lpstr>Reference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Haoli Bai</dc:creator>
  <cp:lastModifiedBy>BAI, Haoli</cp:lastModifiedBy>
  <cp:revision>150</cp:revision>
  <dcterms:created xsi:type="dcterms:W3CDTF">2017-03-28T11:58:58Z</dcterms:created>
  <dcterms:modified xsi:type="dcterms:W3CDTF">2018-03-13T05:46:23Z</dcterms:modified>
</cp:coreProperties>
</file>