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94" r:id="rId4"/>
    <p:sldId id="277" r:id="rId5"/>
    <p:sldId id="258" r:id="rId6"/>
    <p:sldId id="278" r:id="rId7"/>
    <p:sldId id="260" r:id="rId8"/>
    <p:sldId id="282" r:id="rId9"/>
    <p:sldId id="283" r:id="rId10"/>
    <p:sldId id="284" r:id="rId11"/>
    <p:sldId id="297" r:id="rId12"/>
    <p:sldId id="287" r:id="rId13"/>
    <p:sldId id="307" r:id="rId14"/>
    <p:sldId id="308" r:id="rId15"/>
    <p:sldId id="309" r:id="rId16"/>
    <p:sldId id="311" r:id="rId17"/>
    <p:sldId id="293" r:id="rId18"/>
    <p:sldId id="262" r:id="rId19"/>
    <p:sldId id="265" r:id="rId20"/>
    <p:sldId id="270" r:id="rId21"/>
    <p:sldId id="305" r:id="rId22"/>
    <p:sldId id="304" r:id="rId23"/>
    <p:sldId id="306" r:id="rId24"/>
    <p:sldId id="275" r:id="rId2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ia" initials="J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074" autoAdjust="0"/>
  </p:normalViewPr>
  <p:slideViewPr>
    <p:cSldViewPr>
      <p:cViewPr>
        <p:scale>
          <a:sx n="76" d="100"/>
          <a:sy n="76" d="100"/>
        </p:scale>
        <p:origin x="-13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3-08-30T00:24:33.895" idx="1">
    <p:pos x="726" y="1284"/>
    <p:text>Is this the correct format of linear SVM?
Do we need to mention that features are independent in linear models?
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3-08-30T00:26:21.546" idx="2">
    <p:pos x="2530" y="3303"/>
    <p:text>Is "machine" an appropriate description?
Why using "machine"?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20F3DD-AEA3-4650-867F-65B7D6243FB6}" type="datetimeFigureOut">
              <a:rPr lang="zh-CN" altLang="en-US" smtClean="0"/>
              <a:t>2013/10/21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0031A3-C7CE-437A-BE99-9D2DFC8CD5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839078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908FC5-113B-4A77-8930-9C150C4F2C88}" type="datetimeFigureOut">
              <a:rPr lang="zh-CN" altLang="en-US" smtClean="0"/>
              <a:t>2013/10/21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A13A8C-702C-4CB6-A810-5FC7127123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394749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73956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HK" dirty="0" smtClean="0"/>
              <a:t>Add circles</a:t>
            </a:r>
            <a:r>
              <a:rPr lang="en-US" altLang="zh-HK" baseline="0" dirty="0" smtClean="0"/>
              <a:t> on the corresponding entries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8315022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9594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HK" dirty="0" smtClean="0"/>
              <a:t>Page numbers…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1939874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HK" dirty="0" smtClean="0"/>
              <a:t>Try to distinguish x^{(</a:t>
            </a:r>
            <a:r>
              <a:rPr lang="en-US" altLang="zh-HK" dirty="0" err="1" smtClean="0"/>
              <a:t>i</a:t>
            </a:r>
            <a:r>
              <a:rPr lang="en-US" altLang="zh-HK" dirty="0" smtClean="0"/>
              <a:t>)} and </a:t>
            </a:r>
            <a:r>
              <a:rPr lang="en-US" altLang="zh-HK" dirty="0" err="1" smtClean="0"/>
              <a:t>x_i</a:t>
            </a:r>
            <a:r>
              <a:rPr lang="en-US" altLang="zh-HK" dirty="0" smtClean="0"/>
              <a:t>. 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645529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DC4D9A0-E7D4-4DEF-B075-5BF810F0AA94}" type="datetime1">
              <a:rPr lang="zh-CN" altLang="en-US" smtClean="0"/>
              <a:t>2013/10/21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接连接符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接连接符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椭圆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椭圆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椭圆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椭圆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椭圆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9E153-6751-453F-A20F-05ED5EC2B99E}" type="datetime1">
              <a:rPr lang="zh-CN" altLang="en-US" smtClean="0"/>
              <a:t>2013/10/21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D4165-BC7A-481D-BE9B-F7D49BDF3590}" type="datetime1">
              <a:rPr lang="zh-CN" altLang="en-US" smtClean="0"/>
              <a:t>2013/10/21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1A2C146-6EC2-4F2A-8AE3-6229BD9AEBF3}" type="datetime1">
              <a:rPr lang="zh-CN" altLang="en-US" smtClean="0"/>
              <a:t>2013/10/21</a:t>
            </a:fld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750FFF4-65CB-4F35-8402-DCA723FD7E7E}" type="datetime1">
              <a:rPr lang="zh-CN" altLang="en-US" smtClean="0"/>
              <a:t>2013/10/21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接连接符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接连接符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椭圆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椭圆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椭圆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椭圆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椭圆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接连接符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F9698-833E-40FD-83AB-AB981F7029D3}" type="datetime1">
              <a:rPr lang="zh-CN" altLang="en-US" smtClean="0"/>
              <a:t>2013/10/21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DC4DB-1F8E-41ED-8D85-59598AFE2509}" type="datetime1">
              <a:rPr lang="zh-CN" altLang="en-US" smtClean="0"/>
              <a:t>2013/10/21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773B3E0-C655-4E96-877C-32F463752A65}" type="datetime1">
              <a:rPr lang="zh-CN" altLang="en-US" smtClean="0"/>
              <a:t>2013/10/21</a:t>
            </a:fld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0D51D-2D59-4B36-A253-2FD79B2C3F77}" type="datetime1">
              <a:rPr lang="zh-CN" altLang="en-US" smtClean="0"/>
              <a:t>2013/10/21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椭圆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内容占位符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1" name="日期占位符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AFC334E-F2ED-486E-BD0D-2DF0E471D336}" type="datetime1">
              <a:rPr lang="zh-CN" altLang="en-US" smtClean="0"/>
              <a:t>2013/10/21</a:t>
            </a:fld>
            <a:endParaRPr lang="zh-CN" altLang="en-US"/>
          </a:p>
        </p:txBody>
      </p:sp>
      <p:sp>
        <p:nvSpPr>
          <p:cNvPr id="22" name="灯片编号占位符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3" name="页脚占位符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椭圆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接连接符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接连接符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占位符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9E9E8C1-FA4F-4BE6-A24A-3578EDB6DA59}" type="datetime1">
              <a:rPr lang="zh-CN" altLang="en-US" smtClean="0"/>
              <a:t>2013/10/21</a:t>
            </a:fld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1" name="页脚占位符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57BEAA6-6EF9-47F2-BB75-4815FF15FE80}" type="datetime1">
              <a:rPr lang="zh-CN" altLang="en-US" smtClean="0"/>
              <a:t>2013/10/21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椭圆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0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00.png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7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00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comments" Target="../comments/comment2.xml"/><Relationship Id="rId3" Type="http://schemas.openxmlformats.org/officeDocument/2006/relationships/image" Target="../media/image12.png"/><Relationship Id="rId7" Type="http://schemas.openxmlformats.org/officeDocument/2006/relationships/image" Target="../media/image17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8.png"/><Relationship Id="rId4" Type="http://schemas.openxmlformats.org/officeDocument/2006/relationships/image" Target="../media/image100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comments" Target="../comments/comment1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051720" y="1916832"/>
            <a:ext cx="6552728" cy="1894362"/>
          </a:xfrm>
        </p:spPr>
        <p:txBody>
          <a:bodyPr>
            <a:normAutofit/>
          </a:bodyPr>
          <a:lstStyle/>
          <a:p>
            <a:r>
              <a:rPr lang="en-US" altLang="zh-CN" sz="3600" dirty="0" smtClean="0"/>
              <a:t>Factorization Machine:</a:t>
            </a:r>
            <a:r>
              <a:rPr lang="en-US" altLang="zh-CN" sz="3200" dirty="0" smtClean="0"/>
              <a:t/>
            </a:r>
            <a:br>
              <a:rPr lang="en-US" altLang="zh-CN" sz="3200" dirty="0" smtClean="0"/>
            </a:br>
            <a:r>
              <a:rPr lang="en-US" altLang="zh-CN" sz="3200" dirty="0" smtClean="0"/>
              <a:t>model, optimization and applications</a:t>
            </a:r>
            <a:endParaRPr lang="zh-CN" altLang="en-US" sz="32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123728" y="4869160"/>
            <a:ext cx="6172200" cy="1371600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sz="2400" dirty="0" smtClean="0"/>
              <a:t>Yang LIU</a:t>
            </a:r>
          </a:p>
          <a:p>
            <a:r>
              <a:rPr lang="en-US" altLang="zh-CN" sz="2400" dirty="0" smtClean="0"/>
              <a:t>Email:  yliu@cse.cuhk.edu.hk</a:t>
            </a:r>
          </a:p>
          <a:p>
            <a:r>
              <a:rPr lang="en-US" altLang="zh-CN" sz="2400" dirty="0" smtClean="0"/>
              <a:t>Supervisors: Prof. Andrew Yao </a:t>
            </a:r>
            <a:br>
              <a:rPr lang="en-US" altLang="zh-CN" sz="2400" dirty="0" smtClean="0"/>
            </a:br>
            <a:r>
              <a:rPr lang="en-US" altLang="zh-CN" sz="2400" dirty="0" smtClean="0"/>
              <a:t>		 Prof. </a:t>
            </a:r>
            <a:r>
              <a:rPr lang="en-US" altLang="zh-CN" sz="2400" dirty="0" err="1" smtClean="0"/>
              <a:t>Shengyu</a:t>
            </a:r>
            <a:r>
              <a:rPr lang="en-US" altLang="zh-CN" sz="2400" dirty="0" smtClean="0"/>
              <a:t> Zhang</a:t>
            </a:r>
            <a:endParaRPr lang="zh-CN" altLang="en-US" sz="2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736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277656" y="1720599"/>
            <a:ext cx="4246970" cy="423170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TW" sz="10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W</a:t>
            </a:r>
            <a:endParaRPr kumimoji="1" lang="zh-TW" altLang="en-US" sz="100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 rotWithShape="1">
          <a:blip r:embed="rId2"/>
          <a:srcRect l="11" r="54999"/>
          <a:stretch/>
        </p:blipFill>
        <p:spPr>
          <a:xfrm>
            <a:off x="2277656" y="5967572"/>
            <a:ext cx="4246970" cy="409892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 rotWithShape="1">
          <a:blip r:embed="rId2"/>
          <a:srcRect l="11" r="54999"/>
          <a:stretch/>
        </p:blipFill>
        <p:spPr>
          <a:xfrm rot="5400000">
            <a:off x="-50775" y="3639141"/>
            <a:ext cx="4246970" cy="409892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5292080" y="2401936"/>
            <a:ext cx="321312" cy="32129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TW" dirty="0" smtClean="0"/>
              <a:t>?</a:t>
            </a:r>
            <a:endParaRPr kumimoji="1"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543069" y="908720"/>
                <a:ext cx="3240360" cy="5911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3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sz="3000" b="0" i="1" smtClean="0">
                              <a:latin typeface="Cambria Math"/>
                            </a:rPr>
                            <m:t>𝑤</m:t>
                          </m:r>
                        </m:e>
                        <m:sub>
                          <m:r>
                            <a:rPr lang="en-US" altLang="zh-CN" sz="30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altLang="zh-CN" sz="30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altLang="zh-CN" sz="3000" b="0" i="1" smtClean="0">
                              <a:latin typeface="Cambria Math"/>
                            </a:rPr>
                            <m:t>𝑗</m:t>
                          </m:r>
                        </m:sub>
                      </m:sSub>
                      <m:r>
                        <a:rPr lang="en-US" altLang="zh-CN" sz="30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〈"/>
                          <m:endChr m:val="〉"/>
                          <m:ctrlPr>
                            <a:rPr lang="en-US" altLang="zh-CN" sz="3000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CN" sz="3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CN" sz="30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altLang="zh-CN" sz="3000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altLang="zh-CN" sz="3000" b="0" i="1" smtClean="0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zh-CN" sz="3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CN" sz="30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altLang="zh-CN" sz="3000" b="0" i="1" smtClean="0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zh-CN" altLang="en-US" sz="30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3069" y="908720"/>
                <a:ext cx="3240360" cy="59112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标题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467600" cy="1143000"/>
          </a:xfrm>
        </p:spPr>
        <p:txBody>
          <a:bodyPr/>
          <a:lstStyle/>
          <a:p>
            <a:r>
              <a:rPr lang="en-US" altLang="zh-CN" dirty="0" smtClean="0"/>
              <a:t>Interaction matrix</a:t>
            </a:r>
            <a:endParaRPr lang="zh-CN" altLang="en-US" dirty="0"/>
          </a:p>
        </p:txBody>
      </p:sp>
      <p:cxnSp>
        <p:nvCxnSpPr>
          <p:cNvPr id="3" name="直接连接符 2"/>
          <p:cNvCxnSpPr>
            <a:endCxn id="8" idx="1"/>
          </p:cNvCxnSpPr>
          <p:nvPr/>
        </p:nvCxnSpPr>
        <p:spPr>
          <a:xfrm>
            <a:off x="2277657" y="2562581"/>
            <a:ext cx="3014423" cy="0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 flipV="1">
            <a:off x="5444480" y="2714981"/>
            <a:ext cx="0" cy="3237326"/>
          </a:xfrm>
          <a:prstGeom prst="line">
            <a:avLst/>
          </a:prstGeom>
          <a:ln w="571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灯片编号占位符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583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4388840" y="1844824"/>
            <a:ext cx="1379473" cy="293830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TW" sz="10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V</a:t>
            </a:r>
            <a:endParaRPr kumimoji="1" lang="zh-TW" altLang="en-US" sz="100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902989" y="1844824"/>
            <a:ext cx="2940737" cy="13928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TW" sz="10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V</a:t>
            </a:r>
            <a:r>
              <a:rPr kumimoji="1" lang="en-US" altLang="zh-TW" sz="10000" baseline="30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T</a:t>
            </a:r>
            <a:endParaRPr kumimoji="1" lang="zh-TW" altLang="en-US" sz="10000" baseline="30000" dirty="0"/>
          </a:p>
        </p:txBody>
      </p:sp>
      <p:cxnSp>
        <p:nvCxnSpPr>
          <p:cNvPr id="17" name="直線接點 16"/>
          <p:cNvCxnSpPr/>
          <p:nvPr/>
        </p:nvCxnSpPr>
        <p:spPr>
          <a:xfrm>
            <a:off x="4388840" y="4996522"/>
            <a:ext cx="0" cy="29069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直線接點 17"/>
          <p:cNvCxnSpPr/>
          <p:nvPr/>
        </p:nvCxnSpPr>
        <p:spPr>
          <a:xfrm>
            <a:off x="5768313" y="4996522"/>
            <a:ext cx="0" cy="29069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直線接點 18"/>
          <p:cNvCxnSpPr/>
          <p:nvPr/>
        </p:nvCxnSpPr>
        <p:spPr>
          <a:xfrm flipH="1">
            <a:off x="4388840" y="5148922"/>
            <a:ext cx="137947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文字方塊 21"/>
          <p:cNvSpPr txBox="1"/>
          <p:nvPr/>
        </p:nvSpPr>
        <p:spPr>
          <a:xfrm>
            <a:off x="4856717" y="5025370"/>
            <a:ext cx="4437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sz="4000" b="1" i="0" dirty="0" smtClean="0">
                <a:latin typeface="+mj-lt"/>
                <a:ea typeface="Arial Unicode MS" pitchFamily="34" charset="-122"/>
                <a:cs typeface="Arial Unicode MS" pitchFamily="34" charset="-122"/>
              </a:rPr>
              <a:t>k</a:t>
            </a:r>
            <a:endParaRPr kumimoji="1" lang="zh-TW" altLang="en-US" sz="3500" b="1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625507" y="1844824"/>
            <a:ext cx="2954826" cy="293830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TW" sz="10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W</a:t>
            </a:r>
            <a:endParaRPr kumimoji="1" lang="zh-TW" altLang="en-US" sz="100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543069" y="908720"/>
                <a:ext cx="3240360" cy="5911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3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sz="3000" b="0" i="1" smtClean="0">
                              <a:latin typeface="Cambria Math"/>
                            </a:rPr>
                            <m:t>𝑤</m:t>
                          </m:r>
                        </m:e>
                        <m:sub>
                          <m:r>
                            <a:rPr lang="en-US" altLang="zh-CN" sz="30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altLang="zh-CN" sz="30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altLang="zh-CN" sz="3000" b="0" i="1" smtClean="0">
                              <a:latin typeface="Cambria Math"/>
                            </a:rPr>
                            <m:t>𝑗</m:t>
                          </m:r>
                        </m:sub>
                      </m:sSub>
                      <m:r>
                        <a:rPr lang="en-US" altLang="zh-CN" sz="30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〈"/>
                          <m:endChr m:val="〉"/>
                          <m:ctrlPr>
                            <a:rPr lang="en-US" altLang="zh-CN" sz="3000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CN" sz="3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CN" sz="30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altLang="zh-CN" sz="3000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altLang="zh-CN" sz="3000" b="0" i="1" smtClean="0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zh-CN" sz="3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CN" sz="30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altLang="zh-CN" sz="3000" b="0" i="1" smtClean="0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zh-CN" altLang="en-US" sz="30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3069" y="908720"/>
                <a:ext cx="3240360" cy="59112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标题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467600" cy="1143000"/>
          </a:xfrm>
        </p:spPr>
        <p:txBody>
          <a:bodyPr/>
          <a:lstStyle/>
          <a:p>
            <a:r>
              <a:rPr lang="en-US" altLang="zh-CN" dirty="0" smtClean="0"/>
              <a:t>Interaction matrix</a:t>
            </a:r>
            <a:endParaRPr lang="zh-CN" altLang="en-US" dirty="0"/>
          </a:p>
        </p:txBody>
      </p:sp>
      <p:sp>
        <p:nvSpPr>
          <p:cNvPr id="16" name="文字方塊 12"/>
          <p:cNvSpPr txBox="1"/>
          <p:nvPr/>
        </p:nvSpPr>
        <p:spPr>
          <a:xfrm>
            <a:off x="3491880" y="3131510"/>
            <a:ext cx="6273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400" b="1" dirty="0" smtClean="0"/>
              <a:t>=</a:t>
            </a:r>
            <a:endParaRPr kumimoji="1" lang="zh-TW" altLang="en-US" b="1" dirty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562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字方塊 12"/>
          <p:cNvSpPr txBox="1"/>
          <p:nvPr/>
        </p:nvSpPr>
        <p:spPr>
          <a:xfrm>
            <a:off x="3477488" y="3131510"/>
            <a:ext cx="6273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400" b="1" dirty="0" smtClean="0"/>
              <a:t>=</a:t>
            </a:r>
            <a:endParaRPr kumimoji="1" lang="zh-TW" altLang="en-US" b="1" dirty="0"/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 rotWithShape="1">
          <a:blip r:embed="rId2"/>
          <a:srcRect l="11" r="54999"/>
          <a:stretch/>
        </p:blipFill>
        <p:spPr>
          <a:xfrm>
            <a:off x="625507" y="4797152"/>
            <a:ext cx="2944800" cy="409892"/>
          </a:xfrm>
          <a:prstGeom prst="rect">
            <a:avLst/>
          </a:prstGeom>
        </p:spPr>
      </p:pic>
      <p:pic>
        <p:nvPicPr>
          <p:cNvPr id="14" name="圖片 13"/>
          <p:cNvPicPr>
            <a:picLocks noChangeAspect="1"/>
          </p:cNvPicPr>
          <p:nvPr/>
        </p:nvPicPr>
        <p:blipFill rotWithShape="1">
          <a:blip r:embed="rId2"/>
          <a:srcRect l="11" r="54999"/>
          <a:stretch/>
        </p:blipFill>
        <p:spPr>
          <a:xfrm rot="5400000">
            <a:off x="-1051839" y="3112278"/>
            <a:ext cx="2944800" cy="409892"/>
          </a:xfrm>
          <a:prstGeom prst="rect">
            <a:avLst/>
          </a:prstGeom>
        </p:spPr>
      </p:pic>
      <p:pic>
        <p:nvPicPr>
          <p:cNvPr id="15" name="圖片 14"/>
          <p:cNvPicPr>
            <a:picLocks noChangeAspect="1"/>
          </p:cNvPicPr>
          <p:nvPr/>
        </p:nvPicPr>
        <p:blipFill rotWithShape="1">
          <a:blip r:embed="rId2"/>
          <a:srcRect l="11" r="54999"/>
          <a:stretch/>
        </p:blipFill>
        <p:spPr>
          <a:xfrm rot="5400000">
            <a:off x="2704425" y="3122326"/>
            <a:ext cx="2944800" cy="409892"/>
          </a:xfrm>
          <a:prstGeom prst="rect">
            <a:avLst/>
          </a:prstGeom>
        </p:spPr>
      </p:pic>
      <p:pic>
        <p:nvPicPr>
          <p:cNvPr id="16" name="圖片 15"/>
          <p:cNvPicPr>
            <a:picLocks noChangeAspect="1"/>
          </p:cNvPicPr>
          <p:nvPr/>
        </p:nvPicPr>
        <p:blipFill rotWithShape="1">
          <a:blip r:embed="rId2"/>
          <a:srcRect l="11" r="54999"/>
          <a:stretch/>
        </p:blipFill>
        <p:spPr>
          <a:xfrm>
            <a:off x="5902989" y="3243120"/>
            <a:ext cx="2944800" cy="40989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0" name="内容占位符 19"/>
              <p:cNvSpPr txBox="1">
                <a:spLocks noGrp="1"/>
              </p:cNvSpPr>
              <p:nvPr>
                <p:ph idx="1"/>
              </p:nvPr>
            </p:nvSpPr>
            <p:spPr>
              <a:xfrm>
                <a:off x="116699" y="5733256"/>
                <a:ext cx="8775781" cy="642163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marL="0" indent="0">
                  <a:buNone/>
                </a:pPr>
                <a:r>
                  <a:rPr kumimoji="1" lang="en-US" altLang="zh-TW" sz="3200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kumimoji="1" lang="en-US" altLang="zh-TW" sz="32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kumimoji="1" lang="en-US" altLang="zh-TW" sz="3200" b="0" i="1" smtClean="0">
                            <a:latin typeface="Cambria Math"/>
                          </a:rPr>
                          <m:t>𝑦</m:t>
                        </m:r>
                      </m:e>
                    </m:acc>
                    <m:d>
                      <m:dPr>
                        <m:ctrlPr>
                          <a:rPr kumimoji="1" lang="en-US" altLang="zh-TW" sz="3200" b="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kumimoji="1" lang="en-US" altLang="zh-TW" sz="3200" b="0" i="1" dirty="0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kumimoji="1" lang="en-US" altLang="zh-TW" sz="3200" b="0" i="1" dirty="0" smtClean="0">
                        <a:latin typeface="Cambria Math"/>
                      </a:rPr>
                      <m:t>≔</m:t>
                    </m:r>
                    <m:sSub>
                      <m:sSubPr>
                        <m:ctrlPr>
                          <a:rPr kumimoji="1" lang="en-US" altLang="zh-TW" sz="3200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en-US" altLang="zh-TW" sz="3200" b="0" i="1" dirty="0" smtClean="0"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kumimoji="1" lang="en-US" altLang="zh-TW" sz="3200" b="0" i="1" dirty="0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kumimoji="1" lang="en-US" altLang="zh-TW" sz="3200" b="0" i="1" dirty="0" smtClean="0">
                        <a:latin typeface="Cambria Math"/>
                      </a:rPr>
                      <m:t>+</m:t>
                    </m:r>
                    <m:nary>
                      <m:naryPr>
                        <m:chr m:val="∑"/>
                        <m:ctrlPr>
                          <a:rPr kumimoji="1" lang="en-US" altLang="zh-TW" sz="3200" b="0" i="1" dirty="0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kumimoji="1" lang="en-US" altLang="zh-TW" sz="3200" b="0" i="1" dirty="0" smtClean="0">
                            <a:latin typeface="Cambria Math"/>
                          </a:rPr>
                          <m:t>𝑖</m:t>
                        </m:r>
                        <m:r>
                          <a:rPr kumimoji="1" lang="en-US" altLang="zh-TW" sz="3200" b="0" i="1" dirty="0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kumimoji="1" lang="en-US" altLang="zh-TW" sz="3200" b="0" i="1" dirty="0" smtClean="0">
                            <a:latin typeface="Cambria Math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kumimoji="1" lang="en-US" altLang="zh-TW" sz="3200" b="0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kumimoji="1" lang="en-US" altLang="zh-TW" sz="3200" b="0" i="1" dirty="0" smtClean="0"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kumimoji="1" lang="en-US" altLang="zh-TW" sz="3200" b="0" i="1" dirty="0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kumimoji="1" lang="en-US" altLang="zh-TW" sz="3200" b="0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kumimoji="1" lang="en-US" altLang="zh-TW" sz="3200" b="0" i="1" dirty="0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kumimoji="1" lang="en-US" altLang="zh-TW" sz="3200" b="0" i="1" dirty="0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kumimoji="1" lang="en-US" altLang="zh-TW" sz="3200" b="0" i="1" dirty="0" smtClean="0">
                        <a:latin typeface="Cambria Math"/>
                      </a:rPr>
                      <m:t>+</m:t>
                    </m:r>
                    <m:nary>
                      <m:naryPr>
                        <m:chr m:val="∑"/>
                        <m:ctrlPr>
                          <a:rPr lang="en-US" altLang="zh-CN" sz="3200" i="1" dirty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CN" sz="3200" i="1" dirty="0">
                            <a:latin typeface="Cambria Math"/>
                          </a:rPr>
                          <m:t>𝑖</m:t>
                        </m:r>
                        <m:r>
                          <a:rPr lang="en-US" altLang="zh-CN" sz="3200" i="1" dirty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altLang="zh-CN" sz="3200" i="1" dirty="0">
                            <a:latin typeface="Cambria Math"/>
                          </a:rPr>
                          <m:t>𝑛</m:t>
                        </m:r>
                      </m:sup>
                      <m:e>
                        <m:nary>
                          <m:naryPr>
                            <m:chr m:val="∑"/>
                            <m:ctrlPr>
                              <a:rPr lang="en-US" altLang="zh-CN" sz="3200" i="1" dirty="0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altLang="zh-CN" sz="3200" i="1" dirty="0">
                                <a:latin typeface="Cambria Math"/>
                              </a:rPr>
                              <m:t>𝑗</m:t>
                            </m:r>
                            <m:r>
                              <a:rPr lang="en-US" altLang="zh-CN" sz="3200" i="1" dirty="0">
                                <a:latin typeface="Cambria Math"/>
                              </a:rPr>
                              <m:t>=</m:t>
                            </m:r>
                            <m:r>
                              <a:rPr lang="en-US" altLang="zh-CN" sz="3200" i="1" dirty="0">
                                <a:latin typeface="Cambria Math"/>
                              </a:rPr>
                              <m:t>𝑖</m:t>
                            </m:r>
                            <m:r>
                              <a:rPr lang="en-US" altLang="zh-CN" sz="3200" i="1" dirty="0">
                                <a:latin typeface="Cambria Math"/>
                              </a:rPr>
                              <m:t>+1</m:t>
                            </m:r>
                          </m:sub>
                          <m:sup>
                            <m:r>
                              <a:rPr lang="en-US" altLang="zh-CN" sz="3200" i="1" dirty="0">
                                <a:latin typeface="Cambria Math"/>
                              </a:rPr>
                              <m:t>𝑛</m:t>
                            </m:r>
                          </m:sup>
                          <m:e>
                            <m:d>
                              <m:dPr>
                                <m:begChr m:val="〈"/>
                                <m:endChr m:val="〉"/>
                                <m:ctrlPr>
                                  <a:rPr lang="en-US" altLang="zh-CN" sz="3200" i="1" dirty="0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zh-CN" sz="3200" i="1" dirty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3200" i="1" dirty="0">
                                        <a:latin typeface="Cambria Math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altLang="zh-CN" sz="3200" i="1" dirty="0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altLang="zh-CN" sz="3200" i="1" dirty="0">
                                    <a:latin typeface="Cambria Math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altLang="zh-CN" sz="3200" i="1" dirty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3200" i="1" dirty="0">
                                        <a:latin typeface="Cambria Math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altLang="zh-CN" sz="3200" i="1" dirty="0">
                                        <a:latin typeface="Cambria Math"/>
                                      </a:rPr>
                                      <m:t>𝑗</m:t>
                                    </m:r>
                                  </m:sub>
                                </m:sSub>
                              </m:e>
                            </m:d>
                            <m:sSub>
                              <m:sSubPr>
                                <m:ctrlPr>
                                  <a:rPr lang="en-US" altLang="zh-CN" sz="3200" i="1" dirty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3200" i="1" dirty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zh-CN" sz="3200" i="1" dirty="0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altLang="zh-CN" sz="3200" i="1" dirty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3200" i="1" dirty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zh-CN" sz="3200" i="1" dirty="0">
                                    <a:latin typeface="Cambria Math"/>
                                  </a:rPr>
                                  <m:t>𝑗</m:t>
                                </m:r>
                              </m:sub>
                            </m:sSub>
                          </m:e>
                        </m:nary>
                      </m:e>
                    </m:nary>
                  </m:oMath>
                </a14:m>
                <a:endParaRPr lang="zh-CN" altLang="en-US" sz="3200" dirty="0"/>
              </a:p>
            </p:txBody>
          </p:sp>
        </mc:Choice>
        <mc:Fallback xmlns="">
          <p:sp>
            <p:nvSpPr>
              <p:cNvPr id="20" name="内容占位符 19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6699" y="5733256"/>
                <a:ext cx="8775781" cy="64216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543069" y="908720"/>
                <a:ext cx="3240360" cy="5911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3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sz="3000" b="0" i="1" smtClean="0">
                              <a:latin typeface="Cambria Math"/>
                            </a:rPr>
                            <m:t>𝑤</m:t>
                          </m:r>
                        </m:e>
                        <m:sub>
                          <m:r>
                            <a:rPr lang="en-US" altLang="zh-CN" sz="30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altLang="zh-CN" sz="30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altLang="zh-CN" sz="3000" b="0" i="1" smtClean="0">
                              <a:latin typeface="Cambria Math"/>
                            </a:rPr>
                            <m:t>𝑗</m:t>
                          </m:r>
                        </m:sub>
                      </m:sSub>
                      <m:r>
                        <a:rPr lang="en-US" altLang="zh-CN" sz="30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〈"/>
                          <m:endChr m:val="〉"/>
                          <m:ctrlPr>
                            <a:rPr lang="en-US" altLang="zh-CN" sz="3000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CN" sz="3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CN" sz="30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altLang="zh-CN" sz="3000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altLang="zh-CN" sz="3000" b="0" i="1" smtClean="0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zh-CN" sz="3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CN" sz="30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altLang="zh-CN" sz="3000" b="0" i="1" smtClean="0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zh-CN" altLang="en-US" sz="30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3069" y="908720"/>
                <a:ext cx="3240360" cy="59112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标题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467600" cy="1143000"/>
          </a:xfrm>
        </p:spPr>
        <p:txBody>
          <a:bodyPr/>
          <a:lstStyle/>
          <a:p>
            <a:r>
              <a:rPr lang="en-US" altLang="zh-CN" dirty="0" smtClean="0"/>
              <a:t>Interaction matrix</a:t>
            </a:r>
            <a:endParaRPr lang="zh-CN" altLang="en-US" dirty="0"/>
          </a:p>
        </p:txBody>
      </p:sp>
      <p:sp>
        <p:nvSpPr>
          <p:cNvPr id="17" name="矩形 16"/>
          <p:cNvSpPr/>
          <p:nvPr/>
        </p:nvSpPr>
        <p:spPr>
          <a:xfrm>
            <a:off x="4388840" y="1844824"/>
            <a:ext cx="1379473" cy="293830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TW" sz="10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V</a:t>
            </a:r>
            <a:endParaRPr kumimoji="1" lang="zh-TW" altLang="en-US" sz="100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5902989" y="1844824"/>
            <a:ext cx="2940737" cy="13928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TW" sz="10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V</a:t>
            </a:r>
            <a:r>
              <a:rPr kumimoji="1" lang="en-US" altLang="zh-TW" sz="10000" baseline="30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T</a:t>
            </a:r>
            <a:endParaRPr kumimoji="1" lang="zh-TW" altLang="en-US" sz="10000" baseline="30000" dirty="0"/>
          </a:p>
        </p:txBody>
      </p:sp>
      <p:cxnSp>
        <p:nvCxnSpPr>
          <p:cNvPr id="23" name="直線接點 16"/>
          <p:cNvCxnSpPr/>
          <p:nvPr/>
        </p:nvCxnSpPr>
        <p:spPr>
          <a:xfrm>
            <a:off x="4388840" y="4996522"/>
            <a:ext cx="0" cy="29069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直線接點 17"/>
          <p:cNvCxnSpPr/>
          <p:nvPr/>
        </p:nvCxnSpPr>
        <p:spPr>
          <a:xfrm>
            <a:off x="5768313" y="4996522"/>
            <a:ext cx="0" cy="29069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直線接點 18"/>
          <p:cNvCxnSpPr/>
          <p:nvPr/>
        </p:nvCxnSpPr>
        <p:spPr>
          <a:xfrm flipH="1">
            <a:off x="4388840" y="5148922"/>
            <a:ext cx="137947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矩形 26"/>
          <p:cNvSpPr/>
          <p:nvPr/>
        </p:nvSpPr>
        <p:spPr>
          <a:xfrm>
            <a:off x="625507" y="1844824"/>
            <a:ext cx="2954826" cy="293830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TW" sz="10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W</a:t>
            </a:r>
            <a:endParaRPr kumimoji="1" lang="zh-TW" altLang="en-US" sz="100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28" name="文字方塊 21"/>
          <p:cNvSpPr txBox="1"/>
          <p:nvPr/>
        </p:nvSpPr>
        <p:spPr>
          <a:xfrm>
            <a:off x="4856717" y="5025370"/>
            <a:ext cx="4437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sz="4000" b="1" dirty="0" smtClean="0">
                <a:ea typeface="Arial Unicode MS" pitchFamily="34" charset="-122"/>
                <a:cs typeface="Arial Unicode MS" pitchFamily="34" charset="-122"/>
              </a:rPr>
              <a:t>k</a:t>
            </a:r>
            <a:endParaRPr kumimoji="1" lang="zh-TW" altLang="en-US" sz="4000" b="1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18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字方塊 12"/>
          <p:cNvSpPr txBox="1"/>
          <p:nvPr/>
        </p:nvSpPr>
        <p:spPr>
          <a:xfrm>
            <a:off x="3477488" y="3131510"/>
            <a:ext cx="6273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400" b="1" dirty="0" smtClean="0"/>
              <a:t>=</a:t>
            </a:r>
            <a:endParaRPr kumimoji="1" lang="zh-TW" altLang="en-US" b="1" dirty="0"/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 rotWithShape="1">
          <a:blip r:embed="rId2"/>
          <a:srcRect l="11" r="54999"/>
          <a:stretch/>
        </p:blipFill>
        <p:spPr>
          <a:xfrm>
            <a:off x="625507" y="4797152"/>
            <a:ext cx="2944800" cy="409892"/>
          </a:xfrm>
          <a:prstGeom prst="rect">
            <a:avLst/>
          </a:prstGeom>
        </p:spPr>
      </p:pic>
      <p:pic>
        <p:nvPicPr>
          <p:cNvPr id="14" name="圖片 13"/>
          <p:cNvPicPr>
            <a:picLocks noChangeAspect="1"/>
          </p:cNvPicPr>
          <p:nvPr/>
        </p:nvPicPr>
        <p:blipFill rotWithShape="1">
          <a:blip r:embed="rId2"/>
          <a:srcRect l="11" r="54999"/>
          <a:stretch/>
        </p:blipFill>
        <p:spPr>
          <a:xfrm rot="5400000">
            <a:off x="-1051839" y="3112278"/>
            <a:ext cx="2944800" cy="409892"/>
          </a:xfrm>
          <a:prstGeom prst="rect">
            <a:avLst/>
          </a:prstGeom>
        </p:spPr>
      </p:pic>
      <p:pic>
        <p:nvPicPr>
          <p:cNvPr id="15" name="圖片 14"/>
          <p:cNvPicPr>
            <a:picLocks noChangeAspect="1"/>
          </p:cNvPicPr>
          <p:nvPr/>
        </p:nvPicPr>
        <p:blipFill rotWithShape="1">
          <a:blip r:embed="rId2"/>
          <a:srcRect l="11" r="54999"/>
          <a:stretch/>
        </p:blipFill>
        <p:spPr>
          <a:xfrm rot="5400000">
            <a:off x="2704425" y="3122326"/>
            <a:ext cx="2944800" cy="409892"/>
          </a:xfrm>
          <a:prstGeom prst="rect">
            <a:avLst/>
          </a:prstGeom>
        </p:spPr>
      </p:pic>
      <p:pic>
        <p:nvPicPr>
          <p:cNvPr id="16" name="圖片 15"/>
          <p:cNvPicPr>
            <a:picLocks noChangeAspect="1"/>
          </p:cNvPicPr>
          <p:nvPr/>
        </p:nvPicPr>
        <p:blipFill rotWithShape="1">
          <a:blip r:embed="rId2"/>
          <a:srcRect l="11" r="54999"/>
          <a:stretch/>
        </p:blipFill>
        <p:spPr>
          <a:xfrm>
            <a:off x="5902989" y="3243120"/>
            <a:ext cx="2944800" cy="40989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0" name="内容占位符 19"/>
              <p:cNvSpPr txBox="1">
                <a:spLocks noGrp="1"/>
              </p:cNvSpPr>
              <p:nvPr>
                <p:ph idx="1"/>
              </p:nvPr>
            </p:nvSpPr>
            <p:spPr>
              <a:xfrm>
                <a:off x="116699" y="5733256"/>
                <a:ext cx="8775781" cy="642163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marL="0" indent="0">
                  <a:buNone/>
                </a:pPr>
                <a:r>
                  <a:rPr kumimoji="1" lang="en-US" altLang="zh-TW" sz="3200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kumimoji="1" lang="en-US" altLang="zh-TW" sz="32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kumimoji="1" lang="en-US" altLang="zh-TW" sz="3200" b="0" i="1" smtClean="0">
                            <a:latin typeface="Cambria Math"/>
                          </a:rPr>
                          <m:t>𝑦</m:t>
                        </m:r>
                      </m:e>
                    </m:acc>
                    <m:d>
                      <m:dPr>
                        <m:ctrlPr>
                          <a:rPr kumimoji="1" lang="en-US" altLang="zh-TW" sz="3200" b="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kumimoji="1" lang="en-US" altLang="zh-TW" sz="3200" b="0" i="1" dirty="0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kumimoji="1" lang="en-US" altLang="zh-TW" sz="3200" b="0" i="1" dirty="0" smtClean="0">
                        <a:latin typeface="Cambria Math"/>
                      </a:rPr>
                      <m:t>≔</m:t>
                    </m:r>
                    <m:sSub>
                      <m:sSubPr>
                        <m:ctrlPr>
                          <a:rPr kumimoji="1" lang="en-US" altLang="zh-TW" sz="3200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en-US" altLang="zh-TW" sz="3200" b="0" i="1" dirty="0" smtClean="0"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kumimoji="1" lang="en-US" altLang="zh-TW" sz="3200" b="0" i="1" dirty="0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kumimoji="1" lang="en-US" altLang="zh-TW" sz="3200" b="0" i="1" dirty="0" smtClean="0">
                        <a:latin typeface="Cambria Math"/>
                      </a:rPr>
                      <m:t>+</m:t>
                    </m:r>
                    <m:nary>
                      <m:naryPr>
                        <m:chr m:val="∑"/>
                        <m:ctrlPr>
                          <a:rPr kumimoji="1" lang="en-US" altLang="zh-TW" sz="3200" b="0" i="1" dirty="0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kumimoji="1" lang="en-US" altLang="zh-TW" sz="3200" b="0" i="1" dirty="0" smtClean="0">
                            <a:latin typeface="Cambria Math"/>
                          </a:rPr>
                          <m:t>𝑖</m:t>
                        </m:r>
                        <m:r>
                          <a:rPr kumimoji="1" lang="en-US" altLang="zh-TW" sz="3200" b="0" i="1" dirty="0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kumimoji="1" lang="en-US" altLang="zh-TW" sz="3200" b="0" i="1" dirty="0" smtClean="0">
                            <a:latin typeface="Cambria Math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kumimoji="1" lang="en-US" altLang="zh-TW" sz="3200" b="0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kumimoji="1" lang="en-US" altLang="zh-TW" sz="3200" b="0" i="1" dirty="0" smtClean="0"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kumimoji="1" lang="en-US" altLang="zh-TW" sz="3200" b="0" i="1" dirty="0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kumimoji="1" lang="en-US" altLang="zh-TW" sz="3200" b="0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kumimoji="1" lang="en-US" altLang="zh-TW" sz="3200" b="0" i="1" dirty="0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kumimoji="1" lang="en-US" altLang="zh-TW" sz="3200" b="0" i="1" dirty="0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kumimoji="1" lang="en-US" altLang="zh-TW" sz="3200" b="0" i="1" dirty="0" smtClean="0">
                        <a:latin typeface="Cambria Math"/>
                      </a:rPr>
                      <m:t>+</m:t>
                    </m:r>
                    <m:nary>
                      <m:naryPr>
                        <m:chr m:val="∑"/>
                        <m:ctrlPr>
                          <a:rPr lang="en-US" altLang="zh-CN" sz="3200" i="1" dirty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CN" sz="3200" i="1" dirty="0">
                            <a:latin typeface="Cambria Math"/>
                          </a:rPr>
                          <m:t>𝑖</m:t>
                        </m:r>
                        <m:r>
                          <a:rPr lang="en-US" altLang="zh-CN" sz="3200" i="1" dirty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altLang="zh-CN" sz="3200" i="1" dirty="0">
                            <a:latin typeface="Cambria Math"/>
                          </a:rPr>
                          <m:t>𝑛</m:t>
                        </m:r>
                      </m:sup>
                      <m:e>
                        <m:nary>
                          <m:naryPr>
                            <m:chr m:val="∑"/>
                            <m:ctrlPr>
                              <a:rPr lang="en-US" altLang="zh-CN" sz="3200" i="1" dirty="0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altLang="zh-CN" sz="3200" i="1" dirty="0">
                                <a:latin typeface="Cambria Math"/>
                              </a:rPr>
                              <m:t>𝑗</m:t>
                            </m:r>
                            <m:r>
                              <a:rPr lang="en-US" altLang="zh-CN" sz="3200" i="1" dirty="0">
                                <a:latin typeface="Cambria Math"/>
                              </a:rPr>
                              <m:t>=</m:t>
                            </m:r>
                            <m:r>
                              <a:rPr lang="en-US" altLang="zh-CN" sz="3200" i="1" dirty="0">
                                <a:latin typeface="Cambria Math"/>
                              </a:rPr>
                              <m:t>𝑖</m:t>
                            </m:r>
                            <m:r>
                              <a:rPr lang="en-US" altLang="zh-CN" sz="3200" i="1" dirty="0">
                                <a:latin typeface="Cambria Math"/>
                              </a:rPr>
                              <m:t>+1</m:t>
                            </m:r>
                          </m:sub>
                          <m:sup>
                            <m:r>
                              <a:rPr lang="en-US" altLang="zh-CN" sz="3200" i="1" dirty="0">
                                <a:latin typeface="Cambria Math"/>
                              </a:rPr>
                              <m:t>𝑛</m:t>
                            </m:r>
                          </m:sup>
                          <m:e>
                            <m:d>
                              <m:dPr>
                                <m:begChr m:val="〈"/>
                                <m:endChr m:val="〉"/>
                                <m:ctrlPr>
                                  <a:rPr lang="en-US" altLang="zh-CN" sz="3200" i="1" dirty="0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zh-CN" sz="3200" i="1" dirty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3200" i="1" dirty="0">
                                        <a:latin typeface="Cambria Math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altLang="zh-CN" sz="3200" i="1" dirty="0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altLang="zh-CN" sz="3200" i="1" dirty="0">
                                    <a:latin typeface="Cambria Math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altLang="zh-CN" sz="3200" i="1" dirty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3200" i="1" dirty="0">
                                        <a:latin typeface="Cambria Math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altLang="zh-CN" sz="3200" i="1" dirty="0">
                                        <a:latin typeface="Cambria Math"/>
                                      </a:rPr>
                                      <m:t>𝑗</m:t>
                                    </m:r>
                                  </m:sub>
                                </m:sSub>
                              </m:e>
                            </m:d>
                            <m:sSub>
                              <m:sSubPr>
                                <m:ctrlPr>
                                  <a:rPr lang="en-US" altLang="zh-CN" sz="3200" i="1" dirty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3200" i="1" dirty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zh-CN" sz="3200" i="1" dirty="0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altLang="zh-CN" sz="3200" i="1" dirty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3200" i="1" dirty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zh-CN" sz="3200" i="1" dirty="0">
                                    <a:latin typeface="Cambria Math"/>
                                  </a:rPr>
                                  <m:t>𝑗</m:t>
                                </m:r>
                              </m:sub>
                            </m:sSub>
                          </m:e>
                        </m:nary>
                      </m:e>
                    </m:nary>
                  </m:oMath>
                </a14:m>
                <a:endParaRPr lang="zh-CN" altLang="en-US" sz="3200" dirty="0"/>
              </a:p>
            </p:txBody>
          </p:sp>
        </mc:Choice>
        <mc:Fallback xmlns="">
          <p:sp>
            <p:nvSpPr>
              <p:cNvPr id="20" name="内容占位符 19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6699" y="5733256"/>
                <a:ext cx="8775781" cy="64216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543069" y="908720"/>
                <a:ext cx="3240360" cy="5911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3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sz="3000" b="0" i="1" smtClean="0">
                              <a:latin typeface="Cambria Math"/>
                            </a:rPr>
                            <m:t>𝑤</m:t>
                          </m:r>
                        </m:e>
                        <m:sub>
                          <m:r>
                            <a:rPr lang="en-US" altLang="zh-CN" sz="30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altLang="zh-CN" sz="30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altLang="zh-CN" sz="3000" b="0" i="1" smtClean="0">
                              <a:latin typeface="Cambria Math"/>
                            </a:rPr>
                            <m:t>𝑗</m:t>
                          </m:r>
                        </m:sub>
                      </m:sSub>
                      <m:r>
                        <a:rPr lang="en-US" altLang="zh-CN" sz="30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〈"/>
                          <m:endChr m:val="〉"/>
                          <m:ctrlPr>
                            <a:rPr lang="en-US" altLang="zh-CN" sz="3000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CN" sz="3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CN" sz="30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altLang="zh-CN" sz="3000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altLang="zh-CN" sz="3000" b="0" i="1" smtClean="0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zh-CN" sz="3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CN" sz="30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altLang="zh-CN" sz="3000" b="0" i="1" smtClean="0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zh-CN" altLang="en-US" sz="30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3069" y="908720"/>
                <a:ext cx="3240360" cy="59112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标题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467600" cy="1143000"/>
          </a:xfrm>
        </p:spPr>
        <p:txBody>
          <a:bodyPr/>
          <a:lstStyle/>
          <a:p>
            <a:r>
              <a:rPr lang="en-US" altLang="zh-CN" dirty="0" smtClean="0"/>
              <a:t>Interaction matrix</a:t>
            </a:r>
            <a:endParaRPr lang="zh-CN" altLang="en-US" dirty="0"/>
          </a:p>
        </p:txBody>
      </p:sp>
      <p:sp>
        <p:nvSpPr>
          <p:cNvPr id="17" name="矩形 16"/>
          <p:cNvSpPr/>
          <p:nvPr/>
        </p:nvSpPr>
        <p:spPr>
          <a:xfrm>
            <a:off x="4388840" y="1844824"/>
            <a:ext cx="1379473" cy="293830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TW" sz="10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V</a:t>
            </a:r>
            <a:endParaRPr kumimoji="1" lang="zh-TW" altLang="en-US" sz="100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5902989" y="1844824"/>
            <a:ext cx="2940737" cy="13928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TW" sz="10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V</a:t>
            </a:r>
            <a:r>
              <a:rPr kumimoji="1" lang="en-US" altLang="zh-TW" sz="10000" baseline="30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T</a:t>
            </a:r>
            <a:endParaRPr kumimoji="1" lang="zh-TW" altLang="en-US" sz="10000" baseline="30000" dirty="0"/>
          </a:p>
        </p:txBody>
      </p:sp>
      <p:sp>
        <p:nvSpPr>
          <p:cNvPr id="27" name="矩形 26"/>
          <p:cNvSpPr/>
          <p:nvPr/>
        </p:nvSpPr>
        <p:spPr>
          <a:xfrm>
            <a:off x="625507" y="1844824"/>
            <a:ext cx="2954826" cy="293830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TW" sz="10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W</a:t>
            </a:r>
            <a:endParaRPr kumimoji="1" lang="zh-TW" altLang="en-US" sz="100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pic>
        <p:nvPicPr>
          <p:cNvPr id="19" name="圖片 18" descr="螢幕快照 2012-07-16 上午5.21.07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2060" y="1787412"/>
            <a:ext cx="5969000" cy="3464651"/>
          </a:xfrm>
          <a:prstGeom prst="rect">
            <a:avLst/>
          </a:prstGeom>
        </p:spPr>
      </p:pic>
      <p:sp>
        <p:nvSpPr>
          <p:cNvPr id="2" name="灯片编号占位符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567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字方塊 12"/>
          <p:cNvSpPr txBox="1"/>
          <p:nvPr/>
        </p:nvSpPr>
        <p:spPr>
          <a:xfrm>
            <a:off x="3477488" y="3131510"/>
            <a:ext cx="6273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400" b="1" dirty="0" smtClean="0"/>
              <a:t>=</a:t>
            </a:r>
            <a:endParaRPr kumimoji="1" lang="zh-TW" altLang="en-US" b="1" dirty="0"/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 rotWithShape="1">
          <a:blip r:embed="rId3"/>
          <a:srcRect l="11" r="54999"/>
          <a:stretch/>
        </p:blipFill>
        <p:spPr>
          <a:xfrm>
            <a:off x="625507" y="4797152"/>
            <a:ext cx="2944800" cy="409892"/>
          </a:xfrm>
          <a:prstGeom prst="rect">
            <a:avLst/>
          </a:prstGeom>
        </p:spPr>
      </p:pic>
      <p:pic>
        <p:nvPicPr>
          <p:cNvPr id="14" name="圖片 13"/>
          <p:cNvPicPr>
            <a:picLocks noChangeAspect="1"/>
          </p:cNvPicPr>
          <p:nvPr/>
        </p:nvPicPr>
        <p:blipFill rotWithShape="1">
          <a:blip r:embed="rId3"/>
          <a:srcRect l="11" r="54999"/>
          <a:stretch/>
        </p:blipFill>
        <p:spPr>
          <a:xfrm rot="5400000">
            <a:off x="-1051839" y="3112278"/>
            <a:ext cx="2944800" cy="409892"/>
          </a:xfrm>
          <a:prstGeom prst="rect">
            <a:avLst/>
          </a:prstGeom>
        </p:spPr>
      </p:pic>
      <p:pic>
        <p:nvPicPr>
          <p:cNvPr id="15" name="圖片 14"/>
          <p:cNvPicPr>
            <a:picLocks noChangeAspect="1"/>
          </p:cNvPicPr>
          <p:nvPr/>
        </p:nvPicPr>
        <p:blipFill rotWithShape="1">
          <a:blip r:embed="rId3"/>
          <a:srcRect l="11" r="54999"/>
          <a:stretch/>
        </p:blipFill>
        <p:spPr>
          <a:xfrm rot="5400000">
            <a:off x="2704425" y="3122326"/>
            <a:ext cx="2944800" cy="409892"/>
          </a:xfrm>
          <a:prstGeom prst="rect">
            <a:avLst/>
          </a:prstGeom>
        </p:spPr>
      </p:pic>
      <p:pic>
        <p:nvPicPr>
          <p:cNvPr id="16" name="圖片 15"/>
          <p:cNvPicPr>
            <a:picLocks noChangeAspect="1"/>
          </p:cNvPicPr>
          <p:nvPr/>
        </p:nvPicPr>
        <p:blipFill rotWithShape="1">
          <a:blip r:embed="rId3"/>
          <a:srcRect l="11" r="54999"/>
          <a:stretch/>
        </p:blipFill>
        <p:spPr>
          <a:xfrm>
            <a:off x="5902989" y="3243120"/>
            <a:ext cx="2944800" cy="40989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0" name="内容占位符 19"/>
              <p:cNvSpPr txBox="1">
                <a:spLocks noGrp="1"/>
              </p:cNvSpPr>
              <p:nvPr>
                <p:ph idx="1"/>
              </p:nvPr>
            </p:nvSpPr>
            <p:spPr>
              <a:xfrm>
                <a:off x="116699" y="5733256"/>
                <a:ext cx="8775781" cy="642163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marL="0" indent="0">
                  <a:buNone/>
                </a:pPr>
                <a:r>
                  <a:rPr kumimoji="1" lang="en-US" altLang="zh-TW" sz="3200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kumimoji="1" lang="en-US" altLang="zh-TW" sz="32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kumimoji="1" lang="en-US" altLang="zh-TW" sz="3200" b="0" i="1" smtClean="0">
                            <a:latin typeface="Cambria Math"/>
                          </a:rPr>
                          <m:t>𝑦</m:t>
                        </m:r>
                      </m:e>
                    </m:acc>
                    <m:d>
                      <m:dPr>
                        <m:ctrlPr>
                          <a:rPr kumimoji="1" lang="en-US" altLang="zh-TW" sz="3200" b="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kumimoji="1" lang="en-US" altLang="zh-TW" sz="3200" b="0" i="1" dirty="0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kumimoji="1" lang="en-US" altLang="zh-TW" sz="3200" b="0" i="1" dirty="0" smtClean="0">
                        <a:latin typeface="Cambria Math"/>
                      </a:rPr>
                      <m:t>≔</m:t>
                    </m:r>
                    <m:sSub>
                      <m:sSubPr>
                        <m:ctrlPr>
                          <a:rPr kumimoji="1" lang="en-US" altLang="zh-TW" sz="3200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en-US" altLang="zh-TW" sz="3200" b="0" i="1" dirty="0" smtClean="0"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kumimoji="1" lang="en-US" altLang="zh-TW" sz="3200" b="0" i="1" dirty="0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kumimoji="1" lang="en-US" altLang="zh-TW" sz="3200" b="0" i="1" dirty="0" smtClean="0">
                        <a:latin typeface="Cambria Math"/>
                      </a:rPr>
                      <m:t>+</m:t>
                    </m:r>
                    <m:nary>
                      <m:naryPr>
                        <m:chr m:val="∑"/>
                        <m:ctrlPr>
                          <a:rPr kumimoji="1" lang="en-US" altLang="zh-TW" sz="3200" b="0" i="1" dirty="0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kumimoji="1" lang="en-US" altLang="zh-TW" sz="3200" b="0" i="1" dirty="0" smtClean="0">
                            <a:latin typeface="Cambria Math"/>
                          </a:rPr>
                          <m:t>𝑖</m:t>
                        </m:r>
                        <m:r>
                          <a:rPr kumimoji="1" lang="en-US" altLang="zh-TW" sz="3200" b="0" i="1" dirty="0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kumimoji="1" lang="en-US" altLang="zh-TW" sz="3200" b="0" i="1" dirty="0" smtClean="0">
                            <a:latin typeface="Cambria Math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kumimoji="1" lang="en-US" altLang="zh-TW" sz="3200" b="0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kumimoji="1" lang="en-US" altLang="zh-TW" sz="3200" b="0" i="1" dirty="0" smtClean="0"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kumimoji="1" lang="en-US" altLang="zh-TW" sz="3200" b="0" i="1" dirty="0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kumimoji="1" lang="en-US" altLang="zh-TW" sz="3200" b="0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kumimoji="1" lang="en-US" altLang="zh-TW" sz="3200" b="0" i="1" dirty="0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kumimoji="1" lang="en-US" altLang="zh-TW" sz="3200" b="0" i="1" dirty="0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kumimoji="1" lang="en-US" altLang="zh-TW" sz="3200" b="0" i="1" dirty="0" smtClean="0">
                        <a:latin typeface="Cambria Math"/>
                      </a:rPr>
                      <m:t>+</m:t>
                    </m:r>
                    <m:nary>
                      <m:naryPr>
                        <m:chr m:val="∑"/>
                        <m:ctrlPr>
                          <a:rPr lang="en-US" altLang="zh-CN" sz="3200" i="1" dirty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CN" sz="3200" i="1" dirty="0">
                            <a:latin typeface="Cambria Math"/>
                          </a:rPr>
                          <m:t>𝑖</m:t>
                        </m:r>
                        <m:r>
                          <a:rPr lang="en-US" altLang="zh-CN" sz="3200" i="1" dirty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altLang="zh-CN" sz="3200" i="1" dirty="0">
                            <a:latin typeface="Cambria Math"/>
                          </a:rPr>
                          <m:t>𝑛</m:t>
                        </m:r>
                      </m:sup>
                      <m:e>
                        <m:nary>
                          <m:naryPr>
                            <m:chr m:val="∑"/>
                            <m:ctrlPr>
                              <a:rPr lang="en-US" altLang="zh-CN" sz="3200" i="1" dirty="0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altLang="zh-CN" sz="3200" i="1" dirty="0">
                                <a:latin typeface="Cambria Math"/>
                              </a:rPr>
                              <m:t>𝑗</m:t>
                            </m:r>
                            <m:r>
                              <a:rPr lang="en-US" altLang="zh-CN" sz="3200" i="1" dirty="0">
                                <a:latin typeface="Cambria Math"/>
                              </a:rPr>
                              <m:t>=</m:t>
                            </m:r>
                            <m:r>
                              <a:rPr lang="en-US" altLang="zh-CN" sz="3200" i="1" dirty="0">
                                <a:latin typeface="Cambria Math"/>
                              </a:rPr>
                              <m:t>𝑖</m:t>
                            </m:r>
                            <m:r>
                              <a:rPr lang="en-US" altLang="zh-CN" sz="3200" i="1" dirty="0">
                                <a:latin typeface="Cambria Math"/>
                              </a:rPr>
                              <m:t>+1</m:t>
                            </m:r>
                          </m:sub>
                          <m:sup>
                            <m:r>
                              <a:rPr lang="en-US" altLang="zh-CN" sz="3200" i="1" dirty="0">
                                <a:latin typeface="Cambria Math"/>
                              </a:rPr>
                              <m:t>𝑛</m:t>
                            </m:r>
                          </m:sup>
                          <m:e>
                            <m:d>
                              <m:dPr>
                                <m:begChr m:val="〈"/>
                                <m:endChr m:val="〉"/>
                                <m:ctrlPr>
                                  <a:rPr lang="en-US" altLang="zh-CN" sz="3200" i="1" dirty="0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zh-CN" sz="3200" i="1" dirty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3200" i="1" dirty="0">
                                        <a:latin typeface="Cambria Math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altLang="zh-CN" sz="3200" i="1" dirty="0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altLang="zh-CN" sz="3200" i="1" dirty="0">
                                    <a:latin typeface="Cambria Math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altLang="zh-CN" sz="3200" i="1" dirty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3200" i="1" dirty="0">
                                        <a:latin typeface="Cambria Math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altLang="zh-CN" sz="3200" i="1" dirty="0">
                                        <a:latin typeface="Cambria Math"/>
                                      </a:rPr>
                                      <m:t>𝑗</m:t>
                                    </m:r>
                                  </m:sub>
                                </m:sSub>
                              </m:e>
                            </m:d>
                            <m:sSub>
                              <m:sSubPr>
                                <m:ctrlPr>
                                  <a:rPr lang="en-US" altLang="zh-CN" sz="3200" i="1" dirty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3200" i="1" dirty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zh-CN" sz="3200" i="1" dirty="0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altLang="zh-CN" sz="3200" i="1" dirty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3200" i="1" dirty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zh-CN" sz="3200" i="1" dirty="0">
                                    <a:latin typeface="Cambria Math"/>
                                  </a:rPr>
                                  <m:t>𝑗</m:t>
                                </m:r>
                              </m:sub>
                            </m:sSub>
                          </m:e>
                        </m:nary>
                      </m:e>
                    </m:nary>
                  </m:oMath>
                </a14:m>
                <a:endParaRPr lang="zh-CN" altLang="en-US" sz="3200" dirty="0"/>
              </a:p>
            </p:txBody>
          </p:sp>
        </mc:Choice>
        <mc:Fallback xmlns="">
          <p:sp>
            <p:nvSpPr>
              <p:cNvPr id="20" name="内容占位符 19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6699" y="5733256"/>
                <a:ext cx="8775781" cy="64216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543069" y="908720"/>
                <a:ext cx="3240360" cy="5911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3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sz="3000" b="0" i="1" smtClean="0">
                              <a:latin typeface="Cambria Math"/>
                            </a:rPr>
                            <m:t>𝑤</m:t>
                          </m:r>
                        </m:e>
                        <m:sub>
                          <m:r>
                            <a:rPr lang="en-US" altLang="zh-CN" sz="30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altLang="zh-CN" sz="30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altLang="zh-CN" sz="3000" b="0" i="1" smtClean="0">
                              <a:latin typeface="Cambria Math"/>
                            </a:rPr>
                            <m:t>𝑗</m:t>
                          </m:r>
                        </m:sub>
                      </m:sSub>
                      <m:r>
                        <a:rPr lang="en-US" altLang="zh-CN" sz="30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〈"/>
                          <m:endChr m:val="〉"/>
                          <m:ctrlPr>
                            <a:rPr lang="en-US" altLang="zh-CN" sz="3000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CN" sz="3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CN" sz="30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altLang="zh-CN" sz="3000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altLang="zh-CN" sz="3000" b="0" i="1" smtClean="0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zh-CN" sz="3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CN" sz="30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altLang="zh-CN" sz="3000" b="0" i="1" smtClean="0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zh-CN" altLang="en-US" sz="30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3069" y="908720"/>
                <a:ext cx="3240360" cy="59112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标题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467600" cy="1143000"/>
          </a:xfrm>
        </p:spPr>
        <p:txBody>
          <a:bodyPr/>
          <a:lstStyle/>
          <a:p>
            <a:r>
              <a:rPr lang="en-US" altLang="zh-CN" dirty="0" smtClean="0"/>
              <a:t>Interaction matrix</a:t>
            </a:r>
            <a:endParaRPr lang="zh-CN" altLang="en-US" dirty="0"/>
          </a:p>
        </p:txBody>
      </p:sp>
      <p:sp>
        <p:nvSpPr>
          <p:cNvPr id="17" name="矩形 16"/>
          <p:cNvSpPr/>
          <p:nvPr/>
        </p:nvSpPr>
        <p:spPr>
          <a:xfrm>
            <a:off x="4388840" y="1844824"/>
            <a:ext cx="1379473" cy="293830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TW" sz="10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V</a:t>
            </a:r>
            <a:endParaRPr kumimoji="1" lang="zh-TW" altLang="en-US" sz="100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5902989" y="1844824"/>
            <a:ext cx="2940737" cy="13928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TW" sz="10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V</a:t>
            </a:r>
            <a:r>
              <a:rPr kumimoji="1" lang="en-US" altLang="zh-TW" sz="10000" baseline="30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T</a:t>
            </a:r>
            <a:endParaRPr kumimoji="1" lang="zh-TW" altLang="en-US" sz="10000" baseline="30000" dirty="0"/>
          </a:p>
        </p:txBody>
      </p:sp>
      <p:cxnSp>
        <p:nvCxnSpPr>
          <p:cNvPr id="25" name="直線接點 18"/>
          <p:cNvCxnSpPr/>
          <p:nvPr/>
        </p:nvCxnSpPr>
        <p:spPr>
          <a:xfrm flipH="1">
            <a:off x="4388840" y="5148922"/>
            <a:ext cx="137947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矩形 26"/>
          <p:cNvSpPr/>
          <p:nvPr/>
        </p:nvSpPr>
        <p:spPr>
          <a:xfrm>
            <a:off x="625507" y="1844824"/>
            <a:ext cx="2954826" cy="293830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TW" sz="10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W</a:t>
            </a:r>
            <a:endParaRPr kumimoji="1" lang="zh-TW" altLang="en-US" sz="100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pic>
        <p:nvPicPr>
          <p:cNvPr id="19" name="圖片 18" descr="螢幕快照 2012-07-16 上午5.21.07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2060" y="1787412"/>
            <a:ext cx="5969000" cy="3464651"/>
          </a:xfrm>
          <a:prstGeom prst="rect">
            <a:avLst/>
          </a:prstGeom>
        </p:spPr>
      </p:pic>
      <p:sp>
        <p:nvSpPr>
          <p:cNvPr id="26" name="甜甜圈 2"/>
          <p:cNvSpPr/>
          <p:nvPr/>
        </p:nvSpPr>
        <p:spPr>
          <a:xfrm>
            <a:off x="2810191" y="1854693"/>
            <a:ext cx="495231" cy="492126"/>
          </a:xfrm>
          <a:prstGeom prst="donut">
            <a:avLst>
              <a:gd name="adj" fmla="val 8748"/>
            </a:avLst>
          </a:prstGeom>
          <a:solidFill>
            <a:schemeClr val="accent6">
              <a:lumMod val="5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>
              <a:solidFill>
                <a:schemeClr val="tx1"/>
              </a:solidFill>
            </a:endParaRPr>
          </a:p>
        </p:txBody>
      </p:sp>
      <p:sp>
        <p:nvSpPr>
          <p:cNvPr id="29" name="甜甜圈 2"/>
          <p:cNvSpPr/>
          <p:nvPr/>
        </p:nvSpPr>
        <p:spPr>
          <a:xfrm>
            <a:off x="5228897" y="1844824"/>
            <a:ext cx="495231" cy="492126"/>
          </a:xfrm>
          <a:prstGeom prst="donut">
            <a:avLst>
              <a:gd name="adj" fmla="val 8748"/>
            </a:avLst>
          </a:prstGeom>
          <a:solidFill>
            <a:schemeClr val="accent6">
              <a:lumMod val="5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內容版面配置區 2"/>
              <p:cNvSpPr txBox="1">
                <a:spLocks/>
              </p:cNvSpPr>
              <p:nvPr/>
            </p:nvSpPr>
            <p:spPr>
              <a:xfrm rot="21288578">
                <a:off x="6980140" y="4704347"/>
                <a:ext cx="2761715" cy="829884"/>
              </a:xfrm>
              <a:prstGeom prst="rect">
                <a:avLst/>
              </a:prstGeom>
            </p:spPr>
            <p:txBody>
              <a:bodyPr>
                <a:normAutofit/>
              </a:bodyPr>
              <a:lstStyle>
                <a:lvl1pPr marL="292100" indent="-292100" algn="l" rtl="0" eaLnBrk="1" latinLnBrk="0" hangingPunct="1">
                  <a:spcBef>
                    <a:spcPts val="0"/>
                  </a:spcBef>
                  <a:buClr>
                    <a:schemeClr val="accent1"/>
                  </a:buClr>
                  <a:buSzPct val="70000"/>
                  <a:buFont typeface="Wingdings 2"/>
                  <a:buChar char=""/>
                  <a:defRPr kumimoji="0"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28600" algn="l" rtl="0" eaLnBrk="1" latinLnBrk="0" hangingPunct="1">
                  <a:spcBef>
                    <a:spcPts val="400"/>
                  </a:spcBef>
                  <a:buClr>
                    <a:schemeClr val="accent2"/>
                  </a:buClr>
                  <a:buSzPct val="90000"/>
                  <a:buFontTx/>
                  <a:buChar char="•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822960" indent="-192024" algn="l" rtl="0" eaLnBrk="1" latinLnBrk="0" hangingPunct="1">
                  <a:spcBef>
                    <a:spcPts val="400"/>
                  </a:spcBef>
                  <a:buClr>
                    <a:schemeClr val="accent3"/>
                  </a:buClr>
                  <a:buSzPct val="100000"/>
                  <a:buFont typeface="Wingdings 2"/>
                  <a:buChar char=""/>
                  <a:defRPr kumimoji="0" sz="2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05840" indent="-182880" algn="l" rtl="0" eaLnBrk="1" latinLnBrk="0" hangingPunct="1">
                  <a:spcBef>
                    <a:spcPts val="400"/>
                  </a:spcBef>
                  <a:buClr>
                    <a:schemeClr val="accent3"/>
                  </a:buClr>
                  <a:buSzPct val="100000"/>
                  <a:buFont typeface="Wingdings 2"/>
                  <a:buChar char="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188720" indent="-182880" algn="l" rtl="0" eaLnBrk="1" latinLnBrk="0" hangingPunct="1">
                  <a:spcBef>
                    <a:spcPts val="400"/>
                  </a:spcBef>
                  <a:buClr>
                    <a:schemeClr val="accent3"/>
                  </a:buClr>
                  <a:buSzPct val="100000"/>
                  <a:buFont typeface="Wingdings 2"/>
                  <a:buChar char=""/>
                  <a:defRPr kumimoji="0" sz="1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371600" indent="-173736" algn="l" rtl="0" eaLnBrk="1" latinLnBrk="0" hangingPunct="1">
                  <a:spcBef>
                    <a:spcPts val="400"/>
                  </a:spcBef>
                  <a:buClr>
                    <a:schemeClr val="accent4"/>
                  </a:buClr>
                  <a:buFont typeface="Wingdings 2"/>
                  <a:buChar char="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554480" indent="-173736" algn="l" rtl="0" eaLnBrk="1" latinLnBrk="0" hangingPunct="1">
                  <a:spcBef>
                    <a:spcPts val="400"/>
                  </a:spcBef>
                  <a:buClr>
                    <a:schemeClr val="accent4"/>
                  </a:buClr>
                  <a:buFont typeface="Wingdings 2"/>
                  <a:buChar char=""/>
                  <a:defRPr kumimoji="0"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737360" indent="-173736" algn="l" rtl="0" eaLnBrk="1" latinLnBrk="0" hangingPunct="1">
                  <a:spcBef>
                    <a:spcPts val="400"/>
                  </a:spcBef>
                  <a:buClr>
                    <a:schemeClr val="accent4"/>
                  </a:buClr>
                  <a:buFont typeface="Wingdings 2"/>
                  <a:buChar char=""/>
                  <a:defRPr kumimoji="0"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920240" indent="-173736" algn="l" rtl="0" eaLnBrk="1" latinLnBrk="0" hangingPunct="1">
                  <a:spcBef>
                    <a:spcPts val="400"/>
                  </a:spcBef>
                  <a:buClr>
                    <a:schemeClr val="accent4"/>
                  </a:buClr>
                  <a:buFont typeface="Wingdings 2"/>
                  <a:buChar char=""/>
                  <a:defRPr kumimoji="0"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  <a:extLst/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TW" sz="4000" b="1" i="1" baseline="-2500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kumimoji="1" lang="en-US" altLang="zh-TW" sz="4000" b="1" i="1" baseline="-25000" smtClean="0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rgbClr val="FF0000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SupPr>
                        <m:e>
                          <m:r>
                            <a:rPr kumimoji="1" lang="en-US" altLang="zh-TW" sz="4000" b="1" i="1" baseline="-25000" smtClean="0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rgbClr val="FF0000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kumimoji="1" lang="en-US" altLang="zh-TW" sz="4000" b="1" i="1" baseline="-25000" smtClean="0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rgbClr val="FF0000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𝑨</m:t>
                          </m:r>
                        </m:sub>
                        <m:sup>
                          <m:r>
                            <a:rPr kumimoji="1" lang="en-US" altLang="zh-TW" sz="4000" b="1" i="1" baseline="-25000" smtClean="0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rgbClr val="FF0000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𝑻</m:t>
                          </m:r>
                        </m:sup>
                      </m:sSubSup>
                      <m:sSub>
                        <m:sSubPr>
                          <m:ctrlPr>
                            <a:rPr kumimoji="1" lang="en-US" altLang="zh-TW" sz="4000" b="1" i="1" baseline="-25000" smtClean="0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rgbClr val="FF0000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zh-TW" sz="4000" b="1" i="1" baseline="-25000" smtClean="0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rgbClr val="FF0000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kumimoji="1" lang="en-US" altLang="zh-TW" sz="4000" b="1" i="1" baseline="-25000" smtClean="0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rgbClr val="FF0000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𝑻𝑰</m:t>
                          </m:r>
                        </m:sub>
                      </m:sSub>
                    </m:oMath>
                  </m:oMathPara>
                </a14:m>
                <a:endParaRPr kumimoji="1" lang="zh-TW" altLang="en-US" sz="4000" b="1" baseline="-2500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1" name="內容版面配置區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1288578">
                <a:off x="6980140" y="4704347"/>
                <a:ext cx="2761715" cy="82988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圆角矩形 1"/>
          <p:cNvSpPr/>
          <p:nvPr/>
        </p:nvSpPr>
        <p:spPr>
          <a:xfrm>
            <a:off x="6779196" y="5636196"/>
            <a:ext cx="2088232" cy="86409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152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字方塊 12"/>
          <p:cNvSpPr txBox="1"/>
          <p:nvPr/>
        </p:nvSpPr>
        <p:spPr>
          <a:xfrm>
            <a:off x="3477488" y="3131510"/>
            <a:ext cx="6273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400" b="1" dirty="0" smtClean="0"/>
              <a:t>=</a:t>
            </a:r>
            <a:endParaRPr kumimoji="1" lang="zh-TW" altLang="en-US" b="1" dirty="0"/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 rotWithShape="1">
          <a:blip r:embed="rId2"/>
          <a:srcRect l="11" r="54999"/>
          <a:stretch/>
        </p:blipFill>
        <p:spPr>
          <a:xfrm>
            <a:off x="625507" y="4797152"/>
            <a:ext cx="2944800" cy="409892"/>
          </a:xfrm>
          <a:prstGeom prst="rect">
            <a:avLst/>
          </a:prstGeom>
        </p:spPr>
      </p:pic>
      <p:pic>
        <p:nvPicPr>
          <p:cNvPr id="14" name="圖片 13"/>
          <p:cNvPicPr>
            <a:picLocks noChangeAspect="1"/>
          </p:cNvPicPr>
          <p:nvPr/>
        </p:nvPicPr>
        <p:blipFill rotWithShape="1">
          <a:blip r:embed="rId2"/>
          <a:srcRect l="11" r="54999"/>
          <a:stretch/>
        </p:blipFill>
        <p:spPr>
          <a:xfrm rot="5400000">
            <a:off x="-1051839" y="3112278"/>
            <a:ext cx="2944800" cy="409892"/>
          </a:xfrm>
          <a:prstGeom prst="rect">
            <a:avLst/>
          </a:prstGeom>
        </p:spPr>
      </p:pic>
      <p:pic>
        <p:nvPicPr>
          <p:cNvPr id="15" name="圖片 14"/>
          <p:cNvPicPr>
            <a:picLocks noChangeAspect="1"/>
          </p:cNvPicPr>
          <p:nvPr/>
        </p:nvPicPr>
        <p:blipFill rotWithShape="1">
          <a:blip r:embed="rId2"/>
          <a:srcRect l="11" r="54999"/>
          <a:stretch/>
        </p:blipFill>
        <p:spPr>
          <a:xfrm rot="5400000">
            <a:off x="2704425" y="3122326"/>
            <a:ext cx="2944800" cy="409892"/>
          </a:xfrm>
          <a:prstGeom prst="rect">
            <a:avLst/>
          </a:prstGeom>
        </p:spPr>
      </p:pic>
      <p:pic>
        <p:nvPicPr>
          <p:cNvPr id="16" name="圖片 15"/>
          <p:cNvPicPr>
            <a:picLocks noChangeAspect="1"/>
          </p:cNvPicPr>
          <p:nvPr/>
        </p:nvPicPr>
        <p:blipFill rotWithShape="1">
          <a:blip r:embed="rId2"/>
          <a:srcRect l="11" r="54999"/>
          <a:stretch/>
        </p:blipFill>
        <p:spPr>
          <a:xfrm>
            <a:off x="5902989" y="3243120"/>
            <a:ext cx="2944800" cy="40989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0" name="内容占位符 19"/>
              <p:cNvSpPr txBox="1">
                <a:spLocks noGrp="1"/>
              </p:cNvSpPr>
              <p:nvPr>
                <p:ph idx="1"/>
              </p:nvPr>
            </p:nvSpPr>
            <p:spPr>
              <a:xfrm>
                <a:off x="116699" y="5733256"/>
                <a:ext cx="8775781" cy="642163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marL="0" indent="0">
                  <a:buNone/>
                </a:pPr>
                <a:r>
                  <a:rPr kumimoji="1" lang="en-US" altLang="zh-TW" sz="3200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kumimoji="1" lang="en-US" altLang="zh-TW" sz="32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kumimoji="1" lang="en-US" altLang="zh-TW" sz="3200" b="0" i="1" smtClean="0">
                            <a:latin typeface="Cambria Math"/>
                          </a:rPr>
                          <m:t>𝑦</m:t>
                        </m:r>
                      </m:e>
                    </m:acc>
                    <m:d>
                      <m:dPr>
                        <m:ctrlPr>
                          <a:rPr kumimoji="1" lang="en-US" altLang="zh-TW" sz="3200" b="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kumimoji="1" lang="en-US" altLang="zh-TW" sz="3200" b="0" i="1" dirty="0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kumimoji="1" lang="en-US" altLang="zh-TW" sz="3200" b="0" i="1" dirty="0" smtClean="0">
                        <a:latin typeface="Cambria Math"/>
                      </a:rPr>
                      <m:t>≔</m:t>
                    </m:r>
                    <m:sSub>
                      <m:sSubPr>
                        <m:ctrlPr>
                          <a:rPr kumimoji="1" lang="en-US" altLang="zh-TW" sz="3200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en-US" altLang="zh-TW" sz="3200" b="0" i="1" dirty="0" smtClean="0"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kumimoji="1" lang="en-US" altLang="zh-TW" sz="3200" b="0" i="1" dirty="0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kumimoji="1" lang="en-US" altLang="zh-TW" sz="3200" b="0" i="1" dirty="0" smtClean="0">
                        <a:latin typeface="Cambria Math"/>
                      </a:rPr>
                      <m:t>+</m:t>
                    </m:r>
                    <m:nary>
                      <m:naryPr>
                        <m:chr m:val="∑"/>
                        <m:ctrlPr>
                          <a:rPr kumimoji="1" lang="en-US" altLang="zh-TW" sz="3200" b="0" i="1" dirty="0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kumimoji="1" lang="en-US" altLang="zh-TW" sz="3200" b="0" i="1" dirty="0" smtClean="0">
                            <a:latin typeface="Cambria Math"/>
                          </a:rPr>
                          <m:t>𝑖</m:t>
                        </m:r>
                        <m:r>
                          <a:rPr kumimoji="1" lang="en-US" altLang="zh-TW" sz="3200" b="0" i="1" dirty="0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kumimoji="1" lang="en-US" altLang="zh-TW" sz="3200" b="0" i="1" dirty="0" smtClean="0">
                            <a:latin typeface="Cambria Math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kumimoji="1" lang="en-US" altLang="zh-TW" sz="3200" b="0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kumimoji="1" lang="en-US" altLang="zh-TW" sz="3200" b="0" i="1" dirty="0" smtClean="0"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kumimoji="1" lang="en-US" altLang="zh-TW" sz="3200" b="0" i="1" dirty="0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kumimoji="1" lang="en-US" altLang="zh-TW" sz="3200" b="0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kumimoji="1" lang="en-US" altLang="zh-TW" sz="3200" b="0" i="1" dirty="0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kumimoji="1" lang="en-US" altLang="zh-TW" sz="3200" b="0" i="1" dirty="0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kumimoji="1" lang="en-US" altLang="zh-TW" sz="3200" b="0" i="1" dirty="0" smtClean="0">
                        <a:latin typeface="Cambria Math"/>
                      </a:rPr>
                      <m:t>+</m:t>
                    </m:r>
                    <m:nary>
                      <m:naryPr>
                        <m:chr m:val="∑"/>
                        <m:ctrlPr>
                          <a:rPr lang="en-US" altLang="zh-CN" sz="3200" i="1" dirty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CN" sz="3200" i="1" dirty="0">
                            <a:latin typeface="Cambria Math"/>
                          </a:rPr>
                          <m:t>𝑖</m:t>
                        </m:r>
                        <m:r>
                          <a:rPr lang="en-US" altLang="zh-CN" sz="3200" i="1" dirty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altLang="zh-CN" sz="3200" i="1" dirty="0">
                            <a:latin typeface="Cambria Math"/>
                          </a:rPr>
                          <m:t>𝑛</m:t>
                        </m:r>
                      </m:sup>
                      <m:e>
                        <m:nary>
                          <m:naryPr>
                            <m:chr m:val="∑"/>
                            <m:ctrlPr>
                              <a:rPr lang="en-US" altLang="zh-CN" sz="3200" i="1" dirty="0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altLang="zh-CN" sz="3200" i="1" dirty="0">
                                <a:latin typeface="Cambria Math"/>
                              </a:rPr>
                              <m:t>𝑗</m:t>
                            </m:r>
                            <m:r>
                              <a:rPr lang="en-US" altLang="zh-CN" sz="3200" i="1" dirty="0">
                                <a:latin typeface="Cambria Math"/>
                              </a:rPr>
                              <m:t>=</m:t>
                            </m:r>
                            <m:r>
                              <a:rPr lang="en-US" altLang="zh-CN" sz="3200" i="1" dirty="0">
                                <a:latin typeface="Cambria Math"/>
                              </a:rPr>
                              <m:t>𝑖</m:t>
                            </m:r>
                            <m:r>
                              <a:rPr lang="en-US" altLang="zh-CN" sz="3200" i="1" dirty="0">
                                <a:latin typeface="Cambria Math"/>
                              </a:rPr>
                              <m:t>+1</m:t>
                            </m:r>
                          </m:sub>
                          <m:sup>
                            <m:r>
                              <a:rPr lang="en-US" altLang="zh-CN" sz="3200" i="1" dirty="0">
                                <a:latin typeface="Cambria Math"/>
                              </a:rPr>
                              <m:t>𝑛</m:t>
                            </m:r>
                          </m:sup>
                          <m:e>
                            <m:d>
                              <m:dPr>
                                <m:begChr m:val="〈"/>
                                <m:endChr m:val="〉"/>
                                <m:ctrlPr>
                                  <a:rPr lang="en-US" altLang="zh-CN" sz="3200" i="1" dirty="0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zh-CN" sz="3200" i="1" dirty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3200" i="1" dirty="0">
                                        <a:latin typeface="Cambria Math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altLang="zh-CN" sz="3200" i="1" dirty="0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altLang="zh-CN" sz="3200" i="1" dirty="0">
                                    <a:latin typeface="Cambria Math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altLang="zh-CN" sz="3200" i="1" dirty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3200" i="1" dirty="0">
                                        <a:latin typeface="Cambria Math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altLang="zh-CN" sz="3200" i="1" dirty="0">
                                        <a:latin typeface="Cambria Math"/>
                                      </a:rPr>
                                      <m:t>𝑗</m:t>
                                    </m:r>
                                  </m:sub>
                                </m:sSub>
                              </m:e>
                            </m:d>
                            <m:sSub>
                              <m:sSubPr>
                                <m:ctrlPr>
                                  <a:rPr lang="en-US" altLang="zh-CN" sz="3200" i="1" dirty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3200" i="1" dirty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zh-CN" sz="3200" i="1" dirty="0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altLang="zh-CN" sz="3200" i="1" dirty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3200" i="1" dirty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zh-CN" sz="3200" i="1" dirty="0">
                                    <a:latin typeface="Cambria Math"/>
                                  </a:rPr>
                                  <m:t>𝑗</m:t>
                                </m:r>
                              </m:sub>
                            </m:sSub>
                          </m:e>
                        </m:nary>
                      </m:e>
                    </m:nary>
                  </m:oMath>
                </a14:m>
                <a:endParaRPr lang="zh-CN" altLang="en-US" sz="3200" dirty="0"/>
              </a:p>
            </p:txBody>
          </p:sp>
        </mc:Choice>
        <mc:Fallback xmlns="">
          <p:sp>
            <p:nvSpPr>
              <p:cNvPr id="20" name="内容占位符 19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6699" y="5733256"/>
                <a:ext cx="8775781" cy="64216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543069" y="908720"/>
                <a:ext cx="3240360" cy="5911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3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sz="3000" b="0" i="1" smtClean="0">
                              <a:latin typeface="Cambria Math"/>
                            </a:rPr>
                            <m:t>𝑤</m:t>
                          </m:r>
                        </m:e>
                        <m:sub>
                          <m:r>
                            <a:rPr lang="en-US" altLang="zh-CN" sz="30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altLang="zh-CN" sz="30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altLang="zh-CN" sz="3000" b="0" i="1" smtClean="0">
                              <a:latin typeface="Cambria Math"/>
                            </a:rPr>
                            <m:t>𝑗</m:t>
                          </m:r>
                        </m:sub>
                      </m:sSub>
                      <m:r>
                        <a:rPr lang="en-US" altLang="zh-CN" sz="30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〈"/>
                          <m:endChr m:val="〉"/>
                          <m:ctrlPr>
                            <a:rPr lang="en-US" altLang="zh-CN" sz="3000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CN" sz="3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CN" sz="30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altLang="zh-CN" sz="3000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altLang="zh-CN" sz="3000" b="0" i="1" smtClean="0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zh-CN" sz="3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CN" sz="30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altLang="zh-CN" sz="3000" b="0" i="1" smtClean="0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zh-CN" altLang="en-US" sz="30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3069" y="908720"/>
                <a:ext cx="3240360" cy="59112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标题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467600" cy="1143000"/>
          </a:xfrm>
        </p:spPr>
        <p:txBody>
          <a:bodyPr/>
          <a:lstStyle/>
          <a:p>
            <a:r>
              <a:rPr lang="en-US" altLang="zh-CN" dirty="0" smtClean="0"/>
              <a:t>Interaction matrix</a:t>
            </a:r>
            <a:endParaRPr lang="zh-CN" altLang="en-US" dirty="0"/>
          </a:p>
        </p:txBody>
      </p:sp>
      <p:sp>
        <p:nvSpPr>
          <p:cNvPr id="17" name="矩形 16"/>
          <p:cNvSpPr/>
          <p:nvPr/>
        </p:nvSpPr>
        <p:spPr>
          <a:xfrm>
            <a:off x="4388840" y="1844824"/>
            <a:ext cx="1379473" cy="293830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TW" sz="10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V</a:t>
            </a:r>
            <a:endParaRPr kumimoji="1" lang="zh-TW" altLang="en-US" sz="100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5902989" y="1844824"/>
            <a:ext cx="2940737" cy="13928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TW" sz="10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V</a:t>
            </a:r>
            <a:r>
              <a:rPr kumimoji="1" lang="en-US" altLang="zh-TW" sz="10000" baseline="30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T</a:t>
            </a:r>
            <a:endParaRPr kumimoji="1" lang="zh-TW" altLang="en-US" sz="10000" baseline="30000" dirty="0"/>
          </a:p>
        </p:txBody>
      </p:sp>
      <p:sp>
        <p:nvSpPr>
          <p:cNvPr id="27" name="矩形 26"/>
          <p:cNvSpPr/>
          <p:nvPr/>
        </p:nvSpPr>
        <p:spPr>
          <a:xfrm>
            <a:off x="625507" y="1844824"/>
            <a:ext cx="2954826" cy="293830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TW" sz="10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W</a:t>
            </a:r>
            <a:endParaRPr kumimoji="1" lang="zh-TW" altLang="en-US" sz="100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9" name="框架 21"/>
          <p:cNvSpPr/>
          <p:nvPr/>
        </p:nvSpPr>
        <p:spPr>
          <a:xfrm>
            <a:off x="4716016" y="5589240"/>
            <a:ext cx="4176464" cy="903193"/>
          </a:xfrm>
          <a:prstGeom prst="fram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TW" alt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矩形 25"/>
              <p:cNvSpPr/>
              <p:nvPr/>
            </p:nvSpPr>
            <p:spPr>
              <a:xfrm>
                <a:off x="1873747" y="1851245"/>
                <a:ext cx="538013" cy="461726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zh-TW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zh-TW" b="0" i="1" smtClean="0">
                              <a:latin typeface="Cambria Math"/>
                            </a:rPr>
                            <m:t>𝑤</m:t>
                          </m:r>
                        </m:e>
                        <m:sub>
                          <m:r>
                            <a:rPr kumimoji="1" lang="en-US" altLang="zh-TW" b="0" i="1" smtClean="0">
                              <a:latin typeface="Cambria Math"/>
                            </a:rPr>
                            <m:t>𝑖𝑗</m:t>
                          </m:r>
                        </m:sub>
                      </m:sSub>
                    </m:oMath>
                  </m:oMathPara>
                </a14:m>
                <a:endParaRPr kumimoji="1" lang="zh-TW" altLang="en-US" dirty="0"/>
              </a:p>
            </p:txBody>
          </p:sp>
        </mc:Choice>
        <mc:Fallback xmlns="">
          <p:sp>
            <p:nvSpPr>
              <p:cNvPr id="26" name="矩形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3747" y="1851245"/>
                <a:ext cx="538013" cy="46172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矩形 28"/>
              <p:cNvSpPr/>
              <p:nvPr/>
            </p:nvSpPr>
            <p:spPr>
              <a:xfrm>
                <a:off x="4388840" y="1856497"/>
                <a:ext cx="1396590" cy="32129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kumimoji="1" lang="en-US" altLang="zh-TW" b="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kumimoji="1" lang="en-US" altLang="zh-TW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kumimoji="1" lang="en-US" altLang="zh-TW" b="0" i="1" smtClean="0">
                              <a:latin typeface="Cambria Math"/>
                            </a:rPr>
                            <m:t>𝑖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kumimoji="1" lang="en-US" altLang="zh-TW" b="0" i="0" smtClean="0">
                              <a:latin typeface="Cambria Math"/>
                            </a:rPr>
                            <m:t>T</m:t>
                          </m:r>
                        </m:sup>
                      </m:sSubSup>
                    </m:oMath>
                  </m:oMathPara>
                </a14:m>
                <a:endParaRPr kumimoji="1" lang="zh-TW" altLang="en-US" dirty="0"/>
              </a:p>
            </p:txBody>
          </p:sp>
        </mc:Choice>
        <mc:Fallback xmlns="">
          <p:sp>
            <p:nvSpPr>
              <p:cNvPr id="29" name="矩形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8840" y="1856497"/>
                <a:ext cx="1396590" cy="32129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矩形 29"/>
              <p:cNvSpPr/>
              <p:nvPr/>
            </p:nvSpPr>
            <p:spPr>
              <a:xfrm>
                <a:off x="7236296" y="1844824"/>
                <a:ext cx="314171" cy="137755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zh-TW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zh-TW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kumimoji="1" lang="en-US" altLang="zh-TW" b="0" i="1" smtClean="0">
                              <a:latin typeface="Cambria Math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kumimoji="1" lang="zh-TW" altLang="en-US" dirty="0"/>
              </a:p>
            </p:txBody>
          </p:sp>
        </mc:Choice>
        <mc:Fallback xmlns="">
          <p:sp>
            <p:nvSpPr>
              <p:cNvPr id="30" name="矩形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6296" y="1844824"/>
                <a:ext cx="314171" cy="137755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圓角矩形 2"/>
          <p:cNvSpPr/>
          <p:nvPr/>
        </p:nvSpPr>
        <p:spPr>
          <a:xfrm>
            <a:off x="5969284" y="5157192"/>
            <a:ext cx="2398476" cy="37908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TW" sz="2400" b="1" dirty="0" smtClean="0"/>
              <a:t>Factorization</a:t>
            </a:r>
            <a:endParaRPr kumimoji="1" lang="zh-TW" altLang="en-US" sz="2400" b="1" dirty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298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字方塊 12"/>
          <p:cNvSpPr txBox="1"/>
          <p:nvPr/>
        </p:nvSpPr>
        <p:spPr>
          <a:xfrm>
            <a:off x="3477488" y="3131510"/>
            <a:ext cx="6273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400" b="1" dirty="0" smtClean="0"/>
              <a:t>=</a:t>
            </a:r>
            <a:endParaRPr kumimoji="1" lang="zh-TW" altLang="en-US" b="1" dirty="0"/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 rotWithShape="1">
          <a:blip r:embed="rId2"/>
          <a:srcRect l="11" r="54999"/>
          <a:stretch/>
        </p:blipFill>
        <p:spPr>
          <a:xfrm>
            <a:off x="625507" y="4797152"/>
            <a:ext cx="2944800" cy="409892"/>
          </a:xfrm>
          <a:prstGeom prst="rect">
            <a:avLst/>
          </a:prstGeom>
        </p:spPr>
      </p:pic>
      <p:pic>
        <p:nvPicPr>
          <p:cNvPr id="14" name="圖片 13"/>
          <p:cNvPicPr>
            <a:picLocks noChangeAspect="1"/>
          </p:cNvPicPr>
          <p:nvPr/>
        </p:nvPicPr>
        <p:blipFill rotWithShape="1">
          <a:blip r:embed="rId2"/>
          <a:srcRect l="11" r="54999"/>
          <a:stretch/>
        </p:blipFill>
        <p:spPr>
          <a:xfrm rot="5400000">
            <a:off x="-1051839" y="3112278"/>
            <a:ext cx="2944800" cy="409892"/>
          </a:xfrm>
          <a:prstGeom prst="rect">
            <a:avLst/>
          </a:prstGeom>
        </p:spPr>
      </p:pic>
      <p:pic>
        <p:nvPicPr>
          <p:cNvPr id="15" name="圖片 14"/>
          <p:cNvPicPr>
            <a:picLocks noChangeAspect="1"/>
          </p:cNvPicPr>
          <p:nvPr/>
        </p:nvPicPr>
        <p:blipFill rotWithShape="1">
          <a:blip r:embed="rId2"/>
          <a:srcRect l="11" r="54999"/>
          <a:stretch/>
        </p:blipFill>
        <p:spPr>
          <a:xfrm rot="5400000">
            <a:off x="2704425" y="3122326"/>
            <a:ext cx="2944800" cy="409892"/>
          </a:xfrm>
          <a:prstGeom prst="rect">
            <a:avLst/>
          </a:prstGeom>
        </p:spPr>
      </p:pic>
      <p:pic>
        <p:nvPicPr>
          <p:cNvPr id="16" name="圖片 15"/>
          <p:cNvPicPr>
            <a:picLocks noChangeAspect="1"/>
          </p:cNvPicPr>
          <p:nvPr/>
        </p:nvPicPr>
        <p:blipFill rotWithShape="1">
          <a:blip r:embed="rId2"/>
          <a:srcRect l="11" r="54999"/>
          <a:stretch/>
        </p:blipFill>
        <p:spPr>
          <a:xfrm>
            <a:off x="5902989" y="3243120"/>
            <a:ext cx="2944800" cy="40989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0" name="内容占位符 19"/>
              <p:cNvSpPr txBox="1">
                <a:spLocks noGrp="1"/>
              </p:cNvSpPr>
              <p:nvPr>
                <p:ph idx="1"/>
              </p:nvPr>
            </p:nvSpPr>
            <p:spPr>
              <a:xfrm>
                <a:off x="116699" y="5733256"/>
                <a:ext cx="8775781" cy="642163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marL="0" indent="0">
                  <a:buNone/>
                </a:pPr>
                <a:r>
                  <a:rPr kumimoji="1" lang="en-US" altLang="zh-TW" sz="3200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kumimoji="1" lang="en-US" altLang="zh-TW" sz="32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kumimoji="1" lang="en-US" altLang="zh-TW" sz="3200" b="0" i="1" smtClean="0">
                            <a:latin typeface="Cambria Math"/>
                          </a:rPr>
                          <m:t>𝑦</m:t>
                        </m:r>
                      </m:e>
                    </m:acc>
                    <m:d>
                      <m:dPr>
                        <m:ctrlPr>
                          <a:rPr kumimoji="1" lang="en-US" altLang="zh-TW" sz="3200" b="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kumimoji="1" lang="en-US" altLang="zh-TW" sz="3200" b="0" i="1" dirty="0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kumimoji="1" lang="en-US" altLang="zh-TW" sz="3200" b="0" i="1" dirty="0" smtClean="0">
                        <a:latin typeface="Cambria Math"/>
                      </a:rPr>
                      <m:t>≔</m:t>
                    </m:r>
                    <m:sSub>
                      <m:sSubPr>
                        <m:ctrlPr>
                          <a:rPr kumimoji="1" lang="en-US" altLang="zh-TW" sz="3200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en-US" altLang="zh-TW" sz="3200" b="0" i="1" dirty="0" smtClean="0"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kumimoji="1" lang="en-US" altLang="zh-TW" sz="3200" b="0" i="1" dirty="0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kumimoji="1" lang="en-US" altLang="zh-TW" sz="3200" b="0" i="1" dirty="0" smtClean="0">
                        <a:latin typeface="Cambria Math"/>
                      </a:rPr>
                      <m:t>+</m:t>
                    </m:r>
                    <m:nary>
                      <m:naryPr>
                        <m:chr m:val="∑"/>
                        <m:ctrlPr>
                          <a:rPr kumimoji="1" lang="en-US" altLang="zh-TW" sz="3200" b="0" i="1" dirty="0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kumimoji="1" lang="en-US" altLang="zh-TW" sz="3200" b="0" i="1" dirty="0" smtClean="0">
                            <a:latin typeface="Cambria Math"/>
                          </a:rPr>
                          <m:t>𝑖</m:t>
                        </m:r>
                        <m:r>
                          <a:rPr kumimoji="1" lang="en-US" altLang="zh-TW" sz="3200" b="0" i="1" dirty="0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kumimoji="1" lang="en-US" altLang="zh-TW" sz="3200" b="0" i="1" dirty="0" smtClean="0">
                            <a:latin typeface="Cambria Math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kumimoji="1" lang="en-US" altLang="zh-TW" sz="3200" b="0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kumimoji="1" lang="en-US" altLang="zh-TW" sz="3200" b="0" i="1" dirty="0" smtClean="0"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kumimoji="1" lang="en-US" altLang="zh-TW" sz="3200" b="0" i="1" dirty="0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kumimoji="1" lang="en-US" altLang="zh-TW" sz="3200" b="0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kumimoji="1" lang="en-US" altLang="zh-TW" sz="3200" b="0" i="1" dirty="0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kumimoji="1" lang="en-US" altLang="zh-TW" sz="3200" b="0" i="1" dirty="0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kumimoji="1" lang="en-US" altLang="zh-TW" sz="3200" b="0" i="1" dirty="0" smtClean="0">
                        <a:latin typeface="Cambria Math"/>
                      </a:rPr>
                      <m:t>+</m:t>
                    </m:r>
                    <m:nary>
                      <m:naryPr>
                        <m:chr m:val="∑"/>
                        <m:ctrlPr>
                          <a:rPr lang="en-US" altLang="zh-CN" sz="3200" i="1" dirty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CN" sz="3200" i="1" dirty="0">
                            <a:latin typeface="Cambria Math"/>
                          </a:rPr>
                          <m:t>𝑖</m:t>
                        </m:r>
                        <m:r>
                          <a:rPr lang="en-US" altLang="zh-CN" sz="3200" i="1" dirty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altLang="zh-CN" sz="3200" i="1" dirty="0">
                            <a:latin typeface="Cambria Math"/>
                          </a:rPr>
                          <m:t>𝑛</m:t>
                        </m:r>
                      </m:sup>
                      <m:e>
                        <m:nary>
                          <m:naryPr>
                            <m:chr m:val="∑"/>
                            <m:ctrlPr>
                              <a:rPr lang="en-US" altLang="zh-CN" sz="3200" i="1" dirty="0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altLang="zh-CN" sz="3200" i="1" dirty="0">
                                <a:latin typeface="Cambria Math"/>
                              </a:rPr>
                              <m:t>𝑗</m:t>
                            </m:r>
                            <m:r>
                              <a:rPr lang="en-US" altLang="zh-CN" sz="3200" i="1" dirty="0">
                                <a:latin typeface="Cambria Math"/>
                              </a:rPr>
                              <m:t>=</m:t>
                            </m:r>
                            <m:r>
                              <a:rPr lang="en-US" altLang="zh-CN" sz="3200" i="1" dirty="0">
                                <a:latin typeface="Cambria Math"/>
                              </a:rPr>
                              <m:t>𝑖</m:t>
                            </m:r>
                            <m:r>
                              <a:rPr lang="en-US" altLang="zh-CN" sz="3200" i="1" dirty="0">
                                <a:latin typeface="Cambria Math"/>
                              </a:rPr>
                              <m:t>+1</m:t>
                            </m:r>
                          </m:sub>
                          <m:sup>
                            <m:r>
                              <a:rPr lang="en-US" altLang="zh-CN" sz="3200" i="1" dirty="0">
                                <a:latin typeface="Cambria Math"/>
                              </a:rPr>
                              <m:t>𝑛</m:t>
                            </m:r>
                          </m:sup>
                          <m:e>
                            <m:d>
                              <m:dPr>
                                <m:begChr m:val="〈"/>
                                <m:endChr m:val="〉"/>
                                <m:ctrlPr>
                                  <a:rPr lang="en-US" altLang="zh-CN" sz="3200" i="1" dirty="0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zh-CN" sz="3200" i="1" dirty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3200" i="1" dirty="0">
                                        <a:latin typeface="Cambria Math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altLang="zh-CN" sz="3200" i="1" dirty="0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altLang="zh-CN" sz="3200" i="1" dirty="0">
                                    <a:latin typeface="Cambria Math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altLang="zh-CN" sz="3200" i="1" dirty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3200" i="1" dirty="0">
                                        <a:latin typeface="Cambria Math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altLang="zh-CN" sz="3200" i="1" dirty="0">
                                        <a:latin typeface="Cambria Math"/>
                                      </a:rPr>
                                      <m:t>𝑗</m:t>
                                    </m:r>
                                  </m:sub>
                                </m:sSub>
                              </m:e>
                            </m:d>
                            <m:sSub>
                              <m:sSubPr>
                                <m:ctrlPr>
                                  <a:rPr lang="en-US" altLang="zh-CN" sz="3200" i="1" dirty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3200" i="1" dirty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zh-CN" sz="3200" i="1" dirty="0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altLang="zh-CN" sz="3200" i="1" dirty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3200" i="1" dirty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zh-CN" sz="3200" i="1" dirty="0">
                                    <a:latin typeface="Cambria Math"/>
                                  </a:rPr>
                                  <m:t>𝑗</m:t>
                                </m:r>
                              </m:sub>
                            </m:sSub>
                          </m:e>
                        </m:nary>
                      </m:e>
                    </m:nary>
                  </m:oMath>
                </a14:m>
                <a:endParaRPr lang="zh-CN" altLang="en-US" sz="3200" dirty="0"/>
              </a:p>
            </p:txBody>
          </p:sp>
        </mc:Choice>
        <mc:Fallback xmlns="">
          <p:sp>
            <p:nvSpPr>
              <p:cNvPr id="20" name="内容占位符 19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6699" y="5733256"/>
                <a:ext cx="8775781" cy="64216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543069" y="908720"/>
                <a:ext cx="3240360" cy="5911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3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sz="3000" b="0" i="1" smtClean="0">
                              <a:latin typeface="Cambria Math"/>
                            </a:rPr>
                            <m:t>𝑤</m:t>
                          </m:r>
                        </m:e>
                        <m:sub>
                          <m:r>
                            <a:rPr lang="en-US" altLang="zh-CN" sz="30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altLang="zh-CN" sz="30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altLang="zh-CN" sz="3000" b="0" i="1" smtClean="0">
                              <a:latin typeface="Cambria Math"/>
                            </a:rPr>
                            <m:t>𝑗</m:t>
                          </m:r>
                        </m:sub>
                      </m:sSub>
                      <m:r>
                        <a:rPr lang="en-US" altLang="zh-CN" sz="30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〈"/>
                          <m:endChr m:val="〉"/>
                          <m:ctrlPr>
                            <a:rPr lang="en-US" altLang="zh-CN" sz="3000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CN" sz="3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CN" sz="30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altLang="zh-CN" sz="3000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altLang="zh-CN" sz="3000" b="0" i="1" smtClean="0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zh-CN" sz="3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CN" sz="30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altLang="zh-CN" sz="3000" b="0" i="1" smtClean="0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zh-CN" altLang="en-US" sz="30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3069" y="908720"/>
                <a:ext cx="3240360" cy="59112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标题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467600" cy="1143000"/>
          </a:xfrm>
        </p:spPr>
        <p:txBody>
          <a:bodyPr/>
          <a:lstStyle/>
          <a:p>
            <a:r>
              <a:rPr lang="en-US" altLang="zh-CN" dirty="0" smtClean="0"/>
              <a:t>Interaction matrix</a:t>
            </a:r>
            <a:endParaRPr lang="zh-CN" altLang="en-US" dirty="0"/>
          </a:p>
        </p:txBody>
      </p:sp>
      <p:sp>
        <p:nvSpPr>
          <p:cNvPr id="17" name="矩形 16"/>
          <p:cNvSpPr/>
          <p:nvPr/>
        </p:nvSpPr>
        <p:spPr>
          <a:xfrm>
            <a:off x="4388840" y="1844824"/>
            <a:ext cx="1379473" cy="293830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TW" sz="10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V</a:t>
            </a:r>
            <a:endParaRPr kumimoji="1" lang="zh-TW" altLang="en-US" sz="100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5902989" y="1844824"/>
            <a:ext cx="2940737" cy="13928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TW" sz="10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V</a:t>
            </a:r>
            <a:r>
              <a:rPr kumimoji="1" lang="en-US" altLang="zh-TW" sz="10000" baseline="30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T</a:t>
            </a:r>
            <a:endParaRPr kumimoji="1" lang="zh-TW" altLang="en-US" sz="10000" baseline="30000" dirty="0"/>
          </a:p>
        </p:txBody>
      </p:sp>
      <p:sp>
        <p:nvSpPr>
          <p:cNvPr id="27" name="矩形 26"/>
          <p:cNvSpPr/>
          <p:nvPr/>
        </p:nvSpPr>
        <p:spPr>
          <a:xfrm>
            <a:off x="625507" y="1844824"/>
            <a:ext cx="2954826" cy="293830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TW" sz="10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W</a:t>
            </a:r>
            <a:endParaRPr kumimoji="1" lang="zh-TW" altLang="en-US" sz="100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9" name="框架 21"/>
          <p:cNvSpPr/>
          <p:nvPr/>
        </p:nvSpPr>
        <p:spPr>
          <a:xfrm>
            <a:off x="4716016" y="5589240"/>
            <a:ext cx="4176464" cy="903193"/>
          </a:xfrm>
          <a:prstGeom prst="fram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TW" alt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矩形 25"/>
              <p:cNvSpPr/>
              <p:nvPr/>
            </p:nvSpPr>
            <p:spPr>
              <a:xfrm>
                <a:off x="1873747" y="1851245"/>
                <a:ext cx="538013" cy="461726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zh-TW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zh-TW" b="0" i="1" smtClean="0">
                              <a:latin typeface="Cambria Math"/>
                            </a:rPr>
                            <m:t>𝑤</m:t>
                          </m:r>
                        </m:e>
                        <m:sub>
                          <m:r>
                            <a:rPr kumimoji="1" lang="en-US" altLang="zh-TW" b="0" i="1" smtClean="0">
                              <a:latin typeface="Cambria Math"/>
                            </a:rPr>
                            <m:t>𝑖𝑗</m:t>
                          </m:r>
                        </m:sub>
                      </m:sSub>
                    </m:oMath>
                  </m:oMathPara>
                </a14:m>
                <a:endParaRPr kumimoji="1" lang="zh-TW" altLang="en-US" dirty="0"/>
              </a:p>
            </p:txBody>
          </p:sp>
        </mc:Choice>
        <mc:Fallback xmlns="">
          <p:sp>
            <p:nvSpPr>
              <p:cNvPr id="26" name="矩形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3747" y="1851245"/>
                <a:ext cx="538013" cy="46172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矩形 28"/>
              <p:cNvSpPr/>
              <p:nvPr/>
            </p:nvSpPr>
            <p:spPr>
              <a:xfrm>
                <a:off x="4388840" y="1856497"/>
                <a:ext cx="1396590" cy="32129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kumimoji="1" lang="en-US" altLang="zh-TW" b="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kumimoji="1" lang="en-US" altLang="zh-TW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kumimoji="1" lang="en-US" altLang="zh-TW" b="0" i="1" smtClean="0">
                              <a:latin typeface="Cambria Math"/>
                            </a:rPr>
                            <m:t>𝑖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kumimoji="1" lang="en-US" altLang="zh-TW" b="0" i="0" smtClean="0">
                              <a:latin typeface="Cambria Math"/>
                            </a:rPr>
                            <m:t>T</m:t>
                          </m:r>
                        </m:sup>
                      </m:sSubSup>
                    </m:oMath>
                  </m:oMathPara>
                </a14:m>
                <a:endParaRPr kumimoji="1" lang="zh-TW" altLang="en-US" dirty="0"/>
              </a:p>
            </p:txBody>
          </p:sp>
        </mc:Choice>
        <mc:Fallback xmlns="">
          <p:sp>
            <p:nvSpPr>
              <p:cNvPr id="29" name="矩形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8840" y="1856497"/>
                <a:ext cx="1396590" cy="32129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矩形 29"/>
              <p:cNvSpPr/>
              <p:nvPr/>
            </p:nvSpPr>
            <p:spPr>
              <a:xfrm>
                <a:off x="7236296" y="1844824"/>
                <a:ext cx="314171" cy="137755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zh-TW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zh-TW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kumimoji="1" lang="en-US" altLang="zh-TW" b="0" i="1" smtClean="0">
                              <a:latin typeface="Cambria Math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kumimoji="1" lang="zh-TW" altLang="en-US" dirty="0"/>
              </a:p>
            </p:txBody>
          </p:sp>
        </mc:Choice>
        <mc:Fallback xmlns="">
          <p:sp>
            <p:nvSpPr>
              <p:cNvPr id="30" name="矩形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6296" y="1844824"/>
                <a:ext cx="314171" cy="137755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圓角矩形 2"/>
          <p:cNvSpPr/>
          <p:nvPr/>
        </p:nvSpPr>
        <p:spPr>
          <a:xfrm>
            <a:off x="5969284" y="5157192"/>
            <a:ext cx="2398476" cy="37908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TW" sz="2400" b="1" dirty="0" smtClean="0"/>
              <a:t>Factorization</a:t>
            </a:r>
            <a:endParaRPr kumimoji="1" lang="zh-TW" altLang="en-US" sz="2400" b="1" dirty="0"/>
          </a:p>
        </p:txBody>
      </p:sp>
      <p:sp>
        <p:nvSpPr>
          <p:cNvPr id="32" name="圓角矩形 19"/>
          <p:cNvSpPr/>
          <p:nvPr/>
        </p:nvSpPr>
        <p:spPr>
          <a:xfrm>
            <a:off x="2567496" y="5206109"/>
            <a:ext cx="1428440" cy="42501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TW" sz="2000" b="1" dirty="0" smtClean="0"/>
              <a:t>Machine</a:t>
            </a:r>
            <a:endParaRPr kumimoji="1" lang="zh-TW" altLang="en-US" b="1" dirty="0"/>
          </a:p>
        </p:txBody>
      </p:sp>
      <p:sp>
        <p:nvSpPr>
          <p:cNvPr id="33" name="框架 18"/>
          <p:cNvSpPr/>
          <p:nvPr/>
        </p:nvSpPr>
        <p:spPr>
          <a:xfrm>
            <a:off x="1639769" y="5658520"/>
            <a:ext cx="2781919" cy="845056"/>
          </a:xfrm>
          <a:prstGeom prst="fram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TW" altLang="en-US">
              <a:solidFill>
                <a:schemeClr val="tx1"/>
              </a:solidFill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698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FM: properties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endParaRPr lang="en-US" altLang="zh-CN" dirty="0" smtClean="0"/>
              </a:p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zh-CN" b="0" i="1" smtClean="0">
                            <a:latin typeface="Cambria Math"/>
                          </a:rPr>
                          <m:t>𝑦</m:t>
                        </m:r>
                      </m:e>
                    </m:acc>
                    <m:d>
                      <m:d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altLang="zh-CN" b="0" i="1" smtClean="0">
                        <a:latin typeface="Cambria Math"/>
                      </a:rPr>
                      <m:t>≔</m:t>
                    </m:r>
                    <m:sSub>
                      <m:sSub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US" altLang="zh-CN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altLang="zh-CN" b="0" i="1" smtClean="0">
                        <a:latin typeface="Cambria Math"/>
                      </a:rPr>
                      <m:t>+</m:t>
                    </m:r>
                    <m:nary>
                      <m:naryPr>
                        <m:chr m:val="∑"/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CN" b="0" i="1" smtClean="0">
                            <a:latin typeface="Cambria Math"/>
                          </a:rPr>
                          <m:t>𝑖</m:t>
                        </m:r>
                        <m:r>
                          <a:rPr lang="en-US" altLang="zh-CN" b="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altLang="zh-CN" b="0" i="1" smtClean="0">
                            <a:latin typeface="Cambria Math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altLang="zh-CN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CN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en-US" altLang="zh-CN" b="0" i="1" smtClean="0">
                        <a:latin typeface="Cambria Math"/>
                      </a:rPr>
                      <m:t>+</m:t>
                    </m:r>
                    <m:nary>
                      <m:naryPr>
                        <m:chr m:val="∑"/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CN" b="0" i="1" smtClean="0">
                            <a:latin typeface="Cambria Math"/>
                          </a:rPr>
                          <m:t>𝑖</m:t>
                        </m:r>
                        <m:r>
                          <a:rPr lang="en-US" altLang="zh-CN" b="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altLang="zh-CN" b="0" i="1" smtClean="0">
                            <a:latin typeface="Cambria Math"/>
                          </a:rPr>
                          <m:t>𝑛</m:t>
                        </m:r>
                      </m:sup>
                      <m:e>
                        <m:nary>
                          <m:naryPr>
                            <m:chr m:val="∑"/>
                            <m:ctrlPr>
                              <a:rPr lang="en-US" altLang="zh-CN" b="0" i="1" smtClean="0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altLang="zh-CN" b="0" i="1" smtClean="0">
                                <a:latin typeface="Cambria Math"/>
                              </a:rPr>
                              <m:t>𝑗</m:t>
                            </m:r>
                            <m:r>
                              <a:rPr lang="en-US" altLang="zh-CN" b="0" i="1" smtClean="0">
                                <a:latin typeface="Cambria Math"/>
                              </a:rPr>
                              <m:t>=</m:t>
                            </m:r>
                            <m:r>
                              <a:rPr lang="en-US" altLang="zh-CN" b="0" i="1" smtClean="0">
                                <a:latin typeface="Cambria Math"/>
                              </a:rPr>
                              <m:t>𝑖</m:t>
                            </m:r>
                            <m:r>
                              <a:rPr lang="en-US" altLang="zh-CN" b="0" i="1" smtClean="0">
                                <a:latin typeface="Cambria Math"/>
                              </a:rPr>
                              <m:t>+1</m:t>
                            </m:r>
                          </m:sub>
                          <m:sup>
                            <m:r>
                              <a:rPr lang="en-US" altLang="zh-CN" b="0" i="1" smtClean="0">
                                <a:latin typeface="Cambria Math"/>
                              </a:rPr>
                              <m:t>𝑛</m:t>
                            </m:r>
                          </m:sup>
                          <m:e>
                            <m:d>
                              <m:dPr>
                                <m:begChr m:val="〈"/>
                                <m:endChr m:val="〉"/>
                                <m:ctrlPr>
                                  <a:rPr lang="en-US" altLang="zh-CN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zh-CN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b="0" i="1" smtClean="0">
                                        <a:latin typeface="Cambria Math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altLang="zh-CN" b="0" i="1" smtClean="0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altLang="zh-CN" b="0" i="1" smtClean="0">
                                    <a:latin typeface="Cambria Math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altLang="zh-CN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b="0" i="1" smtClean="0">
                                        <a:latin typeface="Cambria Math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altLang="zh-CN" b="0" i="1" smtClean="0">
                                        <a:latin typeface="Cambria Math"/>
                                      </a:rPr>
                                      <m:t>𝑗</m:t>
                                    </m:r>
                                  </m:sub>
                                </m:sSub>
                              </m:e>
                            </m:d>
                            <m:sSub>
                              <m:sSubPr>
                                <m:ctrlPr>
                                  <a:rPr lang="en-US" altLang="zh-CN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altLang="zh-CN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/>
                                  </a:rPr>
                                  <m:t>𝑗</m:t>
                                </m:r>
                              </m:sub>
                            </m:sSub>
                          </m:e>
                        </m:nary>
                      </m:e>
                    </m:nary>
                  </m:oMath>
                </a14:m>
                <a:endParaRPr lang="en-US" altLang="zh-CN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en-US" altLang="zh-CN" b="0" dirty="0" smtClean="0"/>
                  <a:t>         </a:t>
                </a:r>
                <a14:m>
                  <m:oMath xmlns:m="http://schemas.openxmlformats.org/officeDocument/2006/math">
                    <m:r>
                      <a:rPr lang="en-US" altLang="zh-CN" b="0" i="0" smtClean="0">
                        <a:latin typeface="Cambria Math"/>
                      </a:rPr>
                      <m:t>    </m:t>
                    </m:r>
                    <m:r>
                      <a:rPr lang="en-US" altLang="zh-CN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US" altLang="zh-CN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altLang="zh-CN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/>
                          </a:rPr>
                          <m:t>𝑤</m:t>
                        </m:r>
                      </m:e>
                      <m:sup>
                        <m:r>
                          <a:rPr lang="en-US" altLang="zh-CN" b="0" i="1" smtClean="0">
                            <a:latin typeface="Cambria Math"/>
                          </a:rPr>
                          <m:t>𝑇</m:t>
                        </m:r>
                      </m:sup>
                    </m:sSup>
                    <m:r>
                      <a:rPr lang="en-US" altLang="zh-CN" b="0" i="1" smtClean="0">
                        <a:latin typeface="Cambria Math"/>
                      </a:rPr>
                      <m:t>𝑥</m:t>
                    </m:r>
                    <m:r>
                      <a:rPr lang="en-US" altLang="zh-CN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altLang="zh-CN" b="0" i="1" smtClean="0">
                            <a:latin typeface="Cambria Math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altLang="zh-CN" b="0" i="1" smtClean="0">
                            <a:latin typeface="Cambria Math"/>
                          </a:rPr>
                          <m:t>𝑇</m:t>
                        </m:r>
                      </m:sup>
                    </m:sSup>
                    <m:d>
                      <m:d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/>
                          </a:rPr>
                          <m:t>𝑉</m:t>
                        </m:r>
                        <m:sSup>
                          <m:sSupPr>
                            <m:ctrlPr>
                              <a:rPr lang="en-US" altLang="zh-CN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/>
                              </a:rPr>
                              <m:t>𝑉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/>
                              </a:rPr>
                              <m:t>𝑇</m:t>
                            </m:r>
                          </m:sup>
                        </m:sSup>
                        <m:r>
                          <a:rPr lang="en-US" altLang="zh-CN" b="0" i="1" smtClean="0">
                            <a:latin typeface="Cambria Math"/>
                          </a:rPr>
                          <m:t>−</m:t>
                        </m:r>
                        <m:r>
                          <a:rPr lang="en-US" altLang="zh-CN" b="0" i="1" smtClean="0">
                            <a:latin typeface="Cambria Math"/>
                          </a:rPr>
                          <m:t>𝑑𝑖𝑎𝑔</m:t>
                        </m:r>
                        <m:d>
                          <m:dPr>
                            <m:ctrlPr>
                              <a:rPr lang="en-US" altLang="zh-CN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altLang="zh-CN" b="0" i="1" smtClean="0">
                                <a:latin typeface="Cambria Math"/>
                              </a:rPr>
                              <m:t>𝑉</m:t>
                            </m:r>
                            <m:sSup>
                              <m:sSupPr>
                                <m:ctrlPr>
                                  <a:rPr lang="en-US" altLang="zh-CN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altLang="zh-CN" b="0" i="1" smtClean="0">
                                    <a:latin typeface="Cambria Math"/>
                                  </a:rPr>
                                  <m:t>𝑉</m:t>
                                </m:r>
                              </m:e>
                              <m:sup>
                                <m:r>
                                  <a:rPr lang="en-US" altLang="zh-CN" b="0" i="1" smtClean="0">
                                    <a:latin typeface="Cambria Math"/>
                                  </a:rPr>
                                  <m:t>𝑇</m:t>
                                </m:r>
                              </m:sup>
                            </m:sSup>
                            <m:r>
                              <a:rPr lang="en-US" altLang="zh-CN" b="0" i="1" smtClean="0">
                                <a:latin typeface="Cambria Math"/>
                              </a:rPr>
                              <m:t> </m:t>
                            </m:r>
                          </m:e>
                        </m:d>
                      </m:e>
                    </m:d>
                    <m:r>
                      <a:rPr lang="en-US" altLang="zh-CN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altLang="zh-CN" dirty="0"/>
              </a:p>
              <a:p>
                <a:pPr lvl="3"/>
                <a:endParaRPr lang="en-US" altLang="zh-CN" b="0" dirty="0" smtClean="0"/>
              </a:p>
              <a:p>
                <a:r>
                  <a:rPr lang="en-US" altLang="zh-CN" b="0" dirty="0" smtClean="0">
                    <a:solidFill>
                      <a:srgbClr val="00B0F0"/>
                    </a:solidFill>
                  </a:rPr>
                  <a:t>Expressiveness</a:t>
                </a:r>
                <a:r>
                  <a:rPr lang="en-US" altLang="zh-CN" b="0" dirty="0" smtClean="0"/>
                  <a:t>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/>
                      </a:rPr>
                      <m:t>∀</m:t>
                    </m:r>
                    <m:r>
                      <a:rPr lang="en-US" altLang="zh-CN" b="0" i="1" smtClean="0">
                        <a:latin typeface="Cambria Math"/>
                      </a:rPr>
                      <m:t>𝑊</m:t>
                    </m:r>
                    <m:r>
                      <a:rPr lang="en-US" altLang="zh-CN" b="0" i="1" smtClean="0">
                        <a:latin typeface="Cambria Math"/>
                      </a:rPr>
                      <m:t>∈</m:t>
                    </m:r>
                    <m:sSup>
                      <m:sSup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zh-CN" i="1">
                            <a:latin typeface="Cambria Math"/>
                          </a:rPr>
                          <m:t>ℝ</m:t>
                        </m:r>
                      </m:e>
                      <m:sup>
                        <m:r>
                          <a:rPr lang="en-US" altLang="zh-CN" b="0" i="1" smtClean="0">
                            <a:latin typeface="Cambria Math"/>
                          </a:rPr>
                          <m:t>𝑛</m:t>
                        </m:r>
                        <m:r>
                          <a:rPr lang="en-US" altLang="zh-CN" b="0" i="1" smtClean="0">
                            <a:latin typeface="Cambria Math"/>
                          </a:rPr>
                          <m:t>×</m:t>
                        </m:r>
                        <m:r>
                          <a:rPr lang="en-US" altLang="zh-CN" b="0" i="1" smtClean="0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US" altLang="zh-CN" b="0" i="1" smtClean="0">
                        <a:latin typeface="Cambria Math"/>
                      </a:rPr>
                      <m:t>≽0,∃</m:t>
                    </m:r>
                    <m:r>
                      <a:rPr lang="en-US" altLang="zh-CN" b="0" i="1" smtClean="0">
                        <a:latin typeface="Cambria Math"/>
                      </a:rPr>
                      <m:t>𝑉</m:t>
                    </m:r>
                    <m:r>
                      <a:rPr lang="en-US" altLang="zh-CN" b="0" i="1" smtClean="0">
                        <a:latin typeface="Cambria Math"/>
                      </a:rPr>
                      <m:t>∈</m:t>
                    </m:r>
                    <m:sSup>
                      <m:sSup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zh-CN" i="1">
                            <a:latin typeface="Cambria Math"/>
                          </a:rPr>
                          <m:t>ℝ</m:t>
                        </m:r>
                      </m:e>
                      <m:sup>
                        <m:r>
                          <a:rPr lang="en-US" altLang="zh-CN" b="0" i="1" smtClean="0">
                            <a:latin typeface="Cambria Math"/>
                          </a:rPr>
                          <m:t>𝑛</m:t>
                        </m:r>
                        <m:r>
                          <a:rPr lang="en-US" altLang="zh-CN" b="0" i="1" smtClean="0">
                            <a:latin typeface="Cambria Math"/>
                          </a:rPr>
                          <m:t>×</m:t>
                        </m:r>
                        <m:r>
                          <a:rPr lang="en-US" altLang="zh-CN" b="0" i="1" smtClean="0">
                            <a:latin typeface="Cambria Math"/>
                          </a:rPr>
                          <m:t>𝑘</m:t>
                        </m:r>
                      </m:sup>
                    </m:sSup>
                    <m:r>
                      <a:rPr lang="en-US" altLang="zh-CN" b="0" i="1" smtClean="0">
                        <a:latin typeface="Cambria Math"/>
                      </a:rPr>
                      <m:t> </m:t>
                    </m:r>
                    <m:r>
                      <a:rPr lang="en-US" altLang="zh-CN" b="0" i="1" smtClean="0">
                        <a:latin typeface="Cambria Math"/>
                      </a:rPr>
                      <m:t>𝑠</m:t>
                    </m:r>
                    <m:r>
                      <a:rPr lang="en-US" altLang="zh-CN" b="0" i="1" smtClean="0">
                        <a:latin typeface="Cambria Math"/>
                      </a:rPr>
                      <m:t>.</m:t>
                    </m:r>
                    <m:r>
                      <a:rPr lang="en-US" altLang="zh-CN" b="0" i="1" smtClean="0">
                        <a:latin typeface="Cambria Math"/>
                      </a:rPr>
                      <m:t>𝑡</m:t>
                    </m:r>
                    <m:r>
                      <a:rPr lang="en-US" altLang="zh-CN" b="0" i="1" smtClean="0">
                        <a:latin typeface="Cambria Math"/>
                      </a:rPr>
                      <m:t>. </m:t>
                    </m:r>
                    <m:r>
                      <a:rPr lang="en-US" altLang="zh-CN" b="0" i="1" smtClean="0">
                        <a:latin typeface="Cambria Math"/>
                      </a:rPr>
                      <m:t>𝑊</m:t>
                    </m:r>
                    <m:r>
                      <a:rPr lang="en-US" altLang="zh-CN" b="0" i="1" smtClean="0">
                        <a:latin typeface="Cambria Math"/>
                      </a:rPr>
                      <m:t>=</m:t>
                    </m:r>
                    <m:r>
                      <a:rPr lang="en-US" altLang="zh-CN" b="0" i="1" smtClean="0">
                        <a:latin typeface="Cambria Math"/>
                      </a:rPr>
                      <m:t>𝑉</m:t>
                    </m:r>
                    <m:sSup>
                      <m:sSup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/>
                          </a:rPr>
                          <m:t>𝑉</m:t>
                        </m:r>
                      </m:e>
                      <m:sup>
                        <m:r>
                          <a:rPr lang="en-US" altLang="zh-CN" b="0" i="1" smtClean="0">
                            <a:latin typeface="Cambria Math"/>
                          </a:rPr>
                          <m:t>𝑇</m:t>
                        </m:r>
                      </m:sup>
                    </m:sSup>
                  </m:oMath>
                </a14:m>
                <a:endParaRPr lang="en-US" altLang="zh-CN" b="0" dirty="0" smtClean="0"/>
              </a:p>
              <a:p>
                <a:endParaRPr lang="en-US" altLang="zh-CN" sz="800" dirty="0" smtClean="0"/>
              </a:p>
              <a:p>
                <a:r>
                  <a:rPr lang="en-US" altLang="zh-CN" dirty="0" smtClean="0">
                    <a:solidFill>
                      <a:srgbClr val="00B0F0"/>
                    </a:solidFill>
                  </a:rPr>
                  <a:t>Feature dependency</a:t>
                </a:r>
                <a:r>
                  <a:rPr lang="en-US" altLang="zh-CN" dirty="0" smtClean="0"/>
                  <a:t>: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US" altLang="zh-CN" b="0" i="1" smtClean="0">
                            <a:latin typeface="Cambria Math"/>
                          </a:rPr>
                          <m:t>𝑖</m:t>
                        </m:r>
                        <m:r>
                          <a:rPr lang="en-US" altLang="zh-CN" b="0" i="1" smtClean="0">
                            <a:latin typeface="Cambria Math"/>
                          </a:rPr>
                          <m:t>,</m:t>
                        </m:r>
                        <m:r>
                          <a:rPr lang="en-US" altLang="zh-CN" b="0" i="1" smtClean="0"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n-US" altLang="zh-CN" b="0" i="1" smtClean="0">
                        <a:latin typeface="Cambria Math"/>
                      </a:rPr>
                      <m:t>=〈</m:t>
                    </m:r>
                    <m:sSub>
                      <m:sSub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altLang="zh-CN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zh-CN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altLang="zh-CN" b="0" i="1" smtClean="0"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n-US" altLang="zh-CN" b="0" i="1" smtClean="0">
                        <a:latin typeface="Cambria Math"/>
                      </a:rPr>
                      <m:t>〉</m:t>
                    </m:r>
                  </m:oMath>
                </a14:m>
                <a:r>
                  <a:rPr lang="en-US" altLang="zh-CN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US" altLang="zh-CN" b="0" i="1" smtClean="0">
                            <a:latin typeface="Cambria Math"/>
                          </a:rPr>
                          <m:t>𝑗</m:t>
                        </m:r>
                        <m:r>
                          <a:rPr lang="en-US" altLang="zh-CN" i="1">
                            <a:latin typeface="Cambria Math"/>
                          </a:rPr>
                          <m:t>,</m:t>
                        </m:r>
                        <m:r>
                          <a:rPr lang="en-US" altLang="zh-CN" b="0" i="1" smtClean="0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altLang="zh-CN" i="1">
                        <a:latin typeface="Cambria Math"/>
                      </a:rPr>
                      <m:t>=〈</m:t>
                    </m:r>
                    <m:sSub>
                      <m:sSubPr>
                        <m:ctrlPr>
                          <a:rPr lang="en-US" altLang="zh-CN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altLang="zh-CN" b="0" i="1" smtClean="0"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n-US" altLang="zh-CN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altLang="zh-CN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altLang="zh-CN" b="0" i="1" smtClean="0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altLang="zh-CN" i="1">
                        <a:latin typeface="Cambria Math"/>
                      </a:rPr>
                      <m:t>〉</m:t>
                    </m:r>
                  </m:oMath>
                </a14:m>
                <a:r>
                  <a:rPr lang="en-US" altLang="zh-CN" dirty="0" smtClean="0"/>
                  <a:t> are dependent </a:t>
                </a:r>
              </a:p>
              <a:p>
                <a:endParaRPr lang="en-US" altLang="zh-CN" sz="1200" dirty="0" smtClean="0"/>
              </a:p>
              <a:p>
                <a:r>
                  <a:rPr lang="en-US" altLang="zh-CN" dirty="0" smtClean="0">
                    <a:solidFill>
                      <a:srgbClr val="00B0F0"/>
                    </a:solidFill>
                  </a:rPr>
                  <a:t>Linear computation complexity</a:t>
                </a:r>
                <a:r>
                  <a:rPr lang="en-US" altLang="zh-CN" dirty="0" smtClean="0"/>
                  <a:t>: 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/>
                      </a:rPr>
                      <m:t>𝑂</m:t>
                    </m:r>
                    <m:r>
                      <a:rPr lang="en-US" altLang="zh-CN" b="0" i="1" smtClean="0">
                        <a:latin typeface="Cambria Math"/>
                      </a:rPr>
                      <m:t>(</m:t>
                    </m:r>
                    <m:r>
                      <a:rPr lang="en-US" altLang="zh-CN" b="0" i="1" smtClean="0">
                        <a:latin typeface="Cambria Math"/>
                      </a:rPr>
                      <m:t>𝑘𝑛</m:t>
                    </m:r>
                    <m:r>
                      <a:rPr lang="en-US" altLang="zh-CN" b="0" i="1" smtClean="0">
                        <a:latin typeface="Cambria Math"/>
                      </a:rPr>
                      <m:t>)</m:t>
                    </m:r>
                  </m:oMath>
                </a14:m>
                <a:endParaRPr lang="zh-CN" altLang="en-US" dirty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327" t="-3254" b="-87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593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Optimization Target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zh-CN" b="0" i="0" dirty="0" smtClean="0">
                    <a:latin typeface="Cambria Math"/>
                  </a:rPr>
                  <a:t>Min  ERROR </a:t>
                </a:r>
              </a:p>
              <a:p>
                <a:r>
                  <a:rPr lang="en-US" altLang="zh-CN" dirty="0" smtClean="0">
                    <a:latin typeface="Cambria Math"/>
                  </a:rPr>
                  <a:t>Min  ERROR + </a:t>
                </a:r>
                <a:r>
                  <a:rPr lang="en-US" altLang="zh-CN" dirty="0" smtClean="0">
                    <a:latin typeface="Cambria Math"/>
                  </a:rPr>
                  <a:t>Regularization</a:t>
                </a:r>
                <a:endParaRPr lang="en-US" altLang="zh-CN" dirty="0" smtClean="0">
                  <a:latin typeface="Cambria Math"/>
                </a:endParaRPr>
              </a:p>
              <a:p>
                <a:endParaRPr lang="en-US" altLang="zh-CN" b="0" i="0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CN" b="0" i="0" smtClean="0">
                        <a:latin typeface="Cambria Math"/>
                      </a:rPr>
                      <m:t>OPT</m:t>
                    </m:r>
                    <m:r>
                      <m:rPr>
                        <m:nor/>
                      </m:rPr>
                      <a:rPr lang="en-US" altLang="zh-CN" b="0" i="0" smtClean="0">
                        <a:latin typeface="Cambria Math"/>
                      </a:rPr>
                      <m:t> = </m:t>
                    </m:r>
                    <m:func>
                      <m:func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altLang="zh-CN" b="0" i="1" smtClean="0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altLang="zh-CN" b="0" i="0" smtClean="0">
                                <a:latin typeface="Cambria Math"/>
                              </a:rPr>
                              <m:t>argmin</m:t>
                            </m:r>
                          </m:e>
                          <m:lim>
                            <m:r>
                              <m:rPr>
                                <m:sty m:val="p"/>
                              </m:rPr>
                              <a:rPr lang="en-US" altLang="zh-CN" b="0" i="0" smtClean="0">
                                <a:latin typeface="Cambria Math"/>
                              </a:rPr>
                              <m:t>Θ</m:t>
                            </m:r>
                          </m:lim>
                        </m:limLow>
                      </m:fName>
                      <m:e>
                        <m:d>
                          <m:dPr>
                            <m:ctrlPr>
                              <a:rPr lang="en-US" altLang="zh-CN" i="1">
                                <a:latin typeface="Cambria Math"/>
                              </a:rPr>
                            </m:ctrlPr>
                          </m:dPr>
                          <m:e>
                            <m:nary>
                              <m:naryPr>
                                <m:chr m:val="∑"/>
                                <m:supHide m:val="on"/>
                                <m:ctrlPr>
                                  <a:rPr lang="en-US" altLang="zh-CN" i="1">
                                    <a:latin typeface="Cambria Math"/>
                                  </a:rPr>
                                </m:ctrlPr>
                              </m:naryPr>
                              <m:sub>
                                <m:d>
                                  <m:dPr>
                                    <m:ctrlPr>
                                      <a:rPr lang="en-US" altLang="zh-CN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altLang="zh-CN" i="1">
                                        <a:latin typeface="Cambria Math"/>
                                      </a:rPr>
                                      <m:t>𝑥</m:t>
                                    </m:r>
                                    <m:r>
                                      <a:rPr lang="en-US" altLang="zh-CN" i="1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en-US" altLang="zh-CN" i="1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</m:d>
                                <m:r>
                                  <a:rPr lang="en-US" altLang="zh-CN" i="1">
                                    <a:latin typeface="Cambria Math"/>
                                  </a:rPr>
                                  <m:t>∈</m:t>
                                </m:r>
                                <m:r>
                                  <a:rPr lang="en-US" altLang="zh-CN" i="1">
                                    <a:latin typeface="Cambria Math"/>
                                  </a:rPr>
                                  <m:t>𝑇𝑟</m:t>
                                </m:r>
                              </m:sub>
                              <m:sup/>
                              <m:e>
                                <m:r>
                                  <a:rPr lang="en-US" altLang="zh-CN" i="1">
                                    <a:latin typeface="Cambria Math"/>
                                  </a:rPr>
                                  <m:t>𝑙</m:t>
                                </m:r>
                                <m:d>
                                  <m:dPr>
                                    <m:ctrlPr>
                                      <a:rPr lang="en-US" altLang="zh-CN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acc>
                                      <m:accPr>
                                        <m:chr m:val="̂"/>
                                        <m:ctrlPr>
                                          <a:rPr lang="en-US" altLang="zh-CN" i="1">
                                            <a:latin typeface="Cambria Math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altLang="zh-CN" i="1">
                                            <a:latin typeface="Cambria Math"/>
                                          </a:rPr>
                                          <m:t>𝑦</m:t>
                                        </m:r>
                                      </m:e>
                                    </m:acc>
                                    <m:d>
                                      <m:dPr>
                                        <m:ctrlPr>
                                          <a:rPr lang="en-US" altLang="zh-CN" i="1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altLang="zh-CN" i="1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altLang="zh-CN">
                                            <a:latin typeface="Cambria Math"/>
                                          </a:rPr>
                                          <m:t>Θ</m:t>
                                        </m:r>
                                      </m:e>
                                    </m:d>
                                    <m:r>
                                      <a:rPr lang="en-US" altLang="zh-CN" i="1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en-US" altLang="zh-CN" i="1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</m:d>
                                <m:r>
                                  <a:rPr lang="en-US" altLang="zh-CN" i="1">
                                    <a:latin typeface="Cambria Math"/>
                                  </a:rPr>
                                  <m:t>+</m:t>
                                </m:r>
                                <m:nary>
                                  <m:naryPr>
                                    <m:chr m:val="∑"/>
                                    <m:supHide m:val="on"/>
                                    <m:ctrlPr>
                                      <a:rPr lang="en-US" altLang="zh-CN" i="1">
                                        <a:latin typeface="Cambria Math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en-US" altLang="zh-CN" i="1">
                                        <a:latin typeface="Cambria Math"/>
                                      </a:rPr>
                                      <m:t>𝜃</m:t>
                                    </m:r>
                                    <m:r>
                                      <a:rPr lang="en-US" altLang="zh-CN" i="1">
                                        <a:latin typeface="Cambria Math"/>
                                      </a:rPr>
                                      <m:t>∈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zh-CN">
                                        <a:latin typeface="Cambria Math"/>
                                      </a:rPr>
                                      <m:t>Θ</m:t>
                                    </m:r>
                                  </m:sub>
                                  <m:sup/>
                                  <m:e>
                                    <m:sSub>
                                      <m:sSubPr>
                                        <m:ctrlPr>
                                          <a:rPr lang="en-US" altLang="zh-CN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i="1">
                                            <a:latin typeface="Cambria Math"/>
                                          </a:rPr>
                                          <m:t>𝜆</m:t>
                                        </m:r>
                                      </m:e>
                                      <m:sub>
                                        <m:r>
                                          <a:rPr lang="en-US" altLang="zh-CN" i="1">
                                            <a:latin typeface="Cambria Math"/>
                                          </a:rPr>
                                          <m:t>𝜃</m:t>
                                        </m:r>
                                      </m:sub>
                                    </m:sSub>
                                    <m:sSup>
                                      <m:sSupPr>
                                        <m:ctrlPr>
                                          <a:rPr lang="en-US" altLang="zh-CN" i="1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altLang="zh-CN" i="1">
                                            <a:latin typeface="Cambria Math"/>
                                          </a:rPr>
                                          <m:t>𝜃</m:t>
                                        </m:r>
                                      </m:e>
                                      <m:sup>
                                        <m:r>
                                          <a:rPr lang="en-US" altLang="zh-CN" i="1"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nary>
                              </m:e>
                            </m:nary>
                          </m:e>
                        </m:d>
                      </m:e>
                    </m:func>
                  </m:oMath>
                </a14:m>
                <a:endParaRPr lang="en-US" altLang="zh-CN" dirty="0" smtClean="0"/>
              </a:p>
              <a:p>
                <a:endParaRPr lang="en-US" altLang="zh-CN" dirty="0" smtClean="0"/>
              </a:p>
              <a:p>
                <a:r>
                  <a:rPr lang="en-US" altLang="zh-CN" dirty="0" smtClean="0"/>
                  <a:t>Loss function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/>
                      </a:rPr>
                      <m:t>𝑙</m:t>
                    </m:r>
                    <m:d>
                      <m:d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b="0" i="1" smtClean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altLang="zh-CN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CN" b="0" i="1" smtClean="0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CN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latin typeface="Cambria Math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altLang="zh-CN" b="0" i="1" smtClean="0">
                                <a:latin typeface="Cambria Math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altLang="zh-CN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latin typeface="Cambria Math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altLang="zh-CN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altLang="zh-CN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/>
                      </a:rPr>
                      <m:t>𝑙</m:t>
                    </m:r>
                    <m:d>
                      <m:d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b="0" i="1" smtClean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altLang="zh-CN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/>
                          </a:rPr>
                          <m:t>ln</m:t>
                        </m:r>
                      </m:fName>
                      <m:e>
                        <m:r>
                          <a:rPr lang="en-US" altLang="zh-CN" b="0" i="1" smtClean="0">
                            <a:latin typeface="Cambria Math"/>
                          </a:rPr>
                          <m:t>(1+</m:t>
                        </m:r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/>
                          </a:rPr>
                          <m:t>exp</m:t>
                        </m:r>
                        <m:r>
                          <a:rPr lang="en-US" altLang="zh-CN" b="0" i="1" smtClean="0">
                            <a:latin typeface="Cambria Math"/>
                          </a:rPr>
                          <m:t>⁡(−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CN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altLang="zh-CN" b="0" i="1" smtClean="0">
                            <a:latin typeface="Cambria Math"/>
                          </a:rPr>
                          <m:t>))</m:t>
                        </m:r>
                      </m:e>
                    </m:func>
                  </m:oMath>
                </a14:m>
                <a:endParaRPr lang="en-US" altLang="zh-CN" dirty="0" smtClean="0"/>
              </a:p>
              <a:p>
                <a:pPr lvl="1"/>
                <a:endParaRPr lang="en-US" altLang="zh-CN" dirty="0" smtClean="0"/>
              </a:p>
              <a:p>
                <a:endParaRPr lang="en-US" altLang="zh-CN" dirty="0" smtClean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327" t="-100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082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Stochastic Gradient Descent (SGD)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1600200"/>
                <a:ext cx="7467600" cy="4925144"/>
              </a:xfrm>
            </p:spPr>
            <p:txBody>
              <a:bodyPr>
                <a:normAutofit/>
              </a:bodyPr>
              <a:lstStyle/>
              <a:p>
                <a:r>
                  <a:rPr lang="en-US" altLang="zh-CN" dirty="0" smtClean="0"/>
                  <a:t>For item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CN" i="1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CN" i="1">
                            <a:latin typeface="Cambria Math"/>
                          </a:rPr>
                          <m:t>𝑥</m:t>
                        </m:r>
                        <m:r>
                          <a:rPr lang="en-US" altLang="zh-CN" i="1">
                            <a:latin typeface="Cambria Math"/>
                          </a:rPr>
                          <m:t>,</m:t>
                        </m:r>
                        <m:r>
                          <a:rPr lang="en-US" altLang="zh-CN" i="1">
                            <a:latin typeface="Cambria Math"/>
                          </a:rPr>
                          <m:t>𝑦</m:t>
                        </m:r>
                      </m:e>
                    </m:d>
                  </m:oMath>
                </a14:m>
                <a:r>
                  <a:rPr lang="en-US" altLang="zh-CN" dirty="0"/>
                  <a:t>, update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/>
                      </a:rPr>
                      <m:t>𝜃</m:t>
                    </m:r>
                  </m:oMath>
                </a14:m>
                <a:r>
                  <a:rPr lang="en-US" altLang="zh-CN" dirty="0"/>
                  <a:t> by:</a:t>
                </a:r>
              </a:p>
              <a:p>
                <a14:m>
                  <m:oMath xmlns:m="http://schemas.openxmlformats.org/officeDocument/2006/math">
                    <m:r>
                      <a:rPr lang="en-US" altLang="zh-CN" i="1">
                        <a:latin typeface="Cambria Math"/>
                      </a:rPr>
                      <m:t>𝜃</m:t>
                    </m:r>
                    <m:r>
                      <a:rPr lang="en-US" altLang="zh-CN" i="1">
                        <a:latin typeface="Cambria Math"/>
                        <a:ea typeface="Cambria Math"/>
                      </a:rPr>
                      <m:t>←</m:t>
                    </m:r>
                    <m:r>
                      <a:rPr lang="en-US" altLang="zh-CN" i="1">
                        <a:latin typeface="Cambria Math"/>
                        <a:ea typeface="Cambria Math"/>
                      </a:rPr>
                      <m:t>𝜃</m:t>
                    </m:r>
                    <m:r>
                      <a:rPr lang="en-US" altLang="zh-CN" i="1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altLang="zh-CN" i="1">
                        <a:latin typeface="Cambria Math"/>
                        <a:ea typeface="Cambria Math"/>
                      </a:rPr>
                      <m:t>𝜂</m:t>
                    </m:r>
                    <m:d>
                      <m:dPr>
                        <m:ctrlPr>
                          <a:rPr lang="en-US" altLang="zh-CN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zh-CN" i="1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altLang="zh-CN" i="1">
                                <a:latin typeface="Cambria Math"/>
                                <a:ea typeface="Cambria Math"/>
                              </a:rPr>
                              <m:t>𝜕</m:t>
                            </m:r>
                          </m:num>
                          <m:den>
                            <m:r>
                              <a:rPr lang="en-US" altLang="zh-CN" i="1">
                                <a:latin typeface="Cambria Math"/>
                                <a:ea typeface="Cambria Math"/>
                              </a:rPr>
                              <m:t>𝜕𝜃</m:t>
                            </m:r>
                          </m:den>
                        </m:f>
                        <m:r>
                          <a:rPr lang="en-US" altLang="zh-CN" i="1">
                            <a:latin typeface="Cambria Math"/>
                            <a:ea typeface="Cambria Math"/>
                          </a:rPr>
                          <m:t>𝑙</m:t>
                        </m:r>
                        <m:d>
                          <m:dPr>
                            <m:ctrlPr>
                              <a:rPr lang="en-US" altLang="zh-CN" i="1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acc>
                              <m:accPr>
                                <m:chr m:val="̂"/>
                                <m:ctrlPr>
                                  <a:rPr lang="en-US" altLang="zh-CN" i="1">
                                    <a:latin typeface="Cambria Math"/>
                                    <a:ea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altLang="zh-CN" i="1">
                                    <a:latin typeface="Cambria Math"/>
                                    <a:ea typeface="Cambria Math"/>
                                  </a:rPr>
                                  <m:t>𝑦</m:t>
                                </m:r>
                              </m:e>
                            </m:acc>
                            <m:d>
                              <m:dPr>
                                <m:ctrlPr>
                                  <a:rPr lang="en-US" altLang="zh-CN" i="1"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altLang="zh-CN" i="1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en-US" altLang="zh-CN" i="1">
                                <a:latin typeface="Cambria Math"/>
                                <a:ea typeface="Cambria Math"/>
                              </a:rPr>
                              <m:t>,</m:t>
                            </m:r>
                            <m:r>
                              <a:rPr lang="en-US" altLang="zh-CN" i="1">
                                <a:latin typeface="Cambria Math"/>
                                <a:ea typeface="Cambria Math"/>
                              </a:rPr>
                              <m:t>𝑦</m:t>
                            </m:r>
                          </m:e>
                        </m:d>
                        <m:r>
                          <a:rPr lang="en-US" altLang="zh-CN" i="1">
                            <a:latin typeface="Cambria Math"/>
                            <a:ea typeface="Cambria Math"/>
                          </a:rPr>
                          <m:t>+2</m:t>
                        </m:r>
                        <m:sSub>
                          <m:sSubPr>
                            <m:ctrlPr>
                              <a:rPr lang="en-US" altLang="zh-CN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/>
                                <a:ea typeface="Cambria Math"/>
                              </a:rPr>
                              <m:t>𝜆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/>
                                <a:ea typeface="Cambria Math"/>
                              </a:rPr>
                              <m:t>𝜃</m:t>
                            </m:r>
                          </m:sub>
                        </m:sSub>
                        <m:r>
                          <a:rPr lang="en-US" altLang="zh-CN" i="1">
                            <a:latin typeface="Cambria Math"/>
                            <a:ea typeface="Cambria Math"/>
                          </a:rPr>
                          <m:t>𝜃</m:t>
                        </m:r>
                      </m:e>
                    </m:d>
                  </m:oMath>
                </a14:m>
                <a:endParaRPr lang="en-US" altLang="zh-CN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/>
                          </a:rPr>
                          <m:t>𝜃</m:t>
                        </m:r>
                      </m:e>
                      <m:sub>
                        <m:r>
                          <a:rPr lang="en-US" altLang="zh-CN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altLang="zh-CN" dirty="0"/>
                  <a:t>: initial value of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/>
                      </a:rPr>
                      <m:t>𝜃</m:t>
                    </m:r>
                  </m:oMath>
                </a14:m>
                <a:endParaRPr lang="en-US" altLang="zh-CN" dirty="0"/>
              </a:p>
              <a:p>
                <a:pPr lvl="1"/>
                <a14:m>
                  <m:oMath xmlns:m="http://schemas.openxmlformats.org/officeDocument/2006/math">
                    <m:r>
                      <a:rPr lang="en-US" altLang="zh-CN" i="1">
                        <a:latin typeface="Cambria Math"/>
                      </a:rPr>
                      <m:t>𝜂</m:t>
                    </m:r>
                  </m:oMath>
                </a14:m>
                <a:r>
                  <a:rPr lang="en-US" altLang="zh-CN" dirty="0"/>
                  <a:t>: learning rate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/>
                          </a:rPr>
                          <m:t>𝜆</m:t>
                        </m:r>
                      </m:e>
                      <m:sub>
                        <m:r>
                          <a:rPr lang="en-US" altLang="zh-CN" i="1">
                            <a:latin typeface="Cambria Math"/>
                          </a:rPr>
                          <m:t>𝜃</m:t>
                        </m:r>
                      </m:sub>
                    </m:sSub>
                  </m:oMath>
                </a14:m>
                <a:r>
                  <a:rPr lang="en-US" altLang="zh-CN" dirty="0"/>
                  <a:t>: </a:t>
                </a:r>
                <a:r>
                  <a:rPr lang="en-US" altLang="zh-CN" dirty="0" smtClean="0"/>
                  <a:t>regularization  </a:t>
                </a:r>
              </a:p>
              <a:p>
                <a:r>
                  <a:rPr lang="en-US" altLang="zh-CN" dirty="0" smtClean="0"/>
                  <a:t>Pros</a:t>
                </a:r>
              </a:p>
              <a:p>
                <a:pPr lvl="1"/>
                <a:r>
                  <a:rPr lang="en-US" altLang="zh-CN" dirty="0" smtClean="0"/>
                  <a:t>Easy to implement</a:t>
                </a:r>
              </a:p>
              <a:p>
                <a:pPr lvl="1"/>
                <a:r>
                  <a:rPr lang="en-US" altLang="zh-CN" dirty="0" smtClean="0"/>
                  <a:t>Fast convergence on big training data</a:t>
                </a:r>
              </a:p>
              <a:p>
                <a:r>
                  <a:rPr lang="en-US" altLang="zh-CN" dirty="0" smtClean="0"/>
                  <a:t>Cons</a:t>
                </a:r>
              </a:p>
              <a:p>
                <a:pPr lvl="1"/>
                <a:r>
                  <a:rPr lang="en-US" altLang="zh-CN" dirty="0" smtClean="0"/>
                  <a:t>Parameter tuning</a:t>
                </a:r>
                <a:endParaRPr lang="en-US" altLang="zh-CN" dirty="0"/>
              </a:p>
              <a:p>
                <a:pPr lvl="1"/>
                <a:r>
                  <a:rPr lang="en-US" altLang="zh-CN" dirty="0" smtClean="0"/>
                  <a:t>Sequential</a:t>
                </a:r>
                <a:r>
                  <a:rPr lang="en-US" altLang="zh-CN" dirty="0"/>
                  <a:t> </a:t>
                </a:r>
                <a:r>
                  <a:rPr lang="en-US" altLang="zh-CN" dirty="0" smtClean="0"/>
                  <a:t>method </a:t>
                </a: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1600200"/>
                <a:ext cx="7467600" cy="4925144"/>
              </a:xfrm>
              <a:blipFill rotWithShape="1">
                <a:blip r:embed="rId2"/>
                <a:stretch>
                  <a:fillRect l="-327" t="-991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669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CN" dirty="0" smtClean="0"/>
              <a:t>Factorization machine (FM)</a:t>
            </a:r>
          </a:p>
          <a:p>
            <a:pPr lvl="1"/>
            <a:r>
              <a:rPr lang="en-US" altLang="zh-CN" dirty="0" smtClean="0"/>
              <a:t>A generic predictor</a:t>
            </a:r>
          </a:p>
          <a:p>
            <a:pPr lvl="1"/>
            <a:r>
              <a:rPr lang="en-US" altLang="zh-CN" dirty="0" smtClean="0"/>
              <a:t>Auto feature interaction</a:t>
            </a:r>
          </a:p>
          <a:p>
            <a:r>
              <a:rPr lang="en-US" altLang="zh-CN" dirty="0" smtClean="0"/>
              <a:t>Learning algorithm</a:t>
            </a:r>
          </a:p>
          <a:p>
            <a:pPr lvl="1"/>
            <a:r>
              <a:rPr lang="en-US" altLang="zh-CN" dirty="0" smtClean="0"/>
              <a:t>Stochastic gradient descent (SGD</a:t>
            </a:r>
            <a:r>
              <a:rPr lang="en-US" altLang="zh-CN" dirty="0" smtClean="0"/>
              <a:t>)</a:t>
            </a:r>
          </a:p>
          <a:p>
            <a:pPr lvl="1"/>
            <a:r>
              <a:rPr lang="en-US" altLang="zh-CN" dirty="0" smtClean="0"/>
              <a:t>…</a:t>
            </a:r>
            <a:endParaRPr lang="en-US" altLang="zh-CN" dirty="0" smtClean="0"/>
          </a:p>
          <a:p>
            <a:r>
              <a:rPr lang="en-US" altLang="zh-CN" dirty="0" smtClean="0"/>
              <a:t>Applications</a:t>
            </a:r>
          </a:p>
          <a:p>
            <a:pPr lvl="1"/>
            <a:r>
              <a:rPr lang="en-US" altLang="zh-CN" dirty="0" smtClean="0"/>
              <a:t>Recommendation systems</a:t>
            </a:r>
          </a:p>
          <a:p>
            <a:pPr lvl="1"/>
            <a:r>
              <a:rPr lang="en-US" altLang="zh-CN" dirty="0" smtClean="0"/>
              <a:t>Regression and classification</a:t>
            </a:r>
          </a:p>
          <a:p>
            <a:pPr lvl="1"/>
            <a:r>
              <a:rPr lang="en-US" altLang="zh-CN" dirty="0" smtClean="0"/>
              <a:t>…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230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Applications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CN" dirty="0" smtClean="0"/>
              <a:t>EMI Music Hackathon 2012</a:t>
            </a:r>
          </a:p>
          <a:p>
            <a:pPr lvl="1"/>
            <a:r>
              <a:rPr lang="en-US" altLang="zh-CN" dirty="0" smtClean="0"/>
              <a:t>Song recommendation </a:t>
            </a:r>
            <a:endParaRPr lang="en-US" altLang="zh-CN" dirty="0"/>
          </a:p>
          <a:p>
            <a:r>
              <a:rPr lang="en-US" altLang="zh-CN" dirty="0" smtClean="0"/>
              <a:t>Given:</a:t>
            </a:r>
          </a:p>
          <a:p>
            <a:pPr lvl="1"/>
            <a:r>
              <a:rPr lang="en-US" altLang="zh-CN" dirty="0"/>
              <a:t>Historical ratings</a:t>
            </a:r>
          </a:p>
          <a:p>
            <a:pPr lvl="1"/>
            <a:r>
              <a:rPr lang="en-US" altLang="zh-CN" dirty="0"/>
              <a:t>User demographics</a:t>
            </a:r>
          </a:p>
          <a:p>
            <a:endParaRPr lang="en-US" altLang="zh-CN" dirty="0" smtClean="0"/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n-US" altLang="zh-CN" dirty="0"/>
              <a:t># features: </a:t>
            </a:r>
            <a:r>
              <a:rPr lang="en-US" altLang="zh-CN" dirty="0" smtClean="0"/>
              <a:t>51K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n-US" altLang="zh-CN" dirty="0"/>
              <a:t># items in training: 188K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endParaRPr lang="en-US" altLang="zh-CN" dirty="0"/>
          </a:p>
          <a:p>
            <a:endParaRPr lang="en-US" altLang="zh-CN" dirty="0" smtClean="0"/>
          </a:p>
          <a:p>
            <a:pPr lvl="1"/>
            <a:endParaRPr lang="en-US" altLang="zh-CN" dirty="0"/>
          </a:p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20</a:t>
            </a:fld>
            <a:endParaRPr lang="zh-CN" alt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8306" y="589632"/>
            <a:ext cx="1905000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419" y="2057136"/>
            <a:ext cx="1609725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4466" y="1844824"/>
            <a:ext cx="1476375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589631"/>
            <a:ext cx="2022450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7997" y="2644924"/>
            <a:ext cx="4562475" cy="273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 rot="16200000">
            <a:off x="7047477" y="3970309"/>
            <a:ext cx="1015663" cy="7820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endParaRPr lang="en-US" altLang="zh-CN" dirty="0" smtClean="0"/>
          </a:p>
          <a:p>
            <a:r>
              <a:rPr lang="en-US" altLang="zh-CN" dirty="0" smtClean="0"/>
              <a:t>     ?</a:t>
            </a:r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806862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Results for EMI music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FM: Root Mean Square Error (RMSE) </a:t>
            </a:r>
            <a:r>
              <a:rPr lang="en-US" altLang="zh-CN" dirty="0" smtClean="0"/>
              <a:t>13.27626</a:t>
            </a:r>
          </a:p>
          <a:p>
            <a:pPr lvl="1"/>
            <a:r>
              <a:rPr lang="en-US" altLang="zh-CN" dirty="0"/>
              <a:t>Target value [0,100</a:t>
            </a:r>
            <a:r>
              <a:rPr lang="en-US" altLang="zh-CN" dirty="0" smtClean="0"/>
              <a:t>]</a:t>
            </a:r>
          </a:p>
          <a:p>
            <a:pPr lvl="1"/>
            <a:r>
              <a:rPr lang="en-US" altLang="zh-CN" dirty="0"/>
              <a:t>The best (SVD++) is 13.24598</a:t>
            </a:r>
          </a:p>
          <a:p>
            <a:pPr marL="365760" lvl="1" indent="0">
              <a:buNone/>
            </a:pPr>
            <a:endParaRPr lang="en-US" altLang="zh-CN" dirty="0" smtClean="0"/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n-US" altLang="zh-CN" dirty="0" smtClean="0"/>
              <a:t>Details</a:t>
            </a:r>
            <a:endParaRPr lang="en-US" altLang="zh-CN" dirty="0"/>
          </a:p>
          <a:p>
            <a:pPr lvl="1"/>
            <a:r>
              <a:rPr lang="en-US" altLang="zh-CN" dirty="0" smtClean="0"/>
              <a:t>Regression</a:t>
            </a:r>
          </a:p>
          <a:p>
            <a:pPr lvl="1"/>
            <a:r>
              <a:rPr lang="en-US" altLang="zh-CN" dirty="0"/>
              <a:t>Converges in 100 </a:t>
            </a:r>
            <a:r>
              <a:rPr lang="en-US" altLang="zh-CN" dirty="0" smtClean="0"/>
              <a:t>iterations</a:t>
            </a:r>
          </a:p>
          <a:p>
            <a:pPr lvl="1"/>
            <a:r>
              <a:rPr lang="en-US" altLang="zh-CN" dirty="0"/>
              <a:t>Time for each iteration: </a:t>
            </a:r>
            <a:r>
              <a:rPr lang="en-US" altLang="zh-CN" dirty="0" smtClean="0"/>
              <a:t>&lt; </a:t>
            </a:r>
            <a:r>
              <a:rPr lang="en-US" altLang="zh-CN" smtClean="0"/>
              <a:t>1 </a:t>
            </a:r>
            <a:r>
              <a:rPr lang="en-US" altLang="zh-CN" smtClean="0"/>
              <a:t>s</a:t>
            </a:r>
            <a:endParaRPr lang="en-US" altLang="zh-CN" dirty="0" smtClean="0"/>
          </a:p>
          <a:p>
            <a:pPr lvl="2"/>
            <a:r>
              <a:rPr lang="en-US" altLang="zh-CN" dirty="0" smtClean="0"/>
              <a:t>Win </a:t>
            </a:r>
            <a:r>
              <a:rPr lang="en-US" altLang="zh-CN" dirty="0"/>
              <a:t>7, Intel Core 2 Duo CPU  2.53GHz, 6G RAM</a:t>
            </a:r>
          </a:p>
          <a:p>
            <a:pPr lvl="2"/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endParaRPr lang="en-US" altLang="zh-CN" dirty="0" smtClean="0"/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endParaRPr lang="en-US" altLang="zh-CN" dirty="0"/>
          </a:p>
          <a:p>
            <a:endParaRPr lang="en-US" altLang="zh-CN" dirty="0" smtClean="0"/>
          </a:p>
          <a:p>
            <a:pPr lvl="1"/>
            <a:endParaRPr lang="en-US" altLang="zh-CN" dirty="0"/>
          </a:p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527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Other applications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n-US" altLang="zh-CN" sz="2400" dirty="0"/>
              <a:t>Ads CTR prediction (KDD Cup 2012)</a:t>
            </a:r>
            <a:r>
              <a:rPr lang="en-US" altLang="zh-CN" dirty="0"/>
              <a:t>	</a:t>
            </a:r>
          </a:p>
          <a:p>
            <a:pPr lvl="1"/>
            <a:r>
              <a:rPr lang="en-US" altLang="zh-CN" dirty="0" smtClean="0"/>
              <a:t>Features</a:t>
            </a:r>
          </a:p>
          <a:p>
            <a:pPr lvl="2"/>
            <a:r>
              <a:rPr lang="en-US" altLang="zh-CN" dirty="0" err="1"/>
              <a:t>User_info</a:t>
            </a:r>
            <a:r>
              <a:rPr lang="en-US" altLang="zh-CN" dirty="0"/>
              <a:t>, </a:t>
            </a:r>
            <a:r>
              <a:rPr lang="en-US" altLang="zh-CN" dirty="0" err="1"/>
              <a:t>Ad_info</a:t>
            </a:r>
            <a:r>
              <a:rPr lang="en-US" altLang="zh-CN" dirty="0"/>
              <a:t>, </a:t>
            </a:r>
            <a:r>
              <a:rPr lang="en-US" altLang="zh-CN" dirty="0" err="1" smtClean="0"/>
              <a:t>Query_info</a:t>
            </a:r>
            <a:r>
              <a:rPr lang="en-US" altLang="zh-CN" dirty="0" smtClean="0"/>
              <a:t>, Position, etc.</a:t>
            </a:r>
          </a:p>
          <a:p>
            <a:pPr lvl="1"/>
            <a:r>
              <a:rPr lang="en-US" altLang="zh-CN" dirty="0"/>
              <a:t># features: 7.2M</a:t>
            </a:r>
          </a:p>
          <a:p>
            <a:pPr lvl="1"/>
            <a:r>
              <a:rPr lang="en-US" altLang="zh-CN" dirty="0"/>
              <a:t># items in training: 160M</a:t>
            </a:r>
          </a:p>
          <a:p>
            <a:pPr lvl="1"/>
            <a:r>
              <a:rPr lang="en-US" altLang="zh-CN" dirty="0"/>
              <a:t>Classification</a:t>
            </a:r>
          </a:p>
          <a:p>
            <a:pPr lvl="1"/>
            <a:r>
              <a:rPr lang="en-US" altLang="zh-CN" dirty="0"/>
              <a:t>Performance</a:t>
            </a:r>
            <a:r>
              <a:rPr lang="en-US" altLang="zh-CN" dirty="0" smtClean="0"/>
              <a:t>:</a:t>
            </a:r>
          </a:p>
          <a:p>
            <a:pPr lvl="2"/>
            <a:r>
              <a:rPr lang="en-US" altLang="zh-CN" dirty="0"/>
              <a:t>AUC: 0.80178, the best (SVM) is 0.80893</a:t>
            </a:r>
          </a:p>
          <a:p>
            <a:pPr lvl="2"/>
            <a:endParaRPr lang="en-US" altLang="zh-CN" dirty="0" smtClean="0"/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endParaRPr lang="en-US" altLang="zh-CN" sz="2400" dirty="0" smtClean="0"/>
          </a:p>
          <a:p>
            <a:pPr marL="548640" lvl="2">
              <a:spcBef>
                <a:spcPts val="600"/>
              </a:spcBef>
              <a:buSzPct val="70000"/>
            </a:pPr>
            <a:endParaRPr lang="en-US" altLang="zh-CN" dirty="0" smtClean="0"/>
          </a:p>
          <a:p>
            <a:pPr marL="548640" lvl="2">
              <a:spcBef>
                <a:spcPts val="600"/>
              </a:spcBef>
              <a:buSzPct val="70000"/>
            </a:pP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22</a:t>
            </a:fld>
            <a:endParaRPr lang="zh-CN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340768"/>
            <a:ext cx="2152371" cy="1102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321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Other applications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n-US" altLang="zh-CN" sz="2400" dirty="0" err="1"/>
              <a:t>HiCloud</a:t>
            </a:r>
            <a:r>
              <a:rPr lang="en-US" altLang="zh-CN" sz="2400" dirty="0"/>
              <a:t> App Recommendation</a:t>
            </a:r>
          </a:p>
          <a:p>
            <a:pPr lvl="1"/>
            <a:r>
              <a:rPr lang="en-US" altLang="zh-CN" dirty="0" smtClean="0"/>
              <a:t>Features</a:t>
            </a:r>
          </a:p>
          <a:p>
            <a:pPr lvl="2"/>
            <a:r>
              <a:rPr lang="en-US" altLang="zh-CN" dirty="0" err="1" smtClean="0"/>
              <a:t>App_info</a:t>
            </a:r>
            <a:r>
              <a:rPr lang="en-US" altLang="zh-CN" dirty="0" smtClean="0"/>
              <a:t>, Smartphone </a:t>
            </a:r>
            <a:r>
              <a:rPr lang="en-US" altLang="zh-CN" dirty="0"/>
              <a:t>model, installed </a:t>
            </a:r>
            <a:r>
              <a:rPr lang="en-US" altLang="zh-CN" dirty="0" smtClean="0"/>
              <a:t>apps, etc.</a:t>
            </a:r>
          </a:p>
          <a:p>
            <a:pPr lvl="1"/>
            <a:r>
              <a:rPr lang="en-US" altLang="zh-CN" dirty="0" smtClean="0"/>
              <a:t># </a:t>
            </a:r>
            <a:r>
              <a:rPr lang="en-US" altLang="zh-CN" dirty="0"/>
              <a:t>features: </a:t>
            </a:r>
            <a:r>
              <a:rPr lang="en-US" altLang="zh-CN" dirty="0" smtClean="0"/>
              <a:t>9.5M</a:t>
            </a:r>
            <a:endParaRPr lang="en-US" altLang="zh-CN" dirty="0"/>
          </a:p>
          <a:p>
            <a:pPr lvl="1"/>
            <a:r>
              <a:rPr lang="en-US" altLang="zh-CN" dirty="0"/>
              <a:t># items in training: </a:t>
            </a:r>
            <a:r>
              <a:rPr lang="en-US" altLang="zh-CN" dirty="0" smtClean="0"/>
              <a:t>16M</a:t>
            </a:r>
            <a:endParaRPr lang="en-US" altLang="zh-CN" dirty="0"/>
          </a:p>
          <a:p>
            <a:pPr lvl="1"/>
            <a:r>
              <a:rPr lang="en-US" altLang="zh-CN" dirty="0"/>
              <a:t>Classification</a:t>
            </a:r>
          </a:p>
          <a:p>
            <a:pPr lvl="1"/>
            <a:r>
              <a:rPr lang="en-US" altLang="zh-CN" dirty="0"/>
              <a:t>Performance</a:t>
            </a:r>
            <a:r>
              <a:rPr lang="en-US" altLang="zh-CN" dirty="0" smtClean="0"/>
              <a:t>:</a:t>
            </a:r>
          </a:p>
          <a:p>
            <a:pPr lvl="2"/>
            <a:r>
              <a:rPr lang="en-US" altLang="zh-CN" dirty="0"/>
              <a:t>T</a:t>
            </a:r>
            <a:r>
              <a:rPr lang="en-US" altLang="zh-CN" dirty="0" smtClean="0"/>
              <a:t>op </a:t>
            </a:r>
            <a:r>
              <a:rPr lang="en-US" altLang="zh-CN" dirty="0"/>
              <a:t>5: 8%, </a:t>
            </a:r>
            <a:r>
              <a:rPr lang="en-US" altLang="zh-CN" dirty="0" smtClean="0"/>
              <a:t>Top </a:t>
            </a:r>
            <a:r>
              <a:rPr lang="en-US" altLang="zh-CN" dirty="0"/>
              <a:t>10: 18%, </a:t>
            </a:r>
            <a:r>
              <a:rPr lang="en-US" altLang="zh-CN" dirty="0" smtClean="0"/>
              <a:t>Top </a:t>
            </a:r>
            <a:r>
              <a:rPr lang="en-US" altLang="zh-CN" dirty="0"/>
              <a:t>20: 32%; AUC: 0.78</a:t>
            </a:r>
          </a:p>
          <a:p>
            <a:pPr lvl="2"/>
            <a:endParaRPr lang="en-US" altLang="zh-CN" dirty="0"/>
          </a:p>
          <a:p>
            <a:pPr lvl="2"/>
            <a:endParaRPr lang="en-US" altLang="zh-CN" dirty="0" smtClean="0"/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endParaRPr lang="en-US" altLang="zh-CN" sz="2400" dirty="0" smtClean="0"/>
          </a:p>
          <a:p>
            <a:pPr marL="548640" lvl="2">
              <a:spcBef>
                <a:spcPts val="600"/>
              </a:spcBef>
              <a:buSzPct val="70000"/>
            </a:pPr>
            <a:endParaRPr lang="en-US" altLang="zh-CN" dirty="0" smtClean="0"/>
          </a:p>
          <a:p>
            <a:pPr marL="548640" lvl="2">
              <a:spcBef>
                <a:spcPts val="600"/>
              </a:spcBef>
              <a:buSzPct val="70000"/>
            </a:pP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23</a:t>
            </a:fld>
            <a:endParaRPr lang="zh-CN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7991" y="1412776"/>
            <a:ext cx="2638425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211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CN" dirty="0" smtClean="0"/>
              <a:t>FM: a general predictor</a:t>
            </a:r>
          </a:p>
          <a:p>
            <a:r>
              <a:rPr lang="en-US" altLang="zh-CN" dirty="0" smtClean="0"/>
              <a:t>Works under </a:t>
            </a:r>
            <a:r>
              <a:rPr lang="en-US" altLang="zh-CN" dirty="0" err="1" smtClean="0"/>
              <a:t>sparsity</a:t>
            </a:r>
            <a:endParaRPr lang="en-US" altLang="zh-CN" dirty="0" smtClean="0"/>
          </a:p>
          <a:p>
            <a:r>
              <a:rPr lang="en-US" altLang="zh-CN" dirty="0" smtClean="0"/>
              <a:t>Linear computation complexity</a:t>
            </a:r>
          </a:p>
          <a:p>
            <a:r>
              <a:rPr lang="en-US" altLang="zh-CN" dirty="0" smtClean="0"/>
              <a:t>Estimates interactions automatically</a:t>
            </a:r>
          </a:p>
          <a:p>
            <a:r>
              <a:rPr lang="en-US" altLang="zh-CN" dirty="0" smtClean="0"/>
              <a:t>Works with any real valued feature vector</a:t>
            </a:r>
          </a:p>
          <a:p>
            <a:pPr lvl="1"/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24</a:t>
            </a:fld>
            <a:endParaRPr lang="zh-CN" altLang="en-US"/>
          </a:p>
        </p:txBody>
      </p:sp>
      <p:sp>
        <p:nvSpPr>
          <p:cNvPr id="5" name="标题 1"/>
          <p:cNvSpPr txBox="1">
            <a:spLocks/>
          </p:cNvSpPr>
          <p:nvPr/>
        </p:nvSpPr>
        <p:spPr>
          <a:xfrm>
            <a:off x="855051" y="4293096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1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6600" dirty="0" smtClean="0"/>
              <a:t>		Thanks!</a:t>
            </a:r>
            <a:endParaRPr lang="zh-CN" altLang="en-US" sz="6600" dirty="0"/>
          </a:p>
        </p:txBody>
      </p:sp>
    </p:spTree>
    <p:extLst>
      <p:ext uri="{BB962C8B-B14F-4D97-AF65-F5344CB8AC3E}">
        <p14:creationId xmlns:p14="http://schemas.microsoft.com/office/powerpoint/2010/main" val="66459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DouBan</a:t>
            </a:r>
            <a:r>
              <a:rPr lang="en-US" altLang="zh-CN" dirty="0" smtClean="0"/>
              <a:t> movie</a:t>
            </a:r>
            <a:endParaRPr lang="zh-CN" altLang="en-US" dirty="0"/>
          </a:p>
        </p:txBody>
      </p:sp>
      <p:pic>
        <p:nvPicPr>
          <p:cNvPr id="5" name="内容占位符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055" y="1556792"/>
            <a:ext cx="6075257" cy="4680520"/>
          </a:xfrm>
        </p:spPr>
      </p:pic>
      <p:sp>
        <p:nvSpPr>
          <p:cNvPr id="4" name="灯片编号占位符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</a:t>
            </a:fld>
            <a:endParaRPr lang="zh-CN" altLang="en-US"/>
          </a:p>
        </p:txBody>
      </p:sp>
      <p:sp>
        <p:nvSpPr>
          <p:cNvPr id="3" name="圆角矩形 2"/>
          <p:cNvSpPr/>
          <p:nvPr/>
        </p:nvSpPr>
        <p:spPr>
          <a:xfrm>
            <a:off x="4716016" y="1772816"/>
            <a:ext cx="1584176" cy="36004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59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Prediction Task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723600"/>
            <a:ext cx="7467600" cy="4873752"/>
          </a:xfrm>
        </p:spPr>
        <p:txBody>
          <a:bodyPr/>
          <a:lstStyle/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dirty="0" smtClean="0"/>
              <a:t>e.g. </a:t>
            </a:r>
            <a:r>
              <a:rPr lang="en-US" altLang="zh-CN" b="1" dirty="0" smtClean="0">
                <a:solidFill>
                  <a:schemeClr val="accent2">
                    <a:lumMod val="75000"/>
                  </a:schemeClr>
                </a:solidFill>
              </a:rPr>
              <a:t>Alice</a:t>
            </a:r>
            <a:r>
              <a:rPr lang="en-US" altLang="zh-CN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altLang="zh-CN" dirty="0" smtClean="0"/>
              <a:t>rates </a:t>
            </a:r>
            <a:r>
              <a:rPr lang="en-US" altLang="zh-CN" b="1" dirty="0" smtClean="0">
                <a:solidFill>
                  <a:schemeClr val="accent1">
                    <a:lumMod val="75000"/>
                  </a:schemeClr>
                </a:solidFill>
              </a:rPr>
              <a:t>Titanic</a:t>
            </a:r>
            <a:r>
              <a:rPr lang="en-US" altLang="zh-CN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b="1" dirty="0" smtClean="0"/>
              <a:t>5</a:t>
            </a:r>
            <a:r>
              <a:rPr lang="en-US" altLang="zh-CN" dirty="0" smtClean="0"/>
              <a:t> at time </a:t>
            </a:r>
            <a:r>
              <a:rPr lang="en-US" altLang="zh-CN" b="1" dirty="0" smtClean="0">
                <a:solidFill>
                  <a:srgbClr val="00B050"/>
                </a:solidFill>
              </a:rPr>
              <a:t>13</a:t>
            </a:r>
            <a:endParaRPr lang="zh-CN" altLang="en-US" b="1" dirty="0">
              <a:solidFill>
                <a:srgbClr val="00B05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4</a:t>
            </a:fld>
            <a:endParaRPr lang="zh-CN" altLang="en-US"/>
          </a:p>
        </p:txBody>
      </p:sp>
      <p:pic>
        <p:nvPicPr>
          <p:cNvPr id="5" name="內容版面配置區 3"/>
          <p:cNvPicPr>
            <a:picLocks noGrp="1" noChangeAspect="1"/>
          </p:cNvPicPr>
          <p:nvPr/>
        </p:nvPicPr>
        <p:blipFill>
          <a:blip r:embed="rId3"/>
          <a:srcRect t="-12133" b="-12133"/>
          <a:stretch>
            <a:fillRect/>
          </a:stretch>
        </p:blipFill>
        <p:spPr>
          <a:xfrm>
            <a:off x="292730" y="1412776"/>
            <a:ext cx="8248189" cy="4536504"/>
          </a:xfrm>
          <a:prstGeom prst="rect">
            <a:avLst/>
          </a:prstGeom>
        </p:spPr>
      </p:pic>
      <p:sp>
        <p:nvSpPr>
          <p:cNvPr id="6" name="圆角矩形 5"/>
          <p:cNvSpPr/>
          <p:nvPr/>
        </p:nvSpPr>
        <p:spPr>
          <a:xfrm>
            <a:off x="7596336" y="3933056"/>
            <a:ext cx="792088" cy="4621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 smtClean="0"/>
              <a:t>?</a:t>
            </a:r>
            <a:endParaRPr lang="zh-CN" altLang="en-US" b="1" dirty="0"/>
          </a:p>
        </p:txBody>
      </p:sp>
      <p:sp>
        <p:nvSpPr>
          <p:cNvPr id="7" name="圆角矩形 6"/>
          <p:cNvSpPr/>
          <p:nvPr/>
        </p:nvSpPr>
        <p:spPr>
          <a:xfrm>
            <a:off x="7596336" y="4437112"/>
            <a:ext cx="792088" cy="4621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 smtClean="0"/>
              <a:t>?</a:t>
            </a:r>
            <a:endParaRPr lang="zh-CN" altLang="en-US" b="1" dirty="0"/>
          </a:p>
        </p:txBody>
      </p:sp>
      <p:sp>
        <p:nvSpPr>
          <p:cNvPr id="9" name="矩形 8"/>
          <p:cNvSpPr/>
          <p:nvPr/>
        </p:nvSpPr>
        <p:spPr>
          <a:xfrm>
            <a:off x="4237012" y="5773448"/>
            <a:ext cx="309936" cy="3267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甜甜圈 2"/>
          <p:cNvSpPr/>
          <p:nvPr/>
        </p:nvSpPr>
        <p:spPr>
          <a:xfrm>
            <a:off x="755576" y="2348880"/>
            <a:ext cx="423223" cy="420118"/>
          </a:xfrm>
          <a:prstGeom prst="donut">
            <a:avLst>
              <a:gd name="adj" fmla="val 8748"/>
            </a:avLst>
          </a:prstGeom>
          <a:solidFill>
            <a:schemeClr val="accent6">
              <a:lumMod val="5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>
              <a:solidFill>
                <a:schemeClr val="tx1"/>
              </a:solidFill>
            </a:endParaRPr>
          </a:p>
        </p:txBody>
      </p:sp>
      <p:sp>
        <p:nvSpPr>
          <p:cNvPr id="18" name="甜甜圈 2"/>
          <p:cNvSpPr/>
          <p:nvPr/>
        </p:nvSpPr>
        <p:spPr>
          <a:xfrm>
            <a:off x="2060545" y="2360810"/>
            <a:ext cx="423223" cy="420118"/>
          </a:xfrm>
          <a:prstGeom prst="donut">
            <a:avLst>
              <a:gd name="adj" fmla="val 8748"/>
            </a:avLst>
          </a:prstGeom>
          <a:solidFill>
            <a:schemeClr val="accent6">
              <a:lumMod val="5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>
              <a:solidFill>
                <a:schemeClr val="tx1"/>
              </a:solidFill>
            </a:endParaRPr>
          </a:p>
        </p:txBody>
      </p:sp>
      <p:sp>
        <p:nvSpPr>
          <p:cNvPr id="19" name="甜甜圈 2"/>
          <p:cNvSpPr/>
          <p:nvPr/>
        </p:nvSpPr>
        <p:spPr>
          <a:xfrm>
            <a:off x="5444921" y="2348880"/>
            <a:ext cx="423223" cy="420118"/>
          </a:xfrm>
          <a:prstGeom prst="donut">
            <a:avLst>
              <a:gd name="adj" fmla="val 8748"/>
            </a:avLst>
          </a:prstGeom>
          <a:solidFill>
            <a:schemeClr val="accent6">
              <a:lumMod val="5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>
              <a:solidFill>
                <a:schemeClr val="tx1"/>
              </a:solidFill>
            </a:endParaRPr>
          </a:p>
        </p:txBody>
      </p:sp>
      <p:sp>
        <p:nvSpPr>
          <p:cNvPr id="20" name="甜甜圈 2"/>
          <p:cNvSpPr/>
          <p:nvPr/>
        </p:nvSpPr>
        <p:spPr>
          <a:xfrm>
            <a:off x="7605161" y="2348880"/>
            <a:ext cx="423223" cy="420118"/>
          </a:xfrm>
          <a:prstGeom prst="donut">
            <a:avLst>
              <a:gd name="adj" fmla="val 8748"/>
            </a:avLst>
          </a:prstGeom>
          <a:solidFill>
            <a:schemeClr val="accent6">
              <a:lumMod val="5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823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Prediction Task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altLang="zh-CN" b="0" dirty="0" smtClean="0"/>
                  <a:t>Format: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/>
                      </a:rPr>
                      <m:t>𝑦</m:t>
                    </m:r>
                    <m:d>
                      <m:d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altLang="zh-CN" b="0" i="1" smtClean="0">
                        <a:latin typeface="Cambria Math"/>
                      </a:rPr>
                      <m:t>:</m:t>
                    </m:r>
                    <m:sSup>
                      <m:sSup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zh-CN" i="1">
                            <a:latin typeface="Cambria Math"/>
                          </a:rPr>
                          <m:t>ℝ</m:t>
                        </m:r>
                      </m:e>
                      <m:sup>
                        <m:r>
                          <a:rPr lang="en-US" altLang="zh-CN" b="0" i="1" smtClean="0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US" altLang="zh-CN" b="0" i="1" smtClean="0">
                        <a:latin typeface="Cambria Math"/>
                      </a:rPr>
                      <m:t>→</m:t>
                    </m:r>
                    <m:r>
                      <a:rPr lang="en-US" altLang="zh-CN" b="0" i="1" smtClean="0">
                        <a:latin typeface="Cambria Math"/>
                      </a:rPr>
                      <m:t>𝑇</m:t>
                    </m:r>
                  </m:oMath>
                </a14:m>
                <a:endParaRPr lang="en-US" altLang="zh-CN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/>
                      </a:rPr>
                      <m:t>𝑇</m:t>
                    </m:r>
                    <m:r>
                      <a:rPr lang="en-US" altLang="zh-CN" b="0" i="1" smtClean="0">
                        <a:latin typeface="Cambria Math"/>
                      </a:rPr>
                      <m:t>=</m:t>
                    </m:r>
                    <m:r>
                      <a:rPr lang="en-US" altLang="zh-CN" i="1">
                        <a:latin typeface="Cambria Math"/>
                      </a:rPr>
                      <m:t>ℝ</m:t>
                    </m:r>
                  </m:oMath>
                </a14:m>
                <a:r>
                  <a:rPr lang="en-US" altLang="zh-CN" dirty="0" smtClean="0"/>
                  <a:t> for regression, 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/>
                      </a:rPr>
                      <m:t>𝑇</m:t>
                    </m:r>
                    <m:r>
                      <a:rPr lang="en-US" altLang="zh-CN" b="0" i="1" smtClean="0">
                        <a:latin typeface="Cambria Math"/>
                      </a:rPr>
                      <m:t>= {+1,−1}</m:t>
                    </m:r>
                  </m:oMath>
                </a14:m>
                <a:r>
                  <a:rPr lang="en-US" altLang="zh-CN" dirty="0" smtClean="0"/>
                  <a:t> for classification</a:t>
                </a:r>
              </a:p>
              <a:p>
                <a:pPr lvl="1"/>
                <a:endParaRPr lang="en-US" altLang="zh-CN" dirty="0"/>
              </a:p>
              <a:p>
                <a:r>
                  <a:rPr lang="en-US" altLang="zh-CN" dirty="0" smtClean="0"/>
                  <a:t>Training set: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/>
                      </a:rPr>
                      <m:t>Tr</m:t>
                    </m:r>
                    <m:r>
                      <a:rPr lang="en-US" altLang="zh-CN" b="0" i="1" smtClean="0">
                        <a:latin typeface="Cambria Math"/>
                      </a:rPr>
                      <m:t>={</m:t>
                    </m:r>
                    <m:d>
                      <m:d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CN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/>
                              </a:rPr>
                              <m:t>1</m:t>
                            </m:r>
                          </m:sup>
                        </m:sSup>
                        <m:r>
                          <a:rPr lang="en-US" altLang="zh-CN" b="0" i="1" smtClean="0">
                            <a:latin typeface="Cambria Math"/>
                          </a:rPr>
                          <m:t>,</m:t>
                        </m:r>
                        <m:sSup>
                          <m:sSupPr>
                            <m:ctrlPr>
                              <a:rPr lang="en-US" altLang="zh-CN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/>
                              </a:rPr>
                              <m:t>1</m:t>
                            </m:r>
                          </m:sup>
                        </m:sSup>
                      </m:e>
                    </m:d>
                    <m:r>
                      <a:rPr lang="en-US" altLang="zh-CN" b="0" i="1" smtClean="0">
                        <a:latin typeface="Cambria Math"/>
                      </a:rPr>
                      <m:t>,</m:t>
                    </m:r>
                    <m:d>
                      <m:d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CN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altLang="zh-CN" b="0" i="1" smtClean="0">
                            <a:latin typeface="Cambria Math"/>
                          </a:rPr>
                          <m:t>,</m:t>
                        </m:r>
                        <m:sSup>
                          <m:sSupPr>
                            <m:ctrlPr>
                              <a:rPr lang="en-US" altLang="zh-CN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altLang="zh-CN" b="0" i="1" smtClean="0">
                        <a:latin typeface="Cambria Math"/>
                      </a:rPr>
                      <m:t>…}</m:t>
                    </m:r>
                  </m:oMath>
                </a14:m>
                <a:endParaRPr lang="en-US" altLang="zh-CN" dirty="0" smtClean="0"/>
              </a:p>
              <a:p>
                <a:pPr lvl="1"/>
                <a:endParaRPr lang="en-US" altLang="zh-CN" dirty="0"/>
              </a:p>
              <a:p>
                <a:r>
                  <a:rPr lang="en-US" altLang="zh-CN" dirty="0" smtClean="0"/>
                  <a:t>Testing set: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CN" b="0" i="0" smtClean="0">
                        <a:latin typeface="Cambria Math"/>
                      </a:rPr>
                      <m:t>Te</m:t>
                    </m:r>
                    <m:r>
                      <a:rPr lang="en-US" altLang="zh-CN" b="0" i="1" smtClean="0">
                        <a:latin typeface="Cambria Math"/>
                      </a:rPr>
                      <m:t>={</m:t>
                    </m:r>
                    <m:sSub>
                      <m:sSub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zh-CN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zh-CN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zh-CN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altLang="zh-CN" b="0" i="1" smtClean="0">
                        <a:latin typeface="Cambria Math"/>
                      </a:rPr>
                      <m:t>,…}</m:t>
                    </m:r>
                  </m:oMath>
                </a14:m>
                <a:r>
                  <a:rPr lang="en-US" altLang="zh-CN" dirty="0" smtClean="0"/>
                  <a:t>, </a:t>
                </a:r>
              </a:p>
              <a:p>
                <a:pPr lvl="1"/>
                <a:endParaRPr lang="en-US" altLang="zh-CN" dirty="0" smtClean="0"/>
              </a:p>
              <a:p>
                <a:r>
                  <a:rPr lang="en-US" altLang="zh-CN" dirty="0" smtClean="0"/>
                  <a:t>Objective: to predict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/>
                      </a:rPr>
                      <m:t>{</m:t>
                    </m:r>
                    <m:r>
                      <a:rPr lang="en-US" altLang="zh-CN" b="0" i="1" smtClean="0">
                        <a:latin typeface="Cambria Math"/>
                      </a:rPr>
                      <m:t>𝑦</m:t>
                    </m:r>
                    <m:r>
                      <a:rPr lang="en-US" altLang="zh-CN" b="0" i="1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zh-CN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zh-CN" b="0" i="1" smtClean="0">
                        <a:latin typeface="Cambria Math"/>
                      </a:rPr>
                      <m:t>),</m:t>
                    </m:r>
                    <m:r>
                      <a:rPr lang="en-US" altLang="zh-CN" b="0" i="1" smtClean="0">
                        <a:latin typeface="Cambria Math"/>
                      </a:rPr>
                      <m:t>𝑦</m:t>
                    </m:r>
                    <m:r>
                      <a:rPr lang="en-US" altLang="zh-CN" b="0" i="1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zh-CN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altLang="zh-CN" b="0" i="1" smtClean="0">
                        <a:latin typeface="Cambria Math"/>
                      </a:rPr>
                      <m:t>),…}</m:t>
                    </m:r>
                  </m:oMath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3"/>
                <a:stretch>
                  <a:fillRect l="-327" t="-1001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995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291" y="3717032"/>
            <a:ext cx="5885861" cy="3140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Linear </a:t>
            </a:r>
            <a:r>
              <a:rPr lang="en-US" altLang="zh-CN" smtClean="0"/>
              <a:t>Model – Feature </a:t>
            </a:r>
            <a:r>
              <a:rPr lang="en-US" altLang="zh-CN" dirty="0" smtClean="0"/>
              <a:t>Engineering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CN" dirty="0" smtClean="0"/>
              <a:t>Linear SVM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Logistic Regression</a:t>
            </a:r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6</a:t>
            </a:fld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239852" y="1628800"/>
                <a:ext cx="3672408" cy="461665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altLang="zh-CN" sz="2400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altLang="zh-CN" sz="24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zh-CN" sz="2400" b="0" i="1" smtClean="0">
                            <a:latin typeface="Cambria Math"/>
                          </a:rPr>
                          <m:t>𝑦</m:t>
                        </m:r>
                      </m:e>
                    </m:acc>
                    <m:d>
                      <m:dPr>
                        <m:ctrlPr>
                          <a:rPr lang="en-US" altLang="zh-CN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CN" sz="24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altLang="zh-CN" sz="2400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altLang="zh-CN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altLang="zh-CN" sz="2400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altLang="zh-CN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zh-CN" sz="2400" b="0" i="1" smtClean="0">
                            <a:latin typeface="Cambria Math"/>
                          </a:rPr>
                          <m:t>𝑤</m:t>
                        </m:r>
                      </m:e>
                      <m:sup>
                        <m:r>
                          <a:rPr lang="en-US" altLang="zh-CN" sz="2400" b="0" i="1" smtClean="0">
                            <a:latin typeface="Cambria Math"/>
                          </a:rPr>
                          <m:t>𝑇</m:t>
                        </m:r>
                      </m:sup>
                    </m:sSup>
                    <m:r>
                      <a:rPr lang="en-US" altLang="zh-CN" sz="2400" b="0" i="1" smtClean="0">
                        <a:latin typeface="Cambria Math"/>
                      </a:rPr>
                      <m:t>𝑥</m:t>
                    </m:r>
                  </m:oMath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9852" y="1628800"/>
                <a:ext cx="3672408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239852" y="2996952"/>
                <a:ext cx="3780420" cy="851708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altLang="zh-CN" sz="24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altLang="zh-CN" sz="2400" b="0" i="1" smtClean="0">
                              <a:latin typeface="Cambria Math"/>
                            </a:rPr>
                            <m:t>𝑦</m:t>
                          </m:r>
                        </m:e>
                      </m:acc>
                      <m:d>
                        <m:dPr>
                          <m:ctrlPr>
                            <a:rPr lang="en-US" altLang="zh-CN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zh-CN" sz="2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altLang="zh-CN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zh-CN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zh-CN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2400" b="0" i="1" smtClean="0">
                              <a:latin typeface="Cambria Math"/>
                            </a:rPr>
                            <m:t>1+</m:t>
                          </m:r>
                          <m:sSub>
                            <m:sSubPr>
                              <m:ctrlPr>
                                <a:rPr lang="en-US" altLang="zh-CN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CN" sz="2400" b="0" i="1" smtClean="0">
                                  <a:latin typeface="Cambria Math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altLang="zh-CN" sz="2400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a:rPr lang="en-US" altLang="zh-CN" sz="2400" b="0" i="0" smtClean="0">
                              <a:latin typeface="Cambria Math"/>
                            </a:rPr>
                            <m:t>exp</m:t>
                          </m:r>
                          <m:r>
                            <a:rPr lang="en-US" altLang="zh-CN" sz="2400" b="0" i="1" smtClean="0">
                              <a:latin typeface="Cambria Math"/>
                            </a:rPr>
                            <m:t>(−</m:t>
                          </m:r>
                          <m:sSup>
                            <m:sSupPr>
                              <m:ctrlPr>
                                <a:rPr lang="en-US" altLang="zh-CN" sz="2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zh-CN" sz="2400" i="1">
                                  <a:latin typeface="Cambria Math"/>
                                </a:rPr>
                                <m:t>𝑤</m:t>
                              </m:r>
                            </m:e>
                            <m:sup>
                              <m:r>
                                <a:rPr lang="en-US" altLang="zh-CN" sz="2400" b="0" i="1" smtClean="0">
                                  <a:latin typeface="Cambria Math"/>
                                </a:rPr>
                                <m:t>𝑇</m:t>
                              </m:r>
                            </m:sup>
                          </m:sSup>
                          <m:r>
                            <a:rPr lang="en-US" altLang="zh-CN" sz="2400" i="1">
                              <a:latin typeface="Cambria Math"/>
                            </a:rPr>
                            <m:t>𝑥</m:t>
                          </m:r>
                          <m:r>
                            <m:rPr>
                              <m:nor/>
                            </m:rPr>
                            <a:rPr lang="zh-CN" altLang="en-US" sz="2400" dirty="0"/>
                            <m:t> </m:t>
                          </m:r>
                          <m:r>
                            <a:rPr lang="en-US" altLang="zh-CN" sz="24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9852" y="2996952"/>
                <a:ext cx="3780420" cy="85170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464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Factorization model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zh-CN" dirty="0" smtClean="0"/>
                  <a:t> </a:t>
                </a:r>
                <a:endParaRPr lang="en-US" altLang="zh-CN" dirty="0"/>
              </a:p>
              <a:p>
                <a:endParaRPr lang="en-US" altLang="zh-CN" dirty="0" smtClean="0"/>
              </a:p>
              <a:p>
                <a:endParaRPr lang="en-US" altLang="zh-CN" dirty="0" smtClean="0"/>
              </a:p>
              <a:p>
                <a:endParaRPr lang="en-US" altLang="zh-CN" dirty="0"/>
              </a:p>
              <a:p>
                <a:endParaRPr lang="en-US" altLang="zh-CN" dirty="0" smtClean="0"/>
              </a:p>
              <a:p>
                <a:endParaRPr lang="en-US" altLang="zh-CN" dirty="0"/>
              </a:p>
              <a:p>
                <a:pPr marL="0" indent="0">
                  <a:buNone/>
                </a:pPr>
                <a:endParaRPr lang="en-US" altLang="zh-CN" dirty="0" smtClean="0"/>
              </a:p>
              <a:p>
                <a:r>
                  <a:rPr lang="en-US" altLang="zh-CN" dirty="0" smtClean="0"/>
                  <a:t>Model parameters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/>
                      </a:rPr>
                      <m:t>Θ</m:t>
                    </m:r>
                    <m:r>
                      <a:rPr lang="en-US" altLang="zh-CN" b="0" i="1" smtClean="0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en-US" altLang="zh-CN" b="0" i="1" smtClean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b="0" i="1" smtClean="0">
                            <a:latin typeface="Cambria Math"/>
                          </a:rPr>
                          <m:t>,…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  <m:r>
                          <a:rPr lang="en-US" altLang="zh-CN" b="0" i="1" smtClean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b="0" i="1" smtClean="0">
                            <a:latin typeface="Cambria Math"/>
                          </a:rPr>
                          <m:t>,…,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endParaRPr lang="en-US" altLang="zh-CN" b="0" dirty="0" smtClean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altLang="zh-CN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zh-CN" b="0" i="1" smtClean="0">
                        <a:latin typeface="Cambria Math"/>
                      </a:rPr>
                      <m:t>∈</m:t>
                    </m:r>
                    <m:sSup>
                      <m:sSup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zh-CN" i="1">
                            <a:latin typeface="Cambria Math"/>
                          </a:rPr>
                          <m:t>ℝ</m:t>
                        </m:r>
                      </m:e>
                      <m:sup>
                        <m:r>
                          <a:rPr lang="en-US" altLang="zh-CN" b="0" i="1" smtClean="0">
                            <a:latin typeface="Cambria Math"/>
                          </a:rPr>
                          <m:t>𝑘</m:t>
                        </m:r>
                      </m:sup>
                    </m:sSup>
                    <m:r>
                      <a:rPr lang="en-US" altLang="zh-CN" b="0" i="1" smtClean="0">
                        <a:latin typeface="Cambria Math"/>
                      </a:rPr>
                      <m:t>,</m:t>
                    </m:r>
                    <m:r>
                      <a:rPr lang="en-US" altLang="zh-CN" b="0" i="1" smtClean="0">
                        <a:latin typeface="Cambria Math"/>
                      </a:rPr>
                      <m:t>𝑖</m:t>
                    </m:r>
                    <m:r>
                      <a:rPr lang="en-US" altLang="zh-CN" b="0" i="1" smtClean="0">
                        <a:latin typeface="Cambria Math"/>
                      </a:rPr>
                      <m:t>=1,…,</m:t>
                    </m:r>
                    <m:r>
                      <a:rPr lang="en-US" altLang="zh-CN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altLang="zh-CN" dirty="0" smtClean="0"/>
                  <a:t>, where</a:t>
                </a:r>
              </a:p>
              <a:p>
                <a:pPr marL="274320" lvl="1">
                  <a:spcBef>
                    <a:spcPts val="600"/>
                  </a:spcBef>
                  <a:buSzPct val="70000"/>
                  <a:buFont typeface="Wingdings"/>
                  <a:buChar char=""/>
                </a:pPr>
                <a14:m>
                  <m:oMath xmlns:m="http://schemas.openxmlformats.org/officeDocument/2006/math">
                    <m:r>
                      <a:rPr lang="en-US" altLang="zh-CN" sz="2400">
                        <a:latin typeface="Cambria Math"/>
                      </a:rPr>
                      <m:t>𝑘</m:t>
                    </m:r>
                  </m:oMath>
                </a14:m>
                <a:r>
                  <a:rPr lang="en-US" altLang="zh-CN" sz="2400" dirty="0"/>
                  <a:t> </a:t>
                </a:r>
                <a:r>
                  <a:rPr lang="en-US" altLang="zh-CN" sz="2400" dirty="0" smtClean="0"/>
                  <a:t>is </a:t>
                </a:r>
                <a:r>
                  <a:rPr lang="en-US" altLang="zh-CN" sz="2400" dirty="0"/>
                  <a:t>the inner </a:t>
                </a:r>
                <a:r>
                  <a:rPr lang="en-US" altLang="zh-CN" sz="2400" dirty="0" smtClean="0"/>
                  <a:t>dimension</a:t>
                </a:r>
                <a:endParaRPr lang="en-US" altLang="zh-CN" sz="2400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327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7</a:t>
            </a:fld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39552" y="1772816"/>
                <a:ext cx="4536504" cy="462947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kumimoji="1" lang="en-US" altLang="zh-TW" sz="2400" dirty="0" smtClean="0"/>
                  <a:t>Linear: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kumimoji="1" lang="en-US" altLang="zh-TW" sz="24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kumimoji="1" lang="en-US" altLang="zh-TW" sz="2400" b="0" i="1" smtClean="0">
                            <a:latin typeface="Cambria Math"/>
                          </a:rPr>
                          <m:t>𝑦</m:t>
                        </m:r>
                      </m:e>
                    </m:acc>
                    <m:d>
                      <m:dPr>
                        <m:ctrlPr>
                          <a:rPr kumimoji="1" lang="en-US" altLang="zh-TW" sz="2400" b="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kumimoji="1" lang="en-US" altLang="zh-TW" sz="2400" b="0" i="1" dirty="0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kumimoji="1" lang="en-US" altLang="zh-TW" sz="2400" b="0" i="1" dirty="0" smtClean="0">
                        <a:latin typeface="Cambria Math"/>
                      </a:rPr>
                      <m:t>≔</m:t>
                    </m:r>
                    <m:sSub>
                      <m:sSubPr>
                        <m:ctrlPr>
                          <a:rPr kumimoji="1" lang="en-US" altLang="zh-TW" sz="2400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en-US" altLang="zh-TW" sz="2400" b="0" i="1" dirty="0" smtClean="0"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kumimoji="1" lang="en-US" altLang="zh-TW" sz="2400" b="0" i="1" dirty="0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kumimoji="1" lang="en-US" altLang="zh-TW" sz="2400" b="0" i="1" dirty="0" smtClean="0">
                        <a:latin typeface="Cambria Math"/>
                      </a:rPr>
                      <m:t>+</m:t>
                    </m:r>
                    <m:nary>
                      <m:naryPr>
                        <m:chr m:val="∑"/>
                        <m:ctrlPr>
                          <a:rPr kumimoji="1" lang="en-US" altLang="zh-TW" sz="2400" b="0" i="1" dirty="0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kumimoji="1" lang="en-US" altLang="zh-TW" sz="2400" b="0" i="1" dirty="0" smtClean="0">
                            <a:latin typeface="Cambria Math"/>
                          </a:rPr>
                          <m:t>𝑖</m:t>
                        </m:r>
                        <m:r>
                          <a:rPr kumimoji="1" lang="en-US" altLang="zh-TW" sz="2400" b="0" i="1" dirty="0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kumimoji="1" lang="en-US" altLang="zh-TW" sz="2400" b="0" i="1" dirty="0" smtClean="0">
                            <a:latin typeface="Cambria Math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kumimoji="1" lang="en-US" altLang="zh-TW" sz="2400" b="0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kumimoji="1" lang="en-US" altLang="zh-TW" sz="2400" b="0" i="1" dirty="0" smtClean="0"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kumimoji="1" lang="en-US" altLang="zh-TW" sz="2400" b="0" i="1" dirty="0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kumimoji="1" lang="en-US" altLang="zh-TW" sz="2400" b="0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kumimoji="1" lang="en-US" altLang="zh-TW" sz="2400" b="0" i="1" dirty="0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kumimoji="1" lang="en-US" altLang="zh-TW" sz="2400" b="0" i="1" dirty="0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772816"/>
                <a:ext cx="4536504" cy="46294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971600" y="2636912"/>
                <a:ext cx="7128792" cy="504754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kumimoji="1" lang="en-US" altLang="zh-TW" sz="2400" dirty="0" smtClean="0"/>
                  <a:t>FM: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kumimoji="1" lang="en-US" altLang="zh-TW" sz="24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kumimoji="1" lang="en-US" altLang="zh-TW" sz="2400" b="0" i="1" smtClean="0">
                            <a:latin typeface="Cambria Math"/>
                          </a:rPr>
                          <m:t>𝑦</m:t>
                        </m:r>
                      </m:e>
                    </m:acc>
                    <m:d>
                      <m:dPr>
                        <m:ctrlPr>
                          <a:rPr kumimoji="1" lang="en-US" altLang="zh-TW" sz="2400" b="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kumimoji="1" lang="en-US" altLang="zh-TW" sz="2400" b="0" i="1" dirty="0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kumimoji="1" lang="en-US" altLang="zh-TW" sz="2400" b="0" i="1" dirty="0" smtClean="0">
                        <a:latin typeface="Cambria Math"/>
                      </a:rPr>
                      <m:t>≔</m:t>
                    </m:r>
                    <m:sSub>
                      <m:sSubPr>
                        <m:ctrlPr>
                          <a:rPr kumimoji="1" lang="en-US" altLang="zh-TW" sz="2400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en-US" altLang="zh-TW" sz="2400" b="0" i="1" dirty="0" smtClean="0"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kumimoji="1" lang="en-US" altLang="zh-TW" sz="2400" b="0" i="1" dirty="0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kumimoji="1" lang="en-US" altLang="zh-TW" sz="2400" b="0" i="1" dirty="0" smtClean="0">
                        <a:latin typeface="Cambria Math"/>
                      </a:rPr>
                      <m:t>+</m:t>
                    </m:r>
                    <m:nary>
                      <m:naryPr>
                        <m:chr m:val="∑"/>
                        <m:ctrlPr>
                          <a:rPr kumimoji="1" lang="en-US" altLang="zh-TW" sz="2400" b="0" i="1" dirty="0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kumimoji="1" lang="en-US" altLang="zh-TW" sz="2400" b="0" i="1" dirty="0" smtClean="0">
                            <a:latin typeface="Cambria Math"/>
                          </a:rPr>
                          <m:t>𝑖</m:t>
                        </m:r>
                        <m:r>
                          <a:rPr kumimoji="1" lang="en-US" altLang="zh-TW" sz="2400" b="0" i="1" dirty="0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kumimoji="1" lang="en-US" altLang="zh-TW" sz="2400" b="0" i="1" dirty="0" smtClean="0">
                            <a:latin typeface="Cambria Math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kumimoji="1" lang="en-US" altLang="zh-TW" sz="2400" b="0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kumimoji="1" lang="en-US" altLang="zh-TW" sz="2400" b="0" i="1" dirty="0" smtClean="0"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kumimoji="1" lang="en-US" altLang="zh-TW" sz="2400" b="0" i="1" dirty="0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kumimoji="1" lang="en-US" altLang="zh-TW" sz="2400" b="0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kumimoji="1" lang="en-US" altLang="zh-TW" sz="2400" b="0" i="1" dirty="0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kumimoji="1" lang="en-US" altLang="zh-TW" sz="2400" b="0" i="1" dirty="0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kumimoji="1" lang="en-US" altLang="zh-TW" sz="2400" b="0" i="1" dirty="0" smtClean="0">
                        <a:latin typeface="Cambria Math"/>
                      </a:rPr>
                      <m:t>+</m:t>
                    </m:r>
                    <m:nary>
                      <m:naryPr>
                        <m:chr m:val="∑"/>
                        <m:ctrlPr>
                          <a:rPr lang="en-US" altLang="zh-CN" sz="2400" i="1" dirty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CN" sz="2400" i="1" dirty="0">
                            <a:latin typeface="Cambria Math"/>
                          </a:rPr>
                          <m:t>𝑖</m:t>
                        </m:r>
                        <m:r>
                          <a:rPr lang="en-US" altLang="zh-CN" sz="2400" i="1" dirty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altLang="zh-CN" sz="2400" i="1" dirty="0">
                            <a:latin typeface="Cambria Math"/>
                          </a:rPr>
                          <m:t>𝑛</m:t>
                        </m:r>
                      </m:sup>
                      <m:e>
                        <m:nary>
                          <m:naryPr>
                            <m:chr m:val="∑"/>
                            <m:ctrlPr>
                              <a:rPr lang="en-US" altLang="zh-CN" sz="2400" i="1" dirty="0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altLang="zh-CN" sz="2400" i="1" dirty="0">
                                <a:latin typeface="Cambria Math"/>
                              </a:rPr>
                              <m:t>𝑗</m:t>
                            </m:r>
                            <m:r>
                              <a:rPr lang="en-US" altLang="zh-CN" sz="2400" i="1" dirty="0">
                                <a:latin typeface="Cambria Math"/>
                              </a:rPr>
                              <m:t>=</m:t>
                            </m:r>
                            <m:r>
                              <a:rPr lang="en-US" altLang="zh-CN" sz="2400" i="1" dirty="0">
                                <a:latin typeface="Cambria Math"/>
                              </a:rPr>
                              <m:t>𝑖</m:t>
                            </m:r>
                            <m:r>
                              <a:rPr lang="en-US" altLang="zh-CN" sz="2400" i="1" dirty="0">
                                <a:latin typeface="Cambria Math"/>
                              </a:rPr>
                              <m:t>+1</m:t>
                            </m:r>
                          </m:sub>
                          <m:sup>
                            <m:r>
                              <a:rPr lang="en-US" altLang="zh-CN" sz="2400" i="1" dirty="0">
                                <a:latin typeface="Cambria Math"/>
                              </a:rPr>
                              <m:t>𝑛</m:t>
                            </m:r>
                          </m:sup>
                          <m:e>
                            <m:d>
                              <m:dPr>
                                <m:begChr m:val="〈"/>
                                <m:endChr m:val="〉"/>
                                <m:ctrlPr>
                                  <a:rPr lang="en-US" altLang="zh-CN" sz="2400" i="1" dirty="0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zh-CN" sz="2400" i="1" dirty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2400" i="1" dirty="0">
                                        <a:latin typeface="Cambria Math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altLang="zh-CN" sz="2400" i="1" dirty="0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altLang="zh-CN" sz="2400" i="1" dirty="0">
                                    <a:latin typeface="Cambria Math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altLang="zh-CN" sz="2400" i="1" dirty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2400" i="1" dirty="0">
                                        <a:latin typeface="Cambria Math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altLang="zh-CN" sz="2400" i="1" dirty="0">
                                        <a:latin typeface="Cambria Math"/>
                                      </a:rPr>
                                      <m:t>𝑗</m:t>
                                    </m:r>
                                  </m:sub>
                                </m:sSub>
                              </m:e>
                            </m:d>
                            <m:sSub>
                              <m:sSubPr>
                                <m:ctrlPr>
                                  <a:rPr lang="en-US" altLang="zh-CN" sz="2400" i="1" dirty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400" i="1" dirty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zh-CN" sz="2400" i="1" dirty="0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altLang="zh-CN" sz="2400" i="1" dirty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400" i="1" dirty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zh-CN" sz="2400" i="1" dirty="0">
                                    <a:latin typeface="Cambria Math"/>
                                  </a:rPr>
                                  <m:t>𝑗</m:t>
                                </m:r>
                              </m:sub>
                            </m:sSub>
                          </m:e>
                        </m:nary>
                      </m:e>
                    </m:nary>
                  </m:oMath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2636912"/>
                <a:ext cx="7128792" cy="5047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圓角矩形圖說文字 5"/>
          <p:cNvSpPr/>
          <p:nvPr/>
        </p:nvSpPr>
        <p:spPr>
          <a:xfrm>
            <a:off x="5508104" y="3429000"/>
            <a:ext cx="3240360" cy="955717"/>
          </a:xfrm>
          <a:prstGeom prst="wedgeRoundRectCallout">
            <a:avLst>
              <a:gd name="adj1" fmla="val -8454"/>
              <a:gd name="adj2" fmla="val -79192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TW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zh-TW" sz="2400" b="1" dirty="0" smtClean="0">
                <a:solidFill>
                  <a:schemeClr val="tx1"/>
                </a:solidFill>
              </a:rPr>
              <a:t>Interaction</a:t>
            </a:r>
            <a:r>
              <a:rPr kumimoji="1" lang="zh-TW" altLang="en-US" sz="2400" b="1" dirty="0" smtClean="0">
                <a:solidFill>
                  <a:schemeClr val="tx1"/>
                </a:solidFill>
              </a:rPr>
              <a:t> </a:t>
            </a:r>
            <a:r>
              <a:rPr kumimoji="1" lang="en-US" altLang="zh-TW" sz="2400" b="1" dirty="0" smtClean="0">
                <a:solidFill>
                  <a:schemeClr val="tx1"/>
                </a:solidFill>
              </a:rPr>
              <a:t>between</a:t>
            </a:r>
            <a:r>
              <a:rPr kumimoji="1" lang="zh-TW" altLang="en-US" sz="2400" b="1" dirty="0" smtClean="0">
                <a:solidFill>
                  <a:schemeClr val="tx1"/>
                </a:solidFill>
              </a:rPr>
              <a:t> </a:t>
            </a:r>
            <a:r>
              <a:rPr kumimoji="1" lang="en-US" altLang="zh-TW" sz="2400" b="1" dirty="0" smtClean="0">
                <a:solidFill>
                  <a:schemeClr val="tx1"/>
                </a:solidFill>
              </a:rPr>
              <a:t>variables</a:t>
            </a:r>
            <a:endParaRPr kumimoji="1" lang="zh-TW" alt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70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277656" y="1720599"/>
            <a:ext cx="4246970" cy="423170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TW" sz="10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W</a:t>
            </a:r>
            <a:endParaRPr kumimoji="1" lang="zh-TW" altLang="en-US" sz="100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543069" y="908720"/>
                <a:ext cx="3240360" cy="5911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3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sz="3000" b="0" i="1" smtClean="0">
                              <a:latin typeface="Cambria Math"/>
                            </a:rPr>
                            <m:t>𝑤</m:t>
                          </m:r>
                        </m:e>
                        <m:sub>
                          <m:r>
                            <a:rPr lang="en-US" altLang="zh-CN" sz="30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altLang="zh-CN" sz="30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altLang="zh-CN" sz="3000" b="0" i="1" smtClean="0">
                              <a:latin typeface="Cambria Math"/>
                            </a:rPr>
                            <m:t>𝑗</m:t>
                          </m:r>
                        </m:sub>
                      </m:sSub>
                      <m:r>
                        <a:rPr lang="en-US" altLang="zh-CN" sz="30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〈"/>
                          <m:endChr m:val="〉"/>
                          <m:ctrlPr>
                            <a:rPr lang="en-US" altLang="zh-CN" sz="3000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CN" sz="3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CN" sz="30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altLang="zh-CN" sz="3000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altLang="zh-CN" sz="3000" b="0" i="1" smtClean="0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zh-CN" sz="3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CN" sz="30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altLang="zh-CN" sz="3000" b="0" i="1" smtClean="0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zh-CN" altLang="en-US" sz="3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3069" y="908720"/>
                <a:ext cx="3240360" cy="59112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467600" cy="1143000"/>
          </a:xfrm>
        </p:spPr>
        <p:txBody>
          <a:bodyPr/>
          <a:lstStyle/>
          <a:p>
            <a:r>
              <a:rPr lang="en-US" altLang="zh-CN" dirty="0" smtClean="0"/>
              <a:t>Interaction matrix</a:t>
            </a:r>
            <a:endParaRPr lang="zh-CN" altLang="en-US" dirty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057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277656" y="1720599"/>
            <a:ext cx="4246970" cy="423170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TW" sz="10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W</a:t>
            </a:r>
            <a:endParaRPr kumimoji="1" lang="zh-TW" altLang="en-US" sz="100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 rotWithShape="1">
          <a:blip r:embed="rId2"/>
          <a:srcRect l="11" r="54999"/>
          <a:stretch/>
        </p:blipFill>
        <p:spPr>
          <a:xfrm>
            <a:off x="2277656" y="5967572"/>
            <a:ext cx="4246970" cy="409892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 rotWithShape="1">
          <a:blip r:embed="rId2"/>
          <a:srcRect l="11" r="54999"/>
          <a:stretch/>
        </p:blipFill>
        <p:spPr>
          <a:xfrm rot="5400000">
            <a:off x="-50775" y="3639141"/>
            <a:ext cx="4246970" cy="40989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543069" y="908720"/>
                <a:ext cx="3240360" cy="5911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3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sz="3000" b="0" i="1" smtClean="0">
                              <a:latin typeface="Cambria Math"/>
                            </a:rPr>
                            <m:t>𝑤</m:t>
                          </m:r>
                        </m:e>
                        <m:sub>
                          <m:r>
                            <a:rPr lang="en-US" altLang="zh-CN" sz="30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altLang="zh-CN" sz="30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altLang="zh-CN" sz="3000" b="0" i="1" smtClean="0">
                              <a:latin typeface="Cambria Math"/>
                            </a:rPr>
                            <m:t>𝑗</m:t>
                          </m:r>
                        </m:sub>
                      </m:sSub>
                      <m:r>
                        <a:rPr lang="en-US" altLang="zh-CN" sz="30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〈"/>
                          <m:endChr m:val="〉"/>
                          <m:ctrlPr>
                            <a:rPr lang="en-US" altLang="zh-CN" sz="3000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CN" sz="3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CN" sz="30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altLang="zh-CN" sz="3000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altLang="zh-CN" sz="3000" b="0" i="1" smtClean="0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zh-CN" sz="3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CN" sz="30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altLang="zh-CN" sz="3000" b="0" i="1" smtClean="0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zh-CN" altLang="en-US" sz="3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3069" y="908720"/>
                <a:ext cx="3240360" cy="59112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标题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467600" cy="1143000"/>
          </a:xfrm>
        </p:spPr>
        <p:txBody>
          <a:bodyPr/>
          <a:lstStyle/>
          <a:p>
            <a:r>
              <a:rPr lang="en-US" altLang="zh-CN" dirty="0" smtClean="0"/>
              <a:t>Interaction matrix</a:t>
            </a:r>
            <a:endParaRPr lang="zh-CN" altLang="en-US" dirty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119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凸显">
  <a:themeElements>
    <a:clrScheme name="凸显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凸显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凸显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1174</TotalTime>
  <Words>1378</Words>
  <Application>Microsoft Office PowerPoint</Application>
  <PresentationFormat>全屏显示(4:3)</PresentationFormat>
  <Paragraphs>243</Paragraphs>
  <Slides>24</Slides>
  <Notes>5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25" baseType="lpstr">
      <vt:lpstr>凸显</vt:lpstr>
      <vt:lpstr>Factorization Machine: model, optimization and applications</vt:lpstr>
      <vt:lpstr>Outline</vt:lpstr>
      <vt:lpstr>DouBan movie</vt:lpstr>
      <vt:lpstr>Prediction Task</vt:lpstr>
      <vt:lpstr>Prediction Task</vt:lpstr>
      <vt:lpstr>Linear Model – Feature Engineering</vt:lpstr>
      <vt:lpstr>Factorization model</vt:lpstr>
      <vt:lpstr>Interaction matrix</vt:lpstr>
      <vt:lpstr>Interaction matrix</vt:lpstr>
      <vt:lpstr>Interaction matrix</vt:lpstr>
      <vt:lpstr>Interaction matrix</vt:lpstr>
      <vt:lpstr>Interaction matrix</vt:lpstr>
      <vt:lpstr>Interaction matrix</vt:lpstr>
      <vt:lpstr>Interaction matrix</vt:lpstr>
      <vt:lpstr>Interaction matrix</vt:lpstr>
      <vt:lpstr>Interaction matrix</vt:lpstr>
      <vt:lpstr>FM: properties</vt:lpstr>
      <vt:lpstr>Optimization Target</vt:lpstr>
      <vt:lpstr>Stochastic Gradient Descent (SGD)</vt:lpstr>
      <vt:lpstr>Applications</vt:lpstr>
      <vt:lpstr>Results for EMI music</vt:lpstr>
      <vt:lpstr>Other applications</vt:lpstr>
      <vt:lpstr>Other applications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LibFM</dc:title>
  <dc:creator>Jackyyyyyyyy</dc:creator>
  <cp:lastModifiedBy>Jackyyyyyyyy</cp:lastModifiedBy>
  <cp:revision>338</cp:revision>
  <dcterms:created xsi:type="dcterms:W3CDTF">2013-07-29T14:38:38Z</dcterms:created>
  <dcterms:modified xsi:type="dcterms:W3CDTF">2013-10-21T03:43:28Z</dcterms:modified>
</cp:coreProperties>
</file>