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94" r:id="rId4"/>
    <p:sldId id="277" r:id="rId5"/>
    <p:sldId id="258" r:id="rId6"/>
    <p:sldId id="278" r:id="rId7"/>
    <p:sldId id="260" r:id="rId8"/>
    <p:sldId id="282" r:id="rId9"/>
    <p:sldId id="283" r:id="rId10"/>
    <p:sldId id="284" r:id="rId11"/>
    <p:sldId id="297" r:id="rId12"/>
    <p:sldId id="287" r:id="rId13"/>
    <p:sldId id="307" r:id="rId14"/>
    <p:sldId id="308" r:id="rId15"/>
    <p:sldId id="309" r:id="rId16"/>
    <p:sldId id="311" r:id="rId17"/>
    <p:sldId id="293" r:id="rId18"/>
    <p:sldId id="262" r:id="rId19"/>
    <p:sldId id="265" r:id="rId20"/>
    <p:sldId id="270" r:id="rId21"/>
    <p:sldId id="305" r:id="rId22"/>
    <p:sldId id="304" r:id="rId23"/>
    <p:sldId id="306" r:id="rId24"/>
    <p:sldId id="275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a" initials="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4" autoAdjust="0"/>
  </p:normalViewPr>
  <p:slideViewPr>
    <p:cSldViewPr>
      <p:cViewPr>
        <p:scale>
          <a:sx n="76" d="100"/>
          <a:sy n="76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8-30T00:24:33.895" idx="1">
    <p:pos x="726" y="1284"/>
    <p:text>Is this the correct format of linear SVM?
Do we need to mention that features are independent in linear models?
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8-30T00:26:21.546" idx="2">
    <p:pos x="2530" y="3303"/>
    <p:text>Is "machine" an appropriate description?
Why using "machine"?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0F3DD-AEA3-4650-867F-65B7D6243FB6}" type="datetimeFigureOut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031A3-C7CE-437A-BE99-9D2DFC8CD5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8390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08FC5-113B-4A77-8930-9C150C4F2C88}" type="datetimeFigureOut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13A8C-702C-4CB6-A810-5FC7127123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9474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395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dirty="0" smtClean="0"/>
              <a:t>Add circles</a:t>
            </a:r>
            <a:r>
              <a:rPr lang="en-US" altLang="zh-HK" baseline="0" dirty="0" smtClean="0"/>
              <a:t> on the corresponding entries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31502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59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dirty="0" smtClean="0"/>
              <a:t>Page numbers…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93987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HK" dirty="0" smtClean="0"/>
              <a:t>Try to distinguish x^{(</a:t>
            </a:r>
            <a:r>
              <a:rPr lang="en-US" altLang="zh-HK" dirty="0" err="1" smtClean="0"/>
              <a:t>i</a:t>
            </a:r>
            <a:r>
              <a:rPr lang="en-US" altLang="zh-HK" dirty="0" smtClean="0"/>
              <a:t>)} and </a:t>
            </a:r>
            <a:r>
              <a:rPr lang="en-US" altLang="zh-HK" dirty="0" err="1" smtClean="0"/>
              <a:t>x_i</a:t>
            </a:r>
            <a:r>
              <a:rPr lang="en-US" altLang="zh-HK" dirty="0" smtClean="0"/>
              <a:t>.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45529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C4D9A0-E7D4-4DEF-B075-5BF810F0AA94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E153-6751-453F-A20F-05ED5EC2B99E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D4165-BC7A-481D-BE9B-F7D49BDF3590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A2C146-6EC2-4F2A-8AE3-6229BD9AEBF3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50FFF4-65CB-4F35-8402-DCA723FD7E7E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F9698-833E-40FD-83AB-AB981F7029D3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DC4DB-1F8E-41ED-8D85-59598AFE2509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73B3E0-C655-4E96-877C-32F463752A65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D51D-2D59-4B36-A253-2FD79B2C3F77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FC334E-F2ED-486E-BD0D-2DF0E471D336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E9E8C1-FA4F-4BE6-A24A-3578EDB6DA59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57BEAA6-6EF9-47F2-BB75-4815FF15FE80}" type="datetime1">
              <a:rPr lang="zh-CN" altLang="en-US" smtClean="0"/>
              <a:t>2013/10/21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00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2.xml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openxmlformats.org/officeDocument/2006/relationships/image" Target="../media/image10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51720" y="1916832"/>
            <a:ext cx="6552728" cy="1894362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Factorization Machine: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altLang="zh-CN" sz="3200" dirty="0" smtClean="0"/>
              <a:t>model, optimization and applications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23728" y="4869160"/>
            <a:ext cx="61722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400" dirty="0" smtClean="0"/>
              <a:t>Yang LIU</a:t>
            </a:r>
          </a:p>
          <a:p>
            <a:r>
              <a:rPr lang="en-US" altLang="zh-CN" sz="2400" dirty="0" smtClean="0"/>
              <a:t>Email:  yliu@cse.cuhk.edu.hk</a:t>
            </a:r>
          </a:p>
          <a:p>
            <a:r>
              <a:rPr lang="en-US" altLang="zh-CN" sz="2400" dirty="0" smtClean="0"/>
              <a:t>Supervisors: Prof. Andrew Yao </a:t>
            </a:r>
            <a:br>
              <a:rPr lang="en-US" altLang="zh-CN" sz="2400" dirty="0" smtClean="0"/>
            </a:br>
            <a:r>
              <a:rPr lang="en-US" altLang="zh-CN" sz="2400" dirty="0" smtClean="0"/>
              <a:t>		 Prof. </a:t>
            </a:r>
            <a:r>
              <a:rPr lang="en-US" altLang="zh-CN" sz="2400" dirty="0" err="1" smtClean="0"/>
              <a:t>Shengyu</a:t>
            </a:r>
            <a:r>
              <a:rPr lang="en-US" altLang="zh-CN" sz="2400" dirty="0" smtClean="0"/>
              <a:t> Zhang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3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77656" y="1720599"/>
            <a:ext cx="4246970" cy="42317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2277656" y="5967572"/>
            <a:ext cx="4246970" cy="40989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-50775" y="3639141"/>
            <a:ext cx="4246970" cy="40989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292080" y="2401936"/>
            <a:ext cx="321312" cy="3212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dirty="0" smtClean="0"/>
              <a:t>?</a:t>
            </a:r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cxnSp>
        <p:nvCxnSpPr>
          <p:cNvPr id="3" name="直接连接符 2"/>
          <p:cNvCxnSpPr>
            <a:endCxn id="8" idx="1"/>
          </p:cNvCxnSpPr>
          <p:nvPr/>
        </p:nvCxnSpPr>
        <p:spPr>
          <a:xfrm>
            <a:off x="2277657" y="2562581"/>
            <a:ext cx="3014423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5444480" y="2714981"/>
            <a:ext cx="0" cy="3237326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8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388840" y="1844824"/>
            <a:ext cx="1379473" cy="29383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02989" y="1844824"/>
            <a:ext cx="2940737" cy="1392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r>
              <a:rPr kumimoji="1" lang="en-US" altLang="zh-TW" sz="10000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</a:t>
            </a:r>
            <a:endParaRPr kumimoji="1" lang="zh-TW" altLang="en-US" sz="10000" baseline="30000" dirty="0"/>
          </a:p>
        </p:txBody>
      </p:sp>
      <p:cxnSp>
        <p:nvCxnSpPr>
          <p:cNvPr id="17" name="直線接點 16"/>
          <p:cNvCxnSpPr/>
          <p:nvPr/>
        </p:nvCxnSpPr>
        <p:spPr>
          <a:xfrm>
            <a:off x="4388840" y="4996522"/>
            <a:ext cx="0" cy="2906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5768313" y="4996522"/>
            <a:ext cx="0" cy="2906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H="1">
            <a:off x="4388840" y="5148922"/>
            <a:ext cx="13794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856717" y="5025370"/>
            <a:ext cx="443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4000" b="1" i="0" dirty="0" smtClean="0">
                <a:latin typeface="+mj-lt"/>
                <a:ea typeface="Arial Unicode MS" pitchFamily="34" charset="-122"/>
                <a:cs typeface="Arial Unicode MS" pitchFamily="34" charset="-122"/>
              </a:rPr>
              <a:t>k</a:t>
            </a:r>
            <a:endParaRPr kumimoji="1" lang="zh-TW" altLang="en-US" sz="35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25507" y="1844824"/>
            <a:ext cx="2954826" cy="29383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16" name="文字方塊 12"/>
          <p:cNvSpPr txBox="1"/>
          <p:nvPr/>
        </p:nvSpPr>
        <p:spPr>
          <a:xfrm>
            <a:off x="3491880" y="3131510"/>
            <a:ext cx="62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400" b="1" dirty="0" smtClean="0"/>
              <a:t>=</a:t>
            </a:r>
            <a:endParaRPr kumimoji="1" lang="zh-TW" altLang="en-US" b="1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62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3477488" y="3131510"/>
            <a:ext cx="62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400" b="1" dirty="0" smtClean="0"/>
              <a:t>=</a:t>
            </a:r>
            <a:endParaRPr kumimoji="1" lang="zh-TW" altLang="en-US" b="1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625507" y="4797152"/>
            <a:ext cx="2944800" cy="40989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-1051839" y="3112278"/>
            <a:ext cx="2944800" cy="40989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2704425" y="3122326"/>
            <a:ext cx="2944800" cy="409892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5902989" y="3243120"/>
            <a:ext cx="2944800" cy="409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内容占位符 19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kumimoji="1" lang="en-US" altLang="zh-TW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1" lang="en-US" altLang="zh-TW" sz="3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zh-TW" sz="32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kumimoji="1" lang="en-US" altLang="zh-TW" sz="3200" b="0" i="1" dirty="0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3200" b="0" i="1" dirty="0" smtClean="0">
                            <a:latin typeface="Cambria Math"/>
                          </a:rPr>
                          <m:t>𝑖</m:t>
                        </m:r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sz="3200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3200" i="1" dirty="0">
                            <a:latin typeface="Cambria Math"/>
                          </a:rPr>
                          <m:t>𝑖</m:t>
                        </m:r>
                        <m:r>
                          <a:rPr lang="en-US" altLang="zh-CN" sz="3200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sz="3200" i="1" dirty="0">
                            <a:latin typeface="Cambria Math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altLang="zh-CN" sz="3200" i="1" dirty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3200" i="1" dirty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altLang="zh-CN" sz="3200" i="1" dirty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altLang="zh-CN" sz="320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zh-CN" altLang="en-US" sz="3200" dirty="0"/>
              </a:p>
            </p:txBody>
          </p:sp>
        </mc:Choice>
        <mc:Fallback xmlns="">
          <p:sp>
            <p:nvSpPr>
              <p:cNvPr id="20" name="内容占位符 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4388840" y="1844824"/>
            <a:ext cx="1379473" cy="29383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02989" y="1844824"/>
            <a:ext cx="2940737" cy="1392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r>
              <a:rPr kumimoji="1" lang="en-US" altLang="zh-TW" sz="10000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</a:t>
            </a:r>
            <a:endParaRPr kumimoji="1" lang="zh-TW" altLang="en-US" sz="10000" baseline="30000" dirty="0"/>
          </a:p>
        </p:txBody>
      </p:sp>
      <p:cxnSp>
        <p:nvCxnSpPr>
          <p:cNvPr id="23" name="直線接點 16"/>
          <p:cNvCxnSpPr/>
          <p:nvPr/>
        </p:nvCxnSpPr>
        <p:spPr>
          <a:xfrm>
            <a:off x="4388840" y="4996522"/>
            <a:ext cx="0" cy="2906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線接點 17"/>
          <p:cNvCxnSpPr/>
          <p:nvPr/>
        </p:nvCxnSpPr>
        <p:spPr>
          <a:xfrm>
            <a:off x="5768313" y="4996522"/>
            <a:ext cx="0" cy="2906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接點 18"/>
          <p:cNvCxnSpPr/>
          <p:nvPr/>
        </p:nvCxnSpPr>
        <p:spPr>
          <a:xfrm flipH="1">
            <a:off x="4388840" y="5148922"/>
            <a:ext cx="13794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625507" y="1844824"/>
            <a:ext cx="2954826" cy="29383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8" name="文字方塊 21"/>
          <p:cNvSpPr txBox="1"/>
          <p:nvPr/>
        </p:nvSpPr>
        <p:spPr>
          <a:xfrm>
            <a:off x="4856717" y="5025370"/>
            <a:ext cx="443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4000" b="1" dirty="0" smtClean="0">
                <a:ea typeface="Arial Unicode MS" pitchFamily="34" charset="-122"/>
                <a:cs typeface="Arial Unicode MS" pitchFamily="34" charset="-122"/>
              </a:rPr>
              <a:t>k</a:t>
            </a:r>
            <a:endParaRPr kumimoji="1" lang="zh-TW" altLang="en-US" sz="40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8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3477488" y="3131510"/>
            <a:ext cx="62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400" b="1" dirty="0" smtClean="0"/>
              <a:t>=</a:t>
            </a:r>
            <a:endParaRPr kumimoji="1" lang="zh-TW" altLang="en-US" b="1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625507" y="4797152"/>
            <a:ext cx="2944800" cy="40989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-1051839" y="3112278"/>
            <a:ext cx="2944800" cy="40989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2704425" y="3122326"/>
            <a:ext cx="2944800" cy="409892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5902989" y="3243120"/>
            <a:ext cx="2944800" cy="409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内容占位符 19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kumimoji="1" lang="en-US" altLang="zh-TW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1" lang="en-US" altLang="zh-TW" sz="3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zh-TW" sz="32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kumimoji="1" lang="en-US" altLang="zh-TW" sz="3200" b="0" i="1" dirty="0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3200" b="0" i="1" dirty="0" smtClean="0">
                            <a:latin typeface="Cambria Math"/>
                          </a:rPr>
                          <m:t>𝑖</m:t>
                        </m:r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sz="3200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3200" i="1" dirty="0">
                            <a:latin typeface="Cambria Math"/>
                          </a:rPr>
                          <m:t>𝑖</m:t>
                        </m:r>
                        <m:r>
                          <a:rPr lang="en-US" altLang="zh-CN" sz="3200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sz="3200" i="1" dirty="0">
                            <a:latin typeface="Cambria Math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altLang="zh-CN" sz="3200" i="1" dirty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3200" i="1" dirty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altLang="zh-CN" sz="3200" i="1" dirty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altLang="zh-CN" sz="320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zh-CN" altLang="en-US" sz="3200" dirty="0"/>
              </a:p>
            </p:txBody>
          </p:sp>
        </mc:Choice>
        <mc:Fallback xmlns="">
          <p:sp>
            <p:nvSpPr>
              <p:cNvPr id="20" name="内容占位符 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4388840" y="1844824"/>
            <a:ext cx="1379473" cy="29383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02989" y="1844824"/>
            <a:ext cx="2940737" cy="1392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r>
              <a:rPr kumimoji="1" lang="en-US" altLang="zh-TW" sz="10000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</a:t>
            </a:r>
            <a:endParaRPr kumimoji="1" lang="zh-TW" altLang="en-US" sz="10000" baseline="30000" dirty="0"/>
          </a:p>
        </p:txBody>
      </p:sp>
      <p:sp>
        <p:nvSpPr>
          <p:cNvPr id="27" name="矩形 26"/>
          <p:cNvSpPr/>
          <p:nvPr/>
        </p:nvSpPr>
        <p:spPr>
          <a:xfrm>
            <a:off x="625507" y="1844824"/>
            <a:ext cx="2954826" cy="29383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19" name="圖片 18" descr="螢幕快照 2012-07-16 上午5.21.0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60" y="1787412"/>
            <a:ext cx="5969000" cy="3464651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567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3477488" y="3131510"/>
            <a:ext cx="62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400" b="1" dirty="0" smtClean="0"/>
              <a:t>=</a:t>
            </a:r>
            <a:endParaRPr kumimoji="1" lang="zh-TW" altLang="en-US" b="1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3"/>
          <a:srcRect l="11" r="54999"/>
          <a:stretch/>
        </p:blipFill>
        <p:spPr>
          <a:xfrm>
            <a:off x="625507" y="4797152"/>
            <a:ext cx="2944800" cy="40989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3"/>
          <a:srcRect l="11" r="54999"/>
          <a:stretch/>
        </p:blipFill>
        <p:spPr>
          <a:xfrm rot="5400000">
            <a:off x="-1051839" y="3112278"/>
            <a:ext cx="2944800" cy="40989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3"/>
          <a:srcRect l="11" r="54999"/>
          <a:stretch/>
        </p:blipFill>
        <p:spPr>
          <a:xfrm rot="5400000">
            <a:off x="2704425" y="3122326"/>
            <a:ext cx="2944800" cy="409892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3"/>
          <a:srcRect l="11" r="54999"/>
          <a:stretch/>
        </p:blipFill>
        <p:spPr>
          <a:xfrm>
            <a:off x="5902989" y="3243120"/>
            <a:ext cx="2944800" cy="409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内容占位符 19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kumimoji="1" lang="en-US" altLang="zh-TW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1" lang="en-US" altLang="zh-TW" sz="3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zh-TW" sz="32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kumimoji="1" lang="en-US" altLang="zh-TW" sz="3200" b="0" i="1" dirty="0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3200" b="0" i="1" dirty="0" smtClean="0">
                            <a:latin typeface="Cambria Math"/>
                          </a:rPr>
                          <m:t>𝑖</m:t>
                        </m:r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sz="3200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3200" i="1" dirty="0">
                            <a:latin typeface="Cambria Math"/>
                          </a:rPr>
                          <m:t>𝑖</m:t>
                        </m:r>
                        <m:r>
                          <a:rPr lang="en-US" altLang="zh-CN" sz="3200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sz="3200" i="1" dirty="0">
                            <a:latin typeface="Cambria Math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altLang="zh-CN" sz="3200" i="1" dirty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3200" i="1" dirty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altLang="zh-CN" sz="3200" i="1" dirty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altLang="zh-CN" sz="320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zh-CN" altLang="en-US" sz="3200" dirty="0"/>
              </a:p>
            </p:txBody>
          </p:sp>
        </mc:Choice>
        <mc:Fallback xmlns="">
          <p:sp>
            <p:nvSpPr>
              <p:cNvPr id="20" name="内容占位符 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4388840" y="1844824"/>
            <a:ext cx="1379473" cy="29383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02989" y="1844824"/>
            <a:ext cx="2940737" cy="1392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r>
              <a:rPr kumimoji="1" lang="en-US" altLang="zh-TW" sz="10000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</a:t>
            </a:r>
            <a:endParaRPr kumimoji="1" lang="zh-TW" altLang="en-US" sz="10000" baseline="30000" dirty="0"/>
          </a:p>
        </p:txBody>
      </p:sp>
      <p:cxnSp>
        <p:nvCxnSpPr>
          <p:cNvPr id="25" name="直線接點 18"/>
          <p:cNvCxnSpPr/>
          <p:nvPr/>
        </p:nvCxnSpPr>
        <p:spPr>
          <a:xfrm flipH="1">
            <a:off x="4388840" y="5148922"/>
            <a:ext cx="13794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625507" y="1844824"/>
            <a:ext cx="2954826" cy="29383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19" name="圖片 18" descr="螢幕快照 2012-07-16 上午5.21.0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60" y="1787412"/>
            <a:ext cx="5969000" cy="3464651"/>
          </a:xfrm>
          <a:prstGeom prst="rect">
            <a:avLst/>
          </a:prstGeom>
        </p:spPr>
      </p:pic>
      <p:sp>
        <p:nvSpPr>
          <p:cNvPr id="26" name="甜甜圈 2"/>
          <p:cNvSpPr/>
          <p:nvPr/>
        </p:nvSpPr>
        <p:spPr>
          <a:xfrm>
            <a:off x="2810191" y="1854693"/>
            <a:ext cx="495231" cy="492126"/>
          </a:xfrm>
          <a:prstGeom prst="donut">
            <a:avLst>
              <a:gd name="adj" fmla="val 8748"/>
            </a:avLst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p:sp>
        <p:nvSpPr>
          <p:cNvPr id="29" name="甜甜圈 2"/>
          <p:cNvSpPr/>
          <p:nvPr/>
        </p:nvSpPr>
        <p:spPr>
          <a:xfrm>
            <a:off x="5228897" y="1844824"/>
            <a:ext cx="495231" cy="492126"/>
          </a:xfrm>
          <a:prstGeom prst="donut">
            <a:avLst>
              <a:gd name="adj" fmla="val 8748"/>
            </a:avLst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內容版面配置區 2"/>
              <p:cNvSpPr txBox="1">
                <a:spLocks/>
              </p:cNvSpPr>
              <p:nvPr/>
            </p:nvSpPr>
            <p:spPr>
              <a:xfrm rot="21288578">
                <a:off x="6980140" y="4704347"/>
                <a:ext cx="2761715" cy="829884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92100" indent="-292100" algn="l" rtl="0" eaLnBrk="1" latinLnBrk="0" hangingPunct="1">
                  <a:spcBef>
                    <a:spcPts val="0"/>
                  </a:spcBef>
                  <a:buClr>
                    <a:schemeClr val="accent1"/>
                  </a:buClr>
                  <a:buSzPct val="70000"/>
                  <a:buFont typeface="Wingdings 2"/>
                  <a:buChar char=""/>
                  <a:defRPr kumimoji="0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28600" algn="l" rtl="0" eaLnBrk="1" latinLnBrk="0" hangingPunct="1">
                  <a:spcBef>
                    <a:spcPts val="400"/>
                  </a:spcBef>
                  <a:buClr>
                    <a:schemeClr val="accent2"/>
                  </a:buClr>
                  <a:buSzPct val="90000"/>
                  <a:buFontTx/>
                  <a:buChar char="•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192024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100000"/>
                  <a:buFont typeface="Wingdings 2"/>
                  <a:buChar char="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100000"/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8288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100000"/>
                  <a:buFont typeface="Wingdings 2"/>
                  <a:buChar char=""/>
                  <a:defRPr kumimoji="0"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73736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73736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73736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73736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sz="4000" b="1" i="1" baseline="-2500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zh-TW" sz="4000" b="1" i="1" baseline="-25000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SupPr>
                        <m:e>
                          <m:r>
                            <a:rPr kumimoji="1" lang="en-US" altLang="zh-TW" sz="4000" b="1" i="1" baseline="-25000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kumimoji="1" lang="en-US" altLang="zh-TW" sz="4000" b="1" i="1" baseline="-25000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𝑨</m:t>
                          </m:r>
                        </m:sub>
                        <m:sup>
                          <m:r>
                            <a:rPr kumimoji="1" lang="en-US" altLang="zh-TW" sz="4000" b="1" i="1" baseline="-25000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𝑻</m:t>
                          </m:r>
                        </m:sup>
                      </m:sSubSup>
                      <m:sSub>
                        <m:sSubPr>
                          <m:ctrlPr>
                            <a:rPr kumimoji="1" lang="en-US" altLang="zh-TW" sz="4000" b="1" i="1" baseline="-25000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zh-TW" sz="4000" b="1" i="1" baseline="-25000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kumimoji="1" lang="en-US" altLang="zh-TW" sz="4000" b="1" i="1" baseline="-25000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𝑻𝑰</m:t>
                          </m:r>
                        </m:sub>
                      </m:sSub>
                    </m:oMath>
                  </m:oMathPara>
                </a14:m>
                <a:endParaRPr kumimoji="1" lang="zh-TW" altLang="en-US" sz="4000" b="1" baseline="-2500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88578">
                <a:off x="6980140" y="4704347"/>
                <a:ext cx="2761715" cy="8298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圆角矩形 1"/>
          <p:cNvSpPr/>
          <p:nvPr/>
        </p:nvSpPr>
        <p:spPr>
          <a:xfrm>
            <a:off x="6779196" y="5636196"/>
            <a:ext cx="2088232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15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3477488" y="3131510"/>
            <a:ext cx="62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400" b="1" dirty="0" smtClean="0"/>
              <a:t>=</a:t>
            </a:r>
            <a:endParaRPr kumimoji="1" lang="zh-TW" altLang="en-US" b="1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625507" y="4797152"/>
            <a:ext cx="2944800" cy="40989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-1051839" y="3112278"/>
            <a:ext cx="2944800" cy="40989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2704425" y="3122326"/>
            <a:ext cx="2944800" cy="409892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5902989" y="3243120"/>
            <a:ext cx="2944800" cy="409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内容占位符 19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kumimoji="1" lang="en-US" altLang="zh-TW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1" lang="en-US" altLang="zh-TW" sz="3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zh-TW" sz="32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kumimoji="1" lang="en-US" altLang="zh-TW" sz="3200" b="0" i="1" dirty="0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3200" b="0" i="1" dirty="0" smtClean="0">
                            <a:latin typeface="Cambria Math"/>
                          </a:rPr>
                          <m:t>𝑖</m:t>
                        </m:r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sz="3200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3200" i="1" dirty="0">
                            <a:latin typeface="Cambria Math"/>
                          </a:rPr>
                          <m:t>𝑖</m:t>
                        </m:r>
                        <m:r>
                          <a:rPr lang="en-US" altLang="zh-CN" sz="3200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sz="3200" i="1" dirty="0">
                            <a:latin typeface="Cambria Math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altLang="zh-CN" sz="3200" i="1" dirty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3200" i="1" dirty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altLang="zh-CN" sz="3200" i="1" dirty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altLang="zh-CN" sz="320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zh-CN" altLang="en-US" sz="3200" dirty="0"/>
              </a:p>
            </p:txBody>
          </p:sp>
        </mc:Choice>
        <mc:Fallback xmlns="">
          <p:sp>
            <p:nvSpPr>
              <p:cNvPr id="20" name="内容占位符 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4388840" y="1844824"/>
            <a:ext cx="1379473" cy="29383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02989" y="1844824"/>
            <a:ext cx="2940737" cy="1392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r>
              <a:rPr kumimoji="1" lang="en-US" altLang="zh-TW" sz="10000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</a:t>
            </a:r>
            <a:endParaRPr kumimoji="1" lang="zh-TW" altLang="en-US" sz="10000" baseline="30000" dirty="0"/>
          </a:p>
        </p:txBody>
      </p:sp>
      <p:sp>
        <p:nvSpPr>
          <p:cNvPr id="27" name="矩形 26"/>
          <p:cNvSpPr/>
          <p:nvPr/>
        </p:nvSpPr>
        <p:spPr>
          <a:xfrm>
            <a:off x="625507" y="1844824"/>
            <a:ext cx="2954826" cy="29383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" name="框架 21"/>
          <p:cNvSpPr/>
          <p:nvPr/>
        </p:nvSpPr>
        <p:spPr>
          <a:xfrm>
            <a:off x="4716016" y="5589240"/>
            <a:ext cx="4176464" cy="903193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1873747" y="1851245"/>
                <a:ext cx="538013" cy="46172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747" y="1851245"/>
                <a:ext cx="538013" cy="4617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矩形 28"/>
              <p:cNvSpPr/>
              <p:nvPr/>
            </p:nvSpPr>
            <p:spPr>
              <a:xfrm>
                <a:off x="4388840" y="1856497"/>
                <a:ext cx="1396590" cy="32129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TW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kumimoji="1" lang="en-US" altLang="zh-TW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kumimoji="1" lang="en-US" altLang="zh-TW" b="0" i="0" smtClean="0">
                              <a:latin typeface="Cambria Math"/>
                            </a:rPr>
                            <m:t>T</m:t>
                          </m:r>
                        </m:sup>
                      </m:sSubSup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29" name="矩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840" y="1856497"/>
                <a:ext cx="1396590" cy="32129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矩形 29"/>
              <p:cNvSpPr/>
              <p:nvPr/>
            </p:nvSpPr>
            <p:spPr>
              <a:xfrm>
                <a:off x="7236296" y="1844824"/>
                <a:ext cx="314171" cy="137755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30" name="矩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1844824"/>
                <a:ext cx="314171" cy="137755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圓角矩形 2"/>
          <p:cNvSpPr/>
          <p:nvPr/>
        </p:nvSpPr>
        <p:spPr>
          <a:xfrm>
            <a:off x="5969284" y="5157192"/>
            <a:ext cx="2398476" cy="379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2400" b="1" dirty="0" smtClean="0"/>
              <a:t>Factorization</a:t>
            </a:r>
            <a:endParaRPr kumimoji="1" lang="zh-TW" altLang="en-US" sz="2400" b="1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3477488" y="3131510"/>
            <a:ext cx="62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400" b="1" dirty="0" smtClean="0"/>
              <a:t>=</a:t>
            </a:r>
            <a:endParaRPr kumimoji="1" lang="zh-TW" altLang="en-US" b="1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625507" y="4797152"/>
            <a:ext cx="2944800" cy="409892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-1051839" y="3112278"/>
            <a:ext cx="2944800" cy="40989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2704425" y="3122326"/>
            <a:ext cx="2944800" cy="409892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5902989" y="3243120"/>
            <a:ext cx="2944800" cy="409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内容占位符 19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kumimoji="1" lang="en-US" altLang="zh-TW" sz="3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1" lang="en-US" altLang="zh-TW" sz="3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zh-TW" sz="32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kumimoji="1" lang="en-US" altLang="zh-TW" sz="3200" b="0" i="1" dirty="0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3200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3200" b="0" i="1" dirty="0" smtClean="0">
                            <a:latin typeface="Cambria Math"/>
                          </a:rPr>
                          <m:t>𝑖</m:t>
                        </m:r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3200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32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zh-TW" sz="32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32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sz="3200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3200" i="1" dirty="0">
                            <a:latin typeface="Cambria Math"/>
                          </a:rPr>
                          <m:t>𝑖</m:t>
                        </m:r>
                        <m:r>
                          <a:rPr lang="en-US" altLang="zh-CN" sz="3200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sz="3200" i="1" dirty="0">
                            <a:latin typeface="Cambria Math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altLang="zh-CN" sz="3200" i="1" dirty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3200" i="1" dirty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CN" sz="3200" i="1" dirty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altLang="zh-CN" sz="3200" i="1" dirty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altLang="zh-CN" sz="320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zh-CN" sz="32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3200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32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zh-CN" altLang="en-US" sz="3200" dirty="0"/>
              </a:p>
            </p:txBody>
          </p:sp>
        </mc:Choice>
        <mc:Fallback xmlns="">
          <p:sp>
            <p:nvSpPr>
              <p:cNvPr id="20" name="内容占位符 1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699" y="5733256"/>
                <a:ext cx="8775781" cy="6421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4388840" y="1844824"/>
            <a:ext cx="1379473" cy="29383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02989" y="1844824"/>
            <a:ext cx="2940737" cy="1392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</a:t>
            </a:r>
            <a:r>
              <a:rPr kumimoji="1" lang="en-US" altLang="zh-TW" sz="10000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</a:t>
            </a:r>
            <a:endParaRPr kumimoji="1" lang="zh-TW" altLang="en-US" sz="10000" baseline="30000" dirty="0"/>
          </a:p>
        </p:txBody>
      </p:sp>
      <p:sp>
        <p:nvSpPr>
          <p:cNvPr id="27" name="矩形 26"/>
          <p:cNvSpPr/>
          <p:nvPr/>
        </p:nvSpPr>
        <p:spPr>
          <a:xfrm>
            <a:off x="625507" y="1844824"/>
            <a:ext cx="2954826" cy="29383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9" name="框架 21"/>
          <p:cNvSpPr/>
          <p:nvPr/>
        </p:nvSpPr>
        <p:spPr>
          <a:xfrm>
            <a:off x="4716016" y="5589240"/>
            <a:ext cx="4176464" cy="903193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1873747" y="1851245"/>
                <a:ext cx="538013" cy="46172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747" y="1851245"/>
                <a:ext cx="538013" cy="4617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矩形 28"/>
              <p:cNvSpPr/>
              <p:nvPr/>
            </p:nvSpPr>
            <p:spPr>
              <a:xfrm>
                <a:off x="4388840" y="1856497"/>
                <a:ext cx="1396590" cy="32129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TW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kumimoji="1" lang="en-US" altLang="zh-TW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kumimoji="1" lang="en-US" altLang="zh-TW" b="0" i="0" smtClean="0">
                              <a:latin typeface="Cambria Math"/>
                            </a:rPr>
                            <m:t>T</m:t>
                          </m:r>
                        </m:sup>
                      </m:sSubSup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29" name="矩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840" y="1856497"/>
                <a:ext cx="1396590" cy="32129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矩形 29"/>
              <p:cNvSpPr/>
              <p:nvPr/>
            </p:nvSpPr>
            <p:spPr>
              <a:xfrm>
                <a:off x="7236296" y="1844824"/>
                <a:ext cx="314171" cy="137755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30" name="矩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1844824"/>
                <a:ext cx="314171" cy="137755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圓角矩形 2"/>
          <p:cNvSpPr/>
          <p:nvPr/>
        </p:nvSpPr>
        <p:spPr>
          <a:xfrm>
            <a:off x="5969284" y="5157192"/>
            <a:ext cx="2398476" cy="3790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2400" b="1" dirty="0" smtClean="0"/>
              <a:t>Factorization</a:t>
            </a:r>
            <a:endParaRPr kumimoji="1" lang="zh-TW" altLang="en-US" sz="2400" b="1" dirty="0"/>
          </a:p>
        </p:txBody>
      </p:sp>
      <p:sp>
        <p:nvSpPr>
          <p:cNvPr id="32" name="圓角矩形 19"/>
          <p:cNvSpPr/>
          <p:nvPr/>
        </p:nvSpPr>
        <p:spPr>
          <a:xfrm>
            <a:off x="2567496" y="5206109"/>
            <a:ext cx="1428440" cy="4250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2000" b="1" dirty="0" smtClean="0"/>
              <a:t>Machine</a:t>
            </a:r>
            <a:endParaRPr kumimoji="1" lang="zh-TW" altLang="en-US" b="1" dirty="0"/>
          </a:p>
        </p:txBody>
      </p:sp>
      <p:sp>
        <p:nvSpPr>
          <p:cNvPr id="33" name="框架 18"/>
          <p:cNvSpPr/>
          <p:nvPr/>
        </p:nvSpPr>
        <p:spPr>
          <a:xfrm>
            <a:off x="1639769" y="5658520"/>
            <a:ext cx="2781919" cy="845056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69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FM: properties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endParaRPr lang="en-US" altLang="zh-CN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CN" b="0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en-US" altLang="zh-CN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zh-CN" b="0" dirty="0" smtClean="0"/>
                  <a:t>        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/>
                      </a:rPr>
                      <m:t>    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altLang="zh-CN" b="0" i="1" smtClean="0">
                        <a:latin typeface="Cambria Math"/>
                      </a:rPr>
                      <m:t>𝑥</m:t>
                    </m:r>
                    <m:r>
                      <a:rPr lang="en-US" altLang="zh-CN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𝑉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𝑇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𝑑𝑖𝑎𝑔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𝑉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altLang="zh-CN" b="0" i="1" smtClean="0">
                                <a:latin typeface="Cambria Math"/>
                              </a:rPr>
                              <m:t> </m:t>
                            </m:r>
                          </m:e>
                        </m:d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altLang="zh-CN" dirty="0"/>
              </a:p>
              <a:p>
                <a:pPr lvl="3"/>
                <a:endParaRPr lang="en-US" altLang="zh-CN" b="0" dirty="0" smtClean="0"/>
              </a:p>
              <a:p>
                <a:r>
                  <a:rPr lang="en-US" altLang="zh-CN" b="0" dirty="0" smtClean="0">
                    <a:solidFill>
                      <a:srgbClr val="00B0F0"/>
                    </a:solidFill>
                  </a:rPr>
                  <a:t>Expressiveness</a:t>
                </a:r>
                <a:r>
                  <a:rPr lang="en-US" altLang="zh-CN" b="0" dirty="0" smtClean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∀</m:t>
                    </m:r>
                    <m:r>
                      <a:rPr lang="en-US" altLang="zh-CN" b="0" i="1" smtClean="0">
                        <a:latin typeface="Cambria Math"/>
                      </a:rPr>
                      <m:t>𝑊</m:t>
                    </m:r>
                    <m:r>
                      <a:rPr lang="en-US" altLang="zh-CN" b="0" i="1" smtClean="0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×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altLang="zh-CN" b="0" i="1" smtClean="0">
                        <a:latin typeface="Cambria Math"/>
                      </a:rPr>
                      <m:t>≽0,∃</m:t>
                    </m:r>
                    <m:r>
                      <a:rPr lang="en-US" altLang="zh-CN" b="0" i="1" smtClean="0">
                        <a:latin typeface="Cambria Math"/>
                      </a:rPr>
                      <m:t>𝑉</m:t>
                    </m:r>
                    <m:r>
                      <a:rPr lang="en-US" altLang="zh-CN" b="0" i="1" smtClean="0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×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altLang="zh-CN" b="0" i="1" smtClean="0">
                        <a:latin typeface="Cambria Math"/>
                      </a:rPr>
                      <m:t> </m:t>
                    </m:r>
                    <m:r>
                      <a:rPr lang="en-US" altLang="zh-CN" b="0" i="1" smtClean="0">
                        <a:latin typeface="Cambria Math"/>
                      </a:rPr>
                      <m:t>𝑠</m:t>
                    </m:r>
                    <m:r>
                      <a:rPr lang="en-US" altLang="zh-CN" b="0" i="1" smtClean="0">
                        <a:latin typeface="Cambria Math"/>
                      </a:rPr>
                      <m:t>.</m:t>
                    </m:r>
                    <m:r>
                      <a:rPr lang="en-US" altLang="zh-CN" b="0" i="1" smtClean="0">
                        <a:latin typeface="Cambria Math"/>
                      </a:rPr>
                      <m:t>𝑡</m:t>
                    </m:r>
                    <m:r>
                      <a:rPr lang="en-US" altLang="zh-CN" b="0" i="1" smtClean="0">
                        <a:latin typeface="Cambria Math"/>
                      </a:rPr>
                      <m:t>. </m:t>
                    </m:r>
                    <m:r>
                      <a:rPr lang="en-US" altLang="zh-CN" b="0" i="1" smtClean="0">
                        <a:latin typeface="Cambria Math"/>
                      </a:rPr>
                      <m:t>𝑊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r>
                      <a:rPr lang="en-US" altLang="zh-CN" b="0" i="1" smtClean="0">
                        <a:latin typeface="Cambria Math"/>
                      </a:rPr>
                      <m:t>𝑉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b="0" dirty="0" smtClean="0"/>
              </a:p>
              <a:p>
                <a:endParaRPr lang="en-US" altLang="zh-CN" sz="800" dirty="0" smtClean="0"/>
              </a:p>
              <a:p>
                <a:r>
                  <a:rPr lang="en-US" altLang="zh-CN" dirty="0" smtClean="0">
                    <a:solidFill>
                      <a:srgbClr val="00B0F0"/>
                    </a:solidFill>
                  </a:rPr>
                  <a:t>Feature dependency</a:t>
                </a:r>
                <a:r>
                  <a:rPr lang="en-US" altLang="zh-CN" dirty="0" smtClean="0"/>
                  <a:t>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=〈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〉</m:t>
                    </m:r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𝑗</m:t>
                        </m:r>
                        <m:r>
                          <a:rPr lang="en-US" altLang="zh-CN" i="1">
                            <a:latin typeface="Cambria Math"/>
                          </a:rPr>
                          <m:t>,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=〈</m:t>
                    </m:r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〉</m:t>
                    </m:r>
                  </m:oMath>
                </a14:m>
                <a:r>
                  <a:rPr lang="en-US" altLang="zh-CN" dirty="0" smtClean="0"/>
                  <a:t> are dependent </a:t>
                </a:r>
              </a:p>
              <a:p>
                <a:endParaRPr lang="en-US" altLang="zh-CN" sz="1200" dirty="0" smtClean="0"/>
              </a:p>
              <a:p>
                <a:r>
                  <a:rPr lang="en-US" altLang="zh-CN" dirty="0" smtClean="0">
                    <a:solidFill>
                      <a:srgbClr val="00B0F0"/>
                    </a:solidFill>
                  </a:rPr>
                  <a:t>Linear computation complexity</a:t>
                </a:r>
                <a:r>
                  <a:rPr lang="en-US" altLang="zh-CN" dirty="0" smtClean="0"/>
                  <a:t>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𝑂</m:t>
                    </m:r>
                    <m:r>
                      <a:rPr lang="en-US" altLang="zh-CN" b="0" i="1" smtClean="0">
                        <a:latin typeface="Cambria Math"/>
                      </a:rPr>
                      <m:t>(</m:t>
                    </m:r>
                    <m:r>
                      <a:rPr lang="en-US" altLang="zh-CN" b="0" i="1" smtClean="0">
                        <a:latin typeface="Cambria Math"/>
                      </a:rPr>
                      <m:t>𝑘𝑛</m:t>
                    </m:r>
                    <m:r>
                      <a:rPr lang="en-US" altLang="zh-CN" b="0" i="1" smtClean="0">
                        <a:latin typeface="Cambria Math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3254" b="-8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9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Optimization Target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b="0" i="0" dirty="0" smtClean="0">
                    <a:latin typeface="Cambria Math"/>
                  </a:rPr>
                  <a:t>Min  ERROR </a:t>
                </a:r>
              </a:p>
              <a:p>
                <a:r>
                  <a:rPr lang="en-US" altLang="zh-CN" dirty="0" smtClean="0">
                    <a:latin typeface="Cambria Math"/>
                  </a:rPr>
                  <a:t>Min  ERROR + </a:t>
                </a:r>
                <a:r>
                  <a:rPr lang="en-US" altLang="zh-CN" dirty="0" smtClean="0">
                    <a:latin typeface="Cambria Math"/>
                  </a:rPr>
                  <a:t>Regularization</a:t>
                </a:r>
                <a:endParaRPr lang="en-US" altLang="zh-CN" dirty="0" smtClean="0">
                  <a:latin typeface="Cambria Math"/>
                </a:endParaRPr>
              </a:p>
              <a:p>
                <a:endParaRPr lang="en-US" altLang="zh-CN" b="0" i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b="0" i="0" smtClean="0">
                        <a:latin typeface="Cambria Math"/>
                      </a:rPr>
                      <m:t>OPT</m:t>
                    </m:r>
                    <m:r>
                      <m:rPr>
                        <m:nor/>
                      </m:rPr>
                      <a:rPr lang="en-US" altLang="zh-CN" b="0" i="0" smtClean="0">
                        <a:latin typeface="Cambria Math"/>
                      </a:rPr>
                      <m:t> = </m:t>
                    </m:r>
                    <m:func>
                      <m:func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/>
                              </a:rPr>
                              <m:t>argmin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/>
                              </a:rPr>
                              <m:t>Θ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altLang="zh-CN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d>
                                  <m:dPr>
                                    <m:ctrlPr>
                                      <a:rPr lang="en-US" altLang="zh-CN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altLang="zh-CN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CN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altLang="zh-CN" i="1">
                                    <a:latin typeface="Cambria Math"/>
                                  </a:rPr>
                                  <m:t>∈</m:t>
                                </m:r>
                                <m:r>
                                  <a:rPr lang="en-US" altLang="zh-CN" i="1">
                                    <a:latin typeface="Cambria Math"/>
                                  </a:rPr>
                                  <m:t>𝑇𝑟</m:t>
                                </m:r>
                              </m:sub>
                              <m:sup/>
                              <m:e>
                                <m:r>
                                  <a:rPr lang="en-US" altLang="zh-CN" i="1">
                                    <a:latin typeface="Cambria Math"/>
                                  </a:rPr>
                                  <m:t>𝑙</m:t>
                                </m:r>
                                <m:d>
                                  <m:dPr>
                                    <m:ctrlPr>
                                      <a:rPr lang="en-US" altLang="zh-CN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altLang="zh-CN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altLang="zh-CN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  <m:d>
                                      <m:dPr>
                                        <m:ctrlPr>
                                          <a:rPr lang="en-US" altLang="zh-CN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CN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>
                                            <a:latin typeface="Cambria Math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  <m:r>
                                      <a:rPr lang="en-US" altLang="zh-CN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CN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altLang="zh-CN" i="1">
                                    <a:latin typeface="Cambria Math"/>
                                  </a:rPr>
                                  <m:t>+</m:t>
                                </m:r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altLang="zh-CN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altLang="zh-CN" i="1">
                                        <a:latin typeface="Cambria Math"/>
                                      </a:rPr>
                                      <m:t>𝜃</m:t>
                                    </m:r>
                                    <m:r>
                                      <a:rPr lang="en-US" altLang="zh-CN" i="1">
                                        <a:latin typeface="Cambria Math"/>
                                      </a:rPr>
                                      <m:t>∈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latin typeface="Cambria Math"/>
                                      </a:rPr>
                                      <m:t>Θ</m:t>
                                    </m:r>
                                  </m:sub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/>
                                          </a:rPr>
                                          <m:t>𝜆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/>
                                          </a:rPr>
                                          <m:t>𝜃</m:t>
                                        </m:r>
                                      </m:sub>
                                    </m:sSub>
                                    <m:sSup>
                                      <m:sSupPr>
                                        <m:ctrlPr>
                                          <a:rPr lang="en-US" altLang="zh-CN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zh-CN" i="1">
                                            <a:latin typeface="Cambria Math"/>
                                          </a:rPr>
                                          <m:t>𝜃</m:t>
                                        </m:r>
                                      </m:e>
                                      <m:sup>
                                        <m:r>
                                          <a:rPr lang="en-US" altLang="zh-CN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</m:e>
                            </m:nary>
                          </m:e>
                        </m:d>
                      </m:e>
                    </m:func>
                  </m:oMath>
                </a14:m>
                <a:endParaRPr lang="en-US" altLang="zh-CN" dirty="0" smtClean="0"/>
              </a:p>
              <a:p>
                <a:endParaRPr lang="en-US" altLang="zh-CN" dirty="0" smtClean="0"/>
              </a:p>
              <a:p>
                <a:r>
                  <a:rPr lang="en-US" altLang="zh-CN" dirty="0" smtClean="0"/>
                  <a:t>Loss function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𝑙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𝑙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altLang="zh-CN" b="0" i="1" smtClean="0">
                            <a:latin typeface="Cambria Math"/>
                          </a:rPr>
                          <m:t>(1+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/>
                          </a:rPr>
                          <m:t>exp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⁡(−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))</m:t>
                        </m:r>
                      </m:e>
                    </m:func>
                  </m:oMath>
                </a14:m>
                <a:endParaRPr lang="en-US" altLang="zh-CN" dirty="0" smtClean="0"/>
              </a:p>
              <a:p>
                <a:pPr lvl="1"/>
                <a:endParaRPr lang="en-US" altLang="zh-CN" dirty="0" smtClean="0"/>
              </a:p>
              <a:p>
                <a:endParaRPr lang="en-US" altLang="zh-CN" dirty="0" smtClean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82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Stochastic Gradient Descent (SGD)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7467600" cy="4925144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For item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  <m:r>
                          <a:rPr lang="en-US" altLang="zh-CN" i="1">
                            <a:latin typeface="Cambria Math"/>
                          </a:rPr>
                          <m:t>,</m:t>
                        </m:r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altLang="zh-CN" dirty="0"/>
                  <a:t>, update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𝜃</m:t>
                    </m:r>
                  </m:oMath>
                </a14:m>
                <a:r>
                  <a:rPr lang="en-US" altLang="zh-CN" dirty="0"/>
                  <a:t> by:</a:t>
                </a:r>
              </a:p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𝜃</m:t>
                    </m:r>
                    <m:r>
                      <a:rPr lang="en-US" altLang="zh-CN" i="1">
                        <a:latin typeface="Cambria Math"/>
                        <a:ea typeface="Cambria Math"/>
                      </a:rPr>
                      <m:t>←</m:t>
                    </m:r>
                    <m:r>
                      <a:rPr lang="en-US" altLang="zh-CN" i="1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altLang="zh-CN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CN" i="1">
                        <a:latin typeface="Cambria Math"/>
                        <a:ea typeface="Cambria Math"/>
                      </a:rPr>
                      <m:t>𝜂</m:t>
                    </m:r>
                    <m:d>
                      <m:dPr>
                        <m:ctrlPr>
                          <a:rPr lang="en-US" altLang="zh-CN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𝜕𝜃</m:t>
                            </m:r>
                          </m:den>
                        </m:f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𝑙</m:t>
                        </m:r>
                        <m:d>
                          <m:dPr>
                            <m:ctrlPr>
                              <a:rPr lang="en-US" altLang="zh-CN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altLang="zh-CN" i="1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CN" i="1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altLang="zh-CN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+2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sub>
                        </m:sSub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d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: initial value of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𝜃</m:t>
                    </m:r>
                  </m:oMath>
                </a14:m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𝜂</m:t>
                    </m:r>
                  </m:oMath>
                </a14:m>
                <a:r>
                  <a:rPr lang="en-US" altLang="zh-CN" dirty="0"/>
                  <a:t>: learning rate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altLang="zh-CN" dirty="0"/>
                  <a:t>: </a:t>
                </a:r>
                <a:r>
                  <a:rPr lang="en-US" altLang="zh-CN" dirty="0" smtClean="0"/>
                  <a:t>regularization  </a:t>
                </a:r>
              </a:p>
              <a:p>
                <a:r>
                  <a:rPr lang="en-US" altLang="zh-CN" dirty="0" smtClean="0"/>
                  <a:t>Pros</a:t>
                </a:r>
              </a:p>
              <a:p>
                <a:pPr lvl="1"/>
                <a:r>
                  <a:rPr lang="en-US" altLang="zh-CN" dirty="0" smtClean="0"/>
                  <a:t>Easy to implement</a:t>
                </a:r>
              </a:p>
              <a:p>
                <a:pPr lvl="1"/>
                <a:r>
                  <a:rPr lang="en-US" altLang="zh-CN" dirty="0" smtClean="0"/>
                  <a:t>Fast convergence on big training data</a:t>
                </a:r>
              </a:p>
              <a:p>
                <a:r>
                  <a:rPr lang="en-US" altLang="zh-CN" dirty="0" smtClean="0"/>
                  <a:t>Cons</a:t>
                </a:r>
              </a:p>
              <a:p>
                <a:pPr lvl="1"/>
                <a:r>
                  <a:rPr lang="en-US" altLang="zh-CN" dirty="0" smtClean="0"/>
                  <a:t>Parameter tuning</a:t>
                </a:r>
                <a:endParaRPr lang="en-US" altLang="zh-CN" dirty="0"/>
              </a:p>
              <a:p>
                <a:pPr lvl="1"/>
                <a:r>
                  <a:rPr lang="en-US" altLang="zh-CN" dirty="0" smtClean="0"/>
                  <a:t>Sequential</a:t>
                </a:r>
                <a:r>
                  <a:rPr lang="en-US" altLang="zh-CN" dirty="0"/>
                  <a:t> </a:t>
                </a:r>
                <a:r>
                  <a:rPr lang="en-US" altLang="zh-CN" dirty="0" smtClean="0"/>
                  <a:t>method 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7467600" cy="4925144"/>
              </a:xfrm>
              <a:blipFill rotWithShape="1">
                <a:blip r:embed="rId2"/>
                <a:stretch>
                  <a:fillRect l="-327" t="-99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669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Factorization machine (FM)</a:t>
            </a:r>
          </a:p>
          <a:p>
            <a:pPr lvl="1"/>
            <a:r>
              <a:rPr lang="en-US" altLang="zh-CN" dirty="0" smtClean="0"/>
              <a:t>A generic predictor</a:t>
            </a:r>
          </a:p>
          <a:p>
            <a:pPr lvl="1"/>
            <a:r>
              <a:rPr lang="en-US" altLang="zh-CN" dirty="0" smtClean="0"/>
              <a:t>Auto feature interaction</a:t>
            </a:r>
          </a:p>
          <a:p>
            <a:r>
              <a:rPr lang="en-US" altLang="zh-CN" dirty="0" smtClean="0"/>
              <a:t>Learning algorithm</a:t>
            </a:r>
          </a:p>
          <a:p>
            <a:pPr lvl="1"/>
            <a:r>
              <a:rPr lang="en-US" altLang="zh-CN" dirty="0" smtClean="0"/>
              <a:t>Stochastic gradient descent (SGD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…</a:t>
            </a:r>
            <a:endParaRPr lang="en-US" altLang="zh-CN" dirty="0" smtClean="0"/>
          </a:p>
          <a:p>
            <a:r>
              <a:rPr lang="en-US" altLang="zh-CN" dirty="0" smtClean="0"/>
              <a:t>Applications</a:t>
            </a:r>
          </a:p>
          <a:p>
            <a:pPr lvl="1"/>
            <a:r>
              <a:rPr lang="en-US" altLang="zh-CN" dirty="0" smtClean="0"/>
              <a:t>Recommendation systems</a:t>
            </a:r>
          </a:p>
          <a:p>
            <a:pPr lvl="1"/>
            <a:r>
              <a:rPr lang="en-US" altLang="zh-CN" dirty="0" smtClean="0"/>
              <a:t>Regression and classification</a:t>
            </a:r>
          </a:p>
          <a:p>
            <a:pPr lvl="1"/>
            <a:r>
              <a:rPr lang="en-US" altLang="zh-CN" dirty="0" smtClean="0"/>
              <a:t>…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3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Applications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EMI Music Hackathon 2012</a:t>
            </a:r>
          </a:p>
          <a:p>
            <a:pPr lvl="1"/>
            <a:r>
              <a:rPr lang="en-US" altLang="zh-CN" dirty="0" smtClean="0"/>
              <a:t>Song recommendation </a:t>
            </a:r>
            <a:endParaRPr lang="en-US" altLang="zh-CN" dirty="0"/>
          </a:p>
          <a:p>
            <a:r>
              <a:rPr lang="en-US" altLang="zh-CN" dirty="0" smtClean="0"/>
              <a:t>Given:</a:t>
            </a:r>
          </a:p>
          <a:p>
            <a:pPr lvl="1"/>
            <a:r>
              <a:rPr lang="en-US" altLang="zh-CN" dirty="0"/>
              <a:t>Historical ratings</a:t>
            </a:r>
          </a:p>
          <a:p>
            <a:pPr lvl="1"/>
            <a:r>
              <a:rPr lang="en-US" altLang="zh-CN" dirty="0"/>
              <a:t>User demographics</a:t>
            </a:r>
          </a:p>
          <a:p>
            <a:endParaRPr lang="en-US" altLang="zh-CN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CN" dirty="0"/>
              <a:t># features: </a:t>
            </a:r>
            <a:r>
              <a:rPr lang="en-US" altLang="zh-CN" dirty="0" smtClean="0"/>
              <a:t>51K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CN" dirty="0"/>
              <a:t># items in training: 188K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altLang="zh-CN" dirty="0"/>
          </a:p>
          <a:p>
            <a:endParaRPr lang="en-US" altLang="zh-CN" dirty="0" smtClean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306" y="589632"/>
            <a:ext cx="19050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419" y="2057136"/>
            <a:ext cx="16097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466" y="1844824"/>
            <a:ext cx="14763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9631"/>
            <a:ext cx="20224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997" y="2644924"/>
            <a:ext cx="456247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 rot="16200000">
            <a:off x="7047477" y="3970309"/>
            <a:ext cx="1015663" cy="782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     ?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0686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Results for EMI music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FM: Root Mean Square Error (RMSE) </a:t>
            </a:r>
            <a:r>
              <a:rPr lang="en-US" altLang="zh-CN" dirty="0" smtClean="0"/>
              <a:t>13.27626</a:t>
            </a:r>
          </a:p>
          <a:p>
            <a:pPr lvl="1"/>
            <a:r>
              <a:rPr lang="en-US" altLang="zh-CN" dirty="0"/>
              <a:t>Target value [0,100</a:t>
            </a:r>
            <a:r>
              <a:rPr lang="en-US" altLang="zh-CN" dirty="0" smtClean="0"/>
              <a:t>]</a:t>
            </a:r>
          </a:p>
          <a:p>
            <a:pPr lvl="1"/>
            <a:r>
              <a:rPr lang="en-US" altLang="zh-CN" dirty="0"/>
              <a:t>The best (SVD++) is 13.24598</a:t>
            </a:r>
          </a:p>
          <a:p>
            <a:pPr marL="365760" lvl="1" indent="0">
              <a:buNone/>
            </a:pPr>
            <a:endParaRPr lang="en-US" altLang="zh-CN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CN" dirty="0" smtClean="0"/>
              <a:t>Details</a:t>
            </a:r>
            <a:endParaRPr lang="en-US" altLang="zh-CN" dirty="0"/>
          </a:p>
          <a:p>
            <a:pPr lvl="1"/>
            <a:r>
              <a:rPr lang="en-US" altLang="zh-CN" dirty="0" smtClean="0"/>
              <a:t>Regression</a:t>
            </a:r>
          </a:p>
          <a:p>
            <a:pPr lvl="1"/>
            <a:r>
              <a:rPr lang="en-US" altLang="zh-CN" dirty="0"/>
              <a:t>Converges in 100 </a:t>
            </a:r>
            <a:r>
              <a:rPr lang="en-US" altLang="zh-CN" dirty="0" smtClean="0"/>
              <a:t>iterations</a:t>
            </a:r>
          </a:p>
          <a:p>
            <a:pPr lvl="1"/>
            <a:r>
              <a:rPr lang="en-US" altLang="zh-CN" dirty="0"/>
              <a:t>Time for each iteration: </a:t>
            </a:r>
            <a:r>
              <a:rPr lang="en-US" altLang="zh-CN" dirty="0" smtClean="0"/>
              <a:t>&lt; </a:t>
            </a:r>
            <a:r>
              <a:rPr lang="en-US" altLang="zh-CN" smtClean="0"/>
              <a:t>1 </a:t>
            </a:r>
            <a:r>
              <a:rPr lang="en-US" altLang="zh-CN" smtClean="0"/>
              <a:t>s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Win </a:t>
            </a:r>
            <a:r>
              <a:rPr lang="en-US" altLang="zh-CN" dirty="0"/>
              <a:t>7, Intel Core 2 Duo CPU  2.53GHz, 6G RAM</a:t>
            </a:r>
          </a:p>
          <a:p>
            <a:pPr lvl="2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altLang="zh-CN" dirty="0"/>
          </a:p>
          <a:p>
            <a:endParaRPr lang="en-US" altLang="zh-CN" dirty="0" smtClean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527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applications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CN" sz="2400" dirty="0"/>
              <a:t>Ads CTR prediction (KDD Cup 2012)</a:t>
            </a:r>
            <a:r>
              <a:rPr lang="en-US" altLang="zh-CN" dirty="0"/>
              <a:t>	</a:t>
            </a:r>
          </a:p>
          <a:p>
            <a:pPr lvl="1"/>
            <a:r>
              <a:rPr lang="en-US" altLang="zh-CN" dirty="0" smtClean="0"/>
              <a:t>Features</a:t>
            </a:r>
          </a:p>
          <a:p>
            <a:pPr lvl="2"/>
            <a:r>
              <a:rPr lang="en-US" altLang="zh-CN" dirty="0" err="1"/>
              <a:t>User_info</a:t>
            </a:r>
            <a:r>
              <a:rPr lang="en-US" altLang="zh-CN" dirty="0"/>
              <a:t>, </a:t>
            </a:r>
            <a:r>
              <a:rPr lang="en-US" altLang="zh-CN" dirty="0" err="1"/>
              <a:t>Ad_info</a:t>
            </a:r>
            <a:r>
              <a:rPr lang="en-US" altLang="zh-CN" dirty="0"/>
              <a:t>, </a:t>
            </a:r>
            <a:r>
              <a:rPr lang="en-US" altLang="zh-CN" dirty="0" err="1" smtClean="0"/>
              <a:t>Query_info</a:t>
            </a:r>
            <a:r>
              <a:rPr lang="en-US" altLang="zh-CN" dirty="0" smtClean="0"/>
              <a:t>, Position, etc.</a:t>
            </a:r>
          </a:p>
          <a:p>
            <a:pPr lvl="1"/>
            <a:r>
              <a:rPr lang="en-US" altLang="zh-CN" dirty="0"/>
              <a:t># features: 7.2M</a:t>
            </a:r>
          </a:p>
          <a:p>
            <a:pPr lvl="1"/>
            <a:r>
              <a:rPr lang="en-US" altLang="zh-CN" dirty="0"/>
              <a:t># items in training: 160M</a:t>
            </a:r>
          </a:p>
          <a:p>
            <a:pPr lvl="1"/>
            <a:r>
              <a:rPr lang="en-US" altLang="zh-CN" dirty="0"/>
              <a:t>Classification</a:t>
            </a:r>
          </a:p>
          <a:p>
            <a:pPr lvl="1"/>
            <a:r>
              <a:rPr lang="en-US" altLang="zh-CN" dirty="0"/>
              <a:t>Performance</a:t>
            </a:r>
            <a:r>
              <a:rPr lang="en-US" altLang="zh-CN" dirty="0" smtClean="0"/>
              <a:t>:</a:t>
            </a:r>
          </a:p>
          <a:p>
            <a:pPr lvl="2"/>
            <a:r>
              <a:rPr lang="en-US" altLang="zh-CN" dirty="0"/>
              <a:t>AUC: 0.80178, the best (SVM) is 0.80893</a:t>
            </a:r>
          </a:p>
          <a:p>
            <a:pPr lvl="2"/>
            <a:endParaRPr lang="en-US" altLang="zh-CN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altLang="zh-CN" sz="2400" dirty="0" smtClean="0"/>
          </a:p>
          <a:p>
            <a:pPr marL="548640" lvl="2">
              <a:spcBef>
                <a:spcPts val="600"/>
              </a:spcBef>
              <a:buSzPct val="70000"/>
            </a:pPr>
            <a:endParaRPr lang="en-US" altLang="zh-CN" dirty="0" smtClean="0"/>
          </a:p>
          <a:p>
            <a:pPr marL="548640" lvl="2">
              <a:spcBef>
                <a:spcPts val="600"/>
              </a:spcBef>
              <a:buSzPct val="70000"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340768"/>
            <a:ext cx="2152371" cy="110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21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applications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altLang="zh-CN" sz="2400" dirty="0" err="1"/>
              <a:t>HiCloud</a:t>
            </a:r>
            <a:r>
              <a:rPr lang="en-US" altLang="zh-CN" sz="2400" dirty="0"/>
              <a:t> App Recommendation</a:t>
            </a:r>
          </a:p>
          <a:p>
            <a:pPr lvl="1"/>
            <a:r>
              <a:rPr lang="en-US" altLang="zh-CN" dirty="0" smtClean="0"/>
              <a:t>Features</a:t>
            </a:r>
          </a:p>
          <a:p>
            <a:pPr lvl="2"/>
            <a:r>
              <a:rPr lang="en-US" altLang="zh-CN" dirty="0" err="1" smtClean="0"/>
              <a:t>App_info</a:t>
            </a:r>
            <a:r>
              <a:rPr lang="en-US" altLang="zh-CN" dirty="0" smtClean="0"/>
              <a:t>, Smartphone </a:t>
            </a:r>
            <a:r>
              <a:rPr lang="en-US" altLang="zh-CN" dirty="0"/>
              <a:t>model, installed </a:t>
            </a:r>
            <a:r>
              <a:rPr lang="en-US" altLang="zh-CN" dirty="0" smtClean="0"/>
              <a:t>apps, etc.</a:t>
            </a:r>
          </a:p>
          <a:p>
            <a:pPr lvl="1"/>
            <a:r>
              <a:rPr lang="en-US" altLang="zh-CN" dirty="0" smtClean="0"/>
              <a:t># </a:t>
            </a:r>
            <a:r>
              <a:rPr lang="en-US" altLang="zh-CN" dirty="0"/>
              <a:t>features: </a:t>
            </a:r>
            <a:r>
              <a:rPr lang="en-US" altLang="zh-CN" dirty="0" smtClean="0"/>
              <a:t>9.5M</a:t>
            </a:r>
            <a:endParaRPr lang="en-US" altLang="zh-CN" dirty="0"/>
          </a:p>
          <a:p>
            <a:pPr lvl="1"/>
            <a:r>
              <a:rPr lang="en-US" altLang="zh-CN" dirty="0"/>
              <a:t># items in training: </a:t>
            </a:r>
            <a:r>
              <a:rPr lang="en-US" altLang="zh-CN" dirty="0" smtClean="0"/>
              <a:t>16M</a:t>
            </a:r>
            <a:endParaRPr lang="en-US" altLang="zh-CN" dirty="0"/>
          </a:p>
          <a:p>
            <a:pPr lvl="1"/>
            <a:r>
              <a:rPr lang="en-US" altLang="zh-CN" dirty="0"/>
              <a:t>Classification</a:t>
            </a:r>
          </a:p>
          <a:p>
            <a:pPr lvl="1"/>
            <a:r>
              <a:rPr lang="en-US" altLang="zh-CN" dirty="0"/>
              <a:t>Performance</a:t>
            </a:r>
            <a:r>
              <a:rPr lang="en-US" altLang="zh-CN" dirty="0" smtClean="0"/>
              <a:t>: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op </a:t>
            </a:r>
            <a:r>
              <a:rPr lang="en-US" altLang="zh-CN" dirty="0"/>
              <a:t>5: 8%, </a:t>
            </a:r>
            <a:r>
              <a:rPr lang="en-US" altLang="zh-CN" dirty="0" smtClean="0"/>
              <a:t>Top </a:t>
            </a:r>
            <a:r>
              <a:rPr lang="en-US" altLang="zh-CN" dirty="0"/>
              <a:t>10: 18%, </a:t>
            </a:r>
            <a:r>
              <a:rPr lang="en-US" altLang="zh-CN" dirty="0" smtClean="0"/>
              <a:t>Top </a:t>
            </a:r>
            <a:r>
              <a:rPr lang="en-US" altLang="zh-CN" dirty="0"/>
              <a:t>20: 32%; AUC: 0.78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altLang="zh-CN" sz="2400" dirty="0" smtClean="0"/>
          </a:p>
          <a:p>
            <a:pPr marL="548640" lvl="2">
              <a:spcBef>
                <a:spcPts val="600"/>
              </a:spcBef>
              <a:buSzPct val="70000"/>
            </a:pPr>
            <a:endParaRPr lang="en-US" altLang="zh-CN" dirty="0" smtClean="0"/>
          </a:p>
          <a:p>
            <a:pPr marL="548640" lvl="2">
              <a:spcBef>
                <a:spcPts val="600"/>
              </a:spcBef>
              <a:buSzPct val="70000"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991" y="1412776"/>
            <a:ext cx="263842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11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FM: a general predictor</a:t>
            </a:r>
          </a:p>
          <a:p>
            <a:r>
              <a:rPr lang="en-US" altLang="zh-CN" dirty="0" smtClean="0"/>
              <a:t>Works under </a:t>
            </a:r>
            <a:r>
              <a:rPr lang="en-US" altLang="zh-CN" dirty="0" err="1" smtClean="0"/>
              <a:t>sparsity</a:t>
            </a:r>
            <a:endParaRPr lang="en-US" altLang="zh-CN" dirty="0" smtClean="0"/>
          </a:p>
          <a:p>
            <a:r>
              <a:rPr lang="en-US" altLang="zh-CN" dirty="0" smtClean="0"/>
              <a:t>Linear computation complexity</a:t>
            </a:r>
          </a:p>
          <a:p>
            <a:r>
              <a:rPr lang="en-US" altLang="zh-CN" dirty="0" smtClean="0"/>
              <a:t>Estimates interactions automatically</a:t>
            </a:r>
          </a:p>
          <a:p>
            <a:r>
              <a:rPr lang="en-US" altLang="zh-CN" dirty="0" smtClean="0"/>
              <a:t>Works with any real valued feature vector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55051" y="429309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600" dirty="0" smtClean="0"/>
              <a:t>		Thanks!</a:t>
            </a:r>
            <a:endParaRPr lang="zh-CN" altLang="en-US" sz="6600" dirty="0"/>
          </a:p>
        </p:txBody>
      </p:sp>
    </p:spTree>
    <p:extLst>
      <p:ext uri="{BB962C8B-B14F-4D97-AF65-F5344CB8AC3E}">
        <p14:creationId xmlns:p14="http://schemas.microsoft.com/office/powerpoint/2010/main" val="6645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DouBan</a:t>
            </a:r>
            <a:r>
              <a:rPr lang="en-US" altLang="zh-CN" dirty="0" smtClean="0"/>
              <a:t> movie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55" y="1556792"/>
            <a:ext cx="6075257" cy="4680520"/>
          </a:xfrm>
        </p:spPr>
      </p:pic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4716016" y="1772816"/>
            <a:ext cx="1584176" cy="3600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Prediction Task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e.g. </a:t>
            </a: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</a:rPr>
              <a:t>Alice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CN" dirty="0" smtClean="0"/>
              <a:t>rates </a:t>
            </a:r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</a:rPr>
              <a:t>Titanic</a:t>
            </a:r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b="1" dirty="0" smtClean="0"/>
              <a:t>5</a:t>
            </a:r>
            <a:r>
              <a:rPr lang="en-US" altLang="zh-CN" dirty="0" smtClean="0"/>
              <a:t> at time </a:t>
            </a:r>
            <a:r>
              <a:rPr lang="en-US" altLang="zh-CN" b="1" dirty="0" smtClean="0">
                <a:solidFill>
                  <a:srgbClr val="00B050"/>
                </a:solidFill>
              </a:rPr>
              <a:t>13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5" name="內容版面配置區 3"/>
          <p:cNvPicPr>
            <a:picLocks noGrp="1" noChangeAspect="1"/>
          </p:cNvPicPr>
          <p:nvPr/>
        </p:nvPicPr>
        <p:blipFill>
          <a:blip r:embed="rId3"/>
          <a:srcRect t="-12133" b="-12133"/>
          <a:stretch>
            <a:fillRect/>
          </a:stretch>
        </p:blipFill>
        <p:spPr>
          <a:xfrm>
            <a:off x="292730" y="1412776"/>
            <a:ext cx="8248189" cy="4536504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7596336" y="3933056"/>
            <a:ext cx="792088" cy="4621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/>
              <a:t>?</a:t>
            </a:r>
            <a:endParaRPr lang="zh-CN" altLang="en-US" b="1" dirty="0"/>
          </a:p>
        </p:txBody>
      </p:sp>
      <p:sp>
        <p:nvSpPr>
          <p:cNvPr id="7" name="圆角矩形 6"/>
          <p:cNvSpPr/>
          <p:nvPr/>
        </p:nvSpPr>
        <p:spPr>
          <a:xfrm>
            <a:off x="7596336" y="4437112"/>
            <a:ext cx="792088" cy="4621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 smtClean="0"/>
              <a:t>?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>
          <a:xfrm>
            <a:off x="4237012" y="5773448"/>
            <a:ext cx="309936" cy="3267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甜甜圈 2"/>
          <p:cNvSpPr/>
          <p:nvPr/>
        </p:nvSpPr>
        <p:spPr>
          <a:xfrm>
            <a:off x="755576" y="2348880"/>
            <a:ext cx="423223" cy="420118"/>
          </a:xfrm>
          <a:prstGeom prst="donut">
            <a:avLst>
              <a:gd name="adj" fmla="val 8748"/>
            </a:avLst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p:sp>
        <p:nvSpPr>
          <p:cNvPr id="18" name="甜甜圈 2"/>
          <p:cNvSpPr/>
          <p:nvPr/>
        </p:nvSpPr>
        <p:spPr>
          <a:xfrm>
            <a:off x="2060545" y="2360810"/>
            <a:ext cx="423223" cy="420118"/>
          </a:xfrm>
          <a:prstGeom prst="donut">
            <a:avLst>
              <a:gd name="adj" fmla="val 8748"/>
            </a:avLst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p:sp>
        <p:nvSpPr>
          <p:cNvPr id="19" name="甜甜圈 2"/>
          <p:cNvSpPr/>
          <p:nvPr/>
        </p:nvSpPr>
        <p:spPr>
          <a:xfrm>
            <a:off x="5444921" y="2348880"/>
            <a:ext cx="423223" cy="420118"/>
          </a:xfrm>
          <a:prstGeom prst="donut">
            <a:avLst>
              <a:gd name="adj" fmla="val 8748"/>
            </a:avLst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p:sp>
        <p:nvSpPr>
          <p:cNvPr id="20" name="甜甜圈 2"/>
          <p:cNvSpPr/>
          <p:nvPr/>
        </p:nvSpPr>
        <p:spPr>
          <a:xfrm>
            <a:off x="7605161" y="2348880"/>
            <a:ext cx="423223" cy="420118"/>
          </a:xfrm>
          <a:prstGeom prst="donut">
            <a:avLst>
              <a:gd name="adj" fmla="val 8748"/>
            </a:avLst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2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Prediction Task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CN" b="0" dirty="0" smtClean="0"/>
                  <a:t>Format: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altLang="zh-CN" b="0" i="1" smtClean="0">
                        <a:latin typeface="Cambria Math"/>
                      </a:rPr>
                      <m:t>→</m:t>
                    </m:r>
                    <m:r>
                      <a:rPr lang="en-US" altLang="zh-CN" b="0" i="1" smtClean="0">
                        <a:latin typeface="Cambria Math"/>
                      </a:rPr>
                      <m:t>𝑇</m:t>
                    </m:r>
                  </m:oMath>
                </a14:m>
                <a:endParaRPr lang="en-US" altLang="zh-CN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𝑇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r>
                      <a:rPr lang="en-US" altLang="zh-CN" i="1">
                        <a:latin typeface="Cambria Math"/>
                      </a:rPr>
                      <m:t>ℝ</m:t>
                    </m:r>
                  </m:oMath>
                </a14:m>
                <a:r>
                  <a:rPr lang="en-US" altLang="zh-CN" dirty="0" smtClean="0"/>
                  <a:t> for regression,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𝑇</m:t>
                    </m:r>
                    <m:r>
                      <a:rPr lang="en-US" altLang="zh-CN" b="0" i="1" smtClean="0">
                        <a:latin typeface="Cambria Math"/>
                      </a:rPr>
                      <m:t>= {+1,−1}</m:t>
                    </m:r>
                  </m:oMath>
                </a14:m>
                <a:r>
                  <a:rPr lang="en-US" altLang="zh-CN" dirty="0" smtClean="0"/>
                  <a:t> for classification</a:t>
                </a:r>
              </a:p>
              <a:p>
                <a:pPr lvl="1"/>
                <a:endParaRPr lang="en-US" altLang="zh-CN" dirty="0"/>
              </a:p>
              <a:p>
                <a:r>
                  <a:rPr lang="en-US" altLang="zh-CN" dirty="0" smtClean="0"/>
                  <a:t>Training set: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Tr</m:t>
                    </m:r>
                    <m:r>
                      <a:rPr lang="en-US" altLang="zh-CN" b="0" i="1" smtClean="0">
                        <a:latin typeface="Cambria Math"/>
                      </a:rPr>
                      <m:t>={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p>
                        </m:sSup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,</m:t>
                    </m:r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…}</m:t>
                    </m:r>
                  </m:oMath>
                </a14:m>
                <a:endParaRPr lang="en-US" altLang="zh-CN" dirty="0" smtClean="0"/>
              </a:p>
              <a:p>
                <a:pPr lvl="1"/>
                <a:endParaRPr lang="en-US" altLang="zh-CN" dirty="0"/>
              </a:p>
              <a:p>
                <a:r>
                  <a:rPr lang="en-US" altLang="zh-CN" dirty="0" smtClean="0"/>
                  <a:t>Testing set: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b="0" i="0" smtClean="0">
                        <a:latin typeface="Cambria Math"/>
                      </a:rPr>
                      <m:t>Te</m:t>
                    </m:r>
                    <m:r>
                      <a:rPr lang="en-US" altLang="zh-CN" b="0" i="1" smtClean="0">
                        <a:latin typeface="Cambria Math"/>
                      </a:rPr>
                      <m:t>={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,…}</m:t>
                    </m:r>
                  </m:oMath>
                </a14:m>
                <a:r>
                  <a:rPr lang="en-US" altLang="zh-CN" dirty="0" smtClean="0"/>
                  <a:t>, </a:t>
                </a:r>
              </a:p>
              <a:p>
                <a:pPr lvl="1"/>
                <a:endParaRPr lang="en-US" altLang="zh-CN" dirty="0" smtClean="0"/>
              </a:p>
              <a:p>
                <a:r>
                  <a:rPr lang="en-US" altLang="zh-CN" dirty="0" smtClean="0"/>
                  <a:t>Objective: to predict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{</m:t>
                    </m:r>
                    <m:r>
                      <a:rPr lang="en-US" altLang="zh-CN" b="0" i="1" smtClean="0">
                        <a:latin typeface="Cambria Math"/>
                      </a:rPr>
                      <m:t>𝑦</m:t>
                    </m:r>
                    <m:r>
                      <a:rPr lang="en-US" altLang="zh-CN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),</m:t>
                    </m:r>
                    <m:r>
                      <a:rPr lang="en-US" altLang="zh-CN" b="0" i="1" smtClean="0">
                        <a:latin typeface="Cambria Math"/>
                      </a:rPr>
                      <m:t>𝑦</m:t>
                    </m:r>
                    <m:r>
                      <a:rPr lang="en-US" altLang="zh-CN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),…}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99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91" y="3717032"/>
            <a:ext cx="5885861" cy="314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Linear </a:t>
            </a:r>
            <a:r>
              <a:rPr lang="en-US" altLang="zh-CN" smtClean="0"/>
              <a:t>Model – Feature </a:t>
            </a:r>
            <a:r>
              <a:rPr lang="en-US" altLang="zh-CN" dirty="0" smtClean="0"/>
              <a:t>Engineering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Linear SVM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Logistic Regression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9852" y="1628800"/>
                <a:ext cx="3672408" cy="4616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zh-CN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𝑤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altLang="zh-CN" sz="2400" b="0" i="1" smtClean="0">
                        <a:latin typeface="Cambria Math"/>
                      </a:rPr>
                      <m:t>𝑥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852" y="1628800"/>
                <a:ext cx="367240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39852" y="2996952"/>
                <a:ext cx="3780420" cy="85170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zh-CN" sz="2400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d>
                        <m:dPr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24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/>
                            </a:rPr>
                            <m:t>exp</m:t>
                          </m:r>
                          <m:r>
                            <a:rPr lang="en-US" altLang="zh-CN" sz="2400" b="0" i="1" smtClean="0">
                              <a:latin typeface="Cambria Math"/>
                            </a:rPr>
                            <m:t>(−</m:t>
                          </m:r>
                          <m:sSup>
                            <m:sSupPr>
                              <m:ctrlPr>
                                <a:rPr lang="en-US" altLang="zh-CN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sz="2400" i="1"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altLang="zh-CN" sz="2400" b="0" i="1" smtClean="0">
                                  <a:latin typeface="Cambria Math"/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altLang="zh-CN" sz="2400" i="1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zh-CN" altLang="en-US" sz="2400" dirty="0"/>
                            <m:t> </m:t>
                          </m:r>
                          <m:r>
                            <a:rPr lang="en-US" altLang="zh-CN" sz="2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852" y="2996952"/>
                <a:ext cx="3780420" cy="85170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464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Factorization model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dirty="0" smtClean="0"/>
                  <a:t> </a:t>
                </a:r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r>
                  <a:rPr lang="en-US" altLang="zh-CN" dirty="0" smtClean="0"/>
                  <a:t>Model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Θ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,…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b="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altLang="zh-CN" b="0" i="1" smtClean="0">
                        <a:latin typeface="Cambria Math"/>
                      </a:rPr>
                      <m:t>,</m:t>
                    </m:r>
                    <m:r>
                      <a:rPr lang="en-US" altLang="zh-CN" b="0" i="1" smtClean="0">
                        <a:latin typeface="Cambria Math"/>
                      </a:rPr>
                      <m:t>𝑖</m:t>
                    </m:r>
                    <m:r>
                      <a:rPr lang="en-US" altLang="zh-CN" b="0" i="1" smtClean="0">
                        <a:latin typeface="Cambria Math"/>
                      </a:rPr>
                      <m:t>=1,…,</m:t>
                    </m:r>
                    <m:r>
                      <a:rPr lang="en-US" altLang="zh-CN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altLang="zh-CN" dirty="0" smtClean="0"/>
                  <a:t>, where</a:t>
                </a:r>
              </a:p>
              <a:p>
                <a:pPr marL="274320" lvl="1">
                  <a:spcBef>
                    <a:spcPts val="600"/>
                  </a:spcBef>
                  <a:buSzPct val="70000"/>
                  <a:buFont typeface="Wingdings"/>
                  <a:buChar char=""/>
                </a:pPr>
                <a14:m>
                  <m:oMath xmlns:m="http://schemas.openxmlformats.org/officeDocument/2006/math">
                    <m:r>
                      <a:rPr lang="en-US" altLang="zh-CN" sz="2400">
                        <a:latin typeface="Cambria Math"/>
                      </a:rPr>
                      <m:t>𝑘</m:t>
                    </m:r>
                  </m:oMath>
                </a14:m>
                <a:r>
                  <a:rPr lang="en-US" altLang="zh-CN" sz="2400" dirty="0"/>
                  <a:t> </a:t>
                </a:r>
                <a:r>
                  <a:rPr lang="en-US" altLang="zh-CN" sz="2400" dirty="0" smtClean="0"/>
                  <a:t>is </a:t>
                </a:r>
                <a:r>
                  <a:rPr lang="en-US" altLang="zh-CN" sz="2400" dirty="0"/>
                  <a:t>the inner </a:t>
                </a:r>
                <a:r>
                  <a:rPr lang="en-US" altLang="zh-CN" sz="2400" dirty="0" smtClean="0"/>
                  <a:t>dimension</a:t>
                </a:r>
                <a:endParaRPr lang="en-US" altLang="zh-CN" sz="24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1772816"/>
                <a:ext cx="4536504" cy="46294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zh-TW" sz="2400" dirty="0" smtClean="0"/>
                  <a:t>Linear: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1" lang="en-US" altLang="zh-TW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zh-TW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kumimoji="1" lang="en-US" altLang="zh-TW" sz="24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kumimoji="1" lang="en-US" altLang="zh-TW" sz="2400" b="0" i="1" dirty="0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kumimoji="1" lang="en-US" altLang="zh-TW" sz="24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zh-TW" sz="24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2400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2400" b="0" i="1" dirty="0" smtClean="0">
                            <a:latin typeface="Cambria Math"/>
                          </a:rPr>
                          <m:t>𝑖</m:t>
                        </m:r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24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24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772816"/>
                <a:ext cx="4536504" cy="4629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1600" y="2636912"/>
                <a:ext cx="7128792" cy="50475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zh-TW" sz="2400" dirty="0" smtClean="0"/>
                  <a:t>FM: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1" lang="en-US" altLang="zh-TW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zh-TW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kumimoji="1" lang="en-US" altLang="zh-TW" sz="24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kumimoji="1" lang="en-US" altLang="zh-TW" sz="2400" b="0" i="1" dirty="0" smtClean="0">
                        <a:latin typeface="Cambria Math"/>
                      </a:rPr>
                      <m:t>≔</m:t>
                    </m:r>
                    <m:sSub>
                      <m:sSubPr>
                        <m:ctrlPr>
                          <a:rPr kumimoji="1" lang="en-US" altLang="zh-TW" sz="24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en-US" altLang="zh-TW" sz="24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kumimoji="1" lang="en-US" altLang="zh-TW" sz="2400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zh-TW" sz="2400" b="0" i="1" dirty="0" smtClean="0">
                            <a:latin typeface="Cambria Math"/>
                          </a:rPr>
                          <m:t>𝑖</m:t>
                        </m:r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kumimoji="1" lang="en-US" altLang="zh-TW" sz="2400" b="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kumimoji="1" lang="en-US" altLang="zh-TW" sz="24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1" lang="en-US" altLang="zh-TW" sz="24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zh-TW" sz="24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kumimoji="1" lang="en-US" altLang="zh-TW" sz="2400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zh-CN" sz="2400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2400" i="1" dirty="0">
                            <a:latin typeface="Cambria Math"/>
                          </a:rPr>
                          <m:t>𝑖</m:t>
                        </m:r>
                        <m:r>
                          <a:rPr lang="en-US" altLang="zh-CN" sz="2400" i="1" dirty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sz="2400" i="1" dirty="0">
                            <a:latin typeface="Cambria Math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altLang="zh-CN" sz="2400" i="1" dirty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CN" sz="2400" i="1" dirty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CN" sz="24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CN" sz="2400" i="1" dirty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CN" sz="2400" i="1" dirty="0">
                                <a:latin typeface="Cambria Math"/>
                              </a:rPr>
                              <m:t>+1</m:t>
                            </m:r>
                          </m:sub>
                          <m:sup>
                            <m:r>
                              <a:rPr lang="en-US" altLang="zh-CN" sz="2400" i="1" dirty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altLang="zh-CN" sz="240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4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2400" i="1" dirty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2400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altLang="zh-CN" sz="2400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dirty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2400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zh-CN" sz="2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4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2400" i="1" dirty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636912"/>
                <a:ext cx="7128792" cy="5047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圓角矩形圖說文字 5"/>
          <p:cNvSpPr/>
          <p:nvPr/>
        </p:nvSpPr>
        <p:spPr>
          <a:xfrm>
            <a:off x="5508104" y="3429000"/>
            <a:ext cx="3240360" cy="955717"/>
          </a:xfrm>
          <a:prstGeom prst="wedgeRoundRectCallout">
            <a:avLst>
              <a:gd name="adj1" fmla="val -8454"/>
              <a:gd name="adj2" fmla="val -7919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zh-TW" sz="2400" b="1" dirty="0" smtClean="0">
                <a:solidFill>
                  <a:schemeClr val="tx1"/>
                </a:solidFill>
              </a:rPr>
              <a:t>Interaction</a:t>
            </a:r>
            <a:r>
              <a:rPr kumimoji="1" lang="zh-TW" altLang="en-US" sz="24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zh-TW" sz="2400" b="1" dirty="0" smtClean="0">
                <a:solidFill>
                  <a:schemeClr val="tx1"/>
                </a:solidFill>
              </a:rPr>
              <a:t>between</a:t>
            </a:r>
            <a:r>
              <a:rPr kumimoji="1" lang="zh-TW" altLang="en-US" sz="24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zh-TW" sz="2400" b="1" dirty="0" smtClean="0">
                <a:solidFill>
                  <a:schemeClr val="tx1"/>
                </a:solidFill>
              </a:rPr>
              <a:t>variables</a:t>
            </a:r>
            <a:endParaRPr kumimoji="1" lang="zh-TW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77656" y="1720599"/>
            <a:ext cx="4246970" cy="42317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05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77656" y="1720599"/>
            <a:ext cx="4246970" cy="42317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0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</a:t>
            </a:r>
            <a:endParaRPr kumimoji="1" lang="zh-TW" altLang="en-US" sz="10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>
            <a:off x="2277656" y="5967572"/>
            <a:ext cx="4246970" cy="40989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/>
          <a:srcRect l="11" r="54999"/>
          <a:stretch/>
        </p:blipFill>
        <p:spPr>
          <a:xfrm rot="5400000">
            <a:off x="-50775" y="3639141"/>
            <a:ext cx="4246970" cy="409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30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CN" sz="3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zh-CN" sz="30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CN" sz="3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altLang="zh-CN" sz="3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30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sz="3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sz="30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3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69" y="908720"/>
                <a:ext cx="3240360" cy="5911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en-US" altLang="zh-CN" dirty="0" smtClean="0"/>
              <a:t>Interaction matrix</a:t>
            </a:r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1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1174</TotalTime>
  <Words>1378</Words>
  <Application>Microsoft Office PowerPoint</Application>
  <PresentationFormat>全屏显示(4:3)</PresentationFormat>
  <Paragraphs>243</Paragraphs>
  <Slides>24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凸显</vt:lpstr>
      <vt:lpstr>Factorization Machine: model, optimization and applications</vt:lpstr>
      <vt:lpstr>Outline</vt:lpstr>
      <vt:lpstr>DouBan movie</vt:lpstr>
      <vt:lpstr>Prediction Task</vt:lpstr>
      <vt:lpstr>Prediction Task</vt:lpstr>
      <vt:lpstr>Linear Model – Feature Engineering</vt:lpstr>
      <vt:lpstr>Factorization model</vt:lpstr>
      <vt:lpstr>Interaction matrix</vt:lpstr>
      <vt:lpstr>Interaction matrix</vt:lpstr>
      <vt:lpstr>Interaction matrix</vt:lpstr>
      <vt:lpstr>Interaction matrix</vt:lpstr>
      <vt:lpstr>Interaction matrix</vt:lpstr>
      <vt:lpstr>Interaction matrix</vt:lpstr>
      <vt:lpstr>Interaction matrix</vt:lpstr>
      <vt:lpstr>Interaction matrix</vt:lpstr>
      <vt:lpstr>Interaction matrix</vt:lpstr>
      <vt:lpstr>FM: properties</vt:lpstr>
      <vt:lpstr>Optimization Target</vt:lpstr>
      <vt:lpstr>Stochastic Gradient Descent (SGD)</vt:lpstr>
      <vt:lpstr>Applications</vt:lpstr>
      <vt:lpstr>Results for EMI music</vt:lpstr>
      <vt:lpstr>Other applications</vt:lpstr>
      <vt:lpstr>Other applications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LibFM</dc:title>
  <dc:creator>Jackyyyyyyyy</dc:creator>
  <cp:lastModifiedBy>Jackyyyyyyyy</cp:lastModifiedBy>
  <cp:revision>338</cp:revision>
  <dcterms:created xsi:type="dcterms:W3CDTF">2013-07-29T14:38:38Z</dcterms:created>
  <dcterms:modified xsi:type="dcterms:W3CDTF">2013-10-21T03:43:28Z</dcterms:modified>
</cp:coreProperties>
</file>