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2.xml" ContentType="application/vnd.openxmlformats-officedocument.presentationml.tags+xml"/>
  <Override PartName="/ppt/notesSlides/notesSlide25.xml" ContentType="application/vnd.openxmlformats-officedocument.presentationml.notesSlide+xml"/>
  <Override PartName="/ppt/tags/tag13.xml" ContentType="application/vnd.openxmlformats-officedocument.presentationml.tags+xml"/>
  <Override PartName="/ppt/notesSlides/notesSlide26.xml" ContentType="application/vnd.openxmlformats-officedocument.presentationml.notesSlide+xml"/>
  <Override PartName="/ppt/tags/tag14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8" r:id="rId3"/>
    <p:sldId id="259" r:id="rId4"/>
    <p:sldId id="287" r:id="rId5"/>
    <p:sldId id="293" r:id="rId6"/>
    <p:sldId id="264" r:id="rId7"/>
    <p:sldId id="267" r:id="rId8"/>
    <p:sldId id="310" r:id="rId9"/>
    <p:sldId id="311" r:id="rId10"/>
    <p:sldId id="312" r:id="rId11"/>
    <p:sldId id="313" r:id="rId12"/>
    <p:sldId id="295" r:id="rId13"/>
    <p:sldId id="296" r:id="rId14"/>
    <p:sldId id="297" r:id="rId15"/>
    <p:sldId id="280" r:id="rId16"/>
    <p:sldId id="294" r:id="rId17"/>
    <p:sldId id="299" r:id="rId18"/>
    <p:sldId id="314" r:id="rId19"/>
    <p:sldId id="315" r:id="rId20"/>
    <p:sldId id="316" r:id="rId21"/>
    <p:sldId id="303" r:id="rId22"/>
    <p:sldId id="304" r:id="rId23"/>
    <p:sldId id="305" r:id="rId24"/>
    <p:sldId id="306" r:id="rId25"/>
    <p:sldId id="307" r:id="rId26"/>
    <p:sldId id="317" r:id="rId27"/>
    <p:sldId id="298" r:id="rId28"/>
    <p:sldId id="286" r:id="rId29"/>
  </p:sldIdLst>
  <p:sldSz cx="9144000" cy="6858000" type="screen4x3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C5A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41" autoAdjust="0"/>
    <p:restoredTop sz="58760" autoAdjust="0"/>
  </p:normalViewPr>
  <p:slideViewPr>
    <p:cSldViewPr snapToGrid="0">
      <p:cViewPr varScale="1">
        <p:scale>
          <a:sx n="66" d="100"/>
          <a:sy n="66" d="100"/>
        </p:scale>
        <p:origin x="120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16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7020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ACD51320-D6B9-4161-9437-819C1EF1B7F9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08981"/>
            <a:ext cx="2944283" cy="497019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32C92111-B9DF-4C81-97A6-1E51AEC97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16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7020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DE1E3D85-0963-4F62-A49E-2007D7924F06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38250"/>
            <a:ext cx="44577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67263"/>
            <a:ext cx="5435600" cy="3900488"/>
          </a:xfrm>
          <a:prstGeom prst="rect">
            <a:avLst/>
          </a:prstGeom>
        </p:spPr>
        <p:txBody>
          <a:bodyPr vert="horz" lIns="91430" tIns="45716" rIns="91430" bIns="4571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08981"/>
            <a:ext cx="2944283" cy="497019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B3CF4A7F-3649-4128-9F03-3166FBC0A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28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Morning everyone. I am </a:t>
            </a:r>
            <a:r>
              <a:rPr lang="en-US" baseline="0" dirty="0" err="1" smtClean="0"/>
              <a:t>Xiaoyong</a:t>
            </a:r>
            <a:r>
              <a:rPr lang="en-US" baseline="0" dirty="0" smtClean="0"/>
              <a:t> Shen from the Chinese University of Hong Kong. In this spotlight presentation, we propose the deep automatic portrait matting.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93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[press]</a:t>
            </a:r>
          </a:p>
          <a:p>
            <a:r>
              <a:rPr lang="en-US" dirty="0" smtClean="0"/>
              <a:t>The second part is the image matting layer with the</a:t>
            </a:r>
            <a:r>
              <a:rPr lang="en-US" baseline="0" dirty="0" smtClean="0"/>
              <a:t> former predicted </a:t>
            </a:r>
            <a:r>
              <a:rPr lang="en-US" baseline="0" dirty="0" err="1" smtClean="0"/>
              <a:t>trimap</a:t>
            </a:r>
            <a:r>
              <a:rPr lang="en-US" baseline="0" dirty="0" smtClean="0"/>
              <a:t> representation as inputs and estimates the final alpha matte.</a:t>
            </a:r>
          </a:p>
          <a:p>
            <a:r>
              <a:rPr lang="en-US" baseline="0" dirty="0" smtClean="0"/>
              <a:t>[press]</a:t>
            </a:r>
          </a:p>
          <a:p>
            <a:r>
              <a:rPr lang="en-US" baseline="0" dirty="0" smtClean="0"/>
              <a:t>It is our novel-designed CNN layer with newly defined functions.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27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we show its feed-Forward</a:t>
            </a:r>
            <a:r>
              <a:rPr lang="en-US" baseline="0" dirty="0" smtClean="0"/>
              <a:t> and back-forward formulas.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1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[press]</a:t>
            </a:r>
          </a:p>
          <a:p>
            <a:r>
              <a:rPr lang="en-US" dirty="0" smtClean="0"/>
              <a:t>To</a:t>
            </a:r>
            <a:r>
              <a:rPr lang="en-US" baseline="0" dirty="0" smtClean="0"/>
              <a:t> make the </a:t>
            </a:r>
            <a:r>
              <a:rPr lang="en-US" dirty="0" smtClean="0"/>
              <a:t>network training and testing possible, we collect</a:t>
            </a:r>
            <a:r>
              <a:rPr lang="en-US" baseline="0" dirty="0" smtClean="0"/>
              <a:t> a 2,000 portrait dataset where the data is with large variations.</a:t>
            </a:r>
          </a:p>
          <a:p>
            <a:r>
              <a:rPr lang="en-US" baseline="0" dirty="0" smtClean="0"/>
              <a:t>[press]</a:t>
            </a:r>
          </a:p>
          <a:p>
            <a:r>
              <a:rPr lang="en-US" baseline="0" dirty="0" smtClean="0"/>
              <a:t>For each portrait, we get its matting ground truth by closed form matting under the human well labeled </a:t>
            </a:r>
            <a:r>
              <a:rPr lang="en-US" baseline="0" dirty="0" err="1" smtClean="0"/>
              <a:t>trimap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we show some examples in our dataset.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25EC2-FE61-4A49-BAEF-4C57A9DA07D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11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The</a:t>
            </a:r>
            <a:r>
              <a:rPr kumimoji="1" lang="en-US" altLang="zh-CN" baseline="0" dirty="0" smtClean="0"/>
              <a:t> portrait images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68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And our labeled</a:t>
            </a:r>
            <a:r>
              <a:rPr kumimoji="1" lang="en-US" altLang="zh-CN" baseline="0" dirty="0" smtClean="0"/>
              <a:t> matting ground truth.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92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[press]</a:t>
            </a:r>
          </a:p>
          <a:p>
            <a:r>
              <a:rPr kumimoji="1" lang="en-US" altLang="zh-CN" dirty="0" smtClean="0"/>
              <a:t>Our method is efficient in training and testing, which</a:t>
            </a:r>
            <a:r>
              <a:rPr kumimoji="1" lang="en-US" altLang="zh-CN" baseline="0" dirty="0" smtClean="0"/>
              <a:t> needs one day for training and 0.6s for testing. </a:t>
            </a:r>
          </a:p>
          <a:p>
            <a:r>
              <a:rPr kumimoji="1" lang="en-US" altLang="zh-CN" baseline="0" dirty="0" smtClean="0"/>
              <a:t>[press]</a:t>
            </a:r>
          </a:p>
          <a:p>
            <a:r>
              <a:rPr kumimoji="1" lang="en-US" altLang="zh-CN" baseline="0" dirty="0" smtClean="0"/>
              <a:t>To evaluate its performance, we compare our approach with automatic segmentation to </a:t>
            </a:r>
            <a:r>
              <a:rPr kumimoji="1" lang="en-US" altLang="zh-CN" baseline="0" dirty="0" err="1" smtClean="0"/>
              <a:t>trimap</a:t>
            </a:r>
            <a:r>
              <a:rPr kumimoji="1" lang="en-US" altLang="zh-CN" baseline="0" dirty="0" smtClean="0"/>
              <a:t> approaches and the direct </a:t>
            </a:r>
            <a:r>
              <a:rPr kumimoji="1" lang="en-US" altLang="zh-CN" baseline="0" dirty="0" err="1" smtClean="0"/>
              <a:t>trimap</a:t>
            </a:r>
            <a:r>
              <a:rPr kumimoji="1" lang="en-US" altLang="zh-CN" baseline="0" dirty="0" smtClean="0"/>
              <a:t> labeling methods.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5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Here</a:t>
            </a:r>
            <a:r>
              <a:rPr kumimoji="1" lang="en-US" altLang="zh-CN" baseline="0" dirty="0" smtClean="0"/>
              <a:t> we show the comparisons.</a:t>
            </a:r>
          </a:p>
          <a:p>
            <a:r>
              <a:rPr kumimoji="1" lang="en-US" altLang="zh-CN" baseline="0" dirty="0" smtClean="0"/>
              <a:t>[press]</a:t>
            </a:r>
          </a:p>
          <a:p>
            <a:r>
              <a:rPr kumimoji="1" lang="en-US" altLang="zh-CN" baseline="0" dirty="0" smtClean="0"/>
              <a:t>Ours achieved the best performance.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77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this input portrait with complex hair,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70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matting</a:t>
            </a:r>
            <a:r>
              <a:rPr lang="en-US" baseline="0" dirty="0" smtClean="0"/>
              <a:t> result from graph-cut segmentation based </a:t>
            </a:r>
            <a:r>
              <a:rPr lang="en-US" baseline="0" dirty="0" err="1" smtClean="0"/>
              <a:t>trimap</a:t>
            </a:r>
            <a:r>
              <a:rPr lang="en-US" baseline="0" dirty="0" smtClean="0"/>
              <a:t> fails estimating the correct matte in hair areas.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01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Directly labelling the </a:t>
            </a:r>
            <a:r>
              <a:rPr lang="en-US" dirty="0" err="1" smtClean="0"/>
              <a:t>trimap</a:t>
            </a:r>
            <a:r>
              <a:rPr lang="en-US" dirty="0" smtClean="0"/>
              <a:t> using FCN</a:t>
            </a:r>
            <a:r>
              <a:rPr lang="en-US" baseline="0" dirty="0" smtClean="0"/>
              <a:t> also fails extracting the hair.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85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[press]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Portrait matting extracts the foreground and plays important role for portrait post-processing.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[press]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For example, we need to extract the foreground to do stylization and the depth-of-field effect to stand out the person or do some background editing.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25EC2-FE61-4A49-BAEF-4C57A9DA07D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438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Ours</a:t>
            </a:r>
            <a:r>
              <a:rPr lang="en-US" baseline="0" dirty="0" smtClean="0"/>
              <a:t> achieved satisfactory result with clear matte details.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47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is another example,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843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trimap</a:t>
            </a:r>
            <a:r>
              <a:rPr lang="en-US" baseline="0" dirty="0" smtClean="0"/>
              <a:t> estimation from Graph-cut cannot generate correct matting result.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748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matting result from FCN labeled </a:t>
            </a:r>
            <a:r>
              <a:rPr lang="en-US" baseline="0" dirty="0" err="1" smtClean="0"/>
              <a:t>trimap</a:t>
            </a:r>
            <a:r>
              <a:rPr lang="en-US" baseline="0" dirty="0" smtClean="0"/>
              <a:t> is better.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16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Ours</a:t>
            </a:r>
            <a:r>
              <a:rPr lang="en-US" baseline="0" dirty="0" smtClean="0"/>
              <a:t> achieved the high performance result with enough hair details.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8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</a:t>
            </a:r>
            <a:r>
              <a:rPr lang="en-US" baseline="0" dirty="0" smtClean="0"/>
              <a:t> this complex hair and lighting example,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[press]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</a:t>
            </a:r>
            <a:r>
              <a:rPr lang="en-US" dirty="0" smtClean="0"/>
              <a:t>ur</a:t>
            </a:r>
            <a:r>
              <a:rPr lang="en-US" baseline="0" dirty="0" smtClean="0"/>
              <a:t> automatic matting result is also with high accuracy.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173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is another portrait,</a:t>
            </a:r>
          </a:p>
          <a:p>
            <a:r>
              <a:rPr lang="en-US" baseline="0" dirty="0" smtClean="0"/>
              <a:t>[press]</a:t>
            </a:r>
          </a:p>
          <a:p>
            <a:r>
              <a:rPr lang="en-US" baseline="0" dirty="0" smtClean="0"/>
              <a:t>Our approach well extracts the hair structures.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456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[press]</a:t>
            </a:r>
          </a:p>
          <a:p>
            <a:r>
              <a:rPr kumimoji="1" lang="en-US" altLang="zh-CN" dirty="0" smtClean="0"/>
              <a:t>In conclusion</a:t>
            </a:r>
            <a:r>
              <a:rPr kumimoji="1" lang="en-US" altLang="zh-CN" baseline="0" dirty="0" smtClean="0"/>
              <a:t>, we proposed the deep automatic portrait matting approach under an end-to-end matting CNNs framework </a:t>
            </a:r>
          </a:p>
          <a:p>
            <a:r>
              <a:rPr kumimoji="1" lang="en-US" altLang="zh-CN" baseline="0" dirty="0" smtClean="0"/>
              <a:t>##with novel matting layers. A 2000 portrait matting dataset is created for training and testing.</a:t>
            </a:r>
          </a:p>
          <a:p>
            <a:r>
              <a:rPr kumimoji="1" lang="en-US" altLang="zh-CN" baseline="0" dirty="0" smtClean="0"/>
              <a:t>[press]</a:t>
            </a:r>
          </a:p>
          <a:p>
            <a:r>
              <a:rPr kumimoji="1" lang="en-US" altLang="zh-CN" baseline="0" dirty="0" smtClean="0"/>
              <a:t>In the future, we are interested to extend our framework to video, person, general object matting.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655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very much and welcome to our poster.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27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Simply</a:t>
            </a:r>
            <a:r>
              <a:rPr lang="en-US" baseline="0" dirty="0" smtClean="0"/>
              <a:t> put, image matting decompose an image into background and foreground, </a:t>
            </a:r>
          </a:p>
          <a:p>
            <a:r>
              <a:rPr lang="en-US" baseline="0" dirty="0" smtClean="0"/>
              <a:t>[press]</a:t>
            </a:r>
          </a:p>
          <a:p>
            <a:r>
              <a:rPr lang="en-US" baseline="0" dirty="0" smtClean="0"/>
              <a:t>Which are linearly combined by an alpha matte.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is easy to know that matting is an ill-posed problem since there are seven unknowns for each pixel.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25EC2-FE61-4A49-BAEF-4C57A9DA07D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80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make matting</a:t>
            </a:r>
            <a:r>
              <a:rPr lang="en-US" baseline="0" dirty="0" smtClean="0"/>
              <a:t> problem </a:t>
            </a:r>
            <a:r>
              <a:rPr lang="en-US" baseline="0" dirty="0" err="1" smtClean="0"/>
              <a:t>tackable</a:t>
            </a:r>
            <a:r>
              <a:rPr lang="en-US" baseline="0" dirty="0" smtClean="0"/>
              <a:t>, matting approaches need user specified foreground and background.</a:t>
            </a:r>
          </a:p>
          <a:p>
            <a:r>
              <a:rPr lang="en-US" baseline="0" dirty="0" smtClean="0"/>
              <a:t>[press]</a:t>
            </a:r>
          </a:p>
          <a:p>
            <a:r>
              <a:rPr lang="en-US" baseline="0" dirty="0" smtClean="0"/>
              <a:t>Generally, they are masked by strokes or </a:t>
            </a:r>
            <a:r>
              <a:rPr lang="en-US" baseline="0" dirty="0" err="1" smtClean="0"/>
              <a:t>trimap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2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Unfortunately,</a:t>
            </a:r>
            <a:r>
              <a:rPr lang="en-US" baseline="0" dirty="0" smtClean="0"/>
              <a:t> user specified strokes or </a:t>
            </a:r>
            <a:r>
              <a:rPr lang="en-US" baseline="0" dirty="0" err="1" smtClean="0"/>
              <a:t>trimap</a:t>
            </a:r>
            <a:r>
              <a:rPr lang="en-US" baseline="0" dirty="0" smtClean="0"/>
              <a:t> are very hard to meet the algorithm requirements. </a:t>
            </a:r>
          </a:p>
          <a:p>
            <a:r>
              <a:rPr lang="en-US" baseline="0" dirty="0" smtClean="0"/>
              <a:t>[press]</a:t>
            </a:r>
          </a:p>
          <a:p>
            <a:r>
              <a:rPr lang="en-US" baseline="0" dirty="0" smtClean="0"/>
              <a:t>For example, even with such complex strokes, the closed form matting is still not satisfactory. </a:t>
            </a:r>
          </a:p>
          <a:p>
            <a:r>
              <a:rPr lang="en-US" baseline="0" dirty="0" smtClean="0"/>
              <a:t>[press]</a:t>
            </a:r>
          </a:p>
          <a:p>
            <a:r>
              <a:rPr lang="en-US" baseline="0" dirty="0" smtClean="0"/>
              <a:t>Similarly, it is also very difficult to label a </a:t>
            </a:r>
            <a:r>
              <a:rPr lang="en-US" baseline="0" dirty="0" err="1" smtClean="0"/>
              <a:t>trimap</a:t>
            </a:r>
            <a:r>
              <a:rPr lang="en-US" baseline="0" dirty="0" smtClean="0"/>
              <a:t> to achieve good matting result.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93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further illustrate the difficulties, we take the </a:t>
            </a:r>
            <a:r>
              <a:rPr lang="en-US" baseline="0" dirty="0" err="1" smtClean="0"/>
              <a:t>trimap</a:t>
            </a:r>
            <a:r>
              <a:rPr lang="en-US" baseline="0" dirty="0" smtClean="0"/>
              <a:t> specification as an example.</a:t>
            </a:r>
          </a:p>
          <a:p>
            <a:r>
              <a:rPr lang="en-US" baseline="0" dirty="0" smtClean="0"/>
              <a:t>[press]</a:t>
            </a:r>
          </a:p>
          <a:p>
            <a:r>
              <a:rPr lang="en-US" baseline="0" dirty="0" smtClean="0"/>
              <a:t>For these two input portraits, in order to achieve such matting results,</a:t>
            </a:r>
          </a:p>
          <a:p>
            <a:r>
              <a:rPr lang="en-US" baseline="0" dirty="0" smtClean="0"/>
              <a:t>[press]</a:t>
            </a:r>
          </a:p>
          <a:p>
            <a:r>
              <a:rPr lang="en-US" baseline="0" dirty="0" smtClean="0"/>
              <a:t>The users needs to label such </a:t>
            </a:r>
            <a:r>
              <a:rPr lang="en-US" baseline="0" dirty="0" err="1" smtClean="0"/>
              <a:t>trimaps</a:t>
            </a:r>
            <a:r>
              <a:rPr lang="en-US" baseline="0" dirty="0" smtClean="0"/>
              <a:t> which are with complex structures.</a:t>
            </a:r>
          </a:p>
          <a:p>
            <a:r>
              <a:rPr lang="en-US" baseline="0" dirty="0" smtClean="0"/>
              <a:t>[press]</a:t>
            </a:r>
          </a:p>
          <a:p>
            <a:r>
              <a:rPr lang="en-US" baseline="0" dirty="0" smtClean="0"/>
              <a:t>There is no doubt that tedious interactions are required even for professional users.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25EC2-FE61-4A49-BAEF-4C57A9DA07D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01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To address the tedious interaction issue, we proposed the deep automatic portrait matting by well defined convolutional neural networks.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25EC2-FE61-4A49-BAEF-4C57A9DA07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49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CNNs are end-to-end</a:t>
            </a:r>
            <a:r>
              <a:rPr lang="en-US" baseline="0" dirty="0" smtClean="0"/>
              <a:t> network, which takes a portrait as input and directly predict the matte.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02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network</a:t>
            </a:r>
            <a:r>
              <a:rPr lang="en-US" baseline="0" dirty="0" smtClean="0"/>
              <a:t> mainly includes two parts. </a:t>
            </a:r>
          </a:p>
          <a:p>
            <a:r>
              <a:rPr lang="en-US" baseline="0" dirty="0" smtClean="0"/>
              <a:t>[press]</a:t>
            </a:r>
          </a:p>
          <a:p>
            <a:r>
              <a:rPr lang="en-US" baseline="0" dirty="0" smtClean="0"/>
              <a:t>The first part is the </a:t>
            </a:r>
            <a:r>
              <a:rPr lang="en-US" baseline="0" dirty="0" err="1" smtClean="0"/>
              <a:t>trimap</a:t>
            </a:r>
            <a:r>
              <a:rPr lang="en-US" baseline="0" dirty="0" smtClean="0"/>
              <a:t> labeling process, which takes a color image as input and outputs the </a:t>
            </a:r>
            <a:r>
              <a:rPr lang="en-US" baseline="0" dirty="0" err="1" smtClean="0"/>
              <a:t>trimap</a:t>
            </a:r>
            <a:r>
              <a:rPr lang="en-US" baseline="0" dirty="0" smtClean="0"/>
              <a:t> representation by a FCN structure.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F4A7F-3649-4128-9F03-3166FBC0A1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48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6C46-A264-4ED5-856D-210B5C5E3403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99BE-534C-4338-9C93-DF19B145D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3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6C46-A264-4ED5-856D-210B5C5E3403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99BE-534C-4338-9C93-DF19B145D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6C46-A264-4ED5-856D-210B5C5E3403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99BE-534C-4338-9C93-DF19B145D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5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6C46-A264-4ED5-856D-210B5C5E3403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99BE-534C-4338-9C93-DF19B145D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9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98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1490"/>
            <a:ext cx="78867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6C46-A264-4ED5-856D-210B5C5E3403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99BE-534C-4338-9C93-DF19B145D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8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6C46-A264-4ED5-856D-210B5C5E3403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99BE-534C-4338-9C93-DF19B145D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2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6C46-A264-4ED5-856D-210B5C5E3403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99BE-534C-4338-9C93-DF19B145D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6C46-A264-4ED5-856D-210B5C5E3403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99BE-534C-4338-9C93-DF19B145D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3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25726"/>
            <a:ext cx="7886700" cy="1325563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ctr">
              <a:defRPr sz="4800" b="1" cap="none" spc="0">
                <a:ln/>
                <a:solidFill>
                  <a:schemeClr val="accent4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6C46-A264-4ED5-856D-210B5C5E3403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99BE-534C-4338-9C93-DF19B145D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6C46-A264-4ED5-856D-210B5C5E3403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99BE-534C-4338-9C93-DF19B145D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0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6C46-A264-4ED5-856D-210B5C5E3403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99BE-534C-4338-9C93-DF19B145D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6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6C46-A264-4ED5-856D-210B5C5E3403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99BE-534C-4338-9C93-DF19B145D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3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46C46-A264-4ED5-856D-210B5C5E3403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8A499BE-534C-4338-9C93-DF19B145D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073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C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4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160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52421" y="2041250"/>
            <a:ext cx="7772400" cy="111222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chemeClr val="tx1"/>
                </a:solidFill>
              </a:rPr>
              <a:t>Deep Automatic Portrait Matting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66721" y="3308446"/>
            <a:ext cx="7543800" cy="4046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Xiaoyong</a:t>
            </a:r>
            <a:r>
              <a:rPr lang="en-US" sz="2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Shen, Xin Tao, </a:t>
            </a:r>
            <a:r>
              <a:rPr lang="en-US" sz="22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Hongyun</a:t>
            </a:r>
            <a:r>
              <a:rPr lang="en-US" sz="2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Gao, Chao Zhou, </a:t>
            </a:r>
            <a:r>
              <a:rPr lang="en-US" sz="22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Jiaya</a:t>
            </a:r>
            <a:r>
              <a:rPr lang="en-US" sz="2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Jia</a:t>
            </a:r>
            <a:endParaRPr lang="en-US" sz="2200" baseline="30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6822"/>
            <a:ext cx="9144000" cy="128016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52421" y="3997340"/>
            <a:ext cx="7543800" cy="4342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Chinese University of Hong Kong</a:t>
            </a:r>
          </a:p>
          <a:p>
            <a:endParaRPr lang="en-US" sz="2000" u="sng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0800000">
            <a:off x="0" y="5577840"/>
            <a:ext cx="9144000" cy="128016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E:\tpwu\work\SIGGRAPH09\IF\talk\CUHK_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6863" y="135291"/>
            <a:ext cx="1519107" cy="100294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825">
        <p:fade/>
      </p:transition>
    </mc:Choice>
    <mc:Fallback xmlns="">
      <p:transition advTm="108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7722-D542-446E-9B8A-9506AA845AE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Left Brace 2"/>
          <p:cNvSpPr/>
          <p:nvPr/>
        </p:nvSpPr>
        <p:spPr>
          <a:xfrm rot="16200000">
            <a:off x="6117553" y="1552727"/>
            <a:ext cx="320535" cy="3453848"/>
          </a:xfrm>
          <a:prstGeom prst="leftBrace">
            <a:avLst>
              <a:gd name="adj1" fmla="val 8333"/>
              <a:gd name="adj2" fmla="val 49424"/>
            </a:avLst>
          </a:prstGeom>
          <a:ln w="28575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750961" y="3601745"/>
            <a:ext cx="7886700" cy="27546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Image Matting Layer</a:t>
            </a:r>
          </a:p>
          <a:p>
            <a:pPr lvl="1"/>
            <a:r>
              <a:rPr lang="en-US" dirty="0" smtClean="0"/>
              <a:t>Input: </a:t>
            </a:r>
            <a:r>
              <a:rPr lang="en-US" dirty="0" err="1" smtClean="0"/>
              <a:t>trimap</a:t>
            </a:r>
            <a:r>
              <a:rPr lang="en-US" dirty="0" smtClean="0"/>
              <a:t> representation</a:t>
            </a:r>
          </a:p>
          <a:p>
            <a:pPr lvl="1"/>
            <a:r>
              <a:rPr lang="en-US" dirty="0" smtClean="0"/>
              <a:t>Output: alpha matte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Newly-designed layers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72" y="498176"/>
            <a:ext cx="7951112" cy="24593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45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233">
        <p:fade/>
      </p:transition>
    </mc:Choice>
    <mc:Fallback xmlns="">
      <p:transition advTm="142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7722-D542-446E-9B8A-9506AA845AE6}" type="slidenum">
              <a:rPr lang="en-US" smtClean="0"/>
              <a:pPr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740378" y="3601745"/>
                <a:ext cx="7886700" cy="300225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Image Matting Layer</a:t>
                </a:r>
              </a:p>
              <a:p>
                <a:pPr lvl="1"/>
                <a:r>
                  <a:rPr lang="en-US" sz="2000" dirty="0" smtClean="0">
                    <a:solidFill>
                      <a:schemeClr val="tx1"/>
                    </a:solidFill>
                  </a:rPr>
                  <a:t>Feed-Forward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C000"/>
                          </a:solidFill>
                          <a:latin typeface="Cambria Math"/>
                        </a:rPr>
                        <m:t>𝑚𝑖𝑛</m:t>
                      </m:r>
                      <m:r>
                        <a:rPr lang="en-US" sz="2000" i="1" smtClean="0">
                          <a:solidFill>
                            <a:srgbClr val="FFC000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000" i="1" smtClean="0">
                          <a:solidFill>
                            <a:srgbClr val="FFC000"/>
                          </a:solidFill>
                          <a:latin typeface="Cambria Math"/>
                        </a:rPr>
                        <m:t>𝜆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FFC000"/>
                          </a:solidFill>
                          <a:latin typeface="Cambria Math"/>
                        </a:rPr>
                        <m:t>𝐵𝐴</m:t>
                      </m:r>
                      <m:r>
                        <a:rPr lang="en-US" sz="2000" i="1">
                          <a:solidFill>
                            <a:srgbClr val="FFC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000" i="1" smtClean="0">
                          <a:solidFill>
                            <a:srgbClr val="FFC000"/>
                          </a:solidFill>
                          <a:latin typeface="Cambria Math"/>
                        </a:rPr>
                        <m:t>𝜆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US" sz="2000" i="1">
                          <a:solidFill>
                            <a:srgbClr val="FFC000"/>
                          </a:solidFill>
                          <a:latin typeface="Cambria Math"/>
                        </a:rPr>
                        <m:t>𝐹</m:t>
                      </m:r>
                      <m:r>
                        <a:rPr lang="en-US" sz="2000" i="1">
                          <a:solidFill>
                            <a:srgbClr val="FFC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rgbClr val="FFC000"/>
                          </a:solidFill>
                          <a:latin typeface="Cambria Math"/>
                        </a:rPr>
                        <m:t>𝐴</m:t>
                      </m:r>
                      <m:r>
                        <a:rPr lang="en-US" sz="2000" i="1">
                          <a:solidFill>
                            <a:srgbClr val="FFC000"/>
                          </a:solidFill>
                          <a:latin typeface="Cambria Math"/>
                        </a:rPr>
                        <m:t>−1) +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FFC000"/>
                          </a:solidFill>
                          <a:latin typeface="Cambria Math"/>
                        </a:rPr>
                        <m:t>𝐿𝐴</m:t>
                      </m:r>
                    </m:oMath>
                  </m:oMathPara>
                </a14:m>
                <a:endParaRPr lang="en-US" sz="2000" i="1" dirty="0" smtClean="0">
                  <a:solidFill>
                    <a:srgbClr val="FFC000"/>
                  </a:solidFill>
                </a:endParaRPr>
              </a:p>
              <a:p>
                <a:pPr lvl="1"/>
                <a:r>
                  <a:rPr lang="en-US" sz="2000" dirty="0" smtClean="0">
                    <a:solidFill>
                      <a:schemeClr val="tx1"/>
                    </a:solidFill>
                  </a:rPr>
                  <a:t>Back-Forward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f>
                              <m:fPr>
                                <m:ctrlPr>
                                  <a:rPr lang="en-US" sz="160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m:rPr>
                                    <m:brk m:alnAt="7"/>
                                  </m:rP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𝐵</m:t>
                                </m:r>
                              </m:den>
                            </m:f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=</m:t>
                            </m:r>
                            <m:r>
                              <a:rPr lang="en-US" sz="1600" b="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b="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𝜆</m:t>
                            </m:r>
                            <m:sSup>
                              <m:sSupPr>
                                <m:ctrlP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sz="1600" b="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𝑑𝑖𝑎𝑔</m:t>
                            </m:r>
                            <m:r>
                              <a:rPr lang="en-US" sz="1600" b="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sz="1600" b="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𝐹</m:t>
                            </m:r>
                            <m:r>
                              <a:rPr lang="en-US" sz="1600" b="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)</m:t>
                            </m:r>
                          </m:e>
                        </m:mr>
                        <m:mr>
                          <m:e>
                            <m:f>
                              <m:fPr>
                                <m:ctrlPr>
                                  <a:rPr lang="en-US" sz="160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𝐹</m:t>
                                </m:r>
                              </m:den>
                            </m:f>
                            <m:r>
                              <a:rPr lang="en-US" sz="1600" b="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𝐵</m:t>
                                </m:r>
                              </m:den>
                            </m:f>
                            <m:r>
                              <a:rPr lang="en-US" sz="1600" b="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</m:e>
                        </m:mr>
                        <m:mr>
                          <m:e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𝜆</m:t>
                                </m:r>
                              </m:den>
                            </m:f>
                            <m:r>
                              <a:rPr lang="en-US" sz="1600" b="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=−</m:t>
                            </m:r>
                            <m:r>
                              <a:rPr lang="en-US" sz="1600" b="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𝜆</m:t>
                            </m:r>
                            <m:sSup>
                              <m:sSupPr>
                                <m:ctrlP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sz="1600" b="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𝑑𝑖𝑎𝑔</m:t>
                            </m:r>
                            <m:d>
                              <m:dPr>
                                <m:ctrlP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𝐹</m:t>
                                </m:r>
                                <m: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𝐵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sz="1600" b="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</m:mr>
                      </m:m>
                    </m:oMath>
                  </m:oMathPara>
                </a14:m>
                <a:endParaRPr lang="en-US" sz="1600" i="1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40378" y="3601745"/>
                <a:ext cx="7886700" cy="3002255"/>
              </a:xfrm>
              <a:blipFill>
                <a:blip r:embed="rId4"/>
                <a:stretch>
                  <a:fillRect l="-3171" t="-4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e 8"/>
          <p:cNvSpPr/>
          <p:nvPr/>
        </p:nvSpPr>
        <p:spPr>
          <a:xfrm rot="16200000">
            <a:off x="6117553" y="1552727"/>
            <a:ext cx="320535" cy="3453848"/>
          </a:xfrm>
          <a:prstGeom prst="leftBrace">
            <a:avLst>
              <a:gd name="adj1" fmla="val 8333"/>
              <a:gd name="adj2" fmla="val 49424"/>
            </a:avLst>
          </a:prstGeom>
          <a:ln w="28575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72" y="498176"/>
            <a:ext cx="7951112" cy="24593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783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881">
        <p:fade/>
      </p:transition>
    </mc:Choice>
    <mc:Fallback xmlns="">
      <p:transition advTm="58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Data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create a </a:t>
            </a:r>
            <a:r>
              <a:rPr lang="en-US" dirty="0" smtClean="0">
                <a:solidFill>
                  <a:srgbClr val="FFC000"/>
                </a:solidFill>
              </a:rPr>
              <a:t>2,000</a:t>
            </a:r>
            <a:r>
              <a:rPr lang="en-US" dirty="0" smtClean="0"/>
              <a:t> portraits dataset for training and testing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1,700</a:t>
            </a:r>
            <a:r>
              <a:rPr lang="en-US" dirty="0" smtClean="0"/>
              <a:t> for training and </a:t>
            </a:r>
            <a:r>
              <a:rPr lang="en-US" dirty="0" smtClean="0">
                <a:solidFill>
                  <a:srgbClr val="FFC000"/>
                </a:solidFill>
              </a:rPr>
              <a:t>300</a:t>
            </a:r>
            <a:r>
              <a:rPr lang="en-US" dirty="0" smtClean="0"/>
              <a:t> for testing</a:t>
            </a:r>
          </a:p>
          <a:p>
            <a:pPr lvl="1"/>
            <a:r>
              <a:rPr lang="en-US" dirty="0" smtClean="0"/>
              <a:t>Large </a:t>
            </a:r>
            <a:r>
              <a:rPr lang="en-US" dirty="0" smtClean="0">
                <a:solidFill>
                  <a:srgbClr val="FFC000"/>
                </a:solidFill>
              </a:rPr>
              <a:t>variations</a:t>
            </a:r>
            <a:r>
              <a:rPr lang="en-US" dirty="0" smtClean="0"/>
              <a:t> in age, gender, pose, hairstyle, background, camera type, etc.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The matting ground truth is estimated by human well labeled </a:t>
            </a:r>
            <a:r>
              <a:rPr lang="en-US" dirty="0" err="1" smtClean="0"/>
              <a:t>trimap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7722-D542-446E-9B8A-9506AA845AE6}" type="slidenum">
              <a:rPr lang="en-US" smtClean="0"/>
              <a:pPr/>
              <a:t>12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54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2135">
        <p:fade/>
      </p:transition>
    </mc:Choice>
    <mc:Fallback xmlns="">
      <p:transition advTm="221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81076" y="1188720"/>
            <a:ext cx="8581848" cy="4589568"/>
            <a:chOff x="286657" y="1256317"/>
            <a:chExt cx="8581848" cy="458956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657" y="1259245"/>
              <a:ext cx="1714500" cy="2286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273" y="1256317"/>
              <a:ext cx="1714500" cy="2286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889" y="1256317"/>
              <a:ext cx="1714500" cy="2286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505" y="1256317"/>
              <a:ext cx="1714500" cy="2286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4005" y="1256317"/>
              <a:ext cx="1714500" cy="2286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657" y="3548173"/>
              <a:ext cx="1714500" cy="2286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273" y="3551101"/>
              <a:ext cx="1714500" cy="2286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889" y="3559885"/>
              <a:ext cx="1714500" cy="2286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505" y="3559885"/>
              <a:ext cx="1714500" cy="2286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4005" y="3559885"/>
              <a:ext cx="1714500" cy="2286000"/>
            </a:xfrm>
            <a:prstGeom prst="rect">
              <a:avLst/>
            </a:prstGeom>
          </p:spPr>
        </p:pic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35072" y="0"/>
            <a:ext cx="3473856" cy="1325563"/>
          </a:xfrm>
        </p:spPr>
        <p:txBody>
          <a:bodyPr/>
          <a:lstStyle/>
          <a:p>
            <a:r>
              <a:rPr lang="en-US" dirty="0" smtClean="0"/>
              <a:t>Data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6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976">
        <p:fade/>
      </p:transition>
    </mc:Choice>
    <mc:Fallback xmlns="">
      <p:transition advTm="29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83730" y="1188720"/>
            <a:ext cx="8576541" cy="4572000"/>
            <a:chOff x="311041" y="1088557"/>
            <a:chExt cx="8576541" cy="4572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041" y="1088557"/>
              <a:ext cx="17145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5541" y="1088557"/>
              <a:ext cx="17145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0041" y="1088557"/>
              <a:ext cx="17145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541" y="1088557"/>
              <a:ext cx="17145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9041" y="1088557"/>
              <a:ext cx="17145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041" y="3374557"/>
              <a:ext cx="17145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1594" y="3374557"/>
              <a:ext cx="17145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2147" y="3374557"/>
              <a:ext cx="17145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260" y="3374557"/>
              <a:ext cx="17145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3082" y="3374557"/>
              <a:ext cx="17145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35072" y="0"/>
            <a:ext cx="3473856" cy="1325563"/>
          </a:xfrm>
        </p:spPr>
        <p:txBody>
          <a:bodyPr/>
          <a:lstStyle/>
          <a:p>
            <a:r>
              <a:rPr lang="en-US" dirty="0" smtClean="0"/>
              <a:t>Labeled Mattes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4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938">
        <p:fade/>
      </p:transition>
    </mc:Choice>
    <mc:Fallback xmlns="">
      <p:transition advTm="39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7722-D542-446E-9B8A-9506AA845AE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Running Time</a:t>
            </a:r>
          </a:p>
          <a:p>
            <a:pPr lvl="1"/>
            <a:r>
              <a:rPr lang="en-US" dirty="0" smtClean="0"/>
              <a:t>Training: 20k iterations, one day on Titan X GPU</a:t>
            </a:r>
          </a:p>
          <a:p>
            <a:pPr lvl="1"/>
            <a:r>
              <a:rPr lang="en-US" dirty="0" smtClean="0"/>
              <a:t>Testing: </a:t>
            </a:r>
            <a:r>
              <a:rPr lang="en-US" dirty="0" smtClean="0">
                <a:solidFill>
                  <a:srgbClr val="FFC000"/>
                </a:solidFill>
              </a:rPr>
              <a:t>0.6s</a:t>
            </a:r>
            <a:r>
              <a:rPr lang="en-US" dirty="0" smtClean="0"/>
              <a:t> for 600×800 color image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Comparisons</a:t>
            </a:r>
          </a:p>
          <a:p>
            <a:pPr lvl="1"/>
            <a:r>
              <a:rPr lang="en-US" dirty="0" smtClean="0"/>
              <a:t>Automatic segmentation to </a:t>
            </a:r>
            <a:r>
              <a:rPr lang="en-US" dirty="0" err="1" smtClean="0"/>
              <a:t>trimap</a:t>
            </a:r>
            <a:r>
              <a:rPr lang="en-US" dirty="0" smtClean="0"/>
              <a:t> approaches</a:t>
            </a:r>
          </a:p>
          <a:p>
            <a:pPr lvl="1"/>
            <a:r>
              <a:rPr lang="en-US" dirty="0" smtClean="0"/>
              <a:t>Direct </a:t>
            </a:r>
            <a:r>
              <a:rPr lang="en-US" dirty="0" err="1" smtClean="0"/>
              <a:t>trimap</a:t>
            </a:r>
            <a:r>
              <a:rPr lang="en-US" dirty="0" smtClean="0"/>
              <a:t> labeling methods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536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648">
        <p:fade/>
      </p:transition>
    </mc:Choice>
    <mc:Fallback xmlns="">
      <p:transition advTm="206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7159927"/>
                  </p:ext>
                </p:extLst>
              </p:nvPr>
            </p:nvGraphicFramePr>
            <p:xfrm>
              <a:off x="725345" y="2010247"/>
              <a:ext cx="7620001" cy="2967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99759"/>
                    <a:gridCol w="2273812"/>
                    <a:gridCol w="254643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Methods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Grad. Error (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dirty="0" smtClean="0"/>
                            <a:t>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Conn. Error (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dirty="0" smtClean="0"/>
                            <a:t>)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Graph-cut </a:t>
                          </a:r>
                          <a:r>
                            <a:rPr lang="en-US" dirty="0" err="1" smtClean="0"/>
                            <a:t>Trimap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4.93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7.73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AutoTrimap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4.61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7.63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Trimap</a:t>
                          </a:r>
                          <a:r>
                            <a:rPr lang="en-US" dirty="0" smtClean="0"/>
                            <a:t> by FCN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4.14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7.61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Trimap</a:t>
                          </a:r>
                          <a:r>
                            <a:rPr lang="en-US" dirty="0" smtClean="0"/>
                            <a:t> by </a:t>
                          </a:r>
                          <a:r>
                            <a:rPr lang="en-US" dirty="0" err="1" smtClean="0"/>
                            <a:t>DeepLab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3.91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7.52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Trimap</a:t>
                          </a:r>
                          <a:r>
                            <a:rPr lang="en-US" dirty="0" smtClean="0"/>
                            <a:t> by </a:t>
                          </a:r>
                          <a:r>
                            <a:rPr lang="en-US" dirty="0" err="1" smtClean="0"/>
                            <a:t>CRFasRNN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3.56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7.39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Ours without</a:t>
                          </a:r>
                          <a:r>
                            <a:rPr lang="en-US" baseline="0" dirty="0" smtClean="0"/>
                            <a:t> Shape Mask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3.11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6.99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 smtClean="0"/>
                            <a:t>Ours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3.03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6.90</a:t>
                          </a:r>
                          <a:endParaRPr lang="en-US" b="1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7159927"/>
                  </p:ext>
                </p:extLst>
              </p:nvPr>
            </p:nvGraphicFramePr>
            <p:xfrm>
              <a:off x="725345" y="2010247"/>
              <a:ext cx="7620001" cy="2967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99759"/>
                    <a:gridCol w="2273812"/>
                    <a:gridCol w="2546430"/>
                  </a:tblGrid>
                  <a:tr h="37192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Methods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23592" t="-8197" r="-113405" b="-7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99522" t="-8197" r="-1196" b="-7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Graph-cut </a:t>
                          </a:r>
                          <a:r>
                            <a:rPr lang="en-US" dirty="0" err="1" smtClean="0"/>
                            <a:t>Trimap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4.93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7.73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AutoTrimap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4.61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7.63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Trimap</a:t>
                          </a:r>
                          <a:r>
                            <a:rPr lang="en-US" dirty="0" smtClean="0"/>
                            <a:t> by FCN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4.14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7.61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Trimap</a:t>
                          </a:r>
                          <a:r>
                            <a:rPr lang="en-US" dirty="0" smtClean="0"/>
                            <a:t> by </a:t>
                          </a:r>
                          <a:r>
                            <a:rPr lang="en-US" dirty="0" err="1" smtClean="0"/>
                            <a:t>DeepLab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3.91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7.52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Trimap</a:t>
                          </a:r>
                          <a:r>
                            <a:rPr lang="en-US" dirty="0" smtClean="0"/>
                            <a:t> by </a:t>
                          </a:r>
                          <a:r>
                            <a:rPr lang="en-US" dirty="0" err="1" smtClean="0"/>
                            <a:t>CRFasRNN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3.56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7.39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Ours without</a:t>
                          </a:r>
                          <a:r>
                            <a:rPr lang="en-US" baseline="0" dirty="0" smtClean="0"/>
                            <a:t> Shape Mask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3.11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6.99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 smtClean="0"/>
                            <a:t>Ours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3.03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6.90</a:t>
                          </a:r>
                          <a:endParaRPr lang="en-US" b="1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矩形 2"/>
          <p:cNvSpPr/>
          <p:nvPr/>
        </p:nvSpPr>
        <p:spPr>
          <a:xfrm>
            <a:off x="688050" y="4552118"/>
            <a:ext cx="7692887" cy="485563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02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189">
        <p:fade/>
      </p:transition>
    </mc:Choice>
    <mc:Fallback xmlns="">
      <p:transition advTm="6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6312" y="975360"/>
            <a:ext cx="4151376" cy="553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89451" y="-85978"/>
            <a:ext cx="1370838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Input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5124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123">
        <p:fade/>
      </p:transition>
    </mc:Choice>
    <mc:Fallback xmlns="">
      <p:transition advTm="41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6312" y="975360"/>
            <a:ext cx="4151376" cy="55351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25579" y="-85978"/>
            <a:ext cx="3692843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Graph-cut </a:t>
            </a:r>
            <a:r>
              <a:rPr lang="en-US" sz="4000" dirty="0" err="1" smtClean="0"/>
              <a:t>Trimap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4912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241">
        <p:fade/>
      </p:transition>
    </mc:Choice>
    <mc:Fallback xmlns="">
      <p:transition advTm="82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6312" y="975360"/>
            <a:ext cx="4151376" cy="55351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31798" y="-85978"/>
            <a:ext cx="2480405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FCN </a:t>
            </a:r>
            <a:r>
              <a:rPr lang="en-US" sz="4000" dirty="0" err="1" smtClean="0"/>
              <a:t>Trimap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2333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31">
        <p:fade/>
      </p:transition>
    </mc:Choice>
    <mc:Fallback xmlns="">
      <p:transition advTm="60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750"/>
            <a:ext cx="7886700" cy="1325563"/>
          </a:xfrm>
        </p:spPr>
        <p:txBody>
          <a:bodyPr/>
          <a:lstStyle/>
          <a:p>
            <a:r>
              <a:rPr lang="en-US" dirty="0" smtClean="0"/>
              <a:t>Portrait Matting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2194560"/>
          </a:xfrm>
        </p:spPr>
        <p:txBody>
          <a:bodyPr/>
          <a:lstStyle/>
          <a:p>
            <a:fld id="{5DA57722-D542-446E-9B8A-9506AA845AE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78906" y="3407252"/>
            <a:ext cx="1312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Input Image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12" y="1103393"/>
            <a:ext cx="1714500" cy="2286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39050" y="1103393"/>
            <a:ext cx="1714500" cy="2661376"/>
            <a:chOff x="2744673" y="1414909"/>
            <a:chExt cx="1714500" cy="26613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4673" y="1414909"/>
              <a:ext cx="1714500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Rectangle 23"/>
            <p:cNvSpPr/>
            <p:nvPr/>
          </p:nvSpPr>
          <p:spPr>
            <a:xfrm>
              <a:off x="2916165" y="3706953"/>
              <a:ext cx="13469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Alpha Matte</a:t>
              </a:r>
            </a:p>
          </p:txBody>
        </p:sp>
      </p:grpSp>
      <p:grpSp>
        <p:nvGrpSpPr>
          <p:cNvPr id="19" name="组 18"/>
          <p:cNvGrpSpPr/>
          <p:nvPr/>
        </p:nvGrpSpPr>
        <p:grpSpPr>
          <a:xfrm>
            <a:off x="695124" y="3834347"/>
            <a:ext cx="1731688" cy="2652433"/>
            <a:chOff x="695124" y="3834347"/>
            <a:chExt cx="1731688" cy="265243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12" y="3834347"/>
              <a:ext cx="1714500" cy="228600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695124" y="6117448"/>
              <a:ext cx="16830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Color </a:t>
              </a:r>
              <a:r>
                <a:rPr lang="en-US" dirty="0" smtClean="0"/>
                <a:t>Transform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41604" y="3834347"/>
            <a:ext cx="1714500" cy="2654282"/>
            <a:chOff x="2741604" y="3834347"/>
            <a:chExt cx="1714500" cy="26542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1604" y="3834347"/>
              <a:ext cx="1714500" cy="22860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849924" y="6119297"/>
              <a:ext cx="15093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Depth-of-field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65787" y="3834347"/>
            <a:ext cx="1714500" cy="2654282"/>
            <a:chOff x="4765787" y="3834347"/>
            <a:chExt cx="1714500" cy="26542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5787" y="3834347"/>
              <a:ext cx="1714500" cy="2286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7" name="Rectangle 26"/>
            <p:cNvSpPr/>
            <p:nvPr/>
          </p:nvSpPr>
          <p:spPr>
            <a:xfrm>
              <a:off x="5178949" y="6119297"/>
              <a:ext cx="8934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Portrait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65788" y="1103393"/>
            <a:ext cx="1714500" cy="2677610"/>
            <a:chOff x="4794948" y="1421417"/>
            <a:chExt cx="1714500" cy="267761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4948" y="1421417"/>
              <a:ext cx="1714500" cy="22860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5078739" y="3729695"/>
              <a:ext cx="11469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Stylization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92526" y="1103393"/>
            <a:ext cx="1714501" cy="2673191"/>
            <a:chOff x="6792526" y="1103393"/>
            <a:chExt cx="1714501" cy="267319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2526" y="1103393"/>
              <a:ext cx="1714501" cy="2286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9" name="Rectangle 28"/>
            <p:cNvSpPr/>
            <p:nvPr/>
          </p:nvSpPr>
          <p:spPr>
            <a:xfrm>
              <a:off x="7205500" y="3407252"/>
              <a:ext cx="9390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Cartoon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89970" y="3834347"/>
            <a:ext cx="1739258" cy="2665746"/>
            <a:chOff x="6789970" y="3834347"/>
            <a:chExt cx="1739258" cy="26657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9970" y="3834347"/>
              <a:ext cx="1714500" cy="22860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6820812" y="6130761"/>
              <a:ext cx="17084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Background Edit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414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7988">
        <p:fade/>
      </p:transition>
    </mc:Choice>
    <mc:Fallback xmlns="">
      <p:transition advTm="179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6312" y="975360"/>
            <a:ext cx="4151376" cy="55351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88475" y="-85978"/>
            <a:ext cx="116705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Ours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93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350">
        <p:fade/>
      </p:transition>
    </mc:Choice>
    <mc:Fallback xmlns="">
      <p:transition advTm="53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Projects\paper_writing\images\results\input\001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312" y="978408"/>
            <a:ext cx="4149090" cy="55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245" y="-85978"/>
            <a:ext cx="1261110" cy="1325563"/>
          </a:xfr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z="4000" dirty="0"/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119657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746">
        <p:fade/>
      </p:transition>
    </mc:Choice>
    <mc:Fallback xmlns="">
      <p:transition advTm="27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:\Projects\paper_writing\images\results\graphcut\001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55" y="978408"/>
            <a:ext cx="4149090" cy="55321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7861" y="-98170"/>
            <a:ext cx="3748278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Graph-cut </a:t>
            </a:r>
            <a:r>
              <a:rPr lang="en-US" sz="4000" dirty="0" err="1" smtClean="0"/>
              <a:t>Trimap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3336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279">
        <p:fade/>
      </p:transition>
    </mc:Choice>
    <mc:Fallback xmlns="">
      <p:transition advTm="62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Projects\paper_writing\images\results\fcn\001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55" y="974880"/>
            <a:ext cx="4149090" cy="55321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5269" y="-98170"/>
            <a:ext cx="2553462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FCN </a:t>
            </a:r>
            <a:r>
              <a:rPr lang="en-US" sz="4000" dirty="0" err="1" smtClean="0"/>
              <a:t>Trimap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3559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909">
        <p:fade/>
      </p:transition>
    </mc:Choice>
    <mc:Fallback xmlns="">
      <p:transition advTm="39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:\Projects\paper_writing\images\results\ours\00120_mat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312" y="978408"/>
            <a:ext cx="4149090" cy="55321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7533" y="-98170"/>
            <a:ext cx="1224534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Ours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75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683">
        <p:fade/>
      </p:transition>
    </mc:Choice>
    <mc:Fallback xmlns="">
      <p:transition advTm="56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6312" y="978408"/>
            <a:ext cx="4149090" cy="55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5053" y="-85978"/>
            <a:ext cx="2809494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More Results</a:t>
            </a:r>
            <a:endParaRPr lang="en-US" sz="4000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6312" y="978408"/>
            <a:ext cx="4149090" cy="55321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622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818">
        <p:fade/>
      </p:transition>
    </mc:Choice>
    <mc:Fallback xmlns="">
      <p:transition advTm="98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978408"/>
            <a:ext cx="4149090" cy="55321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05053" y="-85978"/>
            <a:ext cx="2809494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/>
              <a:t>More Results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978408"/>
            <a:ext cx="4149090" cy="55321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568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56">
        <p:fade/>
      </p:transition>
    </mc:Choice>
    <mc:Fallback xmlns="">
      <p:transition advTm="80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Conclusion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We proposed the deep automatic portrait matting</a:t>
            </a:r>
          </a:p>
          <a:p>
            <a:pPr lvl="1"/>
            <a:r>
              <a:rPr kumimoji="1" lang="en-US" altLang="zh-CN" dirty="0" smtClean="0"/>
              <a:t>An </a:t>
            </a:r>
            <a:r>
              <a:rPr kumimoji="1" lang="en-US" altLang="zh-CN" dirty="0" smtClean="0">
                <a:solidFill>
                  <a:srgbClr val="FFC000"/>
                </a:solidFill>
              </a:rPr>
              <a:t>end-to-end</a:t>
            </a:r>
            <a:r>
              <a:rPr kumimoji="1" lang="en-US" altLang="zh-CN" dirty="0" smtClean="0"/>
              <a:t> matting CNNs framework</a:t>
            </a:r>
          </a:p>
          <a:p>
            <a:pPr lvl="1"/>
            <a:r>
              <a:rPr kumimoji="1" lang="en-US" altLang="zh-CN" dirty="0" smtClean="0"/>
              <a:t>Novel </a:t>
            </a:r>
            <a:r>
              <a:rPr kumimoji="1" lang="en-US" altLang="zh-CN" dirty="0" smtClean="0">
                <a:solidFill>
                  <a:srgbClr val="FFC000"/>
                </a:solidFill>
              </a:rPr>
              <a:t>matting layer</a:t>
            </a:r>
          </a:p>
          <a:p>
            <a:pPr lvl="1"/>
            <a:r>
              <a:rPr kumimoji="1" lang="en-US" altLang="zh-CN" dirty="0" smtClean="0"/>
              <a:t>A matting dataset with </a:t>
            </a:r>
            <a:r>
              <a:rPr kumimoji="1" lang="en-US" altLang="zh-CN" dirty="0" smtClean="0">
                <a:solidFill>
                  <a:srgbClr val="FFC000"/>
                </a:solidFill>
              </a:rPr>
              <a:t>2,000</a:t>
            </a:r>
            <a:r>
              <a:rPr kumimoji="1" lang="en-US" altLang="zh-CN" dirty="0" smtClean="0"/>
              <a:t> portraits</a:t>
            </a:r>
          </a:p>
          <a:p>
            <a:pPr lvl="1"/>
            <a:endParaRPr kumimoji="1" lang="en-US" altLang="zh-CN" dirty="0"/>
          </a:p>
          <a:p>
            <a:r>
              <a:rPr kumimoji="1" lang="en-US" altLang="zh-CN" dirty="0" smtClean="0"/>
              <a:t>Future work</a:t>
            </a:r>
          </a:p>
          <a:p>
            <a:pPr lvl="1"/>
            <a:r>
              <a:rPr kumimoji="1" lang="en-US" altLang="zh-CN" dirty="0"/>
              <a:t>V</a:t>
            </a:r>
            <a:r>
              <a:rPr kumimoji="1" lang="en-US" altLang="zh-CN" dirty="0" smtClean="0"/>
              <a:t>ideo portrait matting</a:t>
            </a:r>
          </a:p>
          <a:p>
            <a:pPr lvl="1"/>
            <a:r>
              <a:rPr kumimoji="1" lang="en-US" altLang="zh-CN" dirty="0" smtClean="0"/>
              <a:t>Person matting</a:t>
            </a:r>
          </a:p>
          <a:p>
            <a:pPr lvl="1"/>
            <a:r>
              <a:rPr kumimoji="1" lang="en-US" altLang="zh-CN" dirty="0" smtClean="0"/>
              <a:t>General object matting</a:t>
            </a:r>
          </a:p>
          <a:p>
            <a:pPr lvl="1"/>
            <a:endParaRPr kumimoji="1" lang="en-US" altLang="zh-CN" dirty="0" smtClean="0"/>
          </a:p>
          <a:p>
            <a:pPr lvl="1"/>
            <a:endParaRPr kumimoji="1"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784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987">
        <p:fade/>
      </p:transition>
    </mc:Choice>
    <mc:Fallback xmlns="">
      <p:transition advTm="149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10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903">
        <p:fade/>
      </p:transition>
    </mc:Choice>
    <mc:Fallback xmlns="">
      <p:transition advTm="29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558"/>
            <a:ext cx="7886700" cy="1325563"/>
          </a:xfrm>
        </p:spPr>
        <p:txBody>
          <a:bodyPr/>
          <a:lstStyle/>
          <a:p>
            <a:r>
              <a:rPr lang="en-US" dirty="0" smtClean="0"/>
              <a:t>Matting Problem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7722-D542-446E-9B8A-9506AA845AE6}" type="slidenum">
              <a:rPr lang="en-US" smtClean="0"/>
              <a:pPr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407302" y="2874539"/>
                <a:ext cx="40666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C000"/>
                          </a:solidFill>
                          <a:latin typeface="Cambria Math"/>
                        </a:rPr>
                        <m:t>𝜶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𝑭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𝜶</m:t>
                          </m:r>
                        </m:e>
                      </m:d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/>
                        </a:rPr>
                        <m:t>𝑩</m:t>
                      </m:r>
                    </m:oMath>
                  </m:oMathPara>
                </a14:m>
                <a:endParaRPr lang="en-US" sz="3600" b="1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302" y="2874539"/>
                <a:ext cx="4066676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4478213" y="3520870"/>
            <a:ext cx="1348831" cy="1149057"/>
            <a:chOff x="4197797" y="3752518"/>
            <a:chExt cx="1348831" cy="1149057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4678762" y="3752518"/>
              <a:ext cx="427383" cy="77972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4197797" y="4532243"/>
              <a:ext cx="13488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</a:t>
              </a:r>
              <a:r>
                <a:rPr lang="en-US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oreground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595780" y="3520870"/>
            <a:ext cx="1385316" cy="1149057"/>
            <a:chOff x="6315364" y="3752518"/>
            <a:chExt cx="1385316" cy="1149057"/>
          </a:xfrm>
        </p:grpSpPr>
        <p:cxnSp>
          <p:nvCxnSpPr>
            <p:cNvPr id="21" name="Straight Arrow Connector 20"/>
            <p:cNvCxnSpPr/>
            <p:nvPr/>
          </p:nvCxnSpPr>
          <p:spPr>
            <a:xfrm flipH="1">
              <a:off x="6968075" y="3752518"/>
              <a:ext cx="427383" cy="77972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6315364" y="4532243"/>
              <a:ext cx="13853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US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ackground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95232" y="1716133"/>
            <a:ext cx="2241313" cy="1255275"/>
            <a:chOff x="4914816" y="1947781"/>
            <a:chExt cx="2241313" cy="1255275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4914816" y="2406847"/>
              <a:ext cx="1374085" cy="764154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6706345" y="2406847"/>
              <a:ext cx="240198" cy="79620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5756579" y="1947781"/>
              <a:ext cx="13995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Alpha Matte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981826" y="1716133"/>
            <a:ext cx="1160575" cy="1804736"/>
            <a:chOff x="3701410" y="1947781"/>
            <a:chExt cx="1160575" cy="1804736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4075789" y="2342034"/>
              <a:ext cx="448916" cy="76415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4026051" y="1947781"/>
              <a:ext cx="8359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Image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3701410" y="3106186"/>
                  <a:ext cx="962123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>
                            <a:latin typeface="Cambria Math"/>
                          </a:rPr>
                          <m:t>𝑰</m:t>
                        </m:r>
                        <m:r>
                          <a:rPr lang="en-US" sz="3600" b="1" i="1">
                            <a:latin typeface="Cambria Math"/>
                          </a:rPr>
                          <m:t>=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1410" y="3106186"/>
                  <a:ext cx="962123" cy="646331"/>
                </a:xfrm>
                <a:prstGeom prst="rect">
                  <a:avLst/>
                </a:prstGeom>
                <a:blipFill rotWithShape="1">
                  <a:blip r:embed="rId5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8" y="1168596"/>
            <a:ext cx="2973177" cy="39642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687" y="5409222"/>
            <a:ext cx="6880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Ill-posed problem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--seven unknowns should be estimated for each pixel.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309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6334">
        <p:fade/>
      </p:transition>
    </mc:Choice>
    <mc:Fallback xmlns="">
      <p:transition advTm="163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750"/>
            <a:ext cx="7886700" cy="1325563"/>
          </a:xfrm>
        </p:spPr>
        <p:txBody>
          <a:bodyPr/>
          <a:lstStyle/>
          <a:p>
            <a:r>
              <a:rPr lang="en-US" dirty="0" smtClean="0"/>
              <a:t>Image Matting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13561"/>
            <a:ext cx="7886700" cy="824978"/>
          </a:xfrm>
        </p:spPr>
        <p:txBody>
          <a:bodyPr/>
          <a:lstStyle/>
          <a:p>
            <a:r>
              <a:rPr lang="en-US" dirty="0" smtClean="0"/>
              <a:t>User interactions are needed</a:t>
            </a:r>
          </a:p>
        </p:txBody>
      </p:sp>
      <p:pic>
        <p:nvPicPr>
          <p:cNvPr id="4" name="Picture 3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7" y="2223157"/>
            <a:ext cx="2468880" cy="3291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9359" y="550817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318359" y="2223157"/>
            <a:ext cx="2468880" cy="3666542"/>
            <a:chOff x="3690215" y="2466997"/>
            <a:chExt cx="2468880" cy="3666542"/>
          </a:xfrm>
        </p:grpSpPr>
        <p:pic>
          <p:nvPicPr>
            <p:cNvPr id="5" name="Picture 4"/>
            <p:cNvPicPr preferRelativeResize="0"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0215" y="2466997"/>
              <a:ext cx="2468880" cy="329184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55214" y="5764207"/>
              <a:ext cx="867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Strokes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931841" y="2223157"/>
            <a:ext cx="2468880" cy="3654350"/>
            <a:chOff x="6358561" y="2466997"/>
            <a:chExt cx="2468880" cy="3654350"/>
          </a:xfrm>
        </p:grpSpPr>
        <p:pic>
          <p:nvPicPr>
            <p:cNvPr id="6" name="Picture 5"/>
            <p:cNvPicPr preferRelativeResize="0"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8561" y="2466997"/>
              <a:ext cx="2468880" cy="329184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065545" y="5752015"/>
              <a:ext cx="832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Trimap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072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1290">
        <p:fade/>
      </p:transition>
    </mc:Choice>
    <mc:Fallback xmlns="">
      <p:transition advTm="112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750"/>
            <a:ext cx="7886700" cy="1325563"/>
          </a:xfrm>
        </p:spPr>
        <p:txBody>
          <a:bodyPr/>
          <a:lstStyle/>
          <a:p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37" name="Content Placeholder 3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 specified strokes or </a:t>
            </a:r>
            <a:r>
              <a:rPr lang="en-US" dirty="0" err="1" smtClean="0"/>
              <a:t>trimap</a:t>
            </a:r>
            <a:r>
              <a:rPr lang="en-US" dirty="0" smtClean="0"/>
              <a:t> are difficult to meet the algorithm requirements</a:t>
            </a:r>
            <a:endParaRPr lang="en-US" dirty="0"/>
          </a:p>
        </p:txBody>
      </p:sp>
      <p:pic>
        <p:nvPicPr>
          <p:cNvPr id="21" name="Picture 20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91" y="2715496"/>
            <a:ext cx="2057400" cy="2743200"/>
          </a:xfrm>
          <a:prstGeom prst="rect">
            <a:avLst/>
          </a:prstGeom>
        </p:spPr>
      </p:pic>
      <p:pic>
        <p:nvPicPr>
          <p:cNvPr id="22" name="Picture 21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770" y="2715496"/>
            <a:ext cx="20574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011" y="2715496"/>
            <a:ext cx="20574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 preferRelativeResize="0"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31" y="2715496"/>
            <a:ext cx="2057400" cy="2743200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 flipH="1">
            <a:off x="2961256" y="2741552"/>
            <a:ext cx="227125" cy="3413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120136" y="4907144"/>
            <a:ext cx="227125" cy="3413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7149848" y="2859591"/>
            <a:ext cx="227125" cy="3413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5781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2964">
        <p:fade/>
      </p:transition>
    </mc:Choice>
    <mc:Fallback xmlns="">
      <p:transition advTm="229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7722-D542-446E-9B8A-9506AA845AE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51158" y="5757845"/>
            <a:ext cx="7405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Tedious interaction is involved to produce these </a:t>
            </a:r>
            <a:r>
              <a:rPr lang="en-US" sz="2400" b="1" dirty="0" err="1" smtClean="0">
                <a:solidFill>
                  <a:srgbClr val="FFC000"/>
                </a:solidFill>
              </a:rPr>
              <a:t>trimaps</a:t>
            </a:r>
            <a:r>
              <a:rPr lang="en-US" sz="2400" b="1" dirty="0" smtClean="0">
                <a:solidFill>
                  <a:srgbClr val="FFC000"/>
                </a:solidFill>
              </a:rPr>
              <a:t>.</a:t>
            </a:r>
            <a:endParaRPr lang="en-US" sz="2400" b="1" dirty="0">
              <a:solidFill>
                <a:srgbClr val="FFC000"/>
              </a:solidFill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824876" y="175512"/>
            <a:ext cx="2057400" cy="5582333"/>
            <a:chOff x="654188" y="175512"/>
            <a:chExt cx="2057400" cy="558233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88" y="175512"/>
              <a:ext cx="2057400" cy="27432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88" y="3014645"/>
              <a:ext cx="2057400" cy="2743200"/>
            </a:xfrm>
            <a:prstGeom prst="rect">
              <a:avLst/>
            </a:prstGeom>
          </p:spPr>
        </p:pic>
      </p:grpSp>
      <p:grpSp>
        <p:nvGrpSpPr>
          <p:cNvPr id="5" name="组 4"/>
          <p:cNvGrpSpPr/>
          <p:nvPr/>
        </p:nvGrpSpPr>
        <p:grpSpPr>
          <a:xfrm>
            <a:off x="6314694" y="175512"/>
            <a:ext cx="2057400" cy="5582333"/>
            <a:chOff x="6144006" y="175512"/>
            <a:chExt cx="2057400" cy="558233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4006" y="175512"/>
              <a:ext cx="2057400" cy="2743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4006" y="3014645"/>
              <a:ext cx="2057400" cy="2743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6" name="组 5"/>
          <p:cNvGrpSpPr/>
          <p:nvPr/>
        </p:nvGrpSpPr>
        <p:grpSpPr>
          <a:xfrm>
            <a:off x="3592787" y="175512"/>
            <a:ext cx="2059533" cy="5582333"/>
            <a:chOff x="3422099" y="175512"/>
            <a:chExt cx="2059533" cy="558233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2099" y="175512"/>
              <a:ext cx="2059533" cy="2743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2099" y="3014645"/>
              <a:ext cx="2059533" cy="2743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6214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3364">
        <p:fade/>
      </p:transition>
    </mc:Choice>
    <mc:Fallback xmlns="">
      <p:transition advTm="23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Deep Automatic Portrait Matting</a:t>
            </a:r>
            <a:br>
              <a:rPr lang="en-US" dirty="0" smtClean="0"/>
            </a:br>
            <a:r>
              <a:rPr lang="en-US" sz="4000" dirty="0" smtClean="0"/>
              <a:t>End-to-end CNNs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7722-D542-446E-9B8A-9506AA845AE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1631">
        <p:fade/>
      </p:transition>
    </mc:Choice>
    <mc:Fallback xmlns="">
      <p:transition advTm="116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Automatic Matting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7722-D542-446E-9B8A-9506AA845AE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2259243"/>
            <a:ext cx="7951112" cy="245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631">
        <p:fade/>
      </p:transition>
    </mc:Choice>
    <mc:Fallback xmlns="">
      <p:transition advTm="96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7722-D542-446E-9B8A-9506AA845AE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Left Brace 2"/>
          <p:cNvSpPr/>
          <p:nvPr/>
        </p:nvSpPr>
        <p:spPr>
          <a:xfrm rot="16200000">
            <a:off x="2641124" y="1392322"/>
            <a:ext cx="320535" cy="3453848"/>
          </a:xfrm>
          <a:prstGeom prst="leftBrace">
            <a:avLst>
              <a:gd name="adj1" fmla="val 8333"/>
              <a:gd name="adj2" fmla="val 49424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57300" y="3538802"/>
            <a:ext cx="7886700" cy="2236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Trimap</a:t>
            </a:r>
            <a:r>
              <a:rPr lang="en-US" dirty="0" smtClean="0"/>
              <a:t> Labeling</a:t>
            </a:r>
          </a:p>
          <a:p>
            <a:pPr lvl="1"/>
            <a:r>
              <a:rPr lang="en-US" dirty="0" smtClean="0"/>
              <a:t>Input: RGB image</a:t>
            </a:r>
          </a:p>
          <a:p>
            <a:pPr lvl="1"/>
            <a:r>
              <a:rPr lang="en-US" dirty="0" smtClean="0"/>
              <a:t>Output: </a:t>
            </a:r>
            <a:r>
              <a:rPr lang="en-US" dirty="0" err="1" smtClean="0"/>
              <a:t>trimap</a:t>
            </a:r>
            <a:r>
              <a:rPr lang="en-US" dirty="0" smtClean="0"/>
              <a:t> representation</a:t>
            </a:r>
          </a:p>
          <a:p>
            <a:pPr lvl="1"/>
            <a:r>
              <a:rPr lang="en-US" dirty="0" smtClean="0"/>
              <a:t>Network: FCN </a:t>
            </a:r>
            <a:r>
              <a:rPr lang="en-US" sz="2000" dirty="0" smtClean="0"/>
              <a:t>[Long et al. 2015]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72" y="498176"/>
            <a:ext cx="7951112" cy="24593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76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022">
        <p:fade/>
      </p:transition>
    </mc:Choice>
    <mc:Fallback xmlns="">
      <p:transition advTm="150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7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6.5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9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9.5"/>
</p:tagLst>
</file>

<file path=ppt/theme/theme1.xml><?xml version="1.0" encoding="utf-8"?>
<a:theme xmlns:a="http://schemas.openxmlformats.org/drawingml/2006/main" name="RollingGuidanceOral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chemeClr val="accent6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/>
      </a:spPr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RollingGuidanceOral</Template>
  <TotalTime>16837</TotalTime>
  <Words>1071</Words>
  <Application>Microsoft Office PowerPoint</Application>
  <PresentationFormat>On-screen Show (4:3)</PresentationFormat>
  <Paragraphs>214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宋体</vt:lpstr>
      <vt:lpstr>Arial</vt:lpstr>
      <vt:lpstr>Calibri</vt:lpstr>
      <vt:lpstr>Calibri Light</vt:lpstr>
      <vt:lpstr>Cambria Math</vt:lpstr>
      <vt:lpstr>Tahoma</vt:lpstr>
      <vt:lpstr>RollingGuidanceOral</vt:lpstr>
      <vt:lpstr>PowerPoint Presentation</vt:lpstr>
      <vt:lpstr>Portrait Matting</vt:lpstr>
      <vt:lpstr>Matting Problem</vt:lpstr>
      <vt:lpstr>Image Matting</vt:lpstr>
      <vt:lpstr>Issues</vt:lpstr>
      <vt:lpstr>PowerPoint Presentation</vt:lpstr>
      <vt:lpstr>Deep Automatic Portrait Matting End-to-end CNNs</vt:lpstr>
      <vt:lpstr>Deep Automatic Matting</vt:lpstr>
      <vt:lpstr>PowerPoint Presentation</vt:lpstr>
      <vt:lpstr>PowerPoint Presentation</vt:lpstr>
      <vt:lpstr>PowerPoint Presentation</vt:lpstr>
      <vt:lpstr>Learning Data Collection</vt:lpstr>
      <vt:lpstr>Data Examples</vt:lpstr>
      <vt:lpstr>Labeled Mattes</vt:lpstr>
      <vt:lpstr>Experiments</vt:lpstr>
      <vt:lpstr>Evaluation</vt:lpstr>
      <vt:lpstr>Input</vt:lpstr>
      <vt:lpstr>Graph-cut Trimap</vt:lpstr>
      <vt:lpstr>FCN Trimap</vt:lpstr>
      <vt:lpstr>Ours</vt:lpstr>
      <vt:lpstr>Input</vt:lpstr>
      <vt:lpstr>Graph-cut Trimap</vt:lpstr>
      <vt:lpstr>FCN Trimap</vt:lpstr>
      <vt:lpstr>Ours</vt:lpstr>
      <vt:lpstr>More Results</vt:lpstr>
      <vt:lpstr>PowerPoint Presentation</vt:lpstr>
      <vt:lpstr>Conclusion</vt:lpstr>
      <vt:lpstr>Thanks</vt:lpstr>
    </vt:vector>
  </TitlesOfParts>
  <Company>CUHK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xiaoyong shen</dc:creator>
  <cp:lastModifiedBy>xiaoyongshen</cp:lastModifiedBy>
  <cp:revision>931</cp:revision>
  <cp:lastPrinted>2016-10-05T03:49:26Z</cp:lastPrinted>
  <dcterms:created xsi:type="dcterms:W3CDTF">2015-11-20T04:11:14Z</dcterms:created>
  <dcterms:modified xsi:type="dcterms:W3CDTF">2016-10-07T03:47:29Z</dcterms:modified>
</cp:coreProperties>
</file>