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2" r:id="rId4"/>
    <p:sldId id="264" r:id="rId5"/>
    <p:sldId id="265" r:id="rId6"/>
    <p:sldId id="266" r:id="rId7"/>
    <p:sldId id="267" r:id="rId8"/>
    <p:sldId id="271" r:id="rId9"/>
    <p:sldId id="269" r:id="rId10"/>
    <p:sldId id="272" r:id="rId11"/>
    <p:sldId id="274" r:id="rId12"/>
    <p:sldId id="259" r:id="rId13"/>
    <p:sldId id="275" r:id="rId14"/>
    <p:sldId id="276" r:id="rId15"/>
    <p:sldId id="260" r:id="rId16"/>
    <p:sldId id="277" r:id="rId17"/>
    <p:sldId id="278" r:id="rId18"/>
    <p:sldId id="279" r:id="rId19"/>
    <p:sldId id="280" r:id="rId20"/>
    <p:sldId id="281" r:id="rId21"/>
    <p:sldId id="286" r:id="rId22"/>
    <p:sldId id="283" r:id="rId23"/>
    <p:sldId id="284" r:id="rId24"/>
    <p:sldId id="285" r:id="rId25"/>
    <p:sldId id="287" r:id="rId26"/>
    <p:sldId id="288" r:id="rId27"/>
    <p:sldId id="289" r:id="rId28"/>
    <p:sldId id="273" r:id="rId29"/>
    <p:sldId id="290" r:id="rId30"/>
    <p:sldId id="291" r:id="rId31"/>
    <p:sldId id="293"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6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3FC011-661D-4321-AE0B-4EE5A5BEADB7}" type="datetimeFigureOut">
              <a:rPr lang="en-US" smtClean="0"/>
              <a:t>6/17/2020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2516A-FB80-4862-851B-007A62EFD1C1}" type="slidenum">
              <a:rPr lang="en-US" smtClean="0"/>
              <a:t>‹#›</a:t>
            </a:fld>
            <a:endParaRPr lang="en-US"/>
          </a:p>
        </p:txBody>
      </p:sp>
    </p:spTree>
    <p:extLst>
      <p:ext uri="{BB962C8B-B14F-4D97-AF65-F5344CB8AC3E}">
        <p14:creationId xmlns:p14="http://schemas.microsoft.com/office/powerpoint/2010/main" val="190559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C533D-2897-4458-92A2-BC304DEE8D7F}" type="datetime1">
              <a:rPr lang="en-US" smtClean="0"/>
              <a:t>6/17/2020</a:t>
            </a:fld>
            <a:endParaRPr lang="en-US"/>
          </a:p>
        </p:txBody>
      </p:sp>
      <p:sp>
        <p:nvSpPr>
          <p:cNvPr id="5" name="Footer Placeholder 4"/>
          <p:cNvSpPr>
            <a:spLocks noGrp="1"/>
          </p:cNvSpPr>
          <p:nvPr>
            <p:ph type="ftr" sz="quarter" idx="11"/>
          </p:nvPr>
        </p:nvSpPr>
        <p:spPr/>
        <p:txBody>
          <a:bodyPr/>
          <a:lstStyle/>
          <a:p>
            <a:r>
              <a:rPr lang="en-US" smtClean="0"/>
              <a:t>Smart farming v1c</a:t>
            </a:r>
            <a:endParaRPr lang="en-US"/>
          </a:p>
        </p:txBody>
      </p:sp>
      <p:sp>
        <p:nvSpPr>
          <p:cNvPr id="6" name="Slide Number Placeholder 5"/>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179632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8DFB2-3B87-4833-A4DC-E83B1186C4B1}" type="datetime1">
              <a:rPr lang="en-US" smtClean="0"/>
              <a:t>6/17/2020</a:t>
            </a:fld>
            <a:endParaRPr lang="en-US"/>
          </a:p>
        </p:txBody>
      </p:sp>
      <p:sp>
        <p:nvSpPr>
          <p:cNvPr id="5" name="Footer Placeholder 4"/>
          <p:cNvSpPr>
            <a:spLocks noGrp="1"/>
          </p:cNvSpPr>
          <p:nvPr>
            <p:ph type="ftr" sz="quarter" idx="11"/>
          </p:nvPr>
        </p:nvSpPr>
        <p:spPr/>
        <p:txBody>
          <a:bodyPr/>
          <a:lstStyle/>
          <a:p>
            <a:r>
              <a:rPr lang="en-US" smtClean="0"/>
              <a:t>Smart farming v1c</a:t>
            </a:r>
            <a:endParaRPr lang="en-US"/>
          </a:p>
        </p:txBody>
      </p:sp>
      <p:sp>
        <p:nvSpPr>
          <p:cNvPr id="6" name="Slide Number Placeholder 5"/>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1563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AF9D2-1561-4924-949E-B5DDA420EE67}" type="datetime1">
              <a:rPr lang="en-US" smtClean="0"/>
              <a:t>6/17/2020</a:t>
            </a:fld>
            <a:endParaRPr lang="en-US"/>
          </a:p>
        </p:txBody>
      </p:sp>
      <p:sp>
        <p:nvSpPr>
          <p:cNvPr id="5" name="Footer Placeholder 4"/>
          <p:cNvSpPr>
            <a:spLocks noGrp="1"/>
          </p:cNvSpPr>
          <p:nvPr>
            <p:ph type="ftr" sz="quarter" idx="11"/>
          </p:nvPr>
        </p:nvSpPr>
        <p:spPr/>
        <p:txBody>
          <a:bodyPr/>
          <a:lstStyle/>
          <a:p>
            <a:r>
              <a:rPr lang="en-US" smtClean="0"/>
              <a:t>Smart farming v1c</a:t>
            </a:r>
            <a:endParaRPr lang="en-US"/>
          </a:p>
        </p:txBody>
      </p:sp>
      <p:sp>
        <p:nvSpPr>
          <p:cNvPr id="6" name="Slide Number Placeholder 5"/>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143977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CF248-8D31-44C8-BA98-0D2FAFC2A372}" type="datetime1">
              <a:rPr lang="en-US" smtClean="0"/>
              <a:t>6/17/2020</a:t>
            </a:fld>
            <a:endParaRPr lang="en-US"/>
          </a:p>
        </p:txBody>
      </p:sp>
      <p:sp>
        <p:nvSpPr>
          <p:cNvPr id="5" name="Footer Placeholder 4"/>
          <p:cNvSpPr>
            <a:spLocks noGrp="1"/>
          </p:cNvSpPr>
          <p:nvPr>
            <p:ph type="ftr" sz="quarter" idx="11"/>
          </p:nvPr>
        </p:nvSpPr>
        <p:spPr/>
        <p:txBody>
          <a:bodyPr/>
          <a:lstStyle/>
          <a:p>
            <a:r>
              <a:rPr lang="en-US" smtClean="0"/>
              <a:t>Smart farming v1c</a:t>
            </a:r>
            <a:endParaRPr lang="en-US"/>
          </a:p>
        </p:txBody>
      </p:sp>
      <p:sp>
        <p:nvSpPr>
          <p:cNvPr id="6" name="Slide Number Placeholder 5"/>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330410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36158-291E-448D-88E1-F679E4EC31B7}" type="datetime1">
              <a:rPr lang="en-US" smtClean="0"/>
              <a:t>6/17/2020</a:t>
            </a:fld>
            <a:endParaRPr lang="en-US"/>
          </a:p>
        </p:txBody>
      </p:sp>
      <p:sp>
        <p:nvSpPr>
          <p:cNvPr id="5" name="Footer Placeholder 4"/>
          <p:cNvSpPr>
            <a:spLocks noGrp="1"/>
          </p:cNvSpPr>
          <p:nvPr>
            <p:ph type="ftr" sz="quarter" idx="11"/>
          </p:nvPr>
        </p:nvSpPr>
        <p:spPr/>
        <p:txBody>
          <a:bodyPr/>
          <a:lstStyle/>
          <a:p>
            <a:r>
              <a:rPr lang="en-US" smtClean="0"/>
              <a:t>Smart farming v1c</a:t>
            </a:r>
            <a:endParaRPr lang="en-US"/>
          </a:p>
        </p:txBody>
      </p:sp>
      <p:sp>
        <p:nvSpPr>
          <p:cNvPr id="6" name="Slide Number Placeholder 5"/>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94930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CBD62-4F6F-4D3C-9959-996EDD70F76E}" type="datetime1">
              <a:rPr lang="en-US" smtClean="0"/>
              <a:t>6/17/2020</a:t>
            </a:fld>
            <a:endParaRPr lang="en-US"/>
          </a:p>
        </p:txBody>
      </p:sp>
      <p:sp>
        <p:nvSpPr>
          <p:cNvPr id="6" name="Footer Placeholder 5"/>
          <p:cNvSpPr>
            <a:spLocks noGrp="1"/>
          </p:cNvSpPr>
          <p:nvPr>
            <p:ph type="ftr" sz="quarter" idx="11"/>
          </p:nvPr>
        </p:nvSpPr>
        <p:spPr/>
        <p:txBody>
          <a:bodyPr/>
          <a:lstStyle/>
          <a:p>
            <a:r>
              <a:rPr lang="en-US" smtClean="0"/>
              <a:t>Smart farming v1c</a:t>
            </a:r>
            <a:endParaRPr lang="en-US"/>
          </a:p>
        </p:txBody>
      </p:sp>
      <p:sp>
        <p:nvSpPr>
          <p:cNvPr id="7" name="Slide Number Placeholder 6"/>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41980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8273C-F40C-4104-B6A9-AA722F98A842}" type="datetime1">
              <a:rPr lang="en-US" smtClean="0"/>
              <a:t>6/17/2020</a:t>
            </a:fld>
            <a:endParaRPr lang="en-US"/>
          </a:p>
        </p:txBody>
      </p:sp>
      <p:sp>
        <p:nvSpPr>
          <p:cNvPr id="8" name="Footer Placeholder 7"/>
          <p:cNvSpPr>
            <a:spLocks noGrp="1"/>
          </p:cNvSpPr>
          <p:nvPr>
            <p:ph type="ftr" sz="quarter" idx="11"/>
          </p:nvPr>
        </p:nvSpPr>
        <p:spPr/>
        <p:txBody>
          <a:bodyPr/>
          <a:lstStyle/>
          <a:p>
            <a:r>
              <a:rPr lang="en-US" smtClean="0"/>
              <a:t>Smart farming v1c</a:t>
            </a:r>
            <a:endParaRPr lang="en-US"/>
          </a:p>
        </p:txBody>
      </p:sp>
      <p:sp>
        <p:nvSpPr>
          <p:cNvPr id="9" name="Slide Number Placeholder 8"/>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350577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27B70-4627-4B15-8B7C-A9795F11CEF7}" type="datetime1">
              <a:rPr lang="en-US" smtClean="0"/>
              <a:t>6/17/2020</a:t>
            </a:fld>
            <a:endParaRPr lang="en-US"/>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60704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04F81-A74B-4B93-860D-9C7142DDB97F}" type="datetime1">
              <a:rPr lang="en-US" smtClean="0"/>
              <a:t>6/17/2020</a:t>
            </a:fld>
            <a:endParaRPr lang="en-US"/>
          </a:p>
        </p:txBody>
      </p:sp>
      <p:sp>
        <p:nvSpPr>
          <p:cNvPr id="3" name="Footer Placeholder 2"/>
          <p:cNvSpPr>
            <a:spLocks noGrp="1"/>
          </p:cNvSpPr>
          <p:nvPr>
            <p:ph type="ftr" sz="quarter" idx="11"/>
          </p:nvPr>
        </p:nvSpPr>
        <p:spPr/>
        <p:txBody>
          <a:bodyPr/>
          <a:lstStyle/>
          <a:p>
            <a:r>
              <a:rPr lang="en-US" smtClean="0"/>
              <a:t>Smart farming v1c</a:t>
            </a:r>
            <a:endParaRPr lang="en-US"/>
          </a:p>
        </p:txBody>
      </p:sp>
      <p:sp>
        <p:nvSpPr>
          <p:cNvPr id="4" name="Slide Number Placeholder 3"/>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40261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81F48-7657-4A08-80F3-3B2379292550}" type="datetime1">
              <a:rPr lang="en-US" smtClean="0"/>
              <a:t>6/17/2020</a:t>
            </a:fld>
            <a:endParaRPr lang="en-US"/>
          </a:p>
        </p:txBody>
      </p:sp>
      <p:sp>
        <p:nvSpPr>
          <p:cNvPr id="6" name="Footer Placeholder 5"/>
          <p:cNvSpPr>
            <a:spLocks noGrp="1"/>
          </p:cNvSpPr>
          <p:nvPr>
            <p:ph type="ftr" sz="quarter" idx="11"/>
          </p:nvPr>
        </p:nvSpPr>
        <p:spPr/>
        <p:txBody>
          <a:bodyPr/>
          <a:lstStyle/>
          <a:p>
            <a:r>
              <a:rPr lang="en-US" smtClean="0"/>
              <a:t>Smart farming v1c</a:t>
            </a:r>
            <a:endParaRPr lang="en-US"/>
          </a:p>
        </p:txBody>
      </p:sp>
      <p:sp>
        <p:nvSpPr>
          <p:cNvPr id="7" name="Slide Number Placeholder 6"/>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386499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E316C-ECCA-440F-BA2C-3FD0EAF369DA}" type="datetime1">
              <a:rPr lang="en-US" smtClean="0"/>
              <a:t>6/17/2020</a:t>
            </a:fld>
            <a:endParaRPr lang="en-US"/>
          </a:p>
        </p:txBody>
      </p:sp>
      <p:sp>
        <p:nvSpPr>
          <p:cNvPr id="6" name="Footer Placeholder 5"/>
          <p:cNvSpPr>
            <a:spLocks noGrp="1"/>
          </p:cNvSpPr>
          <p:nvPr>
            <p:ph type="ftr" sz="quarter" idx="11"/>
          </p:nvPr>
        </p:nvSpPr>
        <p:spPr/>
        <p:txBody>
          <a:bodyPr/>
          <a:lstStyle/>
          <a:p>
            <a:r>
              <a:rPr lang="en-US" smtClean="0"/>
              <a:t>Smart farming v1c</a:t>
            </a:r>
            <a:endParaRPr lang="en-US"/>
          </a:p>
        </p:txBody>
      </p:sp>
      <p:sp>
        <p:nvSpPr>
          <p:cNvPr id="7" name="Slide Number Placeholder 6"/>
          <p:cNvSpPr>
            <a:spLocks noGrp="1"/>
          </p:cNvSpPr>
          <p:nvPr>
            <p:ph type="sldNum" sz="quarter" idx="12"/>
          </p:nvPr>
        </p:nvSpPr>
        <p:spPr/>
        <p:txBody>
          <a:bodyPr/>
          <a:lstStyle/>
          <a:p>
            <a:fld id="{6339D7C2-185F-48FD-B037-E8058BDBA6E9}" type="slidenum">
              <a:rPr lang="en-US" smtClean="0"/>
              <a:t>‹#›</a:t>
            </a:fld>
            <a:endParaRPr lang="en-US"/>
          </a:p>
        </p:txBody>
      </p:sp>
    </p:spTree>
    <p:extLst>
      <p:ext uri="{BB962C8B-B14F-4D97-AF65-F5344CB8AC3E}">
        <p14:creationId xmlns:p14="http://schemas.microsoft.com/office/powerpoint/2010/main" val="359497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9577E-BC90-4B2A-AB90-10A6CB9157A7}" type="datetime1">
              <a:rPr lang="en-US" smtClean="0"/>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Smart farming v1c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9D7C2-185F-48FD-B037-E8058BDBA6E9}" type="slidenum">
              <a:rPr lang="en-US" smtClean="0"/>
              <a:t>‹#›</a:t>
            </a:fld>
            <a:endParaRPr lang="en-US"/>
          </a:p>
        </p:txBody>
      </p:sp>
    </p:spTree>
    <p:extLst>
      <p:ext uri="{BB962C8B-B14F-4D97-AF65-F5344CB8AC3E}">
        <p14:creationId xmlns:p14="http://schemas.microsoft.com/office/powerpoint/2010/main" val="115915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hwong@cse.cuhk.edu.hk" TargetMode="External"/><Relationship Id="rId2" Type="http://schemas.openxmlformats.org/officeDocument/2006/relationships/hyperlink" Target="http://www.cse.cuhk.edu.hk/~khwo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en.wikipedia.org/wiki/Light-emitting_diode"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hyperlink" Target="https://en.wikipedia.org/wiki/Arduino" TargetMode="External"/><Relationship Id="rId2" Type="http://schemas.openxmlformats.org/officeDocument/2006/relationships/hyperlink" Target="https://youtu.be/DjBg_CycRMM" TargetMode="External"/><Relationship Id="rId1" Type="http://schemas.openxmlformats.org/officeDocument/2006/relationships/slideLayout" Target="../slideLayouts/slideLayout2.xml"/><Relationship Id="rId6" Type="http://schemas.openxmlformats.org/officeDocument/2006/relationships/hyperlink" Target="https://www.lelong.com.my/mini-diaphragm-water-pump-2l-min-6-to-12v-iot-arduino-littlecraft-183609909-2019-10-Sale-P.htm" TargetMode="External"/><Relationship Id="rId5" Type="http://schemas.openxmlformats.org/officeDocument/2006/relationships/hyperlink" Target="https://learn.sparkfun.com/tutorials/sik-experiment-guide-for-arduino---v32/experiment-4-driving-multiple-leds"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rduino.cc/en/Main/Softwa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icrocontrollerslab.com/" TargetMode="External"/><Relationship Id="rId2" Type="http://schemas.openxmlformats.org/officeDocument/2006/relationships/hyperlink" Target="https://www.banggood.com/"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hyperlink" Target="https://www.dhgate.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png"/><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k.element14.com/"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instructables.com/id/IoT-Based-Smart-Farming-Stick-Using-Arduino-and-C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reate.arduino.cc/projecthub/projects/tags/agriculture" TargetMode="External"/><Relationship Id="rId2" Type="http://schemas.openxmlformats.org/officeDocument/2006/relationships/hyperlink" Target="https://www.kickstarter.com/projects/sunair/smartplant-pi-smart-garden-with-your-raspberry-pi" TargetMode="External"/><Relationship Id="rId1" Type="http://schemas.openxmlformats.org/officeDocument/2006/relationships/slideLayout" Target="../slideLayouts/slideLayout2.xml"/><Relationship Id="rId4" Type="http://schemas.openxmlformats.org/officeDocument/2006/relationships/hyperlink" Target="https://www.banggood.com/"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amaz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smart-farms.n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DjBg_CycRM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Stem6</a:t>
            </a:r>
            <a:r>
              <a:rPr lang="en-US" smtClean="0"/>
              <a:t>: smart </a:t>
            </a:r>
            <a:r>
              <a:rPr lang="en-US" dirty="0" smtClean="0"/>
              <a:t>farming DIY</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K.H. Wong</a:t>
            </a:r>
          </a:p>
          <a:p>
            <a:r>
              <a:rPr lang="en-US" dirty="0" smtClean="0"/>
              <a:t>CUHK</a:t>
            </a:r>
          </a:p>
          <a:p>
            <a:r>
              <a:rPr lang="en-US" dirty="0" smtClean="0">
                <a:hlinkClick r:id="rId2"/>
              </a:rPr>
              <a:t>Web: http://www.cse.cuhk.edu.hk/~khwong/</a:t>
            </a:r>
            <a:endParaRPr lang="en-US" dirty="0" smtClean="0"/>
          </a:p>
          <a:p>
            <a:r>
              <a:rPr lang="en-US" dirty="0" smtClean="0">
                <a:hlinkClick r:id="rId3"/>
              </a:rPr>
              <a:t>Email: khwong@cse.cuhk.edu.hk</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a:t>
            </a:fld>
            <a:endParaRPr lang="en-US"/>
          </a:p>
        </p:txBody>
      </p:sp>
    </p:spTree>
    <p:extLst>
      <p:ext uri="{BB962C8B-B14F-4D97-AF65-F5344CB8AC3E}">
        <p14:creationId xmlns:p14="http://schemas.microsoft.com/office/powerpoint/2010/main" val="3269902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Lab/factory based: vertical farming</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Vertical farming  is becoming important</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10</a:t>
            </a:fld>
            <a:endParaRPr lang="en-US"/>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070108"/>
            <a:ext cx="5412424" cy="3611563"/>
          </a:xfrm>
          <a:prstGeom prst="rect">
            <a:avLst/>
          </a:prstGeom>
        </p:spPr>
      </p:pic>
      <p:sp>
        <p:nvSpPr>
          <p:cNvPr id="7" name="Rectangle 6"/>
          <p:cNvSpPr/>
          <p:nvPr/>
        </p:nvSpPr>
        <p:spPr>
          <a:xfrm>
            <a:off x="1033254" y="5681671"/>
            <a:ext cx="7805946" cy="646331"/>
          </a:xfrm>
          <a:prstGeom prst="rect">
            <a:avLst/>
          </a:prstGeom>
        </p:spPr>
        <p:txBody>
          <a:bodyPr wrap="square">
            <a:spAutoFit/>
          </a:bodyPr>
          <a:lstStyle/>
          <a:p>
            <a:r>
              <a:rPr lang="en-US" dirty="0" smtClean="0"/>
              <a:t>http://emag.directindustry.com/article-long/smart-farming-the-cloud-brings-more-than-rain-to-japanese-farmers/</a:t>
            </a:r>
            <a:endParaRPr lang="en-US" dirty="0"/>
          </a:p>
        </p:txBody>
      </p:sp>
      <p:sp>
        <p:nvSpPr>
          <p:cNvPr id="8" name="TextBox 7"/>
          <p:cNvSpPr txBox="1"/>
          <p:nvPr/>
        </p:nvSpPr>
        <p:spPr>
          <a:xfrm>
            <a:off x="1033254" y="6151442"/>
            <a:ext cx="8110746" cy="369332"/>
          </a:xfrm>
          <a:prstGeom prst="rect">
            <a:avLst/>
          </a:prstGeom>
          <a:noFill/>
        </p:spPr>
        <p:txBody>
          <a:bodyPr wrap="none" rtlCol="0">
            <a:spAutoFit/>
          </a:bodyPr>
          <a:lstStyle/>
          <a:p>
            <a:r>
              <a:rPr lang="en-US" dirty="0" smtClean="0"/>
              <a:t>https://spectrum.ieee.org/energy/environment/the-green-promise-of-vertical-farms</a:t>
            </a:r>
            <a:endParaRPr lang="en-US" dirty="0"/>
          </a:p>
        </p:txBody>
      </p:sp>
    </p:spTree>
    <p:extLst>
      <p:ext uri="{BB962C8B-B14F-4D97-AF65-F5344CB8AC3E}">
        <p14:creationId xmlns:p14="http://schemas.microsoft.com/office/powerpoint/2010/main" val="336556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based farming</a:t>
            </a:r>
            <a:endParaRPr lang="en-US" dirty="0"/>
          </a:p>
        </p:txBody>
      </p:sp>
      <p:sp>
        <p:nvSpPr>
          <p:cNvPr id="3" name="Content Placeholder 2"/>
          <p:cNvSpPr>
            <a:spLocks noGrp="1"/>
          </p:cNvSpPr>
          <p:nvPr>
            <p:ph idx="1"/>
          </p:nvPr>
        </p:nvSpPr>
        <p:spPr/>
        <p:txBody>
          <a:bodyPr/>
          <a:lstStyle/>
          <a:p>
            <a:r>
              <a:rPr lang="en-US" dirty="0" smtClean="0"/>
              <a:t> LED </a:t>
            </a:r>
            <a:r>
              <a:rPr lang="en-US" u="sng" dirty="0" smtClean="0">
                <a:hlinkClick r:id="rId2"/>
              </a:rPr>
              <a:t>(Light-emitting diode)</a:t>
            </a:r>
            <a:endParaRPr lang="en-US" u="sng" dirty="0">
              <a:hlinkClick r:id="rId2"/>
            </a:endParaRPr>
          </a:p>
          <a:p>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476" y="380999"/>
            <a:ext cx="2036323" cy="13541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078" y="2093785"/>
            <a:ext cx="6449437" cy="4034481"/>
          </a:xfrm>
          <a:prstGeom prst="rect">
            <a:avLst/>
          </a:prstGeom>
        </p:spPr>
      </p:pic>
      <p:sp>
        <p:nvSpPr>
          <p:cNvPr id="8" name="TextBox 7"/>
          <p:cNvSpPr txBox="1"/>
          <p:nvPr/>
        </p:nvSpPr>
        <p:spPr>
          <a:xfrm>
            <a:off x="685800" y="6493748"/>
            <a:ext cx="76199" cy="369332"/>
          </a:xfrm>
          <a:prstGeom prst="rect">
            <a:avLst/>
          </a:prstGeom>
          <a:noFill/>
        </p:spPr>
        <p:txBody>
          <a:bodyPr wrap="square" rtlCol="0">
            <a:spAutoFit/>
          </a:bodyPr>
          <a:lstStyle/>
          <a:p>
            <a:endParaRPr lang="en-US" dirty="0"/>
          </a:p>
        </p:txBody>
      </p:sp>
      <p:sp>
        <p:nvSpPr>
          <p:cNvPr id="9" name="TextBox 8"/>
          <p:cNvSpPr txBox="1"/>
          <p:nvPr/>
        </p:nvSpPr>
        <p:spPr>
          <a:xfrm>
            <a:off x="930613" y="5943600"/>
            <a:ext cx="6460038" cy="369332"/>
          </a:xfrm>
          <a:prstGeom prst="rect">
            <a:avLst/>
          </a:prstGeom>
          <a:noFill/>
        </p:spPr>
        <p:txBody>
          <a:bodyPr wrap="none" rtlCol="0">
            <a:spAutoFit/>
          </a:bodyPr>
          <a:lstStyle/>
          <a:p>
            <a:r>
              <a:rPr lang="en-US" dirty="0" smtClean="0"/>
              <a:t>https://sg.rs-online.com/web/generalDisplay.html?id=i/led-lighting</a:t>
            </a:r>
            <a:endParaRPr lang="en-US" dirty="0"/>
          </a:p>
        </p:txBody>
      </p:sp>
    </p:spTree>
    <p:extLst>
      <p:ext uri="{BB962C8B-B14F-4D97-AF65-F5344CB8AC3E}">
        <p14:creationId xmlns:p14="http://schemas.microsoft.com/office/powerpoint/2010/main" val="116959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build a smart farming lab?</a:t>
            </a:r>
            <a:endParaRPr lang="en-US" dirty="0"/>
          </a:p>
        </p:txBody>
      </p:sp>
      <p:sp>
        <p:nvSpPr>
          <p:cNvPr id="3" name="Content Placeholder 2"/>
          <p:cNvSpPr>
            <a:spLocks noGrp="1"/>
          </p:cNvSpPr>
          <p:nvPr>
            <p:ph idx="1"/>
          </p:nvPr>
        </p:nvSpPr>
        <p:spPr/>
        <p:txBody>
          <a:bodyPr/>
          <a:lstStyle/>
          <a:p>
            <a:pPr lvl="1"/>
            <a:r>
              <a:rPr lang="en-US" dirty="0" smtClean="0"/>
              <a:t>Equipment</a:t>
            </a:r>
          </a:p>
          <a:p>
            <a:pPr lvl="1"/>
            <a:r>
              <a:rPr lang="en-US" dirty="0" smtClean="0"/>
              <a:t>Techniques</a:t>
            </a:r>
          </a:p>
          <a:p>
            <a:pPr lvl="1"/>
            <a:r>
              <a:rPr lang="en-US" dirty="0" smtClean="0"/>
              <a:t>Cost</a:t>
            </a:r>
          </a:p>
          <a:p>
            <a:pPr lvl="1"/>
            <a:r>
              <a:rPr lang="en-US" dirty="0" smtClean="0"/>
              <a:t>Open sources</a:t>
            </a:r>
          </a:p>
          <a:p>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12</a:t>
            </a:fld>
            <a:endParaRPr lang="en-US"/>
          </a:p>
        </p:txBody>
      </p:sp>
    </p:spTree>
    <p:extLst>
      <p:ext uri="{BB962C8B-B14F-4D97-AF65-F5344CB8AC3E}">
        <p14:creationId xmlns:p14="http://schemas.microsoft.com/office/powerpoint/2010/main" val="2387564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a:xfrm>
            <a:off x="457200" y="1524000"/>
            <a:ext cx="3886200" cy="4602163"/>
          </a:xfrm>
        </p:spPr>
        <p:txBody>
          <a:bodyPr/>
          <a:lstStyle/>
          <a:p>
            <a:r>
              <a:rPr lang="en-US" dirty="0" smtClean="0"/>
              <a:t>Sensors</a:t>
            </a:r>
          </a:p>
          <a:p>
            <a:pPr lvl="1"/>
            <a:r>
              <a:rPr lang="en-US" dirty="0" smtClean="0"/>
              <a:t>Moisture sensor</a:t>
            </a:r>
          </a:p>
          <a:p>
            <a:r>
              <a:rPr lang="en-US" dirty="0" smtClean="0"/>
              <a:t>LED</a:t>
            </a:r>
          </a:p>
          <a:p>
            <a:pPr lvl="1"/>
            <a:r>
              <a:rPr lang="en-US" dirty="0" smtClean="0"/>
              <a:t>Use of Arduino</a:t>
            </a:r>
          </a:p>
          <a:p>
            <a:r>
              <a:rPr lang="en-US" dirty="0" smtClean="0"/>
              <a:t>Bump</a:t>
            </a:r>
          </a:p>
          <a:p>
            <a:pPr lvl="1"/>
            <a:endParaRPr lang="en-US" dirty="0" smtClean="0"/>
          </a:p>
          <a:p>
            <a:r>
              <a:rPr lang="en-US" dirty="0" smtClean="0"/>
              <a:t> Computer Arduino</a:t>
            </a:r>
          </a:p>
        </p:txBody>
      </p:sp>
      <p:sp>
        <p:nvSpPr>
          <p:cNvPr id="4" name="Footer Placeholder 3"/>
          <p:cNvSpPr>
            <a:spLocks noGrp="1"/>
          </p:cNvSpPr>
          <p:nvPr>
            <p:ph type="ftr" sz="quarter" idx="11"/>
          </p:nvPr>
        </p:nvSpPr>
        <p:spPr/>
        <p:txBody>
          <a:bodyPr/>
          <a:lstStyle/>
          <a:p>
            <a:r>
              <a:rPr lang="en-US" smtClean="0"/>
              <a:t>Smart farming v1c</a:t>
            </a:r>
            <a:endParaRPr lang="en-US" dirty="0"/>
          </a:p>
        </p:txBody>
      </p:sp>
      <p:sp>
        <p:nvSpPr>
          <p:cNvPr id="5" name="Slide Number Placeholder 4"/>
          <p:cNvSpPr>
            <a:spLocks noGrp="1"/>
          </p:cNvSpPr>
          <p:nvPr>
            <p:ph type="sldNum" sz="quarter" idx="12"/>
          </p:nvPr>
        </p:nvSpPr>
        <p:spPr/>
        <p:txBody>
          <a:bodyPr/>
          <a:lstStyle/>
          <a:p>
            <a:fld id="{6339D7C2-185F-48FD-B037-E8058BDBA6E9}" type="slidenum">
              <a:rPr lang="en-US" smtClean="0"/>
              <a:t>13</a:t>
            </a:fld>
            <a:endParaRPr lang="en-US"/>
          </a:p>
        </p:txBody>
      </p:sp>
      <p:pic>
        <p:nvPicPr>
          <p:cNvPr id="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363" y="1143000"/>
            <a:ext cx="3235688" cy="193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357597" y="3070818"/>
            <a:ext cx="4572000" cy="646331"/>
          </a:xfrm>
          <a:prstGeom prst="rect">
            <a:avLst/>
          </a:prstGeom>
        </p:spPr>
        <p:txBody>
          <a:bodyPr>
            <a:spAutoFit/>
          </a:bodyPr>
          <a:lstStyle/>
          <a:p>
            <a:r>
              <a:rPr lang="en-US" dirty="0" smtClean="0"/>
              <a:t>https://www.delta-t.co.uk/product/wet-2/</a:t>
            </a:r>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6779" y="3326987"/>
            <a:ext cx="2440855" cy="1956753"/>
          </a:xfrm>
          <a:prstGeom prst="rect">
            <a:avLst/>
          </a:prstGeom>
        </p:spPr>
      </p:pic>
      <p:sp>
        <p:nvSpPr>
          <p:cNvPr id="9" name="TextBox 8"/>
          <p:cNvSpPr txBox="1"/>
          <p:nvPr/>
        </p:nvSpPr>
        <p:spPr>
          <a:xfrm>
            <a:off x="457200" y="5334000"/>
            <a:ext cx="8534401" cy="2308324"/>
          </a:xfrm>
          <a:prstGeom prst="rect">
            <a:avLst/>
          </a:prstGeom>
          <a:noFill/>
        </p:spPr>
        <p:txBody>
          <a:bodyPr wrap="square" rtlCol="0">
            <a:spAutoFit/>
          </a:bodyPr>
          <a:lstStyle/>
          <a:p>
            <a:r>
              <a:rPr lang="en-US" dirty="0" smtClean="0">
                <a:hlinkClick r:id="rId5"/>
              </a:rPr>
              <a:t>https://learn.sparkfun.com/tutorials/sik-experiment-guide-for-arduino---v32/experiment-4-driving-multiple-leds</a:t>
            </a:r>
            <a:endParaRPr lang="en-US" dirty="0" smtClean="0"/>
          </a:p>
          <a:p>
            <a:r>
              <a:rPr lang="en-US" dirty="0" smtClean="0">
                <a:hlinkClick r:id="rId6"/>
              </a:rPr>
              <a:t>https://www.lelong.com.my/mini-diaphragm-water-pump-2l-min-6-to-12v-iot-arduino-littlecraft-183609909-2019-10-Sale-P.htm</a:t>
            </a:r>
            <a:endParaRPr lang="en-US" dirty="0" smtClean="0"/>
          </a:p>
          <a:p>
            <a:endParaRPr lang="en-US" dirty="0" smtClean="0"/>
          </a:p>
          <a:p>
            <a:pPr marL="0" lvl="1"/>
            <a:r>
              <a:rPr lang="en-US" dirty="0" smtClean="0">
                <a:hlinkClick r:id="rId7"/>
              </a:rPr>
              <a:t>https://en.wikipedia.org/wiki/Arduino</a:t>
            </a:r>
            <a:endParaRPr lang="en-US" dirty="0" smtClean="0"/>
          </a:p>
          <a:p>
            <a:pPr marL="0" lvl="1"/>
            <a:endParaRPr lang="en-US" dirty="0" smtClean="0"/>
          </a:p>
          <a:p>
            <a:endParaRPr lang="en-US" dirty="0"/>
          </a:p>
        </p:txBody>
      </p:sp>
      <p:sp>
        <p:nvSpPr>
          <p:cNvPr id="10" name="TextBox 9"/>
          <p:cNvSpPr txBox="1"/>
          <p:nvPr/>
        </p:nvSpPr>
        <p:spPr>
          <a:xfrm>
            <a:off x="8001000" y="4648200"/>
            <a:ext cx="1143000" cy="923330"/>
          </a:xfrm>
          <a:prstGeom prst="rect">
            <a:avLst/>
          </a:prstGeom>
          <a:noFill/>
        </p:spPr>
        <p:txBody>
          <a:bodyPr wrap="square" rtlCol="0">
            <a:spAutoFit/>
          </a:bodyPr>
          <a:lstStyle/>
          <a:p>
            <a:r>
              <a:rPr lang="en-US" dirty="0" smtClean="0"/>
              <a:t>Arduino and LEDs</a:t>
            </a:r>
          </a:p>
          <a:p>
            <a:endParaRPr lang="en-US"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400" y="3717149"/>
            <a:ext cx="1295400" cy="1089880"/>
          </a:xfrm>
          <a:prstGeom prst="rect">
            <a:avLst/>
          </a:prstGeom>
        </p:spPr>
      </p:pic>
    </p:spTree>
    <p:extLst>
      <p:ext uri="{BB962C8B-B14F-4D97-AF65-F5344CB8AC3E}">
        <p14:creationId xmlns:p14="http://schemas.microsoft.com/office/powerpoint/2010/main" val="59796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1: Hacker farm</a:t>
            </a:r>
            <a:endParaRPr lang="en-US" dirty="0"/>
          </a:p>
        </p:txBody>
      </p:sp>
      <p:sp>
        <p:nvSpPr>
          <p:cNvPr id="3" name="Content Placeholder 2"/>
          <p:cNvSpPr>
            <a:spLocks noGrp="1"/>
          </p:cNvSpPr>
          <p:nvPr>
            <p:ph idx="1"/>
          </p:nvPr>
        </p:nvSpPr>
        <p:spPr/>
        <p:txBody>
          <a:bodyPr/>
          <a:lstStyle/>
          <a:p>
            <a:r>
              <a:rPr lang="en-US" dirty="0" smtClean="0"/>
              <a:t>Hacker farm</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14</a:t>
            </a:fld>
            <a:endParaRPr lang="en-US"/>
          </a:p>
        </p:txBody>
      </p:sp>
      <p:sp>
        <p:nvSpPr>
          <p:cNvPr id="6" name="Rectangle 5"/>
          <p:cNvSpPr/>
          <p:nvPr/>
        </p:nvSpPr>
        <p:spPr>
          <a:xfrm>
            <a:off x="1600200" y="5657165"/>
            <a:ext cx="4572000" cy="646331"/>
          </a:xfrm>
          <a:prstGeom prst="rect">
            <a:avLst/>
          </a:prstGeom>
        </p:spPr>
        <p:txBody>
          <a:bodyPr>
            <a:spAutoFit/>
          </a:bodyPr>
          <a:lstStyle/>
          <a:p>
            <a:r>
              <a:rPr lang="en-US" dirty="0" smtClean="0"/>
              <a:t>https://hackerfarm.jp/event/hackerfarm-agriculture-tech-series-vol-2-urban-farming/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600200"/>
            <a:ext cx="4876800" cy="3817838"/>
          </a:xfrm>
          <a:prstGeom prst="rect">
            <a:avLst/>
          </a:prstGeom>
        </p:spPr>
      </p:pic>
    </p:spTree>
    <p:extLst>
      <p:ext uri="{BB962C8B-B14F-4D97-AF65-F5344CB8AC3E}">
        <p14:creationId xmlns:p14="http://schemas.microsoft.com/office/powerpoint/2010/main" val="401119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r>
              <a:rPr lang="en-US" dirty="0" smtClean="0"/>
              <a:t>Learn Arduino software</a:t>
            </a:r>
          </a:p>
          <a:p>
            <a:r>
              <a:rPr lang="en-US" dirty="0" smtClean="0"/>
              <a:t>Learn Arduino hardware interface</a:t>
            </a:r>
          </a:p>
          <a:p>
            <a:r>
              <a:rPr lang="en-US" dirty="0" smtClean="0"/>
              <a:t>Learn control methods (algorithms)</a:t>
            </a:r>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15</a:t>
            </a:fld>
            <a:endParaRPr lang="en-US"/>
          </a:p>
        </p:txBody>
      </p:sp>
    </p:spTree>
    <p:extLst>
      <p:ext uri="{BB962C8B-B14F-4D97-AF65-F5344CB8AC3E}">
        <p14:creationId xmlns:p14="http://schemas.microsoft.com/office/powerpoint/2010/main" val="576719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Arduino software</a:t>
            </a:r>
            <a:endParaRPr lang="en-US" dirty="0"/>
          </a:p>
        </p:txBody>
      </p:sp>
      <p:sp>
        <p:nvSpPr>
          <p:cNvPr id="3" name="Content Placeholder 2"/>
          <p:cNvSpPr>
            <a:spLocks noGrp="1"/>
          </p:cNvSpPr>
          <p:nvPr>
            <p:ph idx="1"/>
          </p:nvPr>
        </p:nvSpPr>
        <p:spPr>
          <a:xfrm>
            <a:off x="457200" y="1586705"/>
            <a:ext cx="4953000" cy="4525963"/>
          </a:xfrm>
        </p:spPr>
        <p:txBody>
          <a:bodyPr/>
          <a:lstStyle/>
          <a:p>
            <a:r>
              <a:rPr lang="en-US" dirty="0" smtClean="0"/>
              <a:t>Easy to program , C-like </a:t>
            </a:r>
          </a:p>
          <a:p>
            <a:pPr lvl="1"/>
            <a:r>
              <a:rPr lang="en-US" dirty="0" smtClean="0"/>
              <a:t>Important steps:</a:t>
            </a:r>
          </a:p>
          <a:p>
            <a:pPr lvl="2"/>
            <a:r>
              <a:rPr lang="en-US" dirty="0" smtClean="0"/>
              <a:t>For loop</a:t>
            </a:r>
          </a:p>
          <a:p>
            <a:pPr lvl="3"/>
            <a:r>
              <a:rPr lang="en-US" dirty="0"/>
              <a:t>void loop() { for (</a:t>
            </a:r>
            <a:r>
              <a:rPr lang="en-US" dirty="0" err="1"/>
              <a:t>int</a:t>
            </a:r>
            <a:r>
              <a:rPr lang="en-US" dirty="0"/>
              <a:t> </a:t>
            </a:r>
            <a:r>
              <a:rPr lang="en-US" dirty="0" err="1"/>
              <a:t>i</a:t>
            </a:r>
            <a:r>
              <a:rPr lang="en-US" dirty="0"/>
              <a:t>=0; </a:t>
            </a:r>
            <a:r>
              <a:rPr lang="en-US" dirty="0" err="1"/>
              <a:t>i</a:t>
            </a:r>
            <a:r>
              <a:rPr lang="en-US" dirty="0"/>
              <a:t> &lt;= 255; </a:t>
            </a:r>
            <a:r>
              <a:rPr lang="en-US" dirty="0" err="1"/>
              <a:t>i</a:t>
            </a:r>
            <a:r>
              <a:rPr lang="en-US" dirty="0"/>
              <a:t>++){ </a:t>
            </a:r>
            <a:r>
              <a:rPr lang="en-US" dirty="0" err="1"/>
              <a:t>analogWrite</a:t>
            </a:r>
            <a:r>
              <a:rPr lang="en-US" dirty="0"/>
              <a:t>(</a:t>
            </a:r>
            <a:r>
              <a:rPr lang="en-US" dirty="0" err="1"/>
              <a:t>PWMpin</a:t>
            </a:r>
            <a:r>
              <a:rPr lang="en-US" dirty="0"/>
              <a:t>, </a:t>
            </a:r>
            <a:r>
              <a:rPr lang="en-US" dirty="0" err="1"/>
              <a:t>i</a:t>
            </a:r>
            <a:r>
              <a:rPr lang="en-US" dirty="0"/>
              <a:t>); delay(10); } }</a:t>
            </a:r>
            <a:endParaRPr lang="en-US" dirty="0" smtClean="0"/>
          </a:p>
          <a:p>
            <a:pPr lvl="2"/>
            <a:r>
              <a:rPr lang="en-US" dirty="0" smtClean="0"/>
              <a:t>Input/output</a:t>
            </a:r>
            <a:endParaRPr lang="en-US" dirty="0" smtClean="0">
              <a:hlinkClick r:id="rId2"/>
            </a:endParaRPr>
          </a:p>
          <a:p>
            <a:pPr lvl="3"/>
            <a:r>
              <a:rPr lang="en-US" dirty="0" err="1" smtClean="0"/>
              <a:t>analogWrite</a:t>
            </a:r>
            <a:r>
              <a:rPr lang="en-US" dirty="0" smtClean="0"/>
              <a:t>(</a:t>
            </a:r>
            <a:r>
              <a:rPr lang="en-US" dirty="0" err="1" smtClean="0"/>
              <a:t>PWMpin</a:t>
            </a:r>
            <a:r>
              <a:rPr lang="en-US" dirty="0" smtClean="0"/>
              <a:t>, </a:t>
            </a:r>
            <a:r>
              <a:rPr lang="en-US" dirty="0" err="1" smtClean="0"/>
              <a:t>i</a:t>
            </a:r>
            <a:r>
              <a:rPr lang="en-US" dirty="0" smtClean="0"/>
              <a:t>);</a:t>
            </a:r>
          </a:p>
          <a:p>
            <a:pPr lvl="2"/>
            <a:r>
              <a:rPr lang="en-US" dirty="0" smtClean="0"/>
              <a:t>Use “Delay” to control timing </a:t>
            </a:r>
          </a:p>
          <a:p>
            <a:pPr lvl="3"/>
            <a:r>
              <a:rPr lang="en-US" dirty="0" smtClean="0"/>
              <a:t>delay(10); </a:t>
            </a:r>
            <a:endParaRPr lang="en-US" dirty="0" smtClean="0">
              <a:hlinkClick r:id="rId2"/>
            </a:endParaRPr>
          </a:p>
          <a:p>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16</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2914650"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52341" y="5641975"/>
            <a:ext cx="4254370" cy="646331"/>
          </a:xfrm>
          <a:prstGeom prst="rect">
            <a:avLst/>
          </a:prstGeom>
          <a:noFill/>
        </p:spPr>
        <p:txBody>
          <a:bodyPr wrap="none" rtlCol="0">
            <a:spAutoFit/>
          </a:bodyPr>
          <a:lstStyle/>
          <a:p>
            <a:r>
              <a:rPr lang="en-US" dirty="0" smtClean="0">
                <a:hlinkClick r:id="rId2"/>
              </a:rPr>
              <a:t>https://www.arduino.cc/en/Main/Software</a:t>
            </a:r>
            <a:endParaRPr lang="en-US" dirty="0" smtClean="0"/>
          </a:p>
          <a:p>
            <a:r>
              <a:rPr lang="en-US" dirty="0" smtClean="0"/>
              <a:t>With tutorial</a:t>
            </a:r>
            <a:endParaRPr lang="en-US" dirty="0"/>
          </a:p>
        </p:txBody>
      </p:sp>
    </p:spTree>
    <p:extLst>
      <p:ext uri="{BB962C8B-B14F-4D97-AF65-F5344CB8AC3E}">
        <p14:creationId xmlns:p14="http://schemas.microsoft.com/office/powerpoint/2010/main" val="111095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 hardware</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Use the development kit to learn  hardware/software ,35 USD only (can be cheaper in </a:t>
            </a:r>
            <a:r>
              <a:rPr lang="en-US" dirty="0" err="1" smtClean="0"/>
              <a:t>Taobo</a:t>
            </a:r>
            <a:r>
              <a:rPr lang="en-US" dirty="0" smtClean="0"/>
              <a:t>)	</a:t>
            </a:r>
          </a:p>
          <a:p>
            <a:r>
              <a:rPr lang="en-US" dirty="0" smtClean="0"/>
              <a:t>Use of Breadboard </a:t>
            </a:r>
          </a:p>
          <a:p>
            <a:pPr lvl="1"/>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17</a:t>
            </a:fld>
            <a:endParaRPr lang="en-US"/>
          </a:p>
        </p:txBody>
      </p:sp>
      <p:sp>
        <p:nvSpPr>
          <p:cNvPr id="6" name="TextBox 5"/>
          <p:cNvSpPr txBox="1"/>
          <p:nvPr/>
        </p:nvSpPr>
        <p:spPr>
          <a:xfrm>
            <a:off x="685799" y="6012013"/>
            <a:ext cx="8295797" cy="369332"/>
          </a:xfrm>
          <a:prstGeom prst="rect">
            <a:avLst/>
          </a:prstGeom>
          <a:noFill/>
        </p:spPr>
        <p:txBody>
          <a:bodyPr wrap="none" rtlCol="0">
            <a:spAutoFit/>
          </a:bodyPr>
          <a:lstStyle/>
          <a:p>
            <a:r>
              <a:rPr lang="en-US" dirty="0" smtClean="0"/>
              <a:t>https://www.amazon.com/Arduino-Ultimate-Starter-Circuit-Learning/dp/B00BT0NDB8</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676400"/>
            <a:ext cx="3810000" cy="3810000"/>
          </a:xfrm>
          <a:prstGeom prst="rect">
            <a:avLst/>
          </a:prstGeom>
        </p:spPr>
      </p:pic>
      <p:sp>
        <p:nvSpPr>
          <p:cNvPr id="11" name="Freeform 10"/>
          <p:cNvSpPr/>
          <p:nvPr/>
        </p:nvSpPr>
        <p:spPr>
          <a:xfrm>
            <a:off x="4114800" y="5638799"/>
            <a:ext cx="3219855" cy="333983"/>
          </a:xfrm>
          <a:custGeom>
            <a:avLst/>
            <a:gdLst>
              <a:gd name="connsiteX0" fmla="*/ 0 w 3550595"/>
              <a:gd name="connsiteY0" fmla="*/ 0 h 457200"/>
              <a:gd name="connsiteX1" fmla="*/ 2062263 w 3550595"/>
              <a:gd name="connsiteY1" fmla="*/ 457200 h 457200"/>
              <a:gd name="connsiteX2" fmla="*/ 3550595 w 3550595"/>
              <a:gd name="connsiteY2" fmla="*/ 0 h 457200"/>
            </a:gdLst>
            <a:ahLst/>
            <a:cxnLst>
              <a:cxn ang="0">
                <a:pos x="connsiteX0" y="connsiteY0"/>
              </a:cxn>
              <a:cxn ang="0">
                <a:pos x="connsiteX1" y="connsiteY1"/>
              </a:cxn>
              <a:cxn ang="0">
                <a:pos x="connsiteX2" y="connsiteY2"/>
              </a:cxn>
            </a:cxnLst>
            <a:rect l="l" t="t" r="r" b="b"/>
            <a:pathLst>
              <a:path w="3550595" h="457200">
                <a:moveTo>
                  <a:pt x="0" y="0"/>
                </a:moveTo>
                <a:cubicBezTo>
                  <a:pt x="735248" y="228600"/>
                  <a:pt x="1470497" y="457200"/>
                  <a:pt x="2062263" y="457200"/>
                </a:cubicBezTo>
                <a:cubicBezTo>
                  <a:pt x="2654029" y="457200"/>
                  <a:pt x="3102312" y="228600"/>
                  <a:pt x="3550595" y="0"/>
                </a:cubicBezTo>
              </a:path>
            </a:pathLst>
          </a:custGeom>
          <a:noFill/>
          <a:ln w="571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4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38" y="72160"/>
            <a:ext cx="8229600" cy="1143000"/>
          </a:xfrm>
        </p:spPr>
        <p:txBody>
          <a:bodyPr/>
          <a:lstStyle/>
          <a:p>
            <a:r>
              <a:rPr lang="en-US" dirty="0" smtClean="0"/>
              <a:t>Arduino driving multiple LEDs</a:t>
            </a:r>
            <a:endParaRPr lang="en-US" dirty="0"/>
          </a:p>
        </p:txBody>
      </p:sp>
      <p:sp>
        <p:nvSpPr>
          <p:cNvPr id="3" name="Content Placeholder 2"/>
          <p:cNvSpPr>
            <a:spLocks noGrp="1"/>
          </p:cNvSpPr>
          <p:nvPr>
            <p:ph idx="1"/>
          </p:nvPr>
        </p:nvSpPr>
        <p:spPr>
          <a:xfrm>
            <a:off x="457200" y="1447800"/>
            <a:ext cx="2895600" cy="4678363"/>
          </a:xfrm>
        </p:spPr>
        <p:txBody>
          <a:bodyPr>
            <a:normAutofit lnSpcReduction="10000"/>
          </a:bodyPr>
          <a:lstStyle/>
          <a:p>
            <a:r>
              <a:rPr lang="en-US" dirty="0" smtClean="0"/>
              <a:t>One Arduino computer can driving many LEDs using transistors. </a:t>
            </a:r>
          </a:p>
          <a:p>
            <a:r>
              <a:rPr lang="en-US" dirty="0" smtClean="0"/>
              <a:t>Need to tune the colors to achieve the best farming result</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178" y="990600"/>
            <a:ext cx="5530850" cy="28003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621" y="3733800"/>
            <a:ext cx="4967207" cy="2873188"/>
          </a:xfrm>
          <a:prstGeom prst="rect">
            <a:avLst/>
          </a:prstGeom>
        </p:spPr>
      </p:pic>
      <p:sp>
        <p:nvSpPr>
          <p:cNvPr id="8" name="Rectangle 7"/>
          <p:cNvSpPr/>
          <p:nvPr/>
        </p:nvSpPr>
        <p:spPr>
          <a:xfrm>
            <a:off x="7463478" y="4038600"/>
            <a:ext cx="1287788" cy="369332"/>
          </a:xfrm>
          <a:prstGeom prst="rect">
            <a:avLst/>
          </a:prstGeom>
        </p:spPr>
        <p:txBody>
          <a:bodyPr wrap="none">
            <a:spAutoFit/>
          </a:bodyPr>
          <a:lstStyle/>
          <a:p>
            <a:r>
              <a:rPr lang="en-US" dirty="0" smtClean="0"/>
              <a:t>Breadboard</a:t>
            </a:r>
            <a:endParaRPr lang="en-US" dirty="0"/>
          </a:p>
        </p:txBody>
      </p:sp>
      <p:sp>
        <p:nvSpPr>
          <p:cNvPr id="9" name="TextBox 8"/>
          <p:cNvSpPr txBox="1"/>
          <p:nvPr/>
        </p:nvSpPr>
        <p:spPr>
          <a:xfrm>
            <a:off x="7370323" y="2699266"/>
            <a:ext cx="1096967" cy="369332"/>
          </a:xfrm>
          <a:prstGeom prst="rect">
            <a:avLst/>
          </a:prstGeom>
          <a:noFill/>
        </p:spPr>
        <p:txBody>
          <a:bodyPr wrap="none" rtlCol="0">
            <a:spAutoFit/>
          </a:bodyPr>
          <a:lstStyle/>
          <a:p>
            <a:r>
              <a:rPr lang="en-US" dirty="0" smtClean="0"/>
              <a:t>Transistor</a:t>
            </a:r>
            <a:endParaRPr lang="en-US" dirty="0"/>
          </a:p>
        </p:txBody>
      </p:sp>
      <p:sp>
        <p:nvSpPr>
          <p:cNvPr id="10" name="Oval 9"/>
          <p:cNvSpPr/>
          <p:nvPr/>
        </p:nvSpPr>
        <p:spPr>
          <a:xfrm>
            <a:off x="6172200" y="2209800"/>
            <a:ext cx="1219200" cy="978932"/>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39708" y="1030494"/>
            <a:ext cx="537327" cy="369332"/>
          </a:xfrm>
          <a:prstGeom prst="rect">
            <a:avLst/>
          </a:prstGeom>
          <a:noFill/>
        </p:spPr>
        <p:txBody>
          <a:bodyPr wrap="none" rtlCol="0">
            <a:spAutoFit/>
          </a:bodyPr>
          <a:lstStyle/>
          <a:p>
            <a:r>
              <a:rPr lang="en-US" dirty="0" smtClean="0"/>
              <a:t>LED</a:t>
            </a:r>
            <a:endParaRPr lang="en-US" dirty="0"/>
          </a:p>
        </p:txBody>
      </p:sp>
      <p:cxnSp>
        <p:nvCxnSpPr>
          <p:cNvPr id="13" name="Straight Arrow Connector 12"/>
          <p:cNvCxnSpPr/>
          <p:nvPr/>
        </p:nvCxnSpPr>
        <p:spPr>
          <a:xfrm>
            <a:off x="8001000" y="1295400"/>
            <a:ext cx="190626"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41501" y="845828"/>
            <a:ext cx="883768" cy="369332"/>
          </a:xfrm>
          <a:prstGeom prst="rect">
            <a:avLst/>
          </a:prstGeom>
          <a:noFill/>
        </p:spPr>
        <p:txBody>
          <a:bodyPr wrap="none" rtlCol="0">
            <a:spAutoFit/>
          </a:bodyPr>
          <a:lstStyle/>
          <a:p>
            <a:r>
              <a:rPr lang="en-US" dirty="0" smtClean="0"/>
              <a:t>resistor</a:t>
            </a:r>
            <a:endParaRPr lang="en-US" dirty="0"/>
          </a:p>
        </p:txBody>
      </p:sp>
      <p:cxnSp>
        <p:nvCxnSpPr>
          <p:cNvPr id="16" name="Straight Arrow Connector 15"/>
          <p:cNvCxnSpPr/>
          <p:nvPr/>
        </p:nvCxnSpPr>
        <p:spPr>
          <a:xfrm flipH="1">
            <a:off x="8382000" y="1215160"/>
            <a:ext cx="85290" cy="461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5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Arduino driving a water bump</a:t>
            </a:r>
            <a:endParaRPr lang="en-US" dirty="0"/>
          </a:p>
        </p:txBody>
      </p:sp>
      <p:sp>
        <p:nvSpPr>
          <p:cNvPr id="3" name="Content Placeholder 2"/>
          <p:cNvSpPr>
            <a:spLocks noGrp="1"/>
          </p:cNvSpPr>
          <p:nvPr>
            <p:ph idx="1"/>
          </p:nvPr>
        </p:nvSpPr>
        <p:spPr>
          <a:xfrm>
            <a:off x="457200" y="1600200"/>
            <a:ext cx="5410200" cy="4525963"/>
          </a:xfrm>
        </p:spPr>
        <p:txBody>
          <a:bodyPr/>
          <a:lstStyle/>
          <a:p>
            <a:r>
              <a:rPr lang="en-US" dirty="0" smtClean="0"/>
              <a:t> driving a motorized water bump</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19</a:t>
            </a:fld>
            <a:endParaRPr lang="en-US"/>
          </a:p>
        </p:txBody>
      </p:sp>
      <p:sp>
        <p:nvSpPr>
          <p:cNvPr id="6" name="TextBox 5"/>
          <p:cNvSpPr txBox="1"/>
          <p:nvPr/>
        </p:nvSpPr>
        <p:spPr>
          <a:xfrm>
            <a:off x="762000" y="5867400"/>
            <a:ext cx="6572890" cy="369332"/>
          </a:xfrm>
          <a:prstGeom prst="rect">
            <a:avLst/>
          </a:prstGeom>
          <a:noFill/>
        </p:spPr>
        <p:txBody>
          <a:bodyPr wrap="none" rtlCol="0">
            <a:spAutoFit/>
          </a:bodyPr>
          <a:lstStyle/>
          <a:p>
            <a:r>
              <a:rPr lang="en-US" dirty="0" smtClean="0"/>
              <a:t>https://eeenthusiast.com/arduino-plant-watering-drip-feed-system/</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0824" y="3352800"/>
            <a:ext cx="2279323" cy="19177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824" y="1676400"/>
            <a:ext cx="2857899" cy="1609950"/>
          </a:xfrm>
          <a:prstGeom prst="rect">
            <a:avLst/>
          </a:prstGeom>
        </p:spPr>
      </p:pic>
      <p:sp>
        <p:nvSpPr>
          <p:cNvPr id="9" name="TextBox 8"/>
          <p:cNvSpPr txBox="1"/>
          <p:nvPr/>
        </p:nvSpPr>
        <p:spPr>
          <a:xfrm>
            <a:off x="6050824" y="5422900"/>
            <a:ext cx="1514389" cy="369332"/>
          </a:xfrm>
          <a:prstGeom prst="rect">
            <a:avLst/>
          </a:prstGeom>
          <a:noFill/>
        </p:spPr>
        <p:txBody>
          <a:bodyPr wrap="none" rtlCol="0">
            <a:spAutoFit/>
          </a:bodyPr>
          <a:lstStyle/>
          <a:p>
            <a:r>
              <a:rPr lang="en-US" dirty="0" smtClean="0"/>
              <a:t>A water bump</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560206"/>
            <a:ext cx="4150686" cy="2862694"/>
          </a:xfrm>
          <a:prstGeom prst="rect">
            <a:avLst/>
          </a:prstGeom>
        </p:spPr>
      </p:pic>
    </p:spTree>
    <p:extLst>
      <p:ext uri="{BB962C8B-B14F-4D97-AF65-F5344CB8AC3E}">
        <p14:creationId xmlns:p14="http://schemas.microsoft.com/office/powerpoint/2010/main" val="342021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smart farming?</a:t>
            </a:r>
          </a:p>
          <a:p>
            <a:pPr lvl="1"/>
            <a:r>
              <a:rPr lang="en-US" dirty="0" smtClean="0"/>
              <a:t>Open space</a:t>
            </a:r>
          </a:p>
          <a:p>
            <a:pPr lvl="1"/>
            <a:r>
              <a:rPr lang="en-US" dirty="0" smtClean="0"/>
              <a:t>Lab/factor based</a:t>
            </a:r>
          </a:p>
          <a:p>
            <a:r>
              <a:rPr lang="en-US" dirty="0" smtClean="0"/>
              <a:t>How to build a smart farming lab?</a:t>
            </a:r>
          </a:p>
          <a:p>
            <a:pPr lvl="1"/>
            <a:r>
              <a:rPr lang="en-US" dirty="0" smtClean="0"/>
              <a:t>Equipment</a:t>
            </a:r>
          </a:p>
          <a:p>
            <a:pPr lvl="1"/>
            <a:r>
              <a:rPr lang="en-US" dirty="0" smtClean="0"/>
              <a:t>Techniques</a:t>
            </a:r>
          </a:p>
          <a:p>
            <a:pPr lvl="1"/>
            <a:r>
              <a:rPr lang="en-US" dirty="0" smtClean="0"/>
              <a:t>Cost</a:t>
            </a:r>
          </a:p>
          <a:p>
            <a:pPr lvl="1"/>
            <a:r>
              <a:rPr lang="en-US" dirty="0" smtClean="0"/>
              <a:t>Open sources</a:t>
            </a:r>
          </a:p>
          <a:p>
            <a:r>
              <a:rPr lang="en-US" dirty="0" smtClean="0"/>
              <a:t>Training</a:t>
            </a:r>
          </a:p>
          <a:p>
            <a:r>
              <a:rPr lang="en-US" dirty="0" smtClean="0"/>
              <a:t>Conclusion</a:t>
            </a:r>
          </a:p>
          <a:p>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2</a:t>
            </a:fld>
            <a:endParaRPr lang="en-US"/>
          </a:p>
        </p:txBody>
      </p:sp>
    </p:spTree>
    <p:extLst>
      <p:ext uri="{BB962C8B-B14F-4D97-AF65-F5344CB8AC3E}">
        <p14:creationId xmlns:p14="http://schemas.microsoft.com/office/powerpoint/2010/main" val="1224132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 sensor: Water level sensor</a:t>
            </a:r>
            <a:endParaRPr lang="en-US" dirty="0"/>
          </a:p>
        </p:txBody>
      </p:sp>
      <p:sp>
        <p:nvSpPr>
          <p:cNvPr id="3" name="Content Placeholder 2"/>
          <p:cNvSpPr>
            <a:spLocks noGrp="1"/>
          </p:cNvSpPr>
          <p:nvPr>
            <p:ph idx="1"/>
          </p:nvPr>
        </p:nvSpPr>
        <p:spPr>
          <a:xfrm>
            <a:off x="457200" y="1524000"/>
            <a:ext cx="3810000" cy="4602163"/>
          </a:xfrm>
        </p:spPr>
        <p:txBody>
          <a:bodyPr/>
          <a:lstStyle/>
          <a:p>
            <a:r>
              <a:rPr lang="en-US" b="1" dirty="0" smtClean="0"/>
              <a:t>Liquid </a:t>
            </a:r>
            <a:r>
              <a:rPr lang="en-US" b="1" dirty="0"/>
              <a:t>Level Controller Module Water Level Detection </a:t>
            </a:r>
            <a:r>
              <a:rPr lang="en-US" b="1" dirty="0" smtClean="0"/>
              <a:t>Sensor</a:t>
            </a:r>
          </a:p>
          <a:p>
            <a:pPr fontAlgn="base"/>
            <a:r>
              <a:rPr lang="en-US" b="1" dirty="0"/>
              <a:t>Circuit Diagram of water level detector</a:t>
            </a:r>
            <a:endParaRPr lang="en-US" dirty="0"/>
          </a:p>
          <a:p>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20</a:t>
            </a:fld>
            <a:endParaRPr lang="en-US"/>
          </a:p>
        </p:txBody>
      </p:sp>
      <p:sp>
        <p:nvSpPr>
          <p:cNvPr id="6" name="TextBox 5"/>
          <p:cNvSpPr txBox="1"/>
          <p:nvPr/>
        </p:nvSpPr>
        <p:spPr>
          <a:xfrm>
            <a:off x="762000" y="5791200"/>
            <a:ext cx="3097002" cy="1200329"/>
          </a:xfrm>
          <a:prstGeom prst="rect">
            <a:avLst/>
          </a:prstGeom>
          <a:noFill/>
        </p:spPr>
        <p:txBody>
          <a:bodyPr wrap="none" rtlCol="0">
            <a:spAutoFit/>
          </a:bodyPr>
          <a:lstStyle/>
          <a:p>
            <a:r>
              <a:rPr lang="en-US" b="1" dirty="0" smtClean="0">
                <a:hlinkClick r:id="rId2"/>
              </a:rPr>
              <a:t>https://www.banggood.com/</a:t>
            </a:r>
            <a:endParaRPr lang="en-US" b="1" dirty="0" smtClean="0"/>
          </a:p>
          <a:p>
            <a:r>
              <a:rPr lang="en-US" dirty="0" smtClean="0">
                <a:hlinkClick r:id="rId3"/>
              </a:rPr>
              <a:t>http://microcontrollerslab.com</a:t>
            </a:r>
            <a:endParaRPr lang="en-US" dirty="0" smtClean="0"/>
          </a:p>
          <a:p>
            <a:r>
              <a:rPr lang="en-US" dirty="0" smtClean="0">
                <a:hlinkClick r:id="rId4"/>
              </a:rPr>
              <a:t>https://www.dhgate.com/</a:t>
            </a:r>
            <a:endParaRPr lang="en-US" dirty="0" smtClean="0"/>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1371600"/>
            <a:ext cx="2609314" cy="2060250"/>
          </a:xfrm>
          <a:prstGeom prst="rect">
            <a:avLst/>
          </a:prstGeom>
        </p:spPr>
      </p:pic>
      <p:pic>
        <p:nvPicPr>
          <p:cNvPr id="4100" name="Picture 4" descr="Image result for water level arduino water sens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35814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16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theory</a:t>
            </a:r>
            <a:endParaRPr lang="en-US" dirty="0"/>
          </a:p>
        </p:txBody>
      </p:sp>
      <p:sp>
        <p:nvSpPr>
          <p:cNvPr id="3" name="Content Placeholder 2"/>
          <p:cNvSpPr>
            <a:spLocks noGrp="1"/>
          </p:cNvSpPr>
          <p:nvPr>
            <p:ph idx="1"/>
          </p:nvPr>
        </p:nvSpPr>
        <p:spPr/>
        <p:txBody>
          <a:bodyPr/>
          <a:lstStyle/>
          <a:p>
            <a:r>
              <a:rPr lang="en-US" dirty="0" smtClean="0"/>
              <a:t>Feedback control theory</a:t>
            </a:r>
          </a:p>
          <a:p>
            <a:r>
              <a:rPr lang="en-US" dirty="0" err="1" smtClean="0"/>
              <a:t>E.g</a:t>
            </a:r>
            <a:r>
              <a:rPr lang="en-US" dirty="0" smtClean="0"/>
              <a:t>,. Control water level</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21</a:t>
            </a:fld>
            <a:endParaRPr lang="en-US"/>
          </a:p>
        </p:txBody>
      </p:sp>
      <p:pic>
        <p:nvPicPr>
          <p:cNvPr id="6146" name="Picture 2" descr="https://upload.wikimedia.org/wikipedia/commons/thumb/2/24/Feedback_loop_with_descriptions.svg/400px-Feedback_loop_with_description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02852"/>
            <a:ext cx="7846337"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6096000"/>
            <a:ext cx="4446667" cy="369332"/>
          </a:xfrm>
          <a:prstGeom prst="rect">
            <a:avLst/>
          </a:prstGeom>
          <a:noFill/>
        </p:spPr>
        <p:txBody>
          <a:bodyPr wrap="none" rtlCol="0">
            <a:spAutoFit/>
          </a:bodyPr>
          <a:lstStyle/>
          <a:p>
            <a:r>
              <a:rPr lang="en-US" dirty="0" smtClean="0"/>
              <a:t>https://en.wikipedia.org/wiki/Control_theory</a:t>
            </a:r>
            <a:endParaRPr lang="en-US" dirty="0"/>
          </a:p>
        </p:txBody>
      </p:sp>
      <p:sp>
        <p:nvSpPr>
          <p:cNvPr id="7" name="TextBox 6"/>
          <p:cNvSpPr txBox="1"/>
          <p:nvPr/>
        </p:nvSpPr>
        <p:spPr>
          <a:xfrm>
            <a:off x="609600" y="4498670"/>
            <a:ext cx="1250663" cy="923330"/>
          </a:xfrm>
          <a:prstGeom prst="rect">
            <a:avLst/>
          </a:prstGeom>
          <a:noFill/>
        </p:spPr>
        <p:txBody>
          <a:bodyPr wrap="none" rtlCol="0">
            <a:spAutoFit/>
          </a:bodyPr>
          <a:lstStyle/>
          <a:p>
            <a:r>
              <a:rPr lang="en-US" dirty="0" smtClean="0">
                <a:solidFill>
                  <a:srgbClr val="FF0000"/>
                </a:solidFill>
              </a:rPr>
              <a:t>Required</a:t>
            </a:r>
          </a:p>
          <a:p>
            <a:r>
              <a:rPr lang="en-US" dirty="0" smtClean="0">
                <a:solidFill>
                  <a:srgbClr val="FF0000"/>
                </a:solidFill>
              </a:rPr>
              <a:t>Water level</a:t>
            </a:r>
          </a:p>
          <a:p>
            <a:r>
              <a:rPr lang="en-US" dirty="0">
                <a:solidFill>
                  <a:srgbClr val="FF0000"/>
                </a:solidFill>
              </a:rPr>
              <a:t>R</a:t>
            </a:r>
          </a:p>
        </p:txBody>
      </p:sp>
      <p:sp>
        <p:nvSpPr>
          <p:cNvPr id="10" name="TextBox 9"/>
          <p:cNvSpPr txBox="1"/>
          <p:nvPr/>
        </p:nvSpPr>
        <p:spPr>
          <a:xfrm>
            <a:off x="5509405" y="3854173"/>
            <a:ext cx="1759392" cy="369332"/>
          </a:xfrm>
          <a:prstGeom prst="rect">
            <a:avLst/>
          </a:prstGeom>
          <a:noFill/>
        </p:spPr>
        <p:txBody>
          <a:bodyPr wrap="none" rtlCol="0">
            <a:spAutoFit/>
          </a:bodyPr>
          <a:lstStyle/>
          <a:p>
            <a:r>
              <a:rPr lang="en-US" dirty="0" smtClean="0">
                <a:solidFill>
                  <a:srgbClr val="FF0000"/>
                </a:solidFill>
              </a:rPr>
              <a:t>Motorized bump</a:t>
            </a:r>
            <a:endParaRPr lang="en-US" dirty="0">
              <a:solidFill>
                <a:srgbClr val="FF0000"/>
              </a:solidFill>
            </a:endParaRPr>
          </a:p>
        </p:txBody>
      </p:sp>
      <p:sp>
        <p:nvSpPr>
          <p:cNvPr id="9" name="TextBox 8"/>
          <p:cNvSpPr txBox="1"/>
          <p:nvPr/>
        </p:nvSpPr>
        <p:spPr>
          <a:xfrm>
            <a:off x="6577093" y="5613657"/>
            <a:ext cx="2143536" cy="369332"/>
          </a:xfrm>
          <a:prstGeom prst="rect">
            <a:avLst/>
          </a:prstGeom>
          <a:noFill/>
        </p:spPr>
        <p:txBody>
          <a:bodyPr wrap="none" rtlCol="0">
            <a:spAutoFit/>
          </a:bodyPr>
          <a:lstStyle/>
          <a:p>
            <a:r>
              <a:rPr lang="en-US" dirty="0" smtClean="0">
                <a:solidFill>
                  <a:srgbClr val="FF0000"/>
                </a:solidFill>
              </a:rPr>
              <a:t>Water level sensor: S</a:t>
            </a:r>
            <a:endParaRPr lang="en-US" dirty="0">
              <a:solidFill>
                <a:srgbClr val="FF0000"/>
              </a:solidFill>
            </a:endParaRPr>
          </a:p>
        </p:txBody>
      </p:sp>
      <p:pic>
        <p:nvPicPr>
          <p:cNvPr id="6147" name="Picture 3" descr="C:\Users\khwon\AppData\Local\Microsoft\Windows\INetCache\IE\7ZIX1CQO\FEMA_-_40847_-_A_water_level_ruler_in_North_Dakot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898" y="610292"/>
            <a:ext cx="1806101" cy="27186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378647" y="3276574"/>
            <a:ext cx="1484768" cy="923330"/>
          </a:xfrm>
          <a:prstGeom prst="rect">
            <a:avLst/>
          </a:prstGeom>
          <a:noFill/>
        </p:spPr>
        <p:txBody>
          <a:bodyPr wrap="square" rtlCol="0">
            <a:spAutoFit/>
          </a:bodyPr>
          <a:lstStyle/>
          <a:p>
            <a:r>
              <a:rPr lang="en-US" dirty="0" smtClean="0">
                <a:solidFill>
                  <a:srgbClr val="FF0000"/>
                </a:solidFill>
              </a:rPr>
              <a:t>Arduino water bump control</a:t>
            </a:r>
            <a:endParaRPr lang="en-US" dirty="0">
              <a:solidFill>
                <a:srgbClr val="FF0000"/>
              </a:solidFill>
            </a:endParaRPr>
          </a:p>
        </p:txBody>
      </p:sp>
      <p:sp>
        <p:nvSpPr>
          <p:cNvPr id="15" name="TextBox 14"/>
          <p:cNvSpPr txBox="1"/>
          <p:nvPr/>
        </p:nvSpPr>
        <p:spPr>
          <a:xfrm>
            <a:off x="2157453" y="3186205"/>
            <a:ext cx="1119147" cy="646331"/>
          </a:xfrm>
          <a:prstGeom prst="rect">
            <a:avLst/>
          </a:prstGeom>
          <a:noFill/>
        </p:spPr>
        <p:txBody>
          <a:bodyPr wrap="square" rtlCol="0">
            <a:spAutoFit/>
          </a:bodyPr>
          <a:lstStyle/>
          <a:p>
            <a:r>
              <a:rPr lang="en-US" dirty="0" smtClean="0">
                <a:solidFill>
                  <a:srgbClr val="FF0000"/>
                </a:solidFill>
              </a:rPr>
              <a:t>Error </a:t>
            </a:r>
          </a:p>
          <a:p>
            <a:r>
              <a:rPr lang="en-US" dirty="0" smtClean="0">
                <a:solidFill>
                  <a:srgbClr val="FF0000"/>
                </a:solidFill>
              </a:rPr>
              <a:t>Err= R-S</a:t>
            </a:r>
            <a:endParaRPr lang="en-US" dirty="0">
              <a:solidFill>
                <a:srgbClr val="FF0000"/>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405" y="2713461"/>
            <a:ext cx="1373632" cy="11557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7093" y="5894208"/>
            <a:ext cx="978901" cy="772916"/>
          </a:xfrm>
          <a:prstGeom prst="rect">
            <a:avLst/>
          </a:prstGeom>
        </p:spPr>
      </p:pic>
    </p:spTree>
    <p:extLst>
      <p:ext uri="{BB962C8B-B14F-4D97-AF65-F5344CB8AC3E}">
        <p14:creationId xmlns:p14="http://schemas.microsoft.com/office/powerpoint/2010/main" val="1979210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762000"/>
          </a:xfrm>
        </p:spPr>
        <p:txBody>
          <a:bodyPr/>
          <a:lstStyle/>
          <a:p>
            <a:pPr eaLnBrk="1" hangingPunct="1"/>
            <a:r>
              <a:rPr lang="en-US" altLang="zh-TW" sz="1900" dirty="0" smtClean="0"/>
              <a:t>Example for speed control: </a:t>
            </a:r>
            <a:br>
              <a:rPr lang="en-US" altLang="zh-TW" sz="1900" dirty="0" smtClean="0"/>
            </a:br>
            <a:r>
              <a:rPr lang="en-US" altLang="zh-TW" sz="1900" dirty="0" smtClean="0">
                <a:solidFill>
                  <a:srgbClr val="FF0000"/>
                </a:solidFill>
              </a:rPr>
              <a:t>PID (proportional-integral-derivative) control</a:t>
            </a:r>
          </a:p>
        </p:txBody>
      </p:sp>
      <p:sp>
        <p:nvSpPr>
          <p:cNvPr id="20483" name="Rectangle 3"/>
          <p:cNvSpPr>
            <a:spLocks noGrp="1" noChangeArrowheads="1"/>
          </p:cNvSpPr>
          <p:nvPr>
            <p:ph idx="1"/>
          </p:nvPr>
        </p:nvSpPr>
        <p:spPr/>
        <p:txBody>
          <a:bodyPr/>
          <a:lstStyle/>
          <a:p>
            <a:pPr eaLnBrk="1" hangingPunct="1"/>
            <a:r>
              <a:rPr lang="en-US" altLang="zh-TW" smtClean="0"/>
              <a:t> </a:t>
            </a: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Smart farming v1c</a:t>
            </a:r>
          </a:p>
        </p:txBody>
      </p:sp>
      <p:sp>
        <p:nvSpPr>
          <p:cNvPr id="204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5BC22D78-C7FA-48C5-B532-E2AA665CEFF3}" type="slidenum">
              <a:rPr lang="en-US" altLang="en-US" sz="1200" b="0">
                <a:latin typeface="Arial" charset="0"/>
              </a:rPr>
              <a:pPr>
                <a:spcBef>
                  <a:spcPct val="0"/>
                </a:spcBef>
                <a:buFontTx/>
                <a:buNone/>
              </a:pPr>
              <a:t>22</a:t>
            </a:fld>
            <a:endParaRPr lang="en-US" altLang="en-US" sz="1200" b="0">
              <a:latin typeface="Arial" charset="0"/>
            </a:endParaRPr>
          </a:p>
        </p:txBody>
      </p:sp>
      <p:sp>
        <p:nvSpPr>
          <p:cNvPr id="20486" name="Text Box 4"/>
          <p:cNvSpPr txBox="1">
            <a:spLocks noChangeArrowheads="1"/>
          </p:cNvSpPr>
          <p:nvPr/>
        </p:nvSpPr>
        <p:spPr bwMode="auto">
          <a:xfrm>
            <a:off x="0" y="1371600"/>
            <a:ext cx="18796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Required speed=</a:t>
            </a:r>
          </a:p>
          <a:p>
            <a:pPr eaLnBrk="1" hangingPunct="1">
              <a:spcBef>
                <a:spcPct val="0"/>
              </a:spcBef>
              <a:buFontTx/>
              <a:buNone/>
            </a:pPr>
            <a:endParaRPr kumimoji="1" lang="en-US" altLang="zh-TW" sz="1600" b="0">
              <a:latin typeface="Arial" charset="0"/>
            </a:endParaRPr>
          </a:p>
          <a:p>
            <a:pPr eaLnBrk="1" hangingPunct="1">
              <a:spcBef>
                <a:spcPct val="0"/>
              </a:spcBef>
              <a:buFontTx/>
              <a:buNone/>
            </a:pPr>
            <a:r>
              <a:rPr lang="en-US" altLang="en-US" sz="1800" b="0">
                <a:latin typeface="Arial" charset="0"/>
              </a:rPr>
              <a:t>leftRPMset</a:t>
            </a:r>
            <a:endParaRPr lang="en-US" altLang="zh-TW" sz="1800" b="0">
              <a:latin typeface="Arial" charset="0"/>
            </a:endParaRPr>
          </a:p>
        </p:txBody>
      </p:sp>
      <p:sp>
        <p:nvSpPr>
          <p:cNvPr id="20487" name="Text Box 5"/>
          <p:cNvSpPr txBox="1">
            <a:spLocks noChangeArrowheads="1"/>
          </p:cNvSpPr>
          <p:nvPr/>
        </p:nvSpPr>
        <p:spPr bwMode="auto">
          <a:xfrm>
            <a:off x="7696200" y="1371600"/>
            <a:ext cx="95726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dirty="0">
                <a:latin typeface="Arial" charset="0"/>
              </a:rPr>
              <a:t> </a:t>
            </a:r>
            <a:r>
              <a:rPr kumimoji="1" lang="en-US" altLang="zh-TW" sz="1200" b="0" dirty="0" smtClean="0">
                <a:latin typeface="Arial" charset="0"/>
              </a:rPr>
              <a:t> </a:t>
            </a:r>
            <a:r>
              <a:rPr kumimoji="1" lang="en-US" altLang="zh-TW" sz="1200" b="0" dirty="0">
                <a:latin typeface="Arial" charset="0"/>
              </a:rPr>
              <a:t>wheel</a:t>
            </a:r>
          </a:p>
          <a:p>
            <a:pPr eaLnBrk="1" hangingPunct="1">
              <a:spcBef>
                <a:spcPct val="0"/>
              </a:spcBef>
              <a:buFontTx/>
              <a:buNone/>
            </a:pPr>
            <a:r>
              <a:rPr kumimoji="1" lang="en-US" altLang="zh-TW" sz="1200" b="0" dirty="0">
                <a:latin typeface="Arial" charset="0"/>
              </a:rPr>
              <a:t>Speed</a:t>
            </a:r>
          </a:p>
          <a:p>
            <a:pPr eaLnBrk="1" hangingPunct="1">
              <a:spcBef>
                <a:spcPct val="0"/>
              </a:spcBef>
              <a:buFontTx/>
              <a:buNone/>
            </a:pPr>
            <a:r>
              <a:rPr kumimoji="1" lang="en-US" altLang="zh-TW" sz="1200" b="0" dirty="0">
                <a:latin typeface="Arial" charset="0"/>
              </a:rPr>
              <a:t>encoder</a:t>
            </a:r>
            <a:endParaRPr kumimoji="1" lang="en-US" altLang="zh-TW" sz="1800" b="0" dirty="0">
              <a:latin typeface="Arial" charset="0"/>
            </a:endParaRPr>
          </a:p>
        </p:txBody>
      </p:sp>
      <p:sp>
        <p:nvSpPr>
          <p:cNvPr id="20488" name="Text Box 6"/>
          <p:cNvSpPr txBox="1">
            <a:spLocks noChangeArrowheads="1"/>
          </p:cNvSpPr>
          <p:nvPr/>
        </p:nvSpPr>
        <p:spPr bwMode="auto">
          <a:xfrm>
            <a:off x="6629400" y="4114800"/>
            <a:ext cx="2660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LeftRPM</a:t>
            </a:r>
            <a:endParaRPr kumimoji="1" lang="en-US" altLang="zh-TW" sz="2400" b="0">
              <a:latin typeface="Arial" charset="0"/>
            </a:endParaRPr>
          </a:p>
        </p:txBody>
      </p:sp>
      <p:sp>
        <p:nvSpPr>
          <p:cNvPr id="20489" name="Oval 7"/>
          <p:cNvSpPr>
            <a:spLocks noChangeArrowheads="1"/>
          </p:cNvSpPr>
          <p:nvPr/>
        </p:nvSpPr>
        <p:spPr bwMode="auto">
          <a:xfrm>
            <a:off x="304800" y="2209800"/>
            <a:ext cx="341313" cy="477838"/>
          </a:xfrm>
          <a:prstGeom prst="ellipse">
            <a:avLst/>
          </a:prstGeom>
          <a:solidFill>
            <a:srgbClr val="FFFFFF"/>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490" name="Line 8"/>
          <p:cNvSpPr>
            <a:spLocks noChangeShapeType="1"/>
          </p:cNvSpPr>
          <p:nvPr/>
        </p:nvSpPr>
        <p:spPr bwMode="auto">
          <a:xfrm>
            <a:off x="0" y="2362200"/>
            <a:ext cx="304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1" name="Oval 9"/>
          <p:cNvSpPr>
            <a:spLocks noChangeArrowheads="1"/>
          </p:cNvSpPr>
          <p:nvPr/>
        </p:nvSpPr>
        <p:spPr bwMode="auto">
          <a:xfrm>
            <a:off x="7658100" y="2068513"/>
            <a:ext cx="957263" cy="1127125"/>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1800" b="0">
              <a:latin typeface="Arial" charset="0"/>
            </a:endParaRPr>
          </a:p>
        </p:txBody>
      </p:sp>
      <p:sp>
        <p:nvSpPr>
          <p:cNvPr id="20492" name="Rectangle 10"/>
          <p:cNvSpPr>
            <a:spLocks noChangeArrowheads="1"/>
          </p:cNvSpPr>
          <p:nvPr/>
        </p:nvSpPr>
        <p:spPr bwMode="auto">
          <a:xfrm>
            <a:off x="8716963" y="2463800"/>
            <a:ext cx="274637" cy="565150"/>
          </a:xfrm>
          <a:prstGeom prst="rect">
            <a:avLst/>
          </a:prstGeom>
          <a:solidFill>
            <a:srgbClr val="FFFFFF"/>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493" name="Text Box 11"/>
          <p:cNvSpPr txBox="1">
            <a:spLocks noChangeArrowheads="1"/>
          </p:cNvSpPr>
          <p:nvPr/>
        </p:nvSpPr>
        <p:spPr bwMode="auto">
          <a:xfrm>
            <a:off x="0" y="2209800"/>
            <a:ext cx="8191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        </a:t>
            </a:r>
          </a:p>
          <a:p>
            <a:pPr eaLnBrk="1" hangingPunct="1">
              <a:spcBef>
                <a:spcPct val="0"/>
              </a:spcBef>
              <a:buFontTx/>
              <a:buNone/>
            </a:pPr>
            <a:r>
              <a:rPr kumimoji="1" lang="en-US" altLang="zh-TW" sz="1200" b="0">
                <a:latin typeface="Arial" charset="0"/>
              </a:rPr>
              <a:t>+   </a:t>
            </a:r>
          </a:p>
          <a:p>
            <a:pPr eaLnBrk="1" hangingPunct="1">
              <a:spcBef>
                <a:spcPct val="0"/>
              </a:spcBef>
              <a:buFontTx/>
              <a:buNone/>
            </a:pPr>
            <a:endParaRPr kumimoji="1" lang="en-US" altLang="zh-TW" sz="1200" b="0">
              <a:latin typeface="Arial" charset="0"/>
            </a:endParaRPr>
          </a:p>
          <a:p>
            <a:pPr eaLnBrk="1" hangingPunct="1">
              <a:spcBef>
                <a:spcPct val="0"/>
              </a:spcBef>
              <a:buFontTx/>
              <a:buNone/>
            </a:pPr>
            <a:r>
              <a:rPr kumimoji="1" lang="en-US" altLang="zh-TW" sz="1200" b="0">
                <a:latin typeface="Arial" charset="0"/>
              </a:rPr>
              <a:t>      -</a:t>
            </a:r>
            <a:endParaRPr kumimoji="1" lang="en-US" altLang="zh-TW" sz="1800" b="0">
              <a:latin typeface="Arial" charset="0"/>
            </a:endParaRPr>
          </a:p>
        </p:txBody>
      </p:sp>
      <p:sp>
        <p:nvSpPr>
          <p:cNvPr id="20494" name="Line 12"/>
          <p:cNvSpPr>
            <a:spLocks noChangeShapeType="1"/>
          </p:cNvSpPr>
          <p:nvPr/>
        </p:nvSpPr>
        <p:spPr bwMode="auto">
          <a:xfrm>
            <a:off x="7385050" y="2632075"/>
            <a:ext cx="2730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5" name="Text Box 13"/>
          <p:cNvSpPr txBox="1">
            <a:spLocks noChangeArrowheads="1"/>
          </p:cNvSpPr>
          <p:nvPr/>
        </p:nvSpPr>
        <p:spPr bwMode="auto">
          <a:xfrm>
            <a:off x="533400" y="4953000"/>
            <a:ext cx="1708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leftRPM</a:t>
            </a:r>
            <a:endParaRPr kumimoji="1" lang="en-US" altLang="zh-TW" sz="2400" b="0">
              <a:latin typeface="Arial" charset="0"/>
            </a:endParaRPr>
          </a:p>
        </p:txBody>
      </p:sp>
      <p:sp>
        <p:nvSpPr>
          <p:cNvPr id="20496" name="Freeform 14"/>
          <p:cNvSpPr>
            <a:spLocks/>
          </p:cNvSpPr>
          <p:nvPr/>
        </p:nvSpPr>
        <p:spPr bwMode="auto">
          <a:xfrm>
            <a:off x="8342313" y="2255838"/>
            <a:ext cx="409575" cy="563562"/>
          </a:xfrm>
          <a:custGeom>
            <a:avLst/>
            <a:gdLst>
              <a:gd name="T0" fmla="*/ 2147483647 w 432"/>
              <a:gd name="T1" fmla="*/ 0 h 432"/>
              <a:gd name="T2" fmla="*/ 0 w 432"/>
              <a:gd name="T3" fmla="*/ 2147483647 h 432"/>
              <a:gd name="T4" fmla="*/ 2147483647 w 432"/>
              <a:gd name="T5" fmla="*/ 2147483647 h 432"/>
              <a:gd name="T6" fmla="*/ 0 60000 65536"/>
              <a:gd name="T7" fmla="*/ 0 60000 65536"/>
              <a:gd name="T8" fmla="*/ 0 60000 65536"/>
            </a:gdLst>
            <a:ahLst/>
            <a:cxnLst>
              <a:cxn ang="T6">
                <a:pos x="T0" y="T1"/>
              </a:cxn>
              <a:cxn ang="T7">
                <a:pos x="T2" y="T3"/>
              </a:cxn>
              <a:cxn ang="T8">
                <a:pos x="T4" y="T5"/>
              </a:cxn>
            </a:cxnLst>
            <a:rect l="0" t="0" r="r" b="b"/>
            <a:pathLst>
              <a:path w="432" h="432">
                <a:moveTo>
                  <a:pt x="432" y="0"/>
                </a:moveTo>
                <a:lnTo>
                  <a:pt x="0" y="288"/>
                </a:lnTo>
                <a:lnTo>
                  <a:pt x="432" y="432"/>
                </a:lnTo>
              </a:path>
            </a:pathLst>
          </a:custGeom>
          <a:noFill/>
          <a:ln w="9525" cap="rnd">
            <a:solidFill>
              <a:srgbClr val="00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7" name="Line 15"/>
          <p:cNvSpPr>
            <a:spLocks noChangeShapeType="1"/>
          </p:cNvSpPr>
          <p:nvPr/>
        </p:nvSpPr>
        <p:spPr bwMode="auto">
          <a:xfrm>
            <a:off x="8205788" y="2632075"/>
            <a:ext cx="136525" cy="563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6"/>
          <p:cNvSpPr>
            <a:spLocks noChangeShapeType="1"/>
          </p:cNvSpPr>
          <p:nvPr/>
        </p:nvSpPr>
        <p:spPr bwMode="auto">
          <a:xfrm flipH="1">
            <a:off x="7931150" y="2632075"/>
            <a:ext cx="274638" cy="563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7"/>
          <p:cNvSpPr>
            <a:spLocks noChangeShapeType="1"/>
          </p:cNvSpPr>
          <p:nvPr/>
        </p:nvSpPr>
        <p:spPr bwMode="auto">
          <a:xfrm flipH="1" flipV="1">
            <a:off x="7658100" y="2444750"/>
            <a:ext cx="547688" cy="18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18"/>
          <p:cNvSpPr>
            <a:spLocks noChangeShapeType="1"/>
          </p:cNvSpPr>
          <p:nvPr/>
        </p:nvSpPr>
        <p:spPr bwMode="auto">
          <a:xfrm flipV="1">
            <a:off x="8205788" y="2255838"/>
            <a:ext cx="273050" cy="3762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19"/>
          <p:cNvSpPr>
            <a:spLocks noChangeShapeType="1"/>
          </p:cNvSpPr>
          <p:nvPr/>
        </p:nvSpPr>
        <p:spPr bwMode="auto">
          <a:xfrm flipH="1" flipV="1">
            <a:off x="8067675" y="2068513"/>
            <a:ext cx="138113" cy="563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20"/>
          <p:cNvSpPr>
            <a:spLocks noChangeShapeType="1"/>
          </p:cNvSpPr>
          <p:nvPr/>
        </p:nvSpPr>
        <p:spPr bwMode="auto">
          <a:xfrm>
            <a:off x="8205788" y="2632075"/>
            <a:ext cx="409575" cy="18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Text Box 21"/>
          <p:cNvSpPr txBox="1">
            <a:spLocks noChangeArrowheads="1"/>
          </p:cNvSpPr>
          <p:nvPr/>
        </p:nvSpPr>
        <p:spPr bwMode="auto">
          <a:xfrm>
            <a:off x="7620000" y="1066800"/>
            <a:ext cx="12303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dirty="0">
                <a:latin typeface="Arial" charset="0"/>
              </a:rPr>
              <a:t>Motor</a:t>
            </a:r>
          </a:p>
          <a:p>
            <a:pPr eaLnBrk="1" hangingPunct="1">
              <a:spcBef>
                <a:spcPct val="0"/>
              </a:spcBef>
              <a:buFontTx/>
              <a:buNone/>
            </a:pPr>
            <a:r>
              <a:rPr kumimoji="1" lang="en-US" altLang="zh-TW" sz="1800" b="0" dirty="0" smtClean="0">
                <a:latin typeface="Arial" charset="0"/>
              </a:rPr>
              <a:t>&amp;</a:t>
            </a:r>
            <a:endParaRPr kumimoji="1" lang="en-US" altLang="zh-TW" sz="1800" b="0" dirty="0">
              <a:latin typeface="Arial" charset="0"/>
            </a:endParaRPr>
          </a:p>
        </p:txBody>
      </p:sp>
      <p:sp>
        <p:nvSpPr>
          <p:cNvPr id="20504" name="Oval 22"/>
          <p:cNvSpPr>
            <a:spLocks noChangeArrowheads="1"/>
          </p:cNvSpPr>
          <p:nvPr/>
        </p:nvSpPr>
        <p:spPr bwMode="auto">
          <a:xfrm>
            <a:off x="7924800" y="2667000"/>
            <a:ext cx="136525" cy="187325"/>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505" name="Rectangle 23"/>
          <p:cNvSpPr>
            <a:spLocks noChangeArrowheads="1"/>
          </p:cNvSpPr>
          <p:nvPr/>
        </p:nvSpPr>
        <p:spPr bwMode="auto">
          <a:xfrm>
            <a:off x="8763000" y="2057400"/>
            <a:ext cx="136525" cy="188913"/>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506" name="Rectangle 24"/>
          <p:cNvSpPr>
            <a:spLocks noChangeArrowheads="1"/>
          </p:cNvSpPr>
          <p:nvPr/>
        </p:nvSpPr>
        <p:spPr bwMode="auto">
          <a:xfrm>
            <a:off x="8751888" y="2632075"/>
            <a:ext cx="136525" cy="187325"/>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507" name="Text Box 25"/>
          <p:cNvSpPr txBox="1">
            <a:spLocks noChangeArrowheads="1"/>
          </p:cNvSpPr>
          <p:nvPr/>
        </p:nvSpPr>
        <p:spPr bwMode="auto">
          <a:xfrm>
            <a:off x="6324600" y="1993900"/>
            <a:ext cx="1196975" cy="1425575"/>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generates PWM </a:t>
            </a:r>
          </a:p>
          <a:p>
            <a:pPr eaLnBrk="1" hangingPunct="1">
              <a:spcBef>
                <a:spcPct val="0"/>
              </a:spcBef>
              <a:buFontTx/>
              <a:buNone/>
            </a:pPr>
            <a:r>
              <a:rPr kumimoji="1" lang="en-US" altLang="zh-TW" sz="1600" b="0">
                <a:latin typeface="Arial" charset="0"/>
              </a:rPr>
              <a:t>for driver L293</a:t>
            </a:r>
            <a:endParaRPr kumimoji="1" lang="en-US" altLang="zh-TW" sz="2400" b="0">
              <a:latin typeface="Arial" charset="0"/>
            </a:endParaRPr>
          </a:p>
        </p:txBody>
      </p:sp>
      <p:sp>
        <p:nvSpPr>
          <p:cNvPr id="20508" name="Freeform 26"/>
          <p:cNvSpPr>
            <a:spLocks/>
          </p:cNvSpPr>
          <p:nvPr/>
        </p:nvSpPr>
        <p:spPr bwMode="auto">
          <a:xfrm>
            <a:off x="6858000" y="3505200"/>
            <a:ext cx="1639888" cy="381000"/>
          </a:xfrm>
          <a:custGeom>
            <a:avLst/>
            <a:gdLst>
              <a:gd name="T0" fmla="*/ 0 w 1728"/>
              <a:gd name="T1" fmla="*/ 2147483647 h 288"/>
              <a:gd name="T2" fmla="*/ 2147483647 w 1728"/>
              <a:gd name="T3" fmla="*/ 2147483647 h 288"/>
              <a:gd name="T4" fmla="*/ 2147483647 w 1728"/>
              <a:gd name="T5" fmla="*/ 0 h 288"/>
              <a:gd name="T6" fmla="*/ 2147483647 w 1728"/>
              <a:gd name="T7" fmla="*/ 0 h 288"/>
              <a:gd name="T8" fmla="*/ 2147483647 w 1728"/>
              <a:gd name="T9" fmla="*/ 2147483647 h 288"/>
              <a:gd name="T10" fmla="*/ 2147483647 w 1728"/>
              <a:gd name="T11" fmla="*/ 2147483647 h 288"/>
              <a:gd name="T12" fmla="*/ 2147483647 w 1728"/>
              <a:gd name="T13" fmla="*/ 0 h 288"/>
              <a:gd name="T14" fmla="*/ 2147483647 w 1728"/>
              <a:gd name="T15" fmla="*/ 0 h 288"/>
              <a:gd name="T16" fmla="*/ 2147483647 w 1728"/>
              <a:gd name="T17" fmla="*/ 2147483647 h 288"/>
              <a:gd name="T18" fmla="*/ 2147483647 w 1728"/>
              <a:gd name="T19" fmla="*/ 2147483647 h 288"/>
              <a:gd name="T20" fmla="*/ 2147483647 w 1728"/>
              <a:gd name="T21" fmla="*/ 0 h 288"/>
              <a:gd name="T22" fmla="*/ 2147483647 w 1728"/>
              <a:gd name="T23" fmla="*/ 0 h 288"/>
              <a:gd name="T24" fmla="*/ 2147483647 w 1728"/>
              <a:gd name="T25" fmla="*/ 2147483647 h 288"/>
              <a:gd name="T26" fmla="*/ 2147483647 w 1728"/>
              <a:gd name="T27" fmla="*/ 2147483647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8" h="288">
                <a:moveTo>
                  <a:pt x="0" y="288"/>
                </a:moveTo>
                <a:lnTo>
                  <a:pt x="144" y="288"/>
                </a:lnTo>
                <a:lnTo>
                  <a:pt x="144" y="0"/>
                </a:lnTo>
                <a:lnTo>
                  <a:pt x="288" y="0"/>
                </a:lnTo>
                <a:lnTo>
                  <a:pt x="288" y="288"/>
                </a:lnTo>
                <a:lnTo>
                  <a:pt x="720" y="288"/>
                </a:lnTo>
                <a:lnTo>
                  <a:pt x="720" y="0"/>
                </a:lnTo>
                <a:lnTo>
                  <a:pt x="864" y="0"/>
                </a:lnTo>
                <a:lnTo>
                  <a:pt x="864" y="288"/>
                </a:lnTo>
                <a:lnTo>
                  <a:pt x="1296" y="288"/>
                </a:lnTo>
                <a:lnTo>
                  <a:pt x="1296" y="0"/>
                </a:lnTo>
                <a:lnTo>
                  <a:pt x="1440" y="0"/>
                </a:lnTo>
                <a:lnTo>
                  <a:pt x="1440" y="288"/>
                </a:lnTo>
                <a:lnTo>
                  <a:pt x="1728"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9" name="Line 27"/>
          <p:cNvSpPr>
            <a:spLocks noChangeShapeType="1"/>
          </p:cNvSpPr>
          <p:nvPr/>
        </p:nvSpPr>
        <p:spPr bwMode="auto">
          <a:xfrm flipH="1">
            <a:off x="7772400" y="5334000"/>
            <a:ext cx="1698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0" name="Line 28"/>
          <p:cNvSpPr>
            <a:spLocks noChangeShapeType="1"/>
          </p:cNvSpPr>
          <p:nvPr/>
        </p:nvSpPr>
        <p:spPr bwMode="auto">
          <a:xfrm>
            <a:off x="5943600" y="2590800"/>
            <a:ext cx="381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1" name="Text Box 29"/>
          <p:cNvSpPr txBox="1">
            <a:spLocks noChangeArrowheads="1"/>
          </p:cNvSpPr>
          <p:nvPr/>
        </p:nvSpPr>
        <p:spPr bwMode="auto">
          <a:xfrm>
            <a:off x="6172200" y="3429000"/>
            <a:ext cx="2390775"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leftPWM</a:t>
            </a:r>
            <a:endParaRPr kumimoji="1" lang="en-US" altLang="zh-TW" sz="1800" b="0">
              <a:latin typeface="Arial" charset="0"/>
            </a:endParaRPr>
          </a:p>
        </p:txBody>
      </p:sp>
      <p:sp>
        <p:nvSpPr>
          <p:cNvPr id="20512" name="Text Box 30"/>
          <p:cNvSpPr txBox="1">
            <a:spLocks noChangeArrowheads="1"/>
          </p:cNvSpPr>
          <p:nvPr/>
        </p:nvSpPr>
        <p:spPr bwMode="auto">
          <a:xfrm>
            <a:off x="2362200" y="11430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integral control</a:t>
            </a:r>
          </a:p>
          <a:p>
            <a:pPr eaLnBrk="1" hangingPunct="1">
              <a:spcBef>
                <a:spcPct val="50000"/>
              </a:spcBef>
              <a:buFontTx/>
              <a:buNone/>
            </a:pPr>
            <a:r>
              <a:rPr kumimoji="1" lang="en-US" altLang="zh-TW" sz="1800" b="0">
                <a:latin typeface="Arial" charset="0"/>
              </a:rPr>
              <a:t>Igain*   leftErr dt </a:t>
            </a:r>
          </a:p>
        </p:txBody>
      </p:sp>
      <p:sp>
        <p:nvSpPr>
          <p:cNvPr id="20513" name="Text Box 31"/>
          <p:cNvSpPr txBox="1">
            <a:spLocks noChangeArrowheads="1"/>
          </p:cNvSpPr>
          <p:nvPr/>
        </p:nvSpPr>
        <p:spPr bwMode="auto">
          <a:xfrm>
            <a:off x="2362200" y="20574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Proportional control</a:t>
            </a:r>
          </a:p>
          <a:p>
            <a:pPr eaLnBrk="1" hangingPunct="1">
              <a:spcBef>
                <a:spcPct val="50000"/>
              </a:spcBef>
              <a:buFontTx/>
              <a:buNone/>
            </a:pPr>
            <a:r>
              <a:rPr kumimoji="1" lang="en-US" altLang="zh-TW" sz="1800" b="0">
                <a:latin typeface="Arial" charset="0"/>
              </a:rPr>
              <a:t>Pgain*leftErr   </a:t>
            </a:r>
          </a:p>
        </p:txBody>
      </p:sp>
      <p:graphicFrame>
        <p:nvGraphicFramePr>
          <p:cNvPr id="20514" name="Object 32"/>
          <p:cNvGraphicFramePr>
            <a:graphicFrameLocks noChangeAspect="1"/>
          </p:cNvGraphicFramePr>
          <p:nvPr/>
        </p:nvGraphicFramePr>
        <p:xfrm>
          <a:off x="3048000" y="1447800"/>
          <a:ext cx="331788" cy="457200"/>
        </p:xfrm>
        <a:graphic>
          <a:graphicData uri="http://schemas.openxmlformats.org/presentationml/2006/ole">
            <mc:AlternateContent xmlns:mc="http://schemas.openxmlformats.org/markup-compatibility/2006">
              <mc:Choice xmlns:v="urn:schemas-microsoft-com:vml" Requires="v">
                <p:oleObj spid="_x0000_s7190" name="Equation" r:id="rId3" imgW="203112" imgH="279279" progId="Equation.DSMT4">
                  <p:embed/>
                </p:oleObj>
              </mc:Choice>
              <mc:Fallback>
                <p:oleObj name="Equation" r:id="rId3" imgW="203112" imgH="27927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3317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15" name="Text Box 33"/>
          <p:cNvSpPr txBox="1">
            <a:spLocks noChangeArrowheads="1"/>
          </p:cNvSpPr>
          <p:nvPr/>
        </p:nvSpPr>
        <p:spPr bwMode="auto">
          <a:xfrm>
            <a:off x="2362200" y="30480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Derivative control</a:t>
            </a:r>
          </a:p>
          <a:p>
            <a:pPr eaLnBrk="1" hangingPunct="1">
              <a:spcBef>
                <a:spcPct val="50000"/>
              </a:spcBef>
              <a:buFontTx/>
              <a:buNone/>
            </a:pPr>
            <a:r>
              <a:rPr kumimoji="1" lang="en-US" altLang="zh-TW" sz="1800" b="0">
                <a:latin typeface="Arial" charset="0"/>
              </a:rPr>
              <a:t>Dgain*[d(leftErr)/dt] </a:t>
            </a:r>
          </a:p>
        </p:txBody>
      </p:sp>
      <p:sp>
        <p:nvSpPr>
          <p:cNvPr id="20516" name="Line 34"/>
          <p:cNvSpPr>
            <a:spLocks noChangeShapeType="1"/>
          </p:cNvSpPr>
          <p:nvPr/>
        </p:nvSpPr>
        <p:spPr bwMode="auto">
          <a:xfrm>
            <a:off x="609600" y="23622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7" name="Freeform 35"/>
          <p:cNvSpPr>
            <a:spLocks/>
          </p:cNvSpPr>
          <p:nvPr/>
        </p:nvSpPr>
        <p:spPr bwMode="auto">
          <a:xfrm>
            <a:off x="533400" y="2667000"/>
            <a:ext cx="5767388" cy="2849563"/>
          </a:xfrm>
          <a:custGeom>
            <a:avLst/>
            <a:gdLst>
              <a:gd name="T0" fmla="*/ 2147483647 w 2208"/>
              <a:gd name="T1" fmla="*/ 2147483647 h 1728"/>
              <a:gd name="T2" fmla="*/ 0 w 2208"/>
              <a:gd name="T3" fmla="*/ 2147483647 h 1728"/>
              <a:gd name="T4" fmla="*/ 0 w 2208"/>
              <a:gd name="T5" fmla="*/ 0 h 1728"/>
              <a:gd name="T6" fmla="*/ 0 60000 65536"/>
              <a:gd name="T7" fmla="*/ 0 60000 65536"/>
              <a:gd name="T8" fmla="*/ 0 60000 65536"/>
            </a:gdLst>
            <a:ahLst/>
            <a:cxnLst>
              <a:cxn ang="T6">
                <a:pos x="T0" y="T1"/>
              </a:cxn>
              <a:cxn ang="T7">
                <a:pos x="T2" y="T3"/>
              </a:cxn>
              <a:cxn ang="T8">
                <a:pos x="T4" y="T5"/>
              </a:cxn>
            </a:cxnLst>
            <a:rect l="0" t="0" r="r" b="b"/>
            <a:pathLst>
              <a:path w="2208" h="1728">
                <a:moveTo>
                  <a:pt x="2208" y="1728"/>
                </a:moveTo>
                <a:lnTo>
                  <a:pt x="0" y="1728"/>
                </a:lnTo>
                <a:lnTo>
                  <a:pt x="0"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8" name="Freeform 36"/>
          <p:cNvSpPr>
            <a:spLocks/>
          </p:cNvSpPr>
          <p:nvPr/>
        </p:nvSpPr>
        <p:spPr bwMode="auto">
          <a:xfrm>
            <a:off x="6300788" y="3048000"/>
            <a:ext cx="2614612" cy="2468563"/>
          </a:xfrm>
          <a:custGeom>
            <a:avLst/>
            <a:gdLst>
              <a:gd name="T0" fmla="*/ 2147483647 w 1728"/>
              <a:gd name="T1" fmla="*/ 0 h 720"/>
              <a:gd name="T2" fmla="*/ 2147483647 w 1728"/>
              <a:gd name="T3" fmla="*/ 2147483647 h 720"/>
              <a:gd name="T4" fmla="*/ 0 w 1728"/>
              <a:gd name="T5" fmla="*/ 2147483647 h 720"/>
              <a:gd name="T6" fmla="*/ 0 60000 65536"/>
              <a:gd name="T7" fmla="*/ 0 60000 65536"/>
              <a:gd name="T8" fmla="*/ 0 60000 65536"/>
            </a:gdLst>
            <a:ahLst/>
            <a:cxnLst>
              <a:cxn ang="T6">
                <a:pos x="T0" y="T1"/>
              </a:cxn>
              <a:cxn ang="T7">
                <a:pos x="T2" y="T3"/>
              </a:cxn>
              <a:cxn ang="T8">
                <a:pos x="T4" y="T5"/>
              </a:cxn>
            </a:cxnLst>
            <a:rect l="0" t="0" r="r" b="b"/>
            <a:pathLst>
              <a:path w="1728" h="720">
                <a:moveTo>
                  <a:pt x="1728" y="0"/>
                </a:moveTo>
                <a:lnTo>
                  <a:pt x="1728" y="720"/>
                </a:lnTo>
                <a:lnTo>
                  <a:pt x="0" y="72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9" name="Oval 37"/>
          <p:cNvSpPr>
            <a:spLocks noChangeArrowheads="1"/>
          </p:cNvSpPr>
          <p:nvPr/>
        </p:nvSpPr>
        <p:spPr bwMode="auto">
          <a:xfrm>
            <a:off x="5715000" y="23622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1" lang="en-US" altLang="zh-TW" sz="1800" b="0">
                <a:latin typeface="Arial" charset="0"/>
              </a:rPr>
              <a:t>sum</a:t>
            </a:r>
          </a:p>
        </p:txBody>
      </p:sp>
      <p:sp>
        <p:nvSpPr>
          <p:cNvPr id="20520" name="Oval 38"/>
          <p:cNvSpPr>
            <a:spLocks noChangeArrowheads="1"/>
          </p:cNvSpPr>
          <p:nvPr/>
        </p:nvSpPr>
        <p:spPr bwMode="auto">
          <a:xfrm>
            <a:off x="1981200" y="2286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521" name="Freeform 39"/>
          <p:cNvSpPr>
            <a:spLocks/>
          </p:cNvSpPr>
          <p:nvPr/>
        </p:nvSpPr>
        <p:spPr bwMode="auto">
          <a:xfrm>
            <a:off x="7848600" y="3200400"/>
            <a:ext cx="762000" cy="241300"/>
          </a:xfrm>
          <a:custGeom>
            <a:avLst/>
            <a:gdLst>
              <a:gd name="T0" fmla="*/ 2147483647 w 480"/>
              <a:gd name="T1" fmla="*/ 0 h 152"/>
              <a:gd name="T2" fmla="*/ 2147483647 w 480"/>
              <a:gd name="T3" fmla="*/ 2147483647 h 152"/>
              <a:gd name="T4" fmla="*/ 0 w 480"/>
              <a:gd name="T5" fmla="*/ 2147483647 h 152"/>
              <a:gd name="T6" fmla="*/ 0 60000 65536"/>
              <a:gd name="T7" fmla="*/ 0 60000 65536"/>
              <a:gd name="T8" fmla="*/ 0 60000 65536"/>
            </a:gdLst>
            <a:ahLst/>
            <a:cxnLst>
              <a:cxn ang="T6">
                <a:pos x="T0" y="T1"/>
              </a:cxn>
              <a:cxn ang="T7">
                <a:pos x="T2" y="T3"/>
              </a:cxn>
              <a:cxn ang="T8">
                <a:pos x="T4" y="T5"/>
              </a:cxn>
            </a:cxnLst>
            <a:rect l="0" t="0" r="r" b="b"/>
            <a:pathLst>
              <a:path w="480" h="152">
                <a:moveTo>
                  <a:pt x="480" y="0"/>
                </a:moveTo>
                <a:cubicBezTo>
                  <a:pt x="424" y="68"/>
                  <a:pt x="368" y="136"/>
                  <a:pt x="288" y="144"/>
                </a:cubicBezTo>
                <a:cubicBezTo>
                  <a:pt x="208" y="152"/>
                  <a:pt x="104" y="100"/>
                  <a:pt x="0" y="4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2" name="Freeform 40"/>
          <p:cNvSpPr>
            <a:spLocks/>
          </p:cNvSpPr>
          <p:nvPr/>
        </p:nvSpPr>
        <p:spPr bwMode="auto">
          <a:xfrm>
            <a:off x="5334000" y="1447800"/>
            <a:ext cx="533400" cy="914400"/>
          </a:xfrm>
          <a:custGeom>
            <a:avLst/>
            <a:gdLst>
              <a:gd name="T0" fmla="*/ 0 w 336"/>
              <a:gd name="T1" fmla="*/ 0 h 576"/>
              <a:gd name="T2" fmla="*/ 2147483647 w 336"/>
              <a:gd name="T3" fmla="*/ 0 h 576"/>
              <a:gd name="T4" fmla="*/ 2147483647 w 336"/>
              <a:gd name="T5" fmla="*/ 2147483647 h 576"/>
              <a:gd name="T6" fmla="*/ 0 60000 65536"/>
              <a:gd name="T7" fmla="*/ 0 60000 65536"/>
              <a:gd name="T8" fmla="*/ 0 60000 65536"/>
            </a:gdLst>
            <a:ahLst/>
            <a:cxnLst>
              <a:cxn ang="T6">
                <a:pos x="T0" y="T1"/>
              </a:cxn>
              <a:cxn ang="T7">
                <a:pos x="T2" y="T3"/>
              </a:cxn>
              <a:cxn ang="T8">
                <a:pos x="T4" y="T5"/>
              </a:cxn>
            </a:cxnLst>
            <a:rect l="0" t="0" r="r" b="b"/>
            <a:pathLst>
              <a:path w="336" h="576">
                <a:moveTo>
                  <a:pt x="0" y="0"/>
                </a:moveTo>
                <a:lnTo>
                  <a:pt x="336" y="0"/>
                </a:lnTo>
                <a:lnTo>
                  <a:pt x="336" y="576"/>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3" name="Line 41"/>
          <p:cNvSpPr>
            <a:spLocks noChangeShapeType="1"/>
          </p:cNvSpPr>
          <p:nvPr/>
        </p:nvSpPr>
        <p:spPr bwMode="auto">
          <a:xfrm>
            <a:off x="5334000" y="2590800"/>
            <a:ext cx="3810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4" name="Freeform 42"/>
          <p:cNvSpPr>
            <a:spLocks/>
          </p:cNvSpPr>
          <p:nvPr/>
        </p:nvSpPr>
        <p:spPr bwMode="auto">
          <a:xfrm>
            <a:off x="5334000" y="2743200"/>
            <a:ext cx="533400" cy="685800"/>
          </a:xfrm>
          <a:custGeom>
            <a:avLst/>
            <a:gdLst>
              <a:gd name="T0" fmla="*/ 0 w 336"/>
              <a:gd name="T1" fmla="*/ 2147483647 h 816"/>
              <a:gd name="T2" fmla="*/ 2147483647 w 336"/>
              <a:gd name="T3" fmla="*/ 2147483647 h 816"/>
              <a:gd name="T4" fmla="*/ 2147483647 w 336"/>
              <a:gd name="T5" fmla="*/ 0 h 816"/>
              <a:gd name="T6" fmla="*/ 0 60000 65536"/>
              <a:gd name="T7" fmla="*/ 0 60000 65536"/>
              <a:gd name="T8" fmla="*/ 0 60000 65536"/>
            </a:gdLst>
            <a:ahLst/>
            <a:cxnLst>
              <a:cxn ang="T6">
                <a:pos x="T0" y="T1"/>
              </a:cxn>
              <a:cxn ang="T7">
                <a:pos x="T2" y="T3"/>
              </a:cxn>
              <a:cxn ang="T8">
                <a:pos x="T4" y="T5"/>
              </a:cxn>
            </a:cxnLst>
            <a:rect l="0" t="0" r="r" b="b"/>
            <a:pathLst>
              <a:path w="336" h="816">
                <a:moveTo>
                  <a:pt x="0" y="816"/>
                </a:moveTo>
                <a:lnTo>
                  <a:pt x="336" y="816"/>
                </a:lnTo>
                <a:lnTo>
                  <a:pt x="336"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5" name="Freeform 43"/>
          <p:cNvSpPr>
            <a:spLocks/>
          </p:cNvSpPr>
          <p:nvPr/>
        </p:nvSpPr>
        <p:spPr bwMode="auto">
          <a:xfrm>
            <a:off x="2057400" y="1447800"/>
            <a:ext cx="304800" cy="838200"/>
          </a:xfrm>
          <a:custGeom>
            <a:avLst/>
            <a:gdLst>
              <a:gd name="T0" fmla="*/ 0 w 192"/>
              <a:gd name="T1" fmla="*/ 2147483647 h 528"/>
              <a:gd name="T2" fmla="*/ 0 w 192"/>
              <a:gd name="T3" fmla="*/ 0 h 528"/>
              <a:gd name="T4" fmla="*/ 2147483647 w 192"/>
              <a:gd name="T5" fmla="*/ 0 h 528"/>
              <a:gd name="T6" fmla="*/ 0 60000 65536"/>
              <a:gd name="T7" fmla="*/ 0 60000 65536"/>
              <a:gd name="T8" fmla="*/ 0 60000 65536"/>
            </a:gdLst>
            <a:ahLst/>
            <a:cxnLst>
              <a:cxn ang="T6">
                <a:pos x="T0" y="T1"/>
              </a:cxn>
              <a:cxn ang="T7">
                <a:pos x="T2" y="T3"/>
              </a:cxn>
              <a:cxn ang="T8">
                <a:pos x="T4" y="T5"/>
              </a:cxn>
            </a:cxnLst>
            <a:rect l="0" t="0" r="r" b="b"/>
            <a:pathLst>
              <a:path w="192" h="528">
                <a:moveTo>
                  <a:pt x="0" y="528"/>
                </a:moveTo>
                <a:lnTo>
                  <a:pt x="0" y="0"/>
                </a:lnTo>
                <a:lnTo>
                  <a:pt x="192"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6" name="Freeform 44"/>
          <p:cNvSpPr>
            <a:spLocks/>
          </p:cNvSpPr>
          <p:nvPr/>
        </p:nvSpPr>
        <p:spPr bwMode="auto">
          <a:xfrm>
            <a:off x="2057400" y="2438400"/>
            <a:ext cx="304800" cy="1066800"/>
          </a:xfrm>
          <a:custGeom>
            <a:avLst/>
            <a:gdLst>
              <a:gd name="T0" fmla="*/ 0 w 192"/>
              <a:gd name="T1" fmla="*/ 0 h 960"/>
              <a:gd name="T2" fmla="*/ 0 w 192"/>
              <a:gd name="T3" fmla="*/ 2147483647 h 960"/>
              <a:gd name="T4" fmla="*/ 2147483647 w 192"/>
              <a:gd name="T5" fmla="*/ 2147483647 h 960"/>
              <a:gd name="T6" fmla="*/ 0 60000 65536"/>
              <a:gd name="T7" fmla="*/ 0 60000 65536"/>
              <a:gd name="T8" fmla="*/ 0 60000 65536"/>
            </a:gdLst>
            <a:ahLst/>
            <a:cxnLst>
              <a:cxn ang="T6">
                <a:pos x="T0" y="T1"/>
              </a:cxn>
              <a:cxn ang="T7">
                <a:pos x="T2" y="T3"/>
              </a:cxn>
              <a:cxn ang="T8">
                <a:pos x="T4" y="T5"/>
              </a:cxn>
            </a:cxnLst>
            <a:rect l="0" t="0" r="r" b="b"/>
            <a:pathLst>
              <a:path w="192" h="960">
                <a:moveTo>
                  <a:pt x="0" y="0"/>
                </a:moveTo>
                <a:lnTo>
                  <a:pt x="0" y="960"/>
                </a:lnTo>
                <a:lnTo>
                  <a:pt x="192" y="96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7" name="Line 45"/>
          <p:cNvSpPr>
            <a:spLocks noChangeShapeType="1"/>
          </p:cNvSpPr>
          <p:nvPr/>
        </p:nvSpPr>
        <p:spPr bwMode="auto">
          <a:xfrm>
            <a:off x="2133600" y="2362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8" name="Text Box 46"/>
          <p:cNvSpPr txBox="1">
            <a:spLocks noChangeArrowheads="1"/>
          </p:cNvSpPr>
          <p:nvPr/>
        </p:nvSpPr>
        <p:spPr bwMode="auto">
          <a:xfrm>
            <a:off x="914400" y="2362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b="0">
                <a:latin typeface="Arial" charset="0"/>
              </a:rPr>
              <a:t>leftErr</a:t>
            </a:r>
            <a:endParaRPr kumimoji="1" lang="en-US" altLang="en-US" sz="1800" b="0">
              <a:latin typeface="Arial" charset="0"/>
            </a:endParaRPr>
          </a:p>
        </p:txBody>
      </p:sp>
      <p:sp>
        <p:nvSpPr>
          <p:cNvPr id="20529" name="Text Box 47"/>
          <p:cNvSpPr txBox="1">
            <a:spLocks noChangeArrowheads="1"/>
          </p:cNvSpPr>
          <p:nvPr/>
        </p:nvSpPr>
        <p:spPr bwMode="auto">
          <a:xfrm>
            <a:off x="5943600" y="15240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leftPWM</a:t>
            </a:r>
          </a:p>
        </p:txBody>
      </p:sp>
      <p:sp>
        <p:nvSpPr>
          <p:cNvPr id="20530" name="Line 48"/>
          <p:cNvSpPr>
            <a:spLocks noChangeShapeType="1"/>
          </p:cNvSpPr>
          <p:nvPr/>
        </p:nvSpPr>
        <p:spPr bwMode="auto">
          <a:xfrm flipH="1">
            <a:off x="6248400" y="1828800"/>
            <a:ext cx="0" cy="6096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625970" y="2346877"/>
            <a:ext cx="92661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9150" y="5867400"/>
            <a:ext cx="7316811" cy="369332"/>
          </a:xfrm>
          <a:prstGeom prst="rect">
            <a:avLst/>
          </a:prstGeom>
          <a:noFill/>
        </p:spPr>
        <p:txBody>
          <a:bodyPr wrap="none" rtlCol="0">
            <a:spAutoFit/>
          </a:bodyPr>
          <a:lstStyle/>
          <a:p>
            <a:r>
              <a:rPr lang="en-US" dirty="0" smtClean="0"/>
              <a:t>http://www.cse.cuhk.edu.hk/~khwong/www2/ceng2400/2400_16_pid.pptx</a:t>
            </a:r>
            <a:endParaRPr lang="en-US" dirty="0"/>
          </a:p>
        </p:txBody>
      </p:sp>
      <p:sp>
        <p:nvSpPr>
          <p:cNvPr id="3" name="TextBox 2"/>
          <p:cNvSpPr txBox="1"/>
          <p:nvPr/>
        </p:nvSpPr>
        <p:spPr>
          <a:xfrm>
            <a:off x="2590800" y="4591844"/>
            <a:ext cx="5886099" cy="646331"/>
          </a:xfrm>
          <a:prstGeom prst="rect">
            <a:avLst/>
          </a:prstGeom>
          <a:noFill/>
          <a:ln>
            <a:solidFill>
              <a:schemeClr val="accent1">
                <a:shade val="50000"/>
              </a:schemeClr>
            </a:solidFill>
          </a:ln>
        </p:spPr>
        <p:txBody>
          <a:bodyPr wrap="none" rtlCol="0">
            <a:spAutoFit/>
          </a:bodyPr>
          <a:lstStyle/>
          <a:p>
            <a:r>
              <a:rPr lang="en-US" dirty="0" smtClean="0">
                <a:solidFill>
                  <a:srgbClr val="0070C0"/>
                </a:solidFill>
              </a:rPr>
              <a:t>Integration in software = addition of two sequential values</a:t>
            </a:r>
          </a:p>
          <a:p>
            <a:r>
              <a:rPr lang="en-US" dirty="0" smtClean="0">
                <a:solidFill>
                  <a:srgbClr val="0070C0"/>
                </a:solidFill>
              </a:rPr>
              <a:t>Derivation in software = subtraction of two sequential values</a:t>
            </a:r>
            <a:endParaRPr lang="en-US" dirty="0">
              <a:solidFill>
                <a:srgbClr val="0070C0"/>
              </a:solidFill>
            </a:endParaRPr>
          </a:p>
        </p:txBody>
      </p:sp>
    </p:spTree>
    <p:extLst>
      <p:ext uri="{BB962C8B-B14F-4D97-AF65-F5344CB8AC3E}">
        <p14:creationId xmlns:p14="http://schemas.microsoft.com/office/powerpoint/2010/main" val="3261575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188" y="0"/>
            <a:ext cx="8229600" cy="1143000"/>
          </a:xfrm>
        </p:spPr>
        <p:txBody>
          <a:bodyPr/>
          <a:lstStyle/>
          <a:p>
            <a:pPr eaLnBrk="1" hangingPunct="1"/>
            <a:r>
              <a:rPr lang="en-US" altLang="zh-TW" smtClean="0"/>
              <a:t>Introduction</a:t>
            </a:r>
          </a:p>
        </p:txBody>
      </p:sp>
      <p:sp>
        <p:nvSpPr>
          <p:cNvPr id="21507" name="Rectangle 3"/>
          <p:cNvSpPr>
            <a:spLocks noGrp="1" noChangeArrowheads="1"/>
          </p:cNvSpPr>
          <p:nvPr>
            <p:ph idx="1"/>
          </p:nvPr>
        </p:nvSpPr>
        <p:spPr>
          <a:xfrm>
            <a:off x="539750" y="765175"/>
            <a:ext cx="8229600" cy="4525963"/>
          </a:xfrm>
        </p:spPr>
        <p:txBody>
          <a:bodyPr/>
          <a:lstStyle/>
          <a:p>
            <a:pPr eaLnBrk="1" hangingPunct="1"/>
            <a:r>
              <a:rPr lang="en-US" altLang="zh-TW" smtClean="0"/>
              <a:t>Control for better performance</a:t>
            </a:r>
          </a:p>
          <a:p>
            <a:pPr eaLnBrk="1" hangingPunct="1"/>
            <a:r>
              <a:rPr lang="en-US" altLang="zh-TW" smtClean="0"/>
              <a:t>Use PID, choose whatever response you want</a:t>
            </a:r>
          </a:p>
          <a:p>
            <a:pPr eaLnBrk="1" hangingPunct="1"/>
            <a:endParaRPr lang="en-US" altLang="zh-TW" smtClean="0"/>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Smart farming v1c</a:t>
            </a:r>
          </a:p>
        </p:txBody>
      </p:sp>
      <p:sp>
        <p:nvSpPr>
          <p:cNvPr id="215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26CF1A1A-0B0F-4C80-8BA7-86292DA7A32A}" type="slidenum">
              <a:rPr lang="en-US" altLang="en-US" sz="1200" b="0">
                <a:latin typeface="Arial" charset="0"/>
              </a:rPr>
              <a:pPr>
                <a:spcBef>
                  <a:spcPct val="0"/>
                </a:spcBef>
                <a:buFontTx/>
                <a:buNone/>
              </a:pPr>
              <a:t>23</a:t>
            </a:fld>
            <a:endParaRPr lang="en-US" altLang="en-US" sz="1200" b="0">
              <a:latin typeface="Arial" charset="0"/>
            </a:endParaRPr>
          </a:p>
        </p:txBody>
      </p:sp>
      <p:sp>
        <p:nvSpPr>
          <p:cNvPr id="21510" name="Line 4"/>
          <p:cNvSpPr>
            <a:spLocks noChangeShapeType="1"/>
          </p:cNvSpPr>
          <p:nvPr/>
        </p:nvSpPr>
        <p:spPr bwMode="auto">
          <a:xfrm>
            <a:off x="2268538" y="5876925"/>
            <a:ext cx="4248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Line 5"/>
          <p:cNvSpPr>
            <a:spLocks noChangeShapeType="1"/>
          </p:cNvSpPr>
          <p:nvPr/>
        </p:nvSpPr>
        <p:spPr bwMode="auto">
          <a:xfrm flipV="1">
            <a:off x="2268538" y="2420938"/>
            <a:ext cx="0" cy="3455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Freeform 6"/>
          <p:cNvSpPr>
            <a:spLocks/>
          </p:cNvSpPr>
          <p:nvPr/>
        </p:nvSpPr>
        <p:spPr bwMode="auto">
          <a:xfrm>
            <a:off x="2268538" y="3213100"/>
            <a:ext cx="4751387" cy="2663825"/>
          </a:xfrm>
          <a:custGeom>
            <a:avLst/>
            <a:gdLst>
              <a:gd name="T0" fmla="*/ 0 w 2948"/>
              <a:gd name="T1" fmla="*/ 2147483647 h 1678"/>
              <a:gd name="T2" fmla="*/ 2147483647 w 2948"/>
              <a:gd name="T3" fmla="*/ 2147483647 h 1678"/>
              <a:gd name="T4" fmla="*/ 2147483647 w 2948"/>
              <a:gd name="T5" fmla="*/ 0 h 1678"/>
              <a:gd name="T6" fmla="*/ 2147483647 w 2948"/>
              <a:gd name="T7" fmla="*/ 0 h 1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8" h="1678">
                <a:moveTo>
                  <a:pt x="0" y="1678"/>
                </a:moveTo>
                <a:lnTo>
                  <a:pt x="861" y="1678"/>
                </a:lnTo>
                <a:lnTo>
                  <a:pt x="861" y="0"/>
                </a:lnTo>
                <a:lnTo>
                  <a:pt x="2948" y="0"/>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Freeform 7"/>
          <p:cNvSpPr>
            <a:spLocks/>
          </p:cNvSpPr>
          <p:nvPr/>
        </p:nvSpPr>
        <p:spPr bwMode="auto">
          <a:xfrm>
            <a:off x="3635375" y="3213100"/>
            <a:ext cx="3241675" cy="2663825"/>
          </a:xfrm>
          <a:custGeom>
            <a:avLst/>
            <a:gdLst>
              <a:gd name="T0" fmla="*/ 0 w 2042"/>
              <a:gd name="T1" fmla="*/ 2147483647 h 1678"/>
              <a:gd name="T2" fmla="*/ 2147483647 w 2042"/>
              <a:gd name="T3" fmla="*/ 2147483647 h 1678"/>
              <a:gd name="T4" fmla="*/ 2147483647 w 2042"/>
              <a:gd name="T5" fmla="*/ 2147483647 h 1678"/>
              <a:gd name="T6" fmla="*/ 2147483647 w 2042"/>
              <a:gd name="T7" fmla="*/ 2147483647 h 1678"/>
              <a:gd name="T8" fmla="*/ 2147483647 w 2042"/>
              <a:gd name="T9" fmla="*/ 2147483647 h 1678"/>
              <a:gd name="T10" fmla="*/ 2147483647 w 2042"/>
              <a:gd name="T11" fmla="*/ 0 h 1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2" h="1678">
                <a:moveTo>
                  <a:pt x="0" y="1678"/>
                </a:moveTo>
                <a:cubicBezTo>
                  <a:pt x="38" y="1383"/>
                  <a:pt x="76" y="1089"/>
                  <a:pt x="136" y="862"/>
                </a:cubicBezTo>
                <a:cubicBezTo>
                  <a:pt x="196" y="635"/>
                  <a:pt x="265" y="445"/>
                  <a:pt x="363" y="317"/>
                </a:cubicBezTo>
                <a:cubicBezTo>
                  <a:pt x="461" y="189"/>
                  <a:pt x="598" y="136"/>
                  <a:pt x="726" y="91"/>
                </a:cubicBezTo>
                <a:cubicBezTo>
                  <a:pt x="854" y="46"/>
                  <a:pt x="915" y="60"/>
                  <a:pt x="1134" y="45"/>
                </a:cubicBezTo>
                <a:cubicBezTo>
                  <a:pt x="1353" y="30"/>
                  <a:pt x="1891" y="7"/>
                  <a:pt x="2042"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Text Box 8"/>
          <p:cNvSpPr txBox="1">
            <a:spLocks noChangeArrowheads="1"/>
          </p:cNvSpPr>
          <p:nvPr/>
        </p:nvSpPr>
        <p:spPr bwMode="auto">
          <a:xfrm>
            <a:off x="7072313" y="3521075"/>
            <a:ext cx="2089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Good performance</a:t>
            </a:r>
          </a:p>
          <a:p>
            <a:pPr eaLnBrk="1" hangingPunct="1">
              <a:spcBef>
                <a:spcPct val="0"/>
              </a:spcBef>
              <a:buFontTx/>
              <a:buNone/>
            </a:pPr>
            <a:r>
              <a:rPr lang="en-US" altLang="zh-TW" sz="1800" b="0">
                <a:latin typeface="Arial" charset="0"/>
              </a:rPr>
              <a:t>Criteria depends </a:t>
            </a:r>
          </a:p>
          <a:p>
            <a:pPr eaLnBrk="1" hangingPunct="1">
              <a:spcBef>
                <a:spcPct val="0"/>
              </a:spcBef>
              <a:buFontTx/>
              <a:buNone/>
            </a:pPr>
            <a:r>
              <a:rPr lang="en-US" altLang="zh-TW" sz="1800" b="0">
                <a:latin typeface="Arial" charset="0"/>
              </a:rPr>
              <a:t>on users and </a:t>
            </a:r>
          </a:p>
          <a:p>
            <a:pPr eaLnBrk="1" hangingPunct="1">
              <a:spcBef>
                <a:spcPct val="0"/>
              </a:spcBef>
              <a:buFontTx/>
              <a:buNone/>
            </a:pPr>
            <a:r>
              <a:rPr lang="en-US" altLang="zh-TW" sz="1800" b="0">
                <a:latin typeface="Arial" charset="0"/>
              </a:rPr>
              <a:t>applications</a:t>
            </a:r>
          </a:p>
        </p:txBody>
      </p:sp>
      <p:sp>
        <p:nvSpPr>
          <p:cNvPr id="21515" name="Line 9"/>
          <p:cNvSpPr>
            <a:spLocks noChangeShapeType="1"/>
          </p:cNvSpPr>
          <p:nvPr/>
        </p:nvSpPr>
        <p:spPr bwMode="auto">
          <a:xfrm flipH="1" flipV="1">
            <a:off x="4500563" y="3500438"/>
            <a:ext cx="2592387" cy="144462"/>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Freeform 10"/>
          <p:cNvSpPr>
            <a:spLocks/>
          </p:cNvSpPr>
          <p:nvPr/>
        </p:nvSpPr>
        <p:spPr bwMode="auto">
          <a:xfrm>
            <a:off x="3563938" y="2265363"/>
            <a:ext cx="3529012" cy="3924300"/>
          </a:xfrm>
          <a:custGeom>
            <a:avLst/>
            <a:gdLst>
              <a:gd name="T0" fmla="*/ 2147483647 w 2223"/>
              <a:gd name="T1" fmla="*/ 2147483647 h 2472"/>
              <a:gd name="T2" fmla="*/ 2147483647 w 2223"/>
              <a:gd name="T3" fmla="*/ 2147483647 h 2472"/>
              <a:gd name="T4" fmla="*/ 2147483647 w 2223"/>
              <a:gd name="T5" fmla="*/ 2147483647 h 2472"/>
              <a:gd name="T6" fmla="*/ 2147483647 w 2223"/>
              <a:gd name="T7" fmla="*/ 2147483647 h 2472"/>
              <a:gd name="T8" fmla="*/ 2147483647 w 2223"/>
              <a:gd name="T9" fmla="*/ 2147483647 h 2472"/>
              <a:gd name="T10" fmla="*/ 2147483647 w 2223"/>
              <a:gd name="T11" fmla="*/ 2147483647 h 2472"/>
              <a:gd name="T12" fmla="*/ 2147483647 w 2223"/>
              <a:gd name="T13" fmla="*/ 2147483647 h 2472"/>
              <a:gd name="T14" fmla="*/ 2147483647 w 2223"/>
              <a:gd name="T15" fmla="*/ 2147483647 h 2472"/>
              <a:gd name="T16" fmla="*/ 2147483647 w 2223"/>
              <a:gd name="T17" fmla="*/ 2147483647 h 2472"/>
              <a:gd name="T18" fmla="*/ 2147483647 w 2223"/>
              <a:gd name="T19" fmla="*/ 2147483647 h 24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3" h="2472">
                <a:moveTo>
                  <a:pt x="45" y="2230"/>
                </a:moveTo>
                <a:cubicBezTo>
                  <a:pt x="22" y="2351"/>
                  <a:pt x="0" y="2472"/>
                  <a:pt x="45" y="2139"/>
                </a:cubicBezTo>
                <a:cubicBezTo>
                  <a:pt x="90" y="1806"/>
                  <a:pt x="234" y="468"/>
                  <a:pt x="317" y="234"/>
                </a:cubicBezTo>
                <a:cubicBezTo>
                  <a:pt x="400" y="0"/>
                  <a:pt x="461" y="703"/>
                  <a:pt x="544" y="733"/>
                </a:cubicBezTo>
                <a:cubicBezTo>
                  <a:pt x="627" y="763"/>
                  <a:pt x="710" y="415"/>
                  <a:pt x="816" y="415"/>
                </a:cubicBezTo>
                <a:cubicBezTo>
                  <a:pt x="922" y="415"/>
                  <a:pt x="1081" y="718"/>
                  <a:pt x="1179" y="733"/>
                </a:cubicBezTo>
                <a:cubicBezTo>
                  <a:pt x="1277" y="748"/>
                  <a:pt x="1300" y="521"/>
                  <a:pt x="1406" y="506"/>
                </a:cubicBezTo>
                <a:cubicBezTo>
                  <a:pt x="1512" y="491"/>
                  <a:pt x="1701" y="634"/>
                  <a:pt x="1814" y="642"/>
                </a:cubicBezTo>
                <a:cubicBezTo>
                  <a:pt x="1927" y="650"/>
                  <a:pt x="2019" y="559"/>
                  <a:pt x="2087" y="552"/>
                </a:cubicBezTo>
                <a:cubicBezTo>
                  <a:pt x="2155" y="545"/>
                  <a:pt x="2189" y="571"/>
                  <a:pt x="2223" y="597"/>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Text Box 11"/>
          <p:cNvSpPr txBox="1">
            <a:spLocks noChangeArrowheads="1"/>
          </p:cNvSpPr>
          <p:nvPr/>
        </p:nvSpPr>
        <p:spPr bwMode="auto">
          <a:xfrm>
            <a:off x="2895600" y="2224088"/>
            <a:ext cx="459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Too much overshoot/undershoot, not stable</a:t>
            </a:r>
          </a:p>
        </p:txBody>
      </p:sp>
      <p:sp>
        <p:nvSpPr>
          <p:cNvPr id="21518" name="Freeform 12"/>
          <p:cNvSpPr>
            <a:spLocks/>
          </p:cNvSpPr>
          <p:nvPr/>
        </p:nvSpPr>
        <p:spPr bwMode="auto">
          <a:xfrm>
            <a:off x="3635375" y="3297238"/>
            <a:ext cx="4176713" cy="2579687"/>
          </a:xfrm>
          <a:custGeom>
            <a:avLst/>
            <a:gdLst>
              <a:gd name="T0" fmla="*/ 0 w 2631"/>
              <a:gd name="T1" fmla="*/ 2147483647 h 1625"/>
              <a:gd name="T2" fmla="*/ 2147483647 w 2631"/>
              <a:gd name="T3" fmla="*/ 2147483647 h 1625"/>
              <a:gd name="T4" fmla="*/ 2147483647 w 2631"/>
              <a:gd name="T5" fmla="*/ 2147483647 h 1625"/>
              <a:gd name="T6" fmla="*/ 2147483647 w 2631"/>
              <a:gd name="T7" fmla="*/ 2147483647 h 1625"/>
              <a:gd name="T8" fmla="*/ 2147483647 w 2631"/>
              <a:gd name="T9" fmla="*/ 2147483647 h 1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1" h="1625">
                <a:moveTo>
                  <a:pt x="0" y="1625"/>
                </a:moveTo>
                <a:cubicBezTo>
                  <a:pt x="200" y="1375"/>
                  <a:pt x="401" y="1126"/>
                  <a:pt x="681" y="899"/>
                </a:cubicBezTo>
                <a:cubicBezTo>
                  <a:pt x="961" y="672"/>
                  <a:pt x="1407" y="407"/>
                  <a:pt x="1679" y="264"/>
                </a:cubicBezTo>
                <a:cubicBezTo>
                  <a:pt x="1951" y="121"/>
                  <a:pt x="2155" y="76"/>
                  <a:pt x="2314" y="38"/>
                </a:cubicBezTo>
                <a:cubicBezTo>
                  <a:pt x="2473" y="0"/>
                  <a:pt x="2552" y="19"/>
                  <a:pt x="2631" y="38"/>
                </a:cubicBezTo>
              </a:path>
            </a:pathLst>
          </a:custGeom>
          <a:noFill/>
          <a:ln w="9525" cap="flat">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Text Box 13"/>
          <p:cNvSpPr txBox="1">
            <a:spLocks noChangeArrowheads="1"/>
          </p:cNvSpPr>
          <p:nvPr/>
        </p:nvSpPr>
        <p:spPr bwMode="auto">
          <a:xfrm>
            <a:off x="6280150" y="4745038"/>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Response too slow</a:t>
            </a:r>
          </a:p>
        </p:txBody>
      </p:sp>
      <p:sp>
        <p:nvSpPr>
          <p:cNvPr id="21520" name="Line 14"/>
          <p:cNvSpPr>
            <a:spLocks noChangeShapeType="1"/>
          </p:cNvSpPr>
          <p:nvPr/>
        </p:nvSpPr>
        <p:spPr bwMode="auto">
          <a:xfrm flipH="1" flipV="1">
            <a:off x="5435600" y="4292600"/>
            <a:ext cx="792163"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Text Box 15"/>
          <p:cNvSpPr txBox="1">
            <a:spLocks noChangeArrowheads="1"/>
          </p:cNvSpPr>
          <p:nvPr/>
        </p:nvSpPr>
        <p:spPr bwMode="auto">
          <a:xfrm>
            <a:off x="6640513" y="56816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time</a:t>
            </a:r>
          </a:p>
        </p:txBody>
      </p:sp>
      <p:sp>
        <p:nvSpPr>
          <p:cNvPr id="21522" name="Text Box 16"/>
          <p:cNvSpPr txBox="1">
            <a:spLocks noChangeArrowheads="1"/>
          </p:cNvSpPr>
          <p:nvPr/>
        </p:nvSpPr>
        <p:spPr bwMode="auto">
          <a:xfrm>
            <a:off x="323850" y="2420938"/>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Motor speed (w)</a:t>
            </a:r>
          </a:p>
        </p:txBody>
      </p:sp>
      <p:sp>
        <p:nvSpPr>
          <p:cNvPr id="21523" name="Text Box 17"/>
          <p:cNvSpPr txBox="1">
            <a:spLocks noChangeArrowheads="1"/>
          </p:cNvSpPr>
          <p:nvPr/>
        </p:nvSpPr>
        <p:spPr bwMode="auto">
          <a:xfrm>
            <a:off x="2392363" y="3736975"/>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required</a:t>
            </a:r>
          </a:p>
        </p:txBody>
      </p:sp>
      <p:sp>
        <p:nvSpPr>
          <p:cNvPr id="21524" name="Line 18"/>
          <p:cNvSpPr>
            <a:spLocks noChangeShapeType="1"/>
          </p:cNvSpPr>
          <p:nvPr/>
        </p:nvSpPr>
        <p:spPr bwMode="auto">
          <a:xfrm flipV="1">
            <a:off x="3348038" y="3500438"/>
            <a:ext cx="2159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75249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altLang="zh-TW" sz="2400" dirty="0" smtClean="0"/>
              <a:t/>
            </a:r>
            <a:br>
              <a:rPr lang="en-US" altLang="zh-TW" sz="2400" dirty="0" smtClean="0"/>
            </a:br>
            <a:r>
              <a:rPr lang="en-US" altLang="zh-TW" sz="2400" dirty="0" smtClean="0"/>
              <a:t>Exercise 2: Values to evaluate a control system</a:t>
            </a:r>
            <a:br>
              <a:rPr lang="en-US" altLang="zh-TW" sz="2400" dirty="0" smtClean="0"/>
            </a:br>
            <a:endParaRPr lang="en-US" altLang="zh-TW" sz="2400" dirty="0" smtClean="0"/>
          </a:p>
        </p:txBody>
      </p:sp>
      <p:sp>
        <p:nvSpPr>
          <p:cNvPr id="22531" name="Rectangle 3"/>
          <p:cNvSpPr>
            <a:spLocks noGrp="1" noChangeArrowheads="1"/>
          </p:cNvSpPr>
          <p:nvPr>
            <p:ph idx="1"/>
          </p:nvPr>
        </p:nvSpPr>
        <p:spPr>
          <a:xfrm>
            <a:off x="447675" y="866775"/>
            <a:ext cx="7315200" cy="4525963"/>
          </a:xfrm>
        </p:spPr>
        <p:txBody>
          <a:bodyPr/>
          <a:lstStyle/>
          <a:p>
            <a:pPr marL="514350" indent="-514350" eaLnBrk="1" hangingPunct="1">
              <a:buFont typeface="+mj-lt"/>
              <a:buAutoNum type="alphaLcParenR"/>
            </a:pPr>
            <a:r>
              <a:rPr lang="en-US" altLang="zh-TW" sz="2800" dirty="0" smtClean="0"/>
              <a:t>Describe </a:t>
            </a:r>
            <a:r>
              <a:rPr lang="en-US" altLang="zh-TW" sz="2800" dirty="0"/>
              <a:t>the terms in the following </a:t>
            </a:r>
            <a:r>
              <a:rPr lang="en-US" altLang="zh-TW" sz="2800" dirty="0" smtClean="0"/>
              <a:t>diagram</a:t>
            </a:r>
          </a:p>
          <a:p>
            <a:pPr marL="514350" indent="-514350" eaLnBrk="1" hangingPunct="1">
              <a:buFont typeface="+mj-lt"/>
              <a:buAutoNum type="alphaLcParenR"/>
            </a:pPr>
            <a:r>
              <a:rPr lang="en-US" altLang="zh-TW" sz="2800" dirty="0" smtClean="0"/>
              <a:t>Do you want them to be large or small?</a:t>
            </a: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Smart farming v1c</a:t>
            </a:r>
          </a:p>
        </p:txBody>
      </p:sp>
      <p:sp>
        <p:nvSpPr>
          <p:cNvPr id="225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394FA181-7FC8-44BB-B491-CAF1798F1A24}" type="slidenum">
              <a:rPr lang="en-US" altLang="en-US" sz="1200" b="0">
                <a:latin typeface="Arial" charset="0"/>
              </a:rPr>
              <a:pPr>
                <a:spcBef>
                  <a:spcPct val="0"/>
                </a:spcBef>
                <a:buFontTx/>
                <a:buNone/>
              </a:pPr>
              <a:t>24</a:t>
            </a:fld>
            <a:endParaRPr lang="en-US" altLang="en-US" sz="1200" b="0">
              <a:latin typeface="Arial" charset="0"/>
            </a:endParaRPr>
          </a:p>
        </p:txBody>
      </p:sp>
      <p:sp>
        <p:nvSpPr>
          <p:cNvPr id="22534" name="Line 4"/>
          <p:cNvSpPr>
            <a:spLocks noChangeShapeType="1"/>
          </p:cNvSpPr>
          <p:nvPr/>
        </p:nvSpPr>
        <p:spPr bwMode="auto">
          <a:xfrm>
            <a:off x="7524750" y="2924175"/>
            <a:ext cx="0" cy="4333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Text Box 5"/>
          <p:cNvSpPr txBox="1">
            <a:spLocks noChangeArrowheads="1"/>
          </p:cNvSpPr>
          <p:nvPr/>
        </p:nvSpPr>
        <p:spPr bwMode="auto">
          <a:xfrm>
            <a:off x="7164388" y="3429000"/>
            <a:ext cx="1593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Typically</a:t>
            </a:r>
          </a:p>
          <a:p>
            <a:pPr eaLnBrk="1" hangingPunct="1">
              <a:spcBef>
                <a:spcPct val="0"/>
              </a:spcBef>
              <a:buFontTx/>
              <a:buNone/>
            </a:pPr>
            <a:r>
              <a:rPr lang="en-US" altLang="zh-TW" sz="1800" b="0">
                <a:latin typeface="Arial" charset="0"/>
              </a:rPr>
              <a:t>value=10%</a:t>
            </a:r>
          </a:p>
          <a:p>
            <a:pPr eaLnBrk="1" hangingPunct="1">
              <a:spcBef>
                <a:spcPct val="0"/>
              </a:spcBef>
              <a:buFontTx/>
              <a:buNone/>
            </a:pPr>
            <a:r>
              <a:rPr lang="en-US" altLang="zh-TW" sz="1800" b="0">
                <a:latin typeface="Arial" charset="0"/>
              </a:rPr>
              <a:t>Depends </a:t>
            </a:r>
          </a:p>
          <a:p>
            <a:pPr eaLnBrk="1" hangingPunct="1">
              <a:spcBef>
                <a:spcPct val="0"/>
              </a:spcBef>
              <a:buFontTx/>
              <a:buNone/>
            </a:pPr>
            <a:r>
              <a:rPr lang="en-US" altLang="zh-TW" sz="1800" b="0">
                <a:latin typeface="Arial" charset="0"/>
              </a:rPr>
              <a:t>on application</a:t>
            </a:r>
          </a:p>
        </p:txBody>
      </p:sp>
      <p:sp>
        <p:nvSpPr>
          <p:cNvPr id="22536" name="Line 6"/>
          <p:cNvSpPr>
            <a:spLocks noChangeShapeType="1"/>
          </p:cNvSpPr>
          <p:nvPr/>
        </p:nvSpPr>
        <p:spPr bwMode="auto">
          <a:xfrm>
            <a:off x="1547813" y="3141663"/>
            <a:ext cx="741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7"/>
          <p:cNvSpPr>
            <a:spLocks noChangeShapeType="1"/>
          </p:cNvSpPr>
          <p:nvPr/>
        </p:nvSpPr>
        <p:spPr bwMode="auto">
          <a:xfrm flipV="1">
            <a:off x="1524000" y="2565400"/>
            <a:ext cx="23813" cy="307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8"/>
          <p:cNvSpPr>
            <a:spLocks noChangeShapeType="1"/>
          </p:cNvSpPr>
          <p:nvPr/>
        </p:nvSpPr>
        <p:spPr bwMode="auto">
          <a:xfrm>
            <a:off x="1547813" y="5445125"/>
            <a:ext cx="57610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Freeform 9"/>
          <p:cNvSpPr>
            <a:spLocks/>
          </p:cNvSpPr>
          <p:nvPr/>
        </p:nvSpPr>
        <p:spPr bwMode="auto">
          <a:xfrm>
            <a:off x="1547813" y="2600325"/>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0"/>
          <p:cNvSpPr>
            <a:spLocks noChangeShapeType="1"/>
          </p:cNvSpPr>
          <p:nvPr/>
        </p:nvSpPr>
        <p:spPr bwMode="auto">
          <a:xfrm>
            <a:off x="5076825" y="3357563"/>
            <a:ext cx="2519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11"/>
          <p:cNvSpPr>
            <a:spLocks noChangeShapeType="1"/>
          </p:cNvSpPr>
          <p:nvPr/>
        </p:nvSpPr>
        <p:spPr bwMode="auto">
          <a:xfrm>
            <a:off x="5148263" y="2924175"/>
            <a:ext cx="2447925"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12"/>
          <p:cNvSpPr>
            <a:spLocks noChangeShapeType="1"/>
          </p:cNvSpPr>
          <p:nvPr/>
        </p:nvSpPr>
        <p:spPr bwMode="auto">
          <a:xfrm>
            <a:off x="2268538" y="3141663"/>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Text Box 13"/>
          <p:cNvSpPr txBox="1">
            <a:spLocks noChangeArrowheads="1"/>
          </p:cNvSpPr>
          <p:nvPr/>
        </p:nvSpPr>
        <p:spPr bwMode="auto">
          <a:xfrm>
            <a:off x="1676400" y="55626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Rise time</a:t>
            </a:r>
          </a:p>
        </p:txBody>
      </p:sp>
      <p:sp>
        <p:nvSpPr>
          <p:cNvPr id="22544" name="Line 14"/>
          <p:cNvSpPr>
            <a:spLocks noChangeShapeType="1"/>
          </p:cNvSpPr>
          <p:nvPr/>
        </p:nvSpPr>
        <p:spPr bwMode="auto">
          <a:xfrm>
            <a:off x="5508625" y="3357563"/>
            <a:ext cx="0" cy="20875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Text Box 15"/>
          <p:cNvSpPr txBox="1">
            <a:spLocks noChangeArrowheads="1"/>
          </p:cNvSpPr>
          <p:nvPr/>
        </p:nvSpPr>
        <p:spPr bwMode="auto">
          <a:xfrm>
            <a:off x="4953000" y="54864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Settling time</a:t>
            </a:r>
          </a:p>
        </p:txBody>
      </p:sp>
      <p:sp>
        <p:nvSpPr>
          <p:cNvPr id="22546" name="Text Box 16"/>
          <p:cNvSpPr txBox="1">
            <a:spLocks noChangeArrowheads="1"/>
          </p:cNvSpPr>
          <p:nvPr/>
        </p:nvSpPr>
        <p:spPr bwMode="auto">
          <a:xfrm>
            <a:off x="1311275" y="54657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0</a:t>
            </a:r>
          </a:p>
        </p:txBody>
      </p:sp>
      <p:sp>
        <p:nvSpPr>
          <p:cNvPr id="22547" name="Text Box 17"/>
          <p:cNvSpPr txBox="1">
            <a:spLocks noChangeArrowheads="1"/>
          </p:cNvSpPr>
          <p:nvPr/>
        </p:nvSpPr>
        <p:spPr bwMode="auto">
          <a:xfrm>
            <a:off x="7288213" y="5392738"/>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time</a:t>
            </a:r>
          </a:p>
        </p:txBody>
      </p:sp>
      <p:sp>
        <p:nvSpPr>
          <p:cNvPr id="22548" name="Text Box 18"/>
          <p:cNvSpPr txBox="1">
            <a:spLocks noChangeArrowheads="1"/>
          </p:cNvSpPr>
          <p:nvPr/>
        </p:nvSpPr>
        <p:spPr bwMode="auto">
          <a:xfrm>
            <a:off x="447675" y="2944813"/>
            <a:ext cx="90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Target </a:t>
            </a:r>
          </a:p>
          <a:p>
            <a:pPr eaLnBrk="1" hangingPunct="1">
              <a:spcBef>
                <a:spcPct val="0"/>
              </a:spcBef>
              <a:buFontTx/>
              <a:buNone/>
            </a:pPr>
            <a:r>
              <a:rPr lang="en-US" altLang="zh-TW" sz="1800" b="0">
                <a:latin typeface="Arial" charset="0"/>
              </a:rPr>
              <a:t>value</a:t>
            </a:r>
          </a:p>
        </p:txBody>
      </p:sp>
      <p:sp>
        <p:nvSpPr>
          <p:cNvPr id="22549" name="Line 19"/>
          <p:cNvSpPr>
            <a:spLocks noChangeShapeType="1"/>
          </p:cNvSpPr>
          <p:nvPr/>
        </p:nvSpPr>
        <p:spPr bwMode="auto">
          <a:xfrm flipV="1">
            <a:off x="2771775" y="2636838"/>
            <a:ext cx="0" cy="504825"/>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Text Box 20"/>
          <p:cNvSpPr txBox="1">
            <a:spLocks noChangeArrowheads="1"/>
          </p:cNvSpPr>
          <p:nvPr/>
        </p:nvSpPr>
        <p:spPr bwMode="auto">
          <a:xfrm>
            <a:off x="2268538" y="2205038"/>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overshoot</a:t>
            </a:r>
          </a:p>
        </p:txBody>
      </p:sp>
      <p:sp>
        <p:nvSpPr>
          <p:cNvPr id="22551" name="Freeform 21"/>
          <p:cNvSpPr>
            <a:spLocks/>
          </p:cNvSpPr>
          <p:nvPr/>
        </p:nvSpPr>
        <p:spPr bwMode="auto">
          <a:xfrm>
            <a:off x="7308850" y="3068638"/>
            <a:ext cx="1655763" cy="1587"/>
          </a:xfrm>
          <a:custGeom>
            <a:avLst/>
            <a:gdLst>
              <a:gd name="T0" fmla="*/ 0 w 1043"/>
              <a:gd name="T1" fmla="*/ 0 h 1"/>
              <a:gd name="T2" fmla="*/ 2147483647 w 1043"/>
              <a:gd name="T3" fmla="*/ 0 h 1"/>
              <a:gd name="T4" fmla="*/ 2147483647 w 1043"/>
              <a:gd name="T5" fmla="*/ 0 h 1"/>
              <a:gd name="T6" fmla="*/ 0 60000 65536"/>
              <a:gd name="T7" fmla="*/ 0 60000 65536"/>
              <a:gd name="T8" fmla="*/ 0 60000 65536"/>
            </a:gdLst>
            <a:ahLst/>
            <a:cxnLst>
              <a:cxn ang="T6">
                <a:pos x="T0" y="T1"/>
              </a:cxn>
              <a:cxn ang="T7">
                <a:pos x="T2" y="T3"/>
              </a:cxn>
              <a:cxn ang="T8">
                <a:pos x="T4" y="T5"/>
              </a:cxn>
            </a:cxnLst>
            <a:rect l="0" t="0" r="r" b="b"/>
            <a:pathLst>
              <a:path w="1043" h="1">
                <a:moveTo>
                  <a:pt x="0" y="0"/>
                </a:moveTo>
                <a:cubicBezTo>
                  <a:pt x="26" y="0"/>
                  <a:pt x="52" y="0"/>
                  <a:pt x="226" y="0"/>
                </a:cubicBezTo>
                <a:cubicBezTo>
                  <a:pt x="400" y="0"/>
                  <a:pt x="721" y="0"/>
                  <a:pt x="1043"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2"/>
          <p:cNvSpPr>
            <a:spLocks noChangeShapeType="1"/>
          </p:cNvSpPr>
          <p:nvPr/>
        </p:nvSpPr>
        <p:spPr bwMode="auto">
          <a:xfrm flipV="1">
            <a:off x="8675688" y="31416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Line 23"/>
          <p:cNvSpPr>
            <a:spLocks noChangeShapeType="1"/>
          </p:cNvSpPr>
          <p:nvPr/>
        </p:nvSpPr>
        <p:spPr bwMode="auto">
          <a:xfrm>
            <a:off x="8675688" y="270827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Text Box 24"/>
          <p:cNvSpPr txBox="1">
            <a:spLocks noChangeArrowheads="1"/>
          </p:cNvSpPr>
          <p:nvPr/>
        </p:nvSpPr>
        <p:spPr bwMode="auto">
          <a:xfrm>
            <a:off x="8185150" y="1773238"/>
            <a:ext cx="958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Steady </a:t>
            </a:r>
          </a:p>
          <a:p>
            <a:pPr eaLnBrk="1" hangingPunct="1">
              <a:spcBef>
                <a:spcPct val="0"/>
              </a:spcBef>
              <a:buFontTx/>
              <a:buNone/>
            </a:pPr>
            <a:r>
              <a:rPr lang="en-US" altLang="zh-TW" sz="1800" b="0">
                <a:latin typeface="Arial" charset="0"/>
              </a:rPr>
              <a:t>state </a:t>
            </a:r>
          </a:p>
          <a:p>
            <a:pPr eaLnBrk="1" hangingPunct="1">
              <a:spcBef>
                <a:spcPct val="0"/>
              </a:spcBef>
              <a:buFontTx/>
              <a:buNone/>
            </a:pPr>
            <a:r>
              <a:rPr lang="en-US" altLang="zh-TW" sz="1800" b="0">
                <a:latin typeface="Arial" charset="0"/>
              </a:rPr>
              <a:t>error</a:t>
            </a:r>
          </a:p>
        </p:txBody>
      </p:sp>
      <p:sp>
        <p:nvSpPr>
          <p:cNvPr id="22555" name="Line 25"/>
          <p:cNvSpPr>
            <a:spLocks noChangeShapeType="1"/>
          </p:cNvSpPr>
          <p:nvPr/>
        </p:nvSpPr>
        <p:spPr bwMode="auto">
          <a:xfrm>
            <a:off x="3779838" y="3141663"/>
            <a:ext cx="0" cy="431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6"/>
          <p:cNvSpPr txBox="1">
            <a:spLocks noChangeArrowheads="1"/>
          </p:cNvSpPr>
          <p:nvPr/>
        </p:nvSpPr>
        <p:spPr bwMode="auto">
          <a:xfrm>
            <a:off x="3203575" y="371633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undershoot</a:t>
            </a:r>
          </a:p>
        </p:txBody>
      </p:sp>
      <p:sp>
        <p:nvSpPr>
          <p:cNvPr id="22557" name="Line 27"/>
          <p:cNvSpPr>
            <a:spLocks noChangeShapeType="1"/>
          </p:cNvSpPr>
          <p:nvPr/>
        </p:nvSpPr>
        <p:spPr bwMode="auto">
          <a:xfrm>
            <a:off x="1524000" y="5486400"/>
            <a:ext cx="3962400" cy="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Line 28"/>
          <p:cNvSpPr>
            <a:spLocks noChangeShapeType="1"/>
          </p:cNvSpPr>
          <p:nvPr/>
        </p:nvSpPr>
        <p:spPr bwMode="auto">
          <a:xfrm>
            <a:off x="1524000" y="5562600"/>
            <a:ext cx="762000"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7990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computer</a:t>
            </a:r>
            <a:endParaRPr lang="en-US" dirty="0"/>
          </a:p>
        </p:txBody>
      </p:sp>
      <p:sp>
        <p:nvSpPr>
          <p:cNvPr id="3" name="Content Placeholder 2"/>
          <p:cNvSpPr>
            <a:spLocks noGrp="1"/>
          </p:cNvSpPr>
          <p:nvPr>
            <p:ph idx="1"/>
          </p:nvPr>
        </p:nvSpPr>
        <p:spPr/>
        <p:txBody>
          <a:bodyPr/>
          <a:lstStyle/>
          <a:p>
            <a:r>
              <a:rPr lang="en-US" dirty="0" smtClean="0"/>
              <a:t>Arduino </a:t>
            </a:r>
          </a:p>
          <a:p>
            <a:r>
              <a:rPr lang="en-US" dirty="0" smtClean="0"/>
              <a:t>Raspberry pie</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25</a:t>
            </a:fld>
            <a:endParaRPr lang="en-US"/>
          </a:p>
        </p:txBody>
      </p:sp>
    </p:spTree>
    <p:extLst>
      <p:ext uri="{BB962C8B-B14F-4D97-AF65-F5344CB8AC3E}">
        <p14:creationId xmlns:p14="http://schemas.microsoft.com/office/powerpoint/2010/main" val="116502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computer</a:t>
            </a:r>
            <a:endParaRPr lang="en-US" dirty="0"/>
          </a:p>
        </p:txBody>
      </p:sp>
      <p:sp>
        <p:nvSpPr>
          <p:cNvPr id="3" name="Content Placeholder 2"/>
          <p:cNvSpPr>
            <a:spLocks noGrp="1"/>
          </p:cNvSpPr>
          <p:nvPr>
            <p:ph idx="1"/>
          </p:nvPr>
        </p:nvSpPr>
        <p:spPr>
          <a:xfrm>
            <a:off x="457200" y="1524000"/>
            <a:ext cx="3124200" cy="4602163"/>
          </a:xfrm>
        </p:spPr>
        <p:txBody>
          <a:bodyPr>
            <a:normAutofit fontScale="85000" lnSpcReduction="20000"/>
          </a:bodyPr>
          <a:lstStyle/>
          <a:p>
            <a:r>
              <a:rPr lang="en-US" dirty="0" smtClean="0"/>
              <a:t>Simple student starter projects, use Arduino</a:t>
            </a:r>
          </a:p>
          <a:p>
            <a:r>
              <a:rPr lang="en-US" dirty="0" smtClean="0"/>
              <a:t>More serious projects use Raspberry pie</a:t>
            </a:r>
          </a:p>
          <a:p>
            <a:r>
              <a:rPr lang="en-US" dirty="0" smtClean="0">
                <a:solidFill>
                  <a:srgbClr val="FF0000"/>
                </a:solidFill>
              </a:rPr>
              <a:t>New Raspberry 3 has </a:t>
            </a:r>
            <a:r>
              <a:rPr lang="en-US" dirty="0" err="1" smtClean="0">
                <a:solidFill>
                  <a:srgbClr val="FF0000"/>
                </a:solidFill>
              </a:rPr>
              <a:t>Wifi</a:t>
            </a:r>
            <a:r>
              <a:rPr lang="en-US" dirty="0" smtClean="0">
                <a:solidFill>
                  <a:srgbClr val="FF0000"/>
                </a:solidFill>
              </a:rPr>
              <a:t> and Blue tooth</a:t>
            </a:r>
          </a:p>
          <a:p>
            <a:r>
              <a:rPr lang="en-US" dirty="0" smtClean="0"/>
              <a:t>Prices of these products are similar</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26</a:t>
            </a:fld>
            <a:endParaRPr lang="en-US"/>
          </a:p>
        </p:txBody>
      </p:sp>
      <p:pic>
        <p:nvPicPr>
          <p:cNvPr id="8194" name="Picture 2" descr="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36132"/>
            <a:ext cx="3868413" cy="434414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324600" y="5246867"/>
            <a:ext cx="1219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20455" y="4788932"/>
            <a:ext cx="942246" cy="646331"/>
          </a:xfrm>
          <a:prstGeom prst="rect">
            <a:avLst/>
          </a:prstGeom>
          <a:noFill/>
        </p:spPr>
        <p:txBody>
          <a:bodyPr wrap="none" rtlCol="0">
            <a:spAutoFit/>
          </a:bodyPr>
          <a:lstStyle/>
          <a:p>
            <a:r>
              <a:rPr lang="en-US" dirty="0" smtClean="0"/>
              <a:t>TV</a:t>
            </a:r>
          </a:p>
          <a:p>
            <a:r>
              <a:rPr lang="en-US" dirty="0" smtClean="0"/>
              <a:t>monitor</a:t>
            </a:r>
            <a:endParaRPr lang="en-US" dirty="0"/>
          </a:p>
        </p:txBody>
      </p:sp>
      <p:sp>
        <p:nvSpPr>
          <p:cNvPr id="9" name="Oval 8"/>
          <p:cNvSpPr/>
          <p:nvPr/>
        </p:nvSpPr>
        <p:spPr>
          <a:xfrm>
            <a:off x="5219700" y="3124200"/>
            <a:ext cx="1219200" cy="1295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931284" y="2267129"/>
            <a:ext cx="1219201" cy="1200329"/>
          </a:xfrm>
          <a:prstGeom prst="rect">
            <a:avLst/>
          </a:prstGeom>
          <a:noFill/>
        </p:spPr>
        <p:txBody>
          <a:bodyPr wrap="square" rtlCol="0">
            <a:spAutoFit/>
          </a:bodyPr>
          <a:lstStyle/>
          <a:p>
            <a:r>
              <a:rPr lang="en-US" dirty="0" smtClean="0"/>
              <a:t>Arduino</a:t>
            </a:r>
          </a:p>
          <a:p>
            <a:r>
              <a:rPr lang="en-US" dirty="0" smtClean="0"/>
              <a:t>has more interface channels</a:t>
            </a:r>
            <a:endParaRPr lang="en-US" dirty="0"/>
          </a:p>
        </p:txBody>
      </p:sp>
      <p:cxnSp>
        <p:nvCxnSpPr>
          <p:cNvPr id="11" name="Straight Arrow Connector 10"/>
          <p:cNvCxnSpPr/>
          <p:nvPr/>
        </p:nvCxnSpPr>
        <p:spPr>
          <a:xfrm flipH="1">
            <a:off x="6438900" y="2743200"/>
            <a:ext cx="1581555" cy="106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6"/>
          </p:cNvCxnSpPr>
          <p:nvPr/>
        </p:nvCxnSpPr>
        <p:spPr>
          <a:xfrm flipH="1">
            <a:off x="7543800" y="5181600"/>
            <a:ext cx="685800" cy="370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31833" y="5874451"/>
            <a:ext cx="1388622" cy="646331"/>
          </a:xfrm>
          <a:prstGeom prst="rect">
            <a:avLst/>
          </a:prstGeom>
          <a:noFill/>
        </p:spPr>
        <p:txBody>
          <a:bodyPr wrap="square" rtlCol="0">
            <a:spAutoFit/>
          </a:bodyPr>
          <a:lstStyle/>
          <a:p>
            <a:r>
              <a:rPr lang="en-US" dirty="0" smtClean="0">
                <a:solidFill>
                  <a:srgbClr val="FF0000"/>
                </a:solidFill>
              </a:rPr>
              <a:t>For heavy computing</a:t>
            </a:r>
            <a:endParaRPr lang="en-US" dirty="0">
              <a:solidFill>
                <a:srgbClr val="FF0000"/>
              </a:solidFill>
            </a:endParaRPr>
          </a:p>
        </p:txBody>
      </p:sp>
      <p:sp>
        <p:nvSpPr>
          <p:cNvPr id="17" name="TextBox 16"/>
          <p:cNvSpPr txBox="1"/>
          <p:nvPr/>
        </p:nvSpPr>
        <p:spPr>
          <a:xfrm>
            <a:off x="5219700" y="5871883"/>
            <a:ext cx="1230548" cy="646331"/>
          </a:xfrm>
          <a:prstGeom prst="rect">
            <a:avLst/>
          </a:prstGeom>
          <a:noFill/>
        </p:spPr>
        <p:txBody>
          <a:bodyPr wrap="square" rtlCol="0">
            <a:spAutoFit/>
          </a:bodyPr>
          <a:lstStyle/>
          <a:p>
            <a:r>
              <a:rPr lang="en-US" dirty="0" smtClean="0">
                <a:solidFill>
                  <a:srgbClr val="FF0000"/>
                </a:solidFill>
              </a:rPr>
              <a:t>For simple computing</a:t>
            </a:r>
            <a:endParaRPr lang="en-US" dirty="0">
              <a:solidFill>
                <a:srgbClr val="FF0000"/>
              </a:solidFill>
            </a:endParaRPr>
          </a:p>
        </p:txBody>
      </p:sp>
      <p:sp>
        <p:nvSpPr>
          <p:cNvPr id="18" name="TextBox 17"/>
          <p:cNvSpPr txBox="1"/>
          <p:nvPr/>
        </p:nvSpPr>
        <p:spPr>
          <a:xfrm>
            <a:off x="5398555" y="1066800"/>
            <a:ext cx="2648097" cy="369332"/>
          </a:xfrm>
          <a:prstGeom prst="rect">
            <a:avLst/>
          </a:prstGeom>
          <a:noFill/>
        </p:spPr>
        <p:txBody>
          <a:bodyPr wrap="none" rtlCol="0">
            <a:spAutoFit/>
          </a:bodyPr>
          <a:lstStyle/>
          <a:p>
            <a:r>
              <a:rPr lang="en-US" dirty="0" smtClean="0"/>
              <a:t>Arduino        Raspberry Pie</a:t>
            </a:r>
            <a:endParaRPr lang="en-US" dirty="0"/>
          </a:p>
        </p:txBody>
      </p:sp>
      <p:sp>
        <p:nvSpPr>
          <p:cNvPr id="20" name="TextBox 19"/>
          <p:cNvSpPr txBox="1"/>
          <p:nvPr/>
        </p:nvSpPr>
        <p:spPr>
          <a:xfrm>
            <a:off x="123946" y="5780272"/>
            <a:ext cx="3686054" cy="738664"/>
          </a:xfrm>
          <a:prstGeom prst="rect">
            <a:avLst/>
          </a:prstGeom>
          <a:noFill/>
        </p:spPr>
        <p:txBody>
          <a:bodyPr wrap="square" rtlCol="0">
            <a:spAutoFit/>
          </a:bodyPr>
          <a:lstStyle/>
          <a:p>
            <a:r>
              <a:rPr lang="en-US" sz="1400" dirty="0" smtClean="0">
                <a:hlinkClick r:id="rId3"/>
              </a:rPr>
              <a:t>https://www.instructables.com/id/Arduino-Vs-Raspberry-Pi-Which-Is-Better-For-You/</a:t>
            </a:r>
          </a:p>
          <a:p>
            <a:r>
              <a:rPr lang="en-US" sz="1400" dirty="0" smtClean="0">
                <a:hlinkClick r:id="rId3"/>
              </a:rPr>
              <a:t>https://hk.element14.com</a:t>
            </a:r>
            <a:endParaRPr lang="en-US" sz="1400" dirty="0" smtClean="0"/>
          </a:p>
        </p:txBody>
      </p:sp>
    </p:spTree>
    <p:extLst>
      <p:ext uri="{BB962C8B-B14F-4D97-AF65-F5344CB8AC3E}">
        <p14:creationId xmlns:p14="http://schemas.microsoft.com/office/powerpoint/2010/main" val="3098151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DIY Projects</a:t>
            </a:r>
            <a:endParaRPr lang="en-US" dirty="0"/>
          </a:p>
        </p:txBody>
      </p:sp>
      <p:sp>
        <p:nvSpPr>
          <p:cNvPr id="3" name="Content Placeholder 2"/>
          <p:cNvSpPr>
            <a:spLocks noGrp="1"/>
          </p:cNvSpPr>
          <p:nvPr>
            <p:ph idx="1"/>
          </p:nvPr>
        </p:nvSpPr>
        <p:spPr>
          <a:xfrm>
            <a:off x="457200" y="1524000"/>
            <a:ext cx="5257800" cy="4602163"/>
          </a:xfrm>
        </p:spPr>
        <p:txBody>
          <a:bodyPr>
            <a:normAutofit fontScale="62500" lnSpcReduction="20000"/>
          </a:bodyPr>
          <a:lstStyle/>
          <a:p>
            <a:r>
              <a:rPr lang="en-US" i="1" dirty="0" smtClean="0"/>
              <a:t>Smart </a:t>
            </a:r>
            <a:r>
              <a:rPr lang="en-US" i="1" dirty="0"/>
              <a:t>farming based agriculture </a:t>
            </a:r>
            <a:r>
              <a:rPr lang="en-US" i="1" dirty="0" err="1"/>
              <a:t>IoT</a:t>
            </a:r>
            <a:r>
              <a:rPr lang="en-US" i="1" dirty="0"/>
              <a:t> stick is regarded as </a:t>
            </a:r>
            <a:r>
              <a:rPr lang="en-US" i="1" dirty="0" err="1"/>
              <a:t>IoT</a:t>
            </a:r>
            <a:r>
              <a:rPr lang="en-US" i="1" dirty="0"/>
              <a:t> gadget focusing on live monitoring of environmental data in terms of temperature, moisture and other types depending on sensors integrated with it. Agricultural </a:t>
            </a:r>
            <a:r>
              <a:rPr lang="en-US" i="1" dirty="0" err="1"/>
              <a:t>IoT</a:t>
            </a:r>
            <a:r>
              <a:rPr lang="en-US" i="1" dirty="0"/>
              <a:t> stick provides the concept of "plug &amp; sense" in which farmers can directly implement smart farming by as such putting the stick on the field and getting live data feeds on various devices like smartphones, tablets etc. and data generated via sensors can be easily shared anywhere and viewed by agriculture consultants remotely via cloud computing technology</a:t>
            </a:r>
            <a:r>
              <a:rPr lang="en-US" i="1" dirty="0" smtClean="0"/>
              <a:t>.</a:t>
            </a:r>
          </a:p>
          <a:p>
            <a:pPr lvl="1"/>
            <a:r>
              <a:rPr lang="en-US" dirty="0" smtClean="0"/>
              <a:t>Smart monitoring only</a:t>
            </a:r>
          </a:p>
          <a:p>
            <a:pPr lvl="1"/>
            <a:r>
              <a:rPr lang="en-US" dirty="0" smtClean="0"/>
              <a:t>Give enough construction steps</a:t>
            </a:r>
          </a:p>
          <a:p>
            <a:pPr lvl="1"/>
            <a:r>
              <a:rPr lang="en-US" dirty="0" smtClean="0">
                <a:hlinkClick r:id="rId2"/>
              </a:rPr>
              <a:t>s://www.instructables.com/id/IoT-Based-Smart-Farming-Stick-Using-Arduino-and-Cl/</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27</a:t>
            </a:fld>
            <a:endParaRPr lang="en-US"/>
          </a:p>
        </p:txBody>
      </p:sp>
      <p:pic>
        <p:nvPicPr>
          <p:cNvPr id="9218" name="Picture 2" descr="https://cdn.instructables.com/FMP/2LPS/J44FVKPL/FMP2LPSJ44FVKPL.LARGE.jpg?auto=webp&amp;width=5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302318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30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DIY projects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https://www.kickstarter.com/projects/sunair/smartplant-pi-smart-garden-with-your-raspberry-pi</a:t>
            </a:r>
            <a:endParaRPr lang="en-US" dirty="0" smtClean="0"/>
          </a:p>
          <a:p>
            <a:r>
              <a:rPr lang="en-US" dirty="0" smtClean="0">
                <a:hlinkClick r:id="rId3"/>
              </a:rPr>
              <a:t>https://create.arduino.cc/projecthub/projects/tags/agriculture</a:t>
            </a:r>
            <a:endParaRPr lang="en-US" dirty="0" smtClean="0"/>
          </a:p>
          <a:p>
            <a:r>
              <a:rPr lang="en-US" dirty="0" smtClean="0">
                <a:hlinkClick r:id="rId4"/>
              </a:rPr>
              <a:t>https://www.banggood.com/</a:t>
            </a:r>
            <a:endParaRPr lang="en-US" dirty="0" smtClean="0"/>
          </a:p>
          <a:p>
            <a:pPr lvl="1"/>
            <a:r>
              <a:rPr lang="en-US" b="1" dirty="0" smtClean="0"/>
              <a:t>2pcs </a:t>
            </a:r>
            <a:r>
              <a:rPr lang="en-US" b="1" dirty="0"/>
              <a:t>Automatic Drip Irrigation Water Seepage Device Watering System Sprinklers Self </a:t>
            </a:r>
            <a:r>
              <a:rPr lang="en-US" b="1" dirty="0" smtClean="0"/>
              <a:t>Watering</a:t>
            </a:r>
          </a:p>
          <a:p>
            <a:pPr lvl="1"/>
            <a:r>
              <a:rPr lang="en-US" b="1" dirty="0"/>
              <a:t>Intelligent Automatic Flowers Watering Timer House Garden Water Timer</a:t>
            </a:r>
          </a:p>
          <a:p>
            <a:pPr lvl="1"/>
            <a:r>
              <a:rPr lang="en-US" b="1" dirty="0"/>
              <a:t>DIY 12V Automatic Watering Module Kit Soil Moisture Sensor With Time </a:t>
            </a:r>
            <a:r>
              <a:rPr lang="en-US" b="1" dirty="0" smtClean="0"/>
              <a:t>Delay (HKD25)</a:t>
            </a:r>
            <a:endParaRPr lang="en-US" b="1" dirty="0"/>
          </a:p>
          <a:p>
            <a:pPr lvl="1"/>
            <a:endParaRPr lang="en-US" b="1" dirty="0"/>
          </a:p>
          <a:p>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28</a:t>
            </a:fld>
            <a:endParaRPr lang="en-US"/>
          </a:p>
        </p:txBody>
      </p:sp>
      <p:sp>
        <p:nvSpPr>
          <p:cNvPr id="6" name="TextBox 5"/>
          <p:cNvSpPr txBox="1"/>
          <p:nvPr/>
        </p:nvSpPr>
        <p:spPr>
          <a:xfrm>
            <a:off x="533400" y="6248400"/>
            <a:ext cx="76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29511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2800" dirty="0" smtClean="0"/>
              <a:t>Suggestions</a:t>
            </a:r>
            <a:br>
              <a:rPr lang="en-US" sz="2800" dirty="0" smtClean="0"/>
            </a:br>
            <a:r>
              <a:rPr lang="en-US" sz="2800" dirty="0" smtClean="0"/>
              <a:t>from </a:t>
            </a:r>
            <a:r>
              <a:rPr lang="en-US" sz="2800" dirty="0" smtClean="0">
                <a:hlinkClick r:id="rId2"/>
              </a:rPr>
              <a:t>https://www.amazon.com/</a:t>
            </a:r>
            <a:endParaRPr lang="en-US" sz="2800" dirty="0"/>
          </a:p>
        </p:txBody>
      </p:sp>
      <p:sp>
        <p:nvSpPr>
          <p:cNvPr id="3" name="Content Placeholder 2"/>
          <p:cNvSpPr>
            <a:spLocks noGrp="1"/>
          </p:cNvSpPr>
          <p:nvPr>
            <p:ph idx="1"/>
          </p:nvPr>
        </p:nvSpPr>
        <p:spPr/>
        <p:txBody>
          <a:bodyPr>
            <a:normAutofit fontScale="77500" lnSpcReduction="20000"/>
          </a:bodyPr>
          <a:lstStyle/>
          <a:p>
            <a:r>
              <a:rPr lang="en-US" dirty="0" smtClean="0"/>
              <a:t>Learn Arduino </a:t>
            </a:r>
          </a:p>
          <a:p>
            <a:pPr lvl="1"/>
            <a:r>
              <a:rPr lang="en-US" dirty="0" smtClean="0"/>
              <a:t>E.g. </a:t>
            </a:r>
            <a:r>
              <a:rPr lang="en-US" dirty="0" err="1" smtClean="0"/>
              <a:t>Elegoo</a:t>
            </a:r>
            <a:r>
              <a:rPr lang="en-US" dirty="0" smtClean="0"/>
              <a:t> </a:t>
            </a:r>
            <a:r>
              <a:rPr lang="en-US" dirty="0"/>
              <a:t>EL-KIT-008 Mega 2560 Project The Most Complete Ultimate Starter Kit w/TUTORIAL for Arduino UNO </a:t>
            </a:r>
            <a:r>
              <a:rPr lang="en-US" dirty="0" smtClean="0"/>
              <a:t>Nano (from or raspberry pie</a:t>
            </a:r>
          </a:p>
          <a:p>
            <a:pPr lvl="1"/>
            <a:r>
              <a:rPr lang="en-US" dirty="0" smtClean="0"/>
              <a:t>E.g. </a:t>
            </a:r>
            <a:r>
              <a:rPr lang="en-US" dirty="0" err="1" smtClean="0"/>
              <a:t>reenove</a:t>
            </a:r>
            <a:r>
              <a:rPr lang="en-US" dirty="0" smtClean="0"/>
              <a:t> </a:t>
            </a:r>
            <a:r>
              <a:rPr lang="en-US" dirty="0"/>
              <a:t>Ultimate Starter Kit for Raspberry Pi | Beginner Learning | Model 3B+ 3B 2B 1B+ 1A+ Zero W | Python, C, Java, Processing | 57 Projects, 401 Pages Detailed Tutorials, 220+ </a:t>
            </a:r>
            <a:r>
              <a:rPr lang="en-US" dirty="0" smtClean="0"/>
              <a:t>Components</a:t>
            </a:r>
          </a:p>
          <a:p>
            <a:pPr lvl="2"/>
            <a:r>
              <a:rPr lang="en-US" dirty="0" smtClean="0"/>
              <a:t>Many comparable products elsewhere and may be cheaper</a:t>
            </a:r>
          </a:p>
          <a:p>
            <a:pPr lvl="1"/>
            <a:r>
              <a:rPr lang="en-US" dirty="0" smtClean="0"/>
              <a:t>Learn basic electronics: Ohms law (Voltage = Current X Resistor), power, have a good sense of current and power relation.</a:t>
            </a:r>
          </a:p>
          <a:p>
            <a:pPr lvl="1"/>
            <a:r>
              <a:rPr lang="en-US" dirty="0" smtClean="0"/>
              <a:t>Follow the tutorial study how to use them</a:t>
            </a:r>
          </a:p>
          <a:p>
            <a:pPr lvl="1"/>
            <a:r>
              <a:rPr lang="en-US" dirty="0" smtClean="0">
                <a:solidFill>
                  <a:srgbClr val="FF0000"/>
                </a:solidFill>
              </a:rPr>
              <a:t>Warning: safe when using batteries, be careful if you are using the 220V main power.</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29</a:t>
            </a:fld>
            <a:endParaRPr lang="en-US"/>
          </a:p>
        </p:txBody>
      </p:sp>
    </p:spTree>
    <p:extLst>
      <p:ext uri="{BB962C8B-B14F-4D97-AF65-F5344CB8AC3E}">
        <p14:creationId xmlns:p14="http://schemas.microsoft.com/office/powerpoint/2010/main" val="388067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a:t>
            </a:r>
            <a:r>
              <a:rPr lang="en-US" dirty="0" err="1" smtClean="0"/>
              <a:t>Wifi</a:t>
            </a:r>
            <a:r>
              <a:rPr lang="en-US" dirty="0" smtClean="0"/>
              <a:t>/Internet</a:t>
            </a:r>
            <a:endParaRPr lang="en-US" dirty="0"/>
          </a:p>
        </p:txBody>
      </p:sp>
      <p:sp>
        <p:nvSpPr>
          <p:cNvPr id="3" name="Content Placeholder 2"/>
          <p:cNvSpPr>
            <a:spLocks noGrp="1"/>
          </p:cNvSpPr>
          <p:nvPr>
            <p:ph idx="1"/>
          </p:nvPr>
        </p:nvSpPr>
        <p:spPr>
          <a:xfrm>
            <a:off x="457200" y="1447800"/>
            <a:ext cx="3124200" cy="4678363"/>
          </a:xfrm>
        </p:spPr>
        <p:txBody>
          <a:bodyPr/>
          <a:lstStyle/>
          <a:p>
            <a:r>
              <a:rPr lang="en-US" dirty="0" smtClean="0"/>
              <a:t>Centralize smart sensing and control </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3</a:t>
            </a:fld>
            <a:endParaRPr lang="en-US"/>
          </a:p>
        </p:txBody>
      </p:sp>
      <p:sp>
        <p:nvSpPr>
          <p:cNvPr id="6" name="Rectangle 5"/>
          <p:cNvSpPr/>
          <p:nvPr/>
        </p:nvSpPr>
        <p:spPr>
          <a:xfrm>
            <a:off x="304800" y="6488668"/>
            <a:ext cx="7391400" cy="369332"/>
          </a:xfrm>
          <a:prstGeom prst="rect">
            <a:avLst/>
          </a:prstGeom>
        </p:spPr>
        <p:txBody>
          <a:bodyPr wrap="square">
            <a:spAutoFit/>
          </a:bodyPr>
          <a:lstStyle/>
          <a:p>
            <a:r>
              <a:rPr lang="en-US" dirty="0" smtClean="0"/>
              <a:t>http://www.shop-wifi.com/wireless-sensors/wireless-agriculture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295400"/>
            <a:ext cx="4617187" cy="5073134"/>
          </a:xfrm>
          <a:prstGeom prst="rect">
            <a:avLst/>
          </a:prstGeom>
        </p:spPr>
      </p:pic>
    </p:spTree>
    <p:extLst>
      <p:ext uri="{BB962C8B-B14F-4D97-AF65-F5344CB8AC3E}">
        <p14:creationId xmlns:p14="http://schemas.microsoft.com/office/powerpoint/2010/main" val="1259680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projects</a:t>
            </a:r>
            <a:endParaRPr lang="en-US" dirty="0"/>
          </a:p>
        </p:txBody>
      </p:sp>
      <p:sp>
        <p:nvSpPr>
          <p:cNvPr id="3" name="Content Placeholder 2"/>
          <p:cNvSpPr>
            <a:spLocks noGrp="1"/>
          </p:cNvSpPr>
          <p:nvPr>
            <p:ph idx="1"/>
          </p:nvPr>
        </p:nvSpPr>
        <p:spPr/>
        <p:txBody>
          <a:bodyPr>
            <a:normAutofit lnSpcReduction="10000"/>
          </a:bodyPr>
          <a:lstStyle/>
          <a:p>
            <a:r>
              <a:rPr lang="en-US" dirty="0" smtClean="0"/>
              <a:t>Build a moisture monitor system</a:t>
            </a:r>
          </a:p>
          <a:p>
            <a:pPr lvl="1"/>
            <a:r>
              <a:rPr lang="en-US" dirty="0" smtClean="0"/>
              <a:t>Generate plots of data vs time</a:t>
            </a:r>
          </a:p>
          <a:p>
            <a:r>
              <a:rPr lang="en-US" dirty="0" smtClean="0"/>
              <a:t>Build an irrigation system</a:t>
            </a:r>
          </a:p>
          <a:p>
            <a:pPr lvl="1"/>
            <a:r>
              <a:rPr lang="en-US" dirty="0" smtClean="0"/>
              <a:t>Grow something using solid or water</a:t>
            </a:r>
          </a:p>
          <a:p>
            <a:r>
              <a:rPr lang="en-US" dirty="0" smtClean="0"/>
              <a:t>Build an LED based smart farming system</a:t>
            </a:r>
          </a:p>
          <a:p>
            <a:pPr lvl="1"/>
            <a:r>
              <a:rPr lang="en-US" dirty="0" smtClean="0"/>
              <a:t>Change LED color composition (mixing 3 different color LEDs (Red, green, blue) by using pulse-width-modulation PWM method) and see the farming results.</a:t>
            </a:r>
          </a:p>
          <a:p>
            <a:pPr algn="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30</a:t>
            </a:fld>
            <a:endParaRPr lang="en-US"/>
          </a:p>
        </p:txBody>
      </p:sp>
    </p:spTree>
    <p:extLst>
      <p:ext uri="{BB962C8B-B14F-4D97-AF65-F5344CB8AC3E}">
        <p14:creationId xmlns:p14="http://schemas.microsoft.com/office/powerpoint/2010/main" val="4008753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Experiments</a:t>
            </a:r>
            <a:br>
              <a:rPr lang="en-US" dirty="0" smtClean="0"/>
            </a:br>
            <a:r>
              <a:rPr lang="en-US" dirty="0" smtClean="0"/>
              <a:t>test6.1 </a:t>
            </a:r>
            <a:r>
              <a:rPr lang="en-US" dirty="0"/>
              <a:t>So</a:t>
            </a:r>
            <a:r>
              <a:rPr lang="en-US" dirty="0"/>
              <a:t>il</a:t>
            </a:r>
            <a:r>
              <a:rPr lang="en-US" dirty="0"/>
              <a:t> Moisture Sensor</a:t>
            </a:r>
            <a:r>
              <a:rPr lang="en-US" dirty="0"/>
              <a:t> </a:t>
            </a:r>
            <a:r>
              <a:rPr lang="en-US" b="1" dirty="0"/>
              <a:t/>
            </a:r>
            <a:br>
              <a:rPr lang="en-US" b="1" dirty="0"/>
            </a:br>
            <a:endParaRPr lang="en-US" dirty="0"/>
          </a:p>
        </p:txBody>
      </p:sp>
      <p:sp>
        <p:nvSpPr>
          <p:cNvPr id="3" name="Content Placeholder 2"/>
          <p:cNvSpPr>
            <a:spLocks noGrp="1"/>
          </p:cNvSpPr>
          <p:nvPr>
            <p:ph idx="1"/>
          </p:nvPr>
        </p:nvSpPr>
        <p:spPr/>
        <p:txBody>
          <a:bodyPr>
            <a:normAutofit fontScale="25000" lnSpcReduction="20000"/>
          </a:bodyPr>
          <a:lstStyle/>
          <a:p>
            <a:r>
              <a:rPr lang="en-US" dirty="0"/>
              <a:t>// test6.1.ino</a:t>
            </a:r>
          </a:p>
          <a:p>
            <a:r>
              <a:rPr lang="en-US" dirty="0"/>
              <a:t>#include &lt;</a:t>
            </a:r>
            <a:r>
              <a:rPr lang="en-US" dirty="0" err="1"/>
              <a:t>LiquidCrystal.h</a:t>
            </a:r>
            <a:r>
              <a:rPr lang="en-US" dirty="0"/>
              <a:t>&gt; //2020.6.17 </a:t>
            </a:r>
            <a:r>
              <a:rPr lang="en-US" dirty="0" err="1"/>
              <a:t>khw</a:t>
            </a:r>
            <a:endParaRPr lang="en-US" dirty="0"/>
          </a:p>
          <a:p>
            <a:r>
              <a:rPr lang="en-US" dirty="0"/>
              <a:t>//</a:t>
            </a:r>
            <a:r>
              <a:rPr lang="en-US" dirty="0" err="1"/>
              <a:t>lcd</a:t>
            </a:r>
            <a:r>
              <a:rPr lang="en-US" dirty="0"/>
              <a:t> display is optional, use serial com to monitor </a:t>
            </a:r>
            <a:r>
              <a:rPr lang="en-US" dirty="0" err="1"/>
              <a:t>outout</a:t>
            </a:r>
            <a:endParaRPr lang="en-US" dirty="0"/>
          </a:p>
          <a:p>
            <a:r>
              <a:rPr lang="en-US" dirty="0"/>
              <a:t>///https://www.electronicshub.org/interfacing-soil-moisture-sensor-with-arduino/</a:t>
            </a:r>
          </a:p>
          <a:p>
            <a:r>
              <a:rPr lang="en-US" dirty="0" err="1"/>
              <a:t>const</a:t>
            </a:r>
            <a:r>
              <a:rPr lang="en-US" dirty="0"/>
              <a:t> </a:t>
            </a:r>
            <a:r>
              <a:rPr lang="en-US" dirty="0" err="1"/>
              <a:t>int</a:t>
            </a:r>
            <a:r>
              <a:rPr lang="en-US" dirty="0"/>
              <a:t> </a:t>
            </a:r>
            <a:r>
              <a:rPr lang="en-US" dirty="0" err="1"/>
              <a:t>rs</a:t>
            </a:r>
            <a:r>
              <a:rPr lang="en-US" dirty="0"/>
              <a:t> = 7, </a:t>
            </a:r>
            <a:r>
              <a:rPr lang="en-US" dirty="0" err="1"/>
              <a:t>en</a:t>
            </a:r>
            <a:r>
              <a:rPr lang="en-US" dirty="0"/>
              <a:t> = 6, d4 = 5, d5 = 4, d6 = 3, d7 = 2;</a:t>
            </a:r>
          </a:p>
          <a:p>
            <a:r>
              <a:rPr lang="en-US" dirty="0" err="1"/>
              <a:t>LiquidCrystal</a:t>
            </a:r>
            <a:r>
              <a:rPr lang="en-US" dirty="0"/>
              <a:t> </a:t>
            </a:r>
            <a:r>
              <a:rPr lang="en-US" dirty="0" err="1"/>
              <a:t>lcd</a:t>
            </a:r>
            <a:r>
              <a:rPr lang="en-US" dirty="0"/>
              <a:t>(</a:t>
            </a:r>
            <a:r>
              <a:rPr lang="en-US" dirty="0" err="1"/>
              <a:t>rs</a:t>
            </a:r>
            <a:r>
              <a:rPr lang="en-US" dirty="0"/>
              <a:t>, </a:t>
            </a:r>
            <a:r>
              <a:rPr lang="en-US" dirty="0" err="1"/>
              <a:t>en</a:t>
            </a:r>
            <a:r>
              <a:rPr lang="en-US" dirty="0"/>
              <a:t>, d4, d5, d6, d7);</a:t>
            </a:r>
          </a:p>
          <a:p>
            <a:r>
              <a:rPr lang="en-US" dirty="0" err="1"/>
              <a:t>int</a:t>
            </a:r>
            <a:r>
              <a:rPr lang="en-US" dirty="0"/>
              <a:t> j=0;</a:t>
            </a:r>
          </a:p>
          <a:p>
            <a:r>
              <a:rPr lang="en-US" dirty="0" err="1"/>
              <a:t>int</a:t>
            </a:r>
            <a:r>
              <a:rPr lang="en-US" dirty="0"/>
              <a:t> </a:t>
            </a:r>
            <a:r>
              <a:rPr lang="en-US" dirty="0" err="1"/>
              <a:t>prev</a:t>
            </a:r>
            <a:r>
              <a:rPr lang="en-US" dirty="0"/>
              <a:t>=0;</a:t>
            </a:r>
          </a:p>
          <a:p>
            <a:r>
              <a:rPr lang="en-US" dirty="0" err="1"/>
              <a:t>int</a:t>
            </a:r>
            <a:r>
              <a:rPr lang="en-US" dirty="0"/>
              <a:t> </a:t>
            </a:r>
            <a:r>
              <a:rPr lang="en-US" dirty="0" err="1"/>
              <a:t>pres</a:t>
            </a:r>
            <a:r>
              <a:rPr lang="en-US" dirty="0"/>
              <a:t>=0;</a:t>
            </a:r>
          </a:p>
          <a:p>
            <a:r>
              <a:rPr lang="en-US" dirty="0"/>
              <a:t>void setup() </a:t>
            </a:r>
          </a:p>
          <a:p>
            <a:r>
              <a:rPr lang="en-US" dirty="0"/>
              <a:t>{</a:t>
            </a:r>
          </a:p>
          <a:p>
            <a:r>
              <a:rPr lang="en-US" dirty="0"/>
              <a:t>  </a:t>
            </a:r>
            <a:r>
              <a:rPr lang="en-US" dirty="0" err="1"/>
              <a:t>lcd.begin</a:t>
            </a:r>
            <a:r>
              <a:rPr lang="en-US" dirty="0"/>
              <a:t>(16, 2);</a:t>
            </a:r>
          </a:p>
          <a:p>
            <a:r>
              <a:rPr lang="en-US" dirty="0"/>
              <a:t>  </a:t>
            </a:r>
            <a:r>
              <a:rPr lang="en-US" dirty="0" err="1"/>
              <a:t>lcd.setCursor</a:t>
            </a:r>
            <a:r>
              <a:rPr lang="en-US" dirty="0"/>
              <a:t>(0,0);</a:t>
            </a:r>
          </a:p>
          <a:p>
            <a:r>
              <a:rPr lang="en-US" dirty="0"/>
              <a:t>  </a:t>
            </a:r>
            <a:r>
              <a:rPr lang="en-US" dirty="0" err="1"/>
              <a:t>lcd.print</a:t>
            </a:r>
            <a:r>
              <a:rPr lang="en-US" dirty="0"/>
              <a:t>(" Soil Moisture  ");</a:t>
            </a:r>
          </a:p>
          <a:p>
            <a:r>
              <a:rPr lang="en-US" dirty="0"/>
              <a:t>  </a:t>
            </a:r>
            <a:r>
              <a:rPr lang="en-US" dirty="0" err="1"/>
              <a:t>Serial.begin</a:t>
            </a:r>
            <a:r>
              <a:rPr lang="en-US" dirty="0"/>
              <a:t>(9600);</a:t>
            </a:r>
          </a:p>
          <a:p>
            <a:r>
              <a:rPr lang="en-US" dirty="0"/>
              <a:t>}</a:t>
            </a:r>
          </a:p>
          <a:p>
            <a:endParaRPr lang="en-US" dirty="0"/>
          </a:p>
          <a:p>
            <a:r>
              <a:rPr lang="en-US" dirty="0"/>
              <a:t>void loop() </a:t>
            </a:r>
          </a:p>
          <a:p>
            <a:r>
              <a:rPr lang="en-US" dirty="0"/>
              <a:t>{</a:t>
            </a:r>
          </a:p>
          <a:p>
            <a:r>
              <a:rPr lang="en-US" dirty="0"/>
              <a:t>  j=</a:t>
            </a:r>
            <a:r>
              <a:rPr lang="en-US" dirty="0" err="1"/>
              <a:t>analogRead</a:t>
            </a:r>
            <a:r>
              <a:rPr lang="en-US" dirty="0"/>
              <a:t>(A0);</a:t>
            </a:r>
          </a:p>
          <a:p>
            <a:r>
              <a:rPr lang="en-US" dirty="0"/>
              <a:t>  j=map(j,0,982,148,0);</a:t>
            </a:r>
          </a:p>
          <a:p>
            <a:r>
              <a:rPr lang="en-US" dirty="0"/>
              <a:t>  </a:t>
            </a:r>
            <a:r>
              <a:rPr lang="en-US" dirty="0" err="1"/>
              <a:t>pres</a:t>
            </a:r>
            <a:r>
              <a:rPr lang="en-US" dirty="0"/>
              <a:t>=j;</a:t>
            </a:r>
          </a:p>
          <a:p>
            <a:r>
              <a:rPr lang="en-US" dirty="0"/>
              <a:t>  if(j&gt;100)</a:t>
            </a:r>
          </a:p>
          <a:p>
            <a:r>
              <a:rPr lang="en-US" dirty="0"/>
              <a:t>  j=100;</a:t>
            </a:r>
          </a:p>
          <a:p>
            <a:r>
              <a:rPr lang="en-US" dirty="0"/>
              <a:t>  else if(j&lt;0)</a:t>
            </a:r>
          </a:p>
          <a:p>
            <a:r>
              <a:rPr lang="en-US" dirty="0"/>
              <a:t>  j=0;</a:t>
            </a:r>
          </a:p>
          <a:p>
            <a:r>
              <a:rPr lang="en-US" dirty="0"/>
              <a:t>  </a:t>
            </a:r>
            <a:r>
              <a:rPr lang="en-US" dirty="0" err="1"/>
              <a:t>lcd.setCursor</a:t>
            </a:r>
            <a:r>
              <a:rPr lang="en-US" dirty="0"/>
              <a:t>(6,1);</a:t>
            </a:r>
          </a:p>
          <a:p>
            <a:r>
              <a:rPr lang="en-US" dirty="0"/>
              <a:t>  </a:t>
            </a:r>
            <a:r>
              <a:rPr lang="en-US" dirty="0" err="1"/>
              <a:t>lcd.print</a:t>
            </a:r>
            <a:r>
              <a:rPr lang="en-US" dirty="0"/>
              <a:t>(j);</a:t>
            </a:r>
          </a:p>
          <a:p>
            <a:r>
              <a:rPr lang="en-US" dirty="0"/>
              <a:t>  </a:t>
            </a:r>
            <a:r>
              <a:rPr lang="en-US" dirty="0" err="1"/>
              <a:t>lcd.print</a:t>
            </a:r>
            <a:r>
              <a:rPr lang="en-US" dirty="0"/>
              <a:t>("%  ");</a:t>
            </a:r>
          </a:p>
          <a:p>
            <a:r>
              <a:rPr lang="en-US" dirty="0"/>
              <a:t>  </a:t>
            </a:r>
            <a:r>
              <a:rPr lang="en-US" dirty="0" err="1"/>
              <a:t>prev</a:t>
            </a:r>
            <a:r>
              <a:rPr lang="en-US" dirty="0"/>
              <a:t>=j;</a:t>
            </a:r>
          </a:p>
          <a:p>
            <a:endParaRPr lang="en-US" dirty="0"/>
          </a:p>
          <a:p>
            <a:r>
              <a:rPr lang="en-US" dirty="0"/>
              <a:t>  </a:t>
            </a:r>
            <a:r>
              <a:rPr lang="en-US" dirty="0" err="1"/>
              <a:t>Serial.println</a:t>
            </a:r>
            <a:r>
              <a:rPr lang="en-US" dirty="0"/>
              <a:t>(j);</a:t>
            </a:r>
          </a:p>
          <a:p>
            <a:r>
              <a:rPr lang="en-US" dirty="0"/>
              <a:t>  delay(500);</a:t>
            </a:r>
          </a:p>
          <a:p>
            <a:r>
              <a:rPr lang="en-US" dirty="0"/>
              <a:t>  </a:t>
            </a:r>
          </a:p>
          <a:p>
            <a:r>
              <a:rPr lang="en-US" dirty="0"/>
              <a:t>}</a:t>
            </a:r>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31</a:t>
            </a:fld>
            <a:endParaRPr lang="en-US"/>
          </a:p>
        </p:txBody>
      </p:sp>
      <p:pic>
        <p:nvPicPr>
          <p:cNvPr id="8194" name="Picture 2" descr="Interfacing Soil Moisture Sensor with Arduino Circuit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027984"/>
            <a:ext cx="5930096" cy="33004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310812"/>
            <a:ext cx="2968943" cy="2228100"/>
          </a:xfrm>
          <a:prstGeom prst="rect">
            <a:avLst/>
          </a:prstGeom>
        </p:spPr>
      </p:pic>
    </p:spTree>
    <p:extLst>
      <p:ext uri="{BB962C8B-B14F-4D97-AF65-F5344CB8AC3E}">
        <p14:creationId xmlns:p14="http://schemas.microsoft.com/office/powerpoint/2010/main" val="4119663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a:t>
            </a:r>
            <a:endParaRPr lang="en-US" dirty="0"/>
          </a:p>
        </p:txBody>
      </p:sp>
      <p:sp>
        <p:nvSpPr>
          <p:cNvPr id="3" name="Content Placeholder 2"/>
          <p:cNvSpPr>
            <a:spLocks noGrp="1"/>
          </p:cNvSpPr>
          <p:nvPr>
            <p:ph type="subTitle" idx="1"/>
          </p:nvPr>
        </p:nvSpPr>
        <p:spPr/>
        <p:txBody>
          <a:bodyPr/>
          <a:lstStyle/>
          <a:p>
            <a:r>
              <a:rPr lang="en-US" dirty="0" smtClean="0"/>
              <a:t>Thank you!</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32</a:t>
            </a:fld>
            <a:endParaRPr lang="en-US"/>
          </a:p>
        </p:txBody>
      </p:sp>
    </p:spTree>
    <p:extLst>
      <p:ext uri="{BB962C8B-B14F-4D97-AF65-F5344CB8AC3E}">
        <p14:creationId xmlns:p14="http://schemas.microsoft.com/office/powerpoint/2010/main" val="388404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Case study 1</a:t>
            </a:r>
            <a:endParaRPr lang="en-US" dirty="0"/>
          </a:p>
        </p:txBody>
      </p:sp>
      <p:sp>
        <p:nvSpPr>
          <p:cNvPr id="3" name="Content Placeholder 2"/>
          <p:cNvSpPr>
            <a:spLocks noGrp="1"/>
          </p:cNvSpPr>
          <p:nvPr>
            <p:ph idx="1"/>
          </p:nvPr>
        </p:nvSpPr>
        <p:spPr>
          <a:xfrm>
            <a:off x="381000" y="1295400"/>
            <a:ext cx="3352800" cy="4525963"/>
          </a:xfrm>
        </p:spPr>
        <p:txBody>
          <a:bodyPr>
            <a:normAutofit/>
          </a:bodyPr>
          <a:lstStyle/>
          <a:p>
            <a:r>
              <a:rPr lang="en-US" dirty="0"/>
              <a:t>S</a:t>
            </a:r>
            <a:r>
              <a:rPr lang="en-US" dirty="0" smtClean="0"/>
              <a:t>aving </a:t>
            </a:r>
            <a:r>
              <a:rPr lang="en-US" dirty="0"/>
              <a:t>water, increasing efficiency and reducing the environmental impacts of ornamental plant production practices!</a:t>
            </a:r>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753" y="5775420"/>
            <a:ext cx="4948947" cy="10165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04800"/>
            <a:ext cx="5562600" cy="4184326"/>
          </a:xfrm>
          <a:prstGeom prst="rect">
            <a:avLst/>
          </a:prstGeom>
        </p:spPr>
      </p:pic>
      <p:sp>
        <p:nvSpPr>
          <p:cNvPr id="8" name="TextBox 7"/>
          <p:cNvSpPr txBox="1"/>
          <p:nvPr/>
        </p:nvSpPr>
        <p:spPr>
          <a:xfrm>
            <a:off x="3886200" y="4724400"/>
            <a:ext cx="2962671" cy="646331"/>
          </a:xfrm>
          <a:prstGeom prst="rect">
            <a:avLst/>
          </a:prstGeom>
          <a:noFill/>
        </p:spPr>
        <p:txBody>
          <a:bodyPr wrap="none" rtlCol="0">
            <a:spAutoFit/>
          </a:bodyPr>
          <a:lstStyle/>
          <a:p>
            <a:r>
              <a:rPr lang="en-US" dirty="0" smtClean="0">
                <a:hlinkClick r:id="rId4"/>
              </a:rPr>
              <a:t>http://www.smart-farms.net/</a:t>
            </a:r>
            <a:endParaRPr lang="en-US" dirty="0" smtClean="0"/>
          </a:p>
          <a:p>
            <a:endParaRPr lang="en-US" dirty="0"/>
          </a:p>
        </p:txBody>
      </p:sp>
    </p:spTree>
    <p:extLst>
      <p:ext uri="{BB962C8B-B14F-4D97-AF65-F5344CB8AC3E}">
        <p14:creationId xmlns:p14="http://schemas.microsoft.com/office/powerpoint/2010/main" val="982422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Case study 2</a:t>
            </a:r>
            <a:endParaRPr lang="en-US" dirty="0"/>
          </a:p>
        </p:txBody>
      </p:sp>
      <p:sp>
        <p:nvSpPr>
          <p:cNvPr id="3" name="Content Placeholder 2"/>
          <p:cNvSpPr>
            <a:spLocks noGrp="1"/>
          </p:cNvSpPr>
          <p:nvPr>
            <p:ph idx="1"/>
          </p:nvPr>
        </p:nvSpPr>
        <p:spPr>
          <a:xfrm>
            <a:off x="457200" y="1600200"/>
            <a:ext cx="2895600" cy="4525963"/>
          </a:xfrm>
        </p:spPr>
        <p:txBody>
          <a:bodyPr>
            <a:normAutofit/>
          </a:bodyPr>
          <a:lstStyle/>
          <a:p>
            <a:r>
              <a:rPr lang="en-US" dirty="0" smtClean="0"/>
              <a:t>Use of </a:t>
            </a:r>
          </a:p>
          <a:p>
            <a:pPr lvl="1"/>
            <a:r>
              <a:rPr lang="en-US" dirty="0" err="1" smtClean="0"/>
              <a:t>Ardunio</a:t>
            </a:r>
            <a:endParaRPr lang="en-US" dirty="0" smtClean="0"/>
          </a:p>
          <a:p>
            <a:pPr lvl="1"/>
            <a:r>
              <a:rPr lang="en-US" dirty="0" smtClean="0"/>
              <a:t>Sensors: Rain ,soil moisture </a:t>
            </a:r>
          </a:p>
          <a:p>
            <a:pPr lvl="1"/>
            <a:r>
              <a:rPr lang="en-US" dirty="0" smtClean="0"/>
              <a:t>Electronic valve</a:t>
            </a:r>
          </a:p>
          <a:p>
            <a:pPr marL="457200" lvl="1" indent="0">
              <a:buNone/>
            </a:pPr>
            <a:r>
              <a:rPr lang="en-US" dirty="0" smtClean="0"/>
              <a:t>To a feedback system</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09600"/>
            <a:ext cx="3860032" cy="542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6018020"/>
            <a:ext cx="6663940" cy="369332"/>
          </a:xfrm>
          <a:prstGeom prst="rect">
            <a:avLst/>
          </a:prstGeom>
          <a:noFill/>
        </p:spPr>
        <p:txBody>
          <a:bodyPr wrap="none" rtlCol="0">
            <a:spAutoFit/>
          </a:bodyPr>
          <a:lstStyle/>
          <a:p>
            <a:r>
              <a:rPr lang="en-US" dirty="0" smtClean="0"/>
              <a:t>https://aisel.aisnet.org/isd2014/proceedings2017/ISDevelopment/7/</a:t>
            </a:r>
            <a:endParaRPr lang="en-US" dirty="0"/>
          </a:p>
        </p:txBody>
      </p:sp>
    </p:spTree>
    <p:extLst>
      <p:ext uri="{BB962C8B-B14F-4D97-AF65-F5344CB8AC3E}">
        <p14:creationId xmlns:p14="http://schemas.microsoft.com/office/powerpoint/2010/main" val="292457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water drip irrigation </a:t>
            </a:r>
            <a:endParaRPr lang="en-US" dirty="0"/>
          </a:p>
        </p:txBody>
      </p:sp>
      <p:sp>
        <p:nvSpPr>
          <p:cNvPr id="3" name="Content Placeholder 2"/>
          <p:cNvSpPr>
            <a:spLocks noGrp="1"/>
          </p:cNvSpPr>
          <p:nvPr>
            <p:ph idx="1"/>
          </p:nvPr>
        </p:nvSpPr>
        <p:spPr>
          <a:xfrm>
            <a:off x="457200" y="1524000"/>
            <a:ext cx="3733800" cy="4602163"/>
          </a:xfrm>
        </p:spPr>
        <p:txBody>
          <a:bodyPr/>
          <a:lstStyle/>
          <a:p>
            <a:r>
              <a:rPr lang="en-US" dirty="0"/>
              <a:t>farm water drip irrigation 6v dc solenoid valve</a:t>
            </a:r>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6</a:t>
            </a:fld>
            <a:endParaRPr lang="en-US"/>
          </a:p>
        </p:txBody>
      </p:sp>
      <p:sp>
        <p:nvSpPr>
          <p:cNvPr id="6" name="Rectangle 5"/>
          <p:cNvSpPr/>
          <p:nvPr/>
        </p:nvSpPr>
        <p:spPr>
          <a:xfrm>
            <a:off x="570689" y="6190565"/>
            <a:ext cx="8001000" cy="646331"/>
          </a:xfrm>
          <a:prstGeom prst="rect">
            <a:avLst/>
          </a:prstGeom>
        </p:spPr>
        <p:txBody>
          <a:bodyPr wrap="square">
            <a:spAutoFit/>
          </a:bodyPr>
          <a:lstStyle/>
          <a:p>
            <a:r>
              <a:rPr lang="en-US" dirty="0" smtClean="0"/>
              <a:t>https://www.alibaba.com/product-detail/farm-water-drip-irrigation-6v-dc_60255165815.html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278" y="1524000"/>
            <a:ext cx="4719722" cy="4572000"/>
          </a:xfrm>
          <a:prstGeom prst="rect">
            <a:avLst/>
          </a:prstGeom>
        </p:spPr>
      </p:pic>
    </p:spTree>
    <p:extLst>
      <p:ext uri="{BB962C8B-B14F-4D97-AF65-F5344CB8AC3E}">
        <p14:creationId xmlns:p14="http://schemas.microsoft.com/office/powerpoint/2010/main" val="186873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Moisture sensor</a:t>
            </a:r>
            <a:endParaRPr lang="en-US" dirty="0"/>
          </a:p>
        </p:txBody>
      </p:sp>
      <p:sp>
        <p:nvSpPr>
          <p:cNvPr id="3" name="Content Placeholder 2"/>
          <p:cNvSpPr>
            <a:spLocks noGrp="1"/>
          </p:cNvSpPr>
          <p:nvPr>
            <p:ph idx="1"/>
          </p:nvPr>
        </p:nvSpPr>
        <p:spPr/>
        <p:txBody>
          <a:bodyPr/>
          <a:lstStyle/>
          <a:p>
            <a:pPr fontAlgn="base"/>
            <a:r>
              <a:rPr lang="en-US" b="1" dirty="0"/>
              <a:t>Moisture and nutrient status in the root zone</a:t>
            </a:r>
            <a:endParaRPr lang="en-US" dirty="0"/>
          </a:p>
          <a:p>
            <a:pPr fontAlgn="base"/>
            <a:r>
              <a:rPr lang="en-US" b="1" dirty="0"/>
              <a:t>Rapid monitoring of growing conditions</a:t>
            </a:r>
            <a:endParaRPr lang="en-US" dirty="0"/>
          </a:p>
          <a:p>
            <a:pPr fontAlgn="base"/>
            <a:r>
              <a:rPr lang="en-US" b="1" dirty="0"/>
              <a:t>Calibrations for many soils and </a:t>
            </a:r>
            <a:r>
              <a:rPr lang="en-US" b="1" dirty="0" smtClean="0"/>
              <a:t>substrates</a:t>
            </a:r>
            <a:endParaRPr lang="en-US" dirty="0"/>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7</a:t>
            </a:fld>
            <a:endParaRPr lang="en-US"/>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00919"/>
            <a:ext cx="4637088" cy="277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6046878"/>
            <a:ext cx="4178580" cy="646331"/>
          </a:xfrm>
          <a:prstGeom prst="rect">
            <a:avLst/>
          </a:prstGeom>
          <a:noFill/>
        </p:spPr>
        <p:txBody>
          <a:bodyPr wrap="none" rtlCol="0">
            <a:spAutoFit/>
          </a:bodyPr>
          <a:lstStyle/>
          <a:p>
            <a:r>
              <a:rPr lang="en-US" dirty="0" smtClean="0"/>
              <a:t>https://www.delta-t.co.uk/product/wet-2/</a:t>
            </a:r>
          </a:p>
          <a:p>
            <a:endParaRPr lang="en-US" dirty="0"/>
          </a:p>
        </p:txBody>
      </p:sp>
      <p:sp>
        <p:nvSpPr>
          <p:cNvPr id="7" name="TextBox 6"/>
          <p:cNvSpPr txBox="1"/>
          <p:nvPr/>
        </p:nvSpPr>
        <p:spPr>
          <a:xfrm>
            <a:off x="6705600" y="3733800"/>
            <a:ext cx="1505477" cy="646331"/>
          </a:xfrm>
          <a:prstGeom prst="rect">
            <a:avLst/>
          </a:prstGeom>
          <a:noFill/>
        </p:spPr>
        <p:txBody>
          <a:bodyPr wrap="none" rtlCol="0">
            <a:spAutoFit/>
          </a:bodyPr>
          <a:lstStyle/>
          <a:p>
            <a:r>
              <a:rPr lang="en-US" dirty="0" smtClean="0">
                <a:hlinkClick r:id="rId2"/>
              </a:rPr>
              <a:t>Click for video</a:t>
            </a:r>
            <a:endParaRPr lang="en-US" dirty="0" smtClean="0"/>
          </a:p>
          <a:p>
            <a:endParaRPr lang="en-US" dirty="0"/>
          </a:p>
        </p:txBody>
      </p:sp>
    </p:spTree>
    <p:extLst>
      <p:ext uri="{BB962C8B-B14F-4D97-AF65-F5344CB8AC3E}">
        <p14:creationId xmlns:p14="http://schemas.microsoft.com/office/powerpoint/2010/main" val="90714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Combine Solar power with farming</a:t>
            </a:r>
            <a:br>
              <a:rPr lang="en-US" dirty="0" smtClean="0"/>
            </a:br>
            <a:endParaRPr lang="en-US" dirty="0"/>
          </a:p>
        </p:txBody>
      </p:sp>
      <p:sp>
        <p:nvSpPr>
          <p:cNvPr id="3" name="Content Placeholder 2"/>
          <p:cNvSpPr>
            <a:spLocks noGrp="1"/>
          </p:cNvSpPr>
          <p:nvPr>
            <p:ph idx="1"/>
          </p:nvPr>
        </p:nvSpPr>
        <p:spPr/>
        <p:txBody>
          <a:bodyPr/>
          <a:lstStyle/>
          <a:p>
            <a:r>
              <a:rPr lang="en-US" dirty="0" smtClean="0"/>
              <a:t>Saving space and fossil fuel </a:t>
            </a:r>
          </a:p>
        </p:txBody>
      </p:sp>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2433" y="2209800"/>
            <a:ext cx="4526533" cy="3200400"/>
          </a:xfrm>
          <a:prstGeom prst="rect">
            <a:avLst/>
          </a:prstGeom>
        </p:spPr>
      </p:pic>
      <p:sp>
        <p:nvSpPr>
          <p:cNvPr id="7" name="TextBox 6"/>
          <p:cNvSpPr txBox="1"/>
          <p:nvPr/>
        </p:nvSpPr>
        <p:spPr>
          <a:xfrm>
            <a:off x="838200" y="5410200"/>
            <a:ext cx="7010400" cy="830997"/>
          </a:xfrm>
          <a:prstGeom prst="rect">
            <a:avLst/>
          </a:prstGeom>
          <a:noFill/>
        </p:spPr>
        <p:txBody>
          <a:bodyPr wrap="square" rtlCol="0">
            <a:spAutoFit/>
          </a:bodyPr>
          <a:lstStyle/>
          <a:p>
            <a:r>
              <a:rPr lang="en-US" sz="1600" dirty="0" smtClean="0"/>
              <a:t>https://cleantechnica.com/2017/11/24/combining-solar-panels-agriculture-makes-land-productive/</a:t>
            </a:r>
          </a:p>
          <a:p>
            <a:endParaRPr lang="en-US" sz="1600" dirty="0"/>
          </a:p>
        </p:txBody>
      </p:sp>
    </p:spTree>
    <p:extLst>
      <p:ext uri="{BB962C8B-B14F-4D97-AF65-F5344CB8AC3E}">
        <p14:creationId xmlns:p14="http://schemas.microsoft.com/office/powerpoint/2010/main" val="89280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Lab/factory based</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524000"/>
            <a:ext cx="5412424" cy="3611563"/>
          </a:xfrm>
        </p:spPr>
      </p:pic>
      <p:sp>
        <p:nvSpPr>
          <p:cNvPr id="4" name="Footer Placeholder 3"/>
          <p:cNvSpPr>
            <a:spLocks noGrp="1"/>
          </p:cNvSpPr>
          <p:nvPr>
            <p:ph type="ftr" sz="quarter" idx="11"/>
          </p:nvPr>
        </p:nvSpPr>
        <p:spPr/>
        <p:txBody>
          <a:bodyPr/>
          <a:lstStyle/>
          <a:p>
            <a:r>
              <a:rPr lang="en-US" smtClean="0"/>
              <a:t>Smart farming v1c</a:t>
            </a:r>
            <a:endParaRPr lang="en-US"/>
          </a:p>
        </p:txBody>
      </p:sp>
      <p:sp>
        <p:nvSpPr>
          <p:cNvPr id="5" name="Slide Number Placeholder 4"/>
          <p:cNvSpPr>
            <a:spLocks noGrp="1"/>
          </p:cNvSpPr>
          <p:nvPr>
            <p:ph type="sldNum" sz="quarter" idx="12"/>
          </p:nvPr>
        </p:nvSpPr>
        <p:spPr/>
        <p:txBody>
          <a:bodyPr/>
          <a:lstStyle/>
          <a:p>
            <a:fld id="{6339D7C2-185F-48FD-B037-E8058BDBA6E9}" type="slidenum">
              <a:rPr lang="en-US" smtClean="0"/>
              <a:t>9</a:t>
            </a:fld>
            <a:endParaRPr lang="en-US"/>
          </a:p>
        </p:txBody>
      </p:sp>
      <p:sp>
        <p:nvSpPr>
          <p:cNvPr id="6" name="TextBox 5"/>
          <p:cNvSpPr txBox="1"/>
          <p:nvPr/>
        </p:nvSpPr>
        <p:spPr>
          <a:xfrm>
            <a:off x="1066800" y="5791200"/>
            <a:ext cx="10905614" cy="369332"/>
          </a:xfrm>
          <a:prstGeom prst="rect">
            <a:avLst/>
          </a:prstGeom>
          <a:noFill/>
        </p:spPr>
        <p:txBody>
          <a:bodyPr wrap="none" rtlCol="0">
            <a:spAutoFit/>
          </a:bodyPr>
          <a:lstStyle/>
          <a:p>
            <a:r>
              <a:rPr lang="en-US" dirty="0" smtClean="0"/>
              <a:t>http://emag.directindustry.com/article-long/smart-farming-the-cloud-brings-more-than-rain-to-japanese-farmers/</a:t>
            </a:r>
            <a:endParaRPr lang="en-US" dirty="0"/>
          </a:p>
        </p:txBody>
      </p:sp>
    </p:spTree>
    <p:extLst>
      <p:ext uri="{BB962C8B-B14F-4D97-AF65-F5344CB8AC3E}">
        <p14:creationId xmlns:p14="http://schemas.microsoft.com/office/powerpoint/2010/main" val="3528366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1281</Words>
  <Application>Microsoft Office PowerPoint</Application>
  <PresentationFormat>On-screen Show (4:3)</PresentationFormat>
  <Paragraphs>327</Paragraphs>
  <Slides>32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Arial</vt:lpstr>
      <vt:lpstr>Calibri</vt:lpstr>
      <vt:lpstr>新細明體</vt:lpstr>
      <vt:lpstr>Office Theme</vt:lpstr>
      <vt:lpstr>Equation</vt:lpstr>
      <vt:lpstr>Stem6: smart farming DIY</vt:lpstr>
      <vt:lpstr>Introduction</vt:lpstr>
      <vt:lpstr>Use of Wifi/Internet</vt:lpstr>
      <vt:lpstr>Case study 1</vt:lpstr>
      <vt:lpstr>Case study 2</vt:lpstr>
      <vt:lpstr>Equipment: water drip irrigation </vt:lpstr>
      <vt:lpstr>Equipment: Moisture sensor</vt:lpstr>
      <vt:lpstr>Combine Solar power with farming </vt:lpstr>
      <vt:lpstr>Lab/factory based</vt:lpstr>
      <vt:lpstr>Lab/factory based: vertical farming</vt:lpstr>
      <vt:lpstr>LED based farming</vt:lpstr>
      <vt:lpstr>How to build a smart farming lab?</vt:lpstr>
      <vt:lpstr>Equipment</vt:lpstr>
      <vt:lpstr>Case study 1: Hacker farm</vt:lpstr>
      <vt:lpstr>Training</vt:lpstr>
      <vt:lpstr>Arduino software</vt:lpstr>
      <vt:lpstr>Arduino hardware</vt:lpstr>
      <vt:lpstr>Arduino driving multiple LEDs</vt:lpstr>
      <vt:lpstr>Arduino driving a water bump</vt:lpstr>
      <vt:lpstr>Arduino sensor: Water level sensor</vt:lpstr>
      <vt:lpstr>Control theory</vt:lpstr>
      <vt:lpstr>Example for speed control:  PID (proportional-integral-derivative) control</vt:lpstr>
      <vt:lpstr>Introduction</vt:lpstr>
      <vt:lpstr> Exercise 2: Values to evaluate a control system </vt:lpstr>
      <vt:lpstr>Choosing a computer</vt:lpstr>
      <vt:lpstr>Choosing a computer</vt:lpstr>
      <vt:lpstr>Open DIY Projects</vt:lpstr>
      <vt:lpstr>Other DIY projects</vt:lpstr>
      <vt:lpstr>Suggestions from https://www.amazon.com/</vt:lpstr>
      <vt:lpstr>Suggested projects</vt:lpstr>
      <vt:lpstr>Experiments test6.1 Soil Moisture Sensor  </vt:lpstr>
      <vt:lpstr>End</vt:lpstr>
    </vt:vector>
  </TitlesOfParts>
  <Company>CUHK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farming DIY</dc:title>
  <dc:creator>kh wong</dc:creator>
  <cp:lastModifiedBy>khwong</cp:lastModifiedBy>
  <cp:revision>37</cp:revision>
  <dcterms:created xsi:type="dcterms:W3CDTF">2018-09-26T00:43:52Z</dcterms:created>
  <dcterms:modified xsi:type="dcterms:W3CDTF">2020-06-17T00:20:16Z</dcterms:modified>
</cp:coreProperties>
</file>