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46" r:id="rId2"/>
    <p:sldId id="391" r:id="rId3"/>
    <p:sldId id="392" r:id="rId4"/>
    <p:sldId id="393" r:id="rId5"/>
    <p:sldId id="394" r:id="rId6"/>
    <p:sldId id="395" r:id="rId7"/>
    <p:sldId id="396" r:id="rId8"/>
    <p:sldId id="407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6" r:id="rId17"/>
    <p:sldId id="408" r:id="rId18"/>
    <p:sldId id="376" r:id="rId19"/>
  </p:sldIdLst>
  <p:sldSz cx="9144000" cy="6858000" type="screen4x3"/>
  <p:notesSz cx="6799263" cy="9904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E3E10C6-09B4-40A8-A408-B00678F06873}" type="datetimeFigureOut">
              <a:rPr lang="en-US"/>
              <a:pPr>
                <a:defRPr/>
              </a:pPr>
              <a:t>7/25/2014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2950"/>
            <a:ext cx="4951413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40363" cy="4456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7525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07525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30A3298-9445-45BE-BC11-CFB8B2D54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1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7691D-40B1-4854-AFA9-042881ECFECA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4B52-9EE1-4C06-ABA2-9B71204FB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0CFBA-1A2C-4F1E-AB79-05CB8B2B90CE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C24BB-5870-4A42-BBF1-9F1E7B7E1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03CB7-1C49-4A88-9F76-5A8657DEC11D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D316C-ED9F-4D86-A610-D1109781C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46F69-28AA-4E43-B8EE-B2E88D75AE6C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885D9-9635-4D51-9943-384BCDB19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F03EB-E34A-4197-BFD7-B6961D3E42A3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E7629-A40A-442D-A0E5-FCFCCEE1D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2AEC7-FEE3-4B3D-8C48-5DF0CA893081}" type="datetime1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86918-DB92-4551-BDAA-DB2E2C97F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76DC-D117-47C3-A2A5-142E9A80BC97}" type="datetime1">
              <a:rPr lang="en-US" smtClean="0"/>
              <a:t>7/25/2014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1C093-EF4F-4BFD-AA7F-37AB15767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A7239-97E1-4597-A8A0-32956A369BB5}" type="datetime1">
              <a:rPr lang="en-US" smtClean="0"/>
              <a:t>7/25/2014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EA249-8784-4ABF-9628-4B927A62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98AF-6FF2-48AC-947A-B7A276DBBC27}" type="datetime1">
              <a:rPr lang="en-US" smtClean="0"/>
              <a:t>7/25/2014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2A0D-8623-4DBD-8789-A2CEA78B5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AE85-C404-4553-9672-EB59D845D30D}" type="datetime1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0BF43-DDD5-4FCF-9C12-2CBB9EEEE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08D10-E80D-4BB6-AC35-A7566597AE09}" type="datetime1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9A17-0117-4F25-B02B-CF0EB15FD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1AE5D4-6D04-4022-9C41-372094804ACA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DCBF6E-CCD1-45D3-AE7E-FF392B429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NWHjWrq_Vo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JEQkuax7lK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iyakbVyoaf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ENGG1100 </a:t>
            </a:r>
            <a:br>
              <a:rPr lang="en-US" dirty="0" smtClean="0"/>
            </a:br>
            <a:r>
              <a:rPr lang="en-US" dirty="0" smtClean="0"/>
              <a:t>Ch7: Introduction To Engineering Design (Digital Logic)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Part 3 of digital logic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KH WONG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98553-4153-44B2-93D9-EB7E77854585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4341" name="Picture 2" descr="P:\0khw_photos\0photo_2013_cu\130821_robot\DSC_0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4191000"/>
            <a:ext cx="2951163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3b) A </a:t>
            </a:r>
            <a:r>
              <a:rPr lang="en-US" dirty="0"/>
              <a:t>finite state machine uses 2 </a:t>
            </a:r>
            <a:r>
              <a:rPr lang="en-US" dirty="0" smtClean="0"/>
              <a:t>sensors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(with </a:t>
            </a:r>
            <a:r>
              <a:rPr lang="en-US" dirty="0">
                <a:solidFill>
                  <a:srgbClr val="FF0000"/>
                </a:solidFill>
              </a:rPr>
              <a:t>transition condition)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44958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E.g. The robot that follows the magnetic strip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5F29A-11BB-4015-9876-8E3851FF22AE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 in life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(with transition </a:t>
            </a:r>
            <a:r>
              <a:rPr lang="en-US" dirty="0" smtClean="0">
                <a:solidFill>
                  <a:srgbClr val="FF0000"/>
                </a:solidFill>
              </a:rPr>
              <a:t>condition : study hard)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State of a student at CUHK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Start</a:t>
            </a:r>
            <a:r>
              <a:rPr lang="zh-CN" altLang="en-US" dirty="0" smtClean="0"/>
              <a:t>：</a:t>
            </a:r>
            <a:r>
              <a:rPr lang="en-US" dirty="0" smtClean="0"/>
              <a:t>go to state1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1=Year 1: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entry action: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Transition: </a:t>
            </a:r>
            <a:r>
              <a:rPr lang="en-US" u="sng" dirty="0" smtClean="0"/>
              <a:t>if (study hard) </a:t>
            </a:r>
            <a:r>
              <a:rPr lang="en-US" dirty="0" smtClean="0"/>
              <a:t>promote to state2 (year2)  else go back to state 1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2=Year 2: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entry action</a:t>
            </a:r>
            <a:r>
              <a:rPr lang="en-US" dirty="0" smtClean="0"/>
              <a:t>:</a:t>
            </a:r>
            <a:r>
              <a:rPr lang="en-US" dirty="0"/>
              <a:t>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Transition: </a:t>
            </a:r>
            <a:r>
              <a:rPr lang="en-US" u="sng" dirty="0"/>
              <a:t>if (study hard) </a:t>
            </a:r>
            <a:r>
              <a:rPr lang="en-US" dirty="0"/>
              <a:t>promote to </a:t>
            </a:r>
            <a:r>
              <a:rPr lang="en-US" dirty="0" smtClean="0"/>
              <a:t>state3 (year3) </a:t>
            </a:r>
            <a:r>
              <a:rPr lang="en-US" dirty="0"/>
              <a:t>else </a:t>
            </a:r>
            <a:r>
              <a:rPr lang="en-US" dirty="0" smtClean="0"/>
              <a:t>go back to state 2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3=Year 3: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entry action</a:t>
            </a:r>
            <a:r>
              <a:rPr lang="en-US" dirty="0" smtClean="0"/>
              <a:t>:</a:t>
            </a:r>
            <a:r>
              <a:rPr lang="en-US" dirty="0"/>
              <a:t>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Transition: if (study hard) promote to </a:t>
            </a:r>
            <a:r>
              <a:rPr lang="en-US" dirty="0" smtClean="0"/>
              <a:t>state4 (year4) </a:t>
            </a:r>
            <a:r>
              <a:rPr lang="en-US" dirty="0"/>
              <a:t>else </a:t>
            </a:r>
            <a:r>
              <a:rPr lang="en-US" dirty="0" smtClean="0"/>
              <a:t>go back to state </a:t>
            </a:r>
            <a:r>
              <a:rPr lang="en-US" dirty="0"/>
              <a:t>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State </a:t>
            </a:r>
            <a:r>
              <a:rPr lang="en-US" dirty="0" smtClean="0"/>
              <a:t>4=Year 4: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entry action: 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Transition: </a:t>
            </a:r>
            <a:r>
              <a:rPr lang="en-US" u="sng" dirty="0"/>
              <a:t>if (study hard) </a:t>
            </a:r>
            <a:r>
              <a:rPr lang="en-US" dirty="0"/>
              <a:t>promote </a:t>
            </a:r>
            <a:r>
              <a:rPr lang="en-US" dirty="0" smtClean="0"/>
              <a:t>to stop(graduation) else back go to state4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Stop: Graduation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09D31-F9DD-4857-B6E1-5459A721FDB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590800" y="2362200"/>
            <a:ext cx="5181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2590800" y="3200400"/>
            <a:ext cx="502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623457" y="4114800"/>
            <a:ext cx="5148943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634343" y="4991100"/>
            <a:ext cx="5290457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971800" y="2971800"/>
            <a:ext cx="2667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042557" y="3891643"/>
            <a:ext cx="2667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971800" y="4762500"/>
            <a:ext cx="2667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895600" y="5524500"/>
            <a:ext cx="2667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Demo 3b</a:t>
            </a:r>
            <a:r>
              <a:rPr lang="en-US" dirty="0"/>
              <a:t>) An finite state machine uses 2 sensors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robot can follow the magnetic strip</a:t>
            </a:r>
          </a:p>
          <a:p>
            <a:pPr eaLnBrk="1" hangingPunct="1"/>
            <a:r>
              <a:rPr lang="en-US" dirty="0" smtClean="0"/>
              <a:t>Video Demo:</a:t>
            </a:r>
          </a:p>
          <a:p>
            <a:pPr eaLnBrk="1" hangingPunct="1"/>
            <a:r>
              <a:rPr lang="en-US" dirty="0" smtClean="0">
                <a:hlinkClick r:id="rId2"/>
              </a:rPr>
              <a:t>http://youtu.be/NWHjWrq_VoY</a:t>
            </a:r>
            <a:endParaRPr lang="en-US" dirty="0" smtClean="0"/>
          </a:p>
          <a:p>
            <a:pPr eaLnBrk="1" hangingPunct="1"/>
            <a:r>
              <a:rPr lang="en-US" dirty="0" smtClean="0"/>
              <a:t>Please refer to the program of demo 3c, Demo 3b and demo3c are using the same program.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6BD05-2687-42EC-83E3-B28719BC6977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100" dirty="0"/>
              <a:t>3c) A finite state machine uses 3 sensors</a:t>
            </a:r>
            <a:br>
              <a:rPr lang="en-US" sz="3100" dirty="0"/>
            </a:br>
            <a:r>
              <a:rPr lang="en-US" sz="3100" dirty="0"/>
              <a:t>E.g. Follow the magnetic strip, find the CAN and </a:t>
            </a:r>
            <a:r>
              <a:rPr lang="en-US" sz="3100" dirty="0" smtClean="0"/>
              <a:t>stop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Video Demo : </a:t>
            </a:r>
            <a:r>
              <a:rPr lang="en-US" dirty="0" smtClean="0">
                <a:hlinkClick r:id="rId2"/>
              </a:rPr>
              <a:t>http://youtu.be/JEQkuax7lKE</a:t>
            </a:r>
            <a:endParaRPr lang="en-US" dirty="0" smtClean="0"/>
          </a:p>
          <a:p>
            <a:pPr lvl="1" eaLnBrk="1" hangingPunct="1"/>
            <a:r>
              <a:rPr lang="en-US" dirty="0" smtClean="0"/>
              <a:t>The robot finds the CAN using the magnetic strip placed under the testing board  and stops </a:t>
            </a:r>
          </a:p>
        </p:txBody>
      </p:sp>
      <p:grpSp>
        <p:nvGrpSpPr>
          <p:cNvPr id="26627" name="Group 3"/>
          <p:cNvGrpSpPr>
            <a:grpSpLocks noChangeAspect="1"/>
          </p:cNvGrpSpPr>
          <p:nvPr/>
        </p:nvGrpSpPr>
        <p:grpSpPr bwMode="auto">
          <a:xfrm>
            <a:off x="1135212" y="2896474"/>
            <a:ext cx="5943600" cy="3543300"/>
            <a:chOff x="2455" y="4005"/>
            <a:chExt cx="7200" cy="4320"/>
          </a:xfrm>
        </p:grpSpPr>
        <p:sp>
          <p:nvSpPr>
            <p:cNvPr id="26631" name="AutoShape 29"/>
            <p:cNvSpPr>
              <a:spLocks noChangeAspect="1" noChangeArrowheads="1" noTextEdit="1"/>
            </p:cNvSpPr>
            <p:nvPr/>
          </p:nvSpPr>
          <p:spPr bwMode="auto">
            <a:xfrm>
              <a:off x="2455" y="4005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2" name="Rectangle 28"/>
            <p:cNvSpPr>
              <a:spLocks noChangeArrowheads="1"/>
            </p:cNvSpPr>
            <p:nvPr/>
          </p:nvSpPr>
          <p:spPr bwMode="auto">
            <a:xfrm rot="-2646290">
              <a:off x="3970" y="5747"/>
              <a:ext cx="3227" cy="16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33" name="Rectangle 27"/>
            <p:cNvSpPr>
              <a:spLocks noChangeArrowheads="1"/>
            </p:cNvSpPr>
            <p:nvPr/>
          </p:nvSpPr>
          <p:spPr bwMode="auto">
            <a:xfrm rot="2609810">
              <a:off x="6387" y="4561"/>
              <a:ext cx="833" cy="139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34" name="Rectangle 26"/>
            <p:cNvSpPr>
              <a:spLocks noChangeArrowheads="1"/>
            </p:cNvSpPr>
            <p:nvPr/>
          </p:nvSpPr>
          <p:spPr bwMode="auto">
            <a:xfrm rot="2681514">
              <a:off x="3895" y="6653"/>
              <a:ext cx="831" cy="97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35" name="Rectangle 25"/>
            <p:cNvSpPr>
              <a:spLocks noChangeArrowheads="1"/>
            </p:cNvSpPr>
            <p:nvPr/>
          </p:nvSpPr>
          <p:spPr bwMode="auto">
            <a:xfrm rot="-2753710">
              <a:off x="4518" y="7419"/>
              <a:ext cx="277" cy="13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36" name="Rectangle 24"/>
            <p:cNvSpPr>
              <a:spLocks noChangeArrowheads="1"/>
            </p:cNvSpPr>
            <p:nvPr/>
          </p:nvSpPr>
          <p:spPr bwMode="auto">
            <a:xfrm rot="-2753710">
              <a:off x="3825" y="6723"/>
              <a:ext cx="278" cy="13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37" name="Oval 23"/>
            <p:cNvSpPr>
              <a:spLocks noChangeArrowheads="1"/>
            </p:cNvSpPr>
            <p:nvPr/>
          </p:nvSpPr>
          <p:spPr bwMode="auto">
            <a:xfrm>
              <a:off x="4449" y="6374"/>
              <a:ext cx="138" cy="13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38" name="Oval 22"/>
            <p:cNvSpPr>
              <a:spLocks noChangeArrowheads="1"/>
            </p:cNvSpPr>
            <p:nvPr/>
          </p:nvSpPr>
          <p:spPr bwMode="auto">
            <a:xfrm>
              <a:off x="4864" y="6792"/>
              <a:ext cx="139" cy="13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39" name="Line 21"/>
            <p:cNvSpPr>
              <a:spLocks noChangeShapeType="1"/>
            </p:cNvSpPr>
            <p:nvPr/>
          </p:nvSpPr>
          <p:spPr bwMode="auto">
            <a:xfrm>
              <a:off x="4449" y="6513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0" name="Oval 20"/>
            <p:cNvSpPr>
              <a:spLocks noChangeArrowheads="1"/>
            </p:cNvSpPr>
            <p:nvPr/>
          </p:nvSpPr>
          <p:spPr bwMode="auto">
            <a:xfrm>
              <a:off x="4726" y="6513"/>
              <a:ext cx="137" cy="1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41" name="Oval 19"/>
            <p:cNvSpPr>
              <a:spLocks noChangeArrowheads="1"/>
            </p:cNvSpPr>
            <p:nvPr/>
          </p:nvSpPr>
          <p:spPr bwMode="auto">
            <a:xfrm>
              <a:off x="5418" y="5399"/>
              <a:ext cx="554" cy="557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42" name="Text Box 18"/>
            <p:cNvSpPr txBox="1">
              <a:spLocks noChangeArrowheads="1"/>
            </p:cNvSpPr>
            <p:nvPr/>
          </p:nvSpPr>
          <p:spPr bwMode="auto">
            <a:xfrm>
              <a:off x="5141" y="7071"/>
              <a:ext cx="692" cy="43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S2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6643" name="Text Box 17"/>
            <p:cNvSpPr txBox="1">
              <a:spLocks noChangeArrowheads="1"/>
            </p:cNvSpPr>
            <p:nvPr/>
          </p:nvSpPr>
          <p:spPr bwMode="auto">
            <a:xfrm>
              <a:off x="5418" y="6374"/>
              <a:ext cx="691" cy="4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S3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6644" name="Text Box 16"/>
            <p:cNvSpPr txBox="1">
              <a:spLocks noChangeArrowheads="1"/>
            </p:cNvSpPr>
            <p:nvPr/>
          </p:nvSpPr>
          <p:spPr bwMode="auto">
            <a:xfrm>
              <a:off x="3757" y="5817"/>
              <a:ext cx="692" cy="3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S1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6645" name="Line 15"/>
            <p:cNvSpPr>
              <a:spLocks noChangeShapeType="1"/>
            </p:cNvSpPr>
            <p:nvPr/>
          </p:nvSpPr>
          <p:spPr bwMode="auto">
            <a:xfrm>
              <a:off x="4172" y="6095"/>
              <a:ext cx="277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Line 14"/>
            <p:cNvSpPr>
              <a:spLocks noChangeShapeType="1"/>
            </p:cNvSpPr>
            <p:nvPr/>
          </p:nvSpPr>
          <p:spPr bwMode="auto">
            <a:xfrm flipH="1">
              <a:off x="4864" y="6513"/>
              <a:ext cx="4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Line 13"/>
            <p:cNvSpPr>
              <a:spLocks noChangeShapeType="1"/>
            </p:cNvSpPr>
            <p:nvPr/>
          </p:nvSpPr>
          <p:spPr bwMode="auto">
            <a:xfrm flipH="1" flipV="1">
              <a:off x="5003" y="6931"/>
              <a:ext cx="138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Text Box 12"/>
            <p:cNvSpPr txBox="1">
              <a:spLocks noChangeArrowheads="1"/>
            </p:cNvSpPr>
            <p:nvPr/>
          </p:nvSpPr>
          <p:spPr bwMode="auto">
            <a:xfrm>
              <a:off x="6110" y="5956"/>
              <a:ext cx="970" cy="4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Obstacle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6649" name="Line 11"/>
            <p:cNvSpPr>
              <a:spLocks noChangeShapeType="1"/>
            </p:cNvSpPr>
            <p:nvPr/>
          </p:nvSpPr>
          <p:spPr bwMode="auto">
            <a:xfrm flipH="1" flipV="1">
              <a:off x="5972" y="5817"/>
              <a:ext cx="415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0" name="Text Box 10"/>
            <p:cNvSpPr txBox="1">
              <a:spLocks noChangeArrowheads="1"/>
            </p:cNvSpPr>
            <p:nvPr/>
          </p:nvSpPr>
          <p:spPr bwMode="auto">
            <a:xfrm>
              <a:off x="7357" y="4841"/>
              <a:ext cx="969" cy="4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End point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6651" name="Line 9"/>
            <p:cNvSpPr>
              <a:spLocks noChangeShapeType="1"/>
            </p:cNvSpPr>
            <p:nvPr/>
          </p:nvSpPr>
          <p:spPr bwMode="auto">
            <a:xfrm flipH="1" flipV="1">
              <a:off x="7080" y="4702"/>
              <a:ext cx="553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2" name="Text Box 8"/>
            <p:cNvSpPr txBox="1">
              <a:spLocks noChangeArrowheads="1"/>
            </p:cNvSpPr>
            <p:nvPr/>
          </p:nvSpPr>
          <p:spPr bwMode="auto">
            <a:xfrm>
              <a:off x="4864" y="7628"/>
              <a:ext cx="1246" cy="4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RM1,RM2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6653" name="Text Box 7"/>
            <p:cNvSpPr txBox="1">
              <a:spLocks noChangeArrowheads="1"/>
            </p:cNvSpPr>
            <p:nvPr/>
          </p:nvSpPr>
          <p:spPr bwMode="auto">
            <a:xfrm>
              <a:off x="2649" y="6374"/>
              <a:ext cx="1108" cy="4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LM1,LM2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6654" name="Line 6"/>
            <p:cNvSpPr>
              <a:spLocks noChangeShapeType="1"/>
            </p:cNvSpPr>
            <p:nvPr/>
          </p:nvSpPr>
          <p:spPr bwMode="auto">
            <a:xfrm flipH="1" flipV="1">
              <a:off x="4864" y="7489"/>
              <a:ext cx="277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5" name="Line 5"/>
            <p:cNvSpPr>
              <a:spLocks noChangeShapeType="1"/>
            </p:cNvSpPr>
            <p:nvPr/>
          </p:nvSpPr>
          <p:spPr bwMode="auto">
            <a:xfrm>
              <a:off x="3618" y="6513"/>
              <a:ext cx="277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6" name="Text Box 4"/>
            <p:cNvSpPr txBox="1">
              <a:spLocks noChangeArrowheads="1"/>
            </p:cNvSpPr>
            <p:nvPr/>
          </p:nvSpPr>
          <p:spPr bwMode="auto">
            <a:xfrm>
              <a:off x="2927" y="7428"/>
              <a:ext cx="968" cy="41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Start point</a:t>
              </a:r>
              <a:endParaRPr lang="en-US" altLang="zh-CN">
                <a:cs typeface="Arial" charset="0"/>
              </a:endParaRPr>
            </a:p>
          </p:txBody>
        </p:sp>
      </p:grpSp>
      <p:sp>
        <p:nvSpPr>
          <p:cNvPr id="26628" name="Rectangle 39"/>
          <p:cNvSpPr>
            <a:spLocks noChangeArrowheads="1"/>
          </p:cNvSpPr>
          <p:nvPr/>
        </p:nvSpPr>
        <p:spPr bwMode="auto">
          <a:xfrm>
            <a:off x="0" y="400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ACF9C-BC48-481F-B339-2A4D594CA8BF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0" y="1219200"/>
            <a:ext cx="1905000" cy="1143000"/>
          </a:xfrm>
        </p:spPr>
        <p:txBody>
          <a:bodyPr/>
          <a:lstStyle/>
          <a:p>
            <a:pPr algn="l" eaLnBrk="1" hangingPunct="1"/>
            <a:r>
              <a:rPr lang="en-US" sz="2400" dirty="0" smtClean="0"/>
              <a:t>Finite state machine </a:t>
            </a:r>
            <a:br>
              <a:rPr lang="en-US" sz="2400" dirty="0" smtClean="0"/>
            </a:br>
            <a:r>
              <a:rPr lang="en-US" sz="2400" dirty="0" smtClean="0"/>
              <a:t>using 3 sensors (s1, s2, s3)with </a:t>
            </a:r>
            <a:r>
              <a:rPr lang="en-US" sz="2400" dirty="0" smtClean="0">
                <a:solidFill>
                  <a:srgbClr val="FF0000"/>
                </a:solidFill>
              </a:rPr>
              <a:t>transition conditions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for (3c)</a:t>
            </a:r>
            <a:endParaRPr lang="en-US" sz="2400" dirty="0" smtClean="0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76BDC-352A-41E5-9BB3-4B22B5E09674}" type="slidenum">
              <a:rPr lang="en-US"/>
              <a:pPr>
                <a:defRPr/>
              </a:pPr>
              <a:t>14</a:t>
            </a:fld>
            <a:endParaRPr lang="en-US"/>
          </a:p>
        </p:txBody>
      </p:sp>
      <p:pic>
        <p:nvPicPr>
          <p:cNvPr id="27655" name="Picture 7" descr="state_diagr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05162"/>
            <a:ext cx="6040438" cy="6357938"/>
          </a:xfrm>
          <a:prstGeom prst="rect">
            <a:avLst/>
          </a:prstGeom>
          <a:noFill/>
        </p:spPr>
      </p:pic>
      <p:pic>
        <p:nvPicPr>
          <p:cNvPr id="6" name="Picture 2" descr="http://upload.wikimedia.org/wikipedia/commons/thumb/c/cf/Finite_state_machine_example_with_comments.svg/338px-Finite_state_machine_example_with_comments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967" y="3524251"/>
            <a:ext cx="1808151" cy="2571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435212" y="6139935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 diagram</a:t>
            </a:r>
          </a:p>
          <a:p>
            <a:r>
              <a:rPr lang="en-US" dirty="0" smtClean="0"/>
              <a:t>Basic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l" eaLnBrk="1" hangingPunct="1"/>
            <a:r>
              <a:rPr lang="en-US" sz="2400" smtClean="0"/>
              <a:t>Program 3c (S1, S2, S3 are used) </a:t>
            </a:r>
            <a:br>
              <a:rPr lang="en-US" sz="2400" smtClean="0"/>
            </a:br>
            <a:r>
              <a:rPr lang="en-US" sz="2400" smtClean="0"/>
              <a:t>S1, S2 for following the magnetic strip</a:t>
            </a:r>
            <a:br>
              <a:rPr lang="en-US" sz="2400" smtClean="0"/>
            </a:br>
            <a:r>
              <a:rPr lang="en-US" sz="2400" smtClean="0"/>
              <a:t>S3 for detecting the CAN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73914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   The sample source code (program_segment3)  is shown below: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    switch(state)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   {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case STATE1: // </a:t>
            </a:r>
            <a:r>
              <a:rPr lang="en-US" sz="1800" dirty="0" smtClean="0">
                <a:solidFill>
                  <a:srgbClr val="00B050"/>
                </a:solidFill>
              </a:rPr>
              <a:t>forward for 1 second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 LM1=1;LM2=0;RM1=1;RM2=0;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 SPEED=200;DELAY_TIME=10;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 motors(LM1,LM2,RM1,RM2,SPEED,DELAY_TIME);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//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if ( S3()==1 &amp;&amp; S2()==1 &amp;&amp; S1()=0 ) state=STATE2;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else if(S3()==1 &amp;&amp; S2()==0 &amp;&amp; S1()=1) state=STATE3;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          else if((S3==0) || (S3()==1 &amp;&amp; S2()==0 &amp;&amp; S1()=0)) state=STATE4;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          break;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case STATE2: //</a:t>
            </a:r>
            <a:r>
              <a:rPr lang="en-US" sz="1800" u="sng" dirty="0" smtClean="0">
                <a:solidFill>
                  <a:srgbClr val="00B050"/>
                </a:solidFill>
              </a:rPr>
              <a:t>robot turns left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          LM1=0;LM2=0;RM1=1;RM2=0;SPEED=200;DELAY_TIME=10;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motors(LM1,LM2,RM1,RM2,SPEED,DELAY_TIME);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//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if ( S3()==1 &amp;&amp; S2()==1 &amp;&amp; S1()=1 ) state=STATE1; //</a:t>
            </a:r>
            <a:r>
              <a:rPr lang="en-US" sz="1800" dirty="0" smtClean="0">
                <a:solidFill>
                  <a:srgbClr val="00B050"/>
                </a:solidFill>
              </a:rPr>
              <a:t>back to state 1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else if(S3()==1 &amp;&amp; S2()==0 &amp;&amp; S1()=1) state=STATE3;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else if((S3==0) || (S3()==1 &amp;&amp; S2()==0 &amp;&amp; S1()=0)) state=STATE4;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dirty="0" smtClean="0"/>
              <a:t>	   break;</a:t>
            </a:r>
          </a:p>
          <a:p>
            <a:pPr eaLnBrk="1" hangingPunct="1">
              <a:lnSpc>
                <a:spcPct val="80000"/>
              </a:lnSpc>
            </a:pPr>
            <a:endParaRPr lang="en-US" sz="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B6930-1A20-4FBB-8888-625A302F0C0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76200" y="2419350"/>
            <a:ext cx="1600200" cy="147796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If S3=0, a CAN is detected, next state is state4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00200" y="3897313"/>
            <a:ext cx="533400" cy="141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8677" idx="2"/>
          </p:cNvCxnSpPr>
          <p:nvPr/>
        </p:nvCxnSpPr>
        <p:spPr>
          <a:xfrm>
            <a:off x="876300" y="3897313"/>
            <a:ext cx="1714500" cy="2351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0" name="TextBox 13"/>
          <p:cNvSpPr txBox="1">
            <a:spLocks noChangeArrowheads="1"/>
          </p:cNvSpPr>
          <p:nvPr/>
        </p:nvSpPr>
        <p:spPr bwMode="auto">
          <a:xfrm>
            <a:off x="6705600" y="2025650"/>
            <a:ext cx="2209800" cy="64611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Move forward for  1 second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6400800" y="2227263"/>
            <a:ext cx="381000" cy="889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682" name="TextBox 15"/>
          <p:cNvSpPr txBox="1">
            <a:spLocks noChangeArrowheads="1"/>
          </p:cNvSpPr>
          <p:nvPr/>
        </p:nvSpPr>
        <p:spPr bwMode="auto">
          <a:xfrm>
            <a:off x="6781800" y="2846388"/>
            <a:ext cx="2208213" cy="650875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Robot Deviated right, goto state 2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324600" y="3352800"/>
            <a:ext cx="457200" cy="13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4" name="TextBox 19"/>
          <p:cNvSpPr txBox="1">
            <a:spLocks noChangeArrowheads="1"/>
          </p:cNvSpPr>
          <p:nvPr/>
        </p:nvSpPr>
        <p:spPr bwMode="auto">
          <a:xfrm>
            <a:off x="7924800" y="3589338"/>
            <a:ext cx="1171575" cy="1476375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Robot Deviated left</a:t>
            </a:r>
          </a:p>
          <a:p>
            <a:r>
              <a:rPr lang="en-US" dirty="0" err="1" smtClean="0"/>
              <a:t>goto</a:t>
            </a:r>
            <a:r>
              <a:rPr lang="en-US" dirty="0" smtClean="0"/>
              <a:t> </a:t>
            </a:r>
            <a:r>
              <a:rPr lang="en-US" dirty="0"/>
              <a:t>state 3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559550" y="3756025"/>
            <a:ext cx="1454150" cy="92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case STATE3: //</a:t>
            </a:r>
            <a:r>
              <a:rPr lang="en-US" sz="2000" u="sng" smtClean="0">
                <a:solidFill>
                  <a:srgbClr val="00B050"/>
                </a:solidFill>
              </a:rPr>
              <a:t>robot turns right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    LM1=1;LM2=0;RM1=0;RM2=0;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    SPEED=200;DELAY_TIME=10;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/>
              <a:t>	     motors(LM1,LM2,RM1,RM2,SPEED,DELAY_TIME);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/>
              <a:t>	     //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/>
              <a:t>	     if ( S3()==1 &amp;&amp; S2()==1 &amp;&amp; S1()=1 ) state=STATE1;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        else if(S3()==1 &amp;&amp; S2()==1 &amp;&amp; S1()=0) state=STATE2;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        else if((S3==0) || (S3()==1 &amp;&amp; S2()==0 &amp;&amp; S1()=0)) state=STATE4;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         break;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case STATE4: //</a:t>
            </a:r>
            <a:r>
              <a:rPr lang="en-US" sz="2000" smtClean="0">
                <a:solidFill>
                  <a:srgbClr val="00B050"/>
                </a:solidFill>
              </a:rPr>
              <a:t>stop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/>
              <a:t>        LM1=0;LM2=0;RM1=0;RM2=0;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/>
              <a:t>        SPEED=200;DELAY_TIME=10;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          motors(LM1,LM2,RM1,RM2,SPEED,DELAY_TIME);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/>
              <a:t>                 break;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default: //none of above states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          state=STATE4;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/>
              <a:t>                 LM1=0;LM2=0;RM1=0;RM2=0;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           SPEED=200;DELAY_TIME=10;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          motors(LM1,LM2,RM1,RM2,SPEED,DELAY_TIME);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 break;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smtClean="0"/>
              <a:t>}</a:t>
            </a:r>
          </a:p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E6AB8-6363-49C1-A9B6-F7B50EAABB9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9701" name="TextBox 7"/>
          <p:cNvSpPr txBox="1">
            <a:spLocks noChangeArrowheads="1"/>
          </p:cNvSpPr>
          <p:nvPr/>
        </p:nvSpPr>
        <p:spPr bwMode="auto">
          <a:xfrm>
            <a:off x="6400800" y="2971800"/>
            <a:ext cx="2438400" cy="64611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State4 is the stop state, the robot stops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124200" y="3124200"/>
            <a:ext cx="3276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6019800" y="152400"/>
            <a:ext cx="2819400" cy="64611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If S3=0,a CAN is detected</a:t>
            </a:r>
          </a:p>
          <a:p>
            <a:r>
              <a:rPr lang="en-US"/>
              <a:t>Next state is state4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819400" y="771525"/>
            <a:ext cx="3228975" cy="1590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digital logic part 1,2 &amp; 3, we learned</a:t>
            </a:r>
          </a:p>
          <a:p>
            <a:pPr lvl="1"/>
            <a:r>
              <a:rPr lang="en-US" dirty="0" smtClean="0"/>
              <a:t>What is digital logic</a:t>
            </a:r>
          </a:p>
          <a:p>
            <a:pPr lvl="1"/>
            <a:r>
              <a:rPr lang="en-US" dirty="0" smtClean="0"/>
              <a:t>Digital logic operations represented by</a:t>
            </a:r>
          </a:p>
          <a:p>
            <a:pPr lvl="2"/>
            <a:r>
              <a:rPr lang="en-US" dirty="0" smtClean="0"/>
              <a:t>Digital logic formula method</a:t>
            </a:r>
          </a:p>
          <a:p>
            <a:pPr lvl="2"/>
            <a:r>
              <a:rPr lang="en-US" dirty="0" smtClean="0"/>
              <a:t>Truth table method</a:t>
            </a:r>
          </a:p>
          <a:p>
            <a:pPr lvl="2"/>
            <a:r>
              <a:rPr lang="en-US" dirty="0" smtClean="0"/>
              <a:t>Their implementation methods using programs</a:t>
            </a:r>
          </a:p>
          <a:p>
            <a:pPr lvl="1"/>
            <a:r>
              <a:rPr lang="en-US" dirty="0" smtClean="0"/>
              <a:t>Final state machines </a:t>
            </a:r>
          </a:p>
          <a:p>
            <a:pPr lvl="2"/>
            <a:r>
              <a:rPr lang="en-US" dirty="0" smtClean="0"/>
              <a:t>Theory and implementations</a:t>
            </a:r>
          </a:p>
          <a:p>
            <a:pPr lvl="1"/>
            <a:r>
              <a:rPr lang="en-US" dirty="0" smtClean="0"/>
              <a:t>Use the above to control a robot for specific tasks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885D9-9635-4D51-9943-384BCDB19D2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40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8A2A8-6906-4099-A5C6-7E23A0FD66DA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Use a finite state machine to control the robot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AD4DE-9288-42DE-A6C9-E6510A50533C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Understanding </a:t>
            </a:r>
            <a:r>
              <a:rPr lang="en-US" dirty="0"/>
              <a:t>finite state </a:t>
            </a:r>
            <a:r>
              <a:rPr lang="en-US" dirty="0" smtClean="0"/>
              <a:t>machines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3a) A simple finite state machine (no sensor)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E.g.: The dancing robot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3b) An finite </a:t>
            </a:r>
            <a:r>
              <a:rPr lang="en-US" dirty="0"/>
              <a:t>state </a:t>
            </a:r>
            <a:r>
              <a:rPr lang="en-US" dirty="0" smtClean="0"/>
              <a:t>machine uses 2 sensors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E.g. The </a:t>
            </a:r>
            <a:r>
              <a:rPr lang="en-US" dirty="0"/>
              <a:t>robot that follows the </a:t>
            </a:r>
            <a:r>
              <a:rPr lang="en-US" dirty="0" smtClean="0"/>
              <a:t>magnetic strip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3c) A finite </a:t>
            </a:r>
            <a:r>
              <a:rPr lang="en-US" dirty="0"/>
              <a:t>state machine uses </a:t>
            </a:r>
            <a:r>
              <a:rPr lang="en-US" dirty="0" smtClean="0"/>
              <a:t>3 </a:t>
            </a:r>
            <a:r>
              <a:rPr lang="en-US" dirty="0"/>
              <a:t>sensors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E.g. Follow the magnetic strip, find the CAN and stop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D9A7BA-C5A8-44ED-AC0D-A8D06E315F48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Understanding finite state machines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Example of a door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State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</a:t>
            </a:r>
            <a:r>
              <a:rPr lang="en-US" dirty="0" smtClean="0"/>
              <a:t>ransition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</a:t>
            </a:r>
            <a:r>
              <a:rPr lang="en-US" dirty="0" smtClean="0"/>
              <a:t>ransition condition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Entry action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66089-8841-4936-8BAB-09B615B9F0DE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17413" name="Picture 2" descr="http://upload.wikimedia.org/wikipedia/commons/thumb/c/cf/Finite_state_machine_example_with_comments.svg/338px-Finite_state_machine_example_with_comments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0738" y="152400"/>
            <a:ext cx="4056062" cy="576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4724400" y="5988050"/>
            <a:ext cx="4286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http://en.wikipedia.org/wiki/State_diagram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in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State of a student at CUHK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Start: go to state 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1=Year 1: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entry action: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Transition: go to state 2  after 1 year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2=Year 2: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entry action</a:t>
            </a:r>
            <a:r>
              <a:rPr lang="en-US" dirty="0" smtClean="0"/>
              <a:t>:</a:t>
            </a:r>
            <a:r>
              <a:rPr lang="en-US" dirty="0"/>
              <a:t> register 12 </a:t>
            </a:r>
            <a:r>
              <a:rPr lang="en-US" dirty="0" smtClean="0"/>
              <a:t>courses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Transition: </a:t>
            </a:r>
            <a:r>
              <a:rPr lang="en-US" dirty="0" smtClean="0"/>
              <a:t>go to state 3 </a:t>
            </a:r>
            <a:r>
              <a:rPr lang="en-US" dirty="0"/>
              <a:t>after 1 year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3=Year 3: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entry action: register 12 courses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Transition: </a:t>
            </a:r>
            <a:r>
              <a:rPr lang="en-US" dirty="0" smtClean="0"/>
              <a:t>go to state 4 </a:t>
            </a:r>
            <a:r>
              <a:rPr lang="en-US" dirty="0"/>
              <a:t>after 1 year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4=Year 4: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entry action: register 8</a:t>
            </a:r>
            <a:r>
              <a:rPr lang="en-US" dirty="0" smtClean="0"/>
              <a:t> courses and </a:t>
            </a:r>
            <a:r>
              <a:rPr lang="en-US" dirty="0" err="1" smtClean="0"/>
              <a:t>Final_year_project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Transition: </a:t>
            </a:r>
            <a:r>
              <a:rPr lang="en-US" dirty="0" smtClean="0"/>
              <a:t>go to </a:t>
            </a:r>
            <a:r>
              <a:rPr lang="en-US" dirty="0"/>
              <a:t>stop after 1 year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Stop: Graduation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2F199-EB30-48DE-9CB5-4F481CE422B4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3a) The simple state machine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no transition condition 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robot that dances with a pattern</a:t>
            </a:r>
          </a:p>
          <a:p>
            <a:pPr lvl="1" eaLnBrk="1" hangingPunct="1"/>
            <a:r>
              <a:rPr lang="en-US" dirty="0" smtClean="0"/>
              <a:t>Forward 2 seconds, turn left 2 seconds and turn right 2 seconds, stops and repeat the pattern again</a:t>
            </a:r>
          </a:p>
          <a:p>
            <a:pPr eaLnBrk="1" hangingPunct="1"/>
            <a:r>
              <a:rPr lang="en-US" dirty="0" smtClean="0"/>
              <a:t>Video demo:</a:t>
            </a:r>
          </a:p>
          <a:p>
            <a:pPr eaLnBrk="1" hangingPunct="1"/>
            <a:r>
              <a:rPr lang="en-US" dirty="0" smtClean="0">
                <a:hlinkClick r:id="rId2"/>
              </a:rPr>
              <a:t>http://youtu.be/iyakbVyoafI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97CCA-2BB0-448D-B7A4-97AA705B5DD8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Simple finite state machine for (3a) :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No sensor input (no transition condition)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grpSp>
        <p:nvGrpSpPr>
          <p:cNvPr id="20483" name="Group 32"/>
          <p:cNvGrpSpPr>
            <a:grpSpLocks/>
          </p:cNvGrpSpPr>
          <p:nvPr/>
        </p:nvGrpSpPr>
        <p:grpSpPr bwMode="auto">
          <a:xfrm>
            <a:off x="1143000" y="1751013"/>
            <a:ext cx="6515100" cy="4257675"/>
            <a:chOff x="-66675" y="457200"/>
            <a:chExt cx="6515100" cy="4257675"/>
          </a:xfrm>
        </p:grpSpPr>
        <p:sp>
          <p:nvSpPr>
            <p:cNvPr id="20493" name="Oval 27"/>
            <p:cNvSpPr>
              <a:spLocks noChangeArrowheads="1"/>
            </p:cNvSpPr>
            <p:nvPr/>
          </p:nvSpPr>
          <p:spPr bwMode="auto">
            <a:xfrm>
              <a:off x="2628900" y="1279525"/>
              <a:ext cx="1028700" cy="100647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494" name="Text Box 26"/>
            <p:cNvSpPr txBox="1">
              <a:spLocks noChangeArrowheads="1"/>
            </p:cNvSpPr>
            <p:nvPr/>
          </p:nvSpPr>
          <p:spPr bwMode="auto">
            <a:xfrm>
              <a:off x="2857500" y="1487488"/>
              <a:ext cx="800100" cy="57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Entry action:</a:t>
              </a:r>
            </a:p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Move</a:t>
              </a:r>
              <a:endParaRPr lang="en-US" altLang="zh-CN" sz="800">
                <a:cs typeface="Arial" charset="0"/>
              </a:endParaRPr>
            </a:p>
            <a:p>
              <a:pPr eaLnBrk="0" hangingPunct="0"/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Forward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495" name="Text Box 25"/>
            <p:cNvSpPr txBox="1">
              <a:spLocks noChangeArrowheads="1"/>
            </p:cNvSpPr>
            <p:nvPr/>
          </p:nvSpPr>
          <p:spPr bwMode="auto">
            <a:xfrm>
              <a:off x="3467100" y="1098550"/>
              <a:ext cx="17145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Output: LM1,LM2,RM1,RM2=1010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496" name="Oval 24"/>
            <p:cNvSpPr>
              <a:spLocks noChangeArrowheads="1"/>
            </p:cNvSpPr>
            <p:nvPr/>
          </p:nvSpPr>
          <p:spPr bwMode="auto">
            <a:xfrm>
              <a:off x="4914900" y="2447925"/>
              <a:ext cx="1028700" cy="990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497" name="Text Box 23"/>
            <p:cNvSpPr txBox="1">
              <a:spLocks noChangeArrowheads="1"/>
            </p:cNvSpPr>
            <p:nvPr/>
          </p:nvSpPr>
          <p:spPr bwMode="auto">
            <a:xfrm>
              <a:off x="5200650" y="2727325"/>
              <a:ext cx="800100" cy="57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E: Turn</a:t>
              </a:r>
              <a:endParaRPr lang="en-US" altLang="zh-CN" sz="800">
                <a:cs typeface="Arial" charset="0"/>
              </a:endParaRPr>
            </a:p>
            <a:p>
              <a:pPr eaLnBrk="0" hangingPunct="0"/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Left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498" name="Text Box 22"/>
            <p:cNvSpPr txBox="1">
              <a:spLocks noChangeArrowheads="1"/>
            </p:cNvSpPr>
            <p:nvPr/>
          </p:nvSpPr>
          <p:spPr bwMode="auto">
            <a:xfrm>
              <a:off x="4733925" y="3270250"/>
              <a:ext cx="17145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Output: LM1,LM2,RM1,RM2=0010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499" name="Oval 21"/>
            <p:cNvSpPr>
              <a:spLocks noChangeArrowheads="1"/>
            </p:cNvSpPr>
            <p:nvPr/>
          </p:nvSpPr>
          <p:spPr bwMode="auto">
            <a:xfrm>
              <a:off x="2628900" y="3533775"/>
              <a:ext cx="1028700" cy="990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00" name="Text Box 20"/>
            <p:cNvSpPr txBox="1">
              <a:spLocks noChangeArrowheads="1"/>
            </p:cNvSpPr>
            <p:nvPr/>
          </p:nvSpPr>
          <p:spPr bwMode="auto">
            <a:xfrm>
              <a:off x="2933700" y="3813175"/>
              <a:ext cx="800100" cy="57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E:Turn</a:t>
              </a:r>
              <a:endParaRPr lang="en-US" altLang="zh-CN" sz="800">
                <a:cs typeface="Arial" charset="0"/>
              </a:endParaRPr>
            </a:p>
            <a:p>
              <a:pPr eaLnBrk="0" hangingPunct="0"/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Right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01" name="Text Box 19"/>
            <p:cNvSpPr txBox="1">
              <a:spLocks noChangeArrowheads="1"/>
            </p:cNvSpPr>
            <p:nvPr/>
          </p:nvSpPr>
          <p:spPr bwMode="auto">
            <a:xfrm>
              <a:off x="2266950" y="4257675"/>
              <a:ext cx="17145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Output: LM1,LM2,RM1,RM2=1000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02" name="Text Box 18"/>
            <p:cNvSpPr txBox="1">
              <a:spLocks noChangeArrowheads="1"/>
            </p:cNvSpPr>
            <p:nvPr/>
          </p:nvSpPr>
          <p:spPr bwMode="auto">
            <a:xfrm>
              <a:off x="4105275" y="1830388"/>
              <a:ext cx="10287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Transition: After 2 seconds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03" name="Oval 17"/>
            <p:cNvSpPr>
              <a:spLocks noChangeArrowheads="1"/>
            </p:cNvSpPr>
            <p:nvPr/>
          </p:nvSpPr>
          <p:spPr bwMode="auto">
            <a:xfrm>
              <a:off x="342900" y="2546350"/>
              <a:ext cx="1028700" cy="990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04" name="Text Box 16"/>
            <p:cNvSpPr txBox="1">
              <a:spLocks noChangeArrowheads="1"/>
            </p:cNvSpPr>
            <p:nvPr/>
          </p:nvSpPr>
          <p:spPr bwMode="auto">
            <a:xfrm>
              <a:off x="581025" y="2908300"/>
              <a:ext cx="8001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E:Stop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05" name="Text Box 15"/>
            <p:cNvSpPr txBox="1">
              <a:spLocks noChangeArrowheads="1"/>
            </p:cNvSpPr>
            <p:nvPr/>
          </p:nvSpPr>
          <p:spPr bwMode="auto">
            <a:xfrm>
              <a:off x="-66675" y="3270250"/>
              <a:ext cx="17145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Output: LM1,LM2,RM1,RM2=0000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06" name="Line 14"/>
            <p:cNvSpPr>
              <a:spLocks noChangeShapeType="1"/>
            </p:cNvSpPr>
            <p:nvPr/>
          </p:nvSpPr>
          <p:spPr bwMode="auto">
            <a:xfrm>
              <a:off x="3657600" y="1830388"/>
              <a:ext cx="1257300" cy="914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13"/>
            <p:cNvSpPr>
              <a:spLocks noChangeShapeType="1"/>
            </p:cNvSpPr>
            <p:nvPr/>
          </p:nvSpPr>
          <p:spPr bwMode="auto">
            <a:xfrm flipH="1">
              <a:off x="3657600" y="3201988"/>
              <a:ext cx="1257300" cy="685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12"/>
            <p:cNvSpPr>
              <a:spLocks noChangeShapeType="1"/>
            </p:cNvSpPr>
            <p:nvPr/>
          </p:nvSpPr>
          <p:spPr bwMode="auto">
            <a:xfrm flipH="1" flipV="1">
              <a:off x="1371600" y="3316288"/>
              <a:ext cx="1257300" cy="685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11"/>
            <p:cNvSpPr>
              <a:spLocks noChangeShapeType="1"/>
            </p:cNvSpPr>
            <p:nvPr/>
          </p:nvSpPr>
          <p:spPr bwMode="auto">
            <a:xfrm flipV="1">
              <a:off x="1257300" y="1830388"/>
              <a:ext cx="1371600" cy="800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Text Box 10"/>
            <p:cNvSpPr txBox="1">
              <a:spLocks noChangeArrowheads="1"/>
            </p:cNvSpPr>
            <p:nvPr/>
          </p:nvSpPr>
          <p:spPr bwMode="auto">
            <a:xfrm>
              <a:off x="3657600" y="3201988"/>
              <a:ext cx="10287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After 2 seconds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11" name="Text Box 9"/>
            <p:cNvSpPr txBox="1">
              <a:spLocks noChangeArrowheads="1"/>
            </p:cNvSpPr>
            <p:nvPr/>
          </p:nvSpPr>
          <p:spPr bwMode="auto">
            <a:xfrm>
              <a:off x="1714500" y="3316288"/>
              <a:ext cx="10287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After 2 seconds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12" name="Text Box 8"/>
            <p:cNvSpPr txBox="1">
              <a:spLocks noChangeArrowheads="1"/>
            </p:cNvSpPr>
            <p:nvPr/>
          </p:nvSpPr>
          <p:spPr bwMode="auto">
            <a:xfrm>
              <a:off x="1257300" y="1830388"/>
              <a:ext cx="10287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000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Transition: After 2 seconds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13" name="Text Box 7"/>
            <p:cNvSpPr txBox="1">
              <a:spLocks noChangeArrowheads="1"/>
            </p:cNvSpPr>
            <p:nvPr/>
          </p:nvSpPr>
          <p:spPr bwMode="auto">
            <a:xfrm>
              <a:off x="2867025" y="1362075"/>
              <a:ext cx="7334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State1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14" name="Text Box 6"/>
            <p:cNvSpPr txBox="1">
              <a:spLocks noChangeArrowheads="1"/>
            </p:cNvSpPr>
            <p:nvPr/>
          </p:nvSpPr>
          <p:spPr bwMode="auto">
            <a:xfrm>
              <a:off x="5133975" y="2546350"/>
              <a:ext cx="7334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State2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15" name="Text Box 5"/>
            <p:cNvSpPr txBox="1">
              <a:spLocks noChangeArrowheads="1"/>
            </p:cNvSpPr>
            <p:nvPr/>
          </p:nvSpPr>
          <p:spPr bwMode="auto">
            <a:xfrm>
              <a:off x="2867025" y="3632200"/>
              <a:ext cx="7334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State3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16" name="Text Box 4"/>
            <p:cNvSpPr txBox="1">
              <a:spLocks noChangeArrowheads="1"/>
            </p:cNvSpPr>
            <p:nvPr/>
          </p:nvSpPr>
          <p:spPr bwMode="auto">
            <a:xfrm>
              <a:off x="490537" y="2694770"/>
              <a:ext cx="7334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State4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17" name="Oval 3"/>
            <p:cNvSpPr>
              <a:spLocks noChangeArrowheads="1"/>
            </p:cNvSpPr>
            <p:nvPr/>
          </p:nvSpPr>
          <p:spPr bwMode="auto">
            <a:xfrm>
              <a:off x="2667000" y="457200"/>
              <a:ext cx="933450" cy="4953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18" name="Text Box 2"/>
            <p:cNvSpPr txBox="1">
              <a:spLocks noChangeArrowheads="1"/>
            </p:cNvSpPr>
            <p:nvPr/>
          </p:nvSpPr>
          <p:spPr bwMode="auto">
            <a:xfrm>
              <a:off x="2867025" y="555625"/>
              <a:ext cx="6000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 b="1">
                  <a:latin typeface="Calibri" pitchFamily="34" charset="0"/>
                  <a:ea typeface="PMingLiU" pitchFamily="18" charset="-120"/>
                  <a:cs typeface="Times New Roman" pitchFamily="18" charset="0"/>
                </a:rPr>
                <a:t>Start</a:t>
              </a:r>
              <a:endParaRPr lang="en-US" altLang="zh-CN">
                <a:cs typeface="Arial" charset="0"/>
              </a:endParaRPr>
            </a:p>
          </p:txBody>
        </p:sp>
        <p:sp>
          <p:nvSpPr>
            <p:cNvPr id="20519" name="Line 1"/>
            <p:cNvSpPr>
              <a:spLocks noChangeShapeType="1"/>
            </p:cNvSpPr>
            <p:nvPr/>
          </p:nvSpPr>
          <p:spPr bwMode="auto">
            <a:xfrm>
              <a:off x="3133725" y="917575"/>
              <a:ext cx="0" cy="3968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4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20485" name="Rectangle 4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B0A59-4232-4A6D-87C0-E67432F6B924}" type="slidenum">
              <a:rPr lang="en-US"/>
              <a:pPr>
                <a:defRPr/>
              </a:pPr>
              <a:t>7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360488" y="1474788"/>
            <a:ext cx="6875462" cy="2713037"/>
            <a:chOff x="1360488" y="1474788"/>
            <a:chExt cx="6875462" cy="2713037"/>
          </a:xfrm>
        </p:grpSpPr>
        <p:sp>
          <p:nvSpPr>
            <p:cNvPr id="20488" name="TextBox 35"/>
            <p:cNvSpPr txBox="1">
              <a:spLocks noChangeArrowheads="1"/>
            </p:cNvSpPr>
            <p:nvPr/>
          </p:nvSpPr>
          <p:spPr bwMode="auto">
            <a:xfrm>
              <a:off x="6832600" y="1474788"/>
              <a:ext cx="140335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Entry actions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6934200" y="1849438"/>
              <a:ext cx="142875" cy="2338387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endCxn id="20513" idx="2"/>
            </p:cNvCxnSpPr>
            <p:nvPr/>
          </p:nvCxnSpPr>
          <p:spPr>
            <a:xfrm flipH="1">
              <a:off x="4443413" y="1844675"/>
              <a:ext cx="2633662" cy="1208088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91" name="TextBox 43"/>
            <p:cNvSpPr txBox="1">
              <a:spLocks noChangeArrowheads="1"/>
            </p:cNvSpPr>
            <p:nvPr/>
          </p:nvSpPr>
          <p:spPr bwMode="auto">
            <a:xfrm>
              <a:off x="1360488" y="2371725"/>
              <a:ext cx="110648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Transition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2000250" y="2655888"/>
              <a:ext cx="581025" cy="468312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 descr="http://upload.wikimedia.org/wikipedia/commons/thumb/c/cf/Finite_state_machine_example_with_comments.svg/338px-Finite_state_machine_example_with_comments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967" y="3524251"/>
            <a:ext cx="1808151" cy="2571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435212" y="6139935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 diagram</a:t>
            </a:r>
          </a:p>
          <a:p>
            <a:r>
              <a:rPr lang="en-US" dirty="0" err="1" smtClean="0"/>
              <a:t>Baisc</a:t>
            </a:r>
            <a:r>
              <a:rPr lang="en-US" dirty="0" smtClean="0"/>
              <a:t>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-20638"/>
            <a:ext cx="8229600" cy="1143001"/>
          </a:xfrm>
        </p:spPr>
        <p:txBody>
          <a:bodyPr/>
          <a:lstStyle/>
          <a:p>
            <a:pPr eaLnBrk="1" hangingPunct="1"/>
            <a:r>
              <a:rPr lang="en-US" sz="2800" smtClean="0"/>
              <a:t>Implementation of the finite state machine for (3a)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257800"/>
          </a:xfrm>
        </p:spPr>
        <p:txBody>
          <a:bodyPr/>
          <a:lstStyle/>
          <a:p>
            <a:pPr eaLnBrk="1" hangingPunct="1"/>
            <a:r>
              <a:rPr lang="en-US" sz="1600" smtClean="0"/>
              <a:t> Part of the sample source code is shown below:</a:t>
            </a:r>
          </a:p>
          <a:p>
            <a:pPr eaLnBrk="1" hangingPunct="1"/>
            <a:r>
              <a:rPr lang="en-US" sz="1600" smtClean="0"/>
              <a:t>switch(state)</a:t>
            </a:r>
          </a:p>
          <a:p>
            <a:pPr eaLnBrk="1" hangingPunct="1"/>
            <a:r>
              <a:rPr lang="en-US" sz="1600" smtClean="0"/>
              <a:t>    {</a:t>
            </a:r>
          </a:p>
          <a:p>
            <a:pPr eaLnBrk="1" hangingPunct="1"/>
            <a:r>
              <a:rPr lang="en-US" sz="1600" smtClean="0"/>
              <a:t>        case STATE1:</a:t>
            </a:r>
          </a:p>
          <a:p>
            <a:pPr eaLnBrk="1" hangingPunct="1"/>
            <a:r>
              <a:rPr lang="en-US" sz="1600" smtClean="0"/>
              <a:t>	LM1=1;LM2=0;RM1=1;RM2=0;SPEED=200; //entry action</a:t>
            </a:r>
          </a:p>
          <a:p>
            <a:pPr eaLnBrk="1" hangingPunct="1"/>
            <a:r>
              <a:rPr lang="en-US" sz="1600" smtClean="0"/>
              <a:t>             DELAY_TIME=2000;  // transition :delay 2 seconds </a:t>
            </a:r>
          </a:p>
          <a:p>
            <a:pPr eaLnBrk="1" hangingPunct="1"/>
            <a:r>
              <a:rPr lang="en-US" sz="1600" smtClean="0"/>
              <a:t>	motors(LM1,LM2,RM1,RM2,SPEED,SPEED,DELAY_TIME); </a:t>
            </a:r>
          </a:p>
          <a:p>
            <a:pPr eaLnBrk="1" hangingPunct="1"/>
            <a:r>
              <a:rPr lang="en-US" sz="1600" smtClean="0"/>
              <a:t>	state=STATE2; // </a:t>
            </a:r>
            <a:r>
              <a:rPr lang="en-US" sz="1600" u="sng" smtClean="0">
                <a:solidFill>
                  <a:srgbClr val="00B050"/>
                </a:solidFill>
              </a:rPr>
              <a:t>next state will be state2</a:t>
            </a:r>
          </a:p>
          <a:p>
            <a:pPr eaLnBrk="1" hangingPunct="1"/>
            <a:r>
              <a:rPr lang="en-US" sz="1600" smtClean="0"/>
              <a:t>	break; //</a:t>
            </a:r>
            <a:r>
              <a:rPr lang="en-US" sz="1600" u="sng" smtClean="0">
                <a:solidFill>
                  <a:srgbClr val="00B050"/>
                </a:solidFill>
              </a:rPr>
              <a:t>end of the current state</a:t>
            </a:r>
          </a:p>
          <a:p>
            <a:pPr eaLnBrk="1" hangingPunct="1"/>
            <a:r>
              <a:rPr lang="en-US" sz="1600" smtClean="0"/>
              <a:t>        case STATE2:</a:t>
            </a:r>
          </a:p>
          <a:p>
            <a:pPr eaLnBrk="1" hangingPunct="1"/>
            <a:r>
              <a:rPr lang="en-US" sz="1600" smtClean="0"/>
              <a:t>	LM1=0;LM2=0;RM1=1;RM2=0;SPEED=200;DELAY_TIME=2000;  // delay 2 seconds</a:t>
            </a:r>
          </a:p>
          <a:p>
            <a:pPr eaLnBrk="1" hangingPunct="1"/>
            <a:r>
              <a:rPr lang="en-US" sz="1600" smtClean="0"/>
              <a:t>	motors(LM1,LM2,RM1,RM2,SPEED,SPEED,DELAY_TIME);</a:t>
            </a:r>
          </a:p>
          <a:p>
            <a:pPr eaLnBrk="1" hangingPunct="1"/>
            <a:r>
              <a:rPr lang="en-US" sz="1600" smtClean="0"/>
              <a:t>            state=STATE3; //</a:t>
            </a:r>
            <a:r>
              <a:rPr lang="en-US" sz="1600" u="sng" smtClean="0">
                <a:solidFill>
                  <a:srgbClr val="00B050"/>
                </a:solidFill>
              </a:rPr>
              <a:t>next state will be state3</a:t>
            </a:r>
          </a:p>
          <a:p>
            <a:pPr eaLnBrk="1" hangingPunct="1"/>
            <a:r>
              <a:rPr lang="en-US" sz="1600" smtClean="0"/>
              <a:t>             break; //</a:t>
            </a:r>
            <a:r>
              <a:rPr lang="en-US" sz="1600" u="sng" smtClean="0">
                <a:solidFill>
                  <a:srgbClr val="00B050"/>
                </a:solidFill>
              </a:rPr>
              <a:t>end of the current state</a:t>
            </a:r>
          </a:p>
          <a:p>
            <a:pPr eaLnBrk="1" hangingPunct="1"/>
            <a:r>
              <a:rPr lang="en-US" sz="1600" smtClean="0"/>
              <a:t>// to be continued  on next page</a:t>
            </a:r>
          </a:p>
          <a:p>
            <a:pPr eaLnBrk="1" hangingPunct="1"/>
            <a:endParaRPr lang="en-US" sz="9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3A2173-FE20-4F10-9231-B4728564A1F0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6705600" y="798513"/>
            <a:ext cx="2438400" cy="1755775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Use of DELAY:</a:t>
            </a:r>
          </a:p>
          <a:p>
            <a:r>
              <a:rPr lang="en-US">
                <a:solidFill>
                  <a:srgbClr val="FF0000"/>
                </a:solidFill>
              </a:rPr>
              <a:t>DELAY_TIME=2000</a:t>
            </a:r>
          </a:p>
          <a:p>
            <a:r>
              <a:rPr lang="en-US"/>
              <a:t>motors(LM1,LM2,RM1,RM2,SPEED,SPEED,</a:t>
            </a:r>
            <a:r>
              <a:rPr lang="en-US">
                <a:solidFill>
                  <a:srgbClr val="FF0000"/>
                </a:solidFill>
              </a:rPr>
              <a:t>DELAY_TIME</a:t>
            </a:r>
            <a:r>
              <a:rPr lang="en-US"/>
              <a:t>);</a:t>
            </a:r>
          </a:p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715000" y="1676400"/>
            <a:ext cx="990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1" name="TextBox 9"/>
          <p:cNvSpPr txBox="1">
            <a:spLocks noChangeArrowheads="1"/>
          </p:cNvSpPr>
          <p:nvPr/>
        </p:nvSpPr>
        <p:spPr bwMode="auto">
          <a:xfrm>
            <a:off x="3657600" y="1143000"/>
            <a:ext cx="2667000" cy="64611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Set motor to run forward with speed=200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876800" y="1787525"/>
            <a:ext cx="609600" cy="269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TextBox 12"/>
          <p:cNvSpPr txBox="1">
            <a:spLocks noChangeArrowheads="1"/>
          </p:cNvSpPr>
          <p:nvPr/>
        </p:nvSpPr>
        <p:spPr bwMode="auto">
          <a:xfrm>
            <a:off x="5970588" y="2957513"/>
            <a:ext cx="2667000" cy="64611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System call to ask the motor to work</a:t>
            </a:r>
          </a:p>
        </p:txBody>
      </p:sp>
      <p:cxnSp>
        <p:nvCxnSpPr>
          <p:cNvPr id="14" name="Straight Arrow Connector 13"/>
          <p:cNvCxnSpPr>
            <a:stCxn id="21513" idx="1"/>
          </p:cNvCxnSpPr>
          <p:nvPr/>
        </p:nvCxnSpPr>
        <p:spPr>
          <a:xfrm flipH="1" flipV="1">
            <a:off x="5522913" y="2965450"/>
            <a:ext cx="447675" cy="314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5" name="TextBox 14"/>
          <p:cNvSpPr txBox="1">
            <a:spLocks noChangeArrowheads="1"/>
          </p:cNvSpPr>
          <p:nvPr/>
        </p:nvSpPr>
        <p:spPr bwMode="auto">
          <a:xfrm>
            <a:off x="2819400" y="5486400"/>
            <a:ext cx="4391025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Exercise: explain the meaning of state 2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2514600" y="3122612"/>
            <a:ext cx="2286000" cy="4810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362200" y="4648200"/>
            <a:ext cx="2286000" cy="4810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57200" y="-20638"/>
            <a:ext cx="8229600" cy="1143001"/>
          </a:xfrm>
        </p:spPr>
        <p:txBody>
          <a:bodyPr/>
          <a:lstStyle/>
          <a:p>
            <a:pPr eaLnBrk="1" hangingPunct="1"/>
            <a:r>
              <a:rPr lang="en-US" sz="2800" smtClean="0"/>
              <a:t>Continue from last page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/>
          <a:lstStyle/>
          <a:p>
            <a:pPr eaLnBrk="1" hangingPunct="1"/>
            <a:r>
              <a:rPr lang="en-US" sz="2000" dirty="0" smtClean="0"/>
              <a:t>case STATE3:</a:t>
            </a:r>
          </a:p>
          <a:p>
            <a:pPr eaLnBrk="1" hangingPunct="1"/>
            <a:r>
              <a:rPr lang="en-US" sz="2000" dirty="0" smtClean="0"/>
              <a:t>	LM1=1;LM2=0;RM1=0;RM2=0;DELAY_TIME=2000; </a:t>
            </a:r>
            <a:r>
              <a:rPr lang="en-US" sz="2000" i="1" dirty="0" smtClean="0"/>
              <a:t>	</a:t>
            </a:r>
          </a:p>
          <a:p>
            <a:pPr eaLnBrk="1" hangingPunct="1"/>
            <a:r>
              <a:rPr lang="en-US" sz="2000" dirty="0" smtClean="0"/>
              <a:t>	motors(LM1,LM2,RM1,RM2,SPEED,SPEED,DELAY_TIME);</a:t>
            </a:r>
          </a:p>
          <a:p>
            <a:pPr eaLnBrk="1" hangingPunct="1"/>
            <a:r>
              <a:rPr lang="en-US" sz="2000" dirty="0" smtClean="0"/>
              <a:t>          state=STATE4;</a:t>
            </a:r>
          </a:p>
          <a:p>
            <a:pPr eaLnBrk="1" hangingPunct="1"/>
            <a:r>
              <a:rPr lang="en-US" sz="2000" dirty="0" smtClean="0"/>
              <a:t>	break; </a:t>
            </a:r>
          </a:p>
          <a:p>
            <a:pPr eaLnBrk="1" hangingPunct="1"/>
            <a:r>
              <a:rPr lang="en-US" sz="2000" dirty="0" smtClean="0"/>
              <a:t>case STATE4:</a:t>
            </a:r>
          </a:p>
          <a:p>
            <a:pPr eaLnBrk="1" hangingPunct="1"/>
            <a:r>
              <a:rPr lang="en-US" sz="2000" dirty="0" smtClean="0"/>
              <a:t>	LM1=0;LM2=0;RM1=0;RM2=0;SPEED=200;DELAY_TIME=2000;  </a:t>
            </a:r>
          </a:p>
          <a:p>
            <a:pPr eaLnBrk="1" hangingPunct="1"/>
            <a:r>
              <a:rPr lang="en-US" sz="2000" dirty="0" smtClean="0"/>
              <a:t>	motors(LM1,LM2,RM1,RM2,SPEED,SPEED,DELAY_TIME);</a:t>
            </a:r>
          </a:p>
          <a:p>
            <a:pPr eaLnBrk="1" hangingPunct="1"/>
            <a:r>
              <a:rPr lang="en-US" sz="2000" dirty="0" smtClean="0"/>
              <a:t>	state=STATE1;</a:t>
            </a:r>
          </a:p>
          <a:p>
            <a:pPr eaLnBrk="1" hangingPunct="1"/>
            <a:r>
              <a:rPr lang="en-US" sz="2000" dirty="0" smtClean="0"/>
              <a:t>	break;</a:t>
            </a:r>
          </a:p>
          <a:p>
            <a:pPr eaLnBrk="1" hangingPunct="1"/>
            <a:r>
              <a:rPr lang="en-US" sz="2000" dirty="0" smtClean="0"/>
              <a:t>default: //none of above will be forced to run state4</a:t>
            </a:r>
          </a:p>
          <a:p>
            <a:pPr eaLnBrk="1" hangingPunct="1"/>
            <a:r>
              <a:rPr lang="en-US" sz="2000" dirty="0" smtClean="0"/>
              <a:t>	state=STATE4;</a:t>
            </a:r>
          </a:p>
          <a:p>
            <a:pPr eaLnBrk="1" hangingPunct="1"/>
            <a:r>
              <a:rPr lang="en-US" sz="2000" dirty="0" smtClean="0"/>
              <a:t>	break;</a:t>
            </a:r>
          </a:p>
          <a:p>
            <a:pPr eaLnBrk="1" hangingPunct="1"/>
            <a:r>
              <a:rPr lang="en-US" sz="2000" dirty="0" smtClean="0"/>
              <a:t>}</a:t>
            </a:r>
          </a:p>
          <a:p>
            <a:pPr eaLnBrk="1" hangingPunct="1"/>
            <a:endParaRPr lang="en-US" sz="9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Ch7-Digital Logic (part 3)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E6397-C438-486B-945F-7B69954FEEFD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2819400" y="5486400"/>
            <a:ext cx="5095875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Exercises: explain the meaning of state 3 and 4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2286000" y="2286000"/>
            <a:ext cx="304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090057" y="304800"/>
            <a:ext cx="304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6191</TotalTime>
  <Words>921</Words>
  <Application>Microsoft Office PowerPoint</Application>
  <PresentationFormat>On-screen Show (4:3)</PresentationFormat>
  <Paragraphs>246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ENGG1100  Ch7: Introduction To Engineering Design (Digital Logic)</vt:lpstr>
      <vt:lpstr>Part3</vt:lpstr>
      <vt:lpstr>Overview</vt:lpstr>
      <vt:lpstr>Understanding finite state machines</vt:lpstr>
      <vt:lpstr>Example in life</vt:lpstr>
      <vt:lpstr>3a) The simple state machine  (no transition condition )</vt:lpstr>
      <vt:lpstr>Simple finite state machine for (3a) : No sensor input (no transition condition)</vt:lpstr>
      <vt:lpstr>Implementation of the finite state machine for (3a)</vt:lpstr>
      <vt:lpstr>Continue from last page </vt:lpstr>
      <vt:lpstr>3b) A finite state machine uses 2 sensors (with transition condition)</vt:lpstr>
      <vt:lpstr>Example in life (with transition condition : study hard)</vt:lpstr>
      <vt:lpstr>Demo 3b) An finite state machine uses 2 sensors</vt:lpstr>
      <vt:lpstr>3c) A finite state machine uses 3 sensors E.g. Follow the magnetic strip, find the CAN and stop </vt:lpstr>
      <vt:lpstr>Finite state machine  using 3 sensors (s1, s2, s3)with transition conditions for (3c)</vt:lpstr>
      <vt:lpstr>Program 3c (S1, S2, S3 are used)  S1, S2 for following the magnetic strip S3 for detecting the CAN</vt:lpstr>
      <vt:lpstr> </vt:lpstr>
      <vt:lpstr>Summary</vt:lpstr>
      <vt:lpstr>End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Finiet state machines</dc:title>
  <dc:creator>khwong</dc:creator>
  <cp:lastModifiedBy>khwong</cp:lastModifiedBy>
  <cp:revision>139</cp:revision>
  <cp:lastPrinted>2013-07-12T08:37:13Z</cp:lastPrinted>
  <dcterms:created xsi:type="dcterms:W3CDTF">2013-07-12T08:17:45Z</dcterms:created>
  <dcterms:modified xsi:type="dcterms:W3CDTF">2014-07-25T06:50:46Z</dcterms:modified>
</cp:coreProperties>
</file>