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46" r:id="rId2"/>
    <p:sldId id="347" r:id="rId3"/>
    <p:sldId id="359" r:id="rId4"/>
    <p:sldId id="370" r:id="rId5"/>
    <p:sldId id="385" r:id="rId6"/>
    <p:sldId id="360" r:id="rId7"/>
    <p:sldId id="369" r:id="rId8"/>
    <p:sldId id="361" r:id="rId9"/>
    <p:sldId id="362" r:id="rId10"/>
    <p:sldId id="363" r:id="rId11"/>
    <p:sldId id="365" r:id="rId12"/>
    <p:sldId id="334" r:id="rId13"/>
    <p:sldId id="329" r:id="rId14"/>
    <p:sldId id="332" r:id="rId15"/>
    <p:sldId id="331" r:id="rId16"/>
    <p:sldId id="335" r:id="rId17"/>
    <p:sldId id="387" r:id="rId18"/>
    <p:sldId id="303" r:id="rId19"/>
    <p:sldId id="406" r:id="rId20"/>
    <p:sldId id="388" r:id="rId21"/>
    <p:sldId id="404" r:id="rId22"/>
    <p:sldId id="405" r:id="rId23"/>
    <p:sldId id="381" r:id="rId24"/>
  </p:sldIdLst>
  <p:sldSz cx="9144000" cy="6858000" type="screen4x3"/>
  <p:notesSz cx="6799263" cy="9904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1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4ADABC-3606-4F47-9139-128FF2A86921}" type="datetimeFigureOut">
              <a:rPr lang="en-US"/>
              <a:pPr>
                <a:defRPr/>
              </a:pPr>
              <a:t>7/25/2014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2950"/>
            <a:ext cx="4951413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40363" cy="4456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525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07525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AA4EF24-F881-42AE-907B-025CF2289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31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9095D1-C158-405F-9E94-E8354392F18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B584C-CEC7-4095-80D4-C1A4894D8F2F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54D63-D9B5-40A9-8AD3-C2A1286E0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EF868-DD06-4F3B-9627-69B9D4EF953C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3759A-9F23-4938-97B4-6FC1925AB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1D14-BF9E-479C-9A41-9B266A8822B8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2A82-9D79-4E7A-B546-E5D09ACD0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1E5E1-6362-4D9B-B179-914D4073F4A7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2EF32-DAAA-4953-86FB-55EDDFEFF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AC08B-1243-4FC0-9527-11E1046A9532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5D081-946F-4DBA-84B2-5AD4C1D6C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24F19-3E36-496C-BE57-7F93925D17A3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1809D-2B7D-4D8E-9396-00C6829DB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5BA5A-0CA0-4A71-9332-31BCA5108D45}" type="datetime1">
              <a:rPr lang="en-US" smtClean="0"/>
              <a:t>7/25/2014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33F5-45E3-4A4D-9498-0163538BD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F831E-96B4-4C8B-8289-48944F4F346C}" type="datetime1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81104-6F9A-461E-A18E-8660B078E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FF08F-AFAF-4EE0-8C38-2674FF56EB54}" type="datetime1">
              <a:rPr lang="en-US" smtClean="0"/>
              <a:t>7/25/2014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53BC-22F4-41BD-B1F8-328DFAA85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F375-F84D-4E24-8428-A26FB7A6C088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7BF20-DDA2-49E6-8C12-BD072D82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DA7AB-A7C8-472F-85BF-BFDA83BAF2B3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7B2EC-E70E-463F-B25F-DBDD66F05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0AEA25-11A2-4029-A392-565500DD0F33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41E506-E710-4FBA-B0D5-F00D1580D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learn.cuhk.edu.hk/webapps/logi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channel/UCjlkiXFReY2Ubv6WX8m4F8A?feature=watc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channel/UCjlkiXFReY2Ubv6WX8m4F8A?feature=watc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ENGG1100 </a:t>
            </a:r>
            <a:br>
              <a:rPr lang="en-US" dirty="0" smtClean="0"/>
            </a:br>
            <a:r>
              <a:rPr lang="en-US" dirty="0" smtClean="0"/>
              <a:t>Ch6: Introduction To Engineering Design (Digital Logic)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Part </a:t>
            </a:r>
            <a:r>
              <a:rPr lang="en-US" dirty="0" smtClean="0"/>
              <a:t>2 of digital logic 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KH WONG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F68FB5-1FA3-4E25-9942-AEC1A1A6DB4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4341" name="Picture 2" descr="P:\0khw_photos\0photo_2013_cu\130821_robot\DSC_0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191000"/>
            <a:ext cx="2951163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Exercise1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6626" name="Content Placeholder 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//LM2 = S3 OR S4</a:t>
            </a:r>
          </a:p>
          <a:p>
            <a:r>
              <a:rPr lang="en-US" dirty="0" smtClean="0"/>
              <a:t>If (S3()==1 || S4()==1) LM2(1);</a:t>
            </a:r>
          </a:p>
          <a:p>
            <a:r>
              <a:rPr lang="en-US" dirty="0" smtClean="0"/>
              <a:t>Else LM2(0);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smtClean="0"/>
              <a:t>S4()==0 &amp;&amp; S1()==1) LM1(0);</a:t>
            </a:r>
            <a:endParaRPr lang="en-US" dirty="0"/>
          </a:p>
          <a:p>
            <a:r>
              <a:rPr lang="en-US" dirty="0"/>
              <a:t>Else </a:t>
            </a:r>
            <a:r>
              <a:rPr lang="en-US" dirty="0" smtClean="0"/>
              <a:t>LM1(1);</a:t>
            </a:r>
            <a:endParaRPr lang="en-US" dirty="0"/>
          </a:p>
          <a:p>
            <a:r>
              <a:rPr lang="en-US" u="sng" dirty="0" smtClean="0"/>
              <a:t>Explain in English the meaning of the above statements</a:t>
            </a:r>
          </a:p>
          <a:p>
            <a:pPr lvl="1"/>
            <a:r>
              <a:rPr lang="en-US" dirty="0" smtClean="0"/>
              <a:t>??</a:t>
            </a:r>
            <a:r>
              <a:rPr lang="en-US" sz="1400" dirty="0"/>
              <a:t> 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EA58F-1C8F-4302-AD2D-D7719DA409F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Method 2 : </a:t>
            </a:r>
            <a:r>
              <a:rPr lang="en-US" dirty="0" smtClean="0"/>
              <a:t>to implement logic operation in a program 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truth table (Use of Switch-Case)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69DA87-2647-455D-8D75-803A170F55EA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Using two sensors S2,S1 to follow a magnetic stripe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Sensors: S2 S1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35DB0-A11C-42DC-B7E5-01F7467199F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2257425"/>
            <a:ext cx="890588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11600" y="3400425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97300" y="3552825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97400" y="35385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6"/>
            <a:endCxn id="9" idx="2"/>
          </p:cNvCxnSpPr>
          <p:nvPr/>
        </p:nvCxnSpPr>
        <p:spPr>
          <a:xfrm flipV="1">
            <a:off x="3873500" y="3690938"/>
            <a:ext cx="72390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113213" y="3248025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8800" y="3248025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32" name="TextBox 12"/>
          <p:cNvSpPr txBox="1">
            <a:spLocks noChangeArrowheads="1"/>
          </p:cNvSpPr>
          <p:nvPr/>
        </p:nvSpPr>
        <p:spPr bwMode="auto">
          <a:xfrm>
            <a:off x="3481388" y="2401888"/>
            <a:ext cx="18113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S1,              S2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749800" y="4467225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683000" y="2951163"/>
            <a:ext cx="430213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452938" y="2951163"/>
            <a:ext cx="220662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91025" y="2257425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7" name="TextBox 17"/>
          <p:cNvSpPr txBox="1">
            <a:spLocks noChangeArrowheads="1"/>
          </p:cNvSpPr>
          <p:nvPr/>
        </p:nvSpPr>
        <p:spPr bwMode="auto">
          <a:xfrm>
            <a:off x="4554538" y="1919288"/>
            <a:ext cx="995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Terminal</a:t>
            </a:r>
          </a:p>
        </p:txBody>
      </p:sp>
      <p:sp>
        <p:nvSpPr>
          <p:cNvPr id="30738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14CC763A-B3BF-4DCA-B80B-24EB3EABA17F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12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30739" name="Picture 3" descr="P:\0khw_photos\0photo_2013_cu\130821_robot\DSC_0526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411663"/>
            <a:ext cx="20859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0" name="TextBox 20"/>
          <p:cNvSpPr txBox="1">
            <a:spLocks noChangeArrowheads="1"/>
          </p:cNvSpPr>
          <p:nvPr/>
        </p:nvSpPr>
        <p:spPr bwMode="auto">
          <a:xfrm>
            <a:off x="6167438" y="6400800"/>
            <a:ext cx="887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    S1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324600" y="6019800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802438" y="5994400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Robot specifications of the sensor input  and motor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7010400" cy="45259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Inputs: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S1 S2 are magnetic sensors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S1 =‘1’ if it detects no magnetic material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S1 </a:t>
            </a:r>
            <a:r>
              <a:rPr lang="en-US" dirty="0" smtClean="0"/>
              <a:t>=‘0’ </a:t>
            </a:r>
            <a:r>
              <a:rPr lang="en-US" dirty="0"/>
              <a:t>if it detects </a:t>
            </a:r>
            <a:r>
              <a:rPr lang="en-US" dirty="0" smtClean="0"/>
              <a:t>magnetic </a:t>
            </a:r>
            <a:r>
              <a:rPr lang="en-US" dirty="0"/>
              <a:t>material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Outputs for left motor (similar to right motor) 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LM1, LM2=“10” left motor moves forward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LM1, LM2</a:t>
            </a:r>
            <a:r>
              <a:rPr lang="en-US" dirty="0" smtClean="0"/>
              <a:t>=“01” </a:t>
            </a:r>
            <a:r>
              <a:rPr lang="en-US" dirty="0"/>
              <a:t>left motor moves backward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LM1, LM2</a:t>
            </a:r>
            <a:r>
              <a:rPr lang="en-US" dirty="0" smtClean="0"/>
              <a:t>=“00</a:t>
            </a:r>
            <a:r>
              <a:rPr lang="en-US" dirty="0"/>
              <a:t>” </a:t>
            </a:r>
            <a:r>
              <a:rPr lang="en-US" dirty="0" smtClean="0"/>
              <a:t>or “11” left </a:t>
            </a:r>
            <a:r>
              <a:rPr lang="en-US" dirty="0"/>
              <a:t>motor </a:t>
            </a:r>
            <a:r>
              <a:rPr lang="en-US" dirty="0" smtClean="0"/>
              <a:t>stops</a:t>
            </a: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A9B1F-8E4C-4AA7-AF04-5A0316F94FCA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7213600" y="1905000"/>
            <a:ext cx="889000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34200" y="3048000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19900" y="3200400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20000" y="3187700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>
            <a:stCxn id="9" idx="6"/>
            <a:endCxn id="10" idx="2"/>
          </p:cNvCxnSpPr>
          <p:nvPr/>
        </p:nvCxnSpPr>
        <p:spPr>
          <a:xfrm flipV="1">
            <a:off x="6896100" y="3340100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134225" y="2895600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91400" y="2897188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56" name="TextBox 14"/>
          <p:cNvSpPr txBox="1">
            <a:spLocks noChangeArrowheads="1"/>
          </p:cNvSpPr>
          <p:nvPr/>
        </p:nvSpPr>
        <p:spPr bwMode="auto">
          <a:xfrm>
            <a:off x="6502400" y="2049463"/>
            <a:ext cx="18113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S1,              S2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1757" name="TextBox 16"/>
          <p:cNvSpPr txBox="1">
            <a:spLocks noChangeArrowheads="1"/>
          </p:cNvSpPr>
          <p:nvPr/>
        </p:nvSpPr>
        <p:spPr bwMode="auto">
          <a:xfrm>
            <a:off x="7473950" y="3800475"/>
            <a:ext cx="16525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stripe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772400" y="41148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705600" y="2598738"/>
            <a:ext cx="428625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473950" y="2598738"/>
            <a:ext cx="222250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1" name="TextBox 25"/>
          <p:cNvSpPr txBox="1">
            <a:spLocks noChangeArrowheads="1"/>
          </p:cNvSpPr>
          <p:nvPr/>
        </p:nvSpPr>
        <p:spPr bwMode="auto">
          <a:xfrm>
            <a:off x="7924800" y="3200400"/>
            <a:ext cx="1087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Robot car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7413625" y="1905000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3" name="TextBox 39"/>
          <p:cNvSpPr txBox="1">
            <a:spLocks noChangeArrowheads="1"/>
          </p:cNvSpPr>
          <p:nvPr/>
        </p:nvSpPr>
        <p:spPr bwMode="auto">
          <a:xfrm>
            <a:off x="7577138" y="1568450"/>
            <a:ext cx="995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Terminal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Motor control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Motor control outputs for both motors</a:t>
            </a:r>
          </a:p>
          <a:p>
            <a:pPr lvl="1"/>
            <a:r>
              <a:rPr lang="en-US" dirty="0" smtClean="0"/>
              <a:t>Robot forward: LM1, LM2, RM1, RM2=“1010”</a:t>
            </a:r>
          </a:p>
          <a:p>
            <a:pPr lvl="1"/>
            <a:r>
              <a:rPr lang="en-US" dirty="0" smtClean="0"/>
              <a:t>Robot turns right: LM1, LM2, RM1, RM2=“1000”</a:t>
            </a:r>
          </a:p>
          <a:p>
            <a:pPr lvl="1"/>
            <a:r>
              <a:rPr lang="en-US" dirty="0" smtClean="0"/>
              <a:t>Robot turns left: LM1, LM2, RM1, RM2=“0010”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D42DE-8A90-4745-8C8D-A9C20C4CB25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91000" y="4343400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76700" y="4495800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76800" y="4483100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12" idx="6"/>
            <a:endCxn id="13" idx="2"/>
          </p:cNvCxnSpPr>
          <p:nvPr/>
        </p:nvCxnSpPr>
        <p:spPr>
          <a:xfrm flipV="1">
            <a:off x="4152900" y="4635500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Exercise2: Truth </a:t>
            </a:r>
            <a:r>
              <a:rPr lang="en-US" sz="3600" dirty="0"/>
              <a:t>table example to make our robot follow the magnetic strip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65513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dirty="0" smtClean="0"/>
              <a:t>Case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arenR"/>
            </a:pPr>
            <a:r>
              <a:rPr lang="en-US" sz="2000" dirty="0" smtClean="0"/>
              <a:t>S2=1, S1=1 (on both sides of magnetic strip): Robot should move forward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arenR"/>
            </a:pPr>
            <a:r>
              <a:rPr lang="en-US" sz="2000" dirty="0" smtClean="0"/>
              <a:t>S2=0, S1=1 (robot on the left side of the magnetic strip): Robot should turn right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arenR"/>
            </a:pPr>
            <a:r>
              <a:rPr lang="en-US" sz="2000" dirty="0" smtClean="0"/>
              <a:t>S2=1, S1=0 (robot on the right side of the magnetic strip): Robot should turn left</a:t>
            </a:r>
          </a:p>
          <a:p>
            <a:pPr marL="914400" lvl="1" indent="-457200">
              <a:lnSpc>
                <a:spcPct val="80000"/>
              </a:lnSpc>
              <a:buFont typeface="+mj-lt"/>
              <a:buAutoNum type="arabicParenR"/>
            </a:pPr>
            <a:r>
              <a:rPr lang="en-US" sz="2000" dirty="0" smtClean="0"/>
              <a:t>S2=0,S1=0 (robot reaches the terminal) : Robot  should stop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3000F-4377-4871-9A5C-875F8BC35263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124539"/>
              </p:ext>
            </p:extLst>
          </p:nvPr>
        </p:nvGraphicFramePr>
        <p:xfrm>
          <a:off x="5334001" y="2356644"/>
          <a:ext cx="3733801" cy="2706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182"/>
                <a:gridCol w="533182"/>
                <a:gridCol w="533691"/>
                <a:gridCol w="533182"/>
                <a:gridCol w="533691"/>
                <a:gridCol w="533182"/>
                <a:gridCol w="533691"/>
              </a:tblGrid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Case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Inputs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Outputs</a:t>
                      </a:r>
                      <a:endParaRPr lang="en-US" sz="120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S2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LM1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LM2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RM1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RM2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1)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</a:t>
                      </a: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en-US" sz="1600" kern="0" dirty="0" smtClean="0">
                          <a:effectLst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</a:t>
                      </a: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en-US" sz="1600" kern="0" dirty="0" smtClean="0">
                          <a:effectLst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2)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</a:t>
                      </a:r>
                      <a:endParaRPr lang="en-US" sz="120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</a:t>
                      </a: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3)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0</a:t>
                      </a:r>
                      <a:endParaRPr lang="en-US" sz="120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Calibri"/>
                          <a:ea typeface="PMingLiU"/>
                          <a:cs typeface="Times New Roman"/>
                        </a:rPr>
                        <a:t>4)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effectLst/>
                        </a:rPr>
                        <a:t>?__ </a:t>
                      </a:r>
                      <a:endParaRPr lang="en-US" sz="1200" kern="100" dirty="0" smtClean="0">
                        <a:effectLst/>
                        <a:latin typeface="+mn-lt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479925" y="1970088"/>
            <a:ext cx="11113" cy="7731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2122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48200" y="2127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47" name="TextBox 11"/>
          <p:cNvSpPr txBox="1">
            <a:spLocks noChangeArrowheads="1"/>
          </p:cNvSpPr>
          <p:nvPr/>
        </p:nvSpPr>
        <p:spPr bwMode="auto">
          <a:xfrm>
            <a:off x="3708400" y="1524000"/>
            <a:ext cx="1536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Magnetic strip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73550" y="1817688"/>
            <a:ext cx="206375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49" name="TextBox 15"/>
          <p:cNvSpPr txBox="1">
            <a:spLocks noChangeArrowheads="1"/>
          </p:cNvSpPr>
          <p:nvPr/>
        </p:nvSpPr>
        <p:spPr bwMode="auto">
          <a:xfrm>
            <a:off x="4114800" y="2351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557713" y="3165475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83050" y="32146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40250" y="32194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53" name="TextBox 20"/>
          <p:cNvSpPr txBox="1">
            <a:spLocks noChangeArrowheads="1"/>
          </p:cNvSpPr>
          <p:nvPr/>
        </p:nvSpPr>
        <p:spPr bwMode="auto">
          <a:xfrm>
            <a:off x="4006850" y="34432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45000" y="4205288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406900" y="434022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64100" y="43449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57" name="TextBox 24"/>
          <p:cNvSpPr txBox="1">
            <a:spLocks noChangeArrowheads="1"/>
          </p:cNvSpPr>
          <p:nvPr/>
        </p:nvSpPr>
        <p:spPr bwMode="auto">
          <a:xfrm>
            <a:off x="4330700" y="4568825"/>
            <a:ext cx="782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27" name="Arc 26"/>
          <p:cNvSpPr/>
          <p:nvPr/>
        </p:nvSpPr>
        <p:spPr>
          <a:xfrm rot="16563355">
            <a:off x="4431507" y="3001168"/>
            <a:ext cx="368300" cy="468313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Arc 27"/>
          <p:cNvSpPr/>
          <p:nvPr/>
        </p:nvSpPr>
        <p:spPr>
          <a:xfrm rot="16563355" flipV="1">
            <a:off x="4337844" y="4142582"/>
            <a:ext cx="312737" cy="488950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92550" y="1893888"/>
            <a:ext cx="1185863" cy="9398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08425" y="2986088"/>
            <a:ext cx="1169988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08425" y="4081463"/>
            <a:ext cx="1206500" cy="95091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63" name="TextBox 32"/>
          <p:cNvSpPr txBox="1">
            <a:spLocks noChangeArrowheads="1"/>
          </p:cNvSpPr>
          <p:nvPr/>
        </p:nvSpPr>
        <p:spPr bwMode="auto">
          <a:xfrm>
            <a:off x="5243513" y="5111750"/>
            <a:ext cx="3954462" cy="922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forward:LM1, LM2, RM1, RM2=“1010”</a:t>
            </a:r>
          </a:p>
          <a:p>
            <a:r>
              <a:rPr lang="en-US">
                <a:latin typeface="Calibri" pitchFamily="34" charset="0"/>
              </a:rPr>
              <a:t>turn right:LM1, LM2, RM1, RM2=“1000”</a:t>
            </a:r>
          </a:p>
          <a:p>
            <a:r>
              <a:rPr lang="en-US">
                <a:latin typeface="Calibri" pitchFamily="34" charset="0"/>
              </a:rPr>
              <a:t>turn left:LM1, LM2, RM1, RM2=“0010”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476750" y="5454650"/>
            <a:ext cx="3175" cy="6143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191000" y="5424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648200" y="5429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67" name="TextBox 39"/>
          <p:cNvSpPr txBox="1">
            <a:spLocks noChangeArrowheads="1"/>
          </p:cNvSpPr>
          <p:nvPr/>
        </p:nvSpPr>
        <p:spPr bwMode="auto">
          <a:xfrm>
            <a:off x="4114800" y="5653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892550" y="5195888"/>
            <a:ext cx="1222375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4006850" y="5446713"/>
            <a:ext cx="954088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70" name="TextBox 48"/>
          <p:cNvSpPr txBox="1">
            <a:spLocks noChangeArrowheads="1"/>
          </p:cNvSpPr>
          <p:nvPr/>
        </p:nvSpPr>
        <p:spPr bwMode="auto">
          <a:xfrm>
            <a:off x="5995987" y="201771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Fill in the table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114800" y="2017713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002088" y="3132138"/>
            <a:ext cx="747712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330700" y="4289425"/>
            <a:ext cx="747713" cy="647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135438" y="5373688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75" name="TextBox 55"/>
          <p:cNvSpPr txBox="1">
            <a:spLocks noChangeArrowheads="1"/>
          </p:cNvSpPr>
          <p:nvPr/>
        </p:nvSpPr>
        <p:spPr bwMode="auto">
          <a:xfrm>
            <a:off x="5059363" y="1808163"/>
            <a:ext cx="747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Robot</a:t>
            </a:r>
          </a:p>
        </p:txBody>
      </p:sp>
      <p:cxnSp>
        <p:nvCxnSpPr>
          <p:cNvPr id="58" name="Straight Arrow Connector 57"/>
          <p:cNvCxnSpPr>
            <a:stCxn id="33875" idx="1"/>
            <a:endCxn id="50" idx="3"/>
          </p:cNvCxnSpPr>
          <p:nvPr/>
        </p:nvCxnSpPr>
        <p:spPr>
          <a:xfrm flipH="1">
            <a:off x="4864100" y="1992313"/>
            <a:ext cx="195263" cy="350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Add another sensor at the front to detect the target object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Sensors: S2 S1 facing the ground for following the to follow the magnetic stripe </a:t>
            </a:r>
          </a:p>
          <a:p>
            <a:r>
              <a:rPr lang="en-US" smtClean="0"/>
              <a:t>S3 is used to detect the target object</a:t>
            </a:r>
          </a:p>
          <a:p>
            <a:pPr lvl="1"/>
            <a:r>
              <a:rPr lang="en-US" smtClean="0"/>
              <a:t>S3=1 if no object is detected</a:t>
            </a:r>
          </a:p>
          <a:p>
            <a:pPr lvl="1"/>
            <a:r>
              <a:rPr lang="en-US" smtClean="0"/>
              <a:t>S3=0 if an object is detected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E45EB-AEAD-4F51-9287-E51A97D79CD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0513" y="5341938"/>
            <a:ext cx="64611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86213" y="54943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86313" y="54816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6"/>
            <a:endCxn id="9" idx="2"/>
          </p:cNvCxnSpPr>
          <p:nvPr/>
        </p:nvCxnSpPr>
        <p:spPr>
          <a:xfrm flipV="1">
            <a:off x="4062413" y="5634038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295775" y="5189538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52950" y="5191125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3663950" y="4343400"/>
            <a:ext cx="18113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S1,     S3    S2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867150" y="4894263"/>
            <a:ext cx="428625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35500" y="4894263"/>
            <a:ext cx="222250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5118100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441825" y="4894263"/>
            <a:ext cx="0" cy="147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2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7B90F54-1652-4400-ACDC-DB470FB2A2ED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16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34833" name="Picture 3" descr="P:\0khw_photos\0photo_2013_cu\130821_robot\DSC_0526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411663"/>
            <a:ext cx="20859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4" name="TextBox 20"/>
          <p:cNvSpPr txBox="1">
            <a:spLocks noChangeArrowheads="1"/>
          </p:cNvSpPr>
          <p:nvPr/>
        </p:nvSpPr>
        <p:spPr bwMode="auto">
          <a:xfrm>
            <a:off x="6167438" y="6400800"/>
            <a:ext cx="958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S3 S1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324600" y="6019800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802438" y="5994400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559550" y="5494338"/>
            <a:ext cx="0" cy="93821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100" dirty="0" smtClean="0"/>
              <a:t>Use of “Switch – case” in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endParaRPr lang="en-US" sz="2300" dirty="0" smtClean="0"/>
          </a:p>
          <a:p>
            <a:pPr>
              <a:lnSpc>
                <a:spcPct val="80000"/>
              </a:lnSpc>
            </a:pPr>
            <a:r>
              <a:rPr lang="en-US" sz="6000" dirty="0" smtClean="0"/>
              <a:t>You may treat it as a table lookup method</a:t>
            </a:r>
            <a:endParaRPr lang="en-US" sz="6000" dirty="0"/>
          </a:p>
          <a:p>
            <a:pPr>
              <a:lnSpc>
                <a:spcPct val="80000"/>
              </a:lnSpc>
            </a:pPr>
            <a:r>
              <a:rPr lang="en-US" sz="6000" dirty="0" smtClean="0"/>
              <a:t>In English it means: </a:t>
            </a:r>
          </a:p>
          <a:p>
            <a:pPr lvl="1">
              <a:lnSpc>
                <a:spcPct val="80000"/>
              </a:lnSpc>
            </a:pPr>
            <a:r>
              <a:rPr lang="en-US" sz="5000" dirty="0"/>
              <a:t>If</a:t>
            </a:r>
            <a:r>
              <a:rPr lang="en-US" sz="5000" dirty="0">
                <a:solidFill>
                  <a:srgbClr val="FF0000"/>
                </a:solidFill>
              </a:rPr>
              <a:t> INPUT </a:t>
            </a:r>
            <a:r>
              <a:rPr lang="en-US" sz="5000" dirty="0"/>
              <a:t>is </a:t>
            </a:r>
            <a:r>
              <a:rPr lang="en-US" sz="5000" dirty="0">
                <a:solidFill>
                  <a:srgbClr val="00B050"/>
                </a:solidFill>
              </a:rPr>
              <a:t>code1</a:t>
            </a:r>
            <a:r>
              <a:rPr lang="en-US" sz="5000" dirty="0"/>
              <a:t>, </a:t>
            </a:r>
            <a:r>
              <a:rPr lang="en-US" sz="5000" dirty="0">
                <a:solidFill>
                  <a:srgbClr val="00B0F0"/>
                </a:solidFill>
              </a:rPr>
              <a:t>result 1</a:t>
            </a:r>
            <a:r>
              <a:rPr lang="en-US" sz="5000" dirty="0"/>
              <a:t> will </a:t>
            </a:r>
            <a:r>
              <a:rPr lang="en-US" sz="5000" dirty="0" smtClean="0"/>
              <a:t>occur</a:t>
            </a:r>
          </a:p>
          <a:p>
            <a:pPr lvl="1">
              <a:lnSpc>
                <a:spcPct val="80000"/>
              </a:lnSpc>
            </a:pPr>
            <a:r>
              <a:rPr lang="en-US" sz="5000" dirty="0" smtClean="0"/>
              <a:t>If</a:t>
            </a:r>
            <a:r>
              <a:rPr lang="en-US" sz="5000" dirty="0">
                <a:solidFill>
                  <a:srgbClr val="FF0000"/>
                </a:solidFill>
              </a:rPr>
              <a:t> INPUT </a:t>
            </a:r>
            <a:r>
              <a:rPr lang="en-US" sz="5000" dirty="0" smtClean="0"/>
              <a:t>is </a:t>
            </a:r>
            <a:r>
              <a:rPr lang="en-US" sz="5000" dirty="0" smtClean="0">
                <a:solidFill>
                  <a:srgbClr val="00B050"/>
                </a:solidFill>
              </a:rPr>
              <a:t>code2</a:t>
            </a:r>
            <a:r>
              <a:rPr lang="en-US" sz="5000" dirty="0" smtClean="0"/>
              <a:t>, </a:t>
            </a:r>
            <a:r>
              <a:rPr lang="en-US" sz="5000" dirty="0">
                <a:solidFill>
                  <a:srgbClr val="00B0F0"/>
                </a:solidFill>
              </a:rPr>
              <a:t>result 2</a:t>
            </a:r>
            <a:r>
              <a:rPr lang="en-US" sz="5000" dirty="0" smtClean="0"/>
              <a:t> </a:t>
            </a:r>
            <a:r>
              <a:rPr lang="en-US" sz="5000" dirty="0"/>
              <a:t>will </a:t>
            </a:r>
            <a:r>
              <a:rPr lang="en-US" sz="5000" dirty="0" smtClean="0"/>
              <a:t>occur</a:t>
            </a:r>
          </a:p>
          <a:p>
            <a:pPr lvl="1">
              <a:lnSpc>
                <a:spcPct val="80000"/>
              </a:lnSpc>
            </a:pPr>
            <a:r>
              <a:rPr lang="en-US" sz="5000" dirty="0"/>
              <a:t>If </a:t>
            </a:r>
            <a:r>
              <a:rPr lang="en-US" sz="5000" dirty="0">
                <a:solidFill>
                  <a:srgbClr val="FF0000"/>
                </a:solidFill>
              </a:rPr>
              <a:t>INPUT</a:t>
            </a:r>
            <a:r>
              <a:rPr lang="en-US" sz="5000" dirty="0" smtClean="0"/>
              <a:t> </a:t>
            </a:r>
            <a:r>
              <a:rPr lang="en-US" sz="5000" dirty="0"/>
              <a:t>is </a:t>
            </a:r>
            <a:r>
              <a:rPr lang="en-US" sz="5000" dirty="0" smtClean="0">
                <a:solidFill>
                  <a:srgbClr val="00B050"/>
                </a:solidFill>
              </a:rPr>
              <a:t>code3</a:t>
            </a:r>
            <a:r>
              <a:rPr lang="en-US" sz="5000" dirty="0" smtClean="0"/>
              <a:t>, </a:t>
            </a:r>
            <a:r>
              <a:rPr lang="en-US" sz="5000" dirty="0">
                <a:solidFill>
                  <a:srgbClr val="00B0F0"/>
                </a:solidFill>
              </a:rPr>
              <a:t>result 3</a:t>
            </a:r>
            <a:r>
              <a:rPr lang="en-US" sz="5000" dirty="0" smtClean="0">
                <a:solidFill>
                  <a:srgbClr val="00B0F0"/>
                </a:solidFill>
              </a:rPr>
              <a:t> </a:t>
            </a:r>
            <a:r>
              <a:rPr lang="en-US" sz="5000" dirty="0"/>
              <a:t>will occur</a:t>
            </a:r>
          </a:p>
          <a:p>
            <a:pPr lvl="1">
              <a:lnSpc>
                <a:spcPct val="80000"/>
              </a:lnSpc>
            </a:pPr>
            <a:r>
              <a:rPr lang="en-US" sz="5000" dirty="0" smtClean="0"/>
              <a:t>Etc……</a:t>
            </a:r>
            <a:endParaRPr lang="en-US" sz="5000" dirty="0"/>
          </a:p>
          <a:p>
            <a:pPr>
              <a:lnSpc>
                <a:spcPct val="80000"/>
              </a:lnSpc>
            </a:pPr>
            <a:endParaRPr lang="en-US" sz="4200" dirty="0" smtClean="0"/>
          </a:p>
          <a:p>
            <a:pPr>
              <a:lnSpc>
                <a:spcPct val="80000"/>
              </a:lnSpc>
            </a:pPr>
            <a:r>
              <a:rPr lang="en-US" sz="4200" dirty="0" smtClean="0"/>
              <a:t>switch </a:t>
            </a:r>
            <a:r>
              <a:rPr lang="en-US" sz="4200" dirty="0"/>
              <a:t>(</a:t>
            </a:r>
            <a:r>
              <a:rPr lang="en-US" sz="4200" dirty="0" smtClean="0">
                <a:solidFill>
                  <a:srgbClr val="FF0000"/>
                </a:solidFill>
              </a:rPr>
              <a:t>INPUT</a:t>
            </a:r>
            <a:r>
              <a:rPr lang="en-US" sz="4200" dirty="0" smtClean="0"/>
              <a:t>) </a:t>
            </a:r>
          </a:p>
          <a:p>
            <a:pPr>
              <a:lnSpc>
                <a:spcPct val="80000"/>
              </a:lnSpc>
            </a:pPr>
            <a:r>
              <a:rPr lang="en-US" sz="4200" dirty="0" smtClean="0"/>
              <a:t>  </a:t>
            </a:r>
            <a:r>
              <a:rPr lang="en-US" sz="4200" dirty="0"/>
              <a:t>{</a:t>
            </a:r>
          </a:p>
          <a:p>
            <a:pPr>
              <a:lnSpc>
                <a:spcPct val="80000"/>
              </a:lnSpc>
            </a:pPr>
            <a:r>
              <a:rPr lang="en-US" sz="4200" dirty="0"/>
              <a:t> case </a:t>
            </a:r>
            <a:r>
              <a:rPr lang="en-US" sz="4200" dirty="0">
                <a:solidFill>
                  <a:srgbClr val="00B050"/>
                </a:solidFill>
              </a:rPr>
              <a:t>code1 </a:t>
            </a:r>
            <a:r>
              <a:rPr lang="en-US" sz="4200" dirty="0"/>
              <a:t>: </a:t>
            </a:r>
            <a:r>
              <a:rPr lang="en-US" sz="4200" dirty="0" smtClean="0">
                <a:solidFill>
                  <a:srgbClr val="00B0F0"/>
                </a:solidFill>
              </a:rPr>
              <a:t>result </a:t>
            </a:r>
            <a:r>
              <a:rPr lang="en-US" sz="4200" dirty="0">
                <a:solidFill>
                  <a:srgbClr val="00B0F0"/>
                </a:solidFill>
              </a:rPr>
              <a:t>1</a:t>
            </a:r>
            <a:r>
              <a:rPr lang="en-US" sz="42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4200" dirty="0" smtClean="0"/>
              <a:t>           break;</a:t>
            </a:r>
          </a:p>
          <a:p>
            <a:pPr>
              <a:lnSpc>
                <a:spcPct val="80000"/>
              </a:lnSpc>
            </a:pPr>
            <a:endParaRPr lang="en-US" sz="4200" dirty="0" smtClean="0"/>
          </a:p>
          <a:p>
            <a:pPr>
              <a:lnSpc>
                <a:spcPct val="80000"/>
              </a:lnSpc>
            </a:pPr>
            <a:r>
              <a:rPr lang="en-US" sz="4200" dirty="0"/>
              <a:t> case </a:t>
            </a:r>
            <a:r>
              <a:rPr lang="en-US" sz="4200" dirty="0" smtClean="0">
                <a:solidFill>
                  <a:srgbClr val="00B050"/>
                </a:solidFill>
              </a:rPr>
              <a:t>code2</a:t>
            </a:r>
            <a:r>
              <a:rPr lang="en-US" sz="4200" dirty="0" smtClean="0"/>
              <a:t> </a:t>
            </a:r>
            <a:r>
              <a:rPr lang="en-US" sz="4200" dirty="0"/>
              <a:t>: </a:t>
            </a:r>
            <a:r>
              <a:rPr lang="en-US" sz="4200" dirty="0" smtClean="0">
                <a:solidFill>
                  <a:srgbClr val="00B0F0"/>
                </a:solidFill>
              </a:rPr>
              <a:t>result 2</a:t>
            </a:r>
            <a:r>
              <a:rPr lang="en-US" sz="4200" dirty="0" smtClean="0"/>
              <a:t>;</a:t>
            </a:r>
            <a:endParaRPr lang="en-US" sz="4200" dirty="0"/>
          </a:p>
          <a:p>
            <a:pPr>
              <a:lnSpc>
                <a:spcPct val="80000"/>
              </a:lnSpc>
            </a:pPr>
            <a:r>
              <a:rPr lang="en-US" sz="4200" dirty="0"/>
              <a:t>           break;</a:t>
            </a:r>
          </a:p>
          <a:p>
            <a:pPr>
              <a:lnSpc>
                <a:spcPct val="80000"/>
              </a:lnSpc>
            </a:pPr>
            <a:endParaRPr lang="en-US" sz="4200" dirty="0" smtClean="0"/>
          </a:p>
          <a:p>
            <a:pPr>
              <a:lnSpc>
                <a:spcPct val="80000"/>
              </a:lnSpc>
            </a:pPr>
            <a:r>
              <a:rPr lang="en-US" sz="4200" dirty="0"/>
              <a:t> case </a:t>
            </a:r>
            <a:r>
              <a:rPr lang="en-US" sz="4200" dirty="0" smtClean="0">
                <a:solidFill>
                  <a:srgbClr val="00B050"/>
                </a:solidFill>
              </a:rPr>
              <a:t>code3</a:t>
            </a:r>
            <a:r>
              <a:rPr lang="en-US" sz="4200" dirty="0" smtClean="0"/>
              <a:t> </a:t>
            </a:r>
            <a:r>
              <a:rPr lang="en-US" sz="4200" dirty="0"/>
              <a:t>: </a:t>
            </a:r>
            <a:r>
              <a:rPr lang="en-US" sz="4200" dirty="0" smtClean="0">
                <a:solidFill>
                  <a:srgbClr val="00B0F0"/>
                </a:solidFill>
              </a:rPr>
              <a:t>result 3</a:t>
            </a:r>
            <a:r>
              <a:rPr lang="en-US" sz="4200" dirty="0" smtClean="0"/>
              <a:t>;</a:t>
            </a:r>
            <a:endParaRPr lang="en-US" sz="4200" dirty="0"/>
          </a:p>
          <a:p>
            <a:pPr>
              <a:lnSpc>
                <a:spcPct val="80000"/>
              </a:lnSpc>
            </a:pPr>
            <a:r>
              <a:rPr lang="en-US" sz="4200" dirty="0"/>
              <a:t>           break</a:t>
            </a:r>
            <a:r>
              <a:rPr lang="en-US" sz="42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en-US" sz="4200" dirty="0"/>
              <a:t> </a:t>
            </a:r>
            <a:r>
              <a:rPr lang="en-US" sz="4200" dirty="0" smtClean="0"/>
              <a:t>           :</a:t>
            </a:r>
            <a:endParaRPr lang="en-US" sz="4200" dirty="0"/>
          </a:p>
          <a:p>
            <a:pPr>
              <a:lnSpc>
                <a:spcPct val="80000"/>
              </a:lnSpc>
            </a:pPr>
            <a:r>
              <a:rPr lang="en-US" sz="4200" dirty="0" smtClean="0"/>
              <a:t>}</a:t>
            </a:r>
          </a:p>
          <a:p>
            <a:pPr>
              <a:lnSpc>
                <a:spcPct val="80000"/>
              </a:lnSpc>
            </a:pP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6E559-FB6B-4046-B8C5-ECF453963DD5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352800"/>
            <a:ext cx="4800600" cy="281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100" dirty="0"/>
              <a:t>P</a:t>
            </a:r>
            <a:r>
              <a:rPr lang="en-US" sz="3100" dirty="0" smtClean="0"/>
              <a:t>rogram </a:t>
            </a:r>
            <a:r>
              <a:rPr lang="en-US" sz="3100" dirty="0"/>
              <a:t>example for </a:t>
            </a:r>
            <a:r>
              <a:rPr lang="en-US" sz="3100" dirty="0" smtClean="0"/>
              <a:t>our robot</a:t>
            </a:r>
            <a:br>
              <a:rPr lang="en-US" sz="3100" dirty="0" smtClean="0"/>
            </a:br>
            <a:r>
              <a:rPr lang="en-US" sz="3100" dirty="0" smtClean="0"/>
              <a:t>You only need to edit the program to change the desired truth table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500" dirty="0" smtClean="0"/>
              <a:t>The program segment that produces the truth table on the right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void </a:t>
            </a:r>
            <a:r>
              <a:rPr lang="en-US" sz="1500" dirty="0" err="1" smtClean="0"/>
              <a:t>LogicTable</a:t>
            </a:r>
            <a:r>
              <a:rPr lang="en-US" sz="1500" dirty="0" smtClean="0"/>
              <a:t>()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{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// S4,S3,S2,S1 are the least significant 4 bits of</a:t>
            </a:r>
            <a:r>
              <a:rPr lang="en-US" sz="1500" dirty="0" smtClean="0">
                <a:solidFill>
                  <a:srgbClr val="FF0000"/>
                </a:solidFill>
              </a:rPr>
              <a:t> </a:t>
            </a:r>
            <a:r>
              <a:rPr lang="en-US" sz="1500" dirty="0" err="1" smtClean="0">
                <a:solidFill>
                  <a:srgbClr val="FF0000"/>
                </a:solidFill>
              </a:rPr>
              <a:t>IN_sensor</a:t>
            </a:r>
            <a:r>
              <a:rPr lang="en-US" sz="1500" dirty="0" smtClean="0">
                <a:solidFill>
                  <a:srgbClr val="FF0000"/>
                </a:solidFill>
              </a:rPr>
              <a:t> </a:t>
            </a:r>
            <a:r>
              <a:rPr lang="en-US" sz="1500" dirty="0" smtClean="0"/>
              <a:t>in the program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switch (</a:t>
            </a:r>
            <a:r>
              <a:rPr lang="en-US" sz="1500" dirty="0" err="1" smtClean="0">
                <a:solidFill>
                  <a:srgbClr val="FF0000"/>
                </a:solidFill>
              </a:rPr>
              <a:t>IN_sensor</a:t>
            </a:r>
            <a:r>
              <a:rPr lang="en-US" sz="1500" dirty="0" smtClean="0"/>
              <a:t>)  // 0b00FEDCBA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{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  case 0bxxxxxx11 : LM1(1);LM2(0);RM1(1);RM2(0);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                  break;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  case 0bxxxxxx10 : LM1(1);LM2(0);RM1(0);RM2(0);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                  break;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  case 0bxxxxxx01 : LM1(0);LM2(0);RM1(1);RM2(0);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                  break;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en-US" sz="1300" dirty="0" smtClean="0"/>
              <a:t> </a:t>
            </a:r>
            <a:r>
              <a:rPr lang="en-US" sz="1500" dirty="0" smtClean="0"/>
              <a:t>default :  LM1(0);LM2(0);RM1(0);RM2(0</a:t>
            </a:r>
            <a:r>
              <a:rPr lang="en-US" sz="1300" dirty="0" smtClean="0"/>
              <a:t>);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                 break;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  }  </a:t>
            </a:r>
          </a:p>
          <a:p>
            <a:pPr>
              <a:lnSpc>
                <a:spcPct val="80000"/>
              </a:lnSpc>
            </a:pPr>
            <a:r>
              <a:rPr lang="en-US" sz="1500" dirty="0" smtClean="0"/>
              <a:t>}</a:t>
            </a:r>
          </a:p>
          <a:p>
            <a:pPr>
              <a:lnSpc>
                <a:spcPct val="80000"/>
              </a:lnSpc>
            </a:pP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74522" y="637103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6E559-FB6B-4046-B8C5-ECF453963DD5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5119688" y="2819400"/>
          <a:ext cx="3990975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845"/>
                <a:gridCol w="665480"/>
                <a:gridCol w="664845"/>
                <a:gridCol w="665480"/>
                <a:gridCol w="664845"/>
                <a:gridCol w="665480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Inputs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Outputs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LM1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LM2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RM1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RM2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   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effectLst/>
                        </a:rPr>
                        <a:t>  </a:t>
                      </a: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</a:rPr>
                        <a:t>   0</a:t>
                      </a: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450835" y="5356619"/>
            <a:ext cx="64611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36535" y="5509019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36635" y="5496319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9" idx="6"/>
            <a:endCxn id="10" idx="2"/>
          </p:cNvCxnSpPr>
          <p:nvPr/>
        </p:nvCxnSpPr>
        <p:spPr>
          <a:xfrm flipV="1">
            <a:off x="5412735" y="5648719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646097" y="5204219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03272" y="5205806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5014272" y="4358081"/>
            <a:ext cx="18113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S1,     S3    S2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217472" y="4908944"/>
            <a:ext cx="428625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985822" y="4908944"/>
            <a:ext cx="222250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769922" y="5132781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92147" y="4908944"/>
            <a:ext cx="0" cy="147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 descr="P:\0khw_photos\0photo_2013_cu\130821_robot\DSC_0526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6722" y="4426344"/>
            <a:ext cx="20859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20"/>
          <p:cNvSpPr txBox="1">
            <a:spLocks noChangeArrowheads="1"/>
          </p:cNvSpPr>
          <p:nvPr/>
        </p:nvSpPr>
        <p:spPr bwMode="auto">
          <a:xfrm>
            <a:off x="7517760" y="6415481"/>
            <a:ext cx="958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S3 S1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7674922" y="6034481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8152760" y="6009081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909872" y="5509019"/>
            <a:ext cx="0" cy="93821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/>
            <a:r>
              <a:rPr lang="en-US" sz="2400" dirty="0" smtClean="0"/>
              <a:t>To be done in the lab : </a:t>
            </a:r>
            <a:br>
              <a:rPr lang="en-US" sz="2400" dirty="0" smtClean="0"/>
            </a:br>
            <a:r>
              <a:rPr lang="en-US" sz="2400" dirty="0" smtClean="0"/>
              <a:t>Lab5.ino </a:t>
            </a:r>
            <a:r>
              <a:rPr lang="en-US" sz="2400" dirty="0"/>
              <a:t>from </a:t>
            </a:r>
            <a:r>
              <a:rPr lang="en-US" sz="2000" u="sng" dirty="0">
                <a:hlinkClick r:id="rId2"/>
              </a:rPr>
              <a:t>https://elearn.cuhk.edu.hk/webapps/login/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013" y="914400"/>
            <a:ext cx="8229600" cy="4525963"/>
          </a:xfrm>
        </p:spPr>
        <p:txBody>
          <a:bodyPr/>
          <a:lstStyle/>
          <a:p>
            <a:r>
              <a:rPr lang="en-US" sz="2400" b="1" i="1" dirty="0"/>
              <a:t>Experiment 1.3: Fill in the truth table of the AND logic function after you completed the following procedures. (Hardware experiment </a:t>
            </a:r>
            <a:r>
              <a:rPr lang="en-US" sz="2400" b="1" i="1" u="sng" dirty="0"/>
              <a:t>is required</a:t>
            </a:r>
            <a:r>
              <a:rPr lang="en-US" sz="2400" b="1" i="1" dirty="0"/>
              <a:t> for this and the following exercises) </a:t>
            </a:r>
            <a:endParaRPr lang="en-US" sz="2400" dirty="0"/>
          </a:p>
          <a:p>
            <a:r>
              <a:rPr lang="en-US" sz="2400" dirty="0" smtClean="0"/>
              <a:t>//</a:t>
            </a:r>
            <a:r>
              <a:rPr lang="en-US" sz="2400" dirty="0"/>
              <a:t>program segment in the main loop of Lab5.ino</a:t>
            </a:r>
          </a:p>
          <a:p>
            <a:r>
              <a:rPr lang="en-US" sz="2400" dirty="0"/>
              <a:t>void loop</a:t>
            </a:r>
            <a:r>
              <a:rPr lang="en-US" sz="2400" dirty="0" smtClean="0"/>
              <a:t>()</a:t>
            </a:r>
            <a:endParaRPr lang="en-US" sz="2400" dirty="0"/>
          </a:p>
          <a:p>
            <a:r>
              <a:rPr lang="en-US" sz="2400" dirty="0"/>
              <a:t>{  // Experiment 1.3 OUT1=S1 AND S3</a:t>
            </a:r>
          </a:p>
          <a:p>
            <a:r>
              <a:rPr lang="en-US" sz="2400" dirty="0"/>
              <a:t>  if(Din1() &amp;&amp; Din3()) Out1(1);</a:t>
            </a:r>
          </a:p>
          <a:p>
            <a:r>
              <a:rPr lang="en-US" sz="2400" dirty="0"/>
              <a:t>  else Out1(0);</a:t>
            </a:r>
          </a:p>
          <a:p>
            <a:r>
              <a:rPr lang="en-US" sz="2400" dirty="0"/>
              <a:t> :</a:t>
            </a:r>
          </a:p>
          <a:p>
            <a:r>
              <a:rPr lang="en-US" sz="2400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2EF32-DAAA-4953-86FB-55EDDFEFFB8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1026" name="Picture 2" descr="pic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14800"/>
            <a:ext cx="22590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934200" y="640080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Din1 () , Din(3)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2002" y="3719602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 to represent OUT1() 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606506" y="4114800"/>
            <a:ext cx="112524" cy="83820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606506" y="5943600"/>
            <a:ext cx="0" cy="45720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264676"/>
              </p:ext>
            </p:extLst>
          </p:nvPr>
        </p:nvGraphicFramePr>
        <p:xfrm>
          <a:off x="1752600" y="4892138"/>
          <a:ext cx="4380230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615"/>
                <a:gridCol w="730250"/>
                <a:gridCol w="730250"/>
                <a:gridCol w="730250"/>
                <a:gridCol w="730250"/>
                <a:gridCol w="729615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Inputs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Outputs Q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S3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LED3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LED1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LED7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Out1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ON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ON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ON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OFF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OFF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ON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OFF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OFF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51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mplementations of </a:t>
            </a:r>
            <a:r>
              <a:rPr lang="en-US" dirty="0"/>
              <a:t>logic </a:t>
            </a:r>
            <a:r>
              <a:rPr lang="en-US" dirty="0" smtClean="0"/>
              <a:t>functions in programs</a:t>
            </a:r>
            <a:endParaRPr lang="en-US" dirty="0"/>
          </a:p>
          <a:p>
            <a:pPr lvl="1"/>
            <a:r>
              <a:rPr lang="en-US" dirty="0" smtClean="0"/>
              <a:t>Method1: Logic Formula (use of IF-Then-Else)</a:t>
            </a:r>
          </a:p>
          <a:p>
            <a:pPr lvl="1"/>
            <a:r>
              <a:rPr lang="en-US" dirty="0" smtClean="0"/>
              <a:t>Method2: Truth table (Use of Switch-case) </a:t>
            </a:r>
          </a:p>
          <a:p>
            <a:pPr lvl="1"/>
            <a:r>
              <a:rPr lang="en-US" dirty="0" smtClean="0"/>
              <a:t>Examples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**For both methods, you don’t need to write the full programs, you only need to understand and modify the examples given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/>
              <a:t>Video link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www.youtube.com/channel/UCjlkiXFReY2Ubv6WX8m4F8A?feature=watch</a:t>
            </a:r>
            <a:endParaRPr lang="en-US" sz="1800" dirty="0" smtClean="0"/>
          </a:p>
          <a:p>
            <a:endParaRPr lang="en-US" sz="1800" dirty="0"/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BE9CD-8ED1-4337-ADC1-8DD428DFA0B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Appendix1: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Answer</a:t>
            </a:r>
            <a:r>
              <a:rPr lang="en-US" dirty="0" smtClean="0"/>
              <a:t> for the exercise1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7650" name="Content Placeholder 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//LM2 = S3 OR S4</a:t>
            </a:r>
          </a:p>
          <a:p>
            <a:r>
              <a:rPr lang="en-US" dirty="0" smtClean="0"/>
              <a:t>If (S3()==1 || S4()==1) LM2(1);</a:t>
            </a:r>
          </a:p>
          <a:p>
            <a:r>
              <a:rPr lang="en-US" dirty="0" smtClean="0"/>
              <a:t>Else LM2(0);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(S4()==0 &amp;&amp; S1()==1) LM1(0);</a:t>
            </a:r>
          </a:p>
          <a:p>
            <a:r>
              <a:rPr lang="en-US" dirty="0"/>
              <a:t>Else LM1(1);</a:t>
            </a:r>
          </a:p>
          <a:p>
            <a:r>
              <a:rPr lang="en-US" u="sng" dirty="0" smtClean="0"/>
              <a:t>Explain in English the meaning of the above statements</a:t>
            </a:r>
          </a:p>
          <a:p>
            <a:pPr lvl="1"/>
            <a:r>
              <a:rPr lang="en-US" dirty="0"/>
              <a:t>?? </a:t>
            </a:r>
            <a:r>
              <a:rPr lang="en-US" dirty="0" err="1"/>
              <a:t>ans</a:t>
            </a:r>
            <a:r>
              <a:rPr lang="en-US" dirty="0"/>
              <a:t>: if S3 is 1 </a:t>
            </a:r>
            <a:r>
              <a:rPr lang="en-US"/>
              <a:t>OR </a:t>
            </a:r>
            <a:r>
              <a:rPr lang="en-US" smtClean="0"/>
              <a:t>S4 </a:t>
            </a:r>
            <a:r>
              <a:rPr lang="en-US" dirty="0"/>
              <a:t>is 1 LM2 is 1, else LM2 is 0</a:t>
            </a:r>
          </a:p>
          <a:p>
            <a:pPr lvl="1"/>
            <a:r>
              <a:rPr lang="en-US" dirty="0" err="1"/>
              <a:t>ans</a:t>
            </a:r>
            <a:r>
              <a:rPr lang="en-US" dirty="0"/>
              <a:t>: if S4 is 0 AND S1 is 1 LM1 is 0, else LM2 is 1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F142C-4352-444D-BA0E-A89AC635AF34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Appendix2: </a:t>
            </a:r>
            <a:r>
              <a:rPr lang="en-US" sz="3600" smtClean="0">
                <a:solidFill>
                  <a:srgbClr val="FF0000"/>
                </a:solidFill>
              </a:rPr>
              <a:t>Answer: </a:t>
            </a:r>
            <a:r>
              <a:rPr lang="en-US" sz="3600" smtClean="0"/>
              <a:t>Exercise 2:Truth table example to make our robot follow the magnetic strip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65513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Case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S2=1, S1=1 (on both sides of magnetic strip): Robot should move forward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S2=0, S1=1 (robot on the left side of the magnetic strip): Robot should turn right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S2=1, S1=0 (robot on the right side of the magnetic strip): Robot should turn left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en-US" sz="2000" dirty="0" smtClean="0"/>
              <a:t>S2=0,S1=0 (robot reaches the terminal) : Robot  should stop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FB4C1A-7656-4EFF-842C-16ACCFA882E1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35935" name="Group 95"/>
          <p:cNvGraphicFramePr>
            <a:graphicFrameLocks noGrp="1"/>
          </p:cNvGraphicFramePr>
          <p:nvPr/>
        </p:nvGraphicFramePr>
        <p:xfrm>
          <a:off x="5334000" y="2357438"/>
          <a:ext cx="3733800" cy="2707641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Case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Inputs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Outputs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LM1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LM2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RM1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RM2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PMingLiU" pitchFamily="18" charset="-120"/>
                          <a:cs typeface="Times New Roman" pitchFamily="18" charset="0"/>
                        </a:rPr>
                        <a:t>4)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PMingLiU" pitchFamily="18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479925" y="1970088"/>
            <a:ext cx="11113" cy="7731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2122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48200" y="2127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02" name="TextBox 11"/>
          <p:cNvSpPr txBox="1">
            <a:spLocks noChangeArrowheads="1"/>
          </p:cNvSpPr>
          <p:nvPr/>
        </p:nvSpPr>
        <p:spPr bwMode="auto">
          <a:xfrm>
            <a:off x="3708400" y="1524000"/>
            <a:ext cx="1536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strip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73550" y="1817688"/>
            <a:ext cx="206375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04" name="TextBox 15"/>
          <p:cNvSpPr txBox="1">
            <a:spLocks noChangeArrowheads="1"/>
          </p:cNvSpPr>
          <p:nvPr/>
        </p:nvSpPr>
        <p:spPr bwMode="auto">
          <a:xfrm>
            <a:off x="4114800" y="2351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557713" y="3165475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83050" y="32146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40250" y="32194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08" name="TextBox 20"/>
          <p:cNvSpPr txBox="1">
            <a:spLocks noChangeArrowheads="1"/>
          </p:cNvSpPr>
          <p:nvPr/>
        </p:nvSpPr>
        <p:spPr bwMode="auto">
          <a:xfrm>
            <a:off x="4006850" y="34432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45000" y="4205288"/>
            <a:ext cx="0" cy="76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406900" y="434022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64100" y="43449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12" name="TextBox 24"/>
          <p:cNvSpPr txBox="1">
            <a:spLocks noChangeArrowheads="1"/>
          </p:cNvSpPr>
          <p:nvPr/>
        </p:nvSpPr>
        <p:spPr bwMode="auto">
          <a:xfrm>
            <a:off x="4330700" y="4568825"/>
            <a:ext cx="782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27" name="Arc 26"/>
          <p:cNvSpPr/>
          <p:nvPr/>
        </p:nvSpPr>
        <p:spPr>
          <a:xfrm rot="16563355">
            <a:off x="4431507" y="3001168"/>
            <a:ext cx="368300" cy="468313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Arc 27"/>
          <p:cNvSpPr/>
          <p:nvPr/>
        </p:nvSpPr>
        <p:spPr>
          <a:xfrm rot="16563355" flipV="1">
            <a:off x="4337844" y="4142582"/>
            <a:ext cx="312737" cy="488950"/>
          </a:xfrm>
          <a:prstGeom prst="arc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92550" y="1893888"/>
            <a:ext cx="1185863" cy="9398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08425" y="2986088"/>
            <a:ext cx="1169988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08425" y="4081463"/>
            <a:ext cx="1206500" cy="95091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18" name="TextBox 32"/>
          <p:cNvSpPr txBox="1">
            <a:spLocks noChangeArrowheads="1"/>
          </p:cNvSpPr>
          <p:nvPr/>
        </p:nvSpPr>
        <p:spPr bwMode="auto">
          <a:xfrm>
            <a:off x="5243513" y="5111750"/>
            <a:ext cx="3954462" cy="922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forward:LM1, LM2, RM1, RM2=“1010”</a:t>
            </a:r>
          </a:p>
          <a:p>
            <a:r>
              <a:rPr lang="en-US">
                <a:latin typeface="Calibri" pitchFamily="34" charset="0"/>
              </a:rPr>
              <a:t>turn right:LM1, LM2, RM1, RM2=“1000”</a:t>
            </a:r>
          </a:p>
          <a:p>
            <a:r>
              <a:rPr lang="en-US">
                <a:latin typeface="Calibri" pitchFamily="34" charset="0"/>
              </a:rPr>
              <a:t>turn left:LM1, LM2, RM1, RM2=“0010”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476750" y="5454650"/>
            <a:ext cx="3175" cy="6143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191000" y="542448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648200" y="54292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22" name="TextBox 39"/>
          <p:cNvSpPr txBox="1">
            <a:spLocks noChangeArrowheads="1"/>
          </p:cNvSpPr>
          <p:nvPr/>
        </p:nvSpPr>
        <p:spPr bwMode="auto">
          <a:xfrm>
            <a:off x="4114800" y="5653088"/>
            <a:ext cx="782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S1   S2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892550" y="5195888"/>
            <a:ext cx="1222375" cy="9413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4006850" y="5446713"/>
            <a:ext cx="954088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25" name="TextBox 48"/>
          <p:cNvSpPr txBox="1">
            <a:spLocks noChangeArrowheads="1"/>
          </p:cNvSpPr>
          <p:nvPr/>
        </p:nvSpPr>
        <p:spPr bwMode="auto">
          <a:xfrm>
            <a:off x="5995988" y="201771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Fill in the table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114800" y="2017713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002088" y="3132138"/>
            <a:ext cx="747712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330700" y="4289425"/>
            <a:ext cx="747713" cy="647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135438" y="5373688"/>
            <a:ext cx="749300" cy="6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930" name="TextBox 55"/>
          <p:cNvSpPr txBox="1">
            <a:spLocks noChangeArrowheads="1"/>
          </p:cNvSpPr>
          <p:nvPr/>
        </p:nvSpPr>
        <p:spPr bwMode="auto">
          <a:xfrm>
            <a:off x="5059363" y="1808163"/>
            <a:ext cx="747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Robot</a:t>
            </a:r>
          </a:p>
        </p:txBody>
      </p:sp>
      <p:cxnSp>
        <p:nvCxnSpPr>
          <p:cNvPr id="58" name="Straight Arrow Connector 57"/>
          <p:cNvCxnSpPr>
            <a:stCxn id="35930" idx="1"/>
            <a:endCxn id="50" idx="3"/>
          </p:cNvCxnSpPr>
          <p:nvPr/>
        </p:nvCxnSpPr>
        <p:spPr>
          <a:xfrm flipH="1">
            <a:off x="4864100" y="1992313"/>
            <a:ext cx="195263" cy="350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0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Appendix 3: Reference</a:t>
            </a:r>
            <a:br>
              <a:rPr lang="en-US" sz="4000" dirty="0" smtClean="0"/>
            </a:br>
            <a:r>
              <a:rPr lang="en-US" sz="4000" dirty="0" smtClean="0"/>
              <a:t>Main </a:t>
            </a:r>
            <a:r>
              <a:rPr lang="en-US" sz="4000" dirty="0"/>
              <a:t>loop of </a:t>
            </a:r>
            <a:r>
              <a:rPr lang="en-US" sz="4000" dirty="0" smtClean="0"/>
              <a:t>experiment5(lab5.ino</a:t>
            </a:r>
            <a:r>
              <a:rPr lang="en-US" sz="4000" dirty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from https://elearn.cuhk.edu.hk/webapps/login/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void loop()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// Experiment 1.3 OUT1=S1 AND S3</a:t>
            </a:r>
          </a:p>
          <a:p>
            <a:r>
              <a:rPr lang="en-US" sz="1400" dirty="0"/>
              <a:t>  if(Din1() &amp;&amp; Din3()) Out1(1);</a:t>
            </a:r>
          </a:p>
          <a:p>
            <a:r>
              <a:rPr lang="en-US" sz="1400" dirty="0"/>
              <a:t>  else Out1(0);</a:t>
            </a:r>
          </a:p>
          <a:p>
            <a:endParaRPr lang="en-US" sz="1400" dirty="0"/>
          </a:p>
          <a:p>
            <a:r>
              <a:rPr lang="en-US" sz="1400" dirty="0"/>
              <a:t>  // Experiment 1.4 OUT3=S1 OR S3</a:t>
            </a:r>
          </a:p>
          <a:p>
            <a:r>
              <a:rPr lang="en-US" sz="1400" dirty="0"/>
              <a:t>  if(Din1() || Din3()) Out3(1);</a:t>
            </a:r>
          </a:p>
          <a:p>
            <a:r>
              <a:rPr lang="en-US" sz="1400" dirty="0"/>
              <a:t>  else Out3(0);</a:t>
            </a:r>
          </a:p>
          <a:p>
            <a:r>
              <a:rPr lang="en-US" sz="1400" dirty="0"/>
              <a:t>  </a:t>
            </a:r>
          </a:p>
          <a:p>
            <a:r>
              <a:rPr lang="en-US" sz="1400" dirty="0"/>
              <a:t>  // Experiment 2.1 OUT2=(S2 AND S3) AND S4</a:t>
            </a:r>
          </a:p>
          <a:p>
            <a:r>
              <a:rPr lang="en-US" sz="1400" dirty="0"/>
              <a:t>  if((Din2() &amp;&amp; Din3()) &amp;&amp; Din4()) Out2(1);</a:t>
            </a:r>
          </a:p>
          <a:p>
            <a:r>
              <a:rPr lang="en-US" sz="1400" dirty="0"/>
              <a:t>  else Out2(0);</a:t>
            </a:r>
          </a:p>
          <a:p>
            <a:r>
              <a:rPr lang="en-US" sz="1400" dirty="0"/>
              <a:t>  </a:t>
            </a:r>
          </a:p>
          <a:p>
            <a:r>
              <a:rPr lang="en-US" sz="1400" dirty="0"/>
              <a:t>  // Experiment 2.2 OUT4=(S2 AND S3) OR S4</a:t>
            </a:r>
          </a:p>
          <a:p>
            <a:r>
              <a:rPr lang="en-US" sz="1400" dirty="0"/>
              <a:t>  if((Din2() &amp;&amp; Din3()) || Din4()) Out4(1);</a:t>
            </a:r>
          </a:p>
          <a:p>
            <a:r>
              <a:rPr lang="en-US" sz="1400" dirty="0"/>
              <a:t>  else Out4(0);</a:t>
            </a:r>
          </a:p>
          <a:p>
            <a:endParaRPr lang="en-US" sz="1400" dirty="0"/>
          </a:p>
          <a:p>
            <a:r>
              <a:rPr lang="en-US" sz="1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2EF32-DAAA-4953-86FB-55EDDFEFFB8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69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Appendix 4</a:t>
            </a:r>
            <a:br>
              <a:rPr lang="en-US" dirty="0" smtClean="0"/>
            </a:br>
            <a:r>
              <a:rPr lang="en-US" dirty="0" smtClean="0"/>
              <a:t>Truth table example to make our robot follow the magnetic strip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11350" y="2217738"/>
          <a:ext cx="5321300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845"/>
                <a:gridCol w="665480"/>
                <a:gridCol w="664845"/>
                <a:gridCol w="665480"/>
                <a:gridCol w="664845"/>
                <a:gridCol w="665480"/>
                <a:gridCol w="664845"/>
                <a:gridCol w="665480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Inputs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Outputs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S4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S3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LM1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LM2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RM1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RM2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2393" name="TextBox 4"/>
          <p:cNvSpPr txBox="1">
            <a:spLocks noChangeArrowheads="1"/>
          </p:cNvSpPr>
          <p:nvPr/>
        </p:nvSpPr>
        <p:spPr bwMode="auto">
          <a:xfrm>
            <a:off x="2133600" y="6019800"/>
            <a:ext cx="4413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Table 1: Truth Table of Smart car control logic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7BBCD-94C2-4F97-8B84-6D0E5CBE612A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Method 1: </a:t>
            </a:r>
            <a:r>
              <a:rPr lang="en-US" dirty="0" smtClean="0"/>
              <a:t>to implement logic operations in a program 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en-US" dirty="0" smtClean="0"/>
              <a:t>Logic Formula </a:t>
            </a:r>
            <a:r>
              <a:rPr lang="en-US" dirty="0"/>
              <a:t>(use of IF-Then-Else)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BEC7D-63B5-474F-8935-10AF5DAB3039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Sensors of our robot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S1,S2,S3 each can be ‘1’ or ‘0’</a:t>
            </a:r>
          </a:p>
          <a:p>
            <a:pPr lvl="1"/>
            <a:r>
              <a:rPr lang="en-US" dirty="0" smtClean="0"/>
              <a:t>Magnetic field detected =&gt;Si=0</a:t>
            </a:r>
          </a:p>
          <a:p>
            <a:pPr lvl="1"/>
            <a:r>
              <a:rPr lang="en-US" dirty="0" smtClean="0"/>
              <a:t>No Magnetic field detected =&gt;Si=1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40151" y="3917950"/>
            <a:ext cx="2133600" cy="365125"/>
          </a:xfrm>
        </p:spPr>
        <p:txBody>
          <a:bodyPr/>
          <a:lstStyle/>
          <a:p>
            <a:pPr>
              <a:defRPr/>
            </a:pPr>
            <a:fld id="{7D6763AF-01D0-4249-903D-7BD4270ADF1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509" name="Slide Number Placeholder 4"/>
          <p:cNvSpPr txBox="1">
            <a:spLocks/>
          </p:cNvSpPr>
          <p:nvPr/>
        </p:nvSpPr>
        <p:spPr bwMode="auto">
          <a:xfrm>
            <a:off x="6440151" y="39179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4CEC63C-63EE-4268-A14A-13065A77BF9F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4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7171531" y="3487737"/>
            <a:ext cx="10118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S2  </a:t>
            </a:r>
            <a:r>
              <a:rPr lang="en-US" dirty="0" smtClean="0">
                <a:latin typeface="Calibri" pitchFamily="34" charset="0"/>
              </a:rPr>
              <a:t>S3 S1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28693" y="3106737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9593" y="1600200"/>
            <a:ext cx="1420813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606487" y="1230868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robot is facing you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866499" y="310884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677438" y="2743200"/>
            <a:ext cx="0" cy="74453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Motors of our robot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525963"/>
          </a:xfrm>
        </p:spPr>
        <p:txBody>
          <a:bodyPr/>
          <a:lstStyle/>
          <a:p>
            <a:r>
              <a:rPr lang="en-US" dirty="0" smtClean="0"/>
              <a:t>Motors: LM1, LM2, RM1 and RM2</a:t>
            </a:r>
          </a:p>
          <a:p>
            <a:pPr lvl="1"/>
            <a:r>
              <a:rPr lang="en-US" dirty="0" smtClean="0"/>
              <a:t>Instruction LM1(0) sets LM1 to be 0</a:t>
            </a:r>
          </a:p>
          <a:p>
            <a:pPr lvl="1"/>
            <a:r>
              <a:rPr lang="en-US" dirty="0" smtClean="0"/>
              <a:t>Instruction LM1(1) sets LM1 to be 1</a:t>
            </a:r>
          </a:p>
          <a:p>
            <a:r>
              <a:rPr lang="en-US" dirty="0" smtClean="0"/>
              <a:t>Motor control method</a:t>
            </a:r>
          </a:p>
          <a:p>
            <a:pPr lvl="1"/>
            <a:r>
              <a:rPr lang="en-US" dirty="0" smtClean="0"/>
              <a:t>{LM1=1 and LM2=0}=&gt; Left-motor moves forward </a:t>
            </a:r>
          </a:p>
          <a:p>
            <a:pPr lvl="1"/>
            <a:r>
              <a:rPr lang="en-US" dirty="0" smtClean="0"/>
              <a:t>{LM1=0 and LM2=1} =&gt; Left-motor moves backward </a:t>
            </a:r>
          </a:p>
          <a:p>
            <a:pPr lvl="1"/>
            <a:r>
              <a:rPr lang="en-US" dirty="0" smtClean="0"/>
              <a:t>{LM1=0 and LM2=0} =&gt; Left-motor stops</a:t>
            </a:r>
          </a:p>
          <a:p>
            <a:pPr lvl="1"/>
            <a:r>
              <a:rPr lang="en-US" dirty="0" smtClean="0"/>
              <a:t>Similar for the right-motor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209B8-2D88-4851-838A-E4E177DA287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0485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1238ABD8-223E-4D76-BEE2-C860D6F87551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5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219200"/>
            <a:ext cx="1420813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6933152" y="2133600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27609" y="1905000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RM1</a:t>
            </a:r>
          </a:p>
          <a:p>
            <a:r>
              <a:rPr lang="en-US" dirty="0"/>
              <a:t>R</a:t>
            </a:r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583613" y="1907476"/>
            <a:ext cx="63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LM1</a:t>
            </a:r>
          </a:p>
          <a:p>
            <a:r>
              <a:rPr lang="en-US" dirty="0" smtClean="0"/>
              <a:t>LM2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934200" y="2286000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8415833" y="2133600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8415833" y="2286000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83085" y="858257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robot is facing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052" y="4460081"/>
            <a:ext cx="22606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600" dirty="0" smtClean="0"/>
              <a:t>In the lab : use switches to simulate sensors;</a:t>
            </a:r>
            <a:br>
              <a:rPr lang="en-US" sz="3600" dirty="0" smtClean="0"/>
            </a:br>
            <a:r>
              <a:rPr lang="en-US" sz="3600" dirty="0" smtClean="0"/>
              <a:t>use LEDs to simulate motors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Testing hardware setup in our robot system</a:t>
            </a:r>
          </a:p>
          <a:p>
            <a:r>
              <a:rPr lang="en-US" sz="3000" dirty="0" smtClean="0"/>
              <a:t>LM1 is an output for a Light Emitting Diode LED</a:t>
            </a:r>
          </a:p>
          <a:p>
            <a:pPr lvl="1"/>
            <a:r>
              <a:rPr lang="en-US" sz="2600" dirty="0" smtClean="0"/>
              <a:t>When LM1=1 it is on</a:t>
            </a:r>
          </a:p>
          <a:p>
            <a:pPr lvl="1"/>
            <a:r>
              <a:rPr lang="en-US" sz="2600" dirty="0" smtClean="0"/>
              <a:t>When LM1=0 it is off</a:t>
            </a:r>
          </a:p>
          <a:p>
            <a:pPr lvl="1"/>
            <a:r>
              <a:rPr lang="en-US" sz="2600" dirty="0" smtClean="0"/>
              <a:t>Same for LM2,RM1 and RM2 </a:t>
            </a:r>
            <a:r>
              <a:rPr lang="en-US" sz="2600" dirty="0" err="1" smtClean="0"/>
              <a:t>etc</a:t>
            </a:r>
            <a:endParaRPr lang="en-US" sz="2600" dirty="0" smtClean="0"/>
          </a:p>
          <a:p>
            <a:r>
              <a:rPr lang="en-US" sz="3000" dirty="0" smtClean="0"/>
              <a:t>S1 is a switch</a:t>
            </a:r>
          </a:p>
          <a:p>
            <a:pPr lvl="1"/>
            <a:r>
              <a:rPr lang="en-US" sz="2600" dirty="0" smtClean="0"/>
              <a:t>When depressed S1=0</a:t>
            </a:r>
          </a:p>
          <a:p>
            <a:pPr lvl="1"/>
            <a:r>
              <a:rPr lang="en-US" sz="2600" dirty="0" smtClean="0"/>
              <a:t>When released S1=1</a:t>
            </a:r>
          </a:p>
          <a:p>
            <a:pPr lvl="1"/>
            <a:r>
              <a:rPr lang="en-US" sz="2600" dirty="0" smtClean="0"/>
              <a:t>Same for S2,S3 and S4</a:t>
            </a:r>
          </a:p>
          <a:p>
            <a:pPr lvl="1"/>
            <a:endParaRPr lang="en-US" sz="2600" dirty="0" smtClean="0"/>
          </a:p>
          <a:p>
            <a:pPr lvl="1"/>
            <a:endParaRPr lang="en-US" sz="2600" dirty="0" smtClean="0"/>
          </a:p>
          <a:p>
            <a:endParaRPr lang="en-US" sz="3000" dirty="0" smtClean="0"/>
          </a:p>
          <a:p>
            <a:endParaRPr lang="en-US" sz="3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BAD5B-63AF-4F31-A0D5-B2E06FD306B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34988" y="6400800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Simulate sensors S1,S2 </a:t>
            </a:r>
            <a:r>
              <a:rPr lang="en-US" dirty="0" err="1" smtClean="0"/>
              <a:t>etc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016352" y="6252901"/>
            <a:ext cx="0" cy="290512"/>
          </a:xfrm>
          <a:prstGeom prst="straightConnector1">
            <a:avLst/>
          </a:prstGeom>
          <a:ln w="34925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24400" y="5081588"/>
            <a:ext cx="1210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Simulate </a:t>
            </a:r>
          </a:p>
          <a:p>
            <a:r>
              <a:rPr lang="en-US" dirty="0" smtClean="0"/>
              <a:t>Motors</a:t>
            </a:r>
          </a:p>
          <a:p>
            <a:r>
              <a:rPr lang="en-US" dirty="0" smtClean="0"/>
              <a:t>LM1,LM2</a:t>
            </a:r>
          </a:p>
          <a:p>
            <a:r>
              <a:rPr lang="en-US" dirty="0" smtClean="0"/>
              <a:t>RM1,EM2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15000" y="5334000"/>
            <a:ext cx="1524000" cy="126206"/>
          </a:xfrm>
          <a:prstGeom prst="straightConnector1">
            <a:avLst/>
          </a:prstGeom>
          <a:ln w="34925" cmpd="tri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Programing procedures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Details in the document</a:t>
            </a:r>
          </a:p>
          <a:p>
            <a:pPr lvl="1"/>
            <a:r>
              <a:rPr lang="en-US" sz="2000" b="1" dirty="0" smtClean="0"/>
              <a:t>“Document </a:t>
            </a:r>
            <a:r>
              <a:rPr lang="en-US" sz="2000" b="1" dirty="0"/>
              <a:t>B: A tutorial of how to use the controller </a:t>
            </a:r>
            <a:r>
              <a:rPr lang="en-US" sz="2000" b="1" dirty="0" smtClean="0"/>
              <a:t>board”, of Engg1100 Lab manual 5 </a:t>
            </a:r>
            <a:r>
              <a:rPr lang="en-US" sz="2000" b="1" dirty="0"/>
              <a:t>from elearninghttps://elearn.cuhk.edu.hk/webapps/login/</a:t>
            </a:r>
            <a:endParaRPr lang="en-US" sz="1400" dirty="0"/>
          </a:p>
          <a:p>
            <a:r>
              <a:rPr lang="en-US" dirty="0" smtClean="0"/>
              <a:t>Edit program</a:t>
            </a:r>
          </a:p>
          <a:p>
            <a:r>
              <a:rPr lang="en-US" dirty="0" smtClean="0"/>
              <a:t>Compile</a:t>
            </a:r>
          </a:p>
          <a:p>
            <a:r>
              <a:rPr lang="en-US" dirty="0" smtClean="0"/>
              <a:t>Download to the SMART-car-board</a:t>
            </a:r>
          </a:p>
          <a:p>
            <a:r>
              <a:rPr lang="en-US" dirty="0" smtClean="0"/>
              <a:t>Run the program</a:t>
            </a:r>
          </a:p>
          <a:p>
            <a:r>
              <a:rPr lang="en-US" dirty="0" smtClean="0"/>
              <a:t>Demo video in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www.youtube.com/channel/UCjlkiXFReY2Ubv6WX8m4F8A?feature=watch</a:t>
            </a: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FF274-4DF1-48FE-B8E3-8B1891C572B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0B0F0"/>
                </a:solidFill>
              </a:rPr>
              <a:t>Method 1 (Use of If-then-else): </a:t>
            </a:r>
            <a:r>
              <a:rPr lang="en-US" sz="3200" dirty="0" smtClean="0"/>
              <a:t>This program will enable the robot to follow the magnetic path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program segment: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Void loop()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{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LM1(0);LM2(0);RM1(0);RM2(0);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//comment :LM1 </a:t>
            </a:r>
            <a:r>
              <a:rPr lang="en-US" dirty="0"/>
              <a:t>=S1 AND S2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(S1()==1 &amp;&amp; S2()==</a:t>
            </a:r>
            <a:r>
              <a:rPr lang="en-US" dirty="0" smtClean="0"/>
              <a:t>1) </a:t>
            </a:r>
            <a:r>
              <a:rPr lang="en-US" dirty="0"/>
              <a:t>LM1(1);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Else LM1(0</a:t>
            </a:r>
            <a:r>
              <a:rPr lang="en-US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//</a:t>
            </a:r>
            <a:r>
              <a:rPr lang="en-US" dirty="0" smtClean="0"/>
              <a:t>comment :LM2 = S3 OR S4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(</a:t>
            </a:r>
            <a:r>
              <a:rPr lang="en-US" dirty="0" smtClean="0"/>
              <a:t>S3()==</a:t>
            </a:r>
            <a:r>
              <a:rPr lang="en-US" dirty="0"/>
              <a:t>1 </a:t>
            </a:r>
            <a:r>
              <a:rPr lang="en-US" dirty="0" smtClean="0"/>
              <a:t>|| S4()==</a:t>
            </a:r>
            <a:r>
              <a:rPr lang="en-US" dirty="0"/>
              <a:t>1) </a:t>
            </a:r>
            <a:r>
              <a:rPr lang="en-US" dirty="0" smtClean="0"/>
              <a:t>LM2(1</a:t>
            </a:r>
            <a:r>
              <a:rPr lang="en-US" dirty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Else </a:t>
            </a:r>
            <a:r>
              <a:rPr lang="en-US" dirty="0" smtClean="0"/>
              <a:t>LM2(0</a:t>
            </a:r>
            <a:r>
              <a:rPr lang="en-US" dirty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5170488"/>
          </a:xfrm>
          <a:ln>
            <a:solidFill>
              <a:schemeClr val="accent1"/>
            </a:solidFill>
          </a:ln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Notations</a:t>
            </a:r>
            <a:r>
              <a:rPr lang="en-US" dirty="0" smtClean="0"/>
              <a:t> used in the program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Void Loop= repeated the execution of the lines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LM1(0) </a:t>
            </a:r>
            <a:r>
              <a:rPr lang="en-US" dirty="0" smtClean="0"/>
              <a:t>sets </a:t>
            </a:r>
            <a:r>
              <a:rPr lang="en-US" dirty="0"/>
              <a:t>the digital output LM1 to 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LM1(1) sets </a:t>
            </a:r>
            <a:r>
              <a:rPr lang="en-US" dirty="0"/>
              <a:t>the digital output LM1 to </a:t>
            </a:r>
            <a:r>
              <a:rPr lang="en-US" dirty="0" smtClean="0"/>
              <a:t>1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== means condition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&amp;&amp;= logic operation AND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|| = Logic 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// comment, for you to put in notes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74800"/>
            <a:ext cx="2133600" cy="365125"/>
          </a:xfrm>
        </p:spPr>
        <p:txBody>
          <a:bodyPr/>
          <a:lstStyle/>
          <a:p>
            <a:pPr>
              <a:defRPr/>
            </a:pPr>
            <a:fld id="{21AA5AD6-6D0E-46E3-AA76-DE01D6A464CA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245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05500" y="4733313"/>
            <a:ext cx="1420813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6172200" y="6182365"/>
            <a:ext cx="88741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S2     S1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40939" y="5483924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35396" y="5255324"/>
            <a:ext cx="671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RM1</a:t>
            </a:r>
          </a:p>
          <a:p>
            <a:r>
              <a:rPr lang="en-US" dirty="0"/>
              <a:t>R</a:t>
            </a:r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391400" y="5257800"/>
            <a:ext cx="63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LM1</a:t>
            </a:r>
          </a:p>
          <a:p>
            <a:r>
              <a:rPr lang="en-US" dirty="0" smtClean="0"/>
              <a:t>LM2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41987" y="5636324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223620" y="5483924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223620" y="5636324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use “If” in a program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500" u="sng" dirty="0" smtClean="0">
                <a:solidFill>
                  <a:srgbClr val="00B0F0"/>
                </a:solidFill>
              </a:rPr>
              <a:t>IF (condition) </a:t>
            </a:r>
            <a:r>
              <a:rPr lang="en-US" sz="2500" u="sng" dirty="0" smtClean="0">
                <a:solidFill>
                  <a:srgbClr val="00B050"/>
                </a:solidFill>
              </a:rPr>
              <a:t>then output is result 1</a:t>
            </a:r>
            <a:r>
              <a:rPr lang="en-US" sz="2500" u="sng" dirty="0" smtClean="0"/>
              <a:t>,  </a:t>
            </a:r>
            <a:r>
              <a:rPr lang="en-US" sz="2500" u="sng" dirty="0" smtClean="0">
                <a:solidFill>
                  <a:srgbClr val="FF0000"/>
                </a:solidFill>
              </a:rPr>
              <a:t>else output is result 2</a:t>
            </a:r>
          </a:p>
          <a:p>
            <a:pPr>
              <a:lnSpc>
                <a:spcPct val="80000"/>
              </a:lnSpc>
            </a:pPr>
            <a:endParaRPr lang="en-US" sz="2500" dirty="0" smtClean="0"/>
          </a:p>
          <a:p>
            <a:pPr>
              <a:lnSpc>
                <a:spcPct val="80000"/>
              </a:lnSpc>
            </a:pPr>
            <a:r>
              <a:rPr lang="en-US" sz="2500" dirty="0" smtClean="0"/>
              <a:t>Example1: //just to illustrate the idea, not a runnable program</a:t>
            </a:r>
            <a:endParaRPr lang="en-US" sz="2500" dirty="0"/>
          </a:p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0070C0"/>
                </a:solidFill>
              </a:rPr>
              <a:t>If </a:t>
            </a:r>
            <a:r>
              <a:rPr lang="en-US" sz="2200" dirty="0" smtClean="0">
                <a:solidFill>
                  <a:srgbClr val="0070C0"/>
                </a:solidFill>
              </a:rPr>
              <a:t>(“</a:t>
            </a:r>
            <a:r>
              <a:rPr lang="en-US" sz="2200" dirty="0" err="1" smtClean="0">
                <a:solidFill>
                  <a:srgbClr val="0070C0"/>
                </a:solidFill>
              </a:rPr>
              <a:t>you_eat</a:t>
            </a:r>
            <a:r>
              <a:rPr lang="en-US" sz="2200" dirty="0" smtClean="0">
                <a:solidFill>
                  <a:srgbClr val="0070C0"/>
                </a:solidFill>
              </a:rPr>
              <a:t>” and “</a:t>
            </a:r>
            <a:r>
              <a:rPr lang="en-US" sz="2200" dirty="0" err="1" smtClean="0">
                <a:solidFill>
                  <a:srgbClr val="0070C0"/>
                </a:solidFill>
              </a:rPr>
              <a:t>you_drink</a:t>
            </a:r>
            <a:r>
              <a:rPr lang="en-US" sz="2200" dirty="0" smtClean="0">
                <a:solidFill>
                  <a:srgbClr val="0070C0"/>
                </a:solidFill>
              </a:rPr>
              <a:t>”)  </a:t>
            </a:r>
            <a:r>
              <a:rPr lang="en-US" sz="2200" dirty="0" smtClean="0">
                <a:solidFill>
                  <a:srgbClr val="00B050"/>
                </a:solidFill>
              </a:rPr>
              <a:t>you _</a:t>
            </a:r>
            <a:r>
              <a:rPr lang="en-US" sz="2200" dirty="0" err="1" smtClean="0">
                <a:solidFill>
                  <a:srgbClr val="00B050"/>
                </a:solidFill>
              </a:rPr>
              <a:t>can_live</a:t>
            </a:r>
            <a:r>
              <a:rPr lang="en-US" sz="2200" dirty="0" smtClean="0"/>
              <a:t>;</a:t>
            </a:r>
            <a:endParaRPr lang="en-US" sz="2200" dirty="0"/>
          </a:p>
          <a:p>
            <a:pPr lvl="1">
              <a:lnSpc>
                <a:spcPct val="80000"/>
              </a:lnSpc>
            </a:pPr>
            <a:r>
              <a:rPr lang="en-US" sz="2200" dirty="0">
                <a:solidFill>
                  <a:srgbClr val="FF0000"/>
                </a:solidFill>
              </a:rPr>
              <a:t>Else </a:t>
            </a:r>
            <a:r>
              <a:rPr lang="en-US" sz="2200" dirty="0" smtClean="0">
                <a:solidFill>
                  <a:srgbClr val="FF0000"/>
                </a:solidFill>
              </a:rPr>
              <a:t>“</a:t>
            </a:r>
            <a:r>
              <a:rPr lang="en-US" sz="2200" dirty="0" err="1" smtClean="0">
                <a:solidFill>
                  <a:srgbClr val="FF0000"/>
                </a:solidFill>
              </a:rPr>
              <a:t>you_die</a:t>
            </a:r>
            <a:r>
              <a:rPr lang="en-US" sz="2200" dirty="0" smtClean="0">
                <a:solidFill>
                  <a:srgbClr val="FF0000"/>
                </a:solidFill>
              </a:rPr>
              <a:t>”;</a:t>
            </a:r>
            <a:endParaRPr lang="en-US" sz="22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sz="2500" dirty="0" smtClean="0"/>
          </a:p>
          <a:p>
            <a:pPr>
              <a:lnSpc>
                <a:spcPct val="80000"/>
              </a:lnSpc>
            </a:pPr>
            <a:r>
              <a:rPr lang="en-US" sz="2500" dirty="0" smtClean="0"/>
              <a:t>Example2: // &amp;&amp; means “AND”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solidFill>
                  <a:srgbClr val="0070C0"/>
                </a:solidFill>
              </a:rPr>
              <a:t>If (S1()==1 &amp;&amp; S2()==1) </a:t>
            </a:r>
            <a:r>
              <a:rPr lang="en-US" sz="2200" dirty="0" smtClean="0">
                <a:solidFill>
                  <a:srgbClr val="00B050"/>
                </a:solidFill>
              </a:rPr>
              <a:t>LM1(1);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solidFill>
                  <a:srgbClr val="FF0000"/>
                </a:solidFill>
              </a:rPr>
              <a:t>Else LM1(0);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The above program means if S1 is 1 </a:t>
            </a:r>
            <a:r>
              <a:rPr lang="en-US" sz="2200" dirty="0" smtClean="0">
                <a:solidFill>
                  <a:srgbClr val="0070C0"/>
                </a:solidFill>
              </a:rPr>
              <a:t>AND</a:t>
            </a:r>
            <a:r>
              <a:rPr lang="en-US" sz="2200" dirty="0" smtClean="0"/>
              <a:t> S2 is 1, the LM1 will be 1 else LM1 is 0</a:t>
            </a:r>
          </a:p>
          <a:p>
            <a:pPr>
              <a:lnSpc>
                <a:spcPct val="80000"/>
              </a:lnSpc>
            </a:pPr>
            <a:endParaRPr lang="en-US" sz="2500" u="sng" dirty="0" smtClean="0"/>
          </a:p>
          <a:p>
            <a:pPr>
              <a:lnSpc>
                <a:spcPct val="80000"/>
              </a:lnSpc>
            </a:pPr>
            <a:r>
              <a:rPr lang="en-US" sz="2500" dirty="0"/>
              <a:t>Example3: // </a:t>
            </a:r>
            <a:r>
              <a:rPr lang="en-US" sz="2500" dirty="0" smtClean="0"/>
              <a:t>|| </a:t>
            </a:r>
            <a:r>
              <a:rPr lang="en-US" sz="2500" dirty="0"/>
              <a:t>means </a:t>
            </a:r>
            <a:r>
              <a:rPr lang="en-US" sz="2500" dirty="0" smtClean="0"/>
              <a:t>“OR”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solidFill>
                  <a:srgbClr val="0070C0"/>
                </a:solidFill>
              </a:rPr>
              <a:t>If (S3()==1 || S4()==1) </a:t>
            </a:r>
            <a:r>
              <a:rPr lang="en-US" sz="2200" dirty="0" smtClean="0">
                <a:solidFill>
                  <a:srgbClr val="00B050"/>
                </a:solidFill>
              </a:rPr>
              <a:t>LM2(1);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solidFill>
                  <a:srgbClr val="FF0000"/>
                </a:solidFill>
              </a:rPr>
              <a:t>Else LM2(0);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The above program means if S3 is 1 </a:t>
            </a:r>
            <a:r>
              <a:rPr lang="en-US" sz="2200" dirty="0" smtClean="0">
                <a:solidFill>
                  <a:srgbClr val="0070C0"/>
                </a:solidFill>
              </a:rPr>
              <a:t>OR</a:t>
            </a:r>
            <a:r>
              <a:rPr lang="en-US" sz="2200" dirty="0" smtClean="0"/>
              <a:t> S4 is 1, the LM2 will be 1 else LM2 is 0</a:t>
            </a:r>
          </a:p>
          <a:p>
            <a:pPr lvl="1">
              <a:lnSpc>
                <a:spcPct val="80000"/>
              </a:lnSpc>
            </a:pPr>
            <a:endParaRPr lang="en-US" sz="2200" dirty="0" smtClean="0"/>
          </a:p>
          <a:p>
            <a:pPr lvl="1">
              <a:lnSpc>
                <a:spcPct val="80000"/>
              </a:lnSpc>
            </a:pPr>
            <a:endParaRPr lang="en-US" sz="2200" dirty="0" smtClean="0"/>
          </a:p>
          <a:p>
            <a:pPr lvl="1">
              <a:lnSpc>
                <a:spcPct val="80000"/>
              </a:lnSpc>
            </a:pPr>
            <a:endParaRPr lang="en-US" sz="2200" dirty="0" smtClean="0"/>
          </a:p>
          <a:p>
            <a:pPr lvl="1">
              <a:lnSpc>
                <a:spcPct val="80000"/>
              </a:lnSpc>
            </a:pPr>
            <a:endParaRPr lang="en-US" sz="2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(part2) v3h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FCB175-5739-41C9-A8E5-71A37F58B31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6133</TotalTime>
  <Words>2024</Words>
  <Application>Microsoft Office PowerPoint</Application>
  <PresentationFormat>On-screen Show (4:3)</PresentationFormat>
  <Paragraphs>630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ENGG1100  Ch6: Introduction To Engineering Design (Digital Logic)</vt:lpstr>
      <vt:lpstr>Part 2</vt:lpstr>
      <vt:lpstr>Method 1: to implement logic operations in a program using</vt:lpstr>
      <vt:lpstr>Sensors of our robot</vt:lpstr>
      <vt:lpstr>Motors of our robot</vt:lpstr>
      <vt:lpstr>In the lab : use switches to simulate sensors; use LEDs to simulate motors </vt:lpstr>
      <vt:lpstr>Programing procedures</vt:lpstr>
      <vt:lpstr>Method 1 (Use of If-then-else): This program will enable the robot to follow the magnetic path</vt:lpstr>
      <vt:lpstr>How to use “If” in a program</vt:lpstr>
      <vt:lpstr>Exercise1 </vt:lpstr>
      <vt:lpstr>Method 2 : to implement logic operation in a program using</vt:lpstr>
      <vt:lpstr>Using two sensors S2,S1 to follow a magnetic stripe</vt:lpstr>
      <vt:lpstr>Robot specifications of the sensor input  and motor outputs</vt:lpstr>
      <vt:lpstr>Motor control</vt:lpstr>
      <vt:lpstr>Exercise2: Truth table example to make our robot follow the magnetic strip</vt:lpstr>
      <vt:lpstr>Add another sensor at the front to detect the target object</vt:lpstr>
      <vt:lpstr>Use of “Switch – case” in a program</vt:lpstr>
      <vt:lpstr>Program example for our robot You only need to edit the program to change the desired truth table  </vt:lpstr>
      <vt:lpstr>To be done in the lab :  Lab5.ino from https://elearn.cuhk.edu.hk/webapps/login/ </vt:lpstr>
      <vt:lpstr>Appendix1: Answer for the exercise1 </vt:lpstr>
      <vt:lpstr>Appendix2: Answer: Exercise 2:Truth table example to make our robot follow the magnetic strip</vt:lpstr>
      <vt:lpstr>Appendix 3: Reference Main loop of experiment5(lab5.ino) from https://elearn.cuhk.edu.hk/webapps/login/</vt:lpstr>
      <vt:lpstr>Appendix 4 Truth table example to make our robot follow the magnetic strip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Finiet state machines</dc:title>
  <dc:creator>khwong</dc:creator>
  <cp:lastModifiedBy>khwong</cp:lastModifiedBy>
  <cp:revision>134</cp:revision>
  <cp:lastPrinted>2013-07-12T08:37:13Z</cp:lastPrinted>
  <dcterms:created xsi:type="dcterms:W3CDTF">2013-07-12T08:17:45Z</dcterms:created>
  <dcterms:modified xsi:type="dcterms:W3CDTF">2014-07-25T06:50:12Z</dcterms:modified>
</cp:coreProperties>
</file>