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346" r:id="rId2"/>
    <p:sldId id="389" r:id="rId3"/>
    <p:sldId id="390" r:id="rId4"/>
    <p:sldId id="391" r:id="rId5"/>
    <p:sldId id="392" r:id="rId6"/>
    <p:sldId id="347" r:id="rId7"/>
    <p:sldId id="382" r:id="rId8"/>
    <p:sldId id="386" r:id="rId9"/>
    <p:sldId id="383" r:id="rId10"/>
    <p:sldId id="349" r:id="rId11"/>
    <p:sldId id="350" r:id="rId12"/>
    <p:sldId id="353" r:id="rId13"/>
    <p:sldId id="351" r:id="rId14"/>
    <p:sldId id="352" r:id="rId15"/>
    <p:sldId id="355" r:id="rId16"/>
    <p:sldId id="354" r:id="rId17"/>
    <p:sldId id="366" r:id="rId18"/>
    <p:sldId id="387" r:id="rId19"/>
    <p:sldId id="356" r:id="rId20"/>
    <p:sldId id="316" r:id="rId21"/>
    <p:sldId id="315" r:id="rId22"/>
    <p:sldId id="317" r:id="rId23"/>
    <p:sldId id="319" r:id="rId24"/>
    <p:sldId id="380" r:id="rId25"/>
    <p:sldId id="318" r:id="rId26"/>
    <p:sldId id="320" r:id="rId27"/>
    <p:sldId id="321" r:id="rId28"/>
    <p:sldId id="322" r:id="rId29"/>
    <p:sldId id="323" r:id="rId30"/>
    <p:sldId id="295" r:id="rId31"/>
    <p:sldId id="324" r:id="rId32"/>
    <p:sldId id="327" r:id="rId33"/>
    <p:sldId id="376" r:id="rId34"/>
    <p:sldId id="388" r:id="rId35"/>
  </p:sldIdLst>
  <p:sldSz cx="9144000" cy="6858000" type="screen4x3"/>
  <p:notesSz cx="6799263" cy="992981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SE"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218"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51275" y="0"/>
            <a:ext cx="2946400" cy="496888"/>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345A589D-064B-4541-B175-8BCDFFC397C3}" type="datetimeFigureOut">
              <a:rPr lang="en-US"/>
              <a:pPr>
                <a:defRPr/>
              </a:pPr>
              <a:t>7/25/2014</a:t>
            </a:fld>
            <a:endParaRPr lang="en-US"/>
          </a:p>
        </p:txBody>
      </p:sp>
      <p:sp>
        <p:nvSpPr>
          <p:cNvPr id="4" name="Slide Image Placeholder 3"/>
          <p:cNvSpPr>
            <a:spLocks noGrp="1" noRot="1" noChangeAspect="1"/>
          </p:cNvSpPr>
          <p:nvPr>
            <p:ph type="sldImg" idx="2"/>
          </p:nvPr>
        </p:nvSpPr>
        <p:spPr>
          <a:xfrm>
            <a:off x="917575" y="744538"/>
            <a:ext cx="4964113" cy="372427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450" y="4718050"/>
            <a:ext cx="5440363" cy="4467225"/>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31338"/>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51275" y="9431338"/>
            <a:ext cx="2946400"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1B896AF2-A6CE-4644-8F3B-4BED17A7984B}" type="slidenum">
              <a:rPr lang="en-US"/>
              <a:pPr>
                <a:defRPr/>
              </a:pPr>
              <a:t>‹#›</a:t>
            </a:fld>
            <a:endParaRPr lang="en-US"/>
          </a:p>
        </p:txBody>
      </p:sp>
    </p:spTree>
    <p:extLst>
      <p:ext uri="{BB962C8B-B14F-4D97-AF65-F5344CB8AC3E}">
        <p14:creationId xmlns:p14="http://schemas.microsoft.com/office/powerpoint/2010/main" val="90207483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9EB64AE-7DFD-46DA-9DC8-9F9147C646EB}" type="slidenum">
              <a:rPr lang="en-US"/>
              <a:pPr fontAlgn="base">
                <a:spcBef>
                  <a:spcPct val="0"/>
                </a:spcBef>
                <a:spcAft>
                  <a:spcPct val="0"/>
                </a:spcAft>
              </a:pPr>
              <a:t>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15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9D936F7-0E4A-4081-B7BC-11BE7938C329}" type="slidenum">
              <a:rPr lang="en-US"/>
              <a:pPr fontAlgn="base">
                <a:spcBef>
                  <a:spcPct val="0"/>
                </a:spcBef>
                <a:spcAft>
                  <a:spcPct val="0"/>
                </a:spcAft>
              </a:pPr>
              <a:t>10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19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23C1B95-E88E-454F-B5D1-07460FAA9995}" type="slidenum">
              <a:rPr lang="en-US"/>
              <a:pPr fontAlgn="base">
                <a:spcBef>
                  <a:spcPct val="0"/>
                </a:spcBef>
                <a:spcAft>
                  <a:spcPct val="0"/>
                </a:spcAft>
              </a:pPr>
              <a:t>29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EF737BD-5E1B-4189-BA14-414EB891A1C4}" type="datetime1">
              <a:rPr lang="en-US" smtClean="0"/>
              <a:t>7/25/2014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ENGG1100. Ch5-Digital Logic (v3e2)</a:t>
            </a:r>
            <a:endParaRPr lang="en-US"/>
          </a:p>
        </p:txBody>
      </p:sp>
      <p:sp>
        <p:nvSpPr>
          <p:cNvPr id="6" name="Slide Number Placeholder 5"/>
          <p:cNvSpPr>
            <a:spLocks noGrp="1"/>
          </p:cNvSpPr>
          <p:nvPr>
            <p:ph type="sldNum" sz="quarter" idx="12"/>
          </p:nvPr>
        </p:nvSpPr>
        <p:spPr/>
        <p:txBody>
          <a:bodyPr/>
          <a:lstStyle>
            <a:lvl1pPr>
              <a:defRPr/>
            </a:lvl1pPr>
          </a:lstStyle>
          <a:p>
            <a:pPr>
              <a:defRPr/>
            </a:pPr>
            <a:fld id="{29BBDEF5-C2BE-4AFE-98A5-315741DD7E3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899DA4E-13F1-47EA-98BC-3D4B9D9C66E8}" type="datetime1">
              <a:rPr lang="en-US" smtClean="0"/>
              <a:t>7/25/2014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ENGG1100. Ch5-Digital Logic (v3e2)</a:t>
            </a:r>
            <a:endParaRPr lang="en-US"/>
          </a:p>
        </p:txBody>
      </p:sp>
      <p:sp>
        <p:nvSpPr>
          <p:cNvPr id="6" name="Slide Number Placeholder 5"/>
          <p:cNvSpPr>
            <a:spLocks noGrp="1"/>
          </p:cNvSpPr>
          <p:nvPr>
            <p:ph type="sldNum" sz="quarter" idx="12"/>
          </p:nvPr>
        </p:nvSpPr>
        <p:spPr/>
        <p:txBody>
          <a:bodyPr/>
          <a:lstStyle>
            <a:lvl1pPr>
              <a:defRPr/>
            </a:lvl1pPr>
          </a:lstStyle>
          <a:p>
            <a:pPr>
              <a:defRPr/>
            </a:pPr>
            <a:fld id="{05239838-3846-4A9E-ACC4-FEF90D333D4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50C6E60-EEA0-4096-8DC4-24E1E0D6D211}" type="datetime1">
              <a:rPr lang="en-US" smtClean="0"/>
              <a:t>7/25/2014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ENGG1100. Ch5-Digital Logic (v3e2)</a:t>
            </a:r>
            <a:endParaRPr lang="en-US"/>
          </a:p>
        </p:txBody>
      </p:sp>
      <p:sp>
        <p:nvSpPr>
          <p:cNvPr id="6" name="Slide Number Placeholder 5"/>
          <p:cNvSpPr>
            <a:spLocks noGrp="1"/>
          </p:cNvSpPr>
          <p:nvPr>
            <p:ph type="sldNum" sz="quarter" idx="12"/>
          </p:nvPr>
        </p:nvSpPr>
        <p:spPr/>
        <p:txBody>
          <a:bodyPr/>
          <a:lstStyle>
            <a:lvl1pPr>
              <a:defRPr/>
            </a:lvl1pPr>
          </a:lstStyle>
          <a:p>
            <a:pPr>
              <a:defRPr/>
            </a:pPr>
            <a:fld id="{F41FD0F4-7AA0-4239-B554-1432354B645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12E481C-1592-46A5-8509-C4C5EC761FCA}" type="datetime1">
              <a:rPr lang="en-US" smtClean="0"/>
              <a:t>7/25/2014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ENGG1100. Ch5-Digital Logic (v3e2)</a:t>
            </a:r>
            <a:endParaRPr lang="en-US"/>
          </a:p>
        </p:txBody>
      </p:sp>
      <p:sp>
        <p:nvSpPr>
          <p:cNvPr id="6" name="Slide Number Placeholder 5"/>
          <p:cNvSpPr>
            <a:spLocks noGrp="1"/>
          </p:cNvSpPr>
          <p:nvPr>
            <p:ph type="sldNum" sz="quarter" idx="12"/>
          </p:nvPr>
        </p:nvSpPr>
        <p:spPr/>
        <p:txBody>
          <a:bodyPr/>
          <a:lstStyle>
            <a:lvl1pPr>
              <a:defRPr/>
            </a:lvl1pPr>
          </a:lstStyle>
          <a:p>
            <a:pPr>
              <a:defRPr/>
            </a:pPr>
            <a:fld id="{1CBBF45E-8967-45ED-8778-CA5E67E56EE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C929AE2-379E-4DDD-8E9C-EF50F79F7846}" type="datetime1">
              <a:rPr lang="en-US" smtClean="0"/>
              <a:t>7/25/2014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ENGG1100. Ch5-Digital Logic (v3e2)</a:t>
            </a:r>
            <a:endParaRPr lang="en-US"/>
          </a:p>
        </p:txBody>
      </p:sp>
      <p:sp>
        <p:nvSpPr>
          <p:cNvPr id="6" name="Slide Number Placeholder 5"/>
          <p:cNvSpPr>
            <a:spLocks noGrp="1"/>
          </p:cNvSpPr>
          <p:nvPr>
            <p:ph type="sldNum" sz="quarter" idx="12"/>
          </p:nvPr>
        </p:nvSpPr>
        <p:spPr/>
        <p:txBody>
          <a:bodyPr/>
          <a:lstStyle>
            <a:lvl1pPr>
              <a:defRPr/>
            </a:lvl1pPr>
          </a:lstStyle>
          <a:p>
            <a:pPr>
              <a:defRPr/>
            </a:pPr>
            <a:fld id="{C35964C9-366C-4D82-8C79-FED66496DF5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3D34D7C-360D-4A66-9F62-A619329FE333}" type="datetime1">
              <a:rPr lang="en-US" smtClean="0"/>
              <a:t>7/25/2014</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ENGG1100. Ch5-Digital Logic (v3e2)</a:t>
            </a:r>
            <a:endParaRPr lang="en-US"/>
          </a:p>
        </p:txBody>
      </p:sp>
      <p:sp>
        <p:nvSpPr>
          <p:cNvPr id="7" name="Slide Number Placeholder 5"/>
          <p:cNvSpPr>
            <a:spLocks noGrp="1"/>
          </p:cNvSpPr>
          <p:nvPr>
            <p:ph type="sldNum" sz="quarter" idx="12"/>
          </p:nvPr>
        </p:nvSpPr>
        <p:spPr/>
        <p:txBody>
          <a:bodyPr/>
          <a:lstStyle>
            <a:lvl1pPr>
              <a:defRPr/>
            </a:lvl1pPr>
          </a:lstStyle>
          <a:p>
            <a:pPr>
              <a:defRPr/>
            </a:pPr>
            <a:fld id="{74A559FD-6A56-4184-BD29-B30461070C3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57C1D0A-06EE-4979-A050-FE1783F0A0B8}" type="datetime1">
              <a:rPr lang="en-US" smtClean="0"/>
              <a:t>7/25/2014</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ENGG1100. Ch5-Digital Logic (v3e2)</a:t>
            </a:r>
            <a:endParaRPr lang="en-US"/>
          </a:p>
        </p:txBody>
      </p:sp>
      <p:sp>
        <p:nvSpPr>
          <p:cNvPr id="9" name="Slide Number Placeholder 5"/>
          <p:cNvSpPr>
            <a:spLocks noGrp="1"/>
          </p:cNvSpPr>
          <p:nvPr>
            <p:ph type="sldNum" sz="quarter" idx="12"/>
          </p:nvPr>
        </p:nvSpPr>
        <p:spPr/>
        <p:txBody>
          <a:bodyPr/>
          <a:lstStyle>
            <a:lvl1pPr>
              <a:defRPr/>
            </a:lvl1pPr>
          </a:lstStyle>
          <a:p>
            <a:pPr>
              <a:defRPr/>
            </a:pPr>
            <a:fld id="{4D14AEA4-7CF0-41D2-B004-444A6857E17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351949D-D4CC-4432-BAE6-288B1F2F5030}" type="datetime1">
              <a:rPr lang="en-US" smtClean="0"/>
              <a:t>7/25/2014</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ENGG1100. Ch5-Digital Logic (v3e2)</a:t>
            </a:r>
            <a:endParaRPr lang="en-US"/>
          </a:p>
        </p:txBody>
      </p:sp>
      <p:sp>
        <p:nvSpPr>
          <p:cNvPr id="5" name="Slide Number Placeholder 5"/>
          <p:cNvSpPr>
            <a:spLocks noGrp="1"/>
          </p:cNvSpPr>
          <p:nvPr>
            <p:ph type="sldNum" sz="quarter" idx="12"/>
          </p:nvPr>
        </p:nvSpPr>
        <p:spPr/>
        <p:txBody>
          <a:bodyPr/>
          <a:lstStyle>
            <a:lvl1pPr>
              <a:defRPr/>
            </a:lvl1pPr>
          </a:lstStyle>
          <a:p>
            <a:pPr>
              <a:defRPr/>
            </a:pPr>
            <a:fld id="{DB13FA32-D9FA-452E-BBC7-6F5D6D47B62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BC2EAA9-EEE4-40A0-9EFA-5BFB44B6E39F}" type="datetime1">
              <a:rPr lang="en-US" smtClean="0"/>
              <a:t>7/25/2014</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ENGG1100. Ch5-Digital Logic (v3e2)</a:t>
            </a:r>
            <a:endParaRPr lang="en-US"/>
          </a:p>
        </p:txBody>
      </p:sp>
      <p:sp>
        <p:nvSpPr>
          <p:cNvPr id="4" name="Slide Number Placeholder 5"/>
          <p:cNvSpPr>
            <a:spLocks noGrp="1"/>
          </p:cNvSpPr>
          <p:nvPr>
            <p:ph type="sldNum" sz="quarter" idx="12"/>
          </p:nvPr>
        </p:nvSpPr>
        <p:spPr/>
        <p:txBody>
          <a:bodyPr/>
          <a:lstStyle>
            <a:lvl1pPr>
              <a:defRPr/>
            </a:lvl1pPr>
          </a:lstStyle>
          <a:p>
            <a:pPr>
              <a:defRPr/>
            </a:pPr>
            <a:fld id="{4820251D-6DF7-45F8-9106-9B1F25E33DC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6E85B13-D0D1-42A2-91D3-488727DB078F}" type="datetime1">
              <a:rPr lang="en-US" smtClean="0"/>
              <a:t>7/25/2014</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ENGG1100. Ch5-Digital Logic (v3e2)</a:t>
            </a:r>
            <a:endParaRPr lang="en-US"/>
          </a:p>
        </p:txBody>
      </p:sp>
      <p:sp>
        <p:nvSpPr>
          <p:cNvPr id="7" name="Slide Number Placeholder 5"/>
          <p:cNvSpPr>
            <a:spLocks noGrp="1"/>
          </p:cNvSpPr>
          <p:nvPr>
            <p:ph type="sldNum" sz="quarter" idx="12"/>
          </p:nvPr>
        </p:nvSpPr>
        <p:spPr/>
        <p:txBody>
          <a:bodyPr/>
          <a:lstStyle>
            <a:lvl1pPr>
              <a:defRPr/>
            </a:lvl1pPr>
          </a:lstStyle>
          <a:p>
            <a:pPr>
              <a:defRPr/>
            </a:pPr>
            <a:fld id="{81DC2ADE-2F4B-4866-81EB-7B4A94A03F9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F509447-5494-4BC7-B2A8-BB3DCBD23D60}" type="datetime1">
              <a:rPr lang="en-US" smtClean="0"/>
              <a:t>7/25/2014</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ENGG1100. Ch5-Digital Logic (v3e2)</a:t>
            </a:r>
            <a:endParaRPr lang="en-US"/>
          </a:p>
        </p:txBody>
      </p:sp>
      <p:sp>
        <p:nvSpPr>
          <p:cNvPr id="7" name="Slide Number Placeholder 5"/>
          <p:cNvSpPr>
            <a:spLocks noGrp="1"/>
          </p:cNvSpPr>
          <p:nvPr>
            <p:ph type="sldNum" sz="quarter" idx="12"/>
          </p:nvPr>
        </p:nvSpPr>
        <p:spPr/>
        <p:txBody>
          <a:bodyPr/>
          <a:lstStyle>
            <a:lvl1pPr>
              <a:defRPr/>
            </a:lvl1pPr>
          </a:lstStyle>
          <a:p>
            <a:pPr>
              <a:defRPr/>
            </a:pPr>
            <a:fld id="{8258ED72-1AD1-4B7A-A186-7FF7A34AD3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2D754052-D624-4367-BE8F-CE56937FEE75}" type="datetime1">
              <a:rPr lang="en-US" smtClean="0"/>
              <a:t>7/25/2014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r>
              <a:rPr lang="en-US" smtClean="0"/>
              <a:t>ENGG1100. Ch5-Digital Logic (v3e2)</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9ED7DC3E-3B52-4022-B4AD-30459DF3368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fontScale="90000"/>
          </a:bodyPr>
          <a:lstStyle/>
          <a:p>
            <a:pPr fontAlgn="auto">
              <a:spcAft>
                <a:spcPts val="0"/>
              </a:spcAft>
              <a:defRPr/>
            </a:pPr>
            <a:r>
              <a:rPr lang="en-US" dirty="0" smtClean="0"/>
              <a:t>ENGG1100 </a:t>
            </a:r>
            <a:r>
              <a:rPr lang="en-US" smtClean="0"/>
              <a:t/>
            </a:r>
            <a:br>
              <a:rPr lang="en-US" smtClean="0"/>
            </a:br>
            <a:r>
              <a:rPr lang="en-US" smtClean="0"/>
              <a:t>Ch5: </a:t>
            </a:r>
            <a:r>
              <a:rPr lang="en-US" dirty="0" smtClean="0"/>
              <a:t>Introduction To Engineering Design (Digital Logic)</a:t>
            </a: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a:xfrm>
            <a:off x="1371600" y="4267200"/>
            <a:ext cx="6400800" cy="1752600"/>
          </a:xfrm>
        </p:spPr>
        <p:txBody>
          <a:bodyPr rtlCol="0">
            <a:normAutofit/>
          </a:bodyPr>
          <a:lstStyle/>
          <a:p>
            <a:pPr algn="l" fontAlgn="auto">
              <a:spcAft>
                <a:spcPts val="0"/>
              </a:spcAft>
              <a:buFont typeface="Arial" pitchFamily="34" charset="0"/>
              <a:buNone/>
              <a:defRPr/>
            </a:pPr>
            <a:r>
              <a:rPr lang="en-US" dirty="0" smtClean="0"/>
              <a:t>Part </a:t>
            </a:r>
            <a:r>
              <a:rPr lang="en-US" dirty="0" smtClean="0"/>
              <a:t>1 of digital logic</a:t>
            </a:r>
            <a:endParaRPr lang="en-US" dirty="0" smtClean="0"/>
          </a:p>
          <a:p>
            <a:pPr algn="l" fontAlgn="auto">
              <a:spcAft>
                <a:spcPts val="0"/>
              </a:spcAft>
              <a:buFont typeface="Arial" pitchFamily="34" charset="0"/>
              <a:buNone/>
              <a:defRPr/>
            </a:pPr>
            <a:r>
              <a:rPr lang="en-US" dirty="0" smtClean="0"/>
              <a:t>KH WONG</a:t>
            </a:r>
            <a:endParaRPr lang="en-US" dirty="0"/>
          </a:p>
        </p:txBody>
      </p:sp>
      <p:sp>
        <p:nvSpPr>
          <p:cNvPr id="4" name="Footer Placeholder 3"/>
          <p:cNvSpPr>
            <a:spLocks noGrp="1"/>
          </p:cNvSpPr>
          <p:nvPr>
            <p:ph type="ftr" sz="quarter" idx="11"/>
          </p:nvPr>
        </p:nvSpPr>
        <p:spPr/>
        <p:txBody>
          <a:bodyPr/>
          <a:lstStyle/>
          <a:p>
            <a:pPr>
              <a:defRPr/>
            </a:pPr>
            <a:r>
              <a:rPr lang="en-US" smtClean="0"/>
              <a:t>ENGG1100. Ch5-Digital Logic (v3e2)</a:t>
            </a:r>
            <a:endParaRPr lang="en-US" dirty="0"/>
          </a:p>
        </p:txBody>
      </p:sp>
      <p:sp>
        <p:nvSpPr>
          <p:cNvPr id="5" name="Slide Number Placeholder 4"/>
          <p:cNvSpPr>
            <a:spLocks noGrp="1"/>
          </p:cNvSpPr>
          <p:nvPr>
            <p:ph type="sldNum" sz="quarter" idx="12"/>
          </p:nvPr>
        </p:nvSpPr>
        <p:spPr/>
        <p:txBody>
          <a:bodyPr/>
          <a:lstStyle/>
          <a:p>
            <a:pPr>
              <a:defRPr/>
            </a:pPr>
            <a:fld id="{AE355624-2E24-4BDF-AD69-C108B109ADB2}" type="slidenum">
              <a:rPr lang="en-US"/>
              <a:pPr>
                <a:defRPr/>
              </a:pPr>
              <a:t>1</a:t>
            </a:fld>
            <a:endParaRPr lang="en-US" dirty="0"/>
          </a:p>
        </p:txBody>
      </p:sp>
      <p:pic>
        <p:nvPicPr>
          <p:cNvPr id="14341" name="Picture 2" descr="P:\0khw_photos\0photo_2013_cu\130821_robot\DSC_0005.jpg"/>
          <p:cNvPicPr>
            <a:picLocks noChangeAspect="1" noChangeArrowheads="1"/>
          </p:cNvPicPr>
          <p:nvPr/>
        </p:nvPicPr>
        <p:blipFill>
          <a:blip r:embed="rId2"/>
          <a:srcRect/>
          <a:stretch>
            <a:fillRect/>
          </a:stretch>
        </p:blipFill>
        <p:spPr bwMode="auto">
          <a:xfrm>
            <a:off x="5867400" y="4191000"/>
            <a:ext cx="2951163" cy="2212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smtClean="0"/>
              <a:t>Analog and digital signals</a:t>
            </a:r>
          </a:p>
        </p:txBody>
      </p:sp>
      <p:sp>
        <p:nvSpPr>
          <p:cNvPr id="3" name="Content Placeholder 2"/>
          <p:cNvSpPr>
            <a:spLocks noGrp="1"/>
          </p:cNvSpPr>
          <p:nvPr>
            <p:ph idx="1"/>
          </p:nvPr>
        </p:nvSpPr>
        <p:spPr>
          <a:xfrm>
            <a:off x="457200" y="1600200"/>
            <a:ext cx="4648200" cy="4525963"/>
          </a:xfrm>
        </p:spPr>
        <p:txBody>
          <a:bodyPr rtlCol="0">
            <a:normAutofit fontScale="77500" lnSpcReduction="20000"/>
          </a:bodyPr>
          <a:lstStyle/>
          <a:p>
            <a:pPr fontAlgn="auto">
              <a:spcAft>
                <a:spcPts val="0"/>
              </a:spcAft>
              <a:buFont typeface="Arial" pitchFamily="34" charset="0"/>
              <a:buChar char="•"/>
              <a:defRPr/>
            </a:pPr>
            <a:r>
              <a:rPr lang="en-US" dirty="0" smtClean="0"/>
              <a:t>Analog signals: the signal can be any values within the valid  range </a:t>
            </a:r>
          </a:p>
          <a:p>
            <a:pPr lvl="1" fontAlgn="auto">
              <a:spcAft>
                <a:spcPts val="0"/>
              </a:spcAft>
              <a:buFont typeface="Arial" pitchFamily="34" charset="0"/>
              <a:buChar char="–"/>
              <a:defRPr/>
            </a:pPr>
            <a:r>
              <a:rPr lang="en-US" dirty="0" smtClean="0"/>
              <a:t>Example: Range =0 </a:t>
            </a:r>
            <a:r>
              <a:rPr lang="en-US" dirty="0" smtClean="0">
                <a:sym typeface="Wingdings" pitchFamily="2" charset="2"/>
              </a:rPr>
              <a:t> 10 Volts</a:t>
            </a:r>
          </a:p>
          <a:p>
            <a:pPr lvl="1" fontAlgn="auto">
              <a:spcAft>
                <a:spcPts val="0"/>
              </a:spcAft>
              <a:buFont typeface="Arial" pitchFamily="34" charset="0"/>
              <a:buChar char="–"/>
              <a:defRPr/>
            </a:pPr>
            <a:r>
              <a:rPr lang="en-US" dirty="0" smtClean="0">
                <a:sym typeface="Wingdings" pitchFamily="2" charset="2"/>
              </a:rPr>
              <a:t>E.g. The signal can be 1.356 Volts or 2.432 Volts</a:t>
            </a:r>
            <a:endParaRPr lang="en-US" dirty="0" smtClean="0"/>
          </a:p>
          <a:p>
            <a:pPr fontAlgn="auto">
              <a:spcAft>
                <a:spcPts val="0"/>
              </a:spcAft>
              <a:buFont typeface="Arial" pitchFamily="34" charset="0"/>
              <a:buChar char="•"/>
              <a:defRPr/>
            </a:pPr>
            <a:r>
              <a:rPr lang="en-US" dirty="0" smtClean="0"/>
              <a:t>Digital signals: It can only be  high (or called ‘1’ )or low (or</a:t>
            </a:r>
            <a:r>
              <a:rPr lang="en-US" dirty="0" smtClean="0">
                <a:solidFill>
                  <a:srgbClr val="FF0000"/>
                </a:solidFill>
              </a:rPr>
              <a:t> </a:t>
            </a:r>
            <a:r>
              <a:rPr lang="en-US" dirty="0" smtClean="0"/>
              <a:t>called ‘0’). Examples:</a:t>
            </a:r>
          </a:p>
          <a:p>
            <a:pPr lvl="1" fontAlgn="auto">
              <a:spcAft>
                <a:spcPts val="0"/>
              </a:spcAft>
              <a:buFont typeface="Arial" pitchFamily="34" charset="0"/>
              <a:buChar char="–"/>
              <a:defRPr/>
            </a:pPr>
            <a:r>
              <a:rPr lang="en-US" dirty="0" smtClean="0"/>
              <a:t>In TTL Transistor-transistor-logic standard:</a:t>
            </a:r>
          </a:p>
          <a:p>
            <a:pPr lvl="2" fontAlgn="auto">
              <a:spcAft>
                <a:spcPts val="0"/>
              </a:spcAft>
              <a:buFont typeface="Arial" pitchFamily="34" charset="0"/>
              <a:buChar char="•"/>
              <a:defRPr/>
            </a:pPr>
            <a:r>
              <a:rPr lang="en-US" dirty="0" smtClean="0"/>
              <a:t>High=‘1’ </a:t>
            </a:r>
            <a:r>
              <a:rPr lang="en-US" dirty="0" smtClean="0">
                <a:sym typeface="Symbol"/>
              </a:rPr>
              <a:t></a:t>
            </a:r>
            <a:r>
              <a:rPr lang="en-US" dirty="0" smtClean="0"/>
              <a:t> </a:t>
            </a:r>
            <a:r>
              <a:rPr lang="en-US" dirty="0"/>
              <a:t>5 </a:t>
            </a:r>
            <a:r>
              <a:rPr lang="en-US" dirty="0" smtClean="0"/>
              <a:t>volts</a:t>
            </a:r>
            <a:endParaRPr lang="en-US" dirty="0"/>
          </a:p>
          <a:p>
            <a:pPr lvl="2" fontAlgn="auto">
              <a:spcAft>
                <a:spcPts val="0"/>
              </a:spcAft>
              <a:buFont typeface="Arial" pitchFamily="34" charset="0"/>
              <a:buChar char="•"/>
              <a:defRPr/>
            </a:pPr>
            <a:r>
              <a:rPr lang="en-US" dirty="0" smtClean="0"/>
              <a:t>Low=‘0’ </a:t>
            </a:r>
            <a:r>
              <a:rPr lang="en-US" dirty="0">
                <a:sym typeface="Symbol"/>
              </a:rPr>
              <a:t> </a:t>
            </a:r>
            <a:r>
              <a:rPr lang="en-US" dirty="0" smtClean="0"/>
              <a:t>0 Volt</a:t>
            </a:r>
            <a:endParaRPr lang="en-US" dirty="0"/>
          </a:p>
          <a:p>
            <a:pPr fontAlgn="auto">
              <a:spcAft>
                <a:spcPts val="0"/>
              </a:spcAft>
              <a:buFont typeface="Arial" pitchFamily="34" charset="0"/>
              <a:buChar char="•"/>
              <a:defRPr/>
            </a:pPr>
            <a:endParaRPr lang="en-US" dirty="0"/>
          </a:p>
        </p:txBody>
      </p:sp>
      <p:sp>
        <p:nvSpPr>
          <p:cNvPr id="5" name="Footer Placeholder 4"/>
          <p:cNvSpPr>
            <a:spLocks noGrp="1"/>
          </p:cNvSpPr>
          <p:nvPr>
            <p:ph type="ftr" sz="quarter" idx="11"/>
          </p:nvPr>
        </p:nvSpPr>
        <p:spPr/>
        <p:txBody>
          <a:bodyPr/>
          <a:lstStyle/>
          <a:p>
            <a:pPr>
              <a:defRPr/>
            </a:pPr>
            <a:r>
              <a:rPr lang="en-US" smtClean="0"/>
              <a:t>ENGG1100. Ch5-Digital Logic (v3e2)</a:t>
            </a:r>
            <a:endParaRPr lang="en-US" dirty="0"/>
          </a:p>
        </p:txBody>
      </p:sp>
      <p:sp>
        <p:nvSpPr>
          <p:cNvPr id="6" name="Slide Number Placeholder 5"/>
          <p:cNvSpPr>
            <a:spLocks noGrp="1"/>
          </p:cNvSpPr>
          <p:nvPr>
            <p:ph type="sldNum" sz="quarter" idx="12"/>
          </p:nvPr>
        </p:nvSpPr>
        <p:spPr/>
        <p:txBody>
          <a:bodyPr/>
          <a:lstStyle/>
          <a:p>
            <a:pPr>
              <a:defRPr/>
            </a:pPr>
            <a:fld id="{AE5F6D96-43BF-405A-B468-E9FD03BC7A43}" type="slidenum">
              <a:rPr lang="en-US"/>
              <a:pPr>
                <a:defRPr/>
              </a:pPr>
              <a:t>10</a:t>
            </a:fld>
            <a:endParaRPr lang="en-US" dirty="0"/>
          </a:p>
        </p:txBody>
      </p:sp>
      <p:sp>
        <p:nvSpPr>
          <p:cNvPr id="7" name="Freeform 6"/>
          <p:cNvSpPr/>
          <p:nvPr/>
        </p:nvSpPr>
        <p:spPr>
          <a:xfrm>
            <a:off x="6165850" y="2032000"/>
            <a:ext cx="2625725" cy="1571625"/>
          </a:xfrm>
          <a:custGeom>
            <a:avLst/>
            <a:gdLst>
              <a:gd name="connsiteX0" fmla="*/ 0 w 2625754"/>
              <a:gd name="connsiteY0" fmla="*/ 656980 h 1571409"/>
              <a:gd name="connsiteX1" fmla="*/ 520118 w 2625754"/>
              <a:gd name="connsiteY1" fmla="*/ 2639 h 1571409"/>
              <a:gd name="connsiteX2" fmla="*/ 1174459 w 2625754"/>
              <a:gd name="connsiteY2" fmla="*/ 875094 h 1571409"/>
              <a:gd name="connsiteX3" fmla="*/ 1778466 w 2625754"/>
              <a:gd name="connsiteY3" fmla="*/ 1571380 h 1571409"/>
              <a:gd name="connsiteX4" fmla="*/ 2105637 w 2625754"/>
              <a:gd name="connsiteY4" fmla="*/ 849927 h 1571409"/>
              <a:gd name="connsiteX5" fmla="*/ 2197916 w 2625754"/>
              <a:gd name="connsiteY5" fmla="*/ 975762 h 1571409"/>
              <a:gd name="connsiteX6" fmla="*/ 2332140 w 2625754"/>
              <a:gd name="connsiteY6" fmla="*/ 1009318 h 1571409"/>
              <a:gd name="connsiteX7" fmla="*/ 2483142 w 2625754"/>
              <a:gd name="connsiteY7" fmla="*/ 589868 h 1571409"/>
              <a:gd name="connsiteX8" fmla="*/ 2625754 w 2625754"/>
              <a:gd name="connsiteY8" fmla="*/ 975762 h 1571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25754" h="1571409">
                <a:moveTo>
                  <a:pt x="0" y="656980"/>
                </a:moveTo>
                <a:cubicBezTo>
                  <a:pt x="162187" y="311633"/>
                  <a:pt x="324375" y="-33713"/>
                  <a:pt x="520118" y="2639"/>
                </a:cubicBezTo>
                <a:cubicBezTo>
                  <a:pt x="715861" y="38991"/>
                  <a:pt x="964734" y="613637"/>
                  <a:pt x="1174459" y="875094"/>
                </a:cubicBezTo>
                <a:cubicBezTo>
                  <a:pt x="1384184" y="1136551"/>
                  <a:pt x="1623270" y="1575575"/>
                  <a:pt x="1778466" y="1571380"/>
                </a:cubicBezTo>
                <a:cubicBezTo>
                  <a:pt x="1933662" y="1567186"/>
                  <a:pt x="2035729" y="949197"/>
                  <a:pt x="2105637" y="849927"/>
                </a:cubicBezTo>
                <a:cubicBezTo>
                  <a:pt x="2175545" y="750657"/>
                  <a:pt x="2160166" y="949197"/>
                  <a:pt x="2197916" y="975762"/>
                </a:cubicBezTo>
                <a:cubicBezTo>
                  <a:pt x="2235667" y="1002327"/>
                  <a:pt x="2284602" y="1073634"/>
                  <a:pt x="2332140" y="1009318"/>
                </a:cubicBezTo>
                <a:cubicBezTo>
                  <a:pt x="2379678" y="945002"/>
                  <a:pt x="2434206" y="595461"/>
                  <a:pt x="2483142" y="589868"/>
                </a:cubicBezTo>
                <a:cubicBezTo>
                  <a:pt x="2532078" y="584275"/>
                  <a:pt x="2578916" y="780018"/>
                  <a:pt x="2625754" y="97576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9" name="Straight Arrow Connector 8"/>
          <p:cNvCxnSpPr/>
          <p:nvPr/>
        </p:nvCxnSpPr>
        <p:spPr>
          <a:xfrm>
            <a:off x="6165850" y="3640138"/>
            <a:ext cx="28257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6165850" y="1752600"/>
            <a:ext cx="0" cy="18875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488" name="TextBox 12"/>
          <p:cNvSpPr txBox="1">
            <a:spLocks noChangeArrowheads="1"/>
          </p:cNvSpPr>
          <p:nvPr/>
        </p:nvSpPr>
        <p:spPr bwMode="auto">
          <a:xfrm>
            <a:off x="6324600" y="1676400"/>
            <a:ext cx="889000" cy="369888"/>
          </a:xfrm>
          <a:prstGeom prst="rect">
            <a:avLst/>
          </a:prstGeom>
          <a:noFill/>
          <a:ln w="9525">
            <a:noFill/>
            <a:miter lim="800000"/>
            <a:headEnd/>
            <a:tailEnd/>
          </a:ln>
        </p:spPr>
        <p:txBody>
          <a:bodyPr wrap="none">
            <a:spAutoFit/>
          </a:bodyPr>
          <a:lstStyle/>
          <a:p>
            <a:r>
              <a:rPr lang="en-US">
                <a:latin typeface="Calibri" pitchFamily="34" charset="0"/>
              </a:rPr>
              <a:t>Voltage</a:t>
            </a:r>
          </a:p>
        </p:txBody>
      </p:sp>
      <p:sp>
        <p:nvSpPr>
          <p:cNvPr id="20489" name="TextBox 13"/>
          <p:cNvSpPr txBox="1">
            <a:spLocks noChangeArrowheads="1"/>
          </p:cNvSpPr>
          <p:nvPr/>
        </p:nvSpPr>
        <p:spPr bwMode="auto">
          <a:xfrm>
            <a:off x="7696200" y="3810000"/>
            <a:ext cx="1117600" cy="369888"/>
          </a:xfrm>
          <a:prstGeom prst="rect">
            <a:avLst/>
          </a:prstGeom>
          <a:noFill/>
          <a:ln w="9525">
            <a:noFill/>
            <a:miter lim="800000"/>
            <a:headEnd/>
            <a:tailEnd/>
          </a:ln>
        </p:spPr>
        <p:txBody>
          <a:bodyPr wrap="none">
            <a:spAutoFit/>
          </a:bodyPr>
          <a:lstStyle/>
          <a:p>
            <a:r>
              <a:rPr lang="en-US">
                <a:latin typeface="Calibri" pitchFamily="34" charset="0"/>
              </a:rPr>
              <a:t>Time (ms)</a:t>
            </a:r>
          </a:p>
        </p:txBody>
      </p:sp>
      <p:cxnSp>
        <p:nvCxnSpPr>
          <p:cNvPr id="16" name="Straight Arrow Connector 15"/>
          <p:cNvCxnSpPr/>
          <p:nvPr/>
        </p:nvCxnSpPr>
        <p:spPr>
          <a:xfrm>
            <a:off x="6148388" y="5334000"/>
            <a:ext cx="28257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6148388" y="4546600"/>
            <a:ext cx="0" cy="787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492" name="TextBox 17"/>
          <p:cNvSpPr txBox="1">
            <a:spLocks noChangeArrowheads="1"/>
          </p:cNvSpPr>
          <p:nvPr/>
        </p:nvSpPr>
        <p:spPr bwMode="auto">
          <a:xfrm>
            <a:off x="6324600" y="4157663"/>
            <a:ext cx="889000" cy="368300"/>
          </a:xfrm>
          <a:prstGeom prst="rect">
            <a:avLst/>
          </a:prstGeom>
          <a:noFill/>
          <a:ln w="9525">
            <a:noFill/>
            <a:miter lim="800000"/>
            <a:headEnd/>
            <a:tailEnd/>
          </a:ln>
        </p:spPr>
        <p:txBody>
          <a:bodyPr wrap="none">
            <a:spAutoFit/>
          </a:bodyPr>
          <a:lstStyle/>
          <a:p>
            <a:r>
              <a:rPr lang="en-US">
                <a:latin typeface="Calibri" pitchFamily="34" charset="0"/>
              </a:rPr>
              <a:t>Voltage</a:t>
            </a:r>
          </a:p>
        </p:txBody>
      </p:sp>
      <p:sp>
        <p:nvSpPr>
          <p:cNvPr id="20493" name="TextBox 18"/>
          <p:cNvSpPr txBox="1">
            <a:spLocks noChangeArrowheads="1"/>
          </p:cNvSpPr>
          <p:nvPr/>
        </p:nvSpPr>
        <p:spPr bwMode="auto">
          <a:xfrm>
            <a:off x="7734300" y="5410200"/>
            <a:ext cx="1117600" cy="369888"/>
          </a:xfrm>
          <a:prstGeom prst="rect">
            <a:avLst/>
          </a:prstGeom>
          <a:noFill/>
          <a:ln w="9525">
            <a:noFill/>
            <a:miter lim="800000"/>
            <a:headEnd/>
            <a:tailEnd/>
          </a:ln>
        </p:spPr>
        <p:txBody>
          <a:bodyPr wrap="none">
            <a:spAutoFit/>
          </a:bodyPr>
          <a:lstStyle/>
          <a:p>
            <a:r>
              <a:rPr lang="en-US">
                <a:latin typeface="Calibri" pitchFamily="34" charset="0"/>
              </a:rPr>
              <a:t>Time (ms)</a:t>
            </a:r>
          </a:p>
        </p:txBody>
      </p:sp>
      <p:cxnSp>
        <p:nvCxnSpPr>
          <p:cNvPr id="24" name="Elbow Connector 23"/>
          <p:cNvCxnSpPr/>
          <p:nvPr/>
        </p:nvCxnSpPr>
        <p:spPr>
          <a:xfrm>
            <a:off x="6148388" y="4800600"/>
            <a:ext cx="914400" cy="5334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Elbow Connector 25"/>
          <p:cNvCxnSpPr/>
          <p:nvPr/>
        </p:nvCxnSpPr>
        <p:spPr>
          <a:xfrm>
            <a:off x="6934200" y="4800600"/>
            <a:ext cx="914400" cy="5334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Elbow Connector 26"/>
          <p:cNvCxnSpPr/>
          <p:nvPr/>
        </p:nvCxnSpPr>
        <p:spPr>
          <a:xfrm>
            <a:off x="7600950" y="4800600"/>
            <a:ext cx="914400" cy="5334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6934200" y="4800600"/>
            <a:ext cx="0" cy="533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7593013" y="4792663"/>
            <a:ext cx="0" cy="533400"/>
          </a:xfrm>
          <a:prstGeom prst="line">
            <a:avLst/>
          </a:prstGeom>
        </p:spPr>
        <p:style>
          <a:lnRef idx="1">
            <a:schemeClr val="accent1"/>
          </a:lnRef>
          <a:fillRef idx="0">
            <a:schemeClr val="accent1"/>
          </a:fillRef>
          <a:effectRef idx="0">
            <a:schemeClr val="accent1"/>
          </a:effectRef>
          <a:fontRef idx="minor">
            <a:schemeClr val="tx1"/>
          </a:fontRef>
        </p:style>
      </p:cxnSp>
      <p:sp>
        <p:nvSpPr>
          <p:cNvPr id="20499" name="TextBox 30"/>
          <p:cNvSpPr txBox="1">
            <a:spLocks noChangeArrowheads="1"/>
          </p:cNvSpPr>
          <p:nvPr/>
        </p:nvSpPr>
        <p:spPr bwMode="auto">
          <a:xfrm>
            <a:off x="5715000" y="4691063"/>
            <a:ext cx="485775" cy="922337"/>
          </a:xfrm>
          <a:prstGeom prst="rect">
            <a:avLst/>
          </a:prstGeom>
          <a:noFill/>
          <a:ln w="9525">
            <a:noFill/>
            <a:miter lim="800000"/>
            <a:headEnd/>
            <a:tailEnd/>
          </a:ln>
        </p:spPr>
        <p:txBody>
          <a:bodyPr wrap="none">
            <a:spAutoFit/>
          </a:bodyPr>
          <a:lstStyle/>
          <a:p>
            <a:r>
              <a:rPr lang="en-US">
                <a:latin typeface="Calibri" pitchFamily="34" charset="0"/>
              </a:rPr>
              <a:t>5 V</a:t>
            </a:r>
          </a:p>
          <a:p>
            <a:endParaRPr lang="en-US">
              <a:latin typeface="Calibri" pitchFamily="34" charset="0"/>
            </a:endParaRPr>
          </a:p>
          <a:p>
            <a:r>
              <a:rPr lang="en-US">
                <a:latin typeface="Calibri" pitchFamily="34" charset="0"/>
              </a:rPr>
              <a:t>0 V</a:t>
            </a:r>
          </a:p>
        </p:txBody>
      </p:sp>
      <p:sp>
        <p:nvSpPr>
          <p:cNvPr id="20500" name="TextBox 31"/>
          <p:cNvSpPr txBox="1">
            <a:spLocks noChangeArrowheads="1"/>
          </p:cNvSpPr>
          <p:nvPr/>
        </p:nvSpPr>
        <p:spPr bwMode="auto">
          <a:xfrm>
            <a:off x="5657850" y="1839913"/>
            <a:ext cx="603250" cy="2030412"/>
          </a:xfrm>
          <a:prstGeom prst="rect">
            <a:avLst/>
          </a:prstGeom>
          <a:noFill/>
          <a:ln w="9525">
            <a:noFill/>
            <a:miter lim="800000"/>
            <a:headEnd/>
            <a:tailEnd/>
          </a:ln>
        </p:spPr>
        <p:txBody>
          <a:bodyPr wrap="none">
            <a:spAutoFit/>
          </a:bodyPr>
          <a:lstStyle/>
          <a:p>
            <a:r>
              <a:rPr lang="en-US">
                <a:latin typeface="Calibri" pitchFamily="34" charset="0"/>
              </a:rPr>
              <a:t>10 V</a:t>
            </a:r>
          </a:p>
          <a:p>
            <a:endParaRPr lang="en-US">
              <a:latin typeface="Calibri" pitchFamily="34" charset="0"/>
            </a:endParaRPr>
          </a:p>
          <a:p>
            <a:endParaRPr lang="en-US">
              <a:latin typeface="Calibri" pitchFamily="34" charset="0"/>
            </a:endParaRPr>
          </a:p>
          <a:p>
            <a:endParaRPr lang="en-US">
              <a:latin typeface="Calibri" pitchFamily="34" charset="0"/>
            </a:endParaRPr>
          </a:p>
          <a:p>
            <a:endParaRPr lang="en-US">
              <a:latin typeface="Calibri" pitchFamily="34" charset="0"/>
            </a:endParaRPr>
          </a:p>
          <a:p>
            <a:endParaRPr lang="en-US">
              <a:latin typeface="Calibri" pitchFamily="34" charset="0"/>
            </a:endParaRPr>
          </a:p>
          <a:p>
            <a:r>
              <a:rPr lang="en-US">
                <a:latin typeface="Calibri" pitchFamily="34" charset="0"/>
              </a:rPr>
              <a:t>0 V</a:t>
            </a:r>
          </a:p>
        </p:txBody>
      </p:sp>
      <p:cxnSp>
        <p:nvCxnSpPr>
          <p:cNvPr id="34" name="Straight Connector 33"/>
          <p:cNvCxnSpPr/>
          <p:nvPr/>
        </p:nvCxnSpPr>
        <p:spPr>
          <a:xfrm>
            <a:off x="6121400" y="2046288"/>
            <a:ext cx="139700" cy="0"/>
          </a:xfrm>
          <a:prstGeom prst="line">
            <a:avLst/>
          </a:prstGeom>
        </p:spPr>
        <p:style>
          <a:lnRef idx="1">
            <a:schemeClr val="accent1"/>
          </a:lnRef>
          <a:fillRef idx="0">
            <a:schemeClr val="accent1"/>
          </a:fillRef>
          <a:effectRef idx="0">
            <a:schemeClr val="accent1"/>
          </a:effectRef>
          <a:fontRef idx="minor">
            <a:schemeClr val="tx1"/>
          </a:fontRef>
        </p:style>
      </p:cxnSp>
      <p:sp>
        <p:nvSpPr>
          <p:cNvPr id="20502" name="TextBox 34"/>
          <p:cNvSpPr txBox="1">
            <a:spLocks noChangeArrowheads="1"/>
          </p:cNvSpPr>
          <p:nvPr/>
        </p:nvSpPr>
        <p:spPr bwMode="auto">
          <a:xfrm>
            <a:off x="8450263" y="3659188"/>
            <a:ext cx="301625" cy="369887"/>
          </a:xfrm>
          <a:prstGeom prst="rect">
            <a:avLst/>
          </a:prstGeom>
          <a:noFill/>
          <a:ln w="9525">
            <a:noFill/>
            <a:miter lim="800000"/>
            <a:headEnd/>
            <a:tailEnd/>
          </a:ln>
        </p:spPr>
        <p:txBody>
          <a:bodyPr wrap="none">
            <a:spAutoFit/>
          </a:bodyPr>
          <a:lstStyle/>
          <a:p>
            <a:r>
              <a:rPr lang="en-US">
                <a:latin typeface="Calibri" pitchFamily="34" charset="0"/>
              </a:rPr>
              <a:t>1</a:t>
            </a:r>
          </a:p>
        </p:txBody>
      </p:sp>
      <p:sp>
        <p:nvSpPr>
          <p:cNvPr id="20503" name="TextBox 35"/>
          <p:cNvSpPr txBox="1">
            <a:spLocks noChangeArrowheads="1"/>
          </p:cNvSpPr>
          <p:nvPr/>
        </p:nvSpPr>
        <p:spPr bwMode="auto">
          <a:xfrm>
            <a:off x="8450263" y="5226050"/>
            <a:ext cx="301625" cy="369888"/>
          </a:xfrm>
          <a:prstGeom prst="rect">
            <a:avLst/>
          </a:prstGeom>
          <a:noFill/>
          <a:ln w="9525">
            <a:noFill/>
            <a:miter lim="800000"/>
            <a:headEnd/>
            <a:tailEnd/>
          </a:ln>
        </p:spPr>
        <p:txBody>
          <a:bodyPr wrap="none">
            <a:spAutoFit/>
          </a:bodyPr>
          <a:lstStyle/>
          <a:p>
            <a:r>
              <a:rPr lang="en-US">
                <a:latin typeface="Calibri" pitchFamily="34" charset="0"/>
              </a:rPr>
              <a:t>1</a:t>
            </a:r>
          </a:p>
        </p:txBody>
      </p:sp>
      <p:cxnSp>
        <p:nvCxnSpPr>
          <p:cNvPr id="38" name="Straight Connector 37"/>
          <p:cNvCxnSpPr>
            <a:endCxn id="20502" idx="0"/>
          </p:cNvCxnSpPr>
          <p:nvPr/>
        </p:nvCxnSpPr>
        <p:spPr>
          <a:xfrm>
            <a:off x="8601075" y="3581400"/>
            <a:ext cx="0" cy="777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20503" idx="0"/>
          </p:cNvCxnSpPr>
          <p:nvPr/>
        </p:nvCxnSpPr>
        <p:spPr>
          <a:xfrm>
            <a:off x="8601075" y="5226050"/>
            <a:ext cx="0" cy="18415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What is the meaning of digital logic?</a:t>
            </a:r>
            <a:endParaRPr lang="en-US" dirty="0"/>
          </a:p>
        </p:txBody>
      </p:sp>
      <p:sp>
        <p:nvSpPr>
          <p:cNvPr id="3" name="Content Placeholder 2"/>
          <p:cNvSpPr>
            <a:spLocks noGrp="1"/>
          </p:cNvSpPr>
          <p:nvPr>
            <p:ph idx="1"/>
          </p:nvPr>
        </p:nvSpPr>
        <p:spPr/>
        <p:txBody>
          <a:bodyPr rtlCol="0">
            <a:normAutofit/>
          </a:bodyPr>
          <a:lstStyle/>
          <a:p>
            <a:pPr fontAlgn="auto">
              <a:spcAft>
                <a:spcPts val="0"/>
              </a:spcAft>
              <a:buFont typeface="Arial" pitchFamily="34" charset="0"/>
              <a:buChar char="•"/>
              <a:defRPr/>
            </a:pPr>
            <a:r>
              <a:rPr lang="en-US" dirty="0" smtClean="0"/>
              <a:t>A signal </a:t>
            </a:r>
            <a:r>
              <a:rPr lang="en-US" dirty="0"/>
              <a:t>is </a:t>
            </a:r>
            <a:r>
              <a:rPr lang="en-US" dirty="0" smtClean="0"/>
              <a:t>represented  by ‘1’ or ‘0’</a:t>
            </a:r>
          </a:p>
          <a:p>
            <a:pPr fontAlgn="auto">
              <a:spcAft>
                <a:spcPts val="0"/>
              </a:spcAft>
              <a:buFont typeface="Arial" pitchFamily="34" charset="0"/>
              <a:buChar char="•"/>
              <a:defRPr/>
            </a:pPr>
            <a:r>
              <a:rPr lang="en-US" dirty="0" smtClean="0"/>
              <a:t>In some digital electronics: </a:t>
            </a:r>
          </a:p>
          <a:p>
            <a:pPr lvl="1" fontAlgn="auto">
              <a:spcAft>
                <a:spcPts val="0"/>
              </a:spcAft>
              <a:buFont typeface="Arial" pitchFamily="34" charset="0"/>
              <a:buChar char="–"/>
              <a:defRPr/>
            </a:pPr>
            <a:r>
              <a:rPr lang="en-US" dirty="0" smtClean="0"/>
              <a:t>High</a:t>
            </a:r>
            <a:r>
              <a:rPr lang="en-US" dirty="0"/>
              <a:t>=‘1’ </a:t>
            </a:r>
            <a:r>
              <a:rPr lang="en-US" dirty="0">
                <a:sym typeface="Symbol"/>
              </a:rPr>
              <a:t></a:t>
            </a:r>
            <a:r>
              <a:rPr lang="en-US" dirty="0"/>
              <a:t> 5 volts</a:t>
            </a:r>
          </a:p>
          <a:p>
            <a:pPr lvl="1" fontAlgn="auto">
              <a:spcAft>
                <a:spcPts val="0"/>
              </a:spcAft>
              <a:buFont typeface="Arial" pitchFamily="34" charset="0"/>
              <a:buChar char="–"/>
              <a:defRPr/>
            </a:pPr>
            <a:r>
              <a:rPr lang="en-US" dirty="0"/>
              <a:t>Low=‘0’ </a:t>
            </a:r>
            <a:r>
              <a:rPr lang="en-US" dirty="0">
                <a:sym typeface="Symbol"/>
              </a:rPr>
              <a:t> </a:t>
            </a:r>
            <a:r>
              <a:rPr lang="en-US" dirty="0"/>
              <a:t>0 Volt</a:t>
            </a:r>
          </a:p>
          <a:p>
            <a:pPr lvl="1" fontAlgn="auto">
              <a:spcAft>
                <a:spcPts val="0"/>
              </a:spcAft>
              <a:buFont typeface="Arial" pitchFamily="34" charset="0"/>
              <a:buChar char="–"/>
              <a:defRPr/>
            </a:pPr>
            <a:r>
              <a:rPr lang="en-US" dirty="0" smtClean="0"/>
              <a:t>Advantages: </a:t>
            </a:r>
          </a:p>
          <a:p>
            <a:pPr lvl="2" fontAlgn="auto">
              <a:spcAft>
                <a:spcPts val="0"/>
              </a:spcAft>
              <a:buFont typeface="Arial" pitchFamily="34" charset="0"/>
              <a:buChar char="•"/>
              <a:defRPr/>
            </a:pPr>
            <a:r>
              <a:rPr lang="en-US" dirty="0" smtClean="0"/>
              <a:t>Easy to be implemented in a circuit. </a:t>
            </a:r>
          </a:p>
          <a:p>
            <a:pPr lvl="2" fontAlgn="auto">
              <a:spcAft>
                <a:spcPts val="0"/>
              </a:spcAft>
              <a:buFont typeface="Arial" pitchFamily="34" charset="0"/>
              <a:buChar char="•"/>
              <a:defRPr/>
            </a:pPr>
            <a:r>
              <a:rPr lang="en-US" dirty="0" smtClean="0"/>
              <a:t>Less likely to be interfered by noise, temperature and radiation.</a:t>
            </a:r>
          </a:p>
          <a:p>
            <a:pPr marL="457200" lvl="1" indent="0" fontAlgn="auto">
              <a:spcAft>
                <a:spcPts val="0"/>
              </a:spcAft>
              <a:buFont typeface="Arial" pitchFamily="34" charset="0"/>
              <a:buNone/>
              <a:defRPr/>
            </a:pPr>
            <a:endParaRPr lang="en-US" dirty="0" smtClean="0"/>
          </a:p>
          <a:p>
            <a:pPr lvl="1" fontAlgn="auto">
              <a:spcAft>
                <a:spcPts val="0"/>
              </a:spcAft>
              <a:buFont typeface="Arial" pitchFamily="34" charset="0"/>
              <a:buChar char="–"/>
              <a:defRPr/>
            </a:pPr>
            <a:endParaRPr lang="en-US" dirty="0"/>
          </a:p>
        </p:txBody>
      </p:sp>
      <p:sp>
        <p:nvSpPr>
          <p:cNvPr id="4" name="Footer Placeholder 3"/>
          <p:cNvSpPr>
            <a:spLocks noGrp="1"/>
          </p:cNvSpPr>
          <p:nvPr>
            <p:ph type="ftr" sz="quarter" idx="11"/>
          </p:nvPr>
        </p:nvSpPr>
        <p:spPr/>
        <p:txBody>
          <a:bodyPr/>
          <a:lstStyle/>
          <a:p>
            <a:pPr>
              <a:defRPr/>
            </a:pPr>
            <a:r>
              <a:rPr lang="en-US" smtClean="0"/>
              <a:t>ENGG1100. Ch5-Digital Logic (v3e2)</a:t>
            </a:r>
            <a:endParaRPr lang="en-US" dirty="0"/>
          </a:p>
        </p:txBody>
      </p:sp>
      <p:sp>
        <p:nvSpPr>
          <p:cNvPr id="5" name="Slide Number Placeholder 4"/>
          <p:cNvSpPr>
            <a:spLocks noGrp="1"/>
          </p:cNvSpPr>
          <p:nvPr>
            <p:ph type="sldNum" sz="quarter" idx="12"/>
          </p:nvPr>
        </p:nvSpPr>
        <p:spPr/>
        <p:txBody>
          <a:bodyPr/>
          <a:lstStyle/>
          <a:p>
            <a:pPr>
              <a:defRPr/>
            </a:pPr>
            <a:fld id="{4AB8C10B-705C-4382-BC49-10CC0C353D9B}" type="slidenum">
              <a:rPr lang="en-US"/>
              <a:pPr>
                <a:defRPr/>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ctrTitle"/>
          </p:nvPr>
        </p:nvSpPr>
        <p:spPr/>
        <p:txBody>
          <a:bodyPr/>
          <a:lstStyle/>
          <a:p>
            <a:r>
              <a:rPr lang="en-US" smtClean="0"/>
              <a:t>1.2 Digital Operations</a:t>
            </a:r>
          </a:p>
        </p:txBody>
      </p:sp>
      <p:sp>
        <p:nvSpPr>
          <p:cNvPr id="3" name="Content Placeholder 2"/>
          <p:cNvSpPr>
            <a:spLocks noGrp="1"/>
          </p:cNvSpPr>
          <p:nvPr>
            <p:ph type="subTitle" idx="1"/>
          </p:nvPr>
        </p:nvSpPr>
        <p:spPr/>
        <p:txBody>
          <a:bodyPr rtlCol="0">
            <a:normAutofit/>
          </a:bodyPr>
          <a:lstStyle/>
          <a:p>
            <a:pPr fontAlgn="auto">
              <a:spcAft>
                <a:spcPts val="0"/>
              </a:spcAft>
              <a:buFont typeface="Arial" pitchFamily="34" charset="0"/>
              <a:buNone/>
              <a:defRPr/>
            </a:pPr>
            <a:r>
              <a:rPr lang="en-US" dirty="0" smtClean="0"/>
              <a:t>AND </a:t>
            </a:r>
          </a:p>
          <a:p>
            <a:pPr fontAlgn="auto">
              <a:spcAft>
                <a:spcPts val="0"/>
              </a:spcAft>
              <a:buFont typeface="Arial" pitchFamily="34" charset="0"/>
              <a:buNone/>
              <a:defRPr/>
            </a:pPr>
            <a:r>
              <a:rPr lang="en-US" dirty="0" smtClean="0"/>
              <a:t>OR </a:t>
            </a:r>
          </a:p>
          <a:p>
            <a:pPr fontAlgn="auto">
              <a:spcAft>
                <a:spcPts val="0"/>
              </a:spcAft>
              <a:buFont typeface="Arial" pitchFamily="34" charset="0"/>
              <a:buNone/>
              <a:defRPr/>
            </a:pPr>
            <a:r>
              <a:rPr lang="en-US" dirty="0" smtClean="0"/>
              <a:t>NOT</a:t>
            </a:r>
            <a:endParaRPr lang="en-US" dirty="0"/>
          </a:p>
        </p:txBody>
      </p:sp>
      <p:sp>
        <p:nvSpPr>
          <p:cNvPr id="4" name="Footer Placeholder 3"/>
          <p:cNvSpPr>
            <a:spLocks noGrp="1"/>
          </p:cNvSpPr>
          <p:nvPr>
            <p:ph type="ftr" sz="quarter" idx="11"/>
          </p:nvPr>
        </p:nvSpPr>
        <p:spPr/>
        <p:txBody>
          <a:bodyPr/>
          <a:lstStyle/>
          <a:p>
            <a:pPr>
              <a:defRPr/>
            </a:pPr>
            <a:r>
              <a:rPr lang="en-US" smtClean="0"/>
              <a:t>ENGG1100. Ch5-Digital Logic (v3e2)</a:t>
            </a:r>
            <a:endParaRPr lang="en-US"/>
          </a:p>
        </p:txBody>
      </p:sp>
      <p:sp>
        <p:nvSpPr>
          <p:cNvPr id="5" name="Slide Number Placeholder 4"/>
          <p:cNvSpPr>
            <a:spLocks noGrp="1"/>
          </p:cNvSpPr>
          <p:nvPr>
            <p:ph type="sldNum" sz="quarter" idx="12"/>
          </p:nvPr>
        </p:nvSpPr>
        <p:spPr/>
        <p:txBody>
          <a:bodyPr/>
          <a:lstStyle/>
          <a:p>
            <a:pPr>
              <a:defRPr/>
            </a:pPr>
            <a:fld id="{F7C9713C-E6BA-4F6E-A6D4-8967DA5987B5}" type="slidenum">
              <a:rPr lang="en-US"/>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smtClean="0"/>
              <a:t>Digital operations</a:t>
            </a:r>
          </a:p>
        </p:txBody>
      </p:sp>
      <p:sp>
        <p:nvSpPr>
          <p:cNvPr id="3" name="Content Placeholder 2"/>
          <p:cNvSpPr>
            <a:spLocks noGrp="1"/>
          </p:cNvSpPr>
          <p:nvPr>
            <p:ph idx="1"/>
          </p:nvPr>
        </p:nvSpPr>
        <p:spPr/>
        <p:txBody>
          <a:bodyPr rtlCol="0">
            <a:normAutofit fontScale="92500"/>
          </a:bodyPr>
          <a:lstStyle/>
          <a:p>
            <a:pPr fontAlgn="auto">
              <a:spcAft>
                <a:spcPts val="0"/>
              </a:spcAft>
              <a:buFont typeface="Arial" pitchFamily="34" charset="0"/>
              <a:buChar char="•"/>
              <a:defRPr/>
            </a:pPr>
            <a:r>
              <a:rPr lang="en-US" dirty="0" smtClean="0"/>
              <a:t>We want to find the results of the operations of some digital inputs</a:t>
            </a:r>
          </a:p>
          <a:p>
            <a:pPr lvl="1" fontAlgn="auto">
              <a:spcAft>
                <a:spcPts val="0"/>
              </a:spcAft>
              <a:buFont typeface="Arial" pitchFamily="34" charset="0"/>
              <a:buChar char="–"/>
              <a:defRPr/>
            </a:pPr>
            <a:r>
              <a:rPr lang="en-US" dirty="0" smtClean="0"/>
              <a:t>In </a:t>
            </a:r>
            <a:r>
              <a:rPr lang="en-US" u="sng" dirty="0" smtClean="0"/>
              <a:t>arithmetic</a:t>
            </a:r>
            <a:r>
              <a:rPr lang="en-US" dirty="0" smtClean="0"/>
              <a:t> operation: 2 Add 3= 5, result is 5</a:t>
            </a:r>
            <a:endParaRPr lang="en-US" dirty="0" smtClean="0">
              <a:solidFill>
                <a:srgbClr val="FF0000"/>
              </a:solidFill>
            </a:endParaRPr>
          </a:p>
          <a:p>
            <a:pPr lvl="1" fontAlgn="auto">
              <a:spcAft>
                <a:spcPts val="0"/>
              </a:spcAft>
              <a:buFont typeface="Arial" pitchFamily="34" charset="0"/>
              <a:buChar char="–"/>
              <a:defRPr/>
            </a:pPr>
            <a:r>
              <a:rPr lang="en-US" dirty="0" smtClean="0"/>
              <a:t>In </a:t>
            </a:r>
            <a:r>
              <a:rPr lang="en-US" u="sng" dirty="0" smtClean="0"/>
              <a:t>digital</a:t>
            </a:r>
            <a:r>
              <a:rPr lang="en-US" dirty="0" smtClean="0"/>
              <a:t> operation: we need a truth table to see the result </a:t>
            </a:r>
          </a:p>
          <a:p>
            <a:pPr fontAlgn="auto">
              <a:spcAft>
                <a:spcPts val="0"/>
              </a:spcAft>
              <a:buFont typeface="Arial" pitchFamily="34" charset="0"/>
              <a:buChar char="•"/>
              <a:defRPr/>
            </a:pPr>
            <a:r>
              <a:rPr lang="en-US" dirty="0" smtClean="0"/>
              <a:t>3 popular digital operations you will learn here</a:t>
            </a:r>
          </a:p>
          <a:p>
            <a:pPr lvl="1" fontAlgn="auto">
              <a:spcAft>
                <a:spcPts val="0"/>
              </a:spcAft>
              <a:buFont typeface="Arial" pitchFamily="34" charset="0"/>
              <a:buChar char="–"/>
              <a:defRPr/>
            </a:pPr>
            <a:r>
              <a:rPr lang="en-US" dirty="0" smtClean="0"/>
              <a:t>AND</a:t>
            </a:r>
          </a:p>
          <a:p>
            <a:pPr lvl="1" fontAlgn="auto">
              <a:spcAft>
                <a:spcPts val="0"/>
              </a:spcAft>
              <a:buFont typeface="Arial" pitchFamily="34" charset="0"/>
              <a:buChar char="–"/>
              <a:defRPr/>
            </a:pPr>
            <a:r>
              <a:rPr lang="en-US" dirty="0" smtClean="0"/>
              <a:t>OR</a:t>
            </a:r>
          </a:p>
          <a:p>
            <a:pPr lvl="1" fontAlgn="auto">
              <a:spcAft>
                <a:spcPts val="0"/>
              </a:spcAft>
              <a:buFont typeface="Arial" pitchFamily="34" charset="0"/>
              <a:buChar char="–"/>
              <a:defRPr/>
            </a:pPr>
            <a:r>
              <a:rPr lang="en-US" dirty="0" smtClean="0"/>
              <a:t>NOT (Negation )</a:t>
            </a:r>
          </a:p>
          <a:p>
            <a:pPr lvl="1" fontAlgn="auto">
              <a:spcAft>
                <a:spcPts val="0"/>
              </a:spcAft>
              <a:buFont typeface="Arial" pitchFamily="34" charset="0"/>
              <a:buChar char="–"/>
              <a:defRPr/>
            </a:pPr>
            <a:endParaRPr lang="en-US" dirty="0" smtClean="0"/>
          </a:p>
          <a:p>
            <a:pPr lvl="1" fontAlgn="auto">
              <a:spcAft>
                <a:spcPts val="0"/>
              </a:spcAft>
              <a:buFont typeface="Arial" pitchFamily="34" charset="0"/>
              <a:buChar char="–"/>
              <a:defRPr/>
            </a:pPr>
            <a:endParaRPr lang="en-US" dirty="0"/>
          </a:p>
        </p:txBody>
      </p:sp>
      <p:sp>
        <p:nvSpPr>
          <p:cNvPr id="4" name="Footer Placeholder 3"/>
          <p:cNvSpPr>
            <a:spLocks noGrp="1"/>
          </p:cNvSpPr>
          <p:nvPr>
            <p:ph type="ftr" sz="quarter" idx="11"/>
          </p:nvPr>
        </p:nvSpPr>
        <p:spPr/>
        <p:txBody>
          <a:bodyPr/>
          <a:lstStyle/>
          <a:p>
            <a:pPr>
              <a:defRPr/>
            </a:pPr>
            <a:r>
              <a:rPr lang="en-US" smtClean="0"/>
              <a:t>ENGG1100. Ch5-Digital Logic (v3e2)</a:t>
            </a:r>
            <a:endParaRPr lang="en-US" dirty="0"/>
          </a:p>
        </p:txBody>
      </p:sp>
      <p:sp>
        <p:nvSpPr>
          <p:cNvPr id="5" name="Slide Number Placeholder 4"/>
          <p:cNvSpPr>
            <a:spLocks noGrp="1"/>
          </p:cNvSpPr>
          <p:nvPr>
            <p:ph type="sldNum" sz="quarter" idx="12"/>
          </p:nvPr>
        </p:nvSpPr>
        <p:spPr/>
        <p:txBody>
          <a:bodyPr/>
          <a:lstStyle/>
          <a:p>
            <a:pPr>
              <a:defRPr/>
            </a:pPr>
            <a:fld id="{E0CD811C-999D-4AD6-8579-1A73892F7FF5}" type="slidenum">
              <a:rPr lang="en-US"/>
              <a:pPr>
                <a:defRPr/>
              </a:pPr>
              <a:t>13</a:t>
            </a:fld>
            <a:endParaRPr lang="en-US" dirty="0"/>
          </a:p>
        </p:txBody>
      </p:sp>
      <p:sp>
        <p:nvSpPr>
          <p:cNvPr id="6" name="Rectangle 5"/>
          <p:cNvSpPr/>
          <p:nvPr/>
        </p:nvSpPr>
        <p:spPr>
          <a:xfrm>
            <a:off x="6400800" y="4953000"/>
            <a:ext cx="1143000" cy="1219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tx1"/>
                </a:solidFill>
              </a:rPr>
              <a:t>Digital operation</a:t>
            </a:r>
          </a:p>
        </p:txBody>
      </p:sp>
      <p:cxnSp>
        <p:nvCxnSpPr>
          <p:cNvPr id="8" name="Straight Arrow Connector 7"/>
          <p:cNvCxnSpPr/>
          <p:nvPr/>
        </p:nvCxnSpPr>
        <p:spPr>
          <a:xfrm>
            <a:off x="5943600" y="5105400"/>
            <a:ext cx="457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943600" y="5867400"/>
            <a:ext cx="457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7543800" y="5538788"/>
            <a:ext cx="457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585" name="TextBox 10"/>
          <p:cNvSpPr txBox="1">
            <a:spLocks noChangeArrowheads="1"/>
          </p:cNvSpPr>
          <p:nvPr/>
        </p:nvSpPr>
        <p:spPr bwMode="auto">
          <a:xfrm>
            <a:off x="5165725" y="4940300"/>
            <a:ext cx="801688" cy="1477963"/>
          </a:xfrm>
          <a:prstGeom prst="rect">
            <a:avLst/>
          </a:prstGeom>
          <a:noFill/>
          <a:ln w="9525">
            <a:noFill/>
            <a:miter lim="800000"/>
            <a:headEnd/>
            <a:tailEnd/>
          </a:ln>
        </p:spPr>
        <p:txBody>
          <a:bodyPr wrap="none">
            <a:spAutoFit/>
          </a:bodyPr>
          <a:lstStyle/>
          <a:p>
            <a:r>
              <a:rPr lang="en-US">
                <a:latin typeface="Calibri" pitchFamily="34" charset="0"/>
              </a:rPr>
              <a:t>Digital</a:t>
            </a:r>
          </a:p>
          <a:p>
            <a:r>
              <a:rPr lang="en-US">
                <a:latin typeface="Calibri" pitchFamily="34" charset="0"/>
              </a:rPr>
              <a:t>Input1</a:t>
            </a:r>
          </a:p>
          <a:p>
            <a:endParaRPr lang="en-US">
              <a:latin typeface="Calibri" pitchFamily="34" charset="0"/>
            </a:endParaRPr>
          </a:p>
          <a:p>
            <a:r>
              <a:rPr lang="en-US">
                <a:latin typeface="Calibri" pitchFamily="34" charset="0"/>
              </a:rPr>
              <a:t>Digital</a:t>
            </a:r>
          </a:p>
          <a:p>
            <a:r>
              <a:rPr lang="en-US">
                <a:latin typeface="Calibri" pitchFamily="34" charset="0"/>
              </a:rPr>
              <a:t>Input2</a:t>
            </a:r>
          </a:p>
        </p:txBody>
      </p:sp>
      <p:sp>
        <p:nvSpPr>
          <p:cNvPr id="24586" name="TextBox 11"/>
          <p:cNvSpPr txBox="1">
            <a:spLocks noChangeArrowheads="1"/>
          </p:cNvSpPr>
          <p:nvPr/>
        </p:nvSpPr>
        <p:spPr bwMode="auto">
          <a:xfrm>
            <a:off x="8037513" y="5378450"/>
            <a:ext cx="855662" cy="646113"/>
          </a:xfrm>
          <a:prstGeom prst="rect">
            <a:avLst/>
          </a:prstGeom>
          <a:noFill/>
          <a:ln w="9525">
            <a:noFill/>
            <a:miter lim="800000"/>
            <a:headEnd/>
            <a:tailEnd/>
          </a:ln>
        </p:spPr>
        <p:txBody>
          <a:bodyPr wrap="none">
            <a:spAutoFit/>
          </a:bodyPr>
          <a:lstStyle/>
          <a:p>
            <a:r>
              <a:rPr lang="en-US">
                <a:latin typeface="Calibri" pitchFamily="34" charset="0"/>
              </a:rPr>
              <a:t>Digital</a:t>
            </a:r>
          </a:p>
          <a:p>
            <a:r>
              <a:rPr lang="en-US">
                <a:latin typeface="Calibri" pitchFamily="34" charset="0"/>
              </a:rPr>
              <a:t>Output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US" smtClean="0"/>
              <a:t>Exercises</a:t>
            </a:r>
          </a:p>
        </p:txBody>
      </p:sp>
      <p:sp>
        <p:nvSpPr>
          <p:cNvPr id="3" name="Content Placeholder 2"/>
          <p:cNvSpPr>
            <a:spLocks noGrp="1"/>
          </p:cNvSpPr>
          <p:nvPr>
            <p:ph idx="1"/>
          </p:nvPr>
        </p:nvSpPr>
        <p:spPr/>
        <p:txBody>
          <a:bodyPr rtlCol="0">
            <a:normAutofit fontScale="85000" lnSpcReduction="10000"/>
          </a:bodyPr>
          <a:lstStyle/>
          <a:p>
            <a:pPr fontAlgn="auto">
              <a:spcAft>
                <a:spcPts val="0"/>
              </a:spcAft>
              <a:buFont typeface="Arial" pitchFamily="34" charset="0"/>
              <a:buChar char="•"/>
              <a:defRPr/>
            </a:pPr>
            <a:r>
              <a:rPr lang="en-US" dirty="0" smtClean="0"/>
              <a:t>Multiple choice questions</a:t>
            </a:r>
          </a:p>
          <a:p>
            <a:pPr fontAlgn="auto">
              <a:spcAft>
                <a:spcPts val="0"/>
              </a:spcAft>
              <a:buFont typeface="Arial" pitchFamily="34" charset="0"/>
              <a:buChar char="•"/>
              <a:defRPr/>
            </a:pPr>
            <a:r>
              <a:rPr lang="en-US" dirty="0" smtClean="0"/>
              <a:t>Are these values digital or analog?</a:t>
            </a:r>
          </a:p>
          <a:p>
            <a:pPr lvl="1" fontAlgn="auto">
              <a:spcAft>
                <a:spcPts val="0"/>
              </a:spcAft>
              <a:buFont typeface="Arial" pitchFamily="34" charset="0"/>
              <a:buChar char="–"/>
              <a:defRPr/>
            </a:pPr>
            <a:r>
              <a:rPr lang="en-US" dirty="0" smtClean="0"/>
              <a:t>Temperature (Yes or No) , </a:t>
            </a:r>
            <a:r>
              <a:rPr lang="en-US" dirty="0" err="1" smtClean="0"/>
              <a:t>Ans</a:t>
            </a:r>
            <a:r>
              <a:rPr lang="en-US" dirty="0" smtClean="0"/>
              <a:t>: _________?</a:t>
            </a:r>
          </a:p>
          <a:p>
            <a:pPr lvl="1" fontAlgn="auto">
              <a:spcAft>
                <a:spcPts val="0"/>
              </a:spcAft>
              <a:buFont typeface="Arial" pitchFamily="34" charset="0"/>
              <a:buChar char="–"/>
              <a:defRPr/>
            </a:pPr>
            <a:r>
              <a:rPr lang="en-US" dirty="0" smtClean="0"/>
              <a:t>Humidity </a:t>
            </a:r>
            <a:r>
              <a:rPr lang="en-US" dirty="0"/>
              <a:t>(Yes or No</a:t>
            </a:r>
            <a:r>
              <a:rPr lang="en-US" dirty="0" smtClean="0"/>
              <a:t>)</a:t>
            </a:r>
            <a:r>
              <a:rPr lang="en-US" dirty="0"/>
              <a:t> , </a:t>
            </a:r>
            <a:r>
              <a:rPr lang="en-US" dirty="0" err="1" smtClean="0"/>
              <a:t>Ans</a:t>
            </a:r>
            <a:r>
              <a:rPr lang="en-US" dirty="0" smtClean="0"/>
              <a:t>: _________?</a:t>
            </a:r>
          </a:p>
          <a:p>
            <a:pPr fontAlgn="auto">
              <a:spcAft>
                <a:spcPts val="0"/>
              </a:spcAft>
              <a:buFont typeface="Arial" pitchFamily="34" charset="0"/>
              <a:buChar char="•"/>
              <a:defRPr/>
            </a:pPr>
            <a:r>
              <a:rPr lang="en-US" dirty="0" smtClean="0"/>
              <a:t>Are you a Chinese Univ. </a:t>
            </a:r>
            <a:r>
              <a:rPr lang="en-US" dirty="0" err="1" smtClean="0"/>
              <a:t>student?Ans</a:t>
            </a:r>
            <a:r>
              <a:rPr lang="en-US" dirty="0" smtClean="0"/>
              <a:t>___? </a:t>
            </a:r>
            <a:r>
              <a:rPr lang="en-US" dirty="0"/>
              <a:t>Is the answer Analog or digital? </a:t>
            </a:r>
            <a:r>
              <a:rPr lang="en-US" dirty="0" smtClean="0"/>
              <a:t>: </a:t>
            </a:r>
            <a:r>
              <a:rPr lang="en-US" dirty="0" err="1" smtClean="0"/>
              <a:t>Ans</a:t>
            </a:r>
            <a:r>
              <a:rPr lang="en-US" dirty="0" smtClean="0"/>
              <a:t>:_________?</a:t>
            </a:r>
          </a:p>
          <a:p>
            <a:pPr fontAlgn="auto">
              <a:spcAft>
                <a:spcPts val="0"/>
              </a:spcAft>
              <a:buFont typeface="Arial" pitchFamily="34" charset="0"/>
              <a:buChar char="•"/>
              <a:defRPr/>
            </a:pPr>
            <a:r>
              <a:rPr lang="en-US" dirty="0" smtClean="0"/>
              <a:t>Do you have a mobile phone in your pocket? </a:t>
            </a:r>
            <a:r>
              <a:rPr lang="en-US" dirty="0" err="1" smtClean="0"/>
              <a:t>Ans</a:t>
            </a:r>
            <a:r>
              <a:rPr lang="en-US" dirty="0" smtClean="0"/>
              <a:t>:___? Is the answer Analog or digital? </a:t>
            </a:r>
            <a:r>
              <a:rPr lang="en-US" dirty="0" err="1" smtClean="0"/>
              <a:t>Ans</a:t>
            </a:r>
            <a:r>
              <a:rPr lang="en-US" dirty="0" smtClean="0"/>
              <a:t>: ________?</a:t>
            </a:r>
          </a:p>
          <a:p>
            <a:pPr fontAlgn="auto">
              <a:spcAft>
                <a:spcPts val="0"/>
              </a:spcAft>
              <a:buFont typeface="Arial" pitchFamily="34" charset="0"/>
              <a:buChar char="•"/>
              <a:defRPr/>
            </a:pPr>
            <a:r>
              <a:rPr lang="en-US" dirty="0" smtClean="0"/>
              <a:t>What is the temperature in this room? </a:t>
            </a:r>
            <a:r>
              <a:rPr lang="en-US" dirty="0" err="1" smtClean="0"/>
              <a:t>Ans</a:t>
            </a:r>
            <a:r>
              <a:rPr lang="en-US" dirty="0" smtClean="0"/>
              <a:t>:___? </a:t>
            </a:r>
            <a:r>
              <a:rPr lang="en-US" dirty="0"/>
              <a:t>(Analog or </a:t>
            </a:r>
            <a:r>
              <a:rPr lang="en-US" dirty="0" smtClean="0"/>
              <a:t>digital) </a:t>
            </a:r>
            <a:r>
              <a:rPr lang="en-US" dirty="0" err="1"/>
              <a:t>Ans</a:t>
            </a:r>
            <a:r>
              <a:rPr lang="en-US" dirty="0"/>
              <a:t>: </a:t>
            </a:r>
            <a:r>
              <a:rPr lang="en-US" dirty="0" smtClean="0"/>
              <a:t>________?</a:t>
            </a:r>
            <a:endParaRPr lang="en-US" dirty="0"/>
          </a:p>
        </p:txBody>
      </p:sp>
      <p:sp>
        <p:nvSpPr>
          <p:cNvPr id="4" name="Footer Placeholder 3"/>
          <p:cNvSpPr>
            <a:spLocks noGrp="1"/>
          </p:cNvSpPr>
          <p:nvPr>
            <p:ph type="ftr" sz="quarter" idx="11"/>
          </p:nvPr>
        </p:nvSpPr>
        <p:spPr/>
        <p:txBody>
          <a:bodyPr/>
          <a:lstStyle/>
          <a:p>
            <a:pPr>
              <a:defRPr/>
            </a:pPr>
            <a:r>
              <a:rPr lang="en-US" smtClean="0"/>
              <a:t>ENGG1100. Ch5-Digital Logic (v3e2)</a:t>
            </a:r>
            <a:endParaRPr lang="en-US"/>
          </a:p>
        </p:txBody>
      </p:sp>
      <p:sp>
        <p:nvSpPr>
          <p:cNvPr id="5" name="Slide Number Placeholder 4"/>
          <p:cNvSpPr>
            <a:spLocks noGrp="1"/>
          </p:cNvSpPr>
          <p:nvPr>
            <p:ph type="sldNum" sz="quarter" idx="12"/>
          </p:nvPr>
        </p:nvSpPr>
        <p:spPr/>
        <p:txBody>
          <a:bodyPr/>
          <a:lstStyle/>
          <a:p>
            <a:pPr>
              <a:defRPr/>
            </a:pPr>
            <a:fld id="{11010B48-C453-4E25-AB5B-79F785DA7C5E}" type="slidenum">
              <a:rPr lang="en-US"/>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mtClean="0"/>
              <a:t>Example of </a:t>
            </a:r>
            <a:r>
              <a:rPr lang="en-US" smtClean="0">
                <a:solidFill>
                  <a:srgbClr val="FF0000"/>
                </a:solidFill>
              </a:rPr>
              <a:t>AND </a:t>
            </a:r>
            <a:r>
              <a:rPr lang="en-US" smtClean="0"/>
              <a:t>in real life</a:t>
            </a:r>
          </a:p>
        </p:txBody>
      </p:sp>
      <p:sp>
        <p:nvSpPr>
          <p:cNvPr id="3" name="Content Placeholder 2"/>
          <p:cNvSpPr>
            <a:spLocks noGrp="1"/>
          </p:cNvSpPr>
          <p:nvPr>
            <p:ph idx="1"/>
          </p:nvPr>
        </p:nvSpPr>
        <p:spPr/>
        <p:txBody>
          <a:bodyPr rtlCol="0">
            <a:normAutofit/>
          </a:bodyPr>
          <a:lstStyle/>
          <a:p>
            <a:pPr fontAlgn="auto">
              <a:spcAft>
                <a:spcPts val="0"/>
              </a:spcAft>
              <a:buFont typeface="Arial" pitchFamily="34" charset="0"/>
              <a:buChar char="•"/>
              <a:defRPr/>
            </a:pPr>
            <a:r>
              <a:rPr lang="en-US" dirty="0" smtClean="0"/>
              <a:t>You get a Degree from CUHK if you take 123 units and your GPA is greater than 1.5</a:t>
            </a:r>
          </a:p>
          <a:p>
            <a:pPr lvl="1" fontAlgn="auto">
              <a:spcAft>
                <a:spcPts val="0"/>
              </a:spcAft>
              <a:buFont typeface="Arial" pitchFamily="34" charset="0"/>
              <a:buChar char="–"/>
              <a:defRPr/>
            </a:pPr>
            <a:r>
              <a:rPr lang="en-US" dirty="0" smtClean="0"/>
              <a:t>You </a:t>
            </a:r>
            <a:r>
              <a:rPr lang="en-US" dirty="0"/>
              <a:t>may write a formula</a:t>
            </a:r>
          </a:p>
          <a:p>
            <a:pPr lvl="2" fontAlgn="auto">
              <a:spcAft>
                <a:spcPts val="0"/>
              </a:spcAft>
              <a:buFont typeface="Arial" pitchFamily="34" charset="0"/>
              <a:buChar char="•"/>
              <a:defRPr/>
            </a:pPr>
            <a:r>
              <a:rPr lang="en-US" dirty="0" smtClean="0"/>
              <a:t>(X=take 123 units) </a:t>
            </a:r>
            <a:r>
              <a:rPr lang="en-US" dirty="0" smtClean="0">
                <a:solidFill>
                  <a:srgbClr val="FF0000"/>
                </a:solidFill>
              </a:rPr>
              <a:t>AND</a:t>
            </a:r>
            <a:r>
              <a:rPr lang="en-US" dirty="0" smtClean="0"/>
              <a:t> (Y=GPA&gt;1.5) then you can get a degree from CUHK ()</a:t>
            </a:r>
          </a:p>
          <a:p>
            <a:pPr fontAlgn="auto">
              <a:spcAft>
                <a:spcPts val="0"/>
              </a:spcAft>
              <a:buFont typeface="Arial" pitchFamily="34" charset="0"/>
              <a:buChar char="•"/>
              <a:defRPr/>
            </a:pPr>
            <a:r>
              <a:rPr lang="en-US" dirty="0" smtClean="0"/>
              <a:t>You must eat and drink in order to live</a:t>
            </a:r>
          </a:p>
          <a:p>
            <a:pPr lvl="1" fontAlgn="auto">
              <a:spcAft>
                <a:spcPts val="0"/>
              </a:spcAft>
              <a:buFont typeface="Arial" pitchFamily="34" charset="0"/>
              <a:buChar char="–"/>
              <a:defRPr/>
            </a:pPr>
            <a:r>
              <a:rPr lang="en-US" dirty="0" smtClean="0"/>
              <a:t>You </a:t>
            </a:r>
            <a:r>
              <a:rPr lang="en-US" dirty="0"/>
              <a:t>may write a formula</a:t>
            </a:r>
          </a:p>
          <a:p>
            <a:pPr lvl="2" fontAlgn="auto">
              <a:spcAft>
                <a:spcPts val="0"/>
              </a:spcAft>
              <a:buFont typeface="Arial" pitchFamily="34" charset="0"/>
              <a:buChar char="•"/>
              <a:defRPr/>
            </a:pPr>
            <a:r>
              <a:rPr lang="en-US" dirty="0" smtClean="0"/>
              <a:t>(X=eat ) </a:t>
            </a:r>
            <a:r>
              <a:rPr lang="en-US" dirty="0" smtClean="0">
                <a:solidFill>
                  <a:srgbClr val="FF0000"/>
                </a:solidFill>
              </a:rPr>
              <a:t>AND</a:t>
            </a:r>
            <a:r>
              <a:rPr lang="en-US" dirty="0" smtClean="0"/>
              <a:t> (Y=drink) then you can live (W)</a:t>
            </a:r>
          </a:p>
          <a:p>
            <a:pPr marL="457200" lvl="1" indent="0" fontAlgn="auto">
              <a:spcAft>
                <a:spcPts val="0"/>
              </a:spcAft>
              <a:buFont typeface="Arial" pitchFamily="34" charset="0"/>
              <a:buNone/>
              <a:defRPr/>
            </a:pPr>
            <a:endParaRPr lang="en-US" dirty="0" smtClean="0"/>
          </a:p>
          <a:p>
            <a:pPr lvl="1"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a:p>
        </p:txBody>
      </p:sp>
      <p:sp>
        <p:nvSpPr>
          <p:cNvPr id="4" name="Footer Placeholder 3"/>
          <p:cNvSpPr>
            <a:spLocks noGrp="1"/>
          </p:cNvSpPr>
          <p:nvPr>
            <p:ph type="ftr" sz="quarter" idx="11"/>
          </p:nvPr>
        </p:nvSpPr>
        <p:spPr/>
        <p:txBody>
          <a:bodyPr/>
          <a:lstStyle/>
          <a:p>
            <a:pPr>
              <a:defRPr/>
            </a:pPr>
            <a:r>
              <a:rPr lang="en-US" smtClean="0"/>
              <a:t>ENGG1100. Ch5-Digital Logic (v3e2)</a:t>
            </a:r>
            <a:endParaRPr lang="en-US"/>
          </a:p>
        </p:txBody>
      </p:sp>
      <p:sp>
        <p:nvSpPr>
          <p:cNvPr id="5" name="Slide Number Placeholder 4"/>
          <p:cNvSpPr>
            <a:spLocks noGrp="1"/>
          </p:cNvSpPr>
          <p:nvPr>
            <p:ph type="sldNum" sz="quarter" idx="12"/>
          </p:nvPr>
        </p:nvSpPr>
        <p:spPr/>
        <p:txBody>
          <a:bodyPr/>
          <a:lstStyle/>
          <a:p>
            <a:pPr>
              <a:defRPr/>
            </a:pPr>
            <a:fld id="{07D9D564-629E-4EED-AE6E-78127362B2E6}" type="slidenum">
              <a:rPr lang="en-US"/>
              <a:pPr>
                <a:defRPr/>
              </a:pPr>
              <a:t>15</a:t>
            </a:fld>
            <a:endParaRPr lang="en-US"/>
          </a:p>
        </p:txBody>
      </p:sp>
      <p:pic>
        <p:nvPicPr>
          <p:cNvPr id="26629" name="Picture 4"/>
          <p:cNvPicPr>
            <a:picLocks noChangeAspect="1" noChangeArrowheads="1"/>
          </p:cNvPicPr>
          <p:nvPr/>
        </p:nvPicPr>
        <p:blipFill>
          <a:blip r:embed="rId2"/>
          <a:srcRect/>
          <a:stretch>
            <a:fillRect/>
          </a:stretch>
        </p:blipFill>
        <p:spPr bwMode="auto">
          <a:xfrm>
            <a:off x="6781800" y="5659438"/>
            <a:ext cx="1122363" cy="835025"/>
          </a:xfrm>
          <a:prstGeom prst="rect">
            <a:avLst/>
          </a:prstGeom>
          <a:noFill/>
          <a:ln w="9525">
            <a:noFill/>
            <a:miter lim="800000"/>
            <a:headEnd/>
            <a:tailEnd/>
          </a:ln>
        </p:spPr>
      </p:pic>
      <p:sp>
        <p:nvSpPr>
          <p:cNvPr id="26630" name="TextBox 6"/>
          <p:cNvSpPr txBox="1">
            <a:spLocks noChangeArrowheads="1"/>
          </p:cNvSpPr>
          <p:nvPr/>
        </p:nvSpPr>
        <p:spPr bwMode="auto">
          <a:xfrm>
            <a:off x="6307138" y="5630863"/>
            <a:ext cx="311150" cy="922337"/>
          </a:xfrm>
          <a:prstGeom prst="rect">
            <a:avLst/>
          </a:prstGeom>
          <a:noFill/>
          <a:ln w="9525">
            <a:noFill/>
            <a:miter lim="800000"/>
            <a:headEnd/>
            <a:tailEnd/>
          </a:ln>
        </p:spPr>
        <p:txBody>
          <a:bodyPr wrap="none">
            <a:spAutoFit/>
          </a:bodyPr>
          <a:lstStyle/>
          <a:p>
            <a:r>
              <a:rPr lang="en-US" b="1">
                <a:latin typeface="Calibri" pitchFamily="34" charset="0"/>
              </a:rPr>
              <a:t>X</a:t>
            </a:r>
          </a:p>
          <a:p>
            <a:endParaRPr lang="en-US" b="1">
              <a:latin typeface="Calibri" pitchFamily="34" charset="0"/>
            </a:endParaRPr>
          </a:p>
          <a:p>
            <a:r>
              <a:rPr lang="en-US" b="1">
                <a:latin typeface="Calibri" pitchFamily="34" charset="0"/>
              </a:rPr>
              <a:t>Y</a:t>
            </a:r>
          </a:p>
        </p:txBody>
      </p:sp>
      <p:sp>
        <p:nvSpPr>
          <p:cNvPr id="26631" name="TextBox 7"/>
          <p:cNvSpPr txBox="1">
            <a:spLocks noChangeArrowheads="1"/>
          </p:cNvSpPr>
          <p:nvPr/>
        </p:nvSpPr>
        <p:spPr bwMode="auto">
          <a:xfrm>
            <a:off x="7772400" y="5670550"/>
            <a:ext cx="1295400" cy="368300"/>
          </a:xfrm>
          <a:prstGeom prst="rect">
            <a:avLst/>
          </a:prstGeom>
          <a:noFill/>
          <a:ln w="9525">
            <a:noFill/>
            <a:miter lim="800000"/>
            <a:headEnd/>
            <a:tailEnd/>
          </a:ln>
        </p:spPr>
        <p:txBody>
          <a:bodyPr>
            <a:spAutoFit/>
          </a:bodyPr>
          <a:lstStyle/>
          <a:p>
            <a:r>
              <a:rPr lang="en-US" b="1">
                <a:latin typeface="Calibri" pitchFamily="34" charset="0"/>
              </a:rPr>
              <a:t>W=X AND Y</a:t>
            </a:r>
          </a:p>
        </p:txBody>
      </p:sp>
      <p:sp>
        <p:nvSpPr>
          <p:cNvPr id="26632" name="TextBox 8"/>
          <p:cNvSpPr txBox="1">
            <a:spLocks noChangeArrowheads="1"/>
          </p:cNvSpPr>
          <p:nvPr/>
        </p:nvSpPr>
        <p:spPr bwMode="auto">
          <a:xfrm>
            <a:off x="6837363" y="5445125"/>
            <a:ext cx="1011237" cy="369888"/>
          </a:xfrm>
          <a:prstGeom prst="rect">
            <a:avLst/>
          </a:prstGeom>
          <a:noFill/>
          <a:ln w="9525">
            <a:noFill/>
            <a:miter lim="800000"/>
            <a:headEnd/>
            <a:tailEnd/>
          </a:ln>
        </p:spPr>
        <p:txBody>
          <a:bodyPr wrap="none">
            <a:spAutoFit/>
          </a:bodyPr>
          <a:lstStyle/>
          <a:p>
            <a:r>
              <a:rPr lang="en-US">
                <a:latin typeface="Calibri" pitchFamily="34" charset="0"/>
              </a:rPr>
              <a:t>Notation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smtClean="0"/>
              <a:t>Example of </a:t>
            </a:r>
            <a:r>
              <a:rPr lang="en-US" smtClean="0">
                <a:solidFill>
                  <a:srgbClr val="FF0000"/>
                </a:solidFill>
              </a:rPr>
              <a:t>OR </a:t>
            </a:r>
            <a:r>
              <a:rPr lang="en-US" smtClean="0"/>
              <a:t>in real life</a:t>
            </a:r>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en-US" dirty="0" smtClean="0"/>
              <a:t>If you live in </a:t>
            </a:r>
            <a:r>
              <a:rPr lang="en-US" dirty="0" err="1" smtClean="0"/>
              <a:t>Mongkok</a:t>
            </a:r>
            <a:r>
              <a:rPr lang="en-US" dirty="0" smtClean="0"/>
              <a:t>, you either take a bus or train to come to the university</a:t>
            </a:r>
          </a:p>
          <a:p>
            <a:pPr lvl="1" fontAlgn="auto">
              <a:spcAft>
                <a:spcPts val="0"/>
              </a:spcAft>
              <a:buFont typeface="Arial" pitchFamily="34" charset="0"/>
              <a:buChar char="–"/>
              <a:defRPr/>
            </a:pPr>
            <a:r>
              <a:rPr lang="en-US" dirty="0" smtClean="0"/>
              <a:t>You may write a formula</a:t>
            </a:r>
          </a:p>
          <a:p>
            <a:pPr lvl="2" fontAlgn="auto">
              <a:spcAft>
                <a:spcPts val="0"/>
              </a:spcAft>
              <a:buFont typeface="Arial" pitchFamily="34" charset="0"/>
              <a:buChar char="•"/>
              <a:defRPr/>
            </a:pPr>
            <a:r>
              <a:rPr lang="en-US" dirty="0" smtClean="0"/>
              <a:t>(X=take bus) </a:t>
            </a:r>
            <a:r>
              <a:rPr lang="en-US" dirty="0" smtClean="0">
                <a:solidFill>
                  <a:srgbClr val="FF0000"/>
                </a:solidFill>
              </a:rPr>
              <a:t>or</a:t>
            </a:r>
            <a:r>
              <a:rPr lang="en-US" dirty="0" smtClean="0"/>
              <a:t> (Y=take train) then you can go to the University (W)</a:t>
            </a:r>
          </a:p>
          <a:p>
            <a:pPr fontAlgn="auto">
              <a:spcAft>
                <a:spcPts val="0"/>
              </a:spcAft>
              <a:buFont typeface="Arial" pitchFamily="34" charset="0"/>
              <a:buChar char="•"/>
              <a:defRPr/>
            </a:pPr>
            <a:r>
              <a:rPr lang="en-US" dirty="0" smtClean="0"/>
              <a:t>You can ride on a bus if you pay cash or pay using octopus</a:t>
            </a:r>
          </a:p>
          <a:p>
            <a:pPr lvl="1" fontAlgn="auto">
              <a:spcAft>
                <a:spcPts val="0"/>
              </a:spcAft>
              <a:buFont typeface="Arial" pitchFamily="34" charset="0"/>
              <a:buChar char="–"/>
              <a:defRPr/>
            </a:pPr>
            <a:r>
              <a:rPr lang="en-US" dirty="0" smtClean="0"/>
              <a:t>You </a:t>
            </a:r>
            <a:r>
              <a:rPr lang="en-US" dirty="0"/>
              <a:t>may write a formula</a:t>
            </a:r>
          </a:p>
          <a:p>
            <a:pPr lvl="2" fontAlgn="auto">
              <a:spcAft>
                <a:spcPts val="0"/>
              </a:spcAft>
              <a:buFont typeface="Arial" pitchFamily="34" charset="0"/>
              <a:buChar char="•"/>
              <a:defRPr/>
            </a:pPr>
            <a:r>
              <a:rPr lang="en-US" dirty="0" smtClean="0"/>
              <a:t>(X=pay by cash) </a:t>
            </a:r>
            <a:r>
              <a:rPr lang="en-US" dirty="0">
                <a:solidFill>
                  <a:srgbClr val="FF0000"/>
                </a:solidFill>
              </a:rPr>
              <a:t>or</a:t>
            </a:r>
            <a:r>
              <a:rPr lang="en-US" dirty="0"/>
              <a:t> </a:t>
            </a:r>
            <a:r>
              <a:rPr lang="en-US" dirty="0" smtClean="0"/>
              <a:t>(Y=pay by octopus) </a:t>
            </a:r>
            <a:r>
              <a:rPr lang="en-US" dirty="0"/>
              <a:t>then you can </a:t>
            </a:r>
            <a:r>
              <a:rPr lang="en-US" dirty="0" smtClean="0"/>
              <a:t>ride on the bus (W)</a:t>
            </a:r>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smtClean="0"/>
          </a:p>
          <a:p>
            <a:pPr lvl="1" fontAlgn="auto">
              <a:spcAft>
                <a:spcPts val="0"/>
              </a:spcAft>
              <a:buFont typeface="Arial" pitchFamily="34" charset="0"/>
              <a:buChar char="–"/>
              <a:defRPr/>
            </a:pPr>
            <a:endParaRPr lang="en-US" dirty="0" smtClean="0"/>
          </a:p>
          <a:p>
            <a:pPr marL="457200" lvl="1" indent="0" fontAlgn="auto">
              <a:spcAft>
                <a:spcPts val="0"/>
              </a:spcAft>
              <a:buFont typeface="Arial" pitchFamily="34" charset="0"/>
              <a:buNone/>
              <a:defRPr/>
            </a:pPr>
            <a:endParaRPr lang="en-US" dirty="0" smtClean="0"/>
          </a:p>
          <a:p>
            <a:pPr lvl="1"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a:p>
        </p:txBody>
      </p:sp>
      <p:sp>
        <p:nvSpPr>
          <p:cNvPr id="4" name="Footer Placeholder 3"/>
          <p:cNvSpPr>
            <a:spLocks noGrp="1"/>
          </p:cNvSpPr>
          <p:nvPr>
            <p:ph type="ftr" sz="quarter" idx="11"/>
          </p:nvPr>
        </p:nvSpPr>
        <p:spPr/>
        <p:txBody>
          <a:bodyPr/>
          <a:lstStyle/>
          <a:p>
            <a:pPr>
              <a:defRPr/>
            </a:pPr>
            <a:r>
              <a:rPr lang="en-US" smtClean="0"/>
              <a:t>ENGG1100. Ch5-Digital Logic (v3e2)</a:t>
            </a:r>
            <a:endParaRPr lang="en-US" dirty="0"/>
          </a:p>
        </p:txBody>
      </p:sp>
      <p:sp>
        <p:nvSpPr>
          <p:cNvPr id="5" name="Slide Number Placeholder 4"/>
          <p:cNvSpPr>
            <a:spLocks noGrp="1"/>
          </p:cNvSpPr>
          <p:nvPr>
            <p:ph type="sldNum" sz="quarter" idx="12"/>
          </p:nvPr>
        </p:nvSpPr>
        <p:spPr/>
        <p:txBody>
          <a:bodyPr/>
          <a:lstStyle/>
          <a:p>
            <a:pPr>
              <a:defRPr/>
            </a:pPr>
            <a:fld id="{00415C23-F639-492B-8DD2-815651678BCA}" type="slidenum">
              <a:rPr lang="en-US"/>
              <a:pPr>
                <a:defRPr/>
              </a:pPr>
              <a:t>16</a:t>
            </a:fld>
            <a:endParaRPr lang="en-US"/>
          </a:p>
        </p:txBody>
      </p:sp>
      <p:pic>
        <p:nvPicPr>
          <p:cNvPr id="27653" name="Picture 2"/>
          <p:cNvPicPr>
            <a:picLocks noChangeAspect="1" noChangeArrowheads="1"/>
          </p:cNvPicPr>
          <p:nvPr/>
        </p:nvPicPr>
        <p:blipFill>
          <a:blip r:embed="rId2"/>
          <a:srcRect/>
          <a:stretch>
            <a:fillRect/>
          </a:stretch>
        </p:blipFill>
        <p:spPr bwMode="auto">
          <a:xfrm>
            <a:off x="6172200" y="5638800"/>
            <a:ext cx="1347788" cy="1011238"/>
          </a:xfrm>
          <a:prstGeom prst="rect">
            <a:avLst/>
          </a:prstGeom>
          <a:noFill/>
          <a:ln w="9525">
            <a:noFill/>
            <a:miter lim="800000"/>
            <a:headEnd/>
            <a:tailEnd/>
          </a:ln>
        </p:spPr>
      </p:pic>
      <p:sp>
        <p:nvSpPr>
          <p:cNvPr id="27654" name="TextBox 6"/>
          <p:cNvSpPr txBox="1">
            <a:spLocks noChangeArrowheads="1"/>
          </p:cNvSpPr>
          <p:nvPr/>
        </p:nvSpPr>
        <p:spPr bwMode="auto">
          <a:xfrm>
            <a:off x="5854700" y="5773738"/>
            <a:ext cx="311150" cy="922337"/>
          </a:xfrm>
          <a:prstGeom prst="rect">
            <a:avLst/>
          </a:prstGeom>
          <a:noFill/>
          <a:ln w="9525">
            <a:noFill/>
            <a:miter lim="800000"/>
            <a:headEnd/>
            <a:tailEnd/>
          </a:ln>
        </p:spPr>
        <p:txBody>
          <a:bodyPr wrap="none">
            <a:spAutoFit/>
          </a:bodyPr>
          <a:lstStyle/>
          <a:p>
            <a:r>
              <a:rPr lang="en-US" b="1">
                <a:latin typeface="Calibri" pitchFamily="34" charset="0"/>
              </a:rPr>
              <a:t>X</a:t>
            </a:r>
          </a:p>
          <a:p>
            <a:endParaRPr lang="en-US" b="1">
              <a:latin typeface="Calibri" pitchFamily="34" charset="0"/>
            </a:endParaRPr>
          </a:p>
          <a:p>
            <a:r>
              <a:rPr lang="en-US" b="1">
                <a:latin typeface="Calibri" pitchFamily="34" charset="0"/>
              </a:rPr>
              <a:t>Y</a:t>
            </a:r>
          </a:p>
        </p:txBody>
      </p:sp>
      <p:sp>
        <p:nvSpPr>
          <p:cNvPr id="27655" name="TextBox 7"/>
          <p:cNvSpPr txBox="1">
            <a:spLocks noChangeArrowheads="1"/>
          </p:cNvSpPr>
          <p:nvPr/>
        </p:nvSpPr>
        <p:spPr bwMode="auto">
          <a:xfrm>
            <a:off x="7493000" y="5692775"/>
            <a:ext cx="1498600" cy="369332"/>
          </a:xfrm>
          <a:prstGeom prst="rect">
            <a:avLst/>
          </a:prstGeom>
          <a:noFill/>
          <a:ln w="9525">
            <a:noFill/>
            <a:miter lim="800000"/>
            <a:headEnd/>
            <a:tailEnd/>
          </a:ln>
        </p:spPr>
        <p:txBody>
          <a:bodyPr wrap="square">
            <a:spAutoFit/>
          </a:bodyPr>
          <a:lstStyle/>
          <a:p>
            <a:r>
              <a:rPr lang="en-US" b="1" dirty="0">
                <a:latin typeface="Calibri" pitchFamily="34" charset="0"/>
              </a:rPr>
              <a:t>W=X OR Y</a:t>
            </a:r>
          </a:p>
        </p:txBody>
      </p:sp>
      <p:sp>
        <p:nvSpPr>
          <p:cNvPr id="27656" name="TextBox 8"/>
          <p:cNvSpPr txBox="1">
            <a:spLocks noChangeArrowheads="1"/>
          </p:cNvSpPr>
          <p:nvPr/>
        </p:nvSpPr>
        <p:spPr bwMode="auto">
          <a:xfrm>
            <a:off x="6340475" y="5508625"/>
            <a:ext cx="1011238" cy="368300"/>
          </a:xfrm>
          <a:prstGeom prst="rect">
            <a:avLst/>
          </a:prstGeom>
          <a:noFill/>
          <a:ln w="9525">
            <a:noFill/>
            <a:miter lim="800000"/>
            <a:headEnd/>
            <a:tailEnd/>
          </a:ln>
        </p:spPr>
        <p:txBody>
          <a:bodyPr wrap="none">
            <a:spAutoFit/>
          </a:bodyPr>
          <a:lstStyle/>
          <a:p>
            <a:r>
              <a:rPr lang="en-US">
                <a:latin typeface="Calibri" pitchFamily="34" charset="0"/>
              </a:rPr>
              <a:t>Notation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smtClean="0"/>
              <a:t>Example of </a:t>
            </a:r>
            <a:r>
              <a:rPr lang="en-US" smtClean="0">
                <a:solidFill>
                  <a:srgbClr val="FF0000"/>
                </a:solidFill>
              </a:rPr>
              <a:t>NOT </a:t>
            </a:r>
            <a:r>
              <a:rPr lang="en-US" smtClean="0"/>
              <a:t>in real life</a:t>
            </a:r>
          </a:p>
        </p:txBody>
      </p:sp>
      <p:sp>
        <p:nvSpPr>
          <p:cNvPr id="3" name="Content Placeholder 2"/>
          <p:cNvSpPr>
            <a:spLocks noGrp="1"/>
          </p:cNvSpPr>
          <p:nvPr>
            <p:ph idx="1"/>
          </p:nvPr>
        </p:nvSpPr>
        <p:spPr/>
        <p:txBody>
          <a:bodyPr rtlCol="0">
            <a:normAutofit/>
          </a:bodyPr>
          <a:lstStyle/>
          <a:p>
            <a:pPr fontAlgn="auto">
              <a:spcAft>
                <a:spcPts val="0"/>
              </a:spcAft>
              <a:buFont typeface="Arial" pitchFamily="34" charset="0"/>
              <a:buChar char="•"/>
              <a:defRPr/>
            </a:pPr>
            <a:r>
              <a:rPr lang="en-US" dirty="0" smtClean="0"/>
              <a:t>I don’t love you = Not (I love you)</a:t>
            </a:r>
          </a:p>
          <a:p>
            <a:pPr lvl="1" fontAlgn="auto">
              <a:spcAft>
                <a:spcPts val="0"/>
              </a:spcAft>
              <a:buFont typeface="Arial" pitchFamily="34" charset="0"/>
              <a:buChar char="–"/>
              <a:defRPr/>
            </a:pPr>
            <a:r>
              <a:rPr lang="en-US" dirty="0" smtClean="0"/>
              <a:t>You </a:t>
            </a:r>
            <a:r>
              <a:rPr lang="en-US" dirty="0"/>
              <a:t>may write a formula</a:t>
            </a:r>
          </a:p>
          <a:p>
            <a:pPr lvl="2" fontAlgn="auto">
              <a:spcAft>
                <a:spcPts val="0"/>
              </a:spcAft>
              <a:buFont typeface="Arial" pitchFamily="34" charset="0"/>
              <a:buChar char="•"/>
              <a:defRPr/>
            </a:pPr>
            <a:r>
              <a:rPr lang="en-US" dirty="0" smtClean="0">
                <a:solidFill>
                  <a:srgbClr val="FF0000"/>
                </a:solidFill>
              </a:rPr>
              <a:t>NOT </a:t>
            </a:r>
            <a:r>
              <a:rPr lang="en-US" dirty="0" smtClean="0"/>
              <a:t>(X=I love you) means I don’t love you (W)</a:t>
            </a:r>
          </a:p>
          <a:p>
            <a:pPr fontAlgn="auto">
              <a:spcAft>
                <a:spcPts val="0"/>
              </a:spcAft>
              <a:buFont typeface="Arial" pitchFamily="34" charset="0"/>
              <a:buChar char="•"/>
              <a:defRPr/>
            </a:pPr>
            <a:r>
              <a:rPr lang="en-US" dirty="0" smtClean="0"/>
              <a:t>You are not rich </a:t>
            </a:r>
            <a:r>
              <a:rPr lang="en-US" dirty="0"/>
              <a:t>=</a:t>
            </a:r>
            <a:r>
              <a:rPr lang="en-US" dirty="0" smtClean="0"/>
              <a:t> NOT (you are rich)</a:t>
            </a:r>
          </a:p>
          <a:p>
            <a:pPr lvl="1" fontAlgn="auto">
              <a:spcAft>
                <a:spcPts val="0"/>
              </a:spcAft>
              <a:buFont typeface="Arial" pitchFamily="34" charset="0"/>
              <a:buChar char="–"/>
              <a:defRPr/>
            </a:pPr>
            <a:r>
              <a:rPr lang="en-US" dirty="0" smtClean="0"/>
              <a:t>You </a:t>
            </a:r>
            <a:r>
              <a:rPr lang="en-US" dirty="0"/>
              <a:t>may write a formula</a:t>
            </a:r>
          </a:p>
          <a:p>
            <a:pPr lvl="2" fontAlgn="auto">
              <a:spcAft>
                <a:spcPts val="0"/>
              </a:spcAft>
              <a:buFont typeface="Arial" pitchFamily="34" charset="0"/>
              <a:buChar char="•"/>
              <a:defRPr/>
            </a:pPr>
            <a:r>
              <a:rPr lang="en-US" dirty="0" smtClean="0">
                <a:solidFill>
                  <a:srgbClr val="FF0000"/>
                </a:solidFill>
              </a:rPr>
              <a:t>NOT</a:t>
            </a:r>
            <a:r>
              <a:rPr lang="en-US" dirty="0" smtClean="0"/>
              <a:t>(X=you are rich)  that means you are poor (W)</a:t>
            </a:r>
          </a:p>
          <a:p>
            <a:pPr marL="457200" lvl="1" indent="0" fontAlgn="auto">
              <a:spcAft>
                <a:spcPts val="0"/>
              </a:spcAft>
              <a:buFont typeface="Arial" pitchFamily="34" charset="0"/>
              <a:buNone/>
              <a:defRPr/>
            </a:pPr>
            <a:endParaRPr lang="en-US" dirty="0" smtClean="0"/>
          </a:p>
          <a:p>
            <a:pPr lvl="1"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a:p>
        </p:txBody>
      </p:sp>
      <p:sp>
        <p:nvSpPr>
          <p:cNvPr id="4" name="Footer Placeholder 3"/>
          <p:cNvSpPr>
            <a:spLocks noGrp="1"/>
          </p:cNvSpPr>
          <p:nvPr>
            <p:ph type="ftr" sz="quarter" idx="11"/>
          </p:nvPr>
        </p:nvSpPr>
        <p:spPr/>
        <p:txBody>
          <a:bodyPr/>
          <a:lstStyle/>
          <a:p>
            <a:pPr>
              <a:defRPr/>
            </a:pPr>
            <a:r>
              <a:rPr lang="en-US" smtClean="0"/>
              <a:t>ENGG1100. Ch5-Digital Logic (v3e2)</a:t>
            </a:r>
            <a:endParaRPr lang="en-US"/>
          </a:p>
        </p:txBody>
      </p:sp>
      <p:sp>
        <p:nvSpPr>
          <p:cNvPr id="5" name="Slide Number Placeholder 4"/>
          <p:cNvSpPr>
            <a:spLocks noGrp="1"/>
          </p:cNvSpPr>
          <p:nvPr>
            <p:ph type="sldNum" sz="quarter" idx="12"/>
          </p:nvPr>
        </p:nvSpPr>
        <p:spPr/>
        <p:txBody>
          <a:bodyPr/>
          <a:lstStyle/>
          <a:p>
            <a:pPr>
              <a:defRPr/>
            </a:pPr>
            <a:fld id="{480D83CB-40BC-4E6D-A5E4-153154F68FEC}" type="slidenum">
              <a:rPr lang="en-US"/>
              <a:pPr>
                <a:defRPr/>
              </a:pPr>
              <a:t>17</a:t>
            </a:fld>
            <a:endParaRPr lang="en-US"/>
          </a:p>
        </p:txBody>
      </p:sp>
      <p:pic>
        <p:nvPicPr>
          <p:cNvPr id="28677" name="Picture 2"/>
          <p:cNvPicPr>
            <a:picLocks noChangeAspect="1" noChangeArrowheads="1"/>
          </p:cNvPicPr>
          <p:nvPr/>
        </p:nvPicPr>
        <p:blipFill>
          <a:blip r:embed="rId2"/>
          <a:srcRect/>
          <a:stretch>
            <a:fillRect/>
          </a:stretch>
        </p:blipFill>
        <p:spPr bwMode="auto">
          <a:xfrm>
            <a:off x="7112000" y="5181600"/>
            <a:ext cx="817563" cy="639763"/>
          </a:xfrm>
          <a:prstGeom prst="rect">
            <a:avLst/>
          </a:prstGeom>
          <a:noFill/>
          <a:ln w="9525">
            <a:noFill/>
            <a:miter lim="800000"/>
            <a:headEnd/>
            <a:tailEnd/>
          </a:ln>
        </p:spPr>
      </p:pic>
      <p:sp>
        <p:nvSpPr>
          <p:cNvPr id="28678" name="TextBox 6"/>
          <p:cNvSpPr txBox="1">
            <a:spLocks noChangeArrowheads="1"/>
          </p:cNvSpPr>
          <p:nvPr/>
        </p:nvSpPr>
        <p:spPr bwMode="auto">
          <a:xfrm>
            <a:off x="6731000" y="5337175"/>
            <a:ext cx="311150" cy="369888"/>
          </a:xfrm>
          <a:prstGeom prst="rect">
            <a:avLst/>
          </a:prstGeom>
          <a:noFill/>
          <a:ln w="9525">
            <a:noFill/>
            <a:miter lim="800000"/>
            <a:headEnd/>
            <a:tailEnd/>
          </a:ln>
        </p:spPr>
        <p:txBody>
          <a:bodyPr wrap="none">
            <a:spAutoFit/>
          </a:bodyPr>
          <a:lstStyle/>
          <a:p>
            <a:r>
              <a:rPr lang="en-US" b="1">
                <a:latin typeface="Calibri" pitchFamily="34" charset="0"/>
              </a:rPr>
              <a:t>X</a:t>
            </a:r>
          </a:p>
        </p:txBody>
      </p:sp>
      <p:sp>
        <p:nvSpPr>
          <p:cNvPr id="28679" name="TextBox 7"/>
          <p:cNvSpPr txBox="1">
            <a:spLocks noChangeArrowheads="1"/>
          </p:cNvSpPr>
          <p:nvPr/>
        </p:nvSpPr>
        <p:spPr bwMode="auto">
          <a:xfrm>
            <a:off x="7956550" y="5316538"/>
            <a:ext cx="1106488" cy="369887"/>
          </a:xfrm>
          <a:prstGeom prst="rect">
            <a:avLst/>
          </a:prstGeom>
          <a:noFill/>
          <a:ln w="9525">
            <a:noFill/>
            <a:miter lim="800000"/>
            <a:headEnd/>
            <a:tailEnd/>
          </a:ln>
        </p:spPr>
        <p:txBody>
          <a:bodyPr wrap="none">
            <a:spAutoFit/>
          </a:bodyPr>
          <a:lstStyle/>
          <a:p>
            <a:r>
              <a:rPr lang="en-US" b="1">
                <a:latin typeface="Calibri" pitchFamily="34" charset="0"/>
              </a:rPr>
              <a:t>W=NOT X</a:t>
            </a:r>
          </a:p>
        </p:txBody>
      </p:sp>
      <p:sp>
        <p:nvSpPr>
          <p:cNvPr id="28680" name="TextBox 8"/>
          <p:cNvSpPr txBox="1">
            <a:spLocks noChangeArrowheads="1"/>
          </p:cNvSpPr>
          <p:nvPr/>
        </p:nvSpPr>
        <p:spPr bwMode="auto">
          <a:xfrm>
            <a:off x="6943725" y="4811713"/>
            <a:ext cx="1012825" cy="369887"/>
          </a:xfrm>
          <a:prstGeom prst="rect">
            <a:avLst/>
          </a:prstGeom>
          <a:noFill/>
          <a:ln w="9525">
            <a:noFill/>
            <a:miter lim="800000"/>
            <a:headEnd/>
            <a:tailEnd/>
          </a:ln>
        </p:spPr>
        <p:txBody>
          <a:bodyPr wrap="none">
            <a:spAutoFit/>
          </a:bodyPr>
          <a:lstStyle/>
          <a:p>
            <a:r>
              <a:rPr lang="en-US">
                <a:latin typeface="Calibri" pitchFamily="34" charset="0"/>
              </a:rPr>
              <a:t>Notation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Exercise for robot control to follow the magnetic path</a:t>
            </a:r>
            <a:endParaRPr lang="en-US" dirty="0"/>
          </a:p>
        </p:txBody>
      </p:sp>
      <p:sp>
        <p:nvSpPr>
          <p:cNvPr id="29698" name="Content Placeholder 2"/>
          <p:cNvSpPr>
            <a:spLocks noGrp="1"/>
          </p:cNvSpPr>
          <p:nvPr>
            <p:ph idx="1"/>
          </p:nvPr>
        </p:nvSpPr>
        <p:spPr>
          <a:xfrm>
            <a:off x="457200" y="1600200"/>
            <a:ext cx="4495800" cy="4525963"/>
          </a:xfrm>
        </p:spPr>
        <p:txBody>
          <a:bodyPr/>
          <a:lstStyle/>
          <a:p>
            <a:r>
              <a:rPr lang="en-US" smtClean="0"/>
              <a:t>Sensors: S2 S1</a:t>
            </a:r>
          </a:p>
          <a:p>
            <a:r>
              <a:rPr lang="en-US" smtClean="0"/>
              <a:t>If S2 detects the magnetic strip, but not S1, is the robot deviate to the </a:t>
            </a:r>
            <a:r>
              <a:rPr lang="en-US" smtClean="0">
                <a:sym typeface="Wingdings" pitchFamily="2" charset="2"/>
              </a:rPr>
              <a:t>right or left of the path:</a:t>
            </a:r>
          </a:p>
          <a:p>
            <a:r>
              <a:rPr lang="en-US" smtClean="0">
                <a:sym typeface="Wingdings" pitchFamily="2" charset="2"/>
              </a:rPr>
              <a:t>Answer (right or left) : ______?</a:t>
            </a:r>
            <a:endParaRPr lang="en-US" smtClean="0"/>
          </a:p>
        </p:txBody>
      </p:sp>
      <p:sp>
        <p:nvSpPr>
          <p:cNvPr id="4" name="Footer Placeholder 3"/>
          <p:cNvSpPr>
            <a:spLocks noGrp="1"/>
          </p:cNvSpPr>
          <p:nvPr>
            <p:ph type="ftr" sz="quarter" idx="11"/>
          </p:nvPr>
        </p:nvSpPr>
        <p:spPr/>
        <p:txBody>
          <a:bodyPr/>
          <a:lstStyle/>
          <a:p>
            <a:pPr>
              <a:defRPr/>
            </a:pPr>
            <a:r>
              <a:rPr lang="en-US" smtClean="0"/>
              <a:t>ENGG1100. Ch5-Digital Logic (v3e2)</a:t>
            </a:r>
            <a:endParaRPr lang="en-US" dirty="0"/>
          </a:p>
        </p:txBody>
      </p:sp>
      <p:sp>
        <p:nvSpPr>
          <p:cNvPr id="5" name="Slide Number Placeholder 4"/>
          <p:cNvSpPr>
            <a:spLocks noGrp="1"/>
          </p:cNvSpPr>
          <p:nvPr>
            <p:ph type="sldNum" sz="quarter" idx="12"/>
          </p:nvPr>
        </p:nvSpPr>
        <p:spPr>
          <a:xfrm>
            <a:off x="6997700" y="5803900"/>
            <a:ext cx="2133600" cy="365125"/>
          </a:xfrm>
        </p:spPr>
        <p:txBody>
          <a:bodyPr/>
          <a:lstStyle/>
          <a:p>
            <a:pPr>
              <a:defRPr/>
            </a:pPr>
            <a:fld id="{620B52EB-5D19-4621-A108-0F234005F860}" type="slidenum">
              <a:rPr lang="en-US"/>
              <a:pPr>
                <a:defRPr/>
              </a:pPr>
              <a:t>18</a:t>
            </a:fld>
            <a:endParaRPr lang="en-US"/>
          </a:p>
        </p:txBody>
      </p:sp>
      <p:sp>
        <p:nvSpPr>
          <p:cNvPr id="6" name="Freeform 5"/>
          <p:cNvSpPr/>
          <p:nvPr/>
        </p:nvSpPr>
        <p:spPr>
          <a:xfrm>
            <a:off x="6084888" y="1673225"/>
            <a:ext cx="889000" cy="3506788"/>
          </a:xfrm>
          <a:custGeom>
            <a:avLst/>
            <a:gdLst>
              <a:gd name="connsiteX0" fmla="*/ 388343 w 890171"/>
              <a:gd name="connsiteY0" fmla="*/ 0 h 2854713"/>
              <a:gd name="connsiteX1" fmla="*/ 16636 w 890171"/>
              <a:gd name="connsiteY1" fmla="*/ 1256371 h 2854713"/>
              <a:gd name="connsiteX2" fmla="*/ 871563 w 890171"/>
              <a:gd name="connsiteY2" fmla="*/ 2014654 h 2854713"/>
              <a:gd name="connsiteX3" fmla="*/ 522158 w 890171"/>
              <a:gd name="connsiteY3" fmla="*/ 2854713 h 2854713"/>
            </a:gdLst>
            <a:ahLst/>
            <a:cxnLst>
              <a:cxn ang="0">
                <a:pos x="connsiteX0" y="connsiteY0"/>
              </a:cxn>
              <a:cxn ang="0">
                <a:pos x="connsiteX1" y="connsiteY1"/>
              </a:cxn>
              <a:cxn ang="0">
                <a:pos x="connsiteX2" y="connsiteY2"/>
              </a:cxn>
              <a:cxn ang="0">
                <a:pos x="connsiteX3" y="connsiteY3"/>
              </a:cxn>
            </a:cxnLst>
            <a:rect l="l" t="t" r="r" b="b"/>
            <a:pathLst>
              <a:path w="890171" h="2854713">
                <a:moveTo>
                  <a:pt x="388343" y="0"/>
                </a:moveTo>
                <a:cubicBezTo>
                  <a:pt x="162221" y="460298"/>
                  <a:pt x="-63901" y="920596"/>
                  <a:pt x="16636" y="1256371"/>
                </a:cubicBezTo>
                <a:cubicBezTo>
                  <a:pt x="97173" y="1592146"/>
                  <a:pt x="787309" y="1748264"/>
                  <a:pt x="871563" y="2014654"/>
                </a:cubicBezTo>
                <a:cubicBezTo>
                  <a:pt x="955817" y="2281044"/>
                  <a:pt x="738987" y="2567878"/>
                  <a:pt x="522158" y="285471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5805488" y="2816225"/>
            <a:ext cx="646112"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Oval 7"/>
          <p:cNvSpPr/>
          <p:nvPr/>
        </p:nvSpPr>
        <p:spPr>
          <a:xfrm>
            <a:off x="5691188" y="2968625"/>
            <a:ext cx="762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Oval 8"/>
          <p:cNvSpPr/>
          <p:nvPr/>
        </p:nvSpPr>
        <p:spPr>
          <a:xfrm>
            <a:off x="6491288" y="2954338"/>
            <a:ext cx="762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0" name="Straight Connector 9"/>
          <p:cNvCxnSpPr>
            <a:stCxn id="8" idx="6"/>
            <a:endCxn id="9" idx="2"/>
          </p:cNvCxnSpPr>
          <p:nvPr/>
        </p:nvCxnSpPr>
        <p:spPr>
          <a:xfrm flipV="1">
            <a:off x="5767388" y="3106738"/>
            <a:ext cx="723900" cy="14287"/>
          </a:xfrm>
          <a:prstGeom prst="line">
            <a:avLst/>
          </a:prstGeom>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6005513" y="2663825"/>
            <a:ext cx="46037"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Oval 11"/>
          <p:cNvSpPr/>
          <p:nvPr/>
        </p:nvSpPr>
        <p:spPr>
          <a:xfrm>
            <a:off x="6262688" y="2663825"/>
            <a:ext cx="46037"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9708" name="TextBox 12"/>
          <p:cNvSpPr txBox="1">
            <a:spLocks noChangeArrowheads="1"/>
          </p:cNvSpPr>
          <p:nvPr/>
        </p:nvSpPr>
        <p:spPr bwMode="auto">
          <a:xfrm>
            <a:off x="5351463" y="1819275"/>
            <a:ext cx="1811337" cy="915988"/>
          </a:xfrm>
          <a:prstGeom prst="rect">
            <a:avLst/>
          </a:prstGeom>
          <a:noFill/>
          <a:ln w="9525">
            <a:noFill/>
            <a:miter lim="800000"/>
            <a:headEnd/>
            <a:tailEnd/>
          </a:ln>
        </p:spPr>
        <p:txBody>
          <a:bodyPr wrap="none">
            <a:spAutoFit/>
          </a:bodyPr>
          <a:lstStyle/>
          <a:p>
            <a:r>
              <a:rPr lang="en-US">
                <a:latin typeface="Calibri" pitchFamily="34" charset="0"/>
              </a:rPr>
              <a:t>Magnetic sensors</a:t>
            </a:r>
          </a:p>
          <a:p>
            <a:r>
              <a:rPr lang="en-US">
                <a:latin typeface="Calibri" pitchFamily="34" charset="0"/>
              </a:rPr>
              <a:t>S1             S2</a:t>
            </a:r>
          </a:p>
          <a:p>
            <a:endParaRPr lang="en-US">
              <a:latin typeface="Calibri" pitchFamily="34" charset="0"/>
            </a:endParaRPr>
          </a:p>
        </p:txBody>
      </p:sp>
      <p:cxnSp>
        <p:nvCxnSpPr>
          <p:cNvPr id="14" name="Straight Arrow Connector 13"/>
          <p:cNvCxnSpPr/>
          <p:nvPr/>
        </p:nvCxnSpPr>
        <p:spPr>
          <a:xfrm flipH="1">
            <a:off x="6643688" y="3883025"/>
            <a:ext cx="1524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5576888" y="2366963"/>
            <a:ext cx="428625" cy="2968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6345238" y="2366963"/>
            <a:ext cx="222250" cy="2968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284913" y="1673225"/>
            <a:ext cx="327025"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9713" name="TextBox 17"/>
          <p:cNvSpPr txBox="1">
            <a:spLocks noChangeArrowheads="1"/>
          </p:cNvSpPr>
          <p:nvPr/>
        </p:nvSpPr>
        <p:spPr bwMode="auto">
          <a:xfrm>
            <a:off x="6448425" y="1335088"/>
            <a:ext cx="995363" cy="369887"/>
          </a:xfrm>
          <a:prstGeom prst="rect">
            <a:avLst/>
          </a:prstGeom>
          <a:noFill/>
          <a:ln w="9525">
            <a:noFill/>
            <a:miter lim="800000"/>
            <a:headEnd/>
            <a:tailEnd/>
          </a:ln>
        </p:spPr>
        <p:txBody>
          <a:bodyPr wrap="none">
            <a:spAutoFit/>
          </a:bodyPr>
          <a:lstStyle/>
          <a:p>
            <a:r>
              <a:rPr lang="en-US">
                <a:latin typeface="Calibri" pitchFamily="34" charset="0"/>
              </a:rPr>
              <a:t>Terminal</a:t>
            </a:r>
          </a:p>
        </p:txBody>
      </p:sp>
      <p:sp>
        <p:nvSpPr>
          <p:cNvPr id="29714" name="Slide Number Placeholder 4"/>
          <p:cNvSpPr txBox="1">
            <a:spLocks/>
          </p:cNvSpPr>
          <p:nvPr/>
        </p:nvSpPr>
        <p:spPr bwMode="auto">
          <a:xfrm>
            <a:off x="6997700" y="5803900"/>
            <a:ext cx="2133600" cy="365125"/>
          </a:xfrm>
          <a:prstGeom prst="rect">
            <a:avLst/>
          </a:prstGeom>
          <a:noFill/>
          <a:ln w="9525">
            <a:noFill/>
            <a:miter lim="800000"/>
            <a:headEnd/>
            <a:tailEnd/>
          </a:ln>
        </p:spPr>
        <p:txBody>
          <a:bodyPr anchor="ctr"/>
          <a:lstStyle/>
          <a:p>
            <a:pPr algn="r"/>
            <a:fld id="{47D475A8-5DFC-45F5-83F1-34657239B953}" type="slidenum">
              <a:rPr lang="en-US" sz="1200">
                <a:solidFill>
                  <a:srgbClr val="898989"/>
                </a:solidFill>
                <a:latin typeface="Calibri" pitchFamily="34" charset="0"/>
              </a:rPr>
              <a:pPr algn="r"/>
              <a:t>18</a:t>
            </a:fld>
            <a:endParaRPr lang="en-US" sz="1200">
              <a:solidFill>
                <a:srgbClr val="898989"/>
              </a:solidFill>
              <a:latin typeface="Calibri" pitchFamily="34" charset="0"/>
            </a:endParaRPr>
          </a:p>
        </p:txBody>
      </p:sp>
      <p:pic>
        <p:nvPicPr>
          <p:cNvPr id="29715" name="Picture 3" descr="P:\0khw_photos\0photo_2013_cu\130821_robot\DSC_0526s.jpg"/>
          <p:cNvPicPr>
            <a:picLocks noChangeAspect="1" noChangeArrowheads="1"/>
          </p:cNvPicPr>
          <p:nvPr/>
        </p:nvPicPr>
        <p:blipFill>
          <a:blip r:embed="rId2"/>
          <a:srcRect/>
          <a:stretch>
            <a:fillRect/>
          </a:stretch>
        </p:blipFill>
        <p:spPr bwMode="auto">
          <a:xfrm>
            <a:off x="6337300" y="4064000"/>
            <a:ext cx="2085975" cy="1562100"/>
          </a:xfrm>
          <a:prstGeom prst="rect">
            <a:avLst/>
          </a:prstGeom>
          <a:noFill/>
          <a:ln w="9525">
            <a:noFill/>
            <a:miter lim="800000"/>
            <a:headEnd/>
            <a:tailEnd/>
          </a:ln>
        </p:spPr>
      </p:pic>
      <p:sp>
        <p:nvSpPr>
          <p:cNvPr id="29716" name="TextBox 20"/>
          <p:cNvSpPr txBox="1">
            <a:spLocks noChangeArrowheads="1"/>
          </p:cNvSpPr>
          <p:nvPr/>
        </p:nvSpPr>
        <p:spPr bwMode="auto">
          <a:xfrm>
            <a:off x="7018338" y="6053138"/>
            <a:ext cx="887412" cy="366712"/>
          </a:xfrm>
          <a:prstGeom prst="rect">
            <a:avLst/>
          </a:prstGeom>
          <a:noFill/>
          <a:ln w="9525">
            <a:noFill/>
            <a:miter lim="800000"/>
            <a:headEnd/>
            <a:tailEnd/>
          </a:ln>
        </p:spPr>
        <p:txBody>
          <a:bodyPr wrap="none">
            <a:spAutoFit/>
          </a:bodyPr>
          <a:lstStyle/>
          <a:p>
            <a:r>
              <a:rPr lang="en-US">
                <a:latin typeface="Calibri" pitchFamily="34" charset="0"/>
              </a:rPr>
              <a:t>S2     S1</a:t>
            </a:r>
          </a:p>
        </p:txBody>
      </p:sp>
      <p:cxnSp>
        <p:nvCxnSpPr>
          <p:cNvPr id="22" name="Straight Arrow Connector 21"/>
          <p:cNvCxnSpPr/>
          <p:nvPr/>
        </p:nvCxnSpPr>
        <p:spPr>
          <a:xfrm flipH="1" flipV="1">
            <a:off x="7175500" y="5672138"/>
            <a:ext cx="381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7653338" y="5646738"/>
            <a:ext cx="0" cy="406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ctrTitle"/>
          </p:nvPr>
        </p:nvSpPr>
        <p:spPr>
          <a:xfrm>
            <a:off x="762000" y="1676400"/>
            <a:ext cx="7772400" cy="1470025"/>
          </a:xfrm>
        </p:spPr>
        <p:txBody>
          <a:bodyPr/>
          <a:lstStyle/>
          <a:p>
            <a:r>
              <a:rPr lang="en-US" smtClean="0"/>
              <a:t/>
            </a:r>
            <a:br>
              <a:rPr lang="en-US" smtClean="0"/>
            </a:br>
            <a:r>
              <a:rPr lang="en-US" smtClean="0"/>
              <a:t>1.3 Truth table </a:t>
            </a:r>
          </a:p>
        </p:txBody>
      </p:sp>
      <p:sp>
        <p:nvSpPr>
          <p:cNvPr id="3" name="Content Placeholder 2"/>
          <p:cNvSpPr>
            <a:spLocks noGrp="1"/>
          </p:cNvSpPr>
          <p:nvPr>
            <p:ph type="subTitle" idx="1"/>
          </p:nvPr>
        </p:nvSpPr>
        <p:spPr>
          <a:xfrm>
            <a:off x="1371600" y="3657600"/>
            <a:ext cx="6400800" cy="1752600"/>
          </a:xfrm>
        </p:spPr>
        <p:txBody>
          <a:bodyPr rtlCol="0">
            <a:normAutofit/>
          </a:bodyPr>
          <a:lstStyle/>
          <a:p>
            <a:pPr fontAlgn="auto">
              <a:spcAft>
                <a:spcPts val="0"/>
              </a:spcAft>
              <a:buFont typeface="Arial" pitchFamily="34" charset="0"/>
              <a:buNone/>
              <a:defRPr/>
            </a:pPr>
            <a:r>
              <a:rPr lang="en-US" dirty="0" smtClean="0"/>
              <a:t>A method to represent logic functions for digital signals</a:t>
            </a:r>
            <a:endParaRPr lang="en-US" dirty="0"/>
          </a:p>
        </p:txBody>
      </p:sp>
      <p:sp>
        <p:nvSpPr>
          <p:cNvPr id="4" name="Footer Placeholder 3"/>
          <p:cNvSpPr>
            <a:spLocks noGrp="1"/>
          </p:cNvSpPr>
          <p:nvPr>
            <p:ph type="ftr" sz="quarter" idx="11"/>
          </p:nvPr>
        </p:nvSpPr>
        <p:spPr/>
        <p:txBody>
          <a:bodyPr/>
          <a:lstStyle/>
          <a:p>
            <a:pPr>
              <a:defRPr/>
            </a:pPr>
            <a:r>
              <a:rPr lang="en-US" smtClean="0"/>
              <a:t>ENGG1100. Ch5-Digital Logic (v3e2)</a:t>
            </a:r>
            <a:endParaRPr lang="en-US"/>
          </a:p>
        </p:txBody>
      </p:sp>
      <p:sp>
        <p:nvSpPr>
          <p:cNvPr id="5" name="Slide Number Placeholder 4"/>
          <p:cNvSpPr>
            <a:spLocks noGrp="1"/>
          </p:cNvSpPr>
          <p:nvPr>
            <p:ph type="sldNum" sz="quarter" idx="12"/>
          </p:nvPr>
        </p:nvSpPr>
        <p:spPr/>
        <p:txBody>
          <a:bodyPr/>
          <a:lstStyle/>
          <a:p>
            <a:pPr>
              <a:defRPr/>
            </a:pPr>
            <a:fld id="{8E87AF48-AA49-4879-A24E-D60AE9E04F3E}" type="slidenum">
              <a:rPr lang="en-US"/>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Major </a:t>
            </a:r>
            <a:r>
              <a:rPr lang="en-US" dirty="0" err="1" smtClean="0"/>
              <a:t>Programme</a:t>
            </a:r>
            <a:r>
              <a:rPr lang="en-US" dirty="0" smtClean="0"/>
              <a:t> </a:t>
            </a:r>
            <a:r>
              <a:rPr lang="en-US" dirty="0"/>
              <a:t>Talks (Session 1 &amp; Session 2</a:t>
            </a:r>
            <a:r>
              <a:rPr lang="en-US" dirty="0" smtClean="0"/>
              <a:t>)</a:t>
            </a:r>
            <a:r>
              <a:rPr lang="en-US" dirty="0"/>
              <a:t/>
            </a:r>
            <a:br>
              <a:rPr lang="en-US" dirty="0"/>
            </a:br>
            <a:r>
              <a:rPr lang="en-US" sz="1000" dirty="0"/>
              <a:t/>
            </a:r>
            <a:br>
              <a:rPr lang="en-US" sz="1000" dirty="0"/>
            </a:br>
            <a:endParaRPr lang="en-US" sz="1000" dirty="0"/>
          </a:p>
        </p:txBody>
      </p:sp>
      <p:sp>
        <p:nvSpPr>
          <p:cNvPr id="3" name="Content Placeholder 2"/>
          <p:cNvSpPr>
            <a:spLocks noGrp="1"/>
          </p:cNvSpPr>
          <p:nvPr>
            <p:ph idx="1"/>
          </p:nvPr>
        </p:nvSpPr>
        <p:spPr/>
        <p:txBody>
          <a:bodyPr/>
          <a:lstStyle/>
          <a:p>
            <a:r>
              <a:rPr lang="en-US" sz="1600" dirty="0" smtClean="0"/>
              <a:t>Please attend both session:</a:t>
            </a:r>
          </a:p>
          <a:p>
            <a:r>
              <a:rPr lang="en-US" sz="1600" dirty="0" smtClean="0"/>
              <a:t>Oct </a:t>
            </a:r>
            <a:r>
              <a:rPr lang="en-US" sz="1600" dirty="0"/>
              <a:t>31 &amp; Nov 7, 2013 (Thursdays)</a:t>
            </a:r>
          </a:p>
          <a:p>
            <a:r>
              <a:rPr lang="en-US" sz="1600" dirty="0" smtClean="0"/>
              <a:t>6:45 </a:t>
            </a:r>
            <a:r>
              <a:rPr lang="en-US" sz="1600" dirty="0"/>
              <a:t>pm – 8:15 pm</a:t>
            </a:r>
          </a:p>
          <a:p>
            <a:r>
              <a:rPr lang="en-US" sz="1600" dirty="0" smtClean="0"/>
              <a:t>VENUE: SESSION </a:t>
            </a:r>
            <a:r>
              <a:rPr lang="en-US" sz="1600" dirty="0"/>
              <a:t>1:  LT1, YIA</a:t>
            </a:r>
          </a:p>
          <a:p>
            <a:r>
              <a:rPr lang="en-US" sz="1600" dirty="0" smtClean="0"/>
              <a:t>-  </a:t>
            </a:r>
            <a:r>
              <a:rPr lang="en-US" sz="1600" dirty="0"/>
              <a:t>Computer Science</a:t>
            </a:r>
          </a:p>
          <a:p>
            <a:r>
              <a:rPr lang="en-US" sz="1600" dirty="0" smtClean="0"/>
              <a:t>-  </a:t>
            </a:r>
            <a:r>
              <a:rPr lang="en-US" sz="1600" dirty="0"/>
              <a:t>Computer Engineering</a:t>
            </a:r>
          </a:p>
          <a:p>
            <a:r>
              <a:rPr lang="en-US" sz="1600" dirty="0" smtClean="0"/>
              <a:t>-  </a:t>
            </a:r>
            <a:r>
              <a:rPr lang="en-US" sz="1600" dirty="0"/>
              <a:t>Information Engineering</a:t>
            </a:r>
          </a:p>
          <a:p>
            <a:r>
              <a:rPr lang="en-US" sz="1600" dirty="0" smtClean="0"/>
              <a:t>-  </a:t>
            </a:r>
            <a:r>
              <a:rPr lang="en-US" sz="1600" dirty="0"/>
              <a:t>Mathematics &amp; Information Engineering</a:t>
            </a:r>
          </a:p>
          <a:p>
            <a:r>
              <a:rPr lang="en-US" sz="1600" dirty="0" smtClean="0"/>
              <a:t>-  </a:t>
            </a:r>
            <a:r>
              <a:rPr lang="en-US" sz="1600" dirty="0"/>
              <a:t>Systems Engineering &amp; Engineering Management</a:t>
            </a:r>
          </a:p>
          <a:p>
            <a:endParaRPr lang="en-US" sz="1600" dirty="0"/>
          </a:p>
          <a:p>
            <a:r>
              <a:rPr lang="en-US" sz="1600" dirty="0"/>
              <a:t>SESSION 2:  LT2, YIA</a:t>
            </a:r>
          </a:p>
          <a:p>
            <a:r>
              <a:rPr lang="en-US" sz="1600" dirty="0" smtClean="0"/>
              <a:t>-  </a:t>
            </a:r>
            <a:r>
              <a:rPr lang="en-US" sz="1600" dirty="0"/>
              <a:t>Biomedical Engineering</a:t>
            </a:r>
          </a:p>
          <a:p>
            <a:r>
              <a:rPr lang="en-US" sz="1600" dirty="0" smtClean="0"/>
              <a:t>-  </a:t>
            </a:r>
            <a:r>
              <a:rPr lang="en-US" sz="1600" dirty="0"/>
              <a:t>Electronic Engineering</a:t>
            </a:r>
          </a:p>
          <a:p>
            <a:r>
              <a:rPr lang="en-US" sz="1600" dirty="0" smtClean="0"/>
              <a:t>-  </a:t>
            </a:r>
            <a:r>
              <a:rPr lang="en-US" sz="1600" dirty="0"/>
              <a:t>Energy Engineering</a:t>
            </a:r>
          </a:p>
          <a:p>
            <a:r>
              <a:rPr lang="en-US" sz="1600" dirty="0" smtClean="0"/>
              <a:t>-  </a:t>
            </a:r>
            <a:r>
              <a:rPr lang="en-US" sz="1600" dirty="0"/>
              <a:t>Mechanical &amp; Automation Engineering</a:t>
            </a:r>
          </a:p>
          <a:p>
            <a:r>
              <a:rPr lang="en-US" sz="1600" dirty="0" smtClean="0"/>
              <a:t>Major </a:t>
            </a:r>
            <a:r>
              <a:rPr lang="en-US" sz="1600" dirty="0"/>
              <a:t>Allocation Process</a:t>
            </a:r>
          </a:p>
          <a:p>
            <a:r>
              <a:rPr lang="en-US" sz="1600" dirty="0" smtClean="0"/>
              <a:t>Oct </a:t>
            </a:r>
            <a:r>
              <a:rPr lang="en-US" sz="1600" dirty="0"/>
              <a:t>– Mar</a:t>
            </a:r>
          </a:p>
          <a:p>
            <a:r>
              <a:rPr lang="en-US" sz="1600" dirty="0" smtClean="0"/>
              <a:t>Major </a:t>
            </a:r>
            <a:r>
              <a:rPr lang="en-US" sz="1600" dirty="0" err="1"/>
              <a:t>Programme</a:t>
            </a:r>
            <a:r>
              <a:rPr lang="en-US" sz="1600" dirty="0"/>
              <a:t> Talks and Academic </a:t>
            </a:r>
            <a:r>
              <a:rPr lang="en-US" sz="1600" dirty="0" err="1"/>
              <a:t>Counselling</a:t>
            </a:r>
            <a:r>
              <a:rPr lang="en-US" sz="1600" dirty="0"/>
              <a:t> for Students</a:t>
            </a:r>
          </a:p>
        </p:txBody>
      </p:sp>
      <p:sp>
        <p:nvSpPr>
          <p:cNvPr id="4" name="Footer Placeholder 3"/>
          <p:cNvSpPr>
            <a:spLocks noGrp="1"/>
          </p:cNvSpPr>
          <p:nvPr>
            <p:ph type="ftr" sz="quarter" idx="11"/>
          </p:nvPr>
        </p:nvSpPr>
        <p:spPr/>
        <p:txBody>
          <a:bodyPr/>
          <a:lstStyle/>
          <a:p>
            <a:pPr>
              <a:defRPr/>
            </a:pPr>
            <a:r>
              <a:rPr lang="en-US" smtClean="0"/>
              <a:t>ENGG1100. Ch5-Digital Logic (v3e2)</a:t>
            </a:r>
            <a:endParaRPr lang="en-US"/>
          </a:p>
        </p:txBody>
      </p:sp>
      <p:sp>
        <p:nvSpPr>
          <p:cNvPr id="5" name="Slide Number Placeholder 4"/>
          <p:cNvSpPr>
            <a:spLocks noGrp="1"/>
          </p:cNvSpPr>
          <p:nvPr>
            <p:ph type="sldNum" sz="quarter" idx="12"/>
          </p:nvPr>
        </p:nvSpPr>
        <p:spPr/>
        <p:txBody>
          <a:bodyPr/>
          <a:lstStyle/>
          <a:p>
            <a:pPr>
              <a:defRPr/>
            </a:pPr>
            <a:fld id="{1CBBF45E-8967-45ED-8778-CA5E67E56EE8}" type="slidenum">
              <a:rPr lang="en-US" smtClean="0"/>
              <a:pPr>
                <a:defRPr/>
              </a:pPr>
              <a:t>2</a:t>
            </a:fld>
            <a:endParaRPr lang="en-US"/>
          </a:p>
        </p:txBody>
      </p:sp>
    </p:spTree>
    <p:extLst>
      <p:ext uri="{BB962C8B-B14F-4D97-AF65-F5344CB8AC3E}">
        <p14:creationId xmlns:p14="http://schemas.microsoft.com/office/powerpoint/2010/main" val="7892502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smtClean="0"/>
              <a:t>Truth table</a:t>
            </a:r>
          </a:p>
        </p:txBody>
      </p:sp>
      <p:sp>
        <p:nvSpPr>
          <p:cNvPr id="3" name="Content Placeholder 2"/>
          <p:cNvSpPr>
            <a:spLocks noGrp="1"/>
          </p:cNvSpPr>
          <p:nvPr>
            <p:ph sz="half" idx="1"/>
          </p:nvPr>
        </p:nvSpPr>
        <p:spPr/>
        <p:txBody>
          <a:bodyPr rtlCol="0">
            <a:normAutofit fontScale="77500" lnSpcReduction="20000"/>
          </a:bodyPr>
          <a:lstStyle/>
          <a:p>
            <a:pPr fontAlgn="auto">
              <a:spcAft>
                <a:spcPts val="0"/>
              </a:spcAft>
              <a:buFont typeface="Arial" pitchFamily="34" charset="0"/>
              <a:buChar char="•"/>
              <a:defRPr/>
            </a:pPr>
            <a:r>
              <a:rPr lang="en-US" dirty="0" smtClean="0"/>
              <a:t>The idea is to have all different combinations of inputs arranged in a table </a:t>
            </a:r>
          </a:p>
          <a:p>
            <a:pPr fontAlgn="auto">
              <a:spcAft>
                <a:spcPts val="0"/>
              </a:spcAft>
              <a:buFont typeface="Arial" pitchFamily="34" charset="0"/>
              <a:buChar char="•"/>
              <a:defRPr/>
            </a:pPr>
            <a:r>
              <a:rPr lang="en-US" dirty="0" smtClean="0"/>
              <a:t>Each combination gives one output</a:t>
            </a:r>
          </a:p>
          <a:p>
            <a:pPr fontAlgn="auto">
              <a:spcAft>
                <a:spcPts val="0"/>
              </a:spcAft>
              <a:buFont typeface="Arial" pitchFamily="34" charset="0"/>
              <a:buChar char="•"/>
              <a:defRPr/>
            </a:pPr>
            <a:r>
              <a:rPr lang="en-US" dirty="0" smtClean="0"/>
              <a:t>For n digital inputs , there will be 2</a:t>
            </a:r>
            <a:r>
              <a:rPr lang="en-US" baseline="30000" dirty="0" smtClean="0"/>
              <a:t>n</a:t>
            </a:r>
            <a:r>
              <a:rPr lang="en-US" dirty="0" smtClean="0"/>
              <a:t> different combinations </a:t>
            </a:r>
          </a:p>
          <a:p>
            <a:pPr fontAlgn="auto">
              <a:spcAft>
                <a:spcPts val="0"/>
              </a:spcAft>
              <a:buFont typeface="Arial" pitchFamily="34" charset="0"/>
              <a:buChar char="•"/>
              <a:defRPr/>
            </a:pPr>
            <a:r>
              <a:rPr lang="en-US" dirty="0" smtClean="0"/>
              <a:t>The truth table has </a:t>
            </a:r>
            <a:r>
              <a:rPr lang="en-US" dirty="0"/>
              <a:t>2</a:t>
            </a:r>
            <a:r>
              <a:rPr lang="en-US" baseline="30000" dirty="0"/>
              <a:t>n</a:t>
            </a:r>
            <a:r>
              <a:rPr lang="en-US" dirty="0" smtClean="0"/>
              <a:t> rows</a:t>
            </a:r>
          </a:p>
          <a:p>
            <a:pPr fontAlgn="auto">
              <a:spcAft>
                <a:spcPts val="0"/>
              </a:spcAft>
              <a:buFont typeface="Arial" pitchFamily="34" charset="0"/>
              <a:buChar char="•"/>
              <a:defRPr/>
            </a:pPr>
            <a:r>
              <a:rPr lang="en-US" dirty="0" smtClean="0"/>
              <a:t>Example: </a:t>
            </a:r>
          </a:p>
          <a:p>
            <a:pPr lvl="1" fontAlgn="auto">
              <a:spcAft>
                <a:spcPts val="0"/>
              </a:spcAft>
              <a:buFont typeface="Arial" pitchFamily="34" charset="0"/>
              <a:buChar char="–"/>
              <a:defRPr/>
            </a:pPr>
            <a:r>
              <a:rPr lang="en-US" dirty="0" smtClean="0"/>
              <a:t>n=2 (X and Y as inputs), so there are 2</a:t>
            </a:r>
            <a:r>
              <a:rPr lang="en-US" baseline="30000" dirty="0" smtClean="0"/>
              <a:t>n</a:t>
            </a:r>
            <a:r>
              <a:rPr lang="en-US" dirty="0" smtClean="0"/>
              <a:t>=4 rows</a:t>
            </a:r>
          </a:p>
          <a:p>
            <a:pPr lvl="1" fontAlgn="auto">
              <a:spcAft>
                <a:spcPts val="0"/>
              </a:spcAft>
              <a:buFont typeface="Arial" pitchFamily="34" charset="0"/>
              <a:buChar char="–"/>
              <a:defRPr/>
            </a:pPr>
            <a:r>
              <a:rPr lang="en-US" dirty="0" smtClean="0"/>
              <a:t>You can see that no two rows have the same combination of inputs</a:t>
            </a:r>
            <a:endParaRPr lang="en-US" dirty="0"/>
          </a:p>
        </p:txBody>
      </p:sp>
      <p:sp>
        <p:nvSpPr>
          <p:cNvPr id="7" name="Content Placeholder 6"/>
          <p:cNvSpPr>
            <a:spLocks noGrp="1"/>
          </p:cNvSpPr>
          <p:nvPr>
            <p:ph sz="half" idx="2"/>
          </p:nvPr>
        </p:nvSpPr>
        <p:spPr/>
        <p:txBody>
          <a:bodyPr rtlCol="0">
            <a:normAutofit fontScale="77500" lnSpcReduction="20000"/>
          </a:bodyPr>
          <a:lstStyle/>
          <a:p>
            <a:pPr fontAlgn="auto">
              <a:spcAft>
                <a:spcPts val="0"/>
              </a:spcAft>
              <a:buFont typeface="Arial" pitchFamily="34" charset="0"/>
              <a:buChar char="•"/>
              <a:defRPr/>
            </a:pPr>
            <a:r>
              <a:rPr lang="en-US" dirty="0" smtClean="0"/>
              <a:t>Example </a:t>
            </a:r>
            <a:endParaRPr lang="en-US" dirty="0"/>
          </a:p>
        </p:txBody>
      </p:sp>
      <p:sp>
        <p:nvSpPr>
          <p:cNvPr id="4" name="Footer Placeholder 3"/>
          <p:cNvSpPr>
            <a:spLocks noGrp="1"/>
          </p:cNvSpPr>
          <p:nvPr>
            <p:ph type="ftr" sz="quarter" idx="11"/>
          </p:nvPr>
        </p:nvSpPr>
        <p:spPr/>
        <p:txBody>
          <a:bodyPr/>
          <a:lstStyle/>
          <a:p>
            <a:pPr>
              <a:defRPr/>
            </a:pPr>
            <a:r>
              <a:rPr lang="en-US" smtClean="0"/>
              <a:t>ENGG1100. Ch5-Digital Logic (v3e2)</a:t>
            </a:r>
            <a:endParaRPr lang="en-US" dirty="0"/>
          </a:p>
        </p:txBody>
      </p:sp>
      <p:sp>
        <p:nvSpPr>
          <p:cNvPr id="5" name="Slide Number Placeholder 4"/>
          <p:cNvSpPr>
            <a:spLocks noGrp="1"/>
          </p:cNvSpPr>
          <p:nvPr>
            <p:ph type="sldNum" sz="quarter" idx="12"/>
          </p:nvPr>
        </p:nvSpPr>
        <p:spPr/>
        <p:txBody>
          <a:bodyPr/>
          <a:lstStyle/>
          <a:p>
            <a:pPr>
              <a:defRPr/>
            </a:pPr>
            <a:fld id="{7A094AC3-6383-45ED-A59E-74937CA99167}" type="slidenum">
              <a:rPr lang="en-US"/>
              <a:pPr>
                <a:defRPr/>
              </a:pPr>
              <a:t>20</a:t>
            </a:fld>
            <a:endParaRPr lang="en-US" dirty="0"/>
          </a:p>
        </p:txBody>
      </p:sp>
      <p:graphicFrame>
        <p:nvGraphicFramePr>
          <p:cNvPr id="6" name="Content Placeholder 3"/>
          <p:cNvGraphicFramePr>
            <a:graphicFrameLocks/>
          </p:cNvGraphicFramePr>
          <p:nvPr/>
        </p:nvGraphicFramePr>
        <p:xfrm>
          <a:off x="5105400" y="2209800"/>
          <a:ext cx="3581400" cy="3479408"/>
        </p:xfrm>
        <a:graphic>
          <a:graphicData uri="http://schemas.openxmlformats.org/drawingml/2006/table">
            <a:tbl>
              <a:tblPr firstRow="1" bandRow="1">
                <a:tableStyleId>{5C22544A-7EE6-4342-B048-85BDC9FD1C3A}</a:tableStyleId>
              </a:tblPr>
              <a:tblGrid>
                <a:gridCol w="1193800"/>
                <a:gridCol w="1193800"/>
                <a:gridCol w="1193800"/>
              </a:tblGrid>
              <a:tr h="1463040">
                <a:tc>
                  <a:txBody>
                    <a:bodyPr/>
                    <a:lstStyle/>
                    <a:p>
                      <a:r>
                        <a:rPr lang="en-US" dirty="0" smtClean="0"/>
                        <a:t>Input: </a:t>
                      </a:r>
                    </a:p>
                    <a:p>
                      <a:r>
                        <a:rPr lang="en-US" dirty="0" smtClean="0"/>
                        <a:t>X</a:t>
                      </a:r>
                      <a:endParaRPr lang="en-US" dirty="0"/>
                    </a:p>
                  </a:txBody>
                  <a:tcPr/>
                </a:tc>
                <a:tc>
                  <a:txBody>
                    <a:bodyPr/>
                    <a:lstStyle/>
                    <a:p>
                      <a:r>
                        <a:rPr lang="en-US" dirty="0" smtClean="0"/>
                        <a:t>Input: </a:t>
                      </a:r>
                    </a:p>
                    <a:p>
                      <a:r>
                        <a:rPr lang="en-US" dirty="0" smtClean="0"/>
                        <a:t>Y</a:t>
                      </a:r>
                      <a:endParaRPr lang="en-US" dirty="0"/>
                    </a:p>
                  </a:txBody>
                  <a:tcPr/>
                </a:tc>
                <a:tc>
                  <a:txBody>
                    <a:bodyPr/>
                    <a:lstStyle/>
                    <a:p>
                      <a:r>
                        <a:rPr lang="en-US" dirty="0" smtClean="0"/>
                        <a:t>W=</a:t>
                      </a:r>
                    </a:p>
                    <a:p>
                      <a:r>
                        <a:rPr lang="en-US" dirty="0" smtClean="0"/>
                        <a:t>Output</a:t>
                      </a:r>
                    </a:p>
                    <a:p>
                      <a:r>
                        <a:rPr lang="en-US" dirty="0" smtClean="0"/>
                        <a:t>For the operation</a:t>
                      </a:r>
                      <a:endParaRPr lang="en-US" dirty="0"/>
                    </a:p>
                  </a:txBody>
                  <a:tcPr/>
                </a:tc>
              </a:tr>
              <a:tr h="504092">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a:t>
                      </a:r>
                      <a:endParaRPr lang="en-US" dirty="0"/>
                    </a:p>
                  </a:txBody>
                  <a:tcPr/>
                </a:tc>
              </a:tr>
              <a:tr h="504092">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a:t>
                      </a:r>
                      <a:endParaRPr lang="en-US" dirty="0"/>
                    </a:p>
                  </a:txBody>
                  <a:tcPr/>
                </a:tc>
              </a:tr>
              <a:tr h="504092">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a:t>
                      </a:r>
                      <a:endParaRPr lang="en-US" dirty="0"/>
                    </a:p>
                  </a:txBody>
                  <a:tcPr/>
                </a:tc>
              </a:tr>
              <a:tr h="504092">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a:t>
                      </a:r>
                      <a:endParaRPr lang="en-US" dirty="0"/>
                    </a:p>
                  </a:txBody>
                  <a:tcPr/>
                </a:tc>
              </a:tr>
            </a:tbl>
          </a:graphicData>
        </a:graphic>
      </p:graphicFrame>
      <p:sp>
        <p:nvSpPr>
          <p:cNvPr id="31776" name="TextBox 7"/>
          <p:cNvSpPr txBox="1">
            <a:spLocks noChangeArrowheads="1"/>
          </p:cNvSpPr>
          <p:nvPr/>
        </p:nvSpPr>
        <p:spPr bwMode="auto">
          <a:xfrm>
            <a:off x="5181600" y="6019800"/>
            <a:ext cx="2954338" cy="369888"/>
          </a:xfrm>
          <a:prstGeom prst="rect">
            <a:avLst/>
          </a:prstGeom>
          <a:noFill/>
          <a:ln w="9525">
            <a:noFill/>
            <a:miter lim="800000"/>
            <a:headEnd/>
            <a:tailEnd/>
          </a:ln>
        </p:spPr>
        <p:txBody>
          <a:bodyPr wrap="none">
            <a:spAutoFit/>
          </a:bodyPr>
          <a:lstStyle/>
          <a:p>
            <a:r>
              <a:rPr lang="en-US">
                <a:latin typeface="Calibri" pitchFamily="34" charset="0"/>
              </a:rPr>
              <a:t>? = depends on the operation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a:t>Truth table example for </a:t>
            </a:r>
            <a:r>
              <a:rPr lang="en-US" dirty="0" smtClean="0"/>
              <a:t>“AND” operation</a:t>
            </a:r>
            <a:endParaRPr lang="en-US" dirty="0"/>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en-US" dirty="0" smtClean="0"/>
              <a:t>X , Y are 2 digital input signals</a:t>
            </a:r>
          </a:p>
          <a:p>
            <a:pPr fontAlgn="auto">
              <a:spcAft>
                <a:spcPts val="0"/>
              </a:spcAft>
              <a:buFont typeface="Arial" pitchFamily="34" charset="0"/>
              <a:buChar char="•"/>
              <a:defRPr/>
            </a:pPr>
            <a:r>
              <a:rPr lang="en-US" dirty="0" smtClean="0"/>
              <a:t>We can use a “Truth table” to find the output</a:t>
            </a:r>
          </a:p>
          <a:p>
            <a:pPr fontAlgn="auto">
              <a:spcAft>
                <a:spcPts val="0"/>
              </a:spcAft>
              <a:buFont typeface="Arial" pitchFamily="34" charset="0"/>
              <a:buChar char="•"/>
              <a:defRPr/>
            </a:pPr>
            <a:r>
              <a:rPr lang="en-US" dirty="0" smtClean="0"/>
              <a:t>Because there are n=2 inputs: X,Y</a:t>
            </a:r>
          </a:p>
          <a:p>
            <a:pPr fontAlgn="auto">
              <a:spcAft>
                <a:spcPts val="0"/>
              </a:spcAft>
              <a:buFont typeface="Arial" pitchFamily="34" charset="0"/>
              <a:buChar char="•"/>
              <a:defRPr/>
            </a:pPr>
            <a:r>
              <a:rPr lang="en-US" dirty="0" smtClean="0"/>
              <a:t>So there are 2</a:t>
            </a:r>
            <a:r>
              <a:rPr lang="en-US" baseline="30000" dirty="0" smtClean="0"/>
              <a:t>n</a:t>
            </a:r>
            <a:r>
              <a:rPr lang="en-US" dirty="0" smtClean="0"/>
              <a:t>=4 rows in the  truth table</a:t>
            </a:r>
          </a:p>
          <a:p>
            <a:pPr fontAlgn="auto">
              <a:spcAft>
                <a:spcPts val="0"/>
              </a:spcAft>
              <a:buFont typeface="Arial" pitchFamily="34" charset="0"/>
              <a:buChar char="•"/>
              <a:defRPr/>
            </a:pPr>
            <a:r>
              <a:rPr lang="en-US" dirty="0" smtClean="0"/>
              <a:t>Steps to fill in the table</a:t>
            </a:r>
          </a:p>
          <a:p>
            <a:pPr lvl="1" fontAlgn="auto">
              <a:spcAft>
                <a:spcPts val="0"/>
              </a:spcAft>
              <a:buFont typeface="Arial" pitchFamily="34" charset="0"/>
              <a:buChar char="–"/>
              <a:defRPr/>
            </a:pPr>
            <a:r>
              <a:rPr lang="en-US" dirty="0"/>
              <a:t>Fill in Y: </a:t>
            </a:r>
            <a:r>
              <a:rPr lang="en-US" dirty="0" smtClean="0"/>
              <a:t>0,1,0,1 (from top)</a:t>
            </a:r>
            <a:endParaRPr lang="en-US" dirty="0"/>
          </a:p>
          <a:p>
            <a:pPr lvl="1" fontAlgn="auto">
              <a:spcAft>
                <a:spcPts val="0"/>
              </a:spcAft>
              <a:buFont typeface="Arial" pitchFamily="34" charset="0"/>
              <a:buChar char="–"/>
              <a:defRPr/>
            </a:pPr>
            <a:r>
              <a:rPr lang="en-US" dirty="0" smtClean="0"/>
              <a:t>Fill in X: 0,0,1,1</a:t>
            </a:r>
          </a:p>
          <a:p>
            <a:pPr lvl="1" fontAlgn="auto">
              <a:spcAft>
                <a:spcPts val="0"/>
              </a:spcAft>
              <a:buFont typeface="Arial" pitchFamily="34" charset="0"/>
              <a:buChar char="–"/>
              <a:defRPr/>
            </a:pPr>
            <a:r>
              <a:rPr lang="en-US" dirty="0" smtClean="0"/>
              <a:t>Fill in the outputs</a:t>
            </a:r>
          </a:p>
          <a:p>
            <a:pPr lvl="1" fontAlgn="auto">
              <a:spcAft>
                <a:spcPts val="0"/>
              </a:spcAft>
              <a:buFont typeface="Arial" pitchFamily="34" charset="0"/>
              <a:buChar char="–"/>
              <a:defRPr/>
            </a:pPr>
            <a:r>
              <a:rPr lang="en-US" dirty="0" smtClean="0"/>
              <a:t>Output=1 only when </a:t>
            </a:r>
          </a:p>
          <a:p>
            <a:pPr lvl="2" fontAlgn="auto">
              <a:spcAft>
                <a:spcPts val="0"/>
              </a:spcAft>
              <a:buFont typeface="Arial" pitchFamily="34" charset="0"/>
              <a:buChar char="•"/>
              <a:defRPr/>
            </a:pPr>
            <a:r>
              <a:rPr lang="en-US" dirty="0" smtClean="0"/>
              <a:t>both inputs are 1</a:t>
            </a:r>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smtClean="0"/>
          </a:p>
        </p:txBody>
      </p:sp>
      <p:graphicFrame>
        <p:nvGraphicFramePr>
          <p:cNvPr id="5" name="Content Placeholder 3"/>
          <p:cNvGraphicFramePr>
            <a:graphicFrameLocks/>
          </p:cNvGraphicFramePr>
          <p:nvPr/>
        </p:nvGraphicFramePr>
        <p:xfrm>
          <a:off x="4724400" y="3657600"/>
          <a:ext cx="3987303" cy="2377440"/>
        </p:xfrm>
        <a:graphic>
          <a:graphicData uri="http://schemas.openxmlformats.org/drawingml/2006/table">
            <a:tbl>
              <a:tblPr firstRow="1" bandRow="1">
                <a:tableStyleId>{5C22544A-7EE6-4342-B048-85BDC9FD1C3A}</a:tableStyleId>
              </a:tblPr>
              <a:tblGrid>
                <a:gridCol w="1329101"/>
                <a:gridCol w="1329101"/>
                <a:gridCol w="1329101"/>
              </a:tblGrid>
              <a:tr h="440635">
                <a:tc>
                  <a:txBody>
                    <a:bodyPr/>
                    <a:lstStyle/>
                    <a:p>
                      <a:r>
                        <a:rPr lang="en-US" dirty="0" smtClean="0"/>
                        <a:t>Input : </a:t>
                      </a:r>
                    </a:p>
                    <a:p>
                      <a:r>
                        <a:rPr lang="en-US" dirty="0" smtClean="0"/>
                        <a:t>X=eat</a:t>
                      </a:r>
                      <a:endParaRPr lang="en-US" dirty="0"/>
                    </a:p>
                  </a:txBody>
                  <a:tcPr/>
                </a:tc>
                <a:tc>
                  <a:txBody>
                    <a:bodyPr/>
                    <a:lstStyle/>
                    <a:p>
                      <a:r>
                        <a:rPr lang="en-US" dirty="0" smtClean="0"/>
                        <a:t>Input:</a:t>
                      </a:r>
                    </a:p>
                    <a:p>
                      <a:r>
                        <a:rPr lang="en-US" dirty="0" smtClean="0"/>
                        <a:t>Y=drink</a:t>
                      </a:r>
                      <a:endParaRPr lang="en-US" dirty="0"/>
                    </a:p>
                  </a:txBody>
                  <a:tcPr/>
                </a:tc>
                <a:tc>
                  <a:txBody>
                    <a:bodyPr/>
                    <a:lstStyle/>
                    <a:p>
                      <a:r>
                        <a:rPr lang="en-US" dirty="0" smtClean="0"/>
                        <a:t>Output W= </a:t>
                      </a:r>
                    </a:p>
                    <a:p>
                      <a:r>
                        <a:rPr lang="en-US" dirty="0" smtClean="0"/>
                        <a:t>X AND Y =live</a:t>
                      </a:r>
                      <a:endParaRPr lang="en-US" dirty="0"/>
                    </a:p>
                  </a:txBody>
                  <a:tcPr/>
                </a:tc>
              </a:tr>
              <a:tr h="251791">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251791">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251791">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251791">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bl>
          </a:graphicData>
        </a:graphic>
      </p:graphicFrame>
      <p:pic>
        <p:nvPicPr>
          <p:cNvPr id="32797" name="Picture 4"/>
          <p:cNvPicPr>
            <a:picLocks noChangeAspect="1" noChangeArrowheads="1"/>
          </p:cNvPicPr>
          <p:nvPr/>
        </p:nvPicPr>
        <p:blipFill>
          <a:blip r:embed="rId2"/>
          <a:srcRect/>
          <a:stretch>
            <a:fillRect/>
          </a:stretch>
        </p:blipFill>
        <p:spPr bwMode="auto">
          <a:xfrm>
            <a:off x="6781800" y="949325"/>
            <a:ext cx="1122363" cy="835025"/>
          </a:xfrm>
          <a:prstGeom prst="rect">
            <a:avLst/>
          </a:prstGeom>
          <a:noFill/>
          <a:ln w="9525">
            <a:noFill/>
            <a:miter lim="800000"/>
            <a:headEnd/>
            <a:tailEnd/>
          </a:ln>
        </p:spPr>
      </p:pic>
      <p:sp>
        <p:nvSpPr>
          <p:cNvPr id="32798" name="TextBox 5"/>
          <p:cNvSpPr txBox="1">
            <a:spLocks noChangeArrowheads="1"/>
          </p:cNvSpPr>
          <p:nvPr/>
        </p:nvSpPr>
        <p:spPr bwMode="auto">
          <a:xfrm>
            <a:off x="6307138" y="920750"/>
            <a:ext cx="311150" cy="922338"/>
          </a:xfrm>
          <a:prstGeom prst="rect">
            <a:avLst/>
          </a:prstGeom>
          <a:noFill/>
          <a:ln w="9525">
            <a:noFill/>
            <a:miter lim="800000"/>
            <a:headEnd/>
            <a:tailEnd/>
          </a:ln>
        </p:spPr>
        <p:txBody>
          <a:bodyPr wrap="none">
            <a:spAutoFit/>
          </a:bodyPr>
          <a:lstStyle/>
          <a:p>
            <a:r>
              <a:rPr lang="en-US" b="1">
                <a:latin typeface="Calibri" pitchFamily="34" charset="0"/>
              </a:rPr>
              <a:t>X</a:t>
            </a:r>
          </a:p>
          <a:p>
            <a:endParaRPr lang="en-US" b="1">
              <a:latin typeface="Calibri" pitchFamily="34" charset="0"/>
            </a:endParaRPr>
          </a:p>
          <a:p>
            <a:r>
              <a:rPr lang="en-US" b="1">
                <a:latin typeface="Calibri" pitchFamily="34" charset="0"/>
              </a:rPr>
              <a:t>Y</a:t>
            </a:r>
          </a:p>
        </p:txBody>
      </p:sp>
      <p:sp>
        <p:nvSpPr>
          <p:cNvPr id="32799" name="TextBox 9"/>
          <p:cNvSpPr txBox="1">
            <a:spLocks noChangeArrowheads="1"/>
          </p:cNvSpPr>
          <p:nvPr/>
        </p:nvSpPr>
        <p:spPr bwMode="auto">
          <a:xfrm>
            <a:off x="7950200" y="904875"/>
            <a:ext cx="1117600" cy="646113"/>
          </a:xfrm>
          <a:prstGeom prst="rect">
            <a:avLst/>
          </a:prstGeom>
          <a:noFill/>
          <a:ln w="9525">
            <a:noFill/>
            <a:miter lim="800000"/>
            <a:headEnd/>
            <a:tailEnd/>
          </a:ln>
        </p:spPr>
        <p:txBody>
          <a:bodyPr>
            <a:spAutoFit/>
          </a:bodyPr>
          <a:lstStyle/>
          <a:p>
            <a:r>
              <a:rPr lang="en-US" b="1">
                <a:latin typeface="Calibri" pitchFamily="34" charset="0"/>
              </a:rPr>
              <a:t>W=</a:t>
            </a:r>
          </a:p>
          <a:p>
            <a:r>
              <a:rPr lang="en-US" b="1">
                <a:latin typeface="Calibri" pitchFamily="34" charset="0"/>
              </a:rPr>
              <a:t>X AND Y</a:t>
            </a:r>
          </a:p>
        </p:txBody>
      </p:sp>
      <p:sp>
        <p:nvSpPr>
          <p:cNvPr id="7" name="Footer Placeholder 6"/>
          <p:cNvSpPr>
            <a:spLocks noGrp="1"/>
          </p:cNvSpPr>
          <p:nvPr>
            <p:ph type="ftr" sz="quarter" idx="11"/>
          </p:nvPr>
        </p:nvSpPr>
        <p:spPr/>
        <p:txBody>
          <a:bodyPr/>
          <a:lstStyle/>
          <a:p>
            <a:pPr>
              <a:defRPr/>
            </a:pPr>
            <a:r>
              <a:rPr lang="en-US" smtClean="0"/>
              <a:t>ENGG1100. Ch5-Digital Logic (v3e2)</a:t>
            </a:r>
            <a:endParaRPr lang="en-US" dirty="0"/>
          </a:p>
        </p:txBody>
      </p:sp>
      <p:sp>
        <p:nvSpPr>
          <p:cNvPr id="8" name="Slide Number Placeholder 7"/>
          <p:cNvSpPr>
            <a:spLocks noGrp="1"/>
          </p:cNvSpPr>
          <p:nvPr>
            <p:ph type="sldNum" sz="quarter" idx="12"/>
          </p:nvPr>
        </p:nvSpPr>
        <p:spPr/>
        <p:txBody>
          <a:bodyPr/>
          <a:lstStyle/>
          <a:p>
            <a:pPr>
              <a:defRPr/>
            </a:pPr>
            <a:fld id="{DD9F6952-72DA-4444-9198-FF170281C21B}" type="slidenum">
              <a:rPr lang="en-US"/>
              <a:pPr>
                <a:defRPr/>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Truth table example for “OR” operation</a:t>
            </a:r>
            <a:endParaRPr lang="en-US" dirty="0"/>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en-US" dirty="0" smtClean="0"/>
              <a:t> </a:t>
            </a:r>
            <a:r>
              <a:rPr lang="en-US" dirty="0"/>
              <a:t>X ,  Y are </a:t>
            </a:r>
            <a:r>
              <a:rPr lang="en-US" dirty="0" smtClean="0"/>
              <a:t>2 digital input signals</a:t>
            </a:r>
            <a:endParaRPr lang="en-US" dirty="0"/>
          </a:p>
          <a:p>
            <a:pPr fontAlgn="auto">
              <a:spcAft>
                <a:spcPts val="0"/>
              </a:spcAft>
              <a:buFont typeface="Arial" pitchFamily="34" charset="0"/>
              <a:buChar char="•"/>
              <a:defRPr/>
            </a:pPr>
            <a:r>
              <a:rPr lang="en-US" dirty="0"/>
              <a:t>We can use a “Truth table” to find the output</a:t>
            </a:r>
          </a:p>
          <a:p>
            <a:pPr fontAlgn="auto">
              <a:spcAft>
                <a:spcPts val="0"/>
              </a:spcAft>
              <a:buFont typeface="Arial" pitchFamily="34" charset="0"/>
              <a:buChar char="•"/>
              <a:defRPr/>
            </a:pPr>
            <a:r>
              <a:rPr lang="en-US" dirty="0"/>
              <a:t>Because there are n=2 inputs: X,Y</a:t>
            </a:r>
          </a:p>
          <a:p>
            <a:pPr fontAlgn="auto">
              <a:spcAft>
                <a:spcPts val="0"/>
              </a:spcAft>
              <a:buFont typeface="Arial" pitchFamily="34" charset="0"/>
              <a:buChar char="•"/>
              <a:defRPr/>
            </a:pPr>
            <a:r>
              <a:rPr lang="en-US" dirty="0"/>
              <a:t>So there are </a:t>
            </a:r>
            <a:r>
              <a:rPr lang="en-US" dirty="0" smtClean="0"/>
              <a:t>2</a:t>
            </a:r>
            <a:r>
              <a:rPr lang="en-US" baseline="30000" dirty="0" smtClean="0"/>
              <a:t>n</a:t>
            </a:r>
            <a:r>
              <a:rPr lang="en-US" dirty="0" smtClean="0"/>
              <a:t>=4 </a:t>
            </a:r>
            <a:r>
              <a:rPr lang="en-US" dirty="0"/>
              <a:t>rows in the  truth table</a:t>
            </a:r>
          </a:p>
          <a:p>
            <a:pPr fontAlgn="auto">
              <a:spcAft>
                <a:spcPts val="0"/>
              </a:spcAft>
              <a:buFont typeface="Arial" pitchFamily="34" charset="0"/>
              <a:buChar char="•"/>
              <a:defRPr/>
            </a:pPr>
            <a:r>
              <a:rPr lang="en-US" dirty="0" smtClean="0"/>
              <a:t>Steps:</a:t>
            </a:r>
          </a:p>
          <a:p>
            <a:pPr lvl="1" fontAlgn="auto">
              <a:spcAft>
                <a:spcPts val="0"/>
              </a:spcAft>
              <a:buFont typeface="Arial" pitchFamily="34" charset="0"/>
              <a:buChar char="–"/>
              <a:defRPr/>
            </a:pPr>
            <a:r>
              <a:rPr lang="en-US" dirty="0"/>
              <a:t>Fill in Y: </a:t>
            </a:r>
            <a:r>
              <a:rPr lang="en-US" dirty="0" smtClean="0"/>
              <a:t>0,1,0,1(from top)</a:t>
            </a:r>
            <a:endParaRPr lang="en-US" dirty="0"/>
          </a:p>
          <a:p>
            <a:pPr lvl="1" fontAlgn="auto">
              <a:spcAft>
                <a:spcPts val="0"/>
              </a:spcAft>
              <a:buFont typeface="Arial" pitchFamily="34" charset="0"/>
              <a:buChar char="–"/>
              <a:defRPr/>
            </a:pPr>
            <a:r>
              <a:rPr lang="en-US" dirty="0" smtClean="0"/>
              <a:t>Fill </a:t>
            </a:r>
            <a:r>
              <a:rPr lang="en-US" dirty="0"/>
              <a:t>in X: </a:t>
            </a:r>
            <a:r>
              <a:rPr lang="en-US" dirty="0" smtClean="0"/>
              <a:t>0,0,1,1</a:t>
            </a:r>
            <a:endParaRPr lang="en-US" dirty="0"/>
          </a:p>
          <a:p>
            <a:pPr lvl="1" fontAlgn="auto">
              <a:spcAft>
                <a:spcPts val="0"/>
              </a:spcAft>
              <a:buFont typeface="Arial" pitchFamily="34" charset="0"/>
              <a:buChar char="–"/>
              <a:defRPr/>
            </a:pPr>
            <a:r>
              <a:rPr lang="en-US" dirty="0" smtClean="0"/>
              <a:t>Fill </a:t>
            </a:r>
            <a:r>
              <a:rPr lang="en-US" dirty="0"/>
              <a:t>in the outputs</a:t>
            </a:r>
          </a:p>
          <a:p>
            <a:pPr lvl="1" fontAlgn="auto">
              <a:spcAft>
                <a:spcPts val="0"/>
              </a:spcAft>
              <a:buFont typeface="Arial" pitchFamily="34" charset="0"/>
              <a:buChar char="–"/>
              <a:defRPr/>
            </a:pPr>
            <a:r>
              <a:rPr lang="en-US" dirty="0" smtClean="0"/>
              <a:t>Output=1 </a:t>
            </a:r>
            <a:r>
              <a:rPr lang="en-US" dirty="0"/>
              <a:t>only when </a:t>
            </a:r>
          </a:p>
          <a:p>
            <a:pPr lvl="2" fontAlgn="auto">
              <a:spcAft>
                <a:spcPts val="0"/>
              </a:spcAft>
              <a:buFont typeface="Arial" pitchFamily="34" charset="0"/>
              <a:buChar char="•"/>
              <a:defRPr/>
            </a:pPr>
            <a:r>
              <a:rPr lang="en-US" dirty="0" smtClean="0"/>
              <a:t>either input is </a:t>
            </a:r>
            <a:r>
              <a:rPr lang="en-US" dirty="0"/>
              <a:t>1</a:t>
            </a:r>
          </a:p>
          <a:p>
            <a:pPr lvl="1" fontAlgn="auto">
              <a:spcAft>
                <a:spcPts val="0"/>
              </a:spcAft>
              <a:buFont typeface="Arial" pitchFamily="34" charset="0"/>
              <a:buChar char="–"/>
              <a:defRPr/>
            </a:pPr>
            <a:endParaRPr lang="en-US" dirty="0"/>
          </a:p>
          <a:p>
            <a:pPr fontAlgn="auto">
              <a:spcAft>
                <a:spcPts val="0"/>
              </a:spcAft>
              <a:buFont typeface="Arial" pitchFamily="34" charset="0"/>
              <a:buChar char="•"/>
              <a:defRPr/>
            </a:pPr>
            <a:endParaRPr lang="en-US" dirty="0"/>
          </a:p>
        </p:txBody>
      </p:sp>
      <p:graphicFrame>
        <p:nvGraphicFramePr>
          <p:cNvPr id="4" name="Content Placeholder 3"/>
          <p:cNvGraphicFramePr>
            <a:graphicFrameLocks/>
          </p:cNvGraphicFramePr>
          <p:nvPr/>
        </p:nvGraphicFramePr>
        <p:xfrm>
          <a:off x="5029200" y="3429000"/>
          <a:ext cx="3607050" cy="2926080"/>
        </p:xfrm>
        <a:graphic>
          <a:graphicData uri="http://schemas.openxmlformats.org/drawingml/2006/table">
            <a:tbl>
              <a:tblPr firstRow="1" bandRow="1">
                <a:tableStyleId>{5C22544A-7EE6-4342-B048-85BDC9FD1C3A}</a:tableStyleId>
              </a:tblPr>
              <a:tblGrid>
                <a:gridCol w="1202350"/>
                <a:gridCol w="1202350"/>
                <a:gridCol w="1202350"/>
              </a:tblGrid>
              <a:tr h="500932">
                <a:tc>
                  <a:txBody>
                    <a:bodyPr/>
                    <a:lstStyle/>
                    <a:p>
                      <a:r>
                        <a:rPr lang="en-US" dirty="0" smtClean="0"/>
                        <a:t>Input:</a:t>
                      </a:r>
                    </a:p>
                    <a:p>
                      <a:r>
                        <a:rPr lang="en-US" dirty="0" smtClean="0"/>
                        <a:t>X(pay by cash)</a:t>
                      </a:r>
                      <a:endParaRPr lang="en-US" dirty="0"/>
                    </a:p>
                  </a:txBody>
                  <a:tcPr/>
                </a:tc>
                <a:tc>
                  <a:txBody>
                    <a:bodyPr/>
                    <a:lstStyle/>
                    <a:p>
                      <a:r>
                        <a:rPr lang="en-US" dirty="0" smtClean="0"/>
                        <a:t>Input:</a:t>
                      </a:r>
                    </a:p>
                    <a:p>
                      <a:r>
                        <a:rPr lang="en-US" dirty="0" smtClean="0"/>
                        <a:t>Y (pay by Octopus)</a:t>
                      </a:r>
                      <a:endParaRPr lang="en-US" dirty="0"/>
                    </a:p>
                  </a:txBody>
                  <a:tcPr/>
                </a:tc>
                <a:tc>
                  <a:txBody>
                    <a:bodyPr/>
                    <a:lstStyle/>
                    <a:p>
                      <a:r>
                        <a:rPr lang="en-US" dirty="0" smtClean="0"/>
                        <a:t>Output W=</a:t>
                      </a:r>
                    </a:p>
                    <a:p>
                      <a:r>
                        <a:rPr lang="en-US" dirty="0" smtClean="0"/>
                        <a:t>X OR Y=</a:t>
                      </a:r>
                    </a:p>
                    <a:p>
                      <a:r>
                        <a:rPr lang="en-US" dirty="0" smtClean="0"/>
                        <a:t>(ride on a bus)</a:t>
                      </a:r>
                      <a:endParaRPr lang="en-US" dirty="0"/>
                    </a:p>
                  </a:txBody>
                  <a:tcPr/>
                </a:tc>
              </a:tr>
              <a:tr h="286247">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286247">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286247">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286247">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bl>
          </a:graphicData>
        </a:graphic>
      </p:graphicFrame>
      <p:pic>
        <p:nvPicPr>
          <p:cNvPr id="33821" name="Picture 2"/>
          <p:cNvPicPr>
            <a:picLocks noChangeAspect="1" noChangeArrowheads="1"/>
          </p:cNvPicPr>
          <p:nvPr/>
        </p:nvPicPr>
        <p:blipFill>
          <a:blip r:embed="rId2"/>
          <a:srcRect/>
          <a:stretch>
            <a:fillRect/>
          </a:stretch>
        </p:blipFill>
        <p:spPr bwMode="auto">
          <a:xfrm>
            <a:off x="6705600" y="1066800"/>
            <a:ext cx="1347788" cy="1011238"/>
          </a:xfrm>
          <a:prstGeom prst="rect">
            <a:avLst/>
          </a:prstGeom>
          <a:noFill/>
          <a:ln w="9525">
            <a:noFill/>
            <a:miter lim="800000"/>
            <a:headEnd/>
            <a:tailEnd/>
          </a:ln>
        </p:spPr>
      </p:pic>
      <p:sp>
        <p:nvSpPr>
          <p:cNvPr id="33822" name="TextBox 5"/>
          <p:cNvSpPr txBox="1">
            <a:spLocks noChangeArrowheads="1"/>
          </p:cNvSpPr>
          <p:nvPr/>
        </p:nvSpPr>
        <p:spPr bwMode="auto">
          <a:xfrm>
            <a:off x="6388100" y="1201738"/>
            <a:ext cx="311150" cy="922337"/>
          </a:xfrm>
          <a:prstGeom prst="rect">
            <a:avLst/>
          </a:prstGeom>
          <a:noFill/>
          <a:ln w="9525">
            <a:noFill/>
            <a:miter lim="800000"/>
            <a:headEnd/>
            <a:tailEnd/>
          </a:ln>
        </p:spPr>
        <p:txBody>
          <a:bodyPr wrap="none">
            <a:spAutoFit/>
          </a:bodyPr>
          <a:lstStyle/>
          <a:p>
            <a:r>
              <a:rPr lang="en-US" b="1">
                <a:latin typeface="Calibri" pitchFamily="34" charset="0"/>
              </a:rPr>
              <a:t>X</a:t>
            </a:r>
          </a:p>
          <a:p>
            <a:endParaRPr lang="en-US" b="1">
              <a:latin typeface="Calibri" pitchFamily="34" charset="0"/>
            </a:endParaRPr>
          </a:p>
          <a:p>
            <a:r>
              <a:rPr lang="en-US" b="1">
                <a:latin typeface="Calibri" pitchFamily="34" charset="0"/>
              </a:rPr>
              <a:t>Y</a:t>
            </a:r>
          </a:p>
        </p:txBody>
      </p:sp>
      <p:sp>
        <p:nvSpPr>
          <p:cNvPr id="33823" name="TextBox 6"/>
          <p:cNvSpPr txBox="1">
            <a:spLocks noChangeArrowheads="1"/>
          </p:cNvSpPr>
          <p:nvPr/>
        </p:nvSpPr>
        <p:spPr bwMode="auto">
          <a:xfrm>
            <a:off x="8026400" y="1120775"/>
            <a:ext cx="1117600" cy="646113"/>
          </a:xfrm>
          <a:prstGeom prst="rect">
            <a:avLst/>
          </a:prstGeom>
          <a:noFill/>
          <a:ln w="9525">
            <a:noFill/>
            <a:miter lim="800000"/>
            <a:headEnd/>
            <a:tailEnd/>
          </a:ln>
        </p:spPr>
        <p:txBody>
          <a:bodyPr>
            <a:spAutoFit/>
          </a:bodyPr>
          <a:lstStyle/>
          <a:p>
            <a:r>
              <a:rPr lang="en-US" b="1">
                <a:latin typeface="Calibri" pitchFamily="34" charset="0"/>
              </a:rPr>
              <a:t>W=</a:t>
            </a:r>
          </a:p>
          <a:p>
            <a:r>
              <a:rPr lang="en-US" b="1">
                <a:latin typeface="Calibri" pitchFamily="34" charset="0"/>
              </a:rPr>
              <a:t>X OR Y</a:t>
            </a:r>
          </a:p>
        </p:txBody>
      </p:sp>
      <p:sp>
        <p:nvSpPr>
          <p:cNvPr id="5" name="Footer Placeholder 4"/>
          <p:cNvSpPr>
            <a:spLocks noGrp="1"/>
          </p:cNvSpPr>
          <p:nvPr>
            <p:ph type="ftr" sz="quarter" idx="11"/>
          </p:nvPr>
        </p:nvSpPr>
        <p:spPr/>
        <p:txBody>
          <a:bodyPr/>
          <a:lstStyle/>
          <a:p>
            <a:pPr>
              <a:defRPr/>
            </a:pPr>
            <a:r>
              <a:rPr lang="en-US" smtClean="0"/>
              <a:t>ENGG1100. Ch5-Digital Logic (v3e2)</a:t>
            </a:r>
            <a:endParaRPr lang="en-US" dirty="0"/>
          </a:p>
        </p:txBody>
      </p:sp>
      <p:sp>
        <p:nvSpPr>
          <p:cNvPr id="8" name="Slide Number Placeholder 7"/>
          <p:cNvSpPr>
            <a:spLocks noGrp="1"/>
          </p:cNvSpPr>
          <p:nvPr>
            <p:ph type="sldNum" sz="quarter" idx="12"/>
          </p:nvPr>
        </p:nvSpPr>
        <p:spPr/>
        <p:txBody>
          <a:bodyPr/>
          <a:lstStyle/>
          <a:p>
            <a:pPr>
              <a:defRPr/>
            </a:pPr>
            <a:fld id="{BEB22EB1-A9BC-448B-8D4A-8C8C6519D10E}" type="slidenum">
              <a:rPr lang="en-US"/>
              <a:pPr>
                <a:defRPr/>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US" smtClean="0"/>
              <a:t>NOT (or called negation)</a:t>
            </a:r>
          </a:p>
        </p:txBody>
      </p:sp>
      <p:sp>
        <p:nvSpPr>
          <p:cNvPr id="34818" name="Content Placeholder 2"/>
          <p:cNvSpPr>
            <a:spLocks noGrp="1"/>
          </p:cNvSpPr>
          <p:nvPr>
            <p:ph idx="1"/>
          </p:nvPr>
        </p:nvSpPr>
        <p:spPr/>
        <p:txBody>
          <a:bodyPr/>
          <a:lstStyle/>
          <a:p>
            <a:r>
              <a:rPr lang="en-US" smtClean="0"/>
              <a:t>X  is a digital input signal</a:t>
            </a:r>
          </a:p>
          <a:p>
            <a:r>
              <a:rPr lang="en-US" smtClean="0"/>
              <a:t>We can use a “Truth table” to find the output</a:t>
            </a:r>
          </a:p>
          <a:p>
            <a:r>
              <a:rPr lang="en-US" smtClean="0"/>
              <a:t>Because there are n=1 input: X</a:t>
            </a:r>
          </a:p>
          <a:p>
            <a:r>
              <a:rPr lang="en-US" smtClean="0"/>
              <a:t>So there are 2</a:t>
            </a:r>
            <a:r>
              <a:rPr lang="en-US" baseline="30000" smtClean="0"/>
              <a:t>n</a:t>
            </a:r>
            <a:r>
              <a:rPr lang="en-US" smtClean="0"/>
              <a:t>=2 rows in the  truth table</a:t>
            </a:r>
          </a:p>
          <a:p>
            <a:r>
              <a:rPr lang="en-US" smtClean="0"/>
              <a:t>Step:</a:t>
            </a:r>
          </a:p>
          <a:p>
            <a:pPr lvl="1"/>
            <a:r>
              <a:rPr lang="en-US" smtClean="0"/>
              <a:t>Fill in X: 0,1</a:t>
            </a:r>
          </a:p>
          <a:p>
            <a:pPr lvl="1"/>
            <a:r>
              <a:rPr lang="en-US" smtClean="0"/>
              <a:t>Fill in the outputs</a:t>
            </a:r>
          </a:p>
          <a:p>
            <a:pPr lvl="1"/>
            <a:r>
              <a:rPr lang="en-US" smtClean="0"/>
              <a:t>Output=Reverse the input</a:t>
            </a:r>
          </a:p>
          <a:p>
            <a:endParaRPr lang="en-US" smtClean="0"/>
          </a:p>
        </p:txBody>
      </p:sp>
      <p:graphicFrame>
        <p:nvGraphicFramePr>
          <p:cNvPr id="4" name="Content Placeholder 3"/>
          <p:cNvGraphicFramePr>
            <a:graphicFrameLocks/>
          </p:cNvGraphicFramePr>
          <p:nvPr/>
        </p:nvGraphicFramePr>
        <p:xfrm>
          <a:off x="5424488" y="4343400"/>
          <a:ext cx="2895600" cy="1645920"/>
        </p:xfrm>
        <a:graphic>
          <a:graphicData uri="http://schemas.openxmlformats.org/drawingml/2006/table">
            <a:tbl>
              <a:tblPr firstRow="1" bandRow="1">
                <a:tableStyleId>{5C22544A-7EE6-4342-B048-85BDC9FD1C3A}</a:tableStyleId>
              </a:tblPr>
              <a:tblGrid>
                <a:gridCol w="1447800"/>
                <a:gridCol w="1447800"/>
              </a:tblGrid>
              <a:tr h="245180">
                <a:tc>
                  <a:txBody>
                    <a:bodyPr/>
                    <a:lstStyle/>
                    <a:p>
                      <a:r>
                        <a:rPr lang="en-US" dirty="0" smtClean="0"/>
                        <a:t>X= you are rich</a:t>
                      </a:r>
                      <a:endParaRPr lang="en-US" dirty="0"/>
                    </a:p>
                  </a:txBody>
                  <a:tcPr/>
                </a:tc>
                <a:tc>
                  <a:txBody>
                    <a:bodyPr/>
                    <a:lstStyle/>
                    <a:p>
                      <a:r>
                        <a:rPr lang="en-US" dirty="0" smtClean="0"/>
                        <a:t>NOT X</a:t>
                      </a:r>
                    </a:p>
                    <a:p>
                      <a:r>
                        <a:rPr lang="en-US" dirty="0" smtClean="0"/>
                        <a:t>(you are not</a:t>
                      </a:r>
                      <a:r>
                        <a:rPr lang="en-US" baseline="0" dirty="0" smtClean="0"/>
                        <a:t> rich</a:t>
                      </a:r>
                      <a:r>
                        <a:rPr lang="en-US" dirty="0" smtClean="0"/>
                        <a:t>)</a:t>
                      </a:r>
                      <a:endParaRPr lang="en-US" dirty="0"/>
                    </a:p>
                  </a:txBody>
                  <a:tcPr/>
                </a:tc>
              </a:tr>
              <a:tr h="248585">
                <a:tc>
                  <a:txBody>
                    <a:bodyPr/>
                    <a:lstStyle/>
                    <a:p>
                      <a:r>
                        <a:rPr lang="en-US" dirty="0" smtClean="0"/>
                        <a:t>0</a:t>
                      </a:r>
                      <a:endParaRPr lang="en-US" dirty="0"/>
                    </a:p>
                  </a:txBody>
                  <a:tcPr/>
                </a:tc>
                <a:tc>
                  <a:txBody>
                    <a:bodyPr/>
                    <a:lstStyle/>
                    <a:p>
                      <a:r>
                        <a:rPr lang="en-US" dirty="0" smtClean="0"/>
                        <a:t>1</a:t>
                      </a:r>
                      <a:endParaRPr lang="en-US" dirty="0"/>
                    </a:p>
                  </a:txBody>
                  <a:tcPr/>
                </a:tc>
              </a:tr>
              <a:tr h="248585">
                <a:tc>
                  <a:txBody>
                    <a:bodyPr/>
                    <a:lstStyle/>
                    <a:p>
                      <a:r>
                        <a:rPr lang="en-US" dirty="0" smtClean="0"/>
                        <a:t>1</a:t>
                      </a:r>
                      <a:endParaRPr lang="en-US" dirty="0"/>
                    </a:p>
                  </a:txBody>
                  <a:tcPr/>
                </a:tc>
                <a:tc>
                  <a:txBody>
                    <a:bodyPr/>
                    <a:lstStyle/>
                    <a:p>
                      <a:r>
                        <a:rPr lang="en-US" dirty="0" smtClean="0"/>
                        <a:t>0</a:t>
                      </a:r>
                      <a:endParaRPr lang="en-US" dirty="0"/>
                    </a:p>
                  </a:txBody>
                  <a:tcPr/>
                </a:tc>
              </a:tr>
            </a:tbl>
          </a:graphicData>
        </a:graphic>
      </p:graphicFrame>
      <p:pic>
        <p:nvPicPr>
          <p:cNvPr id="34833" name="Picture 2"/>
          <p:cNvPicPr>
            <a:picLocks noChangeAspect="1" noChangeArrowheads="1"/>
          </p:cNvPicPr>
          <p:nvPr/>
        </p:nvPicPr>
        <p:blipFill>
          <a:blip r:embed="rId2"/>
          <a:srcRect/>
          <a:stretch>
            <a:fillRect/>
          </a:stretch>
        </p:blipFill>
        <p:spPr bwMode="auto">
          <a:xfrm>
            <a:off x="7086600" y="1447800"/>
            <a:ext cx="817563" cy="639763"/>
          </a:xfrm>
          <a:prstGeom prst="rect">
            <a:avLst/>
          </a:prstGeom>
          <a:noFill/>
          <a:ln w="9525">
            <a:noFill/>
            <a:miter lim="800000"/>
            <a:headEnd/>
            <a:tailEnd/>
          </a:ln>
        </p:spPr>
      </p:pic>
      <p:sp>
        <p:nvSpPr>
          <p:cNvPr id="34834" name="TextBox 4"/>
          <p:cNvSpPr txBox="1">
            <a:spLocks noChangeArrowheads="1"/>
          </p:cNvSpPr>
          <p:nvPr/>
        </p:nvSpPr>
        <p:spPr bwMode="auto">
          <a:xfrm>
            <a:off x="6705600" y="1603375"/>
            <a:ext cx="311150" cy="369888"/>
          </a:xfrm>
          <a:prstGeom prst="rect">
            <a:avLst/>
          </a:prstGeom>
          <a:noFill/>
          <a:ln w="9525">
            <a:noFill/>
            <a:miter lim="800000"/>
            <a:headEnd/>
            <a:tailEnd/>
          </a:ln>
        </p:spPr>
        <p:txBody>
          <a:bodyPr wrap="none">
            <a:spAutoFit/>
          </a:bodyPr>
          <a:lstStyle/>
          <a:p>
            <a:r>
              <a:rPr lang="en-US" b="1">
                <a:latin typeface="Calibri" pitchFamily="34" charset="0"/>
              </a:rPr>
              <a:t>X</a:t>
            </a:r>
          </a:p>
        </p:txBody>
      </p:sp>
      <p:sp>
        <p:nvSpPr>
          <p:cNvPr id="34835" name="TextBox 6"/>
          <p:cNvSpPr txBox="1">
            <a:spLocks noChangeArrowheads="1"/>
          </p:cNvSpPr>
          <p:nvPr/>
        </p:nvSpPr>
        <p:spPr bwMode="auto">
          <a:xfrm>
            <a:off x="7929563" y="1582738"/>
            <a:ext cx="781050" cy="646112"/>
          </a:xfrm>
          <a:prstGeom prst="rect">
            <a:avLst/>
          </a:prstGeom>
          <a:noFill/>
          <a:ln w="9525">
            <a:noFill/>
            <a:miter lim="800000"/>
            <a:headEnd/>
            <a:tailEnd/>
          </a:ln>
        </p:spPr>
        <p:txBody>
          <a:bodyPr wrap="none">
            <a:spAutoFit/>
          </a:bodyPr>
          <a:lstStyle/>
          <a:p>
            <a:r>
              <a:rPr lang="en-US" b="1">
                <a:latin typeface="Calibri" pitchFamily="34" charset="0"/>
              </a:rPr>
              <a:t>W=</a:t>
            </a:r>
          </a:p>
          <a:p>
            <a:r>
              <a:rPr lang="en-US" b="1">
                <a:latin typeface="Calibri" pitchFamily="34" charset="0"/>
              </a:rPr>
              <a:t>NOT X</a:t>
            </a:r>
          </a:p>
        </p:txBody>
      </p:sp>
      <p:sp>
        <p:nvSpPr>
          <p:cNvPr id="6" name="Footer Placeholder 5"/>
          <p:cNvSpPr>
            <a:spLocks noGrp="1"/>
          </p:cNvSpPr>
          <p:nvPr>
            <p:ph type="ftr" sz="quarter" idx="11"/>
          </p:nvPr>
        </p:nvSpPr>
        <p:spPr/>
        <p:txBody>
          <a:bodyPr/>
          <a:lstStyle/>
          <a:p>
            <a:pPr>
              <a:defRPr/>
            </a:pPr>
            <a:r>
              <a:rPr lang="en-US" smtClean="0"/>
              <a:t>ENGG1100. Ch5-Digital Logic (v3e2)</a:t>
            </a:r>
            <a:endParaRPr lang="en-US" dirty="0"/>
          </a:p>
        </p:txBody>
      </p:sp>
      <p:sp>
        <p:nvSpPr>
          <p:cNvPr id="8" name="Slide Number Placeholder 7"/>
          <p:cNvSpPr>
            <a:spLocks noGrp="1"/>
          </p:cNvSpPr>
          <p:nvPr>
            <p:ph type="sldNum" sz="quarter" idx="12"/>
          </p:nvPr>
        </p:nvSpPr>
        <p:spPr/>
        <p:txBody>
          <a:bodyPr/>
          <a:lstStyle/>
          <a:p>
            <a:pPr>
              <a:defRPr/>
            </a:pPr>
            <a:fld id="{1FB02423-900E-4285-9A29-A91610232EB5}" type="slidenum">
              <a:rPr lang="en-US"/>
              <a:pPr>
                <a:defRPr/>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rPr lang="en-US" smtClean="0"/>
              <a:t>Exercises</a:t>
            </a:r>
          </a:p>
        </p:txBody>
      </p:sp>
      <p:sp>
        <p:nvSpPr>
          <p:cNvPr id="35842" name="Content Placeholder 2"/>
          <p:cNvSpPr>
            <a:spLocks noGrp="1"/>
          </p:cNvSpPr>
          <p:nvPr>
            <p:ph idx="1"/>
          </p:nvPr>
        </p:nvSpPr>
        <p:spPr/>
        <p:txBody>
          <a:bodyPr/>
          <a:lstStyle/>
          <a:p>
            <a:r>
              <a:rPr lang="en-US" smtClean="0"/>
              <a:t>How many rows are required in the truth table for 3 inputs?</a:t>
            </a:r>
          </a:p>
          <a:p>
            <a:r>
              <a:rPr lang="en-US" smtClean="0"/>
              <a:t>Give examples of </a:t>
            </a:r>
          </a:p>
          <a:p>
            <a:pPr lvl="1"/>
            <a:r>
              <a:rPr lang="en-US" smtClean="0"/>
              <a:t>AND</a:t>
            </a:r>
          </a:p>
          <a:p>
            <a:pPr lvl="1"/>
            <a:r>
              <a:rPr lang="en-US" smtClean="0"/>
              <a:t>OR</a:t>
            </a:r>
          </a:p>
          <a:p>
            <a:pPr lvl="1"/>
            <a:r>
              <a:rPr lang="en-US" smtClean="0"/>
              <a:t>NOT</a:t>
            </a:r>
          </a:p>
        </p:txBody>
      </p:sp>
      <p:sp>
        <p:nvSpPr>
          <p:cNvPr id="4" name="Footer Placeholder 3"/>
          <p:cNvSpPr>
            <a:spLocks noGrp="1"/>
          </p:cNvSpPr>
          <p:nvPr>
            <p:ph type="ftr" sz="quarter" idx="11"/>
          </p:nvPr>
        </p:nvSpPr>
        <p:spPr/>
        <p:txBody>
          <a:bodyPr/>
          <a:lstStyle/>
          <a:p>
            <a:pPr>
              <a:defRPr/>
            </a:pPr>
            <a:r>
              <a:rPr lang="en-US" smtClean="0"/>
              <a:t>ENGG1100. Ch5-Digital Logic (v3e2)</a:t>
            </a:r>
            <a:endParaRPr lang="en-US"/>
          </a:p>
        </p:txBody>
      </p:sp>
      <p:sp>
        <p:nvSpPr>
          <p:cNvPr id="5" name="Slide Number Placeholder 4"/>
          <p:cNvSpPr>
            <a:spLocks noGrp="1"/>
          </p:cNvSpPr>
          <p:nvPr>
            <p:ph type="sldNum" sz="quarter" idx="12"/>
          </p:nvPr>
        </p:nvSpPr>
        <p:spPr/>
        <p:txBody>
          <a:bodyPr/>
          <a:lstStyle/>
          <a:p>
            <a:pPr>
              <a:defRPr/>
            </a:pPr>
            <a:fld id="{A19E4512-EDE8-491C-B3DB-ADB564C56F6B}" type="slidenum">
              <a:rPr lang="en-US"/>
              <a:pPr>
                <a:defRPr/>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a:t>Combinational logic </a:t>
            </a:r>
            <a:r>
              <a:rPr lang="en-US" dirty="0" smtClean="0"/>
              <a:t/>
            </a:r>
            <a:br>
              <a:rPr lang="en-US" dirty="0" smtClean="0"/>
            </a:br>
            <a:r>
              <a:rPr lang="en-US" dirty="0"/>
              <a:t>(</a:t>
            </a:r>
            <a:r>
              <a:rPr lang="en-US" dirty="0" smtClean="0"/>
              <a:t>Combine NOT , AND , OR)</a:t>
            </a:r>
            <a:endParaRPr lang="en-US" dirty="0"/>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en-US" dirty="0"/>
              <a:t> X ,  Y </a:t>
            </a:r>
            <a:r>
              <a:rPr lang="en-US" dirty="0" smtClean="0"/>
              <a:t>, Z are 3 </a:t>
            </a:r>
            <a:r>
              <a:rPr lang="en-US" dirty="0"/>
              <a:t>digital input signals</a:t>
            </a:r>
          </a:p>
          <a:p>
            <a:pPr fontAlgn="auto">
              <a:spcAft>
                <a:spcPts val="0"/>
              </a:spcAft>
              <a:buFont typeface="Arial" pitchFamily="34" charset="0"/>
              <a:buChar char="•"/>
              <a:defRPr/>
            </a:pPr>
            <a:r>
              <a:rPr lang="en-US" dirty="0"/>
              <a:t>We can use a “Truth table” to find the output</a:t>
            </a:r>
          </a:p>
          <a:p>
            <a:pPr fontAlgn="auto">
              <a:spcAft>
                <a:spcPts val="0"/>
              </a:spcAft>
              <a:buFont typeface="Arial" pitchFamily="34" charset="0"/>
              <a:buChar char="•"/>
              <a:defRPr/>
            </a:pPr>
            <a:r>
              <a:rPr lang="en-US" dirty="0"/>
              <a:t>Because there are </a:t>
            </a:r>
            <a:r>
              <a:rPr lang="en-US" dirty="0" smtClean="0"/>
              <a:t>n=3 </a:t>
            </a:r>
            <a:r>
              <a:rPr lang="en-US" dirty="0"/>
              <a:t>inputs: </a:t>
            </a:r>
            <a:r>
              <a:rPr lang="en-US" dirty="0" smtClean="0"/>
              <a:t>X,Y,Z</a:t>
            </a:r>
            <a:endParaRPr lang="en-US" dirty="0"/>
          </a:p>
          <a:p>
            <a:pPr fontAlgn="auto">
              <a:spcAft>
                <a:spcPts val="0"/>
              </a:spcAft>
              <a:buFont typeface="Arial" pitchFamily="34" charset="0"/>
              <a:buChar char="•"/>
              <a:defRPr/>
            </a:pPr>
            <a:r>
              <a:rPr lang="en-US" dirty="0"/>
              <a:t>So there are </a:t>
            </a:r>
            <a:r>
              <a:rPr lang="en-US" dirty="0" smtClean="0"/>
              <a:t>2</a:t>
            </a:r>
            <a:r>
              <a:rPr lang="en-US" baseline="30000" dirty="0" smtClean="0"/>
              <a:t>n</a:t>
            </a:r>
            <a:r>
              <a:rPr lang="en-US" dirty="0" smtClean="0"/>
              <a:t>=8 </a:t>
            </a:r>
            <a:r>
              <a:rPr lang="en-US" dirty="0"/>
              <a:t>rows in the  truth table</a:t>
            </a:r>
          </a:p>
          <a:p>
            <a:pPr fontAlgn="auto">
              <a:spcAft>
                <a:spcPts val="0"/>
              </a:spcAft>
              <a:buFont typeface="Arial" pitchFamily="34" charset="0"/>
              <a:buChar char="•"/>
              <a:defRPr/>
            </a:pPr>
            <a:r>
              <a:rPr lang="en-US" dirty="0"/>
              <a:t>Fill in </a:t>
            </a:r>
            <a:r>
              <a:rPr lang="en-US" dirty="0" smtClean="0"/>
              <a:t>Z: 0,1,0,1,0,1,0,1</a:t>
            </a:r>
            <a:endParaRPr lang="en-US" dirty="0"/>
          </a:p>
          <a:p>
            <a:pPr fontAlgn="auto">
              <a:spcAft>
                <a:spcPts val="0"/>
              </a:spcAft>
              <a:buFont typeface="Arial" pitchFamily="34" charset="0"/>
              <a:buChar char="•"/>
              <a:defRPr/>
            </a:pPr>
            <a:r>
              <a:rPr lang="en-US" dirty="0"/>
              <a:t>Fill in Y: 0,0,1,1,0,0,1,1</a:t>
            </a:r>
          </a:p>
          <a:p>
            <a:pPr fontAlgn="auto">
              <a:spcAft>
                <a:spcPts val="0"/>
              </a:spcAft>
              <a:buFont typeface="Arial" pitchFamily="34" charset="0"/>
              <a:buChar char="•"/>
              <a:defRPr/>
            </a:pPr>
            <a:r>
              <a:rPr lang="en-US" dirty="0"/>
              <a:t>Fill in X</a:t>
            </a:r>
            <a:r>
              <a:rPr lang="en-US" dirty="0" smtClean="0"/>
              <a:t>: 0,0,0,0,1,1,1,1</a:t>
            </a:r>
            <a:endParaRPr lang="en-US" dirty="0"/>
          </a:p>
          <a:p>
            <a:pPr fontAlgn="auto">
              <a:spcAft>
                <a:spcPts val="0"/>
              </a:spcAft>
              <a:buFont typeface="Arial" pitchFamily="34" charset="0"/>
              <a:buChar char="•"/>
              <a:defRPr/>
            </a:pPr>
            <a:r>
              <a:rPr lang="en-US" dirty="0" smtClean="0"/>
              <a:t> </a:t>
            </a:r>
            <a:endParaRPr lang="en-US" dirty="0"/>
          </a:p>
        </p:txBody>
      </p:sp>
      <p:pic>
        <p:nvPicPr>
          <p:cNvPr id="36867" name="Picture 3"/>
          <p:cNvPicPr>
            <a:picLocks noChangeAspect="1" noChangeArrowheads="1"/>
          </p:cNvPicPr>
          <p:nvPr/>
        </p:nvPicPr>
        <p:blipFill>
          <a:blip r:embed="rId2"/>
          <a:srcRect/>
          <a:stretch>
            <a:fillRect/>
          </a:stretch>
        </p:blipFill>
        <p:spPr bwMode="auto">
          <a:xfrm>
            <a:off x="4125913" y="5257800"/>
            <a:ext cx="4578350" cy="1225550"/>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pPr>
              <a:defRPr/>
            </a:pPr>
            <a:r>
              <a:rPr lang="en-US" smtClean="0"/>
              <a:t>ENGG1100. Ch5-Digital Logic (v3e2)</a:t>
            </a:r>
            <a:endParaRPr lang="en-US"/>
          </a:p>
        </p:txBody>
      </p:sp>
      <p:sp>
        <p:nvSpPr>
          <p:cNvPr id="5" name="Slide Number Placeholder 4"/>
          <p:cNvSpPr>
            <a:spLocks noGrp="1"/>
          </p:cNvSpPr>
          <p:nvPr>
            <p:ph type="sldNum" sz="quarter" idx="12"/>
          </p:nvPr>
        </p:nvSpPr>
        <p:spPr/>
        <p:txBody>
          <a:bodyPr/>
          <a:lstStyle/>
          <a:p>
            <a:pPr>
              <a:defRPr/>
            </a:pPr>
            <a:fld id="{353AAF87-4C1D-4F85-951F-0E0C5C12B816}" type="slidenum">
              <a:rPr lang="en-US"/>
              <a:pPr>
                <a:defRPr/>
              </a:pPr>
              <a:t>25</a:t>
            </a:fld>
            <a:endParaRPr lang="en-US"/>
          </a:p>
        </p:txBody>
      </p:sp>
      <p:sp>
        <p:nvSpPr>
          <p:cNvPr id="36870" name="TextBox 6"/>
          <p:cNvSpPr txBox="1">
            <a:spLocks noChangeArrowheads="1"/>
          </p:cNvSpPr>
          <p:nvPr/>
        </p:nvSpPr>
        <p:spPr bwMode="auto">
          <a:xfrm>
            <a:off x="8239125" y="5510213"/>
            <a:ext cx="388938" cy="368300"/>
          </a:xfrm>
          <a:prstGeom prst="rect">
            <a:avLst/>
          </a:prstGeom>
          <a:noFill/>
          <a:ln w="9525">
            <a:noFill/>
            <a:miter lim="800000"/>
            <a:headEnd/>
            <a:tailEnd/>
          </a:ln>
        </p:spPr>
        <p:txBody>
          <a:bodyPr wrap="none">
            <a:spAutoFit/>
          </a:bodyPr>
          <a:lstStyle/>
          <a:p>
            <a:r>
              <a:rPr lang="en-US">
                <a:latin typeface="Calibri" pitchFamily="34" charset="0"/>
              </a:rPr>
              <a:t>W</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pPr algn="l"/>
            <a:r>
              <a:rPr lang="en-US" smtClean="0"/>
              <a:t>Truth table</a:t>
            </a:r>
          </a:p>
        </p:txBody>
      </p:sp>
      <p:sp>
        <p:nvSpPr>
          <p:cNvPr id="37890" name="Content Placeholder 2"/>
          <p:cNvSpPr>
            <a:spLocks noGrp="1"/>
          </p:cNvSpPr>
          <p:nvPr>
            <p:ph idx="1"/>
          </p:nvPr>
        </p:nvSpPr>
        <p:spPr/>
        <p:txBody>
          <a:bodyPr/>
          <a:lstStyle/>
          <a:p>
            <a:r>
              <a:rPr lang="en-US" smtClean="0"/>
              <a:t>We want to find : W=X OR (NOT (Y) AND Z)</a:t>
            </a:r>
          </a:p>
        </p:txBody>
      </p:sp>
      <p:sp>
        <p:nvSpPr>
          <p:cNvPr id="4" name="Footer Placeholder 3"/>
          <p:cNvSpPr>
            <a:spLocks noGrp="1"/>
          </p:cNvSpPr>
          <p:nvPr>
            <p:ph type="ftr" sz="quarter" idx="11"/>
          </p:nvPr>
        </p:nvSpPr>
        <p:spPr/>
        <p:txBody>
          <a:bodyPr/>
          <a:lstStyle/>
          <a:p>
            <a:pPr>
              <a:defRPr/>
            </a:pPr>
            <a:r>
              <a:rPr lang="en-US" smtClean="0"/>
              <a:t>ENGG1100. Ch5-Digital Logic (v3e2)</a:t>
            </a:r>
            <a:endParaRPr lang="en-US"/>
          </a:p>
        </p:txBody>
      </p:sp>
      <p:sp>
        <p:nvSpPr>
          <p:cNvPr id="5" name="Slide Number Placeholder 4"/>
          <p:cNvSpPr>
            <a:spLocks noGrp="1"/>
          </p:cNvSpPr>
          <p:nvPr>
            <p:ph type="sldNum" sz="quarter" idx="12"/>
          </p:nvPr>
        </p:nvSpPr>
        <p:spPr/>
        <p:txBody>
          <a:bodyPr/>
          <a:lstStyle/>
          <a:p>
            <a:pPr>
              <a:defRPr/>
            </a:pPr>
            <a:fld id="{525CC694-848E-4ECE-BC48-3F47336DF6B7}" type="slidenum">
              <a:rPr lang="en-US"/>
              <a:pPr>
                <a:defRPr/>
              </a:pPr>
              <a:t>26</a:t>
            </a:fld>
            <a:endParaRPr lang="en-US"/>
          </a:p>
        </p:txBody>
      </p:sp>
      <p:graphicFrame>
        <p:nvGraphicFramePr>
          <p:cNvPr id="6" name="Content Placeholder 3"/>
          <p:cNvGraphicFramePr>
            <a:graphicFrameLocks noGrp="1"/>
          </p:cNvGraphicFramePr>
          <p:nvPr/>
        </p:nvGraphicFramePr>
        <p:xfrm>
          <a:off x="1143000" y="2133600"/>
          <a:ext cx="6705600" cy="4495800"/>
        </p:xfrm>
        <a:graphic>
          <a:graphicData uri="http://schemas.openxmlformats.org/drawingml/2006/table">
            <a:tbl>
              <a:tblPr/>
              <a:tblGrid>
                <a:gridCol w="1125538"/>
                <a:gridCol w="1125537"/>
                <a:gridCol w="1101725"/>
                <a:gridCol w="1101725"/>
                <a:gridCol w="1103313"/>
                <a:gridCol w="1147762"/>
              </a:tblGrid>
              <a:tr h="1498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X</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Z</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W=X OR (NOT ( Y) AND Z)</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pic>
        <p:nvPicPr>
          <p:cNvPr id="37965" name="Picture 3"/>
          <p:cNvPicPr>
            <a:picLocks noChangeAspect="1" noChangeArrowheads="1"/>
          </p:cNvPicPr>
          <p:nvPr/>
        </p:nvPicPr>
        <p:blipFill>
          <a:blip r:embed="rId2"/>
          <a:srcRect/>
          <a:stretch>
            <a:fillRect/>
          </a:stretch>
        </p:blipFill>
        <p:spPr bwMode="auto">
          <a:xfrm>
            <a:off x="4419600" y="304800"/>
            <a:ext cx="4578350" cy="1225550"/>
          </a:xfrm>
          <a:prstGeom prst="rect">
            <a:avLst/>
          </a:prstGeom>
          <a:noFill/>
          <a:ln w="9525">
            <a:noFill/>
            <a:miter lim="800000"/>
            <a:headEnd/>
            <a:tailEnd/>
          </a:ln>
        </p:spPr>
      </p:pic>
      <p:sp>
        <p:nvSpPr>
          <p:cNvPr id="37966" name="TextBox 7"/>
          <p:cNvSpPr txBox="1">
            <a:spLocks noChangeArrowheads="1"/>
          </p:cNvSpPr>
          <p:nvPr/>
        </p:nvSpPr>
        <p:spPr bwMode="auto">
          <a:xfrm>
            <a:off x="8382000" y="514350"/>
            <a:ext cx="390525" cy="369888"/>
          </a:xfrm>
          <a:prstGeom prst="rect">
            <a:avLst/>
          </a:prstGeom>
          <a:noFill/>
          <a:ln w="9525">
            <a:noFill/>
            <a:miter lim="800000"/>
            <a:headEnd/>
            <a:tailEnd/>
          </a:ln>
        </p:spPr>
        <p:txBody>
          <a:bodyPr wrap="none">
            <a:spAutoFit/>
          </a:bodyPr>
          <a:lstStyle/>
          <a:p>
            <a:r>
              <a:rPr lang="en-US">
                <a:latin typeface="Calibri" pitchFamily="34" charset="0"/>
              </a:rPr>
              <a:t>W</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r>
              <a:rPr lang="en-US" smtClean="0"/>
              <a:t>We can solve it step by step</a:t>
            </a:r>
          </a:p>
        </p:txBody>
      </p:sp>
      <p:sp>
        <p:nvSpPr>
          <p:cNvPr id="38914" name="Content Placeholder 2"/>
          <p:cNvSpPr>
            <a:spLocks noGrp="1"/>
          </p:cNvSpPr>
          <p:nvPr>
            <p:ph idx="1"/>
          </p:nvPr>
        </p:nvSpPr>
        <p:spPr/>
        <p:txBody>
          <a:bodyPr/>
          <a:lstStyle/>
          <a:p>
            <a:r>
              <a:rPr lang="en-US" smtClean="0"/>
              <a:t>Step1 </a:t>
            </a:r>
          </a:p>
        </p:txBody>
      </p:sp>
      <p:sp>
        <p:nvSpPr>
          <p:cNvPr id="4" name="Footer Placeholder 3"/>
          <p:cNvSpPr>
            <a:spLocks noGrp="1"/>
          </p:cNvSpPr>
          <p:nvPr>
            <p:ph type="ftr" sz="quarter" idx="11"/>
          </p:nvPr>
        </p:nvSpPr>
        <p:spPr/>
        <p:txBody>
          <a:bodyPr/>
          <a:lstStyle/>
          <a:p>
            <a:pPr>
              <a:defRPr/>
            </a:pPr>
            <a:r>
              <a:rPr lang="en-US" smtClean="0"/>
              <a:t>ENGG1100. Ch5-Digital Logic (v3e2)</a:t>
            </a:r>
            <a:endParaRPr lang="en-US"/>
          </a:p>
        </p:txBody>
      </p:sp>
      <p:sp>
        <p:nvSpPr>
          <p:cNvPr id="5" name="Slide Number Placeholder 4"/>
          <p:cNvSpPr>
            <a:spLocks noGrp="1"/>
          </p:cNvSpPr>
          <p:nvPr>
            <p:ph type="sldNum" sz="quarter" idx="12"/>
          </p:nvPr>
        </p:nvSpPr>
        <p:spPr/>
        <p:txBody>
          <a:bodyPr/>
          <a:lstStyle/>
          <a:p>
            <a:pPr>
              <a:defRPr/>
            </a:pPr>
            <a:fld id="{0CA56F83-F825-41C4-B7D3-634DE7E71409}" type="slidenum">
              <a:rPr lang="en-US"/>
              <a:pPr>
                <a:defRPr/>
              </a:pPr>
              <a:t>27</a:t>
            </a:fld>
            <a:endParaRPr lang="en-US" dirty="0"/>
          </a:p>
        </p:txBody>
      </p:sp>
      <p:graphicFrame>
        <p:nvGraphicFramePr>
          <p:cNvPr id="6" name="Content Placeholder 3"/>
          <p:cNvGraphicFramePr>
            <a:graphicFrameLocks/>
          </p:cNvGraphicFramePr>
          <p:nvPr/>
        </p:nvGraphicFramePr>
        <p:xfrm>
          <a:off x="1524000" y="2667000"/>
          <a:ext cx="4114800" cy="3609381"/>
        </p:xfrm>
        <a:graphic>
          <a:graphicData uri="http://schemas.openxmlformats.org/drawingml/2006/table">
            <a:tbl>
              <a:tblPr firstRow="1" bandRow="1">
                <a:tableStyleId>{5C22544A-7EE6-4342-B048-85BDC9FD1C3A}</a:tableStyleId>
              </a:tblPr>
              <a:tblGrid>
                <a:gridCol w="1039336"/>
                <a:gridCol w="1039336"/>
                <a:gridCol w="1018064"/>
                <a:gridCol w="1018064"/>
              </a:tblGrid>
              <a:tr h="647837">
                <a:tc>
                  <a:txBody>
                    <a:bodyPr/>
                    <a:lstStyle/>
                    <a:p>
                      <a:r>
                        <a:rPr lang="en-US" dirty="0" smtClean="0"/>
                        <a:t>X</a:t>
                      </a:r>
                      <a:endParaRPr lang="en-US" dirty="0"/>
                    </a:p>
                  </a:txBody>
                  <a:tcPr/>
                </a:tc>
                <a:tc>
                  <a:txBody>
                    <a:bodyPr/>
                    <a:lstStyle/>
                    <a:p>
                      <a:r>
                        <a:rPr lang="en-US" dirty="0" smtClean="0"/>
                        <a:t>Y</a:t>
                      </a:r>
                      <a:endParaRPr lang="en-US" dirty="0"/>
                    </a:p>
                  </a:txBody>
                  <a:tcPr/>
                </a:tc>
                <a:tc>
                  <a:txBody>
                    <a:bodyPr/>
                    <a:lstStyle/>
                    <a:p>
                      <a:r>
                        <a:rPr lang="en-US" dirty="0" smtClean="0"/>
                        <a:t>Z</a:t>
                      </a:r>
                      <a:endParaRPr lang="en-US" dirty="0"/>
                    </a:p>
                  </a:txBody>
                  <a:tcPr/>
                </a:tc>
                <a:tc>
                  <a:txBody>
                    <a:bodyPr/>
                    <a:lstStyle/>
                    <a:p>
                      <a:r>
                        <a:rPr lang="en-US" dirty="0" smtClean="0"/>
                        <a:t>NOT(Y)</a:t>
                      </a:r>
                      <a:endParaRPr lang="en-US" dirty="0"/>
                    </a:p>
                  </a:txBody>
                  <a:tcPr/>
                </a:tc>
              </a:tr>
              <a:tr h="370193">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193">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70193">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70193">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70193">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193">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70193">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70193">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bl>
          </a:graphicData>
        </a:graphic>
      </p:graphicFrame>
      <p:pic>
        <p:nvPicPr>
          <p:cNvPr id="38969" name="Picture 3"/>
          <p:cNvPicPr>
            <a:picLocks noChangeAspect="1" noChangeArrowheads="1"/>
          </p:cNvPicPr>
          <p:nvPr/>
        </p:nvPicPr>
        <p:blipFill>
          <a:blip r:embed="rId2"/>
          <a:srcRect/>
          <a:stretch>
            <a:fillRect/>
          </a:stretch>
        </p:blipFill>
        <p:spPr bwMode="auto">
          <a:xfrm>
            <a:off x="3200400" y="1219200"/>
            <a:ext cx="4578350" cy="1225550"/>
          </a:xfrm>
          <a:prstGeom prst="rect">
            <a:avLst/>
          </a:prstGeom>
          <a:noFill/>
          <a:ln w="9525">
            <a:noFill/>
            <a:miter lim="800000"/>
            <a:headEnd/>
            <a:tailEnd/>
          </a:ln>
        </p:spPr>
      </p:pic>
      <p:sp>
        <p:nvSpPr>
          <p:cNvPr id="8" name="Oval 7"/>
          <p:cNvSpPr/>
          <p:nvPr/>
        </p:nvSpPr>
        <p:spPr>
          <a:xfrm>
            <a:off x="4343400" y="3200400"/>
            <a:ext cx="1447800" cy="348456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Oval 8"/>
          <p:cNvSpPr/>
          <p:nvPr/>
        </p:nvSpPr>
        <p:spPr>
          <a:xfrm>
            <a:off x="2362200" y="3200400"/>
            <a:ext cx="1143000" cy="3475038"/>
          </a:xfrm>
          <a:prstGeom prst="ellipse">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1" name="Straight Arrow Connector 10"/>
          <p:cNvCxnSpPr>
            <a:endCxn id="8" idx="3"/>
          </p:cNvCxnSpPr>
          <p:nvPr/>
        </p:nvCxnSpPr>
        <p:spPr>
          <a:xfrm flipV="1">
            <a:off x="3200400" y="6175375"/>
            <a:ext cx="1355725" cy="3016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8973" name="TextBox 12"/>
          <p:cNvSpPr txBox="1">
            <a:spLocks noChangeArrowheads="1"/>
          </p:cNvSpPr>
          <p:nvPr/>
        </p:nvSpPr>
        <p:spPr bwMode="auto">
          <a:xfrm>
            <a:off x="5943600" y="3124200"/>
            <a:ext cx="3200400" cy="1570038"/>
          </a:xfrm>
          <a:prstGeom prst="rect">
            <a:avLst/>
          </a:prstGeom>
          <a:noFill/>
          <a:ln w="9525">
            <a:noFill/>
            <a:miter lim="800000"/>
            <a:headEnd/>
            <a:tailEnd/>
          </a:ln>
        </p:spPr>
        <p:txBody>
          <a:bodyPr>
            <a:spAutoFit/>
          </a:bodyPr>
          <a:lstStyle/>
          <a:p>
            <a:r>
              <a:rPr lang="en-US" sz="2400">
                <a:latin typeface="Calibri" pitchFamily="34" charset="0"/>
              </a:rPr>
              <a:t>Produce NOT (Y)</a:t>
            </a:r>
          </a:p>
          <a:p>
            <a:r>
              <a:rPr lang="en-US" sz="2400">
                <a:latin typeface="Calibri" pitchFamily="34" charset="0"/>
              </a:rPr>
              <a:t>From Y first.</a:t>
            </a:r>
          </a:p>
          <a:p>
            <a:r>
              <a:rPr lang="en-US" sz="2400">
                <a:latin typeface="Calibri" pitchFamily="34" charset="0"/>
              </a:rPr>
              <a:t>X,Z are not used in this step.</a:t>
            </a:r>
          </a:p>
        </p:txBody>
      </p:sp>
      <p:sp>
        <p:nvSpPr>
          <p:cNvPr id="38974" name="TextBox 13"/>
          <p:cNvSpPr txBox="1">
            <a:spLocks noChangeArrowheads="1"/>
          </p:cNvSpPr>
          <p:nvPr/>
        </p:nvSpPr>
        <p:spPr bwMode="auto">
          <a:xfrm>
            <a:off x="1905000" y="6315075"/>
            <a:ext cx="679450" cy="369888"/>
          </a:xfrm>
          <a:prstGeom prst="rect">
            <a:avLst/>
          </a:prstGeom>
          <a:noFill/>
          <a:ln w="9525">
            <a:noFill/>
            <a:miter lim="800000"/>
            <a:headEnd/>
            <a:tailEnd/>
          </a:ln>
        </p:spPr>
        <p:txBody>
          <a:bodyPr wrap="none">
            <a:spAutoFit/>
          </a:bodyPr>
          <a:lstStyle/>
          <a:p>
            <a:r>
              <a:rPr lang="en-US">
                <a:latin typeface="Calibri" pitchFamily="34" charset="0"/>
              </a:rPr>
              <a:t>input</a:t>
            </a:r>
          </a:p>
        </p:txBody>
      </p:sp>
      <p:sp>
        <p:nvSpPr>
          <p:cNvPr id="38975" name="TextBox 14"/>
          <p:cNvSpPr txBox="1">
            <a:spLocks noChangeArrowheads="1"/>
          </p:cNvSpPr>
          <p:nvPr/>
        </p:nvSpPr>
        <p:spPr bwMode="auto">
          <a:xfrm>
            <a:off x="5451475" y="6315075"/>
            <a:ext cx="825500" cy="369888"/>
          </a:xfrm>
          <a:prstGeom prst="rect">
            <a:avLst/>
          </a:prstGeom>
          <a:noFill/>
          <a:ln w="9525">
            <a:noFill/>
            <a:miter lim="800000"/>
            <a:headEnd/>
            <a:tailEnd/>
          </a:ln>
        </p:spPr>
        <p:txBody>
          <a:bodyPr wrap="none">
            <a:spAutoFit/>
          </a:bodyPr>
          <a:lstStyle/>
          <a:p>
            <a:r>
              <a:rPr lang="en-US">
                <a:solidFill>
                  <a:srgbClr val="FF0000"/>
                </a:solidFill>
                <a:latin typeface="Calibri" pitchFamily="34" charset="0"/>
              </a:rPr>
              <a:t>output</a:t>
            </a:r>
          </a:p>
        </p:txBody>
      </p:sp>
      <p:sp>
        <p:nvSpPr>
          <p:cNvPr id="16" name="Oval 15"/>
          <p:cNvSpPr/>
          <p:nvPr/>
        </p:nvSpPr>
        <p:spPr>
          <a:xfrm>
            <a:off x="2743200" y="1676400"/>
            <a:ext cx="2324100" cy="533400"/>
          </a:xfrm>
          <a:prstGeom prst="ellipse">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8" name="Straight Arrow Connector 17"/>
          <p:cNvCxnSpPr>
            <a:endCxn id="16" idx="2"/>
          </p:cNvCxnSpPr>
          <p:nvPr/>
        </p:nvCxnSpPr>
        <p:spPr>
          <a:xfrm>
            <a:off x="1905000" y="1943100"/>
            <a:ext cx="838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endCxn id="8" idx="7"/>
          </p:cNvCxnSpPr>
          <p:nvPr/>
        </p:nvCxnSpPr>
        <p:spPr>
          <a:xfrm flipH="1">
            <a:off x="5578475" y="3352800"/>
            <a:ext cx="365125" cy="357188"/>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sp>
        <p:nvSpPr>
          <p:cNvPr id="38979" name="TextBox 18"/>
          <p:cNvSpPr txBox="1">
            <a:spLocks noChangeArrowheads="1"/>
          </p:cNvSpPr>
          <p:nvPr/>
        </p:nvSpPr>
        <p:spPr bwMode="auto">
          <a:xfrm>
            <a:off x="7848600" y="1795463"/>
            <a:ext cx="390525" cy="369887"/>
          </a:xfrm>
          <a:prstGeom prst="rect">
            <a:avLst/>
          </a:prstGeom>
          <a:noFill/>
          <a:ln w="9525">
            <a:noFill/>
            <a:miter lim="800000"/>
            <a:headEnd/>
            <a:tailEnd/>
          </a:ln>
        </p:spPr>
        <p:txBody>
          <a:bodyPr wrap="none">
            <a:spAutoFit/>
          </a:bodyPr>
          <a:lstStyle/>
          <a:p>
            <a:r>
              <a:rPr lang="en-US">
                <a:latin typeface="Calibri" pitchFamily="34" charset="0"/>
              </a:rPr>
              <a:t>W</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smtClean="0"/>
              <a:t>We can solve it step by step</a:t>
            </a:r>
          </a:p>
        </p:txBody>
      </p:sp>
      <p:sp>
        <p:nvSpPr>
          <p:cNvPr id="39938" name="Content Placeholder 2"/>
          <p:cNvSpPr>
            <a:spLocks noGrp="1"/>
          </p:cNvSpPr>
          <p:nvPr>
            <p:ph idx="1"/>
          </p:nvPr>
        </p:nvSpPr>
        <p:spPr/>
        <p:txBody>
          <a:bodyPr/>
          <a:lstStyle/>
          <a:p>
            <a:r>
              <a:rPr lang="en-US" smtClean="0"/>
              <a:t>Step2 </a:t>
            </a:r>
          </a:p>
        </p:txBody>
      </p:sp>
      <p:sp>
        <p:nvSpPr>
          <p:cNvPr id="4" name="Footer Placeholder 3"/>
          <p:cNvSpPr>
            <a:spLocks noGrp="1"/>
          </p:cNvSpPr>
          <p:nvPr>
            <p:ph type="ftr" sz="quarter" idx="11"/>
          </p:nvPr>
        </p:nvSpPr>
        <p:spPr/>
        <p:txBody>
          <a:bodyPr/>
          <a:lstStyle/>
          <a:p>
            <a:pPr>
              <a:defRPr/>
            </a:pPr>
            <a:r>
              <a:rPr lang="en-US" smtClean="0"/>
              <a:t>ENGG1100. Ch5-Digital Logic (v3e2)</a:t>
            </a:r>
            <a:endParaRPr lang="en-US"/>
          </a:p>
        </p:txBody>
      </p:sp>
      <p:sp>
        <p:nvSpPr>
          <p:cNvPr id="5" name="Slide Number Placeholder 4"/>
          <p:cNvSpPr>
            <a:spLocks noGrp="1"/>
          </p:cNvSpPr>
          <p:nvPr>
            <p:ph type="sldNum" sz="quarter" idx="12"/>
          </p:nvPr>
        </p:nvSpPr>
        <p:spPr/>
        <p:txBody>
          <a:bodyPr/>
          <a:lstStyle/>
          <a:p>
            <a:pPr>
              <a:defRPr/>
            </a:pPr>
            <a:fld id="{B8E9D1A7-720B-4867-B4D3-73D6FC721AD1}" type="slidenum">
              <a:rPr lang="en-US"/>
              <a:pPr>
                <a:defRPr/>
              </a:pPr>
              <a:t>28</a:t>
            </a:fld>
            <a:endParaRPr lang="en-US"/>
          </a:p>
        </p:txBody>
      </p:sp>
      <p:graphicFrame>
        <p:nvGraphicFramePr>
          <p:cNvPr id="6" name="Content Placeholder 3"/>
          <p:cNvGraphicFramePr>
            <a:graphicFrameLocks noGrp="1"/>
          </p:cNvGraphicFramePr>
          <p:nvPr/>
        </p:nvGraphicFramePr>
        <p:xfrm>
          <a:off x="914400" y="2611438"/>
          <a:ext cx="6111875" cy="4015105"/>
        </p:xfrm>
        <a:graphic>
          <a:graphicData uri="http://schemas.openxmlformats.org/drawingml/2006/table">
            <a:tbl>
              <a:tblPr/>
              <a:tblGrid>
                <a:gridCol w="1236663"/>
                <a:gridCol w="1238250"/>
                <a:gridCol w="1212850"/>
                <a:gridCol w="1211262"/>
                <a:gridCol w="1212850"/>
              </a:tblGrid>
              <a:tr h="10890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X</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Z</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NOT(Y)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Z AND (NOT(Y))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349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349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349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349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349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349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349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349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pic>
        <p:nvPicPr>
          <p:cNvPr id="40003" name="Picture 3"/>
          <p:cNvPicPr>
            <a:picLocks noChangeAspect="1" noChangeArrowheads="1"/>
          </p:cNvPicPr>
          <p:nvPr/>
        </p:nvPicPr>
        <p:blipFill>
          <a:blip r:embed="rId2"/>
          <a:srcRect/>
          <a:stretch>
            <a:fillRect/>
          </a:stretch>
        </p:blipFill>
        <p:spPr bwMode="auto">
          <a:xfrm>
            <a:off x="3200400" y="1219200"/>
            <a:ext cx="4578350" cy="1225550"/>
          </a:xfrm>
          <a:prstGeom prst="rect">
            <a:avLst/>
          </a:prstGeom>
          <a:noFill/>
          <a:ln w="9525">
            <a:noFill/>
            <a:miter lim="800000"/>
            <a:headEnd/>
            <a:tailEnd/>
          </a:ln>
        </p:spPr>
      </p:pic>
      <p:sp>
        <p:nvSpPr>
          <p:cNvPr id="9" name="Oval 8"/>
          <p:cNvSpPr/>
          <p:nvPr/>
        </p:nvSpPr>
        <p:spPr>
          <a:xfrm>
            <a:off x="4343400" y="3505200"/>
            <a:ext cx="1357313" cy="3200400"/>
          </a:xfrm>
          <a:prstGeom prst="ellipse">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Oval 10"/>
          <p:cNvSpPr/>
          <p:nvPr/>
        </p:nvSpPr>
        <p:spPr>
          <a:xfrm>
            <a:off x="5562600" y="3505200"/>
            <a:ext cx="1447800" cy="322103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006" name="TextBox 11"/>
          <p:cNvSpPr txBox="1">
            <a:spLocks noChangeArrowheads="1"/>
          </p:cNvSpPr>
          <p:nvPr/>
        </p:nvSpPr>
        <p:spPr bwMode="auto">
          <a:xfrm>
            <a:off x="3789363" y="6521450"/>
            <a:ext cx="681037" cy="368300"/>
          </a:xfrm>
          <a:prstGeom prst="rect">
            <a:avLst/>
          </a:prstGeom>
          <a:noFill/>
          <a:ln w="9525">
            <a:noFill/>
            <a:miter lim="800000"/>
            <a:headEnd/>
            <a:tailEnd/>
          </a:ln>
        </p:spPr>
        <p:txBody>
          <a:bodyPr wrap="none">
            <a:spAutoFit/>
          </a:bodyPr>
          <a:lstStyle/>
          <a:p>
            <a:r>
              <a:rPr lang="en-US">
                <a:latin typeface="Calibri" pitchFamily="34" charset="0"/>
              </a:rPr>
              <a:t>input</a:t>
            </a:r>
          </a:p>
        </p:txBody>
      </p:sp>
      <p:sp>
        <p:nvSpPr>
          <p:cNvPr id="40007" name="TextBox 13"/>
          <p:cNvSpPr txBox="1">
            <a:spLocks noChangeArrowheads="1"/>
          </p:cNvSpPr>
          <p:nvPr/>
        </p:nvSpPr>
        <p:spPr bwMode="auto">
          <a:xfrm>
            <a:off x="6437313" y="6481763"/>
            <a:ext cx="825500" cy="369887"/>
          </a:xfrm>
          <a:prstGeom prst="rect">
            <a:avLst/>
          </a:prstGeom>
          <a:noFill/>
          <a:ln w="9525">
            <a:noFill/>
            <a:miter lim="800000"/>
            <a:headEnd/>
            <a:tailEnd/>
          </a:ln>
        </p:spPr>
        <p:txBody>
          <a:bodyPr wrap="none">
            <a:spAutoFit/>
          </a:bodyPr>
          <a:lstStyle/>
          <a:p>
            <a:r>
              <a:rPr lang="en-US">
                <a:solidFill>
                  <a:srgbClr val="FF0000"/>
                </a:solidFill>
                <a:latin typeface="Calibri" pitchFamily="34" charset="0"/>
              </a:rPr>
              <a:t>output</a:t>
            </a:r>
          </a:p>
        </p:txBody>
      </p:sp>
      <p:sp>
        <p:nvSpPr>
          <p:cNvPr id="15" name="Oval 14"/>
          <p:cNvSpPr/>
          <p:nvPr/>
        </p:nvSpPr>
        <p:spPr>
          <a:xfrm>
            <a:off x="2938463" y="3446463"/>
            <a:ext cx="1190625" cy="3243262"/>
          </a:xfrm>
          <a:prstGeom prst="ellipse">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009" name="TextBox 15"/>
          <p:cNvSpPr txBox="1">
            <a:spLocks noChangeArrowheads="1"/>
          </p:cNvSpPr>
          <p:nvPr/>
        </p:nvSpPr>
        <p:spPr bwMode="auto">
          <a:xfrm>
            <a:off x="5149850" y="6488113"/>
            <a:ext cx="679450" cy="369887"/>
          </a:xfrm>
          <a:prstGeom prst="rect">
            <a:avLst/>
          </a:prstGeom>
          <a:noFill/>
          <a:ln w="9525">
            <a:noFill/>
            <a:miter lim="800000"/>
            <a:headEnd/>
            <a:tailEnd/>
          </a:ln>
        </p:spPr>
        <p:txBody>
          <a:bodyPr wrap="none">
            <a:spAutoFit/>
          </a:bodyPr>
          <a:lstStyle/>
          <a:p>
            <a:r>
              <a:rPr lang="en-US">
                <a:latin typeface="Calibri" pitchFamily="34" charset="0"/>
              </a:rPr>
              <a:t>input</a:t>
            </a:r>
          </a:p>
        </p:txBody>
      </p:sp>
      <p:sp>
        <p:nvSpPr>
          <p:cNvPr id="40010" name="TextBox 16"/>
          <p:cNvSpPr txBox="1">
            <a:spLocks noChangeArrowheads="1"/>
          </p:cNvSpPr>
          <p:nvPr/>
        </p:nvSpPr>
        <p:spPr bwMode="auto">
          <a:xfrm>
            <a:off x="7086600" y="3048000"/>
            <a:ext cx="2057400" cy="2308225"/>
          </a:xfrm>
          <a:prstGeom prst="rect">
            <a:avLst/>
          </a:prstGeom>
          <a:noFill/>
          <a:ln w="9525">
            <a:noFill/>
            <a:miter lim="800000"/>
            <a:headEnd/>
            <a:tailEnd/>
          </a:ln>
        </p:spPr>
        <p:txBody>
          <a:bodyPr>
            <a:spAutoFit/>
          </a:bodyPr>
          <a:lstStyle/>
          <a:p>
            <a:r>
              <a:rPr lang="en-US" sz="2400">
                <a:latin typeface="Calibri" pitchFamily="34" charset="0"/>
              </a:rPr>
              <a:t>Then, produce </a:t>
            </a:r>
          </a:p>
          <a:p>
            <a:r>
              <a:rPr lang="en-US" sz="2400">
                <a:latin typeface="Calibri" pitchFamily="34" charset="0"/>
              </a:rPr>
              <a:t>[Z AND (NOT (Y))].</a:t>
            </a:r>
          </a:p>
          <a:p>
            <a:r>
              <a:rPr lang="en-US" sz="2400">
                <a:latin typeface="Calibri" pitchFamily="34" charset="0"/>
              </a:rPr>
              <a:t>X , Y are not used directly in this step.</a:t>
            </a:r>
          </a:p>
        </p:txBody>
      </p:sp>
      <p:sp>
        <p:nvSpPr>
          <p:cNvPr id="8" name="Oval 7"/>
          <p:cNvSpPr/>
          <p:nvPr/>
        </p:nvSpPr>
        <p:spPr>
          <a:xfrm>
            <a:off x="2743200" y="1600200"/>
            <a:ext cx="3276600" cy="990600"/>
          </a:xfrm>
          <a:prstGeom prst="ellipse">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8" name="Straight Arrow Connector 17"/>
          <p:cNvCxnSpPr/>
          <p:nvPr/>
        </p:nvCxnSpPr>
        <p:spPr>
          <a:xfrm>
            <a:off x="1905000" y="1943100"/>
            <a:ext cx="838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flipV="1">
            <a:off x="6781800" y="3048000"/>
            <a:ext cx="457200" cy="457200"/>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40014" name="TextBox 24"/>
          <p:cNvSpPr txBox="1">
            <a:spLocks noChangeArrowheads="1"/>
          </p:cNvSpPr>
          <p:nvPr/>
        </p:nvSpPr>
        <p:spPr bwMode="auto">
          <a:xfrm>
            <a:off x="7848600" y="1795463"/>
            <a:ext cx="390525" cy="369887"/>
          </a:xfrm>
          <a:prstGeom prst="rect">
            <a:avLst/>
          </a:prstGeom>
          <a:noFill/>
          <a:ln w="9525">
            <a:noFill/>
            <a:miter lim="800000"/>
            <a:headEnd/>
            <a:tailEnd/>
          </a:ln>
        </p:spPr>
        <p:txBody>
          <a:bodyPr wrap="none">
            <a:spAutoFit/>
          </a:bodyPr>
          <a:lstStyle/>
          <a:p>
            <a:r>
              <a:rPr lang="en-US">
                <a:latin typeface="Calibri" pitchFamily="34" charset="0"/>
              </a:rPr>
              <a:t>W</a:t>
            </a:r>
          </a:p>
        </p:txBody>
      </p:sp>
      <p:cxnSp>
        <p:nvCxnSpPr>
          <p:cNvPr id="19" name="Straight Arrow Connector 18"/>
          <p:cNvCxnSpPr/>
          <p:nvPr/>
        </p:nvCxnSpPr>
        <p:spPr>
          <a:xfrm>
            <a:off x="6286500" y="2165350"/>
            <a:ext cx="114300" cy="425450"/>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r>
              <a:rPr lang="en-US" smtClean="0"/>
              <a:t>We can solve it step by step</a:t>
            </a:r>
          </a:p>
        </p:txBody>
      </p:sp>
      <p:sp>
        <p:nvSpPr>
          <p:cNvPr id="40962" name="Content Placeholder 2"/>
          <p:cNvSpPr>
            <a:spLocks noGrp="1"/>
          </p:cNvSpPr>
          <p:nvPr>
            <p:ph idx="1"/>
          </p:nvPr>
        </p:nvSpPr>
        <p:spPr/>
        <p:txBody>
          <a:bodyPr/>
          <a:lstStyle/>
          <a:p>
            <a:r>
              <a:rPr lang="en-US" smtClean="0"/>
              <a:t>Step3 </a:t>
            </a:r>
          </a:p>
        </p:txBody>
      </p:sp>
      <p:sp>
        <p:nvSpPr>
          <p:cNvPr id="4" name="Footer Placeholder 3"/>
          <p:cNvSpPr>
            <a:spLocks noGrp="1"/>
          </p:cNvSpPr>
          <p:nvPr>
            <p:ph type="ftr" sz="quarter" idx="11"/>
          </p:nvPr>
        </p:nvSpPr>
        <p:spPr/>
        <p:txBody>
          <a:bodyPr/>
          <a:lstStyle/>
          <a:p>
            <a:pPr>
              <a:defRPr/>
            </a:pPr>
            <a:r>
              <a:rPr lang="en-US" smtClean="0"/>
              <a:t>ENGG1100. Ch5-Digital Logic (v3e2)</a:t>
            </a:r>
            <a:endParaRPr lang="en-US"/>
          </a:p>
        </p:txBody>
      </p:sp>
      <p:sp>
        <p:nvSpPr>
          <p:cNvPr id="5" name="Slide Number Placeholder 4"/>
          <p:cNvSpPr>
            <a:spLocks noGrp="1"/>
          </p:cNvSpPr>
          <p:nvPr>
            <p:ph type="sldNum" sz="quarter" idx="12"/>
          </p:nvPr>
        </p:nvSpPr>
        <p:spPr/>
        <p:txBody>
          <a:bodyPr/>
          <a:lstStyle/>
          <a:p>
            <a:pPr>
              <a:defRPr/>
            </a:pPr>
            <a:fld id="{032BE3F1-BFFE-4F98-8A0C-2AB961403B0D}" type="slidenum">
              <a:rPr lang="en-US"/>
              <a:pPr>
                <a:defRPr/>
              </a:pPr>
              <a:t>29</a:t>
            </a:fld>
            <a:endParaRPr lang="en-US"/>
          </a:p>
        </p:txBody>
      </p:sp>
      <p:graphicFrame>
        <p:nvGraphicFramePr>
          <p:cNvPr id="6" name="Content Placeholder 3"/>
          <p:cNvGraphicFramePr>
            <a:graphicFrameLocks noGrp="1"/>
          </p:cNvGraphicFramePr>
          <p:nvPr/>
        </p:nvGraphicFramePr>
        <p:xfrm>
          <a:off x="685800" y="2444750"/>
          <a:ext cx="8053388" cy="4216400"/>
        </p:xfrm>
        <a:graphic>
          <a:graphicData uri="http://schemas.openxmlformats.org/drawingml/2006/table">
            <a:tbl>
              <a:tblPr/>
              <a:tblGrid>
                <a:gridCol w="1143000"/>
                <a:gridCol w="990600"/>
                <a:gridCol w="1066800"/>
                <a:gridCol w="1371600"/>
                <a:gridCol w="1676400"/>
                <a:gridCol w="1804988"/>
              </a:tblGrid>
              <a:tr h="1219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X</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Z</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NOT(Y)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Z AND (NOT(Y)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W=X OR (Z AND (NOT(Y)))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pic>
        <p:nvPicPr>
          <p:cNvPr id="41037" name="Picture 3"/>
          <p:cNvPicPr>
            <a:picLocks noChangeAspect="1" noChangeArrowheads="1"/>
          </p:cNvPicPr>
          <p:nvPr/>
        </p:nvPicPr>
        <p:blipFill>
          <a:blip r:embed="rId3"/>
          <a:srcRect/>
          <a:stretch>
            <a:fillRect/>
          </a:stretch>
        </p:blipFill>
        <p:spPr bwMode="auto">
          <a:xfrm>
            <a:off x="3200400" y="1219200"/>
            <a:ext cx="4578350" cy="1225550"/>
          </a:xfrm>
          <a:prstGeom prst="rect">
            <a:avLst/>
          </a:prstGeom>
          <a:noFill/>
          <a:ln w="9525">
            <a:noFill/>
            <a:miter lim="800000"/>
            <a:headEnd/>
            <a:tailEnd/>
          </a:ln>
        </p:spPr>
      </p:pic>
      <p:sp>
        <p:nvSpPr>
          <p:cNvPr id="8" name="Oval 7"/>
          <p:cNvSpPr/>
          <p:nvPr/>
        </p:nvSpPr>
        <p:spPr>
          <a:xfrm>
            <a:off x="4841875" y="3579813"/>
            <a:ext cx="1295400" cy="3071812"/>
          </a:xfrm>
          <a:prstGeom prst="ellipse">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Oval 8"/>
          <p:cNvSpPr/>
          <p:nvPr/>
        </p:nvSpPr>
        <p:spPr>
          <a:xfrm>
            <a:off x="354013" y="3692525"/>
            <a:ext cx="976312" cy="3048000"/>
          </a:xfrm>
          <a:prstGeom prst="ellipse">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Oval 10"/>
          <p:cNvSpPr/>
          <p:nvPr/>
        </p:nvSpPr>
        <p:spPr>
          <a:xfrm>
            <a:off x="6584950" y="3579813"/>
            <a:ext cx="1193800" cy="318293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1041" name="TextBox 11"/>
          <p:cNvSpPr txBox="1">
            <a:spLocks noChangeArrowheads="1"/>
          </p:cNvSpPr>
          <p:nvPr/>
        </p:nvSpPr>
        <p:spPr bwMode="auto">
          <a:xfrm>
            <a:off x="990600" y="6521450"/>
            <a:ext cx="679450" cy="368300"/>
          </a:xfrm>
          <a:prstGeom prst="rect">
            <a:avLst/>
          </a:prstGeom>
          <a:noFill/>
          <a:ln w="9525">
            <a:noFill/>
            <a:miter lim="800000"/>
            <a:headEnd/>
            <a:tailEnd/>
          </a:ln>
        </p:spPr>
        <p:txBody>
          <a:bodyPr wrap="none">
            <a:spAutoFit/>
          </a:bodyPr>
          <a:lstStyle/>
          <a:p>
            <a:r>
              <a:rPr lang="en-US">
                <a:latin typeface="Calibri" pitchFamily="34" charset="0"/>
              </a:rPr>
              <a:t>input</a:t>
            </a:r>
          </a:p>
        </p:txBody>
      </p:sp>
      <p:sp>
        <p:nvSpPr>
          <p:cNvPr id="41042" name="TextBox 12"/>
          <p:cNvSpPr txBox="1">
            <a:spLocks noChangeArrowheads="1"/>
          </p:cNvSpPr>
          <p:nvPr/>
        </p:nvSpPr>
        <p:spPr bwMode="auto">
          <a:xfrm>
            <a:off x="5797550" y="6459538"/>
            <a:ext cx="679450" cy="369887"/>
          </a:xfrm>
          <a:prstGeom prst="rect">
            <a:avLst/>
          </a:prstGeom>
          <a:noFill/>
          <a:ln w="9525">
            <a:noFill/>
            <a:miter lim="800000"/>
            <a:headEnd/>
            <a:tailEnd/>
          </a:ln>
        </p:spPr>
        <p:txBody>
          <a:bodyPr wrap="none">
            <a:spAutoFit/>
          </a:bodyPr>
          <a:lstStyle/>
          <a:p>
            <a:r>
              <a:rPr lang="en-US">
                <a:latin typeface="Calibri" pitchFamily="34" charset="0"/>
              </a:rPr>
              <a:t>input</a:t>
            </a:r>
          </a:p>
        </p:txBody>
      </p:sp>
      <p:sp>
        <p:nvSpPr>
          <p:cNvPr id="41043" name="TextBox 13"/>
          <p:cNvSpPr txBox="1">
            <a:spLocks noChangeArrowheads="1"/>
          </p:cNvSpPr>
          <p:nvPr/>
        </p:nvSpPr>
        <p:spPr bwMode="auto">
          <a:xfrm>
            <a:off x="7785100" y="6453188"/>
            <a:ext cx="825500" cy="368300"/>
          </a:xfrm>
          <a:prstGeom prst="rect">
            <a:avLst/>
          </a:prstGeom>
          <a:noFill/>
          <a:ln w="9525">
            <a:noFill/>
            <a:miter lim="800000"/>
            <a:headEnd/>
            <a:tailEnd/>
          </a:ln>
        </p:spPr>
        <p:txBody>
          <a:bodyPr wrap="none">
            <a:spAutoFit/>
          </a:bodyPr>
          <a:lstStyle/>
          <a:p>
            <a:r>
              <a:rPr lang="en-US">
                <a:solidFill>
                  <a:srgbClr val="FF0000"/>
                </a:solidFill>
                <a:latin typeface="Calibri" pitchFamily="34" charset="0"/>
              </a:rPr>
              <a:t>output</a:t>
            </a:r>
          </a:p>
        </p:txBody>
      </p:sp>
      <p:sp>
        <p:nvSpPr>
          <p:cNvPr id="15" name="Oval 14"/>
          <p:cNvSpPr/>
          <p:nvPr/>
        </p:nvSpPr>
        <p:spPr>
          <a:xfrm>
            <a:off x="5867400" y="1325563"/>
            <a:ext cx="1524000" cy="990600"/>
          </a:xfrm>
          <a:prstGeom prst="ellipse">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6" name="Straight Arrow Connector 15"/>
          <p:cNvCxnSpPr/>
          <p:nvPr/>
        </p:nvCxnSpPr>
        <p:spPr>
          <a:xfrm flipV="1">
            <a:off x="1905000" y="1371600"/>
            <a:ext cx="4511675" cy="4492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1046" name="TextBox 9"/>
          <p:cNvSpPr txBox="1">
            <a:spLocks noChangeArrowheads="1"/>
          </p:cNvSpPr>
          <p:nvPr/>
        </p:nvSpPr>
        <p:spPr bwMode="auto">
          <a:xfrm>
            <a:off x="7696200" y="1325563"/>
            <a:ext cx="1447800" cy="1200150"/>
          </a:xfrm>
          <a:prstGeom prst="rect">
            <a:avLst/>
          </a:prstGeom>
          <a:noFill/>
          <a:ln w="9525">
            <a:noFill/>
            <a:miter lim="800000"/>
            <a:headEnd/>
            <a:tailEnd/>
          </a:ln>
        </p:spPr>
        <p:txBody>
          <a:bodyPr>
            <a:spAutoFit/>
          </a:bodyPr>
          <a:lstStyle/>
          <a:p>
            <a:r>
              <a:rPr lang="en-US">
                <a:latin typeface="Calibri" pitchFamily="34" charset="0"/>
              </a:rPr>
              <a:t>W=X OR (Z AND (NOT(Y)))</a:t>
            </a:r>
          </a:p>
          <a:p>
            <a:endParaRPr lang="en-US">
              <a:latin typeface="Calibri" pitchFamily="34" charset="0"/>
            </a:endParaRPr>
          </a:p>
        </p:txBody>
      </p:sp>
      <p:cxnSp>
        <p:nvCxnSpPr>
          <p:cNvPr id="17" name="Straight Arrow Connector 16"/>
          <p:cNvCxnSpPr/>
          <p:nvPr/>
        </p:nvCxnSpPr>
        <p:spPr>
          <a:xfrm flipH="1">
            <a:off x="7010400" y="2057400"/>
            <a:ext cx="609600" cy="468313"/>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pPr>
              <a:defRPr/>
            </a:pPr>
            <a:r>
              <a:rPr lang="en-US" smtClean="0"/>
              <a:t>ENGG1100. Ch5-Digital Logic (v3e2)</a:t>
            </a:r>
            <a:endParaRPr lang="en-US"/>
          </a:p>
        </p:txBody>
      </p:sp>
      <p:sp>
        <p:nvSpPr>
          <p:cNvPr id="5" name="Slide Number Placeholder 4"/>
          <p:cNvSpPr>
            <a:spLocks noGrp="1"/>
          </p:cNvSpPr>
          <p:nvPr>
            <p:ph type="sldNum" sz="quarter" idx="12"/>
          </p:nvPr>
        </p:nvSpPr>
        <p:spPr/>
        <p:txBody>
          <a:bodyPr/>
          <a:lstStyle/>
          <a:p>
            <a:pPr>
              <a:defRPr/>
            </a:pPr>
            <a:fld id="{1CBBF45E-8967-45ED-8778-CA5E67E56EE8}" type="slidenum">
              <a:rPr lang="en-US" smtClean="0"/>
              <a:pPr>
                <a:defRPr/>
              </a:pPr>
              <a:t>3</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250"/>
            <a:ext cx="9366250" cy="6767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28655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r>
              <a:rPr lang="en-US" smtClean="0"/>
              <a:t>Exercise:</a:t>
            </a:r>
          </a:p>
        </p:txBody>
      </p:sp>
      <p:sp>
        <p:nvSpPr>
          <p:cNvPr id="43010" name="Content Placeholder 2"/>
          <p:cNvSpPr>
            <a:spLocks noGrp="1"/>
          </p:cNvSpPr>
          <p:nvPr>
            <p:ph idx="1"/>
          </p:nvPr>
        </p:nvSpPr>
        <p:spPr>
          <a:xfrm>
            <a:off x="457200" y="1600200"/>
            <a:ext cx="8229600" cy="1752600"/>
          </a:xfrm>
        </p:spPr>
        <p:txBody>
          <a:bodyPr/>
          <a:lstStyle/>
          <a:p>
            <a:r>
              <a:rPr lang="en-US" smtClean="0"/>
              <a:t>Use truth table to find the output of </a:t>
            </a:r>
          </a:p>
          <a:p>
            <a:r>
              <a:rPr lang="en-US" smtClean="0"/>
              <a:t>NOT( X AND Y ) OR Z</a:t>
            </a:r>
          </a:p>
          <a:p>
            <a:r>
              <a:rPr lang="en-US" smtClean="0"/>
              <a:t> </a:t>
            </a:r>
          </a:p>
        </p:txBody>
      </p:sp>
      <p:sp>
        <p:nvSpPr>
          <p:cNvPr id="4" name="Footer Placeholder 3"/>
          <p:cNvSpPr>
            <a:spLocks noGrp="1"/>
          </p:cNvSpPr>
          <p:nvPr>
            <p:ph type="ftr" sz="quarter" idx="11"/>
          </p:nvPr>
        </p:nvSpPr>
        <p:spPr/>
        <p:txBody>
          <a:bodyPr/>
          <a:lstStyle/>
          <a:p>
            <a:pPr>
              <a:defRPr/>
            </a:pPr>
            <a:r>
              <a:rPr lang="en-US" smtClean="0"/>
              <a:t>ENGG1100. Ch5-Digital Logic (v3e2)</a:t>
            </a:r>
            <a:endParaRPr lang="en-US" dirty="0"/>
          </a:p>
        </p:txBody>
      </p:sp>
      <p:sp>
        <p:nvSpPr>
          <p:cNvPr id="5" name="Slide Number Placeholder 4"/>
          <p:cNvSpPr>
            <a:spLocks noGrp="1"/>
          </p:cNvSpPr>
          <p:nvPr>
            <p:ph type="sldNum" sz="quarter" idx="12"/>
          </p:nvPr>
        </p:nvSpPr>
        <p:spPr/>
        <p:txBody>
          <a:bodyPr/>
          <a:lstStyle/>
          <a:p>
            <a:pPr>
              <a:defRPr/>
            </a:pPr>
            <a:fld id="{85EC328D-5577-442B-91AD-85AEE25742EA}" type="slidenum">
              <a:rPr lang="en-US"/>
              <a:pPr>
                <a:defRPr/>
              </a:pPr>
              <a:t>30</a:t>
            </a:fld>
            <a:endParaRPr lang="en-US" dirty="0"/>
          </a:p>
        </p:txBody>
      </p:sp>
      <p:pic>
        <p:nvPicPr>
          <p:cNvPr id="43030" name="Picture 22" descr="pic001"/>
          <p:cNvPicPr>
            <a:picLocks noChangeAspect="1" noChangeArrowheads="1"/>
          </p:cNvPicPr>
          <p:nvPr/>
        </p:nvPicPr>
        <p:blipFill>
          <a:blip r:embed="rId2"/>
          <a:srcRect/>
          <a:stretch>
            <a:fillRect/>
          </a:stretch>
        </p:blipFill>
        <p:spPr bwMode="auto">
          <a:xfrm>
            <a:off x="1143000" y="3429000"/>
            <a:ext cx="6781800" cy="2014538"/>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Exercise: NOT</a:t>
            </a:r>
            <a:r>
              <a:rPr lang="en-US" dirty="0"/>
              <a:t>( X AND Y ) OR Z</a:t>
            </a:r>
            <a:br>
              <a:rPr lang="en-US" dirty="0"/>
            </a:br>
            <a:endParaRPr lang="en-US" dirty="0"/>
          </a:p>
        </p:txBody>
      </p:sp>
      <p:sp>
        <p:nvSpPr>
          <p:cNvPr id="44034" name="Content Placeholder 2"/>
          <p:cNvSpPr>
            <a:spLocks noGrp="1"/>
          </p:cNvSpPr>
          <p:nvPr>
            <p:ph idx="1"/>
          </p:nvPr>
        </p:nvSpPr>
        <p:spPr/>
        <p:txBody>
          <a:bodyPr/>
          <a:lstStyle/>
          <a:p>
            <a:r>
              <a:rPr lang="en-US" smtClean="0"/>
              <a:t>Fill the blanks in X,Y, Z columns </a:t>
            </a:r>
          </a:p>
        </p:txBody>
      </p:sp>
      <p:sp>
        <p:nvSpPr>
          <p:cNvPr id="4" name="Footer Placeholder 3"/>
          <p:cNvSpPr>
            <a:spLocks noGrp="1"/>
          </p:cNvSpPr>
          <p:nvPr>
            <p:ph type="ftr" sz="quarter" idx="11"/>
          </p:nvPr>
        </p:nvSpPr>
        <p:spPr/>
        <p:txBody>
          <a:bodyPr/>
          <a:lstStyle/>
          <a:p>
            <a:pPr>
              <a:defRPr/>
            </a:pPr>
            <a:r>
              <a:rPr lang="en-US" smtClean="0"/>
              <a:t>ENGG1100. Ch5-Digital Logic (v3e2)</a:t>
            </a:r>
            <a:endParaRPr lang="en-US" dirty="0"/>
          </a:p>
        </p:txBody>
      </p:sp>
      <p:sp>
        <p:nvSpPr>
          <p:cNvPr id="5" name="Slide Number Placeholder 4"/>
          <p:cNvSpPr>
            <a:spLocks noGrp="1"/>
          </p:cNvSpPr>
          <p:nvPr>
            <p:ph type="sldNum" sz="quarter" idx="12"/>
          </p:nvPr>
        </p:nvSpPr>
        <p:spPr/>
        <p:txBody>
          <a:bodyPr/>
          <a:lstStyle/>
          <a:p>
            <a:pPr>
              <a:defRPr/>
            </a:pPr>
            <a:fld id="{220DC838-4F68-44D6-ABE7-9B630F342A97}" type="slidenum">
              <a:rPr lang="en-US"/>
              <a:pPr>
                <a:defRPr/>
              </a:pPr>
              <a:t>31</a:t>
            </a:fld>
            <a:endParaRPr lang="en-US" dirty="0"/>
          </a:p>
        </p:txBody>
      </p:sp>
      <p:graphicFrame>
        <p:nvGraphicFramePr>
          <p:cNvPr id="8" name="Content Placeholder 3"/>
          <p:cNvGraphicFramePr>
            <a:graphicFrameLocks/>
          </p:cNvGraphicFramePr>
          <p:nvPr>
            <p:extLst>
              <p:ext uri="{D42A27DB-BD31-4B8C-83A1-F6EECF244321}">
                <p14:modId xmlns:p14="http://schemas.microsoft.com/office/powerpoint/2010/main" val="3435467497"/>
              </p:ext>
            </p:extLst>
          </p:nvPr>
        </p:nvGraphicFramePr>
        <p:xfrm>
          <a:off x="685800" y="2444750"/>
          <a:ext cx="8053884" cy="4217963"/>
        </p:xfrm>
        <a:graphic>
          <a:graphicData uri="http://schemas.openxmlformats.org/drawingml/2006/table">
            <a:tbl>
              <a:tblPr firstRow="1" bandRow="1">
                <a:tableStyleId>{5C22544A-7EE6-4342-B048-85BDC9FD1C3A}</a:tableStyleId>
              </a:tblPr>
              <a:tblGrid>
                <a:gridCol w="685799"/>
                <a:gridCol w="609600"/>
                <a:gridCol w="838200"/>
                <a:gridCol w="1447800"/>
                <a:gridCol w="1752600"/>
                <a:gridCol w="2719885"/>
              </a:tblGrid>
              <a:tr h="1218523">
                <a:tc>
                  <a:txBody>
                    <a:bodyPr/>
                    <a:lstStyle/>
                    <a:p>
                      <a:r>
                        <a:rPr lang="en-US" dirty="0" smtClean="0"/>
                        <a:t>X</a:t>
                      </a:r>
                      <a:endParaRPr lang="en-US" dirty="0"/>
                    </a:p>
                  </a:txBody>
                  <a:tcPr/>
                </a:tc>
                <a:tc>
                  <a:txBody>
                    <a:bodyPr/>
                    <a:lstStyle/>
                    <a:p>
                      <a:r>
                        <a:rPr lang="en-US" dirty="0" smtClean="0"/>
                        <a:t>Y</a:t>
                      </a:r>
                      <a:endParaRPr lang="en-US" dirty="0"/>
                    </a:p>
                  </a:txBody>
                  <a:tcPr/>
                </a:tc>
                <a:tc>
                  <a:txBody>
                    <a:bodyPr/>
                    <a:lstStyle/>
                    <a:p>
                      <a:r>
                        <a:rPr lang="en-US" dirty="0" smtClean="0"/>
                        <a:t>Z</a:t>
                      </a:r>
                      <a:endParaRPr lang="en-US" dirty="0"/>
                    </a:p>
                  </a:txBody>
                  <a:tcPr/>
                </a:tc>
                <a:tc>
                  <a:txBody>
                    <a:bodyPr/>
                    <a:lstStyle/>
                    <a:p>
                      <a:r>
                        <a:rPr lang="en-US" dirty="0" smtClean="0"/>
                        <a:t>X AND Y</a:t>
                      </a:r>
                      <a:endParaRPr lang="en-US" dirty="0"/>
                    </a:p>
                  </a:txBody>
                  <a:tcPr/>
                </a:tc>
                <a:tc>
                  <a:txBody>
                    <a:bodyPr/>
                    <a:lstStyle/>
                    <a:p>
                      <a:r>
                        <a:rPr lang="en-US" dirty="0" smtClean="0"/>
                        <a:t>NOT (X AND Y)</a:t>
                      </a:r>
                      <a:endParaRPr lang="en-US" dirty="0"/>
                    </a:p>
                  </a:txBody>
                  <a:tcPr/>
                </a:tc>
                <a:tc>
                  <a:txBody>
                    <a:bodyPr/>
                    <a:lstStyle/>
                    <a:p>
                      <a:r>
                        <a:rPr lang="en-US" dirty="0" smtClean="0"/>
                        <a:t>W=(NOT (Z AND Y)) OR Z</a:t>
                      </a:r>
                      <a:endParaRPr lang="en-US" dirty="0"/>
                    </a:p>
                  </a:txBody>
                  <a:tcPr/>
                </a:tc>
              </a:tr>
              <a:tr h="374930">
                <a:tc>
                  <a:txBody>
                    <a:bodyPr/>
                    <a:lstStyle/>
                    <a:p>
                      <a:r>
                        <a:rPr lang="en-US" dirty="0" smtClean="0"/>
                        <a:t>0</a:t>
                      </a:r>
                      <a:endParaRPr lang="en-US" dirty="0"/>
                    </a:p>
                  </a:txBody>
                  <a:tcPr/>
                </a:tc>
                <a:tc>
                  <a:txBody>
                    <a:bodyPr/>
                    <a:lstStyle/>
                    <a:p>
                      <a:endParaRPr lang="en-US" dirty="0"/>
                    </a:p>
                  </a:txBody>
                  <a:tcPr/>
                </a:tc>
                <a:tc>
                  <a:txBody>
                    <a:bodyPr/>
                    <a:lstStyle/>
                    <a:p>
                      <a:r>
                        <a:rPr lang="en-US" dirty="0" smtClean="0"/>
                        <a:t>0</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4930">
                <a:tc>
                  <a:txBody>
                    <a:bodyPr/>
                    <a:lstStyle/>
                    <a:p>
                      <a:endParaRPr lang="en-US" dirty="0"/>
                    </a:p>
                  </a:txBody>
                  <a:tcPr/>
                </a:tc>
                <a:tc>
                  <a:txBody>
                    <a:bodyPr/>
                    <a:lstStyle/>
                    <a:p>
                      <a:endParaRPr lang="en-US" dirty="0"/>
                    </a:p>
                  </a:txBody>
                  <a:tcPr/>
                </a:tc>
                <a:tc>
                  <a:txBody>
                    <a:bodyPr/>
                    <a:lstStyle/>
                    <a:p>
                      <a:r>
                        <a:rPr lang="en-US" dirty="0" smtClean="0"/>
                        <a:t>1</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4930">
                <a:tc>
                  <a:txBody>
                    <a:bodyPr/>
                    <a:lstStyle/>
                    <a:p>
                      <a:endParaRPr lang="en-US" dirty="0"/>
                    </a:p>
                  </a:txBody>
                  <a:tcPr/>
                </a:tc>
                <a:tc>
                  <a:txBody>
                    <a:bodyPr/>
                    <a:lstStyle/>
                    <a:p>
                      <a:endParaRPr lang="en-US" dirty="0"/>
                    </a:p>
                  </a:txBody>
                  <a:tcPr/>
                </a:tc>
                <a:tc>
                  <a:txBody>
                    <a:bodyPr/>
                    <a:lstStyle/>
                    <a:p>
                      <a:r>
                        <a:rPr lang="en-US" dirty="0" smtClean="0"/>
                        <a:t>0</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4930">
                <a:tc>
                  <a:txBody>
                    <a:bodyPr/>
                    <a:lstStyle/>
                    <a:p>
                      <a:endParaRPr lang="en-US" dirty="0"/>
                    </a:p>
                  </a:txBody>
                  <a:tcPr/>
                </a:tc>
                <a:tc>
                  <a:txBody>
                    <a:bodyPr/>
                    <a:lstStyle/>
                    <a:p>
                      <a:endParaRPr lang="en-US" dirty="0"/>
                    </a:p>
                  </a:txBody>
                  <a:tcPr/>
                </a:tc>
                <a:tc>
                  <a:txBody>
                    <a:bodyPr/>
                    <a:lstStyle/>
                    <a:p>
                      <a:r>
                        <a:rPr lang="en-US" dirty="0" smtClean="0"/>
                        <a:t>1</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4930">
                <a:tc>
                  <a:txBody>
                    <a:bodyPr/>
                    <a:lstStyle/>
                    <a:p>
                      <a:endParaRPr lang="en-US" dirty="0"/>
                    </a:p>
                  </a:txBody>
                  <a:tcPr/>
                </a:tc>
                <a:tc>
                  <a:txBody>
                    <a:bodyPr/>
                    <a:lstStyle/>
                    <a:p>
                      <a:endParaRPr lang="en-US" dirty="0"/>
                    </a:p>
                  </a:txBody>
                  <a:tcPr/>
                </a:tc>
                <a:tc>
                  <a:txBody>
                    <a:bodyPr/>
                    <a:lstStyle/>
                    <a:p>
                      <a:r>
                        <a:rPr lang="en-US" dirty="0" smtClean="0"/>
                        <a:t>0</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4930">
                <a:tc>
                  <a:txBody>
                    <a:bodyPr/>
                    <a:lstStyle/>
                    <a:p>
                      <a:endParaRPr lang="en-US" dirty="0"/>
                    </a:p>
                  </a:txBody>
                  <a:tcPr/>
                </a:tc>
                <a:tc>
                  <a:txBody>
                    <a:bodyPr/>
                    <a:lstStyle/>
                    <a:p>
                      <a:endParaRPr lang="en-US" dirty="0"/>
                    </a:p>
                  </a:txBody>
                  <a:tcPr/>
                </a:tc>
                <a:tc>
                  <a:txBody>
                    <a:bodyPr/>
                    <a:lstStyle/>
                    <a:p>
                      <a:r>
                        <a:rPr lang="en-US" dirty="0" smtClean="0"/>
                        <a:t>1</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4930">
                <a:tc>
                  <a:txBody>
                    <a:bodyPr/>
                    <a:lstStyle/>
                    <a:p>
                      <a:endParaRPr lang="en-US" dirty="0"/>
                    </a:p>
                  </a:txBody>
                  <a:tcPr/>
                </a:tc>
                <a:tc>
                  <a:txBody>
                    <a:bodyPr/>
                    <a:lstStyle/>
                    <a:p>
                      <a:endParaRPr lang="en-US" dirty="0"/>
                    </a:p>
                  </a:txBody>
                  <a:tcPr/>
                </a:tc>
                <a:tc>
                  <a:txBody>
                    <a:bodyPr/>
                    <a:lstStyle/>
                    <a:p>
                      <a:r>
                        <a:rPr lang="en-US" dirty="0" smtClean="0"/>
                        <a:t>0</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4930">
                <a:tc>
                  <a:txBody>
                    <a:bodyPr/>
                    <a:lstStyle/>
                    <a:p>
                      <a:endParaRPr lang="en-US" dirty="0"/>
                    </a:p>
                  </a:txBody>
                  <a:tcPr/>
                </a:tc>
                <a:tc>
                  <a:txBody>
                    <a:bodyPr/>
                    <a:lstStyle/>
                    <a:p>
                      <a:endParaRPr lang="en-US" dirty="0"/>
                    </a:p>
                  </a:txBody>
                  <a:tcPr/>
                </a:tc>
                <a:tc>
                  <a:txBody>
                    <a:bodyPr/>
                    <a:lstStyle/>
                    <a:p>
                      <a:r>
                        <a:rPr lang="en-US" dirty="0" smtClean="0"/>
                        <a:t>1</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
        <p:nvSpPr>
          <p:cNvPr id="7" name="Oval 6"/>
          <p:cNvSpPr/>
          <p:nvPr/>
        </p:nvSpPr>
        <p:spPr>
          <a:xfrm>
            <a:off x="381000" y="2209800"/>
            <a:ext cx="2286000" cy="1219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44113" name="Picture 81" descr="pic001"/>
          <p:cNvPicPr>
            <a:picLocks noChangeAspect="1" noChangeArrowheads="1"/>
          </p:cNvPicPr>
          <p:nvPr/>
        </p:nvPicPr>
        <p:blipFill>
          <a:blip r:embed="rId2"/>
          <a:srcRect/>
          <a:stretch>
            <a:fillRect/>
          </a:stretch>
        </p:blipFill>
        <p:spPr bwMode="auto">
          <a:xfrm>
            <a:off x="6019800" y="1371600"/>
            <a:ext cx="2976563" cy="884238"/>
          </a:xfrm>
          <a:prstGeom prst="rect">
            <a:avLst/>
          </a:prstGeom>
          <a:noFill/>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Exercise: NOT</a:t>
            </a:r>
            <a:r>
              <a:rPr lang="en-US" dirty="0"/>
              <a:t>( X AND Y ) OR Z</a:t>
            </a:r>
            <a:br>
              <a:rPr lang="en-US" dirty="0"/>
            </a:br>
            <a:endParaRPr lang="en-US" dirty="0"/>
          </a:p>
        </p:txBody>
      </p:sp>
      <p:sp>
        <p:nvSpPr>
          <p:cNvPr id="45058" name="Content Placeholder 2"/>
          <p:cNvSpPr>
            <a:spLocks noGrp="1"/>
          </p:cNvSpPr>
          <p:nvPr>
            <p:ph idx="1"/>
          </p:nvPr>
        </p:nvSpPr>
        <p:spPr/>
        <p:txBody>
          <a:bodyPr/>
          <a:lstStyle/>
          <a:p>
            <a:r>
              <a:rPr lang="en-US" smtClean="0"/>
              <a:t>Fill the blanks </a:t>
            </a:r>
          </a:p>
        </p:txBody>
      </p:sp>
      <p:sp>
        <p:nvSpPr>
          <p:cNvPr id="4" name="Footer Placeholder 3"/>
          <p:cNvSpPr>
            <a:spLocks noGrp="1"/>
          </p:cNvSpPr>
          <p:nvPr>
            <p:ph type="ftr" sz="quarter" idx="11"/>
          </p:nvPr>
        </p:nvSpPr>
        <p:spPr/>
        <p:txBody>
          <a:bodyPr/>
          <a:lstStyle/>
          <a:p>
            <a:pPr>
              <a:defRPr/>
            </a:pPr>
            <a:r>
              <a:rPr lang="en-US" smtClean="0"/>
              <a:t>ENGG1100. Ch5-Digital Logic (v3e2)</a:t>
            </a:r>
            <a:endParaRPr lang="en-US" dirty="0"/>
          </a:p>
        </p:txBody>
      </p:sp>
      <p:sp>
        <p:nvSpPr>
          <p:cNvPr id="5" name="Slide Number Placeholder 4"/>
          <p:cNvSpPr>
            <a:spLocks noGrp="1"/>
          </p:cNvSpPr>
          <p:nvPr>
            <p:ph type="sldNum" sz="quarter" idx="12"/>
          </p:nvPr>
        </p:nvSpPr>
        <p:spPr/>
        <p:txBody>
          <a:bodyPr/>
          <a:lstStyle/>
          <a:p>
            <a:pPr>
              <a:defRPr/>
            </a:pPr>
            <a:fld id="{286E38E2-CBD4-49DE-B0BB-27342A95CF96}" type="slidenum">
              <a:rPr lang="en-US"/>
              <a:pPr>
                <a:defRPr/>
              </a:pPr>
              <a:t>32</a:t>
            </a:fld>
            <a:endParaRPr lang="en-US" dirty="0"/>
          </a:p>
        </p:txBody>
      </p:sp>
      <p:graphicFrame>
        <p:nvGraphicFramePr>
          <p:cNvPr id="8" name="Content Placeholder 3"/>
          <p:cNvGraphicFramePr>
            <a:graphicFrameLocks noGrp="1"/>
          </p:cNvGraphicFramePr>
          <p:nvPr>
            <p:extLst>
              <p:ext uri="{D42A27DB-BD31-4B8C-83A1-F6EECF244321}">
                <p14:modId xmlns:p14="http://schemas.microsoft.com/office/powerpoint/2010/main" val="2941912161"/>
              </p:ext>
            </p:extLst>
          </p:nvPr>
        </p:nvGraphicFramePr>
        <p:xfrm>
          <a:off x="685800" y="2444750"/>
          <a:ext cx="8053388" cy="4216400"/>
        </p:xfrm>
        <a:graphic>
          <a:graphicData uri="http://schemas.openxmlformats.org/drawingml/2006/table">
            <a:tbl>
              <a:tblPr/>
              <a:tblGrid>
                <a:gridCol w="685800"/>
                <a:gridCol w="609600"/>
                <a:gridCol w="838200"/>
                <a:gridCol w="1447800"/>
                <a:gridCol w="1752600"/>
                <a:gridCol w="2719388"/>
              </a:tblGrid>
              <a:tr h="1219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Calibri" pitchFamily="34" charset="0"/>
                        </a:rPr>
                        <a:t>X</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Z</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X AND 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Calibri" pitchFamily="34" charset="0"/>
                        </a:rPr>
                        <a:t>NOT (X AND 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W=(NOT (Z AND Y)) OR Z</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pic>
        <p:nvPicPr>
          <p:cNvPr id="45136" name="Picture 80" descr="pic001"/>
          <p:cNvPicPr>
            <a:picLocks noChangeAspect="1" noChangeArrowheads="1"/>
          </p:cNvPicPr>
          <p:nvPr/>
        </p:nvPicPr>
        <p:blipFill>
          <a:blip r:embed="rId2"/>
          <a:srcRect/>
          <a:stretch>
            <a:fillRect/>
          </a:stretch>
        </p:blipFill>
        <p:spPr bwMode="auto">
          <a:xfrm>
            <a:off x="4038600" y="1066800"/>
            <a:ext cx="4424363" cy="1314450"/>
          </a:xfrm>
          <a:prstGeom prst="rect">
            <a:avLst/>
          </a:prstGeom>
          <a:noFill/>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ctrTitle"/>
          </p:nvPr>
        </p:nvSpPr>
        <p:spPr/>
        <p:txBody>
          <a:bodyPr/>
          <a:lstStyle/>
          <a:p>
            <a:r>
              <a:rPr lang="en-US" smtClean="0"/>
              <a:t>End</a:t>
            </a:r>
          </a:p>
        </p:txBody>
      </p:sp>
      <p:sp>
        <p:nvSpPr>
          <p:cNvPr id="6" name="Subtitle 5"/>
          <p:cNvSpPr>
            <a:spLocks noGrp="1"/>
          </p:cNvSpPr>
          <p:nvPr>
            <p:ph type="subTitle" idx="1"/>
          </p:nvPr>
        </p:nvSpPr>
        <p:spPr/>
        <p:txBody>
          <a:bodyPr rtlCol="0">
            <a:normAutofit/>
          </a:bodyPr>
          <a:lstStyle/>
          <a:p>
            <a:pPr fontAlgn="auto">
              <a:spcAft>
                <a:spcPts val="0"/>
              </a:spcAft>
              <a:buFont typeface="Arial" pitchFamily="34" charset="0"/>
              <a:buNone/>
              <a:defRPr/>
            </a:pPr>
            <a:endParaRPr lang="en-US" dirty="0"/>
          </a:p>
        </p:txBody>
      </p:sp>
      <p:sp>
        <p:nvSpPr>
          <p:cNvPr id="4" name="Footer Placeholder 3"/>
          <p:cNvSpPr>
            <a:spLocks noGrp="1"/>
          </p:cNvSpPr>
          <p:nvPr>
            <p:ph type="ftr" sz="quarter" idx="11"/>
          </p:nvPr>
        </p:nvSpPr>
        <p:spPr/>
        <p:txBody>
          <a:bodyPr/>
          <a:lstStyle/>
          <a:p>
            <a:pPr>
              <a:defRPr/>
            </a:pPr>
            <a:r>
              <a:rPr lang="en-US" smtClean="0"/>
              <a:t>ENGG1100. Ch5-Digital Logic (v3e2)</a:t>
            </a:r>
            <a:endParaRPr lang="en-US" dirty="0"/>
          </a:p>
        </p:txBody>
      </p:sp>
      <p:sp>
        <p:nvSpPr>
          <p:cNvPr id="5" name="Slide Number Placeholder 4"/>
          <p:cNvSpPr>
            <a:spLocks noGrp="1"/>
          </p:cNvSpPr>
          <p:nvPr>
            <p:ph type="sldNum" sz="quarter" idx="12"/>
          </p:nvPr>
        </p:nvSpPr>
        <p:spPr/>
        <p:txBody>
          <a:bodyPr/>
          <a:lstStyle/>
          <a:p>
            <a:pPr>
              <a:defRPr/>
            </a:pPr>
            <a:fld id="{DBB288CC-88D7-493F-A15A-D0FA24B71607}" type="slidenum">
              <a:rPr lang="en-US"/>
              <a:pPr>
                <a:defRPr/>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Appendix:</a:t>
            </a:r>
            <a:br>
              <a:rPr lang="en-US" dirty="0" smtClean="0"/>
            </a:br>
            <a:r>
              <a:rPr lang="en-US" dirty="0" smtClean="0"/>
              <a:t>ANSWER: W=(NOT</a:t>
            </a:r>
            <a:r>
              <a:rPr lang="en-US" dirty="0"/>
              <a:t>( X AND Y </a:t>
            </a:r>
            <a:r>
              <a:rPr lang="en-US" dirty="0" smtClean="0"/>
              <a:t>)) </a:t>
            </a:r>
            <a:r>
              <a:rPr lang="en-US" dirty="0"/>
              <a:t>OR Z</a:t>
            </a:r>
            <a:br>
              <a:rPr lang="en-US" dirty="0"/>
            </a:br>
            <a:endParaRPr lang="en-US" dirty="0"/>
          </a:p>
        </p:txBody>
      </p:sp>
      <p:sp>
        <p:nvSpPr>
          <p:cNvPr id="47106" name="Content Placeholder 2"/>
          <p:cNvSpPr>
            <a:spLocks noGrp="1"/>
          </p:cNvSpPr>
          <p:nvPr>
            <p:ph idx="1"/>
          </p:nvPr>
        </p:nvSpPr>
        <p:spPr/>
        <p:txBody>
          <a:bodyPr/>
          <a:lstStyle/>
          <a:p>
            <a:r>
              <a:rPr lang="en-US" smtClean="0"/>
              <a:t>Fill the blanks</a:t>
            </a:r>
          </a:p>
        </p:txBody>
      </p:sp>
      <p:sp>
        <p:nvSpPr>
          <p:cNvPr id="4" name="Footer Placeholder 3"/>
          <p:cNvSpPr>
            <a:spLocks noGrp="1"/>
          </p:cNvSpPr>
          <p:nvPr>
            <p:ph type="ftr" sz="quarter" idx="11"/>
          </p:nvPr>
        </p:nvSpPr>
        <p:spPr/>
        <p:txBody>
          <a:bodyPr/>
          <a:lstStyle/>
          <a:p>
            <a:pPr>
              <a:defRPr/>
            </a:pPr>
            <a:r>
              <a:rPr lang="en-US" smtClean="0"/>
              <a:t>ENGG1100. Ch5-Digital Logic (v3e2)</a:t>
            </a:r>
            <a:endParaRPr lang="en-US" dirty="0"/>
          </a:p>
        </p:txBody>
      </p:sp>
      <p:sp>
        <p:nvSpPr>
          <p:cNvPr id="5" name="Slide Number Placeholder 4"/>
          <p:cNvSpPr>
            <a:spLocks noGrp="1"/>
          </p:cNvSpPr>
          <p:nvPr>
            <p:ph type="sldNum" sz="quarter" idx="12"/>
          </p:nvPr>
        </p:nvSpPr>
        <p:spPr/>
        <p:txBody>
          <a:bodyPr/>
          <a:lstStyle/>
          <a:p>
            <a:pPr>
              <a:defRPr/>
            </a:pPr>
            <a:fld id="{8169A074-2039-4717-81C2-825C8DCFA651}" type="slidenum">
              <a:rPr lang="en-US"/>
              <a:pPr>
                <a:defRPr/>
              </a:pPr>
              <a:t>34</a:t>
            </a:fld>
            <a:endParaRPr lang="en-US" dirty="0"/>
          </a:p>
        </p:txBody>
      </p:sp>
      <p:graphicFrame>
        <p:nvGraphicFramePr>
          <p:cNvPr id="8" name="Content Placeholder 3"/>
          <p:cNvGraphicFramePr>
            <a:graphicFrameLocks noGrp="1"/>
          </p:cNvGraphicFramePr>
          <p:nvPr/>
        </p:nvGraphicFramePr>
        <p:xfrm>
          <a:off x="685800" y="2444750"/>
          <a:ext cx="8053388" cy="4216400"/>
        </p:xfrm>
        <a:graphic>
          <a:graphicData uri="http://schemas.openxmlformats.org/drawingml/2006/table">
            <a:tbl>
              <a:tblPr/>
              <a:tblGrid>
                <a:gridCol w="685800"/>
                <a:gridCol w="609600"/>
                <a:gridCol w="838200"/>
                <a:gridCol w="1447800"/>
                <a:gridCol w="1752600"/>
                <a:gridCol w="2719388"/>
              </a:tblGrid>
              <a:tr h="1219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X</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Z</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X AND 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NOT (X AND 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W=(NOT (X AND Y)) OR Z</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pic>
        <p:nvPicPr>
          <p:cNvPr id="47184" name="Picture 80" descr="pic001"/>
          <p:cNvPicPr>
            <a:picLocks noChangeAspect="1" noChangeArrowheads="1"/>
          </p:cNvPicPr>
          <p:nvPr/>
        </p:nvPicPr>
        <p:blipFill>
          <a:blip r:embed="rId2"/>
          <a:srcRect/>
          <a:stretch>
            <a:fillRect/>
          </a:stretch>
        </p:blipFill>
        <p:spPr bwMode="auto">
          <a:xfrm>
            <a:off x="4267200" y="1143000"/>
            <a:ext cx="4038600" cy="120015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Mid-term </a:t>
            </a:r>
            <a:r>
              <a:rPr lang="en-US" dirty="0" smtClean="0"/>
              <a:t>Demo</a:t>
            </a:r>
            <a:endParaRPr lang="en-US" dirty="0"/>
          </a:p>
        </p:txBody>
      </p:sp>
      <p:sp>
        <p:nvSpPr>
          <p:cNvPr id="3" name="Content Placeholder 2"/>
          <p:cNvSpPr>
            <a:spLocks noGrp="1"/>
          </p:cNvSpPr>
          <p:nvPr>
            <p:ph idx="1"/>
          </p:nvPr>
        </p:nvSpPr>
        <p:spPr>
          <a:xfrm>
            <a:off x="457200" y="1295400"/>
            <a:ext cx="8229600" cy="4525963"/>
          </a:xfrm>
        </p:spPr>
        <p:txBody>
          <a:bodyPr/>
          <a:lstStyle/>
          <a:p>
            <a:r>
              <a:rPr lang="en-US" sz="2400" dirty="0" smtClean="0"/>
              <a:t>Date</a:t>
            </a:r>
            <a:r>
              <a:rPr lang="en-US" sz="2400" dirty="0"/>
              <a:t>: </a:t>
            </a:r>
            <a:r>
              <a:rPr lang="en-US" sz="2400" dirty="0" smtClean="0"/>
              <a:t>28/10/2013 (next Monday)</a:t>
            </a:r>
            <a:endParaRPr lang="en-US" sz="2400" dirty="0"/>
          </a:p>
          <a:p>
            <a:r>
              <a:rPr lang="en-US" sz="2400" dirty="0" smtClean="0"/>
              <a:t>Venue/time</a:t>
            </a:r>
            <a:r>
              <a:rPr lang="en-US" sz="2400" dirty="0"/>
              <a:t>: the same place and hours </a:t>
            </a:r>
          </a:p>
          <a:p>
            <a:r>
              <a:rPr lang="en-US" sz="2400" dirty="0" smtClean="0"/>
              <a:t>Task1</a:t>
            </a:r>
            <a:r>
              <a:rPr lang="en-US" sz="2400" dirty="0"/>
              <a:t>: Your robot is able to communicate with a computer so testing programs can be downloaded to the system, and all the LEDs and switches are functioning properly (The test program will be provided);</a:t>
            </a:r>
          </a:p>
          <a:p>
            <a:r>
              <a:rPr lang="en-US" sz="2400" dirty="0" smtClean="0"/>
              <a:t>Task2</a:t>
            </a:r>
            <a:r>
              <a:rPr lang="en-US" sz="2400" dirty="0"/>
              <a:t>: Your robot is able to run in a straight line at a constant speed for at least 30 cm under the control of the given test program</a:t>
            </a:r>
            <a:r>
              <a:rPr lang="en-US" sz="2400" dirty="0" smtClean="0"/>
              <a:t>.</a:t>
            </a:r>
          </a:p>
          <a:p>
            <a:r>
              <a:rPr lang="en-US" sz="2400" dirty="0" smtClean="0"/>
              <a:t>Video link (Mid-term demo, demo1 and demo2)</a:t>
            </a:r>
          </a:p>
          <a:p>
            <a:r>
              <a:rPr lang="en-US" sz="1800" dirty="0" smtClean="0"/>
              <a:t>http</a:t>
            </a:r>
            <a:r>
              <a:rPr lang="en-US" sz="1800" dirty="0"/>
              <a:t>://</a:t>
            </a:r>
            <a:r>
              <a:rPr lang="en-US" sz="1800" dirty="0" smtClean="0"/>
              <a:t>www.youtube.com/channel/UCjlkiXFReY2Ubv6WX8m4F8A?feature=watch</a:t>
            </a:r>
          </a:p>
          <a:p>
            <a:r>
              <a:rPr lang="en-US" sz="2400" dirty="0" smtClean="0"/>
              <a:t>If necessary, ask your tutors to help during this week.</a:t>
            </a:r>
            <a:endParaRPr lang="en-US" sz="2400" dirty="0"/>
          </a:p>
          <a:p>
            <a:endParaRPr lang="en-US" dirty="0"/>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smtClean="0"/>
              <a:t>ENGG1100. Ch5-Digital Logic (v3e2)</a:t>
            </a:r>
            <a:endParaRPr lang="en-US" dirty="0"/>
          </a:p>
        </p:txBody>
      </p:sp>
      <p:sp>
        <p:nvSpPr>
          <p:cNvPr id="5" name="Slide Number Placeholder 4"/>
          <p:cNvSpPr>
            <a:spLocks noGrp="1"/>
          </p:cNvSpPr>
          <p:nvPr>
            <p:ph type="sldNum" sz="quarter" idx="12"/>
          </p:nvPr>
        </p:nvSpPr>
        <p:spPr/>
        <p:txBody>
          <a:bodyPr/>
          <a:lstStyle/>
          <a:p>
            <a:pPr>
              <a:defRPr/>
            </a:pPr>
            <a:fld id="{1CBBF45E-8967-45ED-8778-CA5E67E56EE8}" type="slidenum">
              <a:rPr lang="en-US" smtClean="0"/>
              <a:pPr>
                <a:defRPr/>
              </a:pPr>
              <a:t>4</a:t>
            </a:fld>
            <a:endParaRPr lang="en-US"/>
          </a:p>
        </p:txBody>
      </p:sp>
    </p:spTree>
    <p:extLst>
      <p:ext uri="{BB962C8B-B14F-4D97-AF65-F5344CB8AC3E}">
        <p14:creationId xmlns:p14="http://schemas.microsoft.com/office/powerpoint/2010/main" val="38751891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 term quiz</a:t>
            </a:r>
            <a:endParaRPr lang="en-US" dirty="0"/>
          </a:p>
        </p:txBody>
      </p:sp>
      <p:sp>
        <p:nvSpPr>
          <p:cNvPr id="3" name="Content Placeholder 2"/>
          <p:cNvSpPr>
            <a:spLocks noGrp="1"/>
          </p:cNvSpPr>
          <p:nvPr>
            <p:ph idx="1"/>
          </p:nvPr>
        </p:nvSpPr>
        <p:spPr/>
        <p:txBody>
          <a:bodyPr/>
          <a:lstStyle/>
          <a:p>
            <a:r>
              <a:rPr lang="en-US" sz="2000" dirty="0"/>
              <a:t>Dear ENGG1100A students,</a:t>
            </a:r>
          </a:p>
          <a:p>
            <a:r>
              <a:rPr lang="en-US" sz="2000" dirty="0"/>
              <a:t>Please note that you will have Quiz 1 during the lab session period of ENGG1100A on next Monday. The location will be in the same teaching laboratory or additional classroom, if any. Please follow the instructions from the lab technician.  The start time of the Quiz will be </a:t>
            </a:r>
            <a:r>
              <a:rPr lang="en-US" sz="2000" b="1" dirty="0"/>
              <a:t>11:35am</a:t>
            </a:r>
            <a:r>
              <a:rPr lang="en-US" sz="2000" dirty="0"/>
              <a:t>SHARP.</a:t>
            </a:r>
          </a:p>
          <a:p>
            <a:r>
              <a:rPr lang="en-US" sz="2000" dirty="0"/>
              <a:t>For this Quiz 1, you have to answer </a:t>
            </a:r>
            <a:r>
              <a:rPr lang="en-US" sz="2000" b="1" dirty="0"/>
              <a:t>12 multiple-choice questions in 15 minutes</a:t>
            </a:r>
            <a:r>
              <a:rPr lang="en-US" sz="2000" dirty="0"/>
              <a:t>. All answers should be written on the question paper and submit it to the instructor after the quiz. The coverage of Quiz 1 will be the content covered from Lectures 1 to 4. This quiz is an easy one, don't worry. Please spare some time to read through the lecture notes. This quiz is a close-book exam.</a:t>
            </a:r>
          </a:p>
          <a:p>
            <a:r>
              <a:rPr lang="en-US" sz="2000" dirty="0"/>
              <a:t>Good Luck.</a:t>
            </a:r>
          </a:p>
          <a:p>
            <a:endParaRPr lang="en-US" dirty="0"/>
          </a:p>
        </p:txBody>
      </p:sp>
      <p:sp>
        <p:nvSpPr>
          <p:cNvPr id="4" name="Footer Placeholder 3"/>
          <p:cNvSpPr>
            <a:spLocks noGrp="1"/>
          </p:cNvSpPr>
          <p:nvPr>
            <p:ph type="ftr" sz="quarter" idx="11"/>
          </p:nvPr>
        </p:nvSpPr>
        <p:spPr/>
        <p:txBody>
          <a:bodyPr/>
          <a:lstStyle/>
          <a:p>
            <a:pPr>
              <a:defRPr/>
            </a:pPr>
            <a:r>
              <a:rPr lang="en-US" smtClean="0"/>
              <a:t>ENGG1100. Ch5-Digital Logic (v3e2)</a:t>
            </a:r>
            <a:endParaRPr lang="en-US"/>
          </a:p>
        </p:txBody>
      </p:sp>
      <p:sp>
        <p:nvSpPr>
          <p:cNvPr id="5" name="Slide Number Placeholder 4"/>
          <p:cNvSpPr>
            <a:spLocks noGrp="1"/>
          </p:cNvSpPr>
          <p:nvPr>
            <p:ph type="sldNum" sz="quarter" idx="12"/>
          </p:nvPr>
        </p:nvSpPr>
        <p:spPr/>
        <p:txBody>
          <a:bodyPr/>
          <a:lstStyle/>
          <a:p>
            <a:pPr>
              <a:defRPr/>
            </a:pPr>
            <a:fld id="{1CBBF45E-8967-45ED-8778-CA5E67E56EE8}" type="slidenum">
              <a:rPr lang="en-US" smtClean="0"/>
              <a:pPr>
                <a:defRPr/>
              </a:pPr>
              <a:t>5</a:t>
            </a:fld>
            <a:endParaRPr lang="en-US"/>
          </a:p>
        </p:txBody>
      </p:sp>
    </p:spTree>
    <p:extLst>
      <p:ext uri="{BB962C8B-B14F-4D97-AF65-F5344CB8AC3E}">
        <p14:creationId xmlns:p14="http://schemas.microsoft.com/office/powerpoint/2010/main" val="5539076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r>
              <a:rPr lang="en-US" smtClean="0"/>
              <a:t>Overview</a:t>
            </a:r>
          </a:p>
        </p:txBody>
      </p:sp>
      <p:sp>
        <p:nvSpPr>
          <p:cNvPr id="15362" name="Content Placeholder 2"/>
          <p:cNvSpPr>
            <a:spLocks noGrp="1"/>
          </p:cNvSpPr>
          <p:nvPr>
            <p:ph idx="1"/>
          </p:nvPr>
        </p:nvSpPr>
        <p:spPr/>
        <p:txBody>
          <a:bodyPr/>
          <a:lstStyle/>
          <a:p>
            <a:r>
              <a:rPr lang="en-US" smtClean="0"/>
              <a:t>Part 1: Introduction</a:t>
            </a:r>
          </a:p>
          <a:p>
            <a:pPr lvl="1"/>
            <a:r>
              <a:rPr lang="en-US" smtClean="0"/>
              <a:t>1.1 What is Digital logic?</a:t>
            </a:r>
          </a:p>
          <a:p>
            <a:pPr lvl="1"/>
            <a:r>
              <a:rPr lang="en-US" smtClean="0"/>
              <a:t>1.2 Digital operations (AND, OR, NOT)</a:t>
            </a:r>
          </a:p>
          <a:p>
            <a:pPr lvl="1"/>
            <a:r>
              <a:rPr lang="en-US" smtClean="0"/>
              <a:t>1.3 Truth table</a:t>
            </a:r>
          </a:p>
          <a:p>
            <a:pPr lvl="1"/>
            <a:endParaRPr lang="en-US" smtClean="0"/>
          </a:p>
          <a:p>
            <a:endParaRPr lang="en-US" smtClean="0"/>
          </a:p>
          <a:p>
            <a:endParaRPr lang="en-US" smtClean="0"/>
          </a:p>
        </p:txBody>
      </p:sp>
      <p:sp>
        <p:nvSpPr>
          <p:cNvPr id="4" name="Footer Placeholder 3"/>
          <p:cNvSpPr>
            <a:spLocks noGrp="1"/>
          </p:cNvSpPr>
          <p:nvPr>
            <p:ph type="ftr" sz="quarter" idx="11"/>
          </p:nvPr>
        </p:nvSpPr>
        <p:spPr/>
        <p:txBody>
          <a:bodyPr/>
          <a:lstStyle/>
          <a:p>
            <a:pPr>
              <a:defRPr/>
            </a:pPr>
            <a:r>
              <a:rPr lang="en-US" smtClean="0"/>
              <a:t>ENGG1100. Ch5-Digital Logic (v3e2)</a:t>
            </a:r>
            <a:endParaRPr lang="en-US" dirty="0"/>
          </a:p>
        </p:txBody>
      </p:sp>
      <p:sp>
        <p:nvSpPr>
          <p:cNvPr id="5" name="Slide Number Placeholder 4"/>
          <p:cNvSpPr>
            <a:spLocks noGrp="1"/>
          </p:cNvSpPr>
          <p:nvPr>
            <p:ph type="sldNum" sz="quarter" idx="12"/>
          </p:nvPr>
        </p:nvSpPr>
        <p:spPr/>
        <p:txBody>
          <a:bodyPr/>
          <a:lstStyle/>
          <a:p>
            <a:pPr>
              <a:defRPr/>
            </a:pPr>
            <a:fld id="{C4B4666D-C022-49F4-BE53-620D411D52BD}" type="slidenum">
              <a:rPr lang="en-US"/>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smtClean="0"/>
              <a:t>Motivations and plans</a:t>
            </a:r>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en-US" dirty="0" smtClean="0"/>
              <a:t>The brain of our robot is a set of digital logic functions</a:t>
            </a:r>
          </a:p>
          <a:p>
            <a:pPr fontAlgn="auto">
              <a:spcAft>
                <a:spcPts val="0"/>
              </a:spcAft>
              <a:buFont typeface="Arial" pitchFamily="34" charset="0"/>
              <a:buChar char="•"/>
              <a:defRPr/>
            </a:pPr>
            <a:r>
              <a:rPr lang="en-US" dirty="0" smtClean="0"/>
              <a:t>We will introduce three techniques in digital logic design in this course</a:t>
            </a:r>
          </a:p>
          <a:p>
            <a:pPr lvl="1" fontAlgn="auto">
              <a:spcAft>
                <a:spcPts val="0"/>
              </a:spcAft>
              <a:buFont typeface="Arial" pitchFamily="34" charset="0"/>
              <a:buChar char="–"/>
              <a:defRPr/>
            </a:pPr>
            <a:r>
              <a:rPr lang="en-US" dirty="0" smtClean="0"/>
              <a:t>Logic formula</a:t>
            </a:r>
          </a:p>
          <a:p>
            <a:pPr lvl="1" fontAlgn="auto">
              <a:spcAft>
                <a:spcPts val="0"/>
              </a:spcAft>
              <a:buFont typeface="Arial" pitchFamily="34" charset="0"/>
              <a:buChar char="–"/>
              <a:defRPr/>
            </a:pPr>
            <a:r>
              <a:rPr lang="en-US" dirty="0" smtClean="0"/>
              <a:t>Truth table</a:t>
            </a:r>
          </a:p>
          <a:p>
            <a:pPr lvl="1" fontAlgn="auto">
              <a:spcAft>
                <a:spcPts val="0"/>
              </a:spcAft>
              <a:buFont typeface="Arial" pitchFamily="34" charset="0"/>
              <a:buChar char="–"/>
              <a:defRPr/>
            </a:pPr>
            <a:r>
              <a:rPr lang="en-US" dirty="0" smtClean="0"/>
              <a:t>Finite state machine</a:t>
            </a:r>
          </a:p>
          <a:p>
            <a:pPr fontAlgn="auto">
              <a:spcAft>
                <a:spcPts val="0"/>
              </a:spcAft>
              <a:buFont typeface="Arial" pitchFamily="34" charset="0"/>
              <a:buChar char="•"/>
              <a:defRPr/>
            </a:pPr>
            <a:r>
              <a:rPr lang="en-US" dirty="0" smtClean="0"/>
              <a:t>We will use a program in a Micro-controller system to implement these techniques</a:t>
            </a:r>
          </a:p>
          <a:p>
            <a:pPr fontAlgn="auto">
              <a:spcAft>
                <a:spcPts val="0"/>
              </a:spcAft>
              <a:buFont typeface="Arial" pitchFamily="34" charset="0"/>
              <a:buChar char="•"/>
              <a:defRPr/>
            </a:pPr>
            <a:endParaRPr lang="en-US" dirty="0"/>
          </a:p>
        </p:txBody>
      </p:sp>
      <p:sp>
        <p:nvSpPr>
          <p:cNvPr id="4" name="Footer Placeholder 3"/>
          <p:cNvSpPr>
            <a:spLocks noGrp="1"/>
          </p:cNvSpPr>
          <p:nvPr>
            <p:ph type="ftr" sz="quarter" idx="11"/>
          </p:nvPr>
        </p:nvSpPr>
        <p:spPr/>
        <p:txBody>
          <a:bodyPr/>
          <a:lstStyle/>
          <a:p>
            <a:pPr>
              <a:defRPr/>
            </a:pPr>
            <a:r>
              <a:rPr lang="en-US" smtClean="0"/>
              <a:t>ENGG1100. Ch5-Digital Logic (v3e2)</a:t>
            </a:r>
            <a:endParaRPr lang="en-US" dirty="0"/>
          </a:p>
        </p:txBody>
      </p:sp>
      <p:sp>
        <p:nvSpPr>
          <p:cNvPr id="5" name="Slide Number Placeholder 4"/>
          <p:cNvSpPr>
            <a:spLocks noGrp="1"/>
          </p:cNvSpPr>
          <p:nvPr>
            <p:ph type="sldNum" sz="quarter" idx="12"/>
          </p:nvPr>
        </p:nvSpPr>
        <p:spPr/>
        <p:txBody>
          <a:bodyPr/>
          <a:lstStyle/>
          <a:p>
            <a:pPr>
              <a:defRPr/>
            </a:pPr>
            <a:fld id="{8561AA67-AEB1-4CE7-9C33-FF0D47A2D66C}" type="slidenum">
              <a:rPr lang="en-US"/>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smtClean="0"/>
              <a:t>Example</a:t>
            </a:r>
          </a:p>
        </p:txBody>
      </p:sp>
      <p:sp>
        <p:nvSpPr>
          <p:cNvPr id="3" name="Content Placeholder 2"/>
          <p:cNvSpPr>
            <a:spLocks noGrp="1"/>
          </p:cNvSpPr>
          <p:nvPr>
            <p:ph idx="1"/>
          </p:nvPr>
        </p:nvSpPr>
        <p:spPr>
          <a:xfrm>
            <a:off x="457200" y="1600200"/>
            <a:ext cx="3810000" cy="4525963"/>
          </a:xfrm>
        </p:spPr>
        <p:txBody>
          <a:bodyPr rtlCol="0">
            <a:normAutofit fontScale="92500" lnSpcReduction="10000"/>
          </a:bodyPr>
          <a:lstStyle/>
          <a:p>
            <a:pPr fontAlgn="auto">
              <a:spcAft>
                <a:spcPts val="0"/>
              </a:spcAft>
              <a:buFont typeface="Arial" pitchFamily="34" charset="0"/>
              <a:buChar char="•"/>
              <a:defRPr/>
            </a:pPr>
            <a:r>
              <a:rPr lang="en-US" dirty="0" smtClean="0"/>
              <a:t>How to keep the robot to move forward? Method:</a:t>
            </a:r>
          </a:p>
          <a:p>
            <a:pPr lvl="1" fontAlgn="auto">
              <a:spcAft>
                <a:spcPts val="0"/>
              </a:spcAft>
              <a:buFont typeface="Arial" pitchFamily="34" charset="0"/>
              <a:buChar char="–"/>
              <a:defRPr/>
            </a:pPr>
            <a:r>
              <a:rPr lang="en-US" dirty="0"/>
              <a:t>If </a:t>
            </a:r>
            <a:r>
              <a:rPr lang="en-US" dirty="0" smtClean="0"/>
              <a:t>the robot deviates </a:t>
            </a:r>
            <a:r>
              <a:rPr lang="en-US" dirty="0"/>
              <a:t>to the left, turn right</a:t>
            </a:r>
          </a:p>
          <a:p>
            <a:pPr lvl="1" fontAlgn="auto">
              <a:spcAft>
                <a:spcPts val="0"/>
              </a:spcAft>
              <a:buFont typeface="Arial" pitchFamily="34" charset="0"/>
              <a:buChar char="–"/>
              <a:defRPr/>
            </a:pPr>
            <a:r>
              <a:rPr lang="en-US" dirty="0"/>
              <a:t>If </a:t>
            </a:r>
            <a:r>
              <a:rPr lang="en-US" dirty="0" smtClean="0"/>
              <a:t>the robot deviates to </a:t>
            </a:r>
            <a:r>
              <a:rPr lang="en-US" dirty="0"/>
              <a:t>the </a:t>
            </a:r>
            <a:r>
              <a:rPr lang="en-US" dirty="0" smtClean="0"/>
              <a:t>right, </a:t>
            </a:r>
            <a:r>
              <a:rPr lang="en-US" dirty="0"/>
              <a:t>turn </a:t>
            </a:r>
            <a:r>
              <a:rPr lang="en-US" dirty="0" smtClean="0"/>
              <a:t>left</a:t>
            </a:r>
            <a:endParaRPr lang="en-US" dirty="0"/>
          </a:p>
          <a:p>
            <a:pPr fontAlgn="auto">
              <a:spcAft>
                <a:spcPts val="0"/>
              </a:spcAft>
              <a:buFont typeface="Arial" pitchFamily="34" charset="0"/>
              <a:buChar char="•"/>
              <a:defRPr/>
            </a:pPr>
            <a:r>
              <a:rPr lang="en-US" dirty="0" smtClean="0"/>
              <a:t>The above are logic functions and operations.</a:t>
            </a:r>
          </a:p>
          <a:p>
            <a:pPr fontAlgn="auto">
              <a:spcAft>
                <a:spcPts val="0"/>
              </a:spcAft>
              <a:buFont typeface="Arial" pitchFamily="34" charset="0"/>
              <a:buChar char="•"/>
              <a:defRPr/>
            </a:pPr>
            <a:endParaRPr lang="en-US" dirty="0"/>
          </a:p>
        </p:txBody>
      </p:sp>
      <p:sp>
        <p:nvSpPr>
          <p:cNvPr id="4" name="Footer Placeholder 3"/>
          <p:cNvSpPr>
            <a:spLocks noGrp="1"/>
          </p:cNvSpPr>
          <p:nvPr>
            <p:ph type="ftr" sz="quarter" idx="11"/>
          </p:nvPr>
        </p:nvSpPr>
        <p:spPr/>
        <p:txBody>
          <a:bodyPr/>
          <a:lstStyle/>
          <a:p>
            <a:pPr>
              <a:defRPr/>
            </a:pPr>
            <a:r>
              <a:rPr lang="en-US" smtClean="0"/>
              <a:t>ENGG1100. Ch5-Digital Logic (v3e2)</a:t>
            </a:r>
            <a:endParaRPr lang="en-US"/>
          </a:p>
        </p:txBody>
      </p:sp>
      <p:sp>
        <p:nvSpPr>
          <p:cNvPr id="5" name="Slide Number Placeholder 4"/>
          <p:cNvSpPr>
            <a:spLocks noGrp="1"/>
          </p:cNvSpPr>
          <p:nvPr>
            <p:ph type="sldNum" sz="quarter" idx="12"/>
          </p:nvPr>
        </p:nvSpPr>
        <p:spPr/>
        <p:txBody>
          <a:bodyPr/>
          <a:lstStyle/>
          <a:p>
            <a:pPr>
              <a:defRPr/>
            </a:pPr>
            <a:fld id="{4737C817-AF5F-4590-A647-3344A49159F7}" type="slidenum">
              <a:rPr lang="en-US"/>
              <a:pPr>
                <a:defRPr/>
              </a:pPr>
              <a:t>8</a:t>
            </a:fld>
            <a:endParaRPr lang="en-US" dirty="0"/>
          </a:p>
        </p:txBody>
      </p:sp>
      <p:sp>
        <p:nvSpPr>
          <p:cNvPr id="6" name="Freeform 5"/>
          <p:cNvSpPr/>
          <p:nvPr/>
        </p:nvSpPr>
        <p:spPr>
          <a:xfrm>
            <a:off x="6477000" y="2257425"/>
            <a:ext cx="890588" cy="3506788"/>
          </a:xfrm>
          <a:custGeom>
            <a:avLst/>
            <a:gdLst>
              <a:gd name="connsiteX0" fmla="*/ 388343 w 890171"/>
              <a:gd name="connsiteY0" fmla="*/ 0 h 2854713"/>
              <a:gd name="connsiteX1" fmla="*/ 16636 w 890171"/>
              <a:gd name="connsiteY1" fmla="*/ 1256371 h 2854713"/>
              <a:gd name="connsiteX2" fmla="*/ 871563 w 890171"/>
              <a:gd name="connsiteY2" fmla="*/ 2014654 h 2854713"/>
              <a:gd name="connsiteX3" fmla="*/ 522158 w 890171"/>
              <a:gd name="connsiteY3" fmla="*/ 2854713 h 2854713"/>
            </a:gdLst>
            <a:ahLst/>
            <a:cxnLst>
              <a:cxn ang="0">
                <a:pos x="connsiteX0" y="connsiteY0"/>
              </a:cxn>
              <a:cxn ang="0">
                <a:pos x="connsiteX1" y="connsiteY1"/>
              </a:cxn>
              <a:cxn ang="0">
                <a:pos x="connsiteX2" y="connsiteY2"/>
              </a:cxn>
              <a:cxn ang="0">
                <a:pos x="connsiteX3" y="connsiteY3"/>
              </a:cxn>
            </a:cxnLst>
            <a:rect l="l" t="t" r="r" b="b"/>
            <a:pathLst>
              <a:path w="890171" h="2854713">
                <a:moveTo>
                  <a:pt x="388343" y="0"/>
                </a:moveTo>
                <a:cubicBezTo>
                  <a:pt x="162221" y="460298"/>
                  <a:pt x="-63901" y="920596"/>
                  <a:pt x="16636" y="1256371"/>
                </a:cubicBezTo>
                <a:cubicBezTo>
                  <a:pt x="97173" y="1592146"/>
                  <a:pt x="787309" y="1748264"/>
                  <a:pt x="871563" y="2014654"/>
                </a:cubicBezTo>
                <a:cubicBezTo>
                  <a:pt x="955817" y="2281044"/>
                  <a:pt x="738987" y="2567878"/>
                  <a:pt x="522158" y="285471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197600" y="3400425"/>
            <a:ext cx="646113"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Oval 7"/>
          <p:cNvSpPr/>
          <p:nvPr/>
        </p:nvSpPr>
        <p:spPr>
          <a:xfrm>
            <a:off x="6083300" y="3552825"/>
            <a:ext cx="762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Oval 8"/>
          <p:cNvSpPr/>
          <p:nvPr/>
        </p:nvSpPr>
        <p:spPr>
          <a:xfrm>
            <a:off x="6883400" y="3538538"/>
            <a:ext cx="762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0" name="Straight Connector 9"/>
          <p:cNvCxnSpPr>
            <a:stCxn id="8" idx="6"/>
            <a:endCxn id="9" idx="2"/>
          </p:cNvCxnSpPr>
          <p:nvPr/>
        </p:nvCxnSpPr>
        <p:spPr>
          <a:xfrm flipV="1">
            <a:off x="6159500" y="3690938"/>
            <a:ext cx="723900" cy="14287"/>
          </a:xfrm>
          <a:prstGeom prst="line">
            <a:avLst/>
          </a:prstGeom>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6399213" y="3248025"/>
            <a:ext cx="46037"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Oval 11"/>
          <p:cNvSpPr/>
          <p:nvPr/>
        </p:nvSpPr>
        <p:spPr>
          <a:xfrm>
            <a:off x="6654800" y="3248025"/>
            <a:ext cx="46038"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444" name="TextBox 12"/>
          <p:cNvSpPr txBox="1">
            <a:spLocks noChangeArrowheads="1"/>
          </p:cNvSpPr>
          <p:nvPr/>
        </p:nvSpPr>
        <p:spPr bwMode="auto">
          <a:xfrm>
            <a:off x="5767388" y="2401888"/>
            <a:ext cx="1811337" cy="915987"/>
          </a:xfrm>
          <a:prstGeom prst="rect">
            <a:avLst/>
          </a:prstGeom>
          <a:noFill/>
          <a:ln w="9525">
            <a:noFill/>
            <a:miter lim="800000"/>
            <a:headEnd/>
            <a:tailEnd/>
          </a:ln>
        </p:spPr>
        <p:txBody>
          <a:bodyPr wrap="none">
            <a:spAutoFit/>
          </a:bodyPr>
          <a:lstStyle/>
          <a:p>
            <a:r>
              <a:rPr lang="en-US">
                <a:latin typeface="Calibri" pitchFamily="34" charset="0"/>
              </a:rPr>
              <a:t>Magnetic sensors</a:t>
            </a:r>
          </a:p>
          <a:p>
            <a:r>
              <a:rPr lang="en-US">
                <a:latin typeface="Calibri" pitchFamily="34" charset="0"/>
              </a:rPr>
              <a:t>S1              S2</a:t>
            </a:r>
          </a:p>
          <a:p>
            <a:endParaRPr lang="en-US">
              <a:latin typeface="Calibri" pitchFamily="34" charset="0"/>
            </a:endParaRPr>
          </a:p>
        </p:txBody>
      </p:sp>
      <p:cxnSp>
        <p:nvCxnSpPr>
          <p:cNvPr id="14" name="Straight Arrow Connector 13"/>
          <p:cNvCxnSpPr/>
          <p:nvPr/>
        </p:nvCxnSpPr>
        <p:spPr>
          <a:xfrm flipH="1">
            <a:off x="7035800" y="4467225"/>
            <a:ext cx="1524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5969000" y="2951163"/>
            <a:ext cx="430213" cy="2968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6738938" y="2951163"/>
            <a:ext cx="220662" cy="2968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677025" y="2257425"/>
            <a:ext cx="327025"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8449" name="TextBox 17"/>
          <p:cNvSpPr txBox="1">
            <a:spLocks noChangeArrowheads="1"/>
          </p:cNvSpPr>
          <p:nvPr/>
        </p:nvSpPr>
        <p:spPr bwMode="auto">
          <a:xfrm>
            <a:off x="6840538" y="1919288"/>
            <a:ext cx="995362" cy="369887"/>
          </a:xfrm>
          <a:prstGeom prst="rect">
            <a:avLst/>
          </a:prstGeom>
          <a:noFill/>
          <a:ln w="9525">
            <a:noFill/>
            <a:miter lim="800000"/>
            <a:headEnd/>
            <a:tailEnd/>
          </a:ln>
        </p:spPr>
        <p:txBody>
          <a:bodyPr wrap="none">
            <a:spAutoFit/>
          </a:bodyPr>
          <a:lstStyle/>
          <a:p>
            <a:r>
              <a:rPr lang="en-US">
                <a:latin typeface="Calibri" pitchFamily="34" charset="0"/>
              </a:rPr>
              <a:t>Terminal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ctrTitle"/>
          </p:nvPr>
        </p:nvSpPr>
        <p:spPr/>
        <p:txBody>
          <a:bodyPr/>
          <a:lstStyle/>
          <a:p>
            <a:r>
              <a:rPr lang="en-US" smtClean="0"/>
              <a:t>1.1 What is digital logic ?</a:t>
            </a:r>
          </a:p>
        </p:txBody>
      </p:sp>
      <p:sp>
        <p:nvSpPr>
          <p:cNvPr id="3" name="Content Placeholder 2"/>
          <p:cNvSpPr>
            <a:spLocks noGrp="1"/>
          </p:cNvSpPr>
          <p:nvPr>
            <p:ph type="subTitle" idx="1"/>
          </p:nvPr>
        </p:nvSpPr>
        <p:spPr/>
        <p:txBody>
          <a:bodyPr rtlCol="0">
            <a:normAutofit/>
          </a:bodyPr>
          <a:lstStyle/>
          <a:p>
            <a:pPr lvl="1" fontAlgn="auto">
              <a:spcAft>
                <a:spcPts val="0"/>
              </a:spcAft>
              <a:buFont typeface="Arial" pitchFamily="34" charset="0"/>
              <a:buNone/>
              <a:defRPr/>
            </a:pPr>
            <a:r>
              <a:rPr lang="en-US" dirty="0" smtClean="0"/>
              <a:t>Understanding the difference between Digital and Analog operations</a:t>
            </a:r>
            <a:endParaRPr lang="en-US" dirty="0"/>
          </a:p>
        </p:txBody>
      </p:sp>
      <p:sp>
        <p:nvSpPr>
          <p:cNvPr id="4" name="Footer Placeholder 3"/>
          <p:cNvSpPr>
            <a:spLocks noGrp="1"/>
          </p:cNvSpPr>
          <p:nvPr>
            <p:ph type="ftr" sz="quarter" idx="11"/>
          </p:nvPr>
        </p:nvSpPr>
        <p:spPr/>
        <p:txBody>
          <a:bodyPr/>
          <a:lstStyle/>
          <a:p>
            <a:pPr>
              <a:defRPr/>
            </a:pPr>
            <a:r>
              <a:rPr lang="en-US" smtClean="0"/>
              <a:t>ENGG1100. Ch5-Digital Logic (v3e2)</a:t>
            </a:r>
            <a:endParaRPr lang="en-US"/>
          </a:p>
        </p:txBody>
      </p:sp>
      <p:sp>
        <p:nvSpPr>
          <p:cNvPr id="5" name="Slide Number Placeholder 4"/>
          <p:cNvSpPr>
            <a:spLocks noGrp="1"/>
          </p:cNvSpPr>
          <p:nvPr>
            <p:ph type="sldNum" sz="quarter" idx="12"/>
          </p:nvPr>
        </p:nvSpPr>
        <p:spPr/>
        <p:txBody>
          <a:bodyPr/>
          <a:lstStyle/>
          <a:p>
            <a:pPr>
              <a:defRPr/>
            </a:pPr>
            <a:fld id="{3CAA0CB3-50EC-4113-B2CA-7C19FB77C7B1}" type="slidenum">
              <a:rPr lang="en-US"/>
              <a:pPr>
                <a:defRPr/>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1638</TotalTime>
  <Words>2228</Words>
  <Application>Microsoft Office PowerPoint</Application>
  <PresentationFormat>On-screen Show (4:3)</PresentationFormat>
  <Paragraphs>677</Paragraphs>
  <Slides>34</Slides>
  <Notes>3</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ENGG1100  Ch5: Introduction To Engineering Design (Digital Logic)  </vt:lpstr>
      <vt:lpstr>Reminder: Major Programme Talks (Session 1 &amp; Session 2)  </vt:lpstr>
      <vt:lpstr>PowerPoint Presentation</vt:lpstr>
      <vt:lpstr>Mid-term Demo</vt:lpstr>
      <vt:lpstr>Mid term quiz</vt:lpstr>
      <vt:lpstr>Overview</vt:lpstr>
      <vt:lpstr>Motivations and plans</vt:lpstr>
      <vt:lpstr>Example</vt:lpstr>
      <vt:lpstr>1.1 What is digital logic ?</vt:lpstr>
      <vt:lpstr>Analog and digital signals</vt:lpstr>
      <vt:lpstr>What is the meaning of digital logic?</vt:lpstr>
      <vt:lpstr>1.2 Digital Operations</vt:lpstr>
      <vt:lpstr>Digital operations</vt:lpstr>
      <vt:lpstr>Exercises</vt:lpstr>
      <vt:lpstr>Example of AND in real life</vt:lpstr>
      <vt:lpstr>Example of OR in real life</vt:lpstr>
      <vt:lpstr>Example of NOT in real life</vt:lpstr>
      <vt:lpstr>Exercise for robot control to follow the magnetic path</vt:lpstr>
      <vt:lpstr> 1.3 Truth table </vt:lpstr>
      <vt:lpstr>Truth table</vt:lpstr>
      <vt:lpstr>Truth table example for “AND” operation</vt:lpstr>
      <vt:lpstr>Truth table example for “OR” operation</vt:lpstr>
      <vt:lpstr>NOT (or called negation)</vt:lpstr>
      <vt:lpstr>Exercises</vt:lpstr>
      <vt:lpstr>Combinational logic  (Combine NOT , AND , OR)</vt:lpstr>
      <vt:lpstr>Truth table</vt:lpstr>
      <vt:lpstr>We can solve it step by step</vt:lpstr>
      <vt:lpstr>We can solve it step by step</vt:lpstr>
      <vt:lpstr>We can solve it step by step</vt:lpstr>
      <vt:lpstr>Exercise:</vt:lpstr>
      <vt:lpstr>Exercise: NOT( X AND Y ) OR Z </vt:lpstr>
      <vt:lpstr>Exercise: NOT( X AND Y ) OR Z </vt:lpstr>
      <vt:lpstr>End</vt:lpstr>
      <vt:lpstr>Appendix: ANSWER: W=(NOT( X AND Y )) OR Z </vt:lpstr>
    </vt:vector>
  </TitlesOfParts>
  <Company>CUHK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Finiet state machines</dc:title>
  <dc:creator>khwong</dc:creator>
  <cp:lastModifiedBy>khwong</cp:lastModifiedBy>
  <cp:revision>120</cp:revision>
  <cp:lastPrinted>2013-10-15T04:07:33Z</cp:lastPrinted>
  <dcterms:created xsi:type="dcterms:W3CDTF">2013-07-12T08:17:45Z</dcterms:created>
  <dcterms:modified xsi:type="dcterms:W3CDTF">2014-07-25T06:49:48Z</dcterms:modified>
</cp:coreProperties>
</file>