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1"/>
  </p:notesMasterIdLst>
  <p:handoutMasterIdLst>
    <p:handoutMasterId r:id="rId22"/>
  </p:handoutMasterIdLst>
  <p:sldIdLst>
    <p:sldId id="1316" r:id="rId2"/>
    <p:sldId id="1389" r:id="rId3"/>
    <p:sldId id="1426" r:id="rId4"/>
    <p:sldId id="1427" r:id="rId5"/>
    <p:sldId id="1429" r:id="rId6"/>
    <p:sldId id="1428" r:id="rId7"/>
    <p:sldId id="1430" r:id="rId8"/>
    <p:sldId id="1433" r:id="rId9"/>
    <p:sldId id="1391" r:id="rId10"/>
    <p:sldId id="1435" r:id="rId11"/>
    <p:sldId id="1436" r:id="rId12"/>
    <p:sldId id="1438" r:id="rId13"/>
    <p:sldId id="1437" r:id="rId14"/>
    <p:sldId id="1431" r:id="rId15"/>
    <p:sldId id="1432" r:id="rId16"/>
    <p:sldId id="1439" r:id="rId17"/>
    <p:sldId id="1400" r:id="rId18"/>
    <p:sldId id="1434" r:id="rId19"/>
    <p:sldId id="1440" r:id="rId20"/>
  </p:sldIdLst>
  <p:sldSz cx="9144000" cy="6858000" type="screen4x3"/>
  <p:notesSz cx="6888163" cy="9623425"/>
  <p:defaultTextStyle>
    <a:defPPr>
      <a:defRPr lang="zh-CN"/>
    </a:defPPr>
    <a:lvl1pPr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1pPr>
    <a:lvl2pPr marL="457200"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2pPr>
    <a:lvl3pPr marL="914400"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3pPr>
    <a:lvl4pPr marL="1371600"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4pPr>
    <a:lvl5pPr marL="1828800"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5pPr>
    <a:lvl6pPr marL="2286000" algn="l" defTabSz="914400" rtl="0" eaLnBrk="1" latinLnBrk="0" hangingPunct="1">
      <a:defRPr kumimoji="1" sz="6000" kern="1200">
        <a:solidFill>
          <a:srgbClr val="6767CD"/>
        </a:solidFill>
        <a:latin typeface="Times New Roman" pitchFamily="18" charset="0"/>
        <a:ea typeface="楷体_GB2312" pitchFamily="49" charset="-122"/>
        <a:cs typeface="+mn-cs"/>
      </a:defRPr>
    </a:lvl6pPr>
    <a:lvl7pPr marL="2743200" algn="l" defTabSz="914400" rtl="0" eaLnBrk="1" latinLnBrk="0" hangingPunct="1">
      <a:defRPr kumimoji="1" sz="6000" kern="1200">
        <a:solidFill>
          <a:srgbClr val="6767CD"/>
        </a:solidFill>
        <a:latin typeface="Times New Roman" pitchFamily="18" charset="0"/>
        <a:ea typeface="楷体_GB2312" pitchFamily="49" charset="-122"/>
        <a:cs typeface="+mn-cs"/>
      </a:defRPr>
    </a:lvl7pPr>
    <a:lvl8pPr marL="3200400" algn="l" defTabSz="914400" rtl="0" eaLnBrk="1" latinLnBrk="0" hangingPunct="1">
      <a:defRPr kumimoji="1" sz="6000" kern="1200">
        <a:solidFill>
          <a:srgbClr val="6767CD"/>
        </a:solidFill>
        <a:latin typeface="Times New Roman" pitchFamily="18" charset="0"/>
        <a:ea typeface="楷体_GB2312" pitchFamily="49" charset="-122"/>
        <a:cs typeface="+mn-cs"/>
      </a:defRPr>
    </a:lvl8pPr>
    <a:lvl9pPr marL="3657600" algn="l" defTabSz="914400" rtl="0" eaLnBrk="1" latinLnBrk="0" hangingPunct="1">
      <a:defRPr kumimoji="1" sz="6000" kern="1200">
        <a:solidFill>
          <a:srgbClr val="6767CD"/>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6600"/>
    <a:srgbClr val="FF9900"/>
    <a:srgbClr val="006600"/>
    <a:srgbClr val="0000FF"/>
    <a:srgbClr val="9900FF"/>
    <a:srgbClr val="FFCC00"/>
    <a:srgbClr val="663300"/>
    <a:srgbClr val="6600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8" autoAdjust="0"/>
    <p:restoredTop sz="87728" autoAdjust="0"/>
  </p:normalViewPr>
  <p:slideViewPr>
    <p:cSldViewPr snapToGrid="0">
      <p:cViewPr>
        <p:scale>
          <a:sx n="100" d="100"/>
          <a:sy n="100" d="100"/>
        </p:scale>
        <p:origin x="-930" y="29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snapToGrid="0">
      <p:cViewPr varScale="1">
        <p:scale>
          <a:sx n="75" d="100"/>
          <a:sy n="75" d="100"/>
        </p:scale>
        <p:origin x="-2562" y="-90"/>
      </p:cViewPr>
      <p:guideLst>
        <p:guide orient="horz" pos="3031"/>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1026"/>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solidFill>
                  <a:schemeClr val="tx1"/>
                </a:solidFill>
                <a:ea typeface="宋体" pitchFamily="2" charset="-122"/>
              </a:defRPr>
            </a:lvl1pPr>
          </a:lstStyle>
          <a:p>
            <a:pPr>
              <a:defRPr/>
            </a:pPr>
            <a:endParaRPr lang="en-US" altLang="zh-CN"/>
          </a:p>
        </p:txBody>
      </p:sp>
      <p:sp>
        <p:nvSpPr>
          <p:cNvPr id="39939" name="Rectangle 1027"/>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solidFill>
                  <a:schemeClr val="tx1"/>
                </a:solidFill>
                <a:ea typeface="宋体" pitchFamily="2" charset="-122"/>
              </a:defRPr>
            </a:lvl1pPr>
          </a:lstStyle>
          <a:p>
            <a:pPr>
              <a:defRPr/>
            </a:pPr>
            <a:fld id="{8CE7D955-28B2-4530-A593-05E920A5ECDF}" type="datetime1">
              <a:rPr lang="zh-CN" altLang="en-US"/>
              <a:pPr>
                <a:defRPr/>
              </a:pPr>
              <a:t>2013/10/4</a:t>
            </a:fld>
            <a:endParaRPr lang="en-US" altLang="zh-CN"/>
          </a:p>
        </p:txBody>
      </p:sp>
      <p:sp>
        <p:nvSpPr>
          <p:cNvPr id="39940" name="Rectangle 1028"/>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solidFill>
                  <a:schemeClr val="tx1"/>
                </a:solidFill>
                <a:ea typeface="宋体" pitchFamily="2" charset="-122"/>
              </a:defRPr>
            </a:lvl1pPr>
          </a:lstStyle>
          <a:p>
            <a:pPr>
              <a:defRPr/>
            </a:pPr>
            <a:endParaRPr lang="en-US" altLang="zh-CN"/>
          </a:p>
        </p:txBody>
      </p:sp>
      <p:sp>
        <p:nvSpPr>
          <p:cNvPr id="39941" name="Rectangle 1029"/>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solidFill>
                  <a:schemeClr val="tx1"/>
                </a:solidFill>
                <a:ea typeface="宋体" pitchFamily="2" charset="-122"/>
              </a:defRPr>
            </a:lvl1pPr>
          </a:lstStyle>
          <a:p>
            <a:pPr>
              <a:defRPr/>
            </a:pPr>
            <a:fld id="{5A9F273A-6FD1-41BD-A22D-BF3935396AC1}" type="slidenum">
              <a:rPr lang="en-US" altLang="zh-CN"/>
              <a:pPr>
                <a:defRPr/>
              </a:pPr>
              <a:t>‹#›</a:t>
            </a:fld>
            <a:endParaRPr lang="en-US" altLang="zh-CN"/>
          </a:p>
        </p:txBody>
      </p:sp>
    </p:spTree>
    <p:extLst>
      <p:ext uri="{BB962C8B-B14F-4D97-AF65-F5344CB8AC3E}">
        <p14:creationId xmlns:p14="http://schemas.microsoft.com/office/powerpoint/2010/main" val="3920796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7026" name="Rectangle 1026"/>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a typeface="宋体" pitchFamily="2" charset="-122"/>
              </a:defRPr>
            </a:lvl1pPr>
          </a:lstStyle>
          <a:p>
            <a:pPr>
              <a:defRPr/>
            </a:pPr>
            <a:endParaRPr lang="en-US" altLang="zh-CN"/>
          </a:p>
        </p:txBody>
      </p:sp>
      <p:sp>
        <p:nvSpPr>
          <p:cNvPr id="897027" name="Rectangle 1027"/>
          <p:cNvSpPr>
            <a:spLocks noGrp="1" noChangeArrowheads="1"/>
          </p:cNvSpPr>
          <p:nvPr>
            <p:ph type="dt" idx="1"/>
          </p:nvPr>
        </p:nvSpPr>
        <p:spPr bwMode="auto">
          <a:xfrm>
            <a:off x="3902075"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a typeface="宋体" pitchFamily="2" charset="-122"/>
              </a:defRPr>
            </a:lvl1pPr>
          </a:lstStyle>
          <a:p>
            <a:pPr>
              <a:defRPr/>
            </a:pPr>
            <a:fld id="{A5B750A1-F59C-4123-94D9-A944BAB025E7}" type="datetime1">
              <a:rPr lang="zh-CN" altLang="en-US"/>
              <a:pPr>
                <a:defRPr/>
              </a:pPr>
              <a:t>2013/10/4</a:t>
            </a:fld>
            <a:endParaRPr lang="en-US" altLang="zh-CN"/>
          </a:p>
        </p:txBody>
      </p:sp>
      <p:sp>
        <p:nvSpPr>
          <p:cNvPr id="24580" name="Rectangle 1028"/>
          <p:cNvSpPr>
            <a:spLocks noGrp="1" noRot="1" noChangeAspect="1" noChangeArrowheads="1" noTextEdit="1"/>
          </p:cNvSpPr>
          <p:nvPr>
            <p:ph type="sldImg" idx="2"/>
          </p:nvPr>
        </p:nvSpPr>
        <p:spPr bwMode="auto">
          <a:xfrm>
            <a:off x="1039813" y="722313"/>
            <a:ext cx="4808537" cy="3608387"/>
          </a:xfrm>
          <a:prstGeom prst="rect">
            <a:avLst/>
          </a:prstGeom>
          <a:noFill/>
          <a:ln w="9525">
            <a:solidFill>
              <a:srgbClr val="000000"/>
            </a:solidFill>
            <a:miter lim="800000"/>
            <a:headEnd/>
            <a:tailEnd/>
          </a:ln>
        </p:spPr>
      </p:sp>
      <p:sp>
        <p:nvSpPr>
          <p:cNvPr id="897029" name="Rectangle 1029"/>
          <p:cNvSpPr>
            <a:spLocks noGrp="1" noChangeArrowheads="1"/>
          </p:cNvSpPr>
          <p:nvPr>
            <p:ph type="body" sz="quarter" idx="3"/>
          </p:nvPr>
        </p:nvSpPr>
        <p:spPr bwMode="auto">
          <a:xfrm>
            <a:off x="688975" y="4570413"/>
            <a:ext cx="55102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897030" name="Rectangle 1030"/>
          <p:cNvSpPr>
            <a:spLocks noGrp="1" noChangeArrowheads="1"/>
          </p:cNvSpPr>
          <p:nvPr>
            <p:ph type="ftr" sz="quarter" idx="4"/>
          </p:nvPr>
        </p:nvSpPr>
        <p:spPr bwMode="auto">
          <a:xfrm>
            <a:off x="0"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a typeface="宋体" pitchFamily="2" charset="-122"/>
              </a:defRPr>
            </a:lvl1pPr>
          </a:lstStyle>
          <a:p>
            <a:pPr>
              <a:defRPr/>
            </a:pPr>
            <a:endParaRPr lang="en-US" altLang="zh-CN"/>
          </a:p>
        </p:txBody>
      </p:sp>
      <p:sp>
        <p:nvSpPr>
          <p:cNvPr id="897031" name="Rectangle 1031"/>
          <p:cNvSpPr>
            <a:spLocks noGrp="1" noChangeArrowheads="1"/>
          </p:cNvSpPr>
          <p:nvPr>
            <p:ph type="sldNum" sz="quarter" idx="5"/>
          </p:nvPr>
        </p:nvSpPr>
        <p:spPr bwMode="auto">
          <a:xfrm>
            <a:off x="3902075"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a typeface="宋体" pitchFamily="2" charset="-122"/>
              </a:defRPr>
            </a:lvl1pPr>
          </a:lstStyle>
          <a:p>
            <a:pPr>
              <a:defRPr/>
            </a:pPr>
            <a:fld id="{1EC878ED-0653-40E7-85D9-9305A59A6CDC}" type="slidenum">
              <a:rPr lang="en-US" altLang="zh-CN"/>
              <a:pPr>
                <a:defRPr/>
              </a:pPr>
              <a:t>‹#›</a:t>
            </a:fld>
            <a:endParaRPr lang="en-US" altLang="zh-CN"/>
          </a:p>
        </p:txBody>
      </p:sp>
    </p:spTree>
    <p:extLst>
      <p:ext uri="{BB962C8B-B14F-4D97-AF65-F5344CB8AC3E}">
        <p14:creationId xmlns:p14="http://schemas.microsoft.com/office/powerpoint/2010/main" val="364534228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7"/>
          <p:cNvSpPr>
            <a:spLocks noGrp="1" noChangeArrowheads="1"/>
          </p:cNvSpPr>
          <p:nvPr>
            <p:ph type="dt" sz="quarter" idx="1"/>
          </p:nvPr>
        </p:nvSpPr>
        <p:spPr>
          <a:noFill/>
        </p:spPr>
        <p:txBody>
          <a:bodyPr/>
          <a:lstStyle/>
          <a:p>
            <a:fld id="{456F83C7-7ED1-4C85-B7B4-65B49B53F6BB}" type="datetime1">
              <a:rPr lang="zh-CN" altLang="en-US" smtClean="0"/>
              <a:pPr/>
              <a:t>2013/10/4</a:t>
            </a:fld>
            <a:endParaRPr lang="en-US" altLang="zh-CN" smtClean="0"/>
          </a:p>
        </p:txBody>
      </p:sp>
      <p:sp>
        <p:nvSpPr>
          <p:cNvPr id="25603" name="Rectangle 1031"/>
          <p:cNvSpPr>
            <a:spLocks noGrp="1" noChangeArrowheads="1"/>
          </p:cNvSpPr>
          <p:nvPr>
            <p:ph type="sldNum" sz="quarter" idx="5"/>
          </p:nvPr>
        </p:nvSpPr>
        <p:spPr>
          <a:noFill/>
        </p:spPr>
        <p:txBody>
          <a:bodyPr/>
          <a:lstStyle/>
          <a:p>
            <a:fld id="{874E2311-EAB4-40D1-ABE1-71BAD5C0DBDD}" type="slidenum">
              <a:rPr lang="en-US" altLang="zh-CN" smtClean="0"/>
              <a:pPr/>
              <a:t>1</a:t>
            </a:fld>
            <a:endParaRPr lang="en-US" altLang="zh-CN" smtClean="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zh-TW" altLang="en-US" smtClean="0"/>
          </a:p>
        </p:txBody>
      </p:sp>
      <p:sp>
        <p:nvSpPr>
          <p:cNvPr id="26628" name="Date Placeholder 3"/>
          <p:cNvSpPr>
            <a:spLocks noGrp="1"/>
          </p:cNvSpPr>
          <p:nvPr>
            <p:ph type="dt" sz="quarter" idx="1"/>
          </p:nvPr>
        </p:nvSpPr>
        <p:spPr>
          <a:noFill/>
        </p:spPr>
        <p:txBody>
          <a:bodyPr/>
          <a:lstStyle/>
          <a:p>
            <a:fld id="{5103B023-7A7E-44A3-93B3-AC1482B06144}" type="datetime1">
              <a:rPr lang="zh-CN" altLang="en-US" smtClean="0"/>
              <a:pPr/>
              <a:t>2013/10/4</a:t>
            </a:fld>
            <a:endParaRPr lang="en-US" altLang="zh-CN" smtClean="0"/>
          </a:p>
        </p:txBody>
      </p:sp>
      <p:sp>
        <p:nvSpPr>
          <p:cNvPr id="26629" name="Slide Number Placeholder 4"/>
          <p:cNvSpPr>
            <a:spLocks noGrp="1"/>
          </p:cNvSpPr>
          <p:nvPr>
            <p:ph type="sldNum" sz="quarter" idx="5"/>
          </p:nvPr>
        </p:nvSpPr>
        <p:spPr>
          <a:noFill/>
        </p:spPr>
        <p:txBody>
          <a:bodyPr/>
          <a:lstStyle/>
          <a:p>
            <a:fld id="{814F2728-C8F9-4B7F-95D7-D782851FFF10}" type="slidenum">
              <a:rPr lang="en-US" altLang="zh-CN" smtClean="0"/>
              <a:pPr/>
              <a:t>9</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5B750A1-F59C-4123-94D9-A944BAB025E7}" type="datetime1">
              <a:rPr lang="zh-CN" altLang="en-US" smtClean="0"/>
              <a:pPr>
                <a:defRPr/>
              </a:pPr>
              <a:t>2013/10/4</a:t>
            </a:fld>
            <a:endParaRPr lang="en-US" altLang="zh-CN"/>
          </a:p>
        </p:txBody>
      </p:sp>
      <p:sp>
        <p:nvSpPr>
          <p:cNvPr id="5" name="Slide Number Placeholder 4"/>
          <p:cNvSpPr>
            <a:spLocks noGrp="1"/>
          </p:cNvSpPr>
          <p:nvPr>
            <p:ph type="sldNum" sz="quarter" idx="11"/>
          </p:nvPr>
        </p:nvSpPr>
        <p:spPr/>
        <p:txBody>
          <a:bodyPr/>
          <a:lstStyle/>
          <a:p>
            <a:pPr>
              <a:defRPr/>
            </a:pPr>
            <a:fld id="{1EC878ED-0653-40E7-85D9-9305A59A6CDC}" type="slidenum">
              <a:rPr lang="en-US" altLang="zh-CN" smtClean="0"/>
              <a:pPr>
                <a:defRPr/>
              </a:pPr>
              <a:t>14</a:t>
            </a:fld>
            <a:endParaRPr lang="en-US" altLang="zh-CN"/>
          </a:p>
        </p:txBody>
      </p:sp>
    </p:spTree>
    <p:extLst>
      <p:ext uri="{BB962C8B-B14F-4D97-AF65-F5344CB8AC3E}">
        <p14:creationId xmlns:p14="http://schemas.microsoft.com/office/powerpoint/2010/main" val="78432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Palatino Linotype" panose="02040502050505030304" pitchFamily="18" charset="0"/>
              </a:defRPr>
            </a:lvl1pPr>
          </a:lstStyle>
          <a:p>
            <a:r>
              <a:rPr lang="en-US" altLang="zh-CN" dirty="0" smtClean="0"/>
              <a:t>Click to edit Master title style</a:t>
            </a:r>
            <a:endParaRPr lang="zh-CN" alt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4" name="Rectangle 12"/>
          <p:cNvSpPr>
            <a:spLocks noGrp="1" noChangeArrowheads="1"/>
          </p:cNvSpPr>
          <p:nvPr>
            <p:ph type="ftr" sz="quarter" idx="10"/>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a:t>
            </a:fld>
            <a:endParaRPr lang="en-US" altLang="zh-CN"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Palatino Linotype" panose="02040502050505030304" pitchFamily="18" charset="0"/>
              </a:defRPr>
            </a:lvl1pPr>
          </a:lstStyle>
          <a:p>
            <a:r>
              <a:rPr lang="en-US" altLang="zh-CN" dirty="0" smtClean="0"/>
              <a:t>Click to edit Master title style</a:t>
            </a:r>
            <a:endParaRPr lang="zh-CN" altLang="en-US" dirty="0"/>
          </a:p>
        </p:txBody>
      </p:sp>
      <p:sp>
        <p:nvSpPr>
          <p:cNvPr id="4" name="Rectangle 12"/>
          <p:cNvSpPr>
            <a:spLocks noGrp="1" noChangeArrowheads="1"/>
          </p:cNvSpPr>
          <p:nvPr>
            <p:ph type="ftr" sz="quarter" idx="10"/>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a:t>
            </a:fld>
            <a:endParaRPr lang="en-US" altLang="zh-C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7669212" cy="647700"/>
          </a:xfrm>
        </p:spPr>
        <p:txBody>
          <a:bodyPr/>
          <a:lstStyle>
            <a:lvl1pPr>
              <a:defRPr sz="3200" b="1">
                <a:latin typeface="Palatino Linotype" panose="02040502050505030304" pitchFamily="18" charset="0"/>
              </a:defRPr>
            </a:lvl1pPr>
          </a:lstStyle>
          <a:p>
            <a:r>
              <a:rPr lang="en-US" altLang="zh-CN" dirty="0" smtClean="0"/>
              <a:t>Click to edit Master title style</a:t>
            </a:r>
            <a:endParaRPr lang="zh-CN" altLang="en-US" dirty="0"/>
          </a:p>
        </p:txBody>
      </p:sp>
      <p:sp>
        <p:nvSpPr>
          <p:cNvPr id="3" name="Text Placeholder 2"/>
          <p:cNvSpPr>
            <a:spLocks noGrp="1"/>
          </p:cNvSpPr>
          <p:nvPr>
            <p:ph type="body" sz="half" idx="1"/>
          </p:nvPr>
        </p:nvSpPr>
        <p:spPr>
          <a:xfrm>
            <a:off x="611188" y="1125538"/>
            <a:ext cx="3884612" cy="51117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125538"/>
            <a:ext cx="3884613" cy="51117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Rectangle 12"/>
          <p:cNvSpPr>
            <a:spLocks noGrp="1" noChangeArrowheads="1"/>
          </p:cNvSpPr>
          <p:nvPr>
            <p:ph type="ftr" sz="quarter" idx="10"/>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a:t>
            </a:fld>
            <a:endParaRPr lang="en-US" altLang="zh-CN"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EBF7FF"/>
            </a:gs>
            <a:gs pos="100000">
              <a:srgbClr val="FFFFFF"/>
            </a:gs>
          </a:gsLst>
          <a:lin ang="5400000" scaled="1"/>
        </a:gradFill>
        <a:effectLst/>
      </p:bgPr>
    </p:bg>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bwMode="auto">
          <a:xfrm>
            <a:off x="395288" y="260350"/>
            <a:ext cx="7669212"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5123" name="Rectangle 10"/>
          <p:cNvSpPr>
            <a:spLocks noGrp="1" noChangeArrowheads="1"/>
          </p:cNvSpPr>
          <p:nvPr>
            <p:ph type="body" idx="1"/>
          </p:nvPr>
        </p:nvSpPr>
        <p:spPr bwMode="auto">
          <a:xfrm>
            <a:off x="611188" y="1125538"/>
            <a:ext cx="7921625"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35938" name="Rectangle 1026"/>
          <p:cNvSpPr>
            <a:spLocks noChangeArrowheads="1"/>
          </p:cNvSpPr>
          <p:nvPr/>
        </p:nvSpPr>
        <p:spPr bwMode="auto">
          <a:xfrm>
            <a:off x="468313" y="981075"/>
            <a:ext cx="8280400" cy="109538"/>
          </a:xfrm>
          <a:prstGeom prst="rect">
            <a:avLst/>
          </a:prstGeom>
          <a:gradFill rotWithShape="1">
            <a:gsLst>
              <a:gs pos="0">
                <a:srgbClr val="0000FF">
                  <a:alpha val="88000"/>
                </a:srgbClr>
              </a:gs>
              <a:gs pos="100000">
                <a:srgbClr val="0000FF">
                  <a:gamma/>
                  <a:tint val="0"/>
                  <a:invGamma/>
                </a:srgbClr>
              </a:gs>
            </a:gsLst>
            <a:lin ang="0" scaled="1"/>
          </a:gradFill>
          <a:ln w="9525">
            <a:noFill/>
            <a:miter lim="800000"/>
            <a:headEnd/>
            <a:tailEnd/>
          </a:ln>
        </p:spPr>
        <p:txBody>
          <a:bodyPr/>
          <a:lstStyle/>
          <a:p>
            <a:pPr>
              <a:defRPr/>
            </a:pPr>
            <a:endParaRPr kumimoji="0" lang="zh-CN" altLang="zh-CN" sz="2400">
              <a:solidFill>
                <a:schemeClr val="folHlink"/>
              </a:solidFill>
              <a:ea typeface="宋体" pitchFamily="2" charset="-122"/>
            </a:endParaRPr>
          </a:p>
        </p:txBody>
      </p:sp>
      <p:sp>
        <p:nvSpPr>
          <p:cNvPr id="935946" name="Line 1034"/>
          <p:cNvSpPr>
            <a:spLocks noChangeShapeType="1"/>
          </p:cNvSpPr>
          <p:nvPr/>
        </p:nvSpPr>
        <p:spPr bwMode="auto">
          <a:xfrm>
            <a:off x="323850" y="6381750"/>
            <a:ext cx="8424863" cy="0"/>
          </a:xfrm>
          <a:prstGeom prst="line">
            <a:avLst/>
          </a:prstGeom>
          <a:noFill/>
          <a:ln w="28575">
            <a:solidFill>
              <a:schemeClr val="tx1"/>
            </a:solidFill>
            <a:round/>
            <a:headEnd/>
            <a:tailEnd/>
          </a:ln>
          <a:effectLst/>
        </p:spPr>
        <p:txBody>
          <a:bodyPr/>
          <a:lstStyle/>
          <a:p>
            <a:pPr algn="ctr">
              <a:spcBef>
                <a:spcPct val="20000"/>
              </a:spcBef>
              <a:buClr>
                <a:schemeClr val="folHlink"/>
              </a:buClr>
              <a:buFont typeface="Wingdings" pitchFamily="2" charset="2"/>
              <a:buNone/>
              <a:defRPr/>
            </a:pPr>
            <a:endParaRPr kumimoji="0" lang="zh-CN" altLang="en-US"/>
          </a:p>
        </p:txBody>
      </p:sp>
      <p:pic>
        <p:nvPicPr>
          <p:cNvPr id="5127" name="Picture 2049" descr="pic-cu-logo"/>
          <p:cNvPicPr>
            <a:picLocks noChangeAspect="1" noChangeArrowheads="1"/>
          </p:cNvPicPr>
          <p:nvPr/>
        </p:nvPicPr>
        <p:blipFill>
          <a:blip r:embed="rId5" cstate="print"/>
          <a:srcRect/>
          <a:stretch>
            <a:fillRect/>
          </a:stretch>
        </p:blipFill>
        <p:spPr bwMode="auto">
          <a:xfrm>
            <a:off x="7885113" y="188913"/>
            <a:ext cx="1008062" cy="688975"/>
          </a:xfrm>
          <a:prstGeom prst="rect">
            <a:avLst/>
          </a:prstGeom>
          <a:noFill/>
          <a:ln w="9525">
            <a:noFill/>
            <a:miter lim="800000"/>
            <a:headEnd/>
            <a:tailEnd/>
          </a:ln>
        </p:spPr>
      </p:pic>
      <p:sp>
        <p:nvSpPr>
          <p:cNvPr id="8" name="Rectangle 12"/>
          <p:cNvSpPr>
            <a:spLocks noGrp="1" noChangeArrowheads="1"/>
          </p:cNvSpPr>
          <p:nvPr>
            <p:ph type="ftr" sz="quarter" idx="3"/>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4289" r:id="rId1"/>
    <p:sldLayoutId id="2147484280" r:id="rId2"/>
    <p:sldLayoutId id="2147484286" r:id="rId3"/>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a:solidFill>
            <a:srgbClr val="0000FF"/>
          </a:solidFill>
          <a:latin typeface="+mj-lt"/>
          <a:ea typeface="黑体" pitchFamily="49" charset="-122"/>
          <a:cs typeface="+mj-cs"/>
        </a:defRPr>
      </a:lvl1pPr>
      <a:lvl2pPr algn="l" rtl="0" eaLnBrk="0" fontAlgn="base" hangingPunct="0">
        <a:spcBef>
          <a:spcPct val="0"/>
        </a:spcBef>
        <a:spcAft>
          <a:spcPct val="0"/>
        </a:spcAft>
        <a:defRPr sz="3600">
          <a:solidFill>
            <a:srgbClr val="0000FF"/>
          </a:solidFill>
          <a:latin typeface="Times New Roman" pitchFamily="18" charset="0"/>
          <a:ea typeface="黑体" pitchFamily="49" charset="-122"/>
        </a:defRPr>
      </a:lvl2pPr>
      <a:lvl3pPr algn="l" rtl="0" eaLnBrk="0" fontAlgn="base" hangingPunct="0">
        <a:spcBef>
          <a:spcPct val="0"/>
        </a:spcBef>
        <a:spcAft>
          <a:spcPct val="0"/>
        </a:spcAft>
        <a:defRPr sz="3600">
          <a:solidFill>
            <a:srgbClr val="0000FF"/>
          </a:solidFill>
          <a:latin typeface="Times New Roman" pitchFamily="18" charset="0"/>
          <a:ea typeface="黑体" pitchFamily="49" charset="-122"/>
        </a:defRPr>
      </a:lvl3pPr>
      <a:lvl4pPr algn="l" rtl="0" eaLnBrk="0" fontAlgn="base" hangingPunct="0">
        <a:spcBef>
          <a:spcPct val="0"/>
        </a:spcBef>
        <a:spcAft>
          <a:spcPct val="0"/>
        </a:spcAft>
        <a:defRPr sz="3600">
          <a:solidFill>
            <a:srgbClr val="0000FF"/>
          </a:solidFill>
          <a:latin typeface="Times New Roman" pitchFamily="18" charset="0"/>
          <a:ea typeface="黑体" pitchFamily="49" charset="-122"/>
        </a:defRPr>
      </a:lvl4pPr>
      <a:lvl5pPr algn="l" rtl="0" eaLnBrk="0" fontAlgn="base" hangingPunct="0">
        <a:spcBef>
          <a:spcPct val="0"/>
        </a:spcBef>
        <a:spcAft>
          <a:spcPct val="0"/>
        </a:spcAft>
        <a:defRPr sz="3600">
          <a:solidFill>
            <a:srgbClr val="0000FF"/>
          </a:solidFill>
          <a:latin typeface="Times New Roman" pitchFamily="18" charset="0"/>
          <a:ea typeface="黑体" pitchFamily="49" charset="-122"/>
        </a:defRPr>
      </a:lvl5pPr>
      <a:lvl6pPr marL="457200" algn="l" rtl="0" fontAlgn="base">
        <a:spcBef>
          <a:spcPct val="0"/>
        </a:spcBef>
        <a:spcAft>
          <a:spcPct val="0"/>
        </a:spcAft>
        <a:defRPr sz="3600">
          <a:solidFill>
            <a:srgbClr val="0000FF"/>
          </a:solidFill>
          <a:latin typeface="Times New Roman" pitchFamily="18" charset="0"/>
          <a:ea typeface="黑体" pitchFamily="2" charset="-122"/>
        </a:defRPr>
      </a:lvl6pPr>
      <a:lvl7pPr marL="914400" algn="l" rtl="0" fontAlgn="base">
        <a:spcBef>
          <a:spcPct val="0"/>
        </a:spcBef>
        <a:spcAft>
          <a:spcPct val="0"/>
        </a:spcAft>
        <a:defRPr sz="3600">
          <a:solidFill>
            <a:srgbClr val="0000FF"/>
          </a:solidFill>
          <a:latin typeface="Times New Roman" pitchFamily="18" charset="0"/>
          <a:ea typeface="黑体" pitchFamily="2" charset="-122"/>
        </a:defRPr>
      </a:lvl7pPr>
      <a:lvl8pPr marL="1371600" algn="l" rtl="0" fontAlgn="base">
        <a:spcBef>
          <a:spcPct val="0"/>
        </a:spcBef>
        <a:spcAft>
          <a:spcPct val="0"/>
        </a:spcAft>
        <a:defRPr sz="3600">
          <a:solidFill>
            <a:srgbClr val="0000FF"/>
          </a:solidFill>
          <a:latin typeface="Times New Roman" pitchFamily="18" charset="0"/>
          <a:ea typeface="黑体" pitchFamily="2" charset="-122"/>
        </a:defRPr>
      </a:lvl8pPr>
      <a:lvl9pPr marL="1828800" algn="l" rtl="0" fontAlgn="base">
        <a:spcBef>
          <a:spcPct val="0"/>
        </a:spcBef>
        <a:spcAft>
          <a:spcPct val="0"/>
        </a:spcAft>
        <a:defRPr sz="3600">
          <a:solidFill>
            <a:srgbClr val="0000FF"/>
          </a:solidFill>
          <a:latin typeface="Times New Roman" pitchFamily="18" charset="0"/>
          <a:ea typeface="黑体" pitchFamily="2" charset="-122"/>
        </a:defRPr>
      </a:lvl9pPr>
    </p:titleStyle>
    <p:bodyStyle>
      <a:lvl1pPr marL="447675" indent="-447675" algn="just" rtl="0" eaLnBrk="0" fontAlgn="base" hangingPunct="0">
        <a:spcBef>
          <a:spcPct val="20000"/>
        </a:spcBef>
        <a:spcAft>
          <a:spcPct val="0"/>
        </a:spcAft>
        <a:buClr>
          <a:schemeClr val="folHlink"/>
        </a:buClr>
        <a:buFont typeface="Wingdings" pitchFamily="2" charset="2"/>
        <a:buChar char="l"/>
        <a:defRPr sz="2400">
          <a:solidFill>
            <a:schemeClr val="tx1"/>
          </a:solidFill>
          <a:latin typeface="+mn-lt"/>
          <a:ea typeface="+mn-ea"/>
          <a:cs typeface="楷体_GB2312"/>
        </a:defRPr>
      </a:lvl1pPr>
      <a:lvl2pPr marL="1073150" indent="-446088" algn="just" rtl="0" eaLnBrk="0" fontAlgn="base" hangingPunct="0">
        <a:spcBef>
          <a:spcPct val="20000"/>
        </a:spcBef>
        <a:spcAft>
          <a:spcPct val="0"/>
        </a:spcAft>
        <a:buClr>
          <a:schemeClr val="tx1"/>
        </a:buClr>
        <a:buFont typeface="Wingdings" pitchFamily="2" charset="2"/>
        <a:buChar char="Ø"/>
        <a:defRPr sz="2000">
          <a:solidFill>
            <a:schemeClr val="tx1"/>
          </a:solidFill>
          <a:latin typeface="+mn-lt"/>
          <a:ea typeface="+mn-ea"/>
          <a:cs typeface="楷体_GB2312"/>
        </a:defRPr>
      </a:lvl2pPr>
      <a:lvl3pPr marL="1481138" indent="-228600" algn="just" rtl="0" eaLnBrk="0" fontAlgn="base" hangingPunct="0">
        <a:spcBef>
          <a:spcPct val="20000"/>
        </a:spcBef>
        <a:spcAft>
          <a:spcPct val="0"/>
        </a:spcAft>
        <a:buClr>
          <a:schemeClr val="folHlink"/>
        </a:buClr>
        <a:buFont typeface="Wingdings" pitchFamily="2" charset="2"/>
        <a:buChar char="ü"/>
        <a:defRPr sz="2400">
          <a:solidFill>
            <a:schemeClr val="tx1"/>
          </a:solidFill>
          <a:latin typeface="+mn-lt"/>
          <a:ea typeface="+mn-ea"/>
          <a:cs typeface="楷体_GB2312"/>
        </a:defRPr>
      </a:lvl3pPr>
      <a:lvl4pPr marL="1889125" indent="-228600" algn="just" rtl="0" eaLnBrk="0" fontAlgn="base" hangingPunct="0">
        <a:spcBef>
          <a:spcPct val="20000"/>
        </a:spcBef>
        <a:spcAft>
          <a:spcPct val="0"/>
        </a:spcAft>
        <a:buClr>
          <a:schemeClr val="tx1"/>
        </a:buClr>
        <a:buChar char="•"/>
        <a:defRPr sz="1600">
          <a:solidFill>
            <a:schemeClr val="tx1"/>
          </a:solidFill>
          <a:latin typeface="+mn-lt"/>
          <a:ea typeface="+mn-ea"/>
          <a:cs typeface="楷体_GB2312"/>
        </a:defRPr>
      </a:lvl4pPr>
      <a:lvl5pPr marL="2297113" indent="-228600" algn="just" rtl="0" eaLnBrk="0" fontAlgn="base" hangingPunct="0">
        <a:spcBef>
          <a:spcPct val="20000"/>
        </a:spcBef>
        <a:spcAft>
          <a:spcPct val="0"/>
        </a:spcAft>
        <a:buClr>
          <a:schemeClr val="tx1"/>
        </a:buClr>
        <a:buChar char="•"/>
        <a:defRPr sz="1600">
          <a:solidFill>
            <a:schemeClr val="tx1"/>
          </a:solidFill>
          <a:latin typeface="+mn-lt"/>
          <a:ea typeface="+mn-ea"/>
          <a:cs typeface="楷体_GB2312"/>
        </a:defRPr>
      </a:lvl5pPr>
      <a:lvl6pPr marL="2754313" indent="-228600" algn="just" rtl="0" fontAlgn="base">
        <a:spcBef>
          <a:spcPct val="20000"/>
        </a:spcBef>
        <a:spcAft>
          <a:spcPct val="0"/>
        </a:spcAft>
        <a:buClr>
          <a:schemeClr val="tx1"/>
        </a:buClr>
        <a:buChar char="•"/>
        <a:defRPr sz="1600">
          <a:solidFill>
            <a:schemeClr val="tx1"/>
          </a:solidFill>
          <a:latin typeface="+mn-lt"/>
          <a:ea typeface="+mn-ea"/>
        </a:defRPr>
      </a:lvl6pPr>
      <a:lvl7pPr marL="3211513" indent="-228600" algn="just" rtl="0" fontAlgn="base">
        <a:spcBef>
          <a:spcPct val="20000"/>
        </a:spcBef>
        <a:spcAft>
          <a:spcPct val="0"/>
        </a:spcAft>
        <a:buClr>
          <a:schemeClr val="tx1"/>
        </a:buClr>
        <a:buChar char="•"/>
        <a:defRPr sz="1600">
          <a:solidFill>
            <a:schemeClr val="tx1"/>
          </a:solidFill>
          <a:latin typeface="+mn-lt"/>
          <a:ea typeface="+mn-ea"/>
        </a:defRPr>
      </a:lvl7pPr>
      <a:lvl8pPr marL="3668713" indent="-228600" algn="just" rtl="0" fontAlgn="base">
        <a:spcBef>
          <a:spcPct val="20000"/>
        </a:spcBef>
        <a:spcAft>
          <a:spcPct val="0"/>
        </a:spcAft>
        <a:buClr>
          <a:schemeClr val="tx1"/>
        </a:buClr>
        <a:buChar char="•"/>
        <a:defRPr sz="1600">
          <a:solidFill>
            <a:schemeClr val="tx1"/>
          </a:solidFill>
          <a:latin typeface="+mn-lt"/>
          <a:ea typeface="+mn-ea"/>
        </a:defRPr>
      </a:lvl8pPr>
      <a:lvl9pPr marL="4125913" indent="-228600" algn="just" rtl="0" fontAlgn="base">
        <a:spcBef>
          <a:spcPct val="20000"/>
        </a:spcBef>
        <a:spcAft>
          <a:spcPct val="0"/>
        </a:spcAft>
        <a:buClr>
          <a:schemeClr val="tx1"/>
        </a:buClr>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trustedreviews.com/opinions/digital-photography-tutorial-camera-sensors" TargetMode="External"/><Relationship Id="rId13" Type="http://schemas.openxmlformats.org/officeDocument/2006/relationships/hyperlink" Target="http://www.samsungupdate.com/android-how-to/how-to-use-air-gestures-on-samsung-galaxy-s4" TargetMode="External"/><Relationship Id="rId18" Type="http://schemas.openxmlformats.org/officeDocument/2006/relationships/image" Target="../media/image11.png"/><Relationship Id="rId3" Type="http://schemas.openxmlformats.org/officeDocument/2006/relationships/hyperlink" Target="http://en.wikipedia.org/wiki/Motion_detector" TargetMode="External"/><Relationship Id="rId7" Type="http://schemas.openxmlformats.org/officeDocument/2006/relationships/hyperlink" Target="http://www.iphone-gear.org/" TargetMode="External"/><Relationship Id="rId12" Type="http://schemas.openxmlformats.org/officeDocument/2006/relationships/image" Target="../media/image8.png"/><Relationship Id="rId17" Type="http://schemas.openxmlformats.org/officeDocument/2006/relationships/hyperlink" Target="http://www.gizmag.com/uncooled-long-wave-infrared-camera/15637/" TargetMode="External"/><Relationship Id="rId2" Type="http://schemas.openxmlformats.org/officeDocument/2006/relationships/image" Target="../media/image3.jpeg"/><Relationship Id="rId16" Type="http://schemas.openxmlformats.org/officeDocument/2006/relationships/image" Target="../media/image10.png"/><Relationship Id="rId20" Type="http://schemas.openxmlformats.org/officeDocument/2006/relationships/hyperlink" Target="http://aim2.dlr.de/measurement-techniques/fiber-bragg-grating-method-fbg/"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www.brainnew.com.tw/Article/ra2006/10mar/F_031006.htm" TargetMode="External"/><Relationship Id="rId5" Type="http://schemas.openxmlformats.org/officeDocument/2006/relationships/hyperlink" Target="http://en.wikipedia.org/wiki/Medical_thermometer" TargetMode="External"/><Relationship Id="rId15" Type="http://schemas.openxmlformats.org/officeDocument/2006/relationships/hyperlink" Target="http://www.kiatronics.com/ultrasonic-sensors/ultrasonic-distance-sensor-module-code-70316.html" TargetMode="External"/><Relationship Id="rId10" Type="http://schemas.openxmlformats.org/officeDocument/2006/relationships/image" Target="../media/image7.jpeg"/><Relationship Id="rId19" Type="http://schemas.openxmlformats.org/officeDocument/2006/relationships/image" Target="../media/image12.png"/><Relationship Id="rId4" Type="http://schemas.openxmlformats.org/officeDocument/2006/relationships/image" Target="../media/image4.jpeg"/><Relationship Id="rId9" Type="http://schemas.openxmlformats.org/officeDocument/2006/relationships/image" Target="../media/image6.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wintersauto.com/services/advanced-computer-diagnostic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designworldonline.com/sensors-advance-medical-and-healthcare-applic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youtube.com/watch?v=ypAEsXvmKQU" TargetMode="External"/><Relationship Id="rId3" Type="http://schemas.openxmlformats.org/officeDocument/2006/relationships/hyperlink" Target="http://livethinline.blogspot.hk/2010/12/some-cgm-results-and-how-to-fix-your.html" TargetMode="External"/><Relationship Id="rId7" Type="http://schemas.openxmlformats.org/officeDocument/2006/relationships/hyperlink" Target="http://www.google.com.hk/url?sa=i&amp;rct=j&amp;q=&amp;esrc=s&amp;frm=1&amp;source=images&amp;cd=&amp;cad=rja&amp;docid=Y4QkGDAoyu-8WM&amp;tbnid=IzUetkO8RHw7QM:&amp;ved=0CAQQjB0&amp;url=http://ie35int.blogspot.com/2013/05/robot-arm.html&amp;ei=GdxMUp7PO8uwiQfrxoCQBg&amp;psig=AFQjCNGfgFcfurji6QF6dF_8yX9W4BSG0A&amp;ust=1380854930445000" TargetMode="External"/><Relationship Id="rId12" Type="http://schemas.openxmlformats.org/officeDocument/2006/relationships/hyperlink" Target="http://mems.sandia.gov/gallery/movies/6gear.avi"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mems.sandia.gov/" TargetMode="External"/><Relationship Id="rId5" Type="http://schemas.openxmlformats.org/officeDocument/2006/relationships/hyperlink" Target="http://www.tarad2u.com/_files/prakard/2012_07_18_230902_1_Drqqneea.jpg" TargetMode="External"/><Relationship Id="rId10" Type="http://schemas.openxmlformats.org/officeDocument/2006/relationships/image" Target="../media/image19.jpeg"/><Relationship Id="rId4" Type="http://schemas.openxmlformats.org/officeDocument/2006/relationships/image" Target="../media/image16.png"/><Relationship Id="rId9" Type="http://schemas.openxmlformats.org/officeDocument/2006/relationships/hyperlink" Target="http://www.hycocanada.com/cylinderintro.php" TargetMode="External"/><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lectronics-tutorials.ws/io/io_1.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1885950"/>
            <a:ext cx="9144000" cy="0"/>
          </a:xfrm>
          <a:prstGeom prst="rect">
            <a:avLst/>
          </a:prstGeom>
          <a:noFill/>
          <a:ln w="9525" algn="ctr">
            <a:noFill/>
            <a:miter lim="800000"/>
            <a:headEnd/>
            <a:tailEnd/>
          </a:ln>
        </p:spPr>
        <p:txBody>
          <a:bodyPr wrap="none" anchor="ctr">
            <a:spAutoFit/>
          </a:bodyPr>
          <a:lstStyle/>
          <a:p>
            <a:pPr algn="ctr">
              <a:spcBef>
                <a:spcPct val="20000"/>
              </a:spcBef>
              <a:buClr>
                <a:schemeClr val="folHlink"/>
              </a:buClr>
              <a:buFont typeface="Wingdings" pitchFamily="2" charset="2"/>
              <a:buNone/>
            </a:pPr>
            <a:endParaRPr kumimoji="0" lang="zh-CN" altLang="en-US"/>
          </a:p>
        </p:txBody>
      </p:sp>
      <p:sp>
        <p:nvSpPr>
          <p:cNvPr id="1028" name="Rectangle 6"/>
          <p:cNvSpPr>
            <a:spLocks noChangeArrowheads="1"/>
          </p:cNvSpPr>
          <p:nvPr/>
        </p:nvSpPr>
        <p:spPr bwMode="auto">
          <a:xfrm>
            <a:off x="-1" y="1366838"/>
            <a:ext cx="9142413" cy="2085975"/>
          </a:xfrm>
          <a:prstGeom prst="rect">
            <a:avLst/>
          </a:prstGeom>
          <a:noFill/>
          <a:ln w="9525">
            <a:noFill/>
            <a:miter lim="800000"/>
            <a:headEnd/>
            <a:tailEnd/>
          </a:ln>
        </p:spPr>
        <p:txBody>
          <a:bodyPr/>
          <a:lstStyle/>
          <a:p>
            <a:pPr algn="ctr">
              <a:spcBef>
                <a:spcPct val="20000"/>
              </a:spcBef>
              <a:buClr>
                <a:schemeClr val="folHlink"/>
              </a:buClr>
              <a:buFont typeface="Wingdings" pitchFamily="2" charset="2"/>
              <a:buNone/>
            </a:pPr>
            <a:r>
              <a:rPr kumimoji="0" lang="en-US" altLang="zh-TW" sz="3200" b="1" dirty="0">
                <a:solidFill>
                  <a:srgbClr val="0066FF"/>
                </a:solidFill>
                <a:latin typeface="Arial" charset="0"/>
              </a:rPr>
              <a:t>ENGG </a:t>
            </a:r>
            <a:r>
              <a:rPr kumimoji="0" lang="en-US" altLang="zh-TW" sz="3200" b="1" dirty="0" smtClean="0">
                <a:solidFill>
                  <a:srgbClr val="0066FF"/>
                </a:solidFill>
                <a:latin typeface="Arial" charset="0"/>
              </a:rPr>
              <a:t>1100</a:t>
            </a:r>
          </a:p>
          <a:p>
            <a:pPr algn="ctr">
              <a:spcBef>
                <a:spcPct val="20000"/>
              </a:spcBef>
              <a:buClr>
                <a:schemeClr val="folHlink"/>
              </a:buClr>
              <a:buFont typeface="Wingdings" pitchFamily="2" charset="2"/>
              <a:buNone/>
            </a:pPr>
            <a:r>
              <a:rPr kumimoji="0" lang="en-US" altLang="zh-TW" sz="3200" b="1" dirty="0" smtClean="0">
                <a:solidFill>
                  <a:srgbClr val="0066FF"/>
                </a:solidFill>
                <a:latin typeface="Arial" charset="0"/>
              </a:rPr>
              <a:t>Introduction </a:t>
            </a:r>
            <a:r>
              <a:rPr kumimoji="0" lang="en-US" altLang="zh-TW" sz="3200" b="1" dirty="0">
                <a:solidFill>
                  <a:srgbClr val="0066FF"/>
                </a:solidFill>
                <a:latin typeface="Arial" charset="0"/>
              </a:rPr>
              <a:t>to </a:t>
            </a:r>
            <a:r>
              <a:rPr kumimoji="0" lang="en-US" altLang="zh-TW" sz="3200" b="1" dirty="0" smtClean="0">
                <a:solidFill>
                  <a:srgbClr val="0066FF"/>
                </a:solidFill>
                <a:latin typeface="Arial" charset="0"/>
              </a:rPr>
              <a:t>Engineering Design</a:t>
            </a:r>
            <a:endParaRPr kumimoji="0" lang="en-US" altLang="zh-TW" sz="3200" b="1" dirty="0">
              <a:solidFill>
                <a:srgbClr val="0066FF"/>
              </a:solidFill>
              <a:latin typeface="Arial" charset="0"/>
            </a:endParaRPr>
          </a:p>
          <a:p>
            <a:pPr algn="ctr">
              <a:spcBef>
                <a:spcPct val="20000"/>
              </a:spcBef>
              <a:buClr>
                <a:schemeClr val="folHlink"/>
              </a:buClr>
              <a:buFont typeface="Wingdings" pitchFamily="2" charset="2"/>
              <a:buNone/>
            </a:pPr>
            <a:r>
              <a:rPr kumimoji="0" lang="en-US" altLang="zh-TW" sz="4800" b="1" dirty="0">
                <a:latin typeface="Arial" charset="0"/>
              </a:rPr>
              <a:t> </a:t>
            </a:r>
            <a:endParaRPr kumimoji="0" lang="en-US" altLang="zh-CN" sz="4400" dirty="0">
              <a:solidFill>
                <a:schemeClr val="tx1"/>
              </a:solidFill>
              <a:latin typeface="Comic Sans MS" pitchFamily="66" charset="0"/>
              <a:ea typeface="黑体" pitchFamily="49" charset="-122"/>
            </a:endParaRPr>
          </a:p>
        </p:txBody>
      </p:sp>
      <p:sp>
        <p:nvSpPr>
          <p:cNvPr id="1030" name="Rectangle 7"/>
          <p:cNvSpPr>
            <a:spLocks noChangeArrowheads="1"/>
          </p:cNvSpPr>
          <p:nvPr/>
        </p:nvSpPr>
        <p:spPr bwMode="auto">
          <a:xfrm>
            <a:off x="369888" y="390525"/>
            <a:ext cx="5281612" cy="366713"/>
          </a:xfrm>
          <a:prstGeom prst="rect">
            <a:avLst/>
          </a:prstGeom>
          <a:noFill/>
          <a:ln w="9525">
            <a:noFill/>
            <a:miter lim="800000"/>
            <a:headEnd/>
            <a:tailEnd/>
          </a:ln>
        </p:spPr>
        <p:txBody>
          <a:bodyPr>
            <a:spAutoFit/>
          </a:bodyPr>
          <a:lstStyle/>
          <a:p>
            <a:pPr>
              <a:buFont typeface="Wingdings" pitchFamily="2" charset="2"/>
              <a:buNone/>
              <a:defRPr/>
            </a:pPr>
            <a:r>
              <a:rPr kumimoji="0" lang="en-US" altLang="zh-CN" sz="1800" b="1" dirty="0">
                <a:solidFill>
                  <a:srgbClr val="333300"/>
                </a:solidFill>
                <a:effectLst>
                  <a:outerShdw blurRad="38100" dist="38100" dir="2700000" algn="tl">
                    <a:srgbClr val="C0C0C0"/>
                  </a:outerShdw>
                </a:effectLst>
                <a:ea typeface="华文楷体" pitchFamily="2" charset="-122"/>
              </a:rPr>
              <a:t>ENGG1100 Introduction to Engineering Design I</a:t>
            </a:r>
          </a:p>
        </p:txBody>
      </p:sp>
      <p:sp>
        <p:nvSpPr>
          <p:cNvPr id="7" name="Rectangle 6"/>
          <p:cNvSpPr/>
          <p:nvPr/>
        </p:nvSpPr>
        <p:spPr>
          <a:xfrm>
            <a:off x="1538288" y="4679950"/>
            <a:ext cx="6507162" cy="1581972"/>
          </a:xfrm>
          <a:prstGeom prst="rect">
            <a:avLst/>
          </a:prstGeom>
        </p:spPr>
        <p:txBody>
          <a:bodyPr>
            <a:spAutoFit/>
          </a:bodyPr>
          <a:lstStyle/>
          <a:p>
            <a:pPr>
              <a:spcBef>
                <a:spcPct val="20000"/>
              </a:spcBef>
              <a:buClr>
                <a:srgbClr val="3333CC"/>
              </a:buClr>
              <a:buFont typeface="Wingdings" pitchFamily="2" charset="2"/>
              <a:buNone/>
              <a:defRPr/>
            </a:pPr>
            <a:r>
              <a:rPr kumimoji="0" lang="en-US" altLang="zh-CN" sz="2000" b="1" dirty="0">
                <a:solidFill>
                  <a:srgbClr val="7030A0"/>
                </a:solidFill>
                <a:effectLst>
                  <a:outerShdw blurRad="38100" dist="38100" dir="2700000" algn="tl">
                    <a:srgbClr val="C0C0C0"/>
                  </a:outerShdw>
                </a:effectLst>
                <a:latin typeface="Arial" charset="0"/>
                <a:ea typeface="华文楷体" pitchFamily="2" charset="-122"/>
              </a:rPr>
              <a:t>Prof. C</a:t>
            </a:r>
            <a:r>
              <a:rPr kumimoji="0" lang="en-US" altLang="zh-CN" sz="2000" b="1" dirty="0" smtClean="0">
                <a:solidFill>
                  <a:srgbClr val="7030A0"/>
                </a:solidFill>
                <a:effectLst>
                  <a:outerShdw blurRad="38100" dist="38100" dir="2700000" algn="tl">
                    <a:srgbClr val="C0C0C0"/>
                  </a:outerShdw>
                </a:effectLst>
                <a:latin typeface="Arial" charset="0"/>
                <a:ea typeface="华文楷体" pitchFamily="2" charset="-122"/>
              </a:rPr>
              <a:t>alvin CK CHAN</a:t>
            </a:r>
            <a:endParaRPr kumimoji="0" lang="en-US" altLang="zh-CN" sz="2000" b="1" dirty="0">
              <a:solidFill>
                <a:srgbClr val="7030A0"/>
              </a:solidFill>
              <a:effectLst>
                <a:outerShdw blurRad="38100" dist="38100" dir="2700000" algn="tl">
                  <a:srgbClr val="C0C0C0"/>
                </a:outerShdw>
              </a:effectLst>
              <a:latin typeface="Arial" charset="0"/>
              <a:ea typeface="华文楷体" pitchFamily="2" charset="-122"/>
            </a:endParaRPr>
          </a:p>
          <a:p>
            <a:pPr>
              <a:spcBef>
                <a:spcPct val="20000"/>
              </a:spcBef>
              <a:buClr>
                <a:srgbClr val="3333CC"/>
              </a:buClr>
              <a:buFont typeface="Wingdings" pitchFamily="2" charset="2"/>
              <a:buNone/>
              <a:defRPr/>
            </a:pPr>
            <a:r>
              <a:rPr kumimoji="0" lang="en-US" altLang="zh-CN" sz="2000" b="1" dirty="0">
                <a:solidFill>
                  <a:srgbClr val="7030A0"/>
                </a:solidFill>
                <a:effectLst>
                  <a:outerShdw blurRad="38100" dist="38100" dir="2700000" algn="tl">
                    <a:srgbClr val="C0C0C0"/>
                  </a:outerShdw>
                </a:effectLst>
                <a:latin typeface="Arial" charset="0"/>
                <a:ea typeface="华文楷体" pitchFamily="2" charset="-122"/>
              </a:rPr>
              <a:t>Department of Information Engineering</a:t>
            </a:r>
          </a:p>
          <a:p>
            <a:pPr>
              <a:spcBef>
                <a:spcPct val="20000"/>
              </a:spcBef>
              <a:buClr>
                <a:srgbClr val="3333CC"/>
              </a:buClr>
              <a:buFont typeface="Wingdings" pitchFamily="2" charset="2"/>
              <a:buNone/>
              <a:defRPr/>
            </a:pPr>
            <a:endParaRPr kumimoji="0" lang="en-US" altLang="zh-CN" sz="2400" b="1" dirty="0">
              <a:solidFill>
                <a:srgbClr val="000000"/>
              </a:solidFill>
              <a:effectLst>
                <a:outerShdw blurRad="38100" dist="38100" dir="2700000" algn="tl">
                  <a:srgbClr val="C0C0C0"/>
                </a:outerShdw>
              </a:effectLst>
              <a:latin typeface="Arial" charset="0"/>
              <a:ea typeface="华文楷体" pitchFamily="2" charset="-122"/>
            </a:endParaRPr>
          </a:p>
          <a:p>
            <a:pPr>
              <a:spcBef>
                <a:spcPct val="20000"/>
              </a:spcBef>
              <a:buClr>
                <a:srgbClr val="3333CC"/>
              </a:buClr>
              <a:buFont typeface="Wingdings" pitchFamily="2" charset="2"/>
              <a:buNone/>
              <a:defRPr/>
            </a:pPr>
            <a:r>
              <a:rPr kumimoji="0" lang="en-US" altLang="zh-CN" sz="2000" b="1" dirty="0" smtClean="0">
                <a:solidFill>
                  <a:srgbClr val="663300"/>
                </a:solidFill>
                <a:effectLst>
                  <a:outerShdw blurRad="38100" dist="38100" dir="2700000" algn="tl">
                    <a:srgbClr val="C0C0C0"/>
                  </a:outerShdw>
                </a:effectLst>
                <a:latin typeface="Arial" charset="0"/>
                <a:ea typeface="华文楷体" pitchFamily="2" charset="-122"/>
              </a:rPr>
              <a:t>Oct. 7, 2013</a:t>
            </a:r>
            <a:endParaRPr kumimoji="0" lang="en-US" altLang="zh-CN" sz="2000" b="1" dirty="0">
              <a:solidFill>
                <a:srgbClr val="663300"/>
              </a:solidFill>
              <a:effectLst>
                <a:outerShdw blurRad="38100" dist="38100" dir="2700000" algn="tl">
                  <a:srgbClr val="C0C0C0"/>
                </a:outerShdw>
              </a:effectLst>
              <a:latin typeface="Arial" charset="0"/>
              <a:ea typeface="华文楷体" pitchFamily="2" charset="-122"/>
            </a:endParaRPr>
          </a:p>
        </p:txBody>
      </p:sp>
      <p:sp>
        <p:nvSpPr>
          <p:cNvPr id="1031" name="Rectangle 6"/>
          <p:cNvSpPr>
            <a:spLocks noChangeArrowheads="1"/>
          </p:cNvSpPr>
          <p:nvPr/>
        </p:nvSpPr>
        <p:spPr bwMode="auto">
          <a:xfrm>
            <a:off x="0" y="2770188"/>
            <a:ext cx="9142413" cy="2085975"/>
          </a:xfrm>
          <a:prstGeom prst="rect">
            <a:avLst/>
          </a:prstGeom>
          <a:noFill/>
          <a:ln w="9525">
            <a:noFill/>
            <a:miter lim="800000"/>
            <a:headEnd/>
            <a:tailEnd/>
          </a:ln>
        </p:spPr>
        <p:txBody>
          <a:bodyPr/>
          <a:lstStyle/>
          <a:p>
            <a:pPr algn="ctr">
              <a:spcBef>
                <a:spcPct val="20000"/>
              </a:spcBef>
              <a:buClr>
                <a:srgbClr val="3333CC"/>
              </a:buClr>
              <a:buFont typeface="Wingdings" pitchFamily="2" charset="2"/>
              <a:buNone/>
            </a:pPr>
            <a:r>
              <a:rPr kumimoji="0" lang="en-US" altLang="zh-TW" sz="2800" b="1" dirty="0" smtClean="0">
                <a:solidFill>
                  <a:srgbClr val="FF6600"/>
                </a:solidFill>
                <a:latin typeface="Arial" charset="0"/>
              </a:rPr>
              <a:t>Lecture-4</a:t>
            </a:r>
            <a:endParaRPr kumimoji="0" lang="en-US" altLang="zh-TW" sz="2800" b="1" dirty="0">
              <a:solidFill>
                <a:srgbClr val="FF6600"/>
              </a:solidFill>
              <a:latin typeface="Arial" charset="0"/>
            </a:endParaRPr>
          </a:p>
          <a:p>
            <a:pPr algn="ctr">
              <a:spcBef>
                <a:spcPct val="20000"/>
              </a:spcBef>
              <a:buClr>
                <a:srgbClr val="3333CC"/>
              </a:buClr>
              <a:buFont typeface="Wingdings" pitchFamily="2" charset="2"/>
              <a:buNone/>
            </a:pPr>
            <a:r>
              <a:rPr kumimoji="0" lang="en-US" altLang="zh-TW" sz="3200" b="1" dirty="0" smtClean="0">
                <a:solidFill>
                  <a:srgbClr val="FF6600"/>
                </a:solidFill>
                <a:latin typeface="Arial" charset="0"/>
              </a:rPr>
              <a:t>Sensors and Actuators</a:t>
            </a:r>
            <a:endParaRPr kumimoji="0" lang="en-US" altLang="zh-TW" sz="3200" dirty="0">
              <a:solidFill>
                <a:srgbClr val="FF6600"/>
              </a:solidFill>
              <a:latin typeface="Arial" charset="0"/>
            </a:endParaRPr>
          </a:p>
          <a:p>
            <a:pPr algn="ctr">
              <a:spcBef>
                <a:spcPct val="20000"/>
              </a:spcBef>
              <a:buClr>
                <a:schemeClr val="folHlink"/>
              </a:buClr>
              <a:buFont typeface="Wingdings" pitchFamily="2" charset="2"/>
              <a:buNone/>
            </a:pPr>
            <a:r>
              <a:rPr kumimoji="0" lang="en-US" altLang="zh-TW" sz="4400" b="1" dirty="0">
                <a:latin typeface="Arial" charset="0"/>
              </a:rPr>
              <a:t> </a:t>
            </a:r>
            <a:endParaRPr kumimoji="0" lang="en-US" altLang="zh-CN" sz="4000" dirty="0">
              <a:solidFill>
                <a:schemeClr val="tx1"/>
              </a:solidFill>
              <a:latin typeface="Comic Sans MS" pitchFamily="66" charset="0"/>
              <a:ea typeface="黑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Light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10</a:t>
            </a:fld>
            <a:endParaRPr lang="en-US" altLang="zh-CN" dirty="0"/>
          </a:p>
        </p:txBody>
      </p:sp>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24" y="1198900"/>
            <a:ext cx="2047875" cy="152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24623" y="2724150"/>
            <a:ext cx="1743076"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rPr>
              <a:t>http://</a:t>
            </a:r>
            <a:r>
              <a:rPr lang="en-US" sz="900" dirty="0" smtClean="0">
                <a:solidFill>
                  <a:srgbClr val="FF0000"/>
                </a:solidFill>
                <a:latin typeface="Arial" panose="020B0604020202020204" pitchFamily="34" charset="0"/>
                <a:cs typeface="Arial" panose="020B0604020202020204" pitchFamily="34" charset="0"/>
              </a:rPr>
              <a:t>www.made-in-china.com</a:t>
            </a:r>
            <a:endParaRPr lang="en-US" sz="9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752475" y="1313200"/>
            <a:ext cx="4572000" cy="3724096"/>
          </a:xfrm>
          <a:prstGeom prst="rect">
            <a:avLst/>
          </a:prstGeom>
        </p:spPr>
        <p:txBody>
          <a:bodyPr>
            <a:spAutoFit/>
          </a:bodyPr>
          <a:lstStyle/>
          <a:p>
            <a:pPr marL="285750" indent="-285750">
              <a:spcBef>
                <a:spcPts val="1200"/>
              </a:spcBef>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The light </a:t>
            </a:r>
            <a:r>
              <a:rPr lang="en-US" sz="1600" dirty="0" smtClean="0">
                <a:solidFill>
                  <a:schemeClr val="tx1"/>
                </a:solidFill>
                <a:latin typeface="Arial" panose="020B0604020202020204" pitchFamily="34" charset="0"/>
                <a:cs typeface="Arial" panose="020B0604020202020204" pitchFamily="34" charset="0"/>
              </a:rPr>
              <a:t>sensor is also </a:t>
            </a:r>
            <a:r>
              <a:rPr lang="en-US" sz="1600" dirty="0">
                <a:solidFill>
                  <a:schemeClr val="tx1"/>
                </a:solidFill>
                <a:latin typeface="Arial" panose="020B0604020202020204" pitchFamily="34" charset="0"/>
                <a:cs typeface="Arial" panose="020B0604020202020204" pitchFamily="34" charset="0"/>
              </a:rPr>
              <a:t>known as the light dependent resistor (LDR). </a:t>
            </a:r>
            <a:endParaRPr lang="en-US" sz="1600" dirty="0" smtClean="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Typically</a:t>
            </a:r>
            <a:r>
              <a:rPr lang="en-US" sz="1600" dirty="0">
                <a:solidFill>
                  <a:schemeClr val="tx1"/>
                </a:solidFill>
                <a:latin typeface="Arial" panose="020B0604020202020204" pitchFamily="34" charset="0"/>
                <a:cs typeface="Arial" panose="020B0604020202020204" pitchFamily="34" charset="0"/>
              </a:rPr>
              <a:t>, the resistance of the light sensor will decrease when the ambient light intensity increases</a:t>
            </a:r>
            <a:r>
              <a:rPr lang="en-US" sz="1600" dirty="0" smtClean="0">
                <a:solidFill>
                  <a:schemeClr val="tx1"/>
                </a:solidFill>
                <a:latin typeface="Arial" panose="020B0604020202020204" pitchFamily="34" charset="0"/>
                <a:cs typeface="Arial" panose="020B0604020202020204" pitchFamily="34" charset="0"/>
              </a:rPr>
              <a:t>.</a:t>
            </a:r>
          </a:p>
          <a:p>
            <a:pPr marL="285750" indent="-285750">
              <a:spcBef>
                <a:spcPts val="1200"/>
              </a:spcBef>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A photodiode can convert the light into current</a:t>
            </a:r>
            <a:endParaRPr lang="en-US" sz="1600" dirty="0">
              <a:solidFill>
                <a:schemeClr val="tx1"/>
              </a:solidFill>
              <a:latin typeface="Arial" panose="020B0604020202020204" pitchFamily="34" charset="0"/>
              <a:cs typeface="Arial" panose="020B0604020202020204" pitchFamily="34" charset="0"/>
            </a:endParaRP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772" y="2724150"/>
            <a:ext cx="379253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22" y="4800600"/>
            <a:ext cx="2509812" cy="145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818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Temperature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11</a:t>
            </a:fld>
            <a:endParaRPr lang="en-US" altLang="zh-CN" dirty="0"/>
          </a:p>
        </p:txBody>
      </p:sp>
      <p:sp>
        <p:nvSpPr>
          <p:cNvPr id="4" name="Rectangle 3"/>
          <p:cNvSpPr txBox="1">
            <a:spLocks noChangeArrowheads="1"/>
          </p:cNvSpPr>
          <p:nvPr/>
        </p:nvSpPr>
        <p:spPr bwMode="auto">
          <a:xfrm>
            <a:off x="533400" y="1238250"/>
            <a:ext cx="8610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Resistance Temperature Detectors (RTDs)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Platinum, Nickel, Copper metals are typically used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positive temperature coefficients</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Thermistors (“thermally sensitive resistor”)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formed from semiconductor materials, not metals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often composite of a ceramic and a metallic oxide (</a:t>
            </a:r>
            <a:r>
              <a:rPr kumimoji="0" lang="en-US" altLang="en-US" sz="1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Mn</a:t>
            </a: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Co, Cu or Fe)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typically have negative temperature coefficients</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Thermocouples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based on the </a:t>
            </a:r>
            <a:r>
              <a:rPr kumimoji="0" lang="en-US" altLang="en-US" sz="1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Seebeck</a:t>
            </a: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effect: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dissimilar metals at diff. temps</a:t>
            </a:r>
          </a:p>
          <a:p>
            <a:pPr marL="457200" marR="0" lvl="1" indent="0" algn="l" defTabSz="914400" rtl="0" eaLnBrk="1" fontAlgn="base" latinLnBrk="0" hangingPunct="1">
              <a:lnSpc>
                <a:spcPct val="100000"/>
              </a:lnSpc>
              <a:spcBef>
                <a:spcPct val="20000"/>
              </a:spcBef>
              <a:spcAft>
                <a:spcPct val="0"/>
              </a:spcAft>
              <a:buClrTx/>
              <a:buSzTx/>
              <a:buNone/>
              <a:tabLst/>
              <a:defRPr/>
            </a:pPr>
            <a:r>
              <a:rPr kumimoji="0" lang="en-US" altLang="en-US" sz="1600" kern="0" dirty="0">
                <a:solidFill>
                  <a:srgbClr val="000000"/>
                </a:solidFill>
                <a:latin typeface="Arial" panose="020B0604020202020204" pitchFamily="34" charset="0"/>
                <a:cs typeface="Arial" panose="020B0604020202020204" pitchFamily="34" charset="0"/>
                <a:sym typeface="Wingdings" pitchFamily="2" charset="2"/>
              </a:rPr>
              <a:t> </a:t>
            </a:r>
            <a:r>
              <a:rPr kumimoji="0" lang="en-US" altLang="en-US" sz="1600" kern="0" dirty="0" smtClean="0">
                <a:solidFill>
                  <a:srgbClr val="000000"/>
                </a:solidFill>
                <a:latin typeface="Arial" panose="020B0604020202020204" pitchFamily="34" charset="0"/>
                <a:cs typeface="Arial" panose="020B0604020202020204" pitchFamily="34" charset="0"/>
                <a:sym typeface="Wingdings" pitchFamily="2" charset="2"/>
              </a:rPr>
              <a:t>   </a:t>
            </a: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itchFamily="2" charset="2"/>
              </a:rPr>
              <a:t> potential</a:t>
            </a:r>
            <a:r>
              <a:rPr kumimoji="0" lang="en-US" altLang="en-US" sz="16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Wingdings" pitchFamily="2" charset="2"/>
              </a:rPr>
              <a:t> difference</a:t>
            </a:r>
            <a:endPar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954034"/>
            <a:ext cx="2743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841500"/>
            <a:ext cx="321945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806" y="2312987"/>
            <a:ext cx="16525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731" y="3381375"/>
            <a:ext cx="4489244" cy="296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181600" y="6169968"/>
            <a:ext cx="3429000" cy="230832"/>
          </a:xfrm>
          <a:prstGeom prst="rect">
            <a:avLst/>
          </a:prstGeom>
        </p:spPr>
        <p:txBody>
          <a:bodyPr wrap="square">
            <a:spAutoFit/>
          </a:bodyPr>
          <a:lstStyle/>
          <a:p>
            <a:r>
              <a:rPr lang="en-US" sz="900" dirty="0" smtClean="0">
                <a:solidFill>
                  <a:srgbClr val="FF0000"/>
                </a:solidFill>
                <a:latin typeface="Arial" panose="020B0604020202020204" pitchFamily="34" charset="0"/>
                <a:cs typeface="Arial" panose="020B0604020202020204" pitchFamily="34" charset="0"/>
              </a:rPr>
              <a:t>http://www.omega.com/prodinfo/Integrated-Circuit-Sensors.html</a:t>
            </a:r>
            <a:endParaRPr lang="en-US"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66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Hall Effect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12</a:t>
            </a:fld>
            <a:endParaRPr lang="en-US" altLang="zh-CN" dirty="0"/>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573" y="1499294"/>
            <a:ext cx="3619927"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81698" y="4728269"/>
            <a:ext cx="1971675"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rPr>
              <a:t>http://</a:t>
            </a:r>
            <a:r>
              <a:rPr lang="en-US" sz="900" dirty="0" smtClean="0">
                <a:solidFill>
                  <a:srgbClr val="FF0000"/>
                </a:solidFill>
                <a:latin typeface="Arial" panose="020B0604020202020204" pitchFamily="34" charset="0"/>
                <a:cs typeface="Arial" panose="020B0604020202020204" pitchFamily="34" charset="0"/>
              </a:rPr>
              <a:t>www.designworldonline.com/</a:t>
            </a:r>
            <a:endParaRPr lang="en-US" sz="900"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485775" y="1360393"/>
            <a:ext cx="4572000" cy="4770537"/>
          </a:xfrm>
          <a:prstGeom prst="rect">
            <a:avLst/>
          </a:prstGeom>
        </p:spPr>
        <p:txBody>
          <a:bodyPr>
            <a:spAutoFit/>
          </a:bodyPr>
          <a:lstStyle/>
          <a:p>
            <a:pPr marL="285750" indent="-285750">
              <a:buFont typeface="Wingdings" panose="05000000000000000000" pitchFamily="2" charset="2"/>
              <a:buChar char="v"/>
            </a:pPr>
            <a:r>
              <a:rPr lang="en-US" sz="1600" b="1" dirty="0">
                <a:solidFill>
                  <a:srgbClr val="FF0000"/>
                </a:solidFill>
                <a:latin typeface="Arial" panose="020B0604020202020204" pitchFamily="34" charset="0"/>
                <a:cs typeface="Arial" panose="020B0604020202020204" pitchFamily="34" charset="0"/>
              </a:rPr>
              <a:t>Hall Effect Sensors </a:t>
            </a:r>
            <a:r>
              <a:rPr lang="en-US" sz="1600" dirty="0">
                <a:solidFill>
                  <a:schemeClr val="tx1"/>
                </a:solidFill>
                <a:latin typeface="Arial" panose="020B0604020202020204" pitchFamily="34" charset="0"/>
                <a:cs typeface="Arial" panose="020B0604020202020204" pitchFamily="34" charset="0"/>
              </a:rPr>
              <a:t>are devices which are activated by an external magnetic field. </a:t>
            </a:r>
            <a:endParaRPr lang="en-US" sz="16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When there is no magnetic field. No voltage is measured at the sensor’s output.</a:t>
            </a: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When a </a:t>
            </a:r>
            <a:r>
              <a:rPr lang="en-US" sz="1600" dirty="0">
                <a:solidFill>
                  <a:schemeClr val="tx1"/>
                </a:solidFill>
                <a:latin typeface="Arial" panose="020B0604020202020204" pitchFamily="34" charset="0"/>
                <a:cs typeface="Arial" panose="020B0604020202020204" pitchFamily="34" charset="0"/>
              </a:rPr>
              <a:t>magnetic </a:t>
            </a:r>
            <a:r>
              <a:rPr lang="en-US" sz="1600" dirty="0" smtClean="0">
                <a:solidFill>
                  <a:schemeClr val="tx1"/>
                </a:solidFill>
                <a:latin typeface="Arial" panose="020B0604020202020204" pitchFamily="34" charset="0"/>
                <a:cs typeface="Arial" panose="020B0604020202020204" pitchFamily="34" charset="0"/>
              </a:rPr>
              <a:t>field is applied, the </a:t>
            </a:r>
            <a:r>
              <a:rPr lang="en-US" sz="1600" dirty="0">
                <a:solidFill>
                  <a:schemeClr val="tx1"/>
                </a:solidFill>
                <a:latin typeface="Arial" panose="020B0604020202020204" pitchFamily="34" charset="0"/>
                <a:cs typeface="Arial" panose="020B0604020202020204" pitchFamily="34" charset="0"/>
              </a:rPr>
              <a:t>magnetic flux lines exert a </a:t>
            </a:r>
            <a:r>
              <a:rPr lang="en-US" sz="1600" dirty="0">
                <a:solidFill>
                  <a:srgbClr val="7030A0"/>
                </a:solidFill>
                <a:latin typeface="Arial" panose="020B0604020202020204" pitchFamily="34" charset="0"/>
                <a:cs typeface="Arial" panose="020B0604020202020204" pitchFamily="34" charset="0"/>
              </a:rPr>
              <a:t>force</a:t>
            </a:r>
            <a:r>
              <a:rPr lang="en-US" sz="1600" dirty="0">
                <a:solidFill>
                  <a:schemeClr val="tx1"/>
                </a:solidFill>
                <a:latin typeface="Arial" panose="020B0604020202020204" pitchFamily="34" charset="0"/>
                <a:cs typeface="Arial" panose="020B0604020202020204" pitchFamily="34" charset="0"/>
              </a:rPr>
              <a:t> on the </a:t>
            </a:r>
            <a:r>
              <a:rPr lang="en-US" sz="1600" dirty="0" smtClean="0">
                <a:solidFill>
                  <a:schemeClr val="tx1"/>
                </a:solidFill>
                <a:latin typeface="Arial" panose="020B0604020202020204" pitchFamily="34" charset="0"/>
                <a:cs typeface="Arial" panose="020B0604020202020204" pitchFamily="34" charset="0"/>
              </a:rPr>
              <a:t>conductor (current-carrying) </a:t>
            </a:r>
            <a:r>
              <a:rPr lang="en-US" sz="1600" dirty="0">
                <a:solidFill>
                  <a:schemeClr val="tx1"/>
                </a:solidFill>
                <a:latin typeface="Arial" panose="020B0604020202020204" pitchFamily="34" charset="0"/>
                <a:cs typeface="Arial" panose="020B0604020202020204" pitchFamily="34" charset="0"/>
              </a:rPr>
              <a:t>which deflects the </a:t>
            </a:r>
            <a:r>
              <a:rPr lang="en-US" sz="1600" dirty="0" smtClean="0">
                <a:solidFill>
                  <a:schemeClr val="tx1"/>
                </a:solidFill>
                <a:latin typeface="Arial" panose="020B0604020202020204" pitchFamily="34" charset="0"/>
                <a:cs typeface="Arial" panose="020B0604020202020204" pitchFamily="34" charset="0"/>
              </a:rPr>
              <a:t>charges (electrons) to </a:t>
            </a:r>
            <a:r>
              <a:rPr lang="en-US" sz="1600" dirty="0">
                <a:solidFill>
                  <a:schemeClr val="tx1"/>
                </a:solidFill>
                <a:latin typeface="Arial" panose="020B0604020202020204" pitchFamily="34" charset="0"/>
                <a:cs typeface="Arial" panose="020B0604020202020204" pitchFamily="34" charset="0"/>
              </a:rPr>
              <a:t>either side of the </a:t>
            </a:r>
            <a:r>
              <a:rPr lang="en-US" sz="1600" dirty="0" smtClean="0">
                <a:solidFill>
                  <a:schemeClr val="tx1"/>
                </a:solidFill>
                <a:latin typeface="Arial" panose="020B0604020202020204" pitchFamily="34" charset="0"/>
                <a:cs typeface="Arial" panose="020B0604020202020204" pitchFamily="34" charset="0"/>
              </a:rPr>
              <a:t>conductor, thus induces a </a:t>
            </a:r>
            <a:r>
              <a:rPr lang="en-US" sz="1600" dirty="0" smtClean="0">
                <a:solidFill>
                  <a:schemeClr val="accent5">
                    <a:lumMod val="25000"/>
                  </a:schemeClr>
                </a:solidFill>
                <a:latin typeface="Arial" panose="020B0604020202020204" pitchFamily="34" charset="0"/>
                <a:cs typeface="Arial" panose="020B0604020202020204" pitchFamily="34" charset="0"/>
              </a:rPr>
              <a:t>potential difference </a:t>
            </a:r>
            <a:r>
              <a:rPr lang="en-US" sz="1600" dirty="0" smtClean="0">
                <a:solidFill>
                  <a:schemeClr val="tx1"/>
                </a:solidFill>
                <a:latin typeface="Arial" panose="020B0604020202020204" pitchFamily="34" charset="0"/>
                <a:cs typeface="Arial" panose="020B0604020202020204" pitchFamily="34" charset="0"/>
              </a:rPr>
              <a:t>across it.</a:t>
            </a: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The sensor’s output voltage varies according to the magnetic field.</a:t>
            </a: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They can be used to sense proximity, position, speed, etc.</a:t>
            </a: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025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Reed Switch</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13</a:t>
            </a:fld>
            <a:endParaRPr lang="en-US" altLang="zh-CN" dirty="0"/>
          </a:p>
        </p:txBody>
      </p:sp>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3885" y="1186038"/>
            <a:ext cx="1715765"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699" y="3006724"/>
            <a:ext cx="3024627"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Grp="1" noChangeArrowheads="1"/>
          </p:cNvSpPr>
          <p:nvPr/>
        </p:nvSpPr>
        <p:spPr bwMode="auto">
          <a:xfrm>
            <a:off x="419100" y="1153494"/>
            <a:ext cx="5562600" cy="516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90000"/>
              </a:lnSpc>
              <a:spcBef>
                <a:spcPts val="1800"/>
              </a:spcBef>
              <a:spcAft>
                <a:spcPct val="0"/>
              </a:spcAft>
              <a:buClrTx/>
              <a:buSzTx/>
              <a:buFont typeface="Wingdings" panose="05000000000000000000" pitchFamily="2" charset="2"/>
              <a:buChar char="v"/>
              <a:tabLst/>
              <a:defRPr/>
            </a:pPr>
            <a:r>
              <a:rPr kumimoji="0" lang="en-US" altLang="en-US" sz="1600" b="0" i="0" u="none" strike="noStrike" kern="0" cap="none" spc="0" normalizeH="0" baseline="0" noProof="0" dirty="0">
                <a:ln>
                  <a:noFill/>
                </a:ln>
                <a:solidFill>
                  <a:srgbClr val="000000"/>
                </a:solidFill>
                <a:effectLst/>
                <a:uLnTx/>
                <a:uFillTx/>
                <a:latin typeface="Arial"/>
              </a:rPr>
              <a:t>The reed switch consists of a pair of flexible reeds made of a magnetic material, and sealed in a glass tube filled with inert gas </a:t>
            </a:r>
          </a:p>
          <a:p>
            <a:pPr marR="0" lvl="0" algn="l" defTabSz="914400" rtl="0" eaLnBrk="1" fontAlgn="base" latinLnBrk="0" hangingPunct="1">
              <a:lnSpc>
                <a:spcPct val="90000"/>
              </a:lnSpc>
              <a:spcBef>
                <a:spcPts val="1800"/>
              </a:spcBef>
              <a:spcAft>
                <a:spcPct val="0"/>
              </a:spcAft>
              <a:buClrTx/>
              <a:buSzTx/>
              <a:buFont typeface="Wingdings" panose="05000000000000000000" pitchFamily="2" charset="2"/>
              <a:buChar char="v"/>
              <a:tabLst/>
              <a:defRPr/>
            </a:pPr>
            <a:r>
              <a:rPr kumimoji="0" lang="en-US" altLang="en-US" sz="1600" b="0" i="0" u="none" strike="noStrike" kern="0" cap="none" spc="0" normalizeH="0" baseline="0" noProof="0" dirty="0">
                <a:ln>
                  <a:noFill/>
                </a:ln>
                <a:solidFill>
                  <a:srgbClr val="000000"/>
                </a:solidFill>
                <a:effectLst/>
                <a:uLnTx/>
                <a:uFillTx/>
                <a:latin typeface="Arial"/>
              </a:rPr>
              <a:t>The reeds are overlapped but separated by a small gap. The contact area of each reed is plated with a noble metal, such as Rhodium or Ruthenium, to provide the switch with stable characteristics and long </a:t>
            </a:r>
            <a:r>
              <a:rPr kumimoji="0" lang="en-US" altLang="en-US" sz="1600" b="0" i="0" u="none" strike="noStrike" kern="0" cap="none" spc="0" normalizeH="0" baseline="0" noProof="0" dirty="0" smtClean="0">
                <a:ln>
                  <a:noFill/>
                </a:ln>
                <a:solidFill>
                  <a:srgbClr val="000000"/>
                </a:solidFill>
                <a:effectLst/>
                <a:uLnTx/>
                <a:uFillTx/>
                <a:latin typeface="Arial"/>
              </a:rPr>
              <a:t>life</a:t>
            </a:r>
            <a:endParaRPr kumimoji="0" lang="en-US" altLang="en-US" sz="1600" kern="0" noProof="0" dirty="0" smtClean="0">
              <a:solidFill>
                <a:srgbClr val="000000"/>
              </a:solidFill>
              <a:latin typeface="Arial"/>
            </a:endParaRPr>
          </a:p>
          <a:p>
            <a:pPr lvl="0">
              <a:lnSpc>
                <a:spcPct val="90000"/>
              </a:lnSpc>
              <a:spcBef>
                <a:spcPts val="1800"/>
              </a:spcBef>
              <a:buFont typeface="Wingdings" panose="05000000000000000000" pitchFamily="2" charset="2"/>
              <a:buChar char="v"/>
            </a:pPr>
            <a:r>
              <a:rPr kumimoji="0" lang="en-US" altLang="en-US" sz="1600" kern="0" dirty="0">
                <a:solidFill>
                  <a:srgbClr val="000000"/>
                </a:solidFill>
                <a:latin typeface="Arial"/>
              </a:rPr>
              <a:t>Application of a magnetic field, generated by a permanent magnet or a coil, to the reed switch causes both reeds to be magnetized. This produces an N-pole at the contact area of one reed, and an S-pole at that of the other reed, </a:t>
            </a:r>
            <a:r>
              <a:rPr kumimoji="0" lang="en-US" altLang="en-US" sz="1600" kern="0" dirty="0" smtClean="0">
                <a:solidFill>
                  <a:srgbClr val="000000"/>
                </a:solidFill>
                <a:latin typeface="Arial"/>
              </a:rPr>
              <a:t>as shown in the figure. </a:t>
            </a:r>
          </a:p>
          <a:p>
            <a:pPr>
              <a:lnSpc>
                <a:spcPct val="90000"/>
              </a:lnSpc>
              <a:spcBef>
                <a:spcPts val="1800"/>
              </a:spcBef>
              <a:buFont typeface="Wingdings" panose="05000000000000000000" pitchFamily="2" charset="2"/>
              <a:buChar char="v"/>
            </a:pPr>
            <a:r>
              <a:rPr kumimoji="0" lang="en-US" altLang="en-US" sz="1600" kern="0" dirty="0" smtClean="0">
                <a:solidFill>
                  <a:srgbClr val="000000"/>
                </a:solidFill>
                <a:latin typeface="Arial"/>
              </a:rPr>
              <a:t>If </a:t>
            </a:r>
            <a:r>
              <a:rPr kumimoji="0" lang="en-US" altLang="en-US" sz="1600" kern="0" dirty="0">
                <a:solidFill>
                  <a:srgbClr val="000000"/>
                </a:solidFill>
                <a:latin typeface="Arial"/>
              </a:rPr>
              <a:t>the magnetic attracting force overcomes the resistive force caused by elasticity of the reed, the reeds come in contact i.e., the circuit is closed. Once the magnetic field is removed, the reeds are separated again by the effect of elasticity of the reed i.e., the circuit is opened. </a:t>
            </a:r>
            <a:endParaRPr kumimoji="0" lang="en-US" altLang="en-US" sz="1600" kern="0" dirty="0" smtClean="0">
              <a:solidFill>
                <a:srgbClr val="000000"/>
              </a:solidFill>
              <a:latin typeface="Arial"/>
            </a:endParaRPr>
          </a:p>
          <a:p>
            <a:pPr>
              <a:lnSpc>
                <a:spcPct val="90000"/>
              </a:lnSpc>
              <a:spcBef>
                <a:spcPts val="1800"/>
              </a:spcBef>
              <a:buFont typeface="Wingdings" panose="05000000000000000000" pitchFamily="2" charset="2"/>
              <a:buChar char="v"/>
            </a:pPr>
            <a:r>
              <a:rPr kumimoji="0" lang="en-US" altLang="en-US" sz="1600" kern="0" dirty="0" smtClean="0">
                <a:solidFill>
                  <a:srgbClr val="000000"/>
                </a:solidFill>
                <a:latin typeface="Arial"/>
              </a:rPr>
              <a:t>Reed </a:t>
            </a:r>
            <a:r>
              <a:rPr kumimoji="0" lang="en-US" altLang="en-US" sz="1600" kern="0" dirty="0">
                <a:solidFill>
                  <a:srgbClr val="000000"/>
                </a:solidFill>
                <a:latin typeface="Arial"/>
              </a:rPr>
              <a:t>switches are a class of </a:t>
            </a:r>
            <a:r>
              <a:rPr kumimoji="0" lang="en-US" altLang="en-US" sz="1600" b="1" kern="0" dirty="0">
                <a:solidFill>
                  <a:srgbClr val="FF0000"/>
                </a:solidFill>
                <a:latin typeface="Arial"/>
              </a:rPr>
              <a:t>proximity sensor </a:t>
            </a:r>
            <a:r>
              <a:rPr kumimoji="0" lang="en-US" altLang="en-US" sz="1600" kern="0" dirty="0">
                <a:solidFill>
                  <a:srgbClr val="000000"/>
                </a:solidFill>
                <a:latin typeface="Arial"/>
              </a:rPr>
              <a:t>which are used to detect the presence of a magnetic field.  </a:t>
            </a:r>
          </a:p>
          <a:p>
            <a:pPr lvl="0">
              <a:lnSpc>
                <a:spcPct val="90000"/>
              </a:lnSpc>
              <a:spcBef>
                <a:spcPts val="1800"/>
              </a:spcBef>
              <a:buFont typeface="Wingdings" panose="05000000000000000000" pitchFamily="2" charset="2"/>
              <a:buChar char="v"/>
            </a:pPr>
            <a:endParaRPr kumimoji="0" lang="en-US" altLang="en-US" sz="1600" kern="0" dirty="0">
              <a:solidFill>
                <a:srgbClr val="000000"/>
              </a:solidFill>
              <a:latin typeface="Arial"/>
            </a:endParaRPr>
          </a:p>
          <a:p>
            <a:pPr marR="0" lvl="0" algn="l" defTabSz="914400" rtl="0" eaLnBrk="1" fontAlgn="base" latinLnBrk="0" hangingPunct="1">
              <a:lnSpc>
                <a:spcPct val="90000"/>
              </a:lnSpc>
              <a:spcBef>
                <a:spcPts val="1800"/>
              </a:spcBef>
              <a:spcAft>
                <a:spcPct val="0"/>
              </a:spcAft>
              <a:buClrTx/>
              <a:buSzTx/>
              <a:buFont typeface="Wingdings" panose="05000000000000000000" pitchFamily="2" charset="2"/>
              <a:buChar char="v"/>
              <a:tabLst/>
              <a:defRPr/>
            </a:pPr>
            <a:endParaRPr kumimoji="0" lang="en-US" altLang="en-US" sz="16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799003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entagon 30"/>
          <p:cNvSpPr/>
          <p:nvPr/>
        </p:nvSpPr>
        <p:spPr bwMode="auto">
          <a:xfrm rot="16200000">
            <a:off x="4356572" y="3137383"/>
            <a:ext cx="545155" cy="3352800"/>
          </a:xfrm>
          <a:prstGeom prst="homePlate">
            <a:avLst/>
          </a:prstGeom>
          <a:solidFill>
            <a:schemeClr val="accent1">
              <a:lumMod val="20000"/>
              <a:lumOff val="80000"/>
            </a:schemeClr>
          </a:solidFill>
          <a:ln w="1905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7" name="Pentagon 26"/>
          <p:cNvSpPr/>
          <p:nvPr/>
        </p:nvSpPr>
        <p:spPr bwMode="auto">
          <a:xfrm rot="5400000">
            <a:off x="4291161" y="1524973"/>
            <a:ext cx="618827" cy="3352800"/>
          </a:xfrm>
          <a:prstGeom prst="homePlate">
            <a:avLst/>
          </a:prstGeom>
          <a:solidFill>
            <a:schemeClr val="accent6">
              <a:lumMod val="40000"/>
              <a:lumOff val="60000"/>
            </a:schemeClr>
          </a:solidFill>
          <a:ln w="1905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 name="Title 1"/>
          <p:cNvSpPr>
            <a:spLocks noGrp="1"/>
          </p:cNvSpPr>
          <p:nvPr>
            <p:ph type="title"/>
          </p:nvPr>
        </p:nvSpPr>
        <p:spPr/>
        <p:txBody>
          <a:bodyPr/>
          <a:lstStyle/>
          <a:p>
            <a:r>
              <a:rPr lang="en-US" dirty="0" smtClean="0"/>
              <a:t>Electronic Sensor/Control System</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14</a:t>
            </a:fld>
            <a:endParaRPr lang="en-US" altLang="zh-CN" dirty="0"/>
          </a:p>
        </p:txBody>
      </p:sp>
      <p:sp>
        <p:nvSpPr>
          <p:cNvPr id="12" name="AutoShape 4"/>
          <p:cNvSpPr>
            <a:spLocks noChangeArrowheads="1"/>
          </p:cNvSpPr>
          <p:nvPr/>
        </p:nvSpPr>
        <p:spPr bwMode="auto">
          <a:xfrm>
            <a:off x="1019175" y="3413305"/>
            <a:ext cx="1885950" cy="1395710"/>
          </a:xfrm>
          <a:prstGeom prst="cloudCallout">
            <a:avLst>
              <a:gd name="adj1" fmla="val -42185"/>
              <a:gd name="adj2" fmla="val -25639"/>
            </a:avLst>
          </a:prstGeom>
          <a:solidFill>
            <a:srgbClr val="CCCC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0" i="1" u="none" strike="noStrike" kern="0" cap="none" spc="0" normalizeH="0" baseline="0" noProof="0" dirty="0" smtClean="0">
                <a:ln>
                  <a:noFill/>
                </a:ln>
                <a:solidFill>
                  <a:srgbClr val="000000"/>
                </a:solidFill>
                <a:effectLst/>
                <a:uLnTx/>
                <a:uFillTx/>
                <a:latin typeface="Arial" pitchFamily="34" charset="0"/>
              </a:rPr>
              <a:t>real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0" i="1" u="none" strike="noStrike" kern="0" cap="none" spc="0" normalizeH="0" baseline="0" noProof="0" dirty="0" smtClean="0">
                <a:ln>
                  <a:noFill/>
                </a:ln>
                <a:solidFill>
                  <a:srgbClr val="000000"/>
                </a:solidFill>
                <a:effectLst/>
                <a:uLnTx/>
                <a:uFillTx/>
                <a:latin typeface="Arial" pitchFamily="34" charset="0"/>
              </a:rPr>
              <a:t>world</a:t>
            </a:r>
          </a:p>
        </p:txBody>
      </p:sp>
      <p:sp>
        <p:nvSpPr>
          <p:cNvPr id="13" name="AutoShape 5"/>
          <p:cNvSpPr>
            <a:spLocks noChangeArrowheads="1"/>
          </p:cNvSpPr>
          <p:nvPr/>
        </p:nvSpPr>
        <p:spPr bwMode="auto">
          <a:xfrm>
            <a:off x="3914775" y="3551418"/>
            <a:ext cx="1371600" cy="381000"/>
          </a:xfrm>
          <a:prstGeom prst="roundRect">
            <a:avLst>
              <a:gd name="adj" fmla="val 16667"/>
            </a:avLst>
          </a:prstGeom>
          <a:solidFill>
            <a:srgbClr val="006600"/>
          </a:solidFill>
          <a:ln w="9525">
            <a:solidFill>
              <a:srgbClr val="000000"/>
            </a:solidFill>
            <a:round/>
            <a:headEnd/>
            <a:tailEnd/>
          </a:ln>
          <a:effec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Arial" pitchFamily="34" charset="0"/>
              </a:rPr>
              <a:t>sensor</a:t>
            </a:r>
          </a:p>
        </p:txBody>
      </p:sp>
      <p:sp>
        <p:nvSpPr>
          <p:cNvPr id="14" name="AutoShape 6"/>
          <p:cNvSpPr>
            <a:spLocks noChangeArrowheads="1"/>
          </p:cNvSpPr>
          <p:nvPr/>
        </p:nvSpPr>
        <p:spPr bwMode="auto">
          <a:xfrm>
            <a:off x="3914775" y="4084818"/>
            <a:ext cx="1371600" cy="381000"/>
          </a:xfrm>
          <a:prstGeom prst="roundRect">
            <a:avLst>
              <a:gd name="adj" fmla="val 16667"/>
            </a:avLst>
          </a:pr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Arial" pitchFamily="34" charset="0"/>
              </a:rPr>
              <a:t>actuator</a:t>
            </a:r>
          </a:p>
        </p:txBody>
      </p:sp>
      <p:sp>
        <p:nvSpPr>
          <p:cNvPr id="15" name="AutoShape 8"/>
          <p:cNvSpPr>
            <a:spLocks noChangeArrowheads="1"/>
          </p:cNvSpPr>
          <p:nvPr/>
        </p:nvSpPr>
        <p:spPr bwMode="auto">
          <a:xfrm>
            <a:off x="6390174" y="3465693"/>
            <a:ext cx="1667976" cy="1066800"/>
          </a:xfrm>
          <a:prstGeom prst="roundRect">
            <a:avLst>
              <a:gd name="adj" fmla="val 16667"/>
            </a:avLst>
          </a:prstGeom>
          <a:solidFill>
            <a:srgbClr val="FFFFCC"/>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itchFamily="34" charset="0"/>
              </a:rPr>
              <a:t>intelligent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itchFamily="34" charset="0"/>
              </a:rPr>
              <a:t>feedback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itchFamily="34" charset="0"/>
              </a:rPr>
              <a:t>system</a:t>
            </a:r>
          </a:p>
        </p:txBody>
      </p:sp>
      <p:sp>
        <p:nvSpPr>
          <p:cNvPr id="20" name="Rectangle 19"/>
          <p:cNvSpPr/>
          <p:nvPr/>
        </p:nvSpPr>
        <p:spPr>
          <a:xfrm>
            <a:off x="3096381" y="2877969"/>
            <a:ext cx="3008388" cy="461665"/>
          </a:xfrm>
          <a:prstGeom prst="rect">
            <a:avLst/>
          </a:prstGeom>
          <a:noFill/>
          <a:ln>
            <a:noFill/>
          </a:ln>
        </p:spPr>
        <p:txBody>
          <a:bodyPr wrap="none" lIns="91440" tIns="45720" rIns="91440" bIns="45720">
            <a:spAutoFit/>
          </a:bodyPr>
          <a:lstStyle/>
          <a:p>
            <a:pPr algn="ctr"/>
            <a:r>
              <a:rPr lang="en-US" sz="2400" b="1" cap="none" spc="0" dirty="0" smtClean="0">
                <a:ln w="17780" cmpd="sng">
                  <a:solidFill>
                    <a:srgbClr val="660066"/>
                  </a:solidFill>
                  <a:prstDash val="solid"/>
                  <a:miter lim="800000"/>
                </a:ln>
                <a:gradFill>
                  <a:gsLst>
                    <a:gs pos="13000">
                      <a:srgbClr val="660066"/>
                    </a:gs>
                    <a:gs pos="90000">
                      <a:srgbClr val="CC66FF"/>
                    </a:gs>
                  </a:gsLst>
                  <a:lin ang="5400000"/>
                </a:gradFill>
                <a:effectLst>
                  <a:outerShdw blurRad="55000" dist="50800" dir="5400000" algn="tl">
                    <a:srgbClr val="000000">
                      <a:alpha val="33000"/>
                    </a:srgbClr>
                  </a:outerShdw>
                </a:effectLst>
              </a:rPr>
              <a:t>Measurement</a:t>
            </a:r>
            <a:r>
              <a:rPr lang="en-US" sz="2400" b="1" cap="none" spc="0" dirty="0" smtClean="0">
                <a:ln w="17780" cmpd="sng">
                  <a:solidFill>
                    <a:srgbClr val="CC0066"/>
                  </a:solidFill>
                  <a:prstDash val="solid"/>
                  <a:miter lim="800000"/>
                </a:ln>
                <a:gradFill>
                  <a:gsLst>
                    <a:gs pos="10000">
                      <a:srgbClr val="660066"/>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2400" b="1" cap="none" spc="0" dirty="0" smtClean="0">
                <a:ln w="17780" cmpd="sng">
                  <a:solidFill>
                    <a:srgbClr val="660066"/>
                  </a:solidFill>
                  <a:prstDash val="solid"/>
                  <a:miter lim="800000"/>
                </a:ln>
                <a:gradFill>
                  <a:gsLst>
                    <a:gs pos="10000">
                      <a:srgbClr val="660066"/>
                    </a:gs>
                    <a:gs pos="90000">
                      <a:srgbClr val="CC66FF"/>
                    </a:gs>
                  </a:gsLst>
                  <a:lin ang="5400000"/>
                </a:gradFill>
                <a:effectLst>
                  <a:outerShdw blurRad="55000" dist="50800" dir="5400000" algn="tl">
                    <a:srgbClr val="000000">
                      <a:alpha val="33000"/>
                    </a:srgbClr>
                  </a:outerShdw>
                </a:effectLst>
              </a:rPr>
              <a:t>System</a:t>
            </a:r>
            <a:endParaRPr lang="en-US" sz="2400" b="1" cap="none" spc="0" dirty="0">
              <a:ln w="17780" cmpd="sng">
                <a:solidFill>
                  <a:srgbClr val="660066"/>
                </a:solidFill>
                <a:prstDash val="solid"/>
                <a:miter lim="800000"/>
              </a:ln>
              <a:gradFill>
                <a:gsLst>
                  <a:gs pos="10000">
                    <a:srgbClr val="660066"/>
                  </a:gs>
                  <a:gs pos="90000">
                    <a:srgbClr val="CC66FF"/>
                  </a:gs>
                </a:gsLst>
                <a:lin ang="5400000"/>
              </a:gradFill>
              <a:effectLst>
                <a:outerShdw blurRad="55000" dist="50800" dir="5400000" algn="tl">
                  <a:srgbClr val="000000">
                    <a:alpha val="33000"/>
                  </a:srgbClr>
                </a:outerShdw>
              </a:effectLst>
            </a:endParaRPr>
          </a:p>
        </p:txBody>
      </p:sp>
      <p:sp>
        <p:nvSpPr>
          <p:cNvPr id="21" name="Rectangle 20"/>
          <p:cNvSpPr/>
          <p:nvPr/>
        </p:nvSpPr>
        <p:spPr>
          <a:xfrm>
            <a:off x="3020121" y="4674258"/>
            <a:ext cx="3256854" cy="461665"/>
          </a:xfrm>
          <a:prstGeom prst="rect">
            <a:avLst/>
          </a:prstGeom>
          <a:noFill/>
          <a:ln>
            <a:noFill/>
          </a:ln>
        </p:spPr>
        <p:txBody>
          <a:bodyPr wrap="none" lIns="91440" tIns="45720" rIns="91440" bIns="45720">
            <a:spAutoFit/>
          </a:bodyPr>
          <a:lstStyle/>
          <a:p>
            <a:pPr algn="ctr"/>
            <a:r>
              <a:rPr lang="en-US" sz="2400" b="1" cap="none" spc="0" dirty="0" smtClean="0">
                <a:ln w="17780" cmpd="sng">
                  <a:solidFill>
                    <a:srgbClr val="C00000"/>
                  </a:solidFill>
                  <a:prstDash val="solid"/>
                  <a:miter lim="800000"/>
                </a:ln>
                <a:gradFill>
                  <a:gsLst>
                    <a:gs pos="13000">
                      <a:srgbClr val="663300"/>
                    </a:gs>
                    <a:gs pos="90000">
                      <a:srgbClr val="FFCC00"/>
                    </a:gs>
                  </a:gsLst>
                  <a:lin ang="5400000"/>
                </a:gradFill>
                <a:effectLst>
                  <a:outerShdw blurRad="55000" dist="50800" dir="5400000" algn="tl">
                    <a:srgbClr val="000000">
                      <a:alpha val="33000"/>
                    </a:srgbClr>
                  </a:outerShdw>
                </a:effectLst>
              </a:rPr>
              <a:t>Motion</a:t>
            </a:r>
            <a:r>
              <a:rPr lang="en-US" sz="2400" b="1" cap="none" spc="0" dirty="0" smtClean="0">
                <a:ln w="17780" cmpd="sng">
                  <a:solidFill>
                    <a:srgbClr val="660066"/>
                  </a:solidFill>
                  <a:prstDash val="solid"/>
                  <a:miter lim="800000"/>
                </a:ln>
                <a:gradFill>
                  <a:gsLst>
                    <a:gs pos="13000">
                      <a:srgbClr val="660066"/>
                    </a:gs>
                    <a:gs pos="90000">
                      <a:srgbClr val="CC66FF"/>
                    </a:gs>
                  </a:gsLst>
                  <a:lin ang="5400000"/>
                </a:gradFill>
                <a:effectLst>
                  <a:outerShdw blurRad="55000" dist="50800" dir="5400000" algn="tl">
                    <a:srgbClr val="000000">
                      <a:alpha val="33000"/>
                    </a:srgbClr>
                  </a:outerShdw>
                </a:effectLst>
              </a:rPr>
              <a:t> </a:t>
            </a:r>
            <a:r>
              <a:rPr lang="en-US" sz="2400" b="1" cap="none" spc="0" dirty="0" smtClean="0">
                <a:ln w="17780" cmpd="sng">
                  <a:solidFill>
                    <a:srgbClr val="C00000"/>
                  </a:solidFill>
                  <a:prstDash val="solid"/>
                  <a:miter lim="800000"/>
                </a:ln>
                <a:gradFill>
                  <a:gsLst>
                    <a:gs pos="13000">
                      <a:srgbClr val="663300"/>
                    </a:gs>
                    <a:gs pos="90000">
                      <a:srgbClr val="FFCC00"/>
                    </a:gs>
                  </a:gsLst>
                  <a:lin ang="5400000"/>
                </a:gradFill>
                <a:effectLst>
                  <a:outerShdw blurRad="55000" dist="50800" dir="5400000" algn="tl">
                    <a:srgbClr val="000000">
                      <a:alpha val="33000"/>
                    </a:srgbClr>
                  </a:outerShdw>
                </a:effectLst>
              </a:rPr>
              <a:t>Control</a:t>
            </a:r>
            <a:r>
              <a:rPr lang="en-US" sz="2400" b="1" cap="none" spc="0" dirty="0" smtClean="0">
                <a:ln w="17780" cmpd="sng">
                  <a:solidFill>
                    <a:srgbClr val="CC0066"/>
                  </a:solidFill>
                  <a:prstDash val="solid"/>
                  <a:miter lim="800000"/>
                </a:ln>
                <a:gradFill>
                  <a:gsLst>
                    <a:gs pos="10000">
                      <a:srgbClr val="660066"/>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2400" b="1" cap="none" spc="0" dirty="0" smtClean="0">
                <a:ln w="17780" cmpd="sng">
                  <a:solidFill>
                    <a:srgbClr val="C00000"/>
                  </a:solidFill>
                  <a:prstDash val="solid"/>
                  <a:miter lim="800000"/>
                </a:ln>
                <a:gradFill>
                  <a:gsLst>
                    <a:gs pos="10000">
                      <a:srgbClr val="663300"/>
                    </a:gs>
                    <a:gs pos="90000">
                      <a:srgbClr val="FF9900"/>
                    </a:gs>
                  </a:gsLst>
                  <a:lin ang="5400000"/>
                </a:gradFill>
                <a:effectLst>
                  <a:outerShdw blurRad="55000" dist="50800" dir="5400000" algn="tl">
                    <a:srgbClr val="000000">
                      <a:alpha val="33000"/>
                    </a:srgbClr>
                  </a:outerShdw>
                </a:effectLst>
              </a:rPr>
              <a:t>System</a:t>
            </a:r>
            <a:endParaRPr lang="en-US" sz="2400" b="1" cap="none" spc="0" dirty="0">
              <a:ln w="17780" cmpd="sng">
                <a:solidFill>
                  <a:srgbClr val="C00000"/>
                </a:solidFill>
                <a:prstDash val="solid"/>
                <a:miter lim="800000"/>
              </a:ln>
              <a:gradFill>
                <a:gsLst>
                  <a:gs pos="10000">
                    <a:srgbClr val="663300"/>
                  </a:gs>
                  <a:gs pos="90000">
                    <a:srgbClr val="FF9900"/>
                  </a:gs>
                </a:gsLst>
                <a:lin ang="5400000"/>
              </a:gradFill>
              <a:effectLst>
                <a:outerShdw blurRad="55000" dist="50800" dir="5400000" algn="tl">
                  <a:srgbClr val="000000">
                    <a:alpha val="33000"/>
                  </a:srgbClr>
                </a:outerShdw>
              </a:effectLst>
            </a:endParaRPr>
          </a:p>
        </p:txBody>
      </p:sp>
      <p:sp>
        <p:nvSpPr>
          <p:cNvPr id="23" name="Right Arrow 22"/>
          <p:cNvSpPr/>
          <p:nvPr/>
        </p:nvSpPr>
        <p:spPr bwMode="auto">
          <a:xfrm>
            <a:off x="2828925" y="3608568"/>
            <a:ext cx="1085850" cy="266700"/>
          </a:xfrm>
          <a:prstGeom prst="rightArrow">
            <a:avLst/>
          </a:prstGeom>
          <a:solidFill>
            <a:srgbClr val="FF9900"/>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4" name="Right Arrow 23"/>
          <p:cNvSpPr/>
          <p:nvPr/>
        </p:nvSpPr>
        <p:spPr bwMode="auto">
          <a:xfrm>
            <a:off x="5286375" y="3608568"/>
            <a:ext cx="1085850" cy="266700"/>
          </a:xfrm>
          <a:prstGeom prst="rightArrow">
            <a:avLst/>
          </a:prstGeom>
          <a:solidFill>
            <a:srgbClr val="FF9900"/>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5" name="Right Arrow 24"/>
          <p:cNvSpPr/>
          <p:nvPr/>
        </p:nvSpPr>
        <p:spPr bwMode="auto">
          <a:xfrm>
            <a:off x="2828925" y="4141968"/>
            <a:ext cx="1085850" cy="266700"/>
          </a:xfrm>
          <a:prstGeom prst="rightArrow">
            <a:avLst/>
          </a:prstGeom>
          <a:solidFill>
            <a:schemeClr val="accent5">
              <a:lumMod val="75000"/>
            </a:schemeClr>
          </a:solidFill>
          <a:ln w="19050" cap="flat" cmpd="sng" algn="ctr">
            <a:solidFill>
              <a:srgbClr val="00206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6" name="Right Arrow 25"/>
          <p:cNvSpPr/>
          <p:nvPr/>
        </p:nvSpPr>
        <p:spPr bwMode="auto">
          <a:xfrm>
            <a:off x="5304324" y="4111160"/>
            <a:ext cx="1085850" cy="266700"/>
          </a:xfrm>
          <a:prstGeom prst="rightArrow">
            <a:avLst/>
          </a:prstGeom>
          <a:solidFill>
            <a:schemeClr val="accent5">
              <a:lumMod val="75000"/>
            </a:schemeClr>
          </a:solidFill>
          <a:ln w="19050" cap="flat" cmpd="sng" algn="ctr">
            <a:solidFill>
              <a:srgbClr val="00206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32" name="Text Box 13"/>
          <p:cNvSpPr txBox="1">
            <a:spLocks noChangeArrowheads="1"/>
          </p:cNvSpPr>
          <p:nvPr/>
        </p:nvSpPr>
        <p:spPr bwMode="auto">
          <a:xfrm>
            <a:off x="1089025" y="1095375"/>
            <a:ext cx="7794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dirty="0"/>
              <a:t>Measurement output</a:t>
            </a:r>
            <a:r>
              <a:rPr lang="en-US" altLang="en-US" sz="1200" dirty="0"/>
              <a:t>:</a:t>
            </a:r>
          </a:p>
          <a:p>
            <a:pPr>
              <a:buFontTx/>
              <a:buChar char="•"/>
            </a:pPr>
            <a:r>
              <a:rPr lang="en-US" altLang="en-US" sz="1200" dirty="0"/>
              <a:t> interaction between a sensor and the environment surrounding the sensor</a:t>
            </a:r>
          </a:p>
          <a:p>
            <a:pPr>
              <a:buFontTx/>
              <a:buChar char="•"/>
            </a:pPr>
            <a:r>
              <a:rPr lang="en-US" altLang="en-US" sz="1200" dirty="0"/>
              <a:t> compound response of multiple </a:t>
            </a:r>
            <a:r>
              <a:rPr lang="en-US" altLang="en-US" sz="1200" dirty="0" smtClean="0"/>
              <a:t>inputs</a:t>
            </a:r>
          </a:p>
          <a:p>
            <a:pPr>
              <a:buFontTx/>
              <a:buChar char="•"/>
            </a:pPr>
            <a:r>
              <a:rPr lang="en-US" altLang="en-US" sz="1200" dirty="0"/>
              <a:t> </a:t>
            </a:r>
            <a:r>
              <a:rPr lang="en-US" altLang="en-US" sz="1200" dirty="0" smtClean="0"/>
              <a:t>response time, </a:t>
            </a:r>
            <a:r>
              <a:rPr lang="en-US" altLang="en-US" sz="1200" dirty="0"/>
              <a:t>accuracy, resolution, repeatability, </a:t>
            </a:r>
            <a:r>
              <a:rPr lang="en-US" altLang="en-US" sz="1200" dirty="0" smtClean="0"/>
              <a:t>sensitivity</a:t>
            </a:r>
            <a:endParaRPr lang="en-US" altLang="en-US" sz="1200" dirty="0"/>
          </a:p>
        </p:txBody>
      </p:sp>
      <p:sp>
        <p:nvSpPr>
          <p:cNvPr id="33" name="Text Box 14"/>
          <p:cNvSpPr txBox="1">
            <a:spLocks noChangeArrowheads="1"/>
          </p:cNvSpPr>
          <p:nvPr/>
        </p:nvSpPr>
        <p:spPr bwMode="auto">
          <a:xfrm>
            <a:off x="1089024" y="1874906"/>
            <a:ext cx="7794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dirty="0"/>
              <a:t>Measurement errors</a:t>
            </a:r>
            <a:r>
              <a:rPr lang="en-US" altLang="en-US" sz="1200" dirty="0"/>
              <a:t>:</a:t>
            </a:r>
          </a:p>
          <a:p>
            <a:pPr marL="114300" indent="-114300">
              <a:buFontTx/>
              <a:buChar char="•"/>
            </a:pPr>
            <a:r>
              <a:rPr lang="en-US" altLang="en-US" sz="1200" dirty="0" smtClean="0"/>
              <a:t>System </a:t>
            </a:r>
            <a:r>
              <a:rPr lang="en-US" altLang="en-US" sz="1200" dirty="0"/>
              <a:t>errors: imperfect design of the measurement setup and the approximation, can be corrected by calibration</a:t>
            </a:r>
          </a:p>
          <a:p>
            <a:pPr>
              <a:buFontTx/>
              <a:buChar char="•"/>
            </a:pPr>
            <a:r>
              <a:rPr lang="en-US" altLang="en-US" sz="1200" dirty="0"/>
              <a:t> Random errors: variations due to uncontrolled variables. Can be reduced by averaging.</a:t>
            </a:r>
          </a:p>
        </p:txBody>
      </p:sp>
      <p:sp>
        <p:nvSpPr>
          <p:cNvPr id="34" name="Text Box 13"/>
          <p:cNvSpPr txBox="1">
            <a:spLocks noChangeArrowheads="1"/>
          </p:cNvSpPr>
          <p:nvPr/>
        </p:nvSpPr>
        <p:spPr bwMode="auto">
          <a:xfrm>
            <a:off x="1089027" y="5384682"/>
            <a:ext cx="65119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dirty="0" smtClean="0"/>
              <a:t>Motion control input</a:t>
            </a:r>
            <a:r>
              <a:rPr lang="en-US" altLang="en-US" sz="1200" dirty="0"/>
              <a:t>:</a:t>
            </a:r>
          </a:p>
          <a:p>
            <a:pPr>
              <a:buFontTx/>
              <a:buChar char="•"/>
            </a:pPr>
            <a:r>
              <a:rPr lang="en-US" altLang="en-US" sz="1200" dirty="0"/>
              <a:t> </a:t>
            </a:r>
            <a:r>
              <a:rPr lang="en-US" altLang="en-US" sz="1200" dirty="0" smtClean="0"/>
              <a:t>control signal adjustment based on signal processing of the measured data from sensors</a:t>
            </a:r>
          </a:p>
          <a:p>
            <a:pPr>
              <a:buFontTx/>
              <a:buChar char="•"/>
            </a:pPr>
            <a:r>
              <a:rPr lang="en-US" altLang="en-US" sz="1200" dirty="0" smtClean="0"/>
              <a:t> response time, accuracy, resolution, range, repeatability, stability, </a:t>
            </a:r>
            <a:endParaRPr lang="en-US" altLang="en-US" sz="1200" dirty="0"/>
          </a:p>
        </p:txBody>
      </p:sp>
    </p:spTree>
    <p:extLst>
      <p:ext uri="{BB962C8B-B14F-4D97-AF65-F5344CB8AC3E}">
        <p14:creationId xmlns:p14="http://schemas.microsoft.com/office/powerpoint/2010/main" val="3509713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063" y="1233487"/>
            <a:ext cx="20569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Specifications of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15</a:t>
            </a:fld>
            <a:endParaRPr lang="en-US" altLang="zh-CN" dirty="0"/>
          </a:p>
        </p:txBody>
      </p:sp>
      <p:sp>
        <p:nvSpPr>
          <p:cNvPr id="4" name="Rectangle 3"/>
          <p:cNvSpPr txBox="1">
            <a:spLocks noChangeArrowheads="1"/>
          </p:cNvSpPr>
          <p:nvPr/>
        </p:nvSpPr>
        <p:spPr bwMode="auto">
          <a:xfrm>
            <a:off x="447674" y="1219200"/>
            <a:ext cx="83153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990033"/>
                </a:solidFill>
                <a:effectLst/>
                <a:uLnTx/>
                <a:uFillTx/>
                <a:latin typeface="Arial"/>
              </a:rPr>
              <a:t>Accuracy:</a:t>
            </a:r>
            <a:r>
              <a:rPr kumimoji="0" lang="en-US" altLang="en-US" sz="1600" b="0" i="0" u="none" strike="noStrike" kern="0" cap="none" spc="0" normalizeH="0" baseline="0" noProof="0" dirty="0" smtClean="0">
                <a:ln>
                  <a:noFill/>
                </a:ln>
                <a:solidFill>
                  <a:srgbClr val="990033"/>
                </a:solidFill>
                <a:effectLst/>
                <a:uLnTx/>
                <a:uFillTx/>
                <a:latin typeface="Arial"/>
              </a:rPr>
              <a:t> error between the result of a measurement and the true value being measured.</a:t>
            </a:r>
          </a:p>
          <a:p>
            <a:pPr marL="342900" marR="0" lvl="0" indent="-342900" algn="l" defTabSz="914400" rtl="0" eaLnBrk="1" fontAlgn="base" latinLnBrk="0" hangingPunct="1">
              <a:lnSpc>
                <a:spcPct val="90000"/>
              </a:lnSpc>
              <a:spcBef>
                <a:spcPts val="1000"/>
              </a:spcBef>
              <a:spcAft>
                <a:spcPct val="0"/>
              </a:spcAft>
              <a:buClrTx/>
              <a:buSzTx/>
              <a:buFontTx/>
              <a:buChar char="•"/>
              <a:tabLst/>
              <a:defRPr/>
            </a:pPr>
            <a:r>
              <a:rPr kumimoji="0" lang="en-US" altLang="en-US" sz="1600" b="1" i="0" u="none" strike="noStrike" kern="0" cap="none" spc="0" normalizeH="0" baseline="0" noProof="0" dirty="0" smtClean="0">
                <a:ln>
                  <a:noFill/>
                </a:ln>
                <a:solidFill>
                  <a:schemeClr val="accent5">
                    <a:lumMod val="25000"/>
                  </a:schemeClr>
                </a:solidFill>
                <a:effectLst/>
                <a:uLnTx/>
                <a:uFillTx/>
                <a:latin typeface="Arial"/>
              </a:rPr>
              <a:t>Resolution: </a:t>
            </a:r>
            <a:r>
              <a:rPr kumimoji="0" lang="en-US" altLang="en-US" sz="1600" b="0" i="0" u="none" strike="noStrike" kern="0" cap="none" spc="0" normalizeH="0" baseline="0" noProof="0" dirty="0" smtClean="0">
                <a:ln>
                  <a:noFill/>
                </a:ln>
                <a:solidFill>
                  <a:schemeClr val="accent5">
                    <a:lumMod val="25000"/>
                  </a:schemeClr>
                </a:solidFill>
                <a:effectLst/>
                <a:uLnTx/>
                <a:uFillTx/>
                <a:latin typeface="Arial"/>
              </a:rPr>
              <a:t>the smallest increment of measure that a device can make.</a:t>
            </a:r>
          </a:p>
          <a:p>
            <a:pPr marL="342900" marR="0" lvl="0" indent="-342900" algn="l" defTabSz="914400" rtl="0" eaLnBrk="1" fontAlgn="base" latinLnBrk="0" hangingPunct="1">
              <a:lnSpc>
                <a:spcPct val="90000"/>
              </a:lnSpc>
              <a:spcBef>
                <a:spcPts val="10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990033"/>
                </a:solidFill>
                <a:effectLst/>
                <a:uLnTx/>
                <a:uFillTx/>
                <a:latin typeface="Arial"/>
              </a:rPr>
              <a:t>Sensitivity</a:t>
            </a:r>
            <a:r>
              <a:rPr kumimoji="0" lang="en-US" altLang="en-US" sz="1600" b="0" i="0" u="none" strike="noStrike" kern="0" cap="none" spc="0" normalizeH="0" baseline="0" noProof="0" dirty="0" smtClean="0">
                <a:ln>
                  <a:noFill/>
                </a:ln>
                <a:solidFill>
                  <a:srgbClr val="990033"/>
                </a:solidFill>
                <a:effectLst/>
                <a:uLnTx/>
                <a:uFillTx/>
                <a:latin typeface="Arial"/>
              </a:rPr>
              <a:t>: the ratio between the change in the output signal to a small change in input physical signal. Slope of the input-output fit line.</a:t>
            </a:r>
          </a:p>
          <a:p>
            <a:pPr lvl="0" eaLnBrk="1" hangingPunct="1">
              <a:lnSpc>
                <a:spcPct val="90000"/>
              </a:lnSpc>
              <a:spcBef>
                <a:spcPts val="1000"/>
              </a:spcBef>
            </a:pPr>
            <a:r>
              <a:rPr kumimoji="0" lang="en-US" altLang="en-US" sz="1600" b="1" i="0" u="none" strike="noStrike" kern="0" cap="none" spc="0" normalizeH="0" baseline="0" noProof="0" dirty="0" smtClean="0">
                <a:ln>
                  <a:noFill/>
                </a:ln>
                <a:solidFill>
                  <a:schemeClr val="accent5">
                    <a:lumMod val="25000"/>
                  </a:schemeClr>
                </a:solidFill>
                <a:effectLst/>
                <a:uLnTx/>
                <a:uFillTx/>
                <a:latin typeface="Arial"/>
              </a:rPr>
              <a:t>Repeatability/Precision</a:t>
            </a:r>
            <a:r>
              <a:rPr kumimoji="0" lang="en-US" altLang="en-US" sz="1600" kern="0" dirty="0">
                <a:solidFill>
                  <a:schemeClr val="accent5">
                    <a:lumMod val="25000"/>
                  </a:schemeClr>
                </a:solidFill>
                <a:latin typeface="Arial"/>
              </a:rPr>
              <a:t>: the ability of the sensor to output the same value for the same input over a </a:t>
            </a:r>
            <a:r>
              <a:rPr kumimoji="0" lang="en-US" altLang="en-US" sz="1600" kern="0" dirty="0" smtClean="0">
                <a:solidFill>
                  <a:schemeClr val="accent5">
                    <a:lumMod val="25000"/>
                  </a:schemeClr>
                </a:solidFill>
                <a:latin typeface="Arial"/>
              </a:rPr>
              <a:t>number of trials.</a:t>
            </a:r>
          </a:p>
          <a:p>
            <a:pPr lvl="0" eaLnBrk="1" hangingPunct="1">
              <a:lnSpc>
                <a:spcPct val="90000"/>
              </a:lnSpc>
              <a:spcBef>
                <a:spcPts val="1000"/>
              </a:spcBef>
            </a:pPr>
            <a:r>
              <a:rPr kumimoji="0" lang="en-US" altLang="en-US" sz="1600" b="1" kern="0" dirty="0" smtClean="0">
                <a:solidFill>
                  <a:srgbClr val="990033"/>
                </a:solidFill>
                <a:latin typeface="Arial"/>
              </a:rPr>
              <a:t>Dynamic </a:t>
            </a:r>
            <a:r>
              <a:rPr kumimoji="0" lang="en-US" altLang="en-US" sz="1600" b="1" kern="0" dirty="0">
                <a:solidFill>
                  <a:srgbClr val="990033"/>
                </a:solidFill>
                <a:latin typeface="Arial"/>
              </a:rPr>
              <a:t>Range: </a:t>
            </a:r>
            <a:r>
              <a:rPr kumimoji="0" lang="en-US" altLang="en-US" sz="1600" kern="0" dirty="0">
                <a:solidFill>
                  <a:srgbClr val="990033"/>
                </a:solidFill>
                <a:latin typeface="Arial"/>
              </a:rPr>
              <a:t>the ratio of maximum recordable input amplitude to minimum input amplitude, i.e. D.R. = 20 log (Max. Input </a:t>
            </a:r>
            <a:r>
              <a:rPr kumimoji="0" lang="en-US" altLang="en-US" sz="1600" kern="0" dirty="0" err="1">
                <a:solidFill>
                  <a:srgbClr val="990033"/>
                </a:solidFill>
                <a:latin typeface="Arial"/>
              </a:rPr>
              <a:t>Ampl</a:t>
            </a:r>
            <a:r>
              <a:rPr kumimoji="0" lang="en-US" altLang="en-US" sz="1600" kern="0" dirty="0">
                <a:solidFill>
                  <a:srgbClr val="990033"/>
                </a:solidFill>
                <a:latin typeface="Arial"/>
              </a:rPr>
              <a:t>./Min. Input </a:t>
            </a:r>
            <a:r>
              <a:rPr kumimoji="0" lang="en-US" altLang="en-US" sz="1600" kern="0" dirty="0" err="1">
                <a:solidFill>
                  <a:srgbClr val="990033"/>
                </a:solidFill>
                <a:latin typeface="Arial"/>
              </a:rPr>
              <a:t>Ampl</a:t>
            </a:r>
            <a:r>
              <a:rPr kumimoji="0" lang="en-US" altLang="en-US" sz="1600" kern="0" dirty="0">
                <a:solidFill>
                  <a:srgbClr val="990033"/>
                </a:solidFill>
                <a:latin typeface="Arial"/>
              </a:rPr>
              <a:t>.)   dB</a:t>
            </a:r>
          </a:p>
          <a:p>
            <a:pPr lvl="0" eaLnBrk="1" hangingPunct="1">
              <a:lnSpc>
                <a:spcPct val="90000"/>
              </a:lnSpc>
              <a:spcBef>
                <a:spcPts val="1000"/>
              </a:spcBef>
            </a:pPr>
            <a:r>
              <a:rPr kumimoji="0" lang="en-US" altLang="en-US" sz="1600" b="1" kern="0" dirty="0">
                <a:solidFill>
                  <a:schemeClr val="accent5">
                    <a:lumMod val="25000"/>
                  </a:schemeClr>
                </a:solidFill>
                <a:latin typeface="Arial"/>
              </a:rPr>
              <a:t>Linearity: </a:t>
            </a:r>
            <a:r>
              <a:rPr kumimoji="0" lang="en-US" altLang="en-US" sz="1600" kern="0" dirty="0">
                <a:solidFill>
                  <a:schemeClr val="accent5">
                    <a:lumMod val="25000"/>
                  </a:schemeClr>
                </a:solidFill>
                <a:latin typeface="Arial"/>
              </a:rPr>
              <a:t>the deviation of the output from a best-fit straight line for a given range of the </a:t>
            </a:r>
            <a:r>
              <a:rPr kumimoji="0" lang="en-US" altLang="en-US" sz="1600" kern="0" dirty="0" smtClean="0">
                <a:solidFill>
                  <a:schemeClr val="accent5">
                    <a:lumMod val="25000"/>
                  </a:schemeClr>
                </a:solidFill>
                <a:latin typeface="Arial"/>
              </a:rPr>
              <a:t>sensor.</a:t>
            </a:r>
            <a:endParaRPr kumimoji="0" lang="en-US" altLang="en-US" sz="1600" kern="0" dirty="0">
              <a:solidFill>
                <a:schemeClr val="accent5">
                  <a:lumMod val="25000"/>
                </a:schemeClr>
              </a:solidFill>
              <a:latin typeface="Arial"/>
            </a:endParaRPr>
          </a:p>
          <a:p>
            <a:pPr lvl="0" eaLnBrk="1" hangingPunct="1">
              <a:lnSpc>
                <a:spcPct val="90000"/>
              </a:lnSpc>
              <a:spcBef>
                <a:spcPts val="1000"/>
              </a:spcBef>
            </a:pPr>
            <a:r>
              <a:rPr kumimoji="0" lang="en-US" altLang="en-US" sz="1600" b="1" kern="0" dirty="0">
                <a:solidFill>
                  <a:srgbClr val="990033"/>
                </a:solidFill>
                <a:latin typeface="Arial"/>
              </a:rPr>
              <a:t>Transfer Function (Frequency Response): </a:t>
            </a:r>
            <a:r>
              <a:rPr kumimoji="0" lang="en-US" altLang="en-US" sz="1600" kern="0" dirty="0">
                <a:solidFill>
                  <a:srgbClr val="990033"/>
                </a:solidFill>
                <a:latin typeface="Arial"/>
              </a:rPr>
              <a:t>The relationship between physical input signal and electrical output signal, which may constitute a complete description of the sensor characteristics.</a:t>
            </a:r>
          </a:p>
          <a:p>
            <a:pPr lvl="0" eaLnBrk="1" hangingPunct="1">
              <a:lnSpc>
                <a:spcPct val="90000"/>
              </a:lnSpc>
              <a:spcBef>
                <a:spcPts val="1000"/>
              </a:spcBef>
            </a:pPr>
            <a:r>
              <a:rPr kumimoji="0" lang="en-US" altLang="en-US" sz="1600" b="1" kern="0" dirty="0">
                <a:solidFill>
                  <a:schemeClr val="accent5">
                    <a:lumMod val="25000"/>
                  </a:schemeClr>
                </a:solidFill>
                <a:latin typeface="Arial"/>
              </a:rPr>
              <a:t>Bandwidth: </a:t>
            </a:r>
            <a:r>
              <a:rPr kumimoji="0" lang="en-US" altLang="en-US" sz="1600" kern="0" dirty="0">
                <a:solidFill>
                  <a:schemeClr val="accent5">
                    <a:lumMod val="25000"/>
                  </a:schemeClr>
                </a:solidFill>
                <a:latin typeface="Arial"/>
              </a:rPr>
              <a:t>the frequency range between the lower and upper cutoff frequencies, within which the sensor transfer function is constant gain or linear.</a:t>
            </a:r>
          </a:p>
          <a:p>
            <a:pPr lvl="0" eaLnBrk="1" hangingPunct="1">
              <a:lnSpc>
                <a:spcPct val="90000"/>
              </a:lnSpc>
              <a:spcBef>
                <a:spcPts val="1000"/>
              </a:spcBef>
            </a:pPr>
            <a:r>
              <a:rPr kumimoji="0" lang="en-US" altLang="en-US" sz="1600" b="1" kern="0" dirty="0">
                <a:solidFill>
                  <a:srgbClr val="990033"/>
                </a:solidFill>
                <a:latin typeface="Arial"/>
              </a:rPr>
              <a:t>Noise: </a:t>
            </a:r>
            <a:r>
              <a:rPr kumimoji="0" lang="en-US" altLang="en-US" sz="1600" kern="0" dirty="0">
                <a:solidFill>
                  <a:srgbClr val="990033"/>
                </a:solidFill>
                <a:latin typeface="Arial"/>
              </a:rPr>
              <a:t>random fluctuation in the value of input that causes random fluctuation in the output </a:t>
            </a:r>
            <a:r>
              <a:rPr kumimoji="0" lang="en-US" altLang="en-US" sz="1600" kern="0" dirty="0" smtClean="0">
                <a:solidFill>
                  <a:srgbClr val="990033"/>
                </a:solidFill>
                <a:latin typeface="Arial"/>
              </a:rPr>
              <a:t>value</a:t>
            </a:r>
            <a:endParaRPr kumimoji="0" lang="en-US" altLang="en-US" sz="1600" kern="0" dirty="0">
              <a:solidFill>
                <a:srgbClr val="990033"/>
              </a:solidFill>
              <a:latin typeface="Arial"/>
            </a:endParaRPr>
          </a:p>
        </p:txBody>
      </p:sp>
    </p:spTree>
    <p:extLst>
      <p:ext uri="{BB962C8B-B14F-4D97-AF65-F5344CB8AC3E}">
        <p14:creationId xmlns:p14="http://schemas.microsoft.com/office/powerpoint/2010/main" val="5677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Sensor</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16</a:t>
            </a:fld>
            <a:endParaRPr lang="en-US" altLang="zh-CN" dirty="0"/>
          </a:p>
        </p:txBody>
      </p:sp>
      <p:graphicFrame>
        <p:nvGraphicFramePr>
          <p:cNvPr id="5" name="Table 4"/>
          <p:cNvGraphicFramePr>
            <a:graphicFrameLocks noGrp="1"/>
          </p:cNvGraphicFramePr>
          <p:nvPr>
            <p:extLst>
              <p:ext uri="{D42A27DB-BD31-4B8C-83A1-F6EECF244321}">
                <p14:modId xmlns:p14="http://schemas.microsoft.com/office/powerpoint/2010/main" val="1029327801"/>
              </p:ext>
            </p:extLst>
          </p:nvPr>
        </p:nvGraphicFramePr>
        <p:xfrm>
          <a:off x="533399" y="1519918"/>
          <a:ext cx="8153401" cy="3747407"/>
        </p:xfrm>
        <a:graphic>
          <a:graphicData uri="http://schemas.openxmlformats.org/drawingml/2006/table">
            <a:tbl>
              <a:tblPr firstRow="1" bandRow="1">
                <a:tableStyleId>{5C22544A-7EE6-4342-B048-85BDC9FD1C3A}</a:tableStyleId>
              </a:tblPr>
              <a:tblGrid>
                <a:gridCol w="3362326"/>
                <a:gridCol w="2073275"/>
                <a:gridCol w="2717800"/>
              </a:tblGrid>
              <a:tr h="370840">
                <a:tc>
                  <a:txBody>
                    <a:bodyPr/>
                    <a:lstStyle/>
                    <a:p>
                      <a:r>
                        <a:rPr lang="en-US" sz="1600" dirty="0" smtClean="0">
                          <a:latin typeface="Arial" panose="020B0604020202020204" pitchFamily="34" charset="0"/>
                          <a:cs typeface="Arial" panose="020B0604020202020204" pitchFamily="34" charset="0"/>
                        </a:rPr>
                        <a:t>Environmental</a:t>
                      </a:r>
                      <a:r>
                        <a:rPr lang="en-US" sz="1600" baseline="0" dirty="0" smtClean="0">
                          <a:latin typeface="Arial" panose="020B0604020202020204" pitchFamily="34" charset="0"/>
                          <a:cs typeface="Arial" panose="020B0604020202020204" pitchFamily="34" charset="0"/>
                        </a:rPr>
                        <a:t> Factors</a:t>
                      </a:r>
                      <a:endParaRPr lang="en-US" sz="1600" dirty="0">
                        <a:latin typeface="Arial" panose="020B0604020202020204" pitchFamily="34" charset="0"/>
                        <a:cs typeface="Arial" panose="020B0604020202020204" pitchFamily="34" charset="0"/>
                      </a:endParaRPr>
                    </a:p>
                  </a:txBody>
                  <a:tcPr>
                    <a:solidFill>
                      <a:schemeClr val="accent5">
                        <a:lumMod val="25000"/>
                      </a:schemeClr>
                    </a:solidFill>
                  </a:tcPr>
                </a:tc>
                <a:tc>
                  <a:txBody>
                    <a:bodyPr/>
                    <a:lstStyle/>
                    <a:p>
                      <a:r>
                        <a:rPr lang="en-US" sz="1600" dirty="0" smtClean="0">
                          <a:latin typeface="Arial" panose="020B0604020202020204" pitchFamily="34" charset="0"/>
                          <a:cs typeface="Arial" panose="020B0604020202020204" pitchFamily="34" charset="0"/>
                        </a:rPr>
                        <a:t>Economic</a:t>
                      </a:r>
                      <a:r>
                        <a:rPr lang="en-US" sz="1600" baseline="0" dirty="0" smtClean="0">
                          <a:latin typeface="Arial" panose="020B0604020202020204" pitchFamily="34" charset="0"/>
                          <a:cs typeface="Arial" panose="020B0604020202020204" pitchFamily="34" charset="0"/>
                        </a:rPr>
                        <a:t> Factors</a:t>
                      </a:r>
                      <a:endParaRPr lang="en-US" sz="1600" dirty="0">
                        <a:latin typeface="Arial" panose="020B0604020202020204" pitchFamily="34" charset="0"/>
                        <a:cs typeface="Arial" panose="020B0604020202020204" pitchFamily="34" charset="0"/>
                      </a:endParaRPr>
                    </a:p>
                  </a:txBody>
                  <a:tcPr>
                    <a:solidFill>
                      <a:schemeClr val="accent5">
                        <a:lumMod val="25000"/>
                      </a:schemeClr>
                    </a:solidFill>
                  </a:tcPr>
                </a:tc>
                <a:tc>
                  <a:txBody>
                    <a:bodyPr/>
                    <a:lstStyle/>
                    <a:p>
                      <a:r>
                        <a:rPr lang="en-US" sz="1600" dirty="0" smtClean="0">
                          <a:latin typeface="Arial" panose="020B0604020202020204" pitchFamily="34" charset="0"/>
                          <a:cs typeface="Arial" panose="020B0604020202020204" pitchFamily="34" charset="0"/>
                        </a:rPr>
                        <a:t>Sensor Characteristics</a:t>
                      </a:r>
                      <a:endParaRPr lang="en-US" sz="1600" dirty="0">
                        <a:latin typeface="Arial" panose="020B0604020202020204" pitchFamily="34" charset="0"/>
                        <a:cs typeface="Arial" panose="020B0604020202020204" pitchFamily="34" charset="0"/>
                      </a:endParaRPr>
                    </a:p>
                  </a:txBody>
                  <a:tcPr>
                    <a:solidFill>
                      <a:schemeClr val="accent5">
                        <a:lumMod val="25000"/>
                      </a:schemeClr>
                    </a:solidFill>
                  </a:tcPr>
                </a:tc>
              </a:tr>
              <a:tr h="370840">
                <a:tc>
                  <a:txBody>
                    <a:bodyPr/>
                    <a:lstStyle/>
                    <a:p>
                      <a:r>
                        <a:rPr lang="en-US" sz="1600" dirty="0" smtClean="0">
                          <a:latin typeface="Arial" panose="020B0604020202020204" pitchFamily="34" charset="0"/>
                          <a:cs typeface="Arial" panose="020B0604020202020204" pitchFamily="34" charset="0"/>
                        </a:rPr>
                        <a:t>Temperature</a:t>
                      </a:r>
                      <a:r>
                        <a:rPr lang="en-US" sz="1600" baseline="0" dirty="0" smtClean="0">
                          <a:latin typeface="Arial" panose="020B0604020202020204" pitchFamily="34" charset="0"/>
                          <a:cs typeface="Arial" panose="020B0604020202020204" pitchFamily="34" charset="0"/>
                        </a:rPr>
                        <a:t> range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Cost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Sensitivity</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Humidity effects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Availability</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Range</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Corrosion</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Lifetime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Stability</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Size</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Repeatability</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err="1" smtClean="0">
                          <a:latin typeface="Arial" panose="020B0604020202020204" pitchFamily="34" charset="0"/>
                          <a:cs typeface="Arial" panose="020B0604020202020204" pitchFamily="34" charset="0"/>
                        </a:rPr>
                        <a:t>Overrange</a:t>
                      </a:r>
                      <a:r>
                        <a:rPr lang="en-US" sz="1600" baseline="0" dirty="0" smtClean="0">
                          <a:latin typeface="Arial" panose="020B0604020202020204" pitchFamily="34" charset="0"/>
                          <a:cs typeface="Arial" panose="020B0604020202020204" pitchFamily="34" charset="0"/>
                        </a:rPr>
                        <a:t> protection</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Linearity</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Susceptibility</a:t>
                      </a:r>
                      <a:r>
                        <a:rPr lang="en-US" sz="1600" baseline="0" dirty="0" smtClean="0">
                          <a:latin typeface="Arial" panose="020B0604020202020204" pitchFamily="34" charset="0"/>
                          <a:cs typeface="Arial" panose="020B0604020202020204" pitchFamily="34" charset="0"/>
                        </a:rPr>
                        <a:t> to EM interferences</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Error</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Ruggedness</a:t>
                      </a:r>
                      <a:endParaRPr lang="en-US" sz="1600" dirty="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Response time</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Power Consumption</a:t>
                      </a:r>
                      <a:endParaRPr lang="en-US" sz="1600" dirty="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Frequency</a:t>
                      </a:r>
                      <a:r>
                        <a:rPr lang="en-US" sz="1600" baseline="0" dirty="0" smtClean="0">
                          <a:latin typeface="Arial" panose="020B0604020202020204" pitchFamily="34" charset="0"/>
                          <a:cs typeface="Arial" panose="020B0604020202020204" pitchFamily="34" charset="0"/>
                        </a:rPr>
                        <a:t> response</a:t>
                      </a:r>
                      <a:endParaRPr lang="en-US" sz="1600" dirty="0">
                        <a:latin typeface="Arial" panose="020B0604020202020204" pitchFamily="34" charset="0"/>
                        <a:cs typeface="Arial" panose="020B0604020202020204" pitchFamily="34" charset="0"/>
                      </a:endParaRPr>
                    </a:p>
                  </a:txBody>
                  <a:tcPr/>
                </a:tc>
              </a:tr>
              <a:tr h="409847">
                <a:tc>
                  <a:txBody>
                    <a:bodyPr/>
                    <a:lstStyle/>
                    <a:p>
                      <a:r>
                        <a:rPr lang="en-US" sz="1600" dirty="0" smtClean="0">
                          <a:latin typeface="Arial" panose="020B0604020202020204" pitchFamily="34" charset="0"/>
                          <a:cs typeface="Arial" panose="020B0604020202020204" pitchFamily="34" charset="0"/>
                        </a:rPr>
                        <a:t>Self-test capability</a:t>
                      </a:r>
                      <a:endParaRPr lang="en-US" sz="1600" dirty="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r>
            </a:tbl>
          </a:graphicData>
        </a:graphic>
      </p:graphicFrame>
      <p:cxnSp>
        <p:nvCxnSpPr>
          <p:cNvPr id="7" name="Straight Connector 6"/>
          <p:cNvCxnSpPr/>
          <p:nvPr/>
        </p:nvCxnSpPr>
        <p:spPr bwMode="auto">
          <a:xfrm>
            <a:off x="533400" y="5248275"/>
            <a:ext cx="8153400" cy="0"/>
          </a:xfrm>
          <a:prstGeom prst="line">
            <a:avLst/>
          </a:prstGeom>
          <a:noFill/>
          <a:ln w="38100" cap="flat" cmpd="sng" algn="ctr">
            <a:solidFill>
              <a:schemeClr val="accent5">
                <a:lumMod val="10000"/>
              </a:schemeClr>
            </a:solidFill>
            <a:prstDash val="solid"/>
            <a:round/>
            <a:headEnd type="none" w="med" len="med"/>
            <a:tailEnd type="none" w="med" len="med"/>
          </a:ln>
          <a:effectLst/>
        </p:spPr>
      </p:cxnSp>
      <p:cxnSp>
        <p:nvCxnSpPr>
          <p:cNvPr id="10" name="Straight Connector 9"/>
          <p:cNvCxnSpPr/>
          <p:nvPr/>
        </p:nvCxnSpPr>
        <p:spPr bwMode="auto">
          <a:xfrm>
            <a:off x="533400" y="1514475"/>
            <a:ext cx="8153400" cy="0"/>
          </a:xfrm>
          <a:prstGeom prst="line">
            <a:avLst/>
          </a:prstGeom>
          <a:noFill/>
          <a:ln w="38100" cap="flat" cmpd="sng" algn="ctr">
            <a:solidFill>
              <a:schemeClr val="accent5">
                <a:lumMod val="10000"/>
              </a:schemeClr>
            </a:solidFill>
            <a:prstDash val="solid"/>
            <a:round/>
            <a:headEnd type="none" w="med" len="med"/>
            <a:tailEnd type="none" w="med" len="med"/>
          </a:ln>
          <a:effectLst/>
        </p:spPr>
      </p:cxnSp>
    </p:spTree>
    <p:extLst>
      <p:ext uri="{BB962C8B-B14F-4D97-AF65-F5344CB8AC3E}">
        <p14:creationId xmlns:p14="http://schemas.microsoft.com/office/powerpoint/2010/main" val="2486987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altLang="zh-CN" dirty="0" smtClean="0"/>
              <a:t>S</a:t>
            </a:r>
            <a:r>
              <a:rPr lang="en-US" altLang="zh-TW" dirty="0" smtClean="0"/>
              <a:t>ignal-to-</a:t>
            </a:r>
            <a:r>
              <a:rPr lang="en-US" altLang="zh-CN" dirty="0" smtClean="0"/>
              <a:t>N</a:t>
            </a:r>
            <a:r>
              <a:rPr lang="en-US" altLang="zh-TW" dirty="0" smtClean="0"/>
              <a:t>oise Ratio (SNR)</a:t>
            </a:r>
            <a:endParaRPr lang="zh-TW" altLang="en-US" dirty="0" smtClean="0"/>
          </a:p>
        </p:txBody>
      </p:sp>
      <p:sp>
        <p:nvSpPr>
          <p:cNvPr id="16387" name="Content Placeholder 2"/>
          <p:cNvSpPr>
            <a:spLocks noGrp="1"/>
          </p:cNvSpPr>
          <p:nvPr>
            <p:ph idx="1"/>
          </p:nvPr>
        </p:nvSpPr>
        <p:spPr/>
        <p:txBody>
          <a:bodyPr/>
          <a:lstStyle/>
          <a:p>
            <a:r>
              <a:rPr lang="en-US" altLang="zh-CN" sz="2000" dirty="0" smtClean="0">
                <a:latin typeface="Arial" charset="0"/>
                <a:cs typeface="Arial" charset="0"/>
              </a:rPr>
              <a:t>SNR is an important concept for signal detection and communications.</a:t>
            </a:r>
          </a:p>
          <a:p>
            <a:endParaRPr lang="en-US" altLang="zh-CN" sz="2000" dirty="0" smtClean="0">
              <a:latin typeface="Arial" charset="0"/>
              <a:cs typeface="Arial" charset="0"/>
            </a:endParaRPr>
          </a:p>
          <a:p>
            <a:endParaRPr lang="en-US" altLang="zh-CN" sz="2000" dirty="0" smtClean="0">
              <a:latin typeface="Arial" charset="0"/>
              <a:cs typeface="Arial" charset="0"/>
            </a:endParaRPr>
          </a:p>
          <a:p>
            <a:endParaRPr lang="en-US" altLang="zh-CN" sz="2000" dirty="0" smtClean="0">
              <a:latin typeface="Arial" charset="0"/>
              <a:cs typeface="Arial" charset="0"/>
            </a:endParaRPr>
          </a:p>
          <a:p>
            <a:r>
              <a:rPr lang="en-US" altLang="zh-CN" sz="2000" dirty="0" smtClean="0">
                <a:latin typeface="Arial" charset="0"/>
                <a:cs typeface="Arial" charset="0"/>
              </a:rPr>
              <a:t>It is the </a:t>
            </a:r>
            <a:r>
              <a:rPr lang="en-US" altLang="zh-CN" sz="2000" dirty="0" smtClean="0">
                <a:solidFill>
                  <a:srgbClr val="0332FB"/>
                </a:solidFill>
                <a:latin typeface="Arial" charset="0"/>
                <a:cs typeface="Arial" charset="0"/>
              </a:rPr>
              <a:t>SNR</a:t>
            </a:r>
            <a:r>
              <a:rPr lang="en-US" altLang="zh-CN" sz="2000" dirty="0" smtClean="0">
                <a:latin typeface="Arial" charset="0"/>
                <a:cs typeface="Arial" charset="0"/>
              </a:rPr>
              <a:t>, not the </a:t>
            </a:r>
            <a:r>
              <a:rPr lang="en-US" altLang="zh-CN" sz="2000" dirty="0" smtClean="0">
                <a:solidFill>
                  <a:srgbClr val="0332FB"/>
                </a:solidFill>
                <a:latin typeface="Arial" charset="0"/>
                <a:cs typeface="Arial" charset="0"/>
              </a:rPr>
              <a:t>signal</a:t>
            </a:r>
            <a:r>
              <a:rPr lang="en-US" altLang="zh-CN" sz="2000" dirty="0" smtClean="0">
                <a:latin typeface="Arial" charset="0"/>
                <a:cs typeface="Arial" charset="0"/>
              </a:rPr>
              <a:t> level, that really matters.</a:t>
            </a:r>
          </a:p>
          <a:p>
            <a:r>
              <a:rPr lang="en-US" altLang="zh-CN" sz="2000" dirty="0" smtClean="0">
                <a:solidFill>
                  <a:srgbClr val="FF0000"/>
                </a:solidFill>
                <a:latin typeface="Arial" charset="0"/>
                <a:cs typeface="Arial" charset="0"/>
              </a:rPr>
              <a:t>Q: </a:t>
            </a:r>
            <a:r>
              <a:rPr lang="en-US" altLang="zh-CN" sz="2000" dirty="0" smtClean="0">
                <a:latin typeface="Arial" charset="0"/>
                <a:cs typeface="Arial" charset="0"/>
              </a:rPr>
              <a:t>How to increase SNR?</a:t>
            </a:r>
          </a:p>
          <a:p>
            <a:pPr marL="0" indent="0">
              <a:buNone/>
            </a:pPr>
            <a:r>
              <a:rPr lang="en-US" altLang="zh-CN" sz="2000" dirty="0" smtClean="0">
                <a:latin typeface="Arial" charset="0"/>
                <a:cs typeface="Arial" charset="0"/>
                <a:sym typeface="Symbol"/>
              </a:rPr>
              <a:t>		</a:t>
            </a:r>
            <a:r>
              <a:rPr lang="en-US" altLang="zh-CN" sz="2000" dirty="0" smtClean="0">
                <a:solidFill>
                  <a:srgbClr val="0332FB"/>
                </a:solidFill>
                <a:latin typeface="Arial" charset="0"/>
                <a:cs typeface="Arial" charset="0"/>
                <a:sym typeface="Symbol"/>
              </a:rPr>
              <a:t></a:t>
            </a:r>
            <a:r>
              <a:rPr lang="en-US" altLang="zh-CN" sz="2000" dirty="0" smtClean="0">
                <a:latin typeface="Arial" charset="0"/>
                <a:cs typeface="Arial" charset="0"/>
                <a:sym typeface="Symbol"/>
              </a:rPr>
              <a:t>signal or </a:t>
            </a:r>
            <a:r>
              <a:rPr lang="en-US" altLang="zh-CN" sz="2000" dirty="0" smtClean="0">
                <a:solidFill>
                  <a:srgbClr val="0332FB"/>
                </a:solidFill>
                <a:latin typeface="Arial" charset="0"/>
                <a:cs typeface="Arial" charset="0"/>
                <a:sym typeface="Symbol"/>
              </a:rPr>
              <a:t></a:t>
            </a:r>
            <a:r>
              <a:rPr lang="en-US" altLang="zh-CN" sz="2000" dirty="0" smtClean="0">
                <a:latin typeface="Arial" charset="0"/>
                <a:cs typeface="Arial" charset="0"/>
                <a:sym typeface="Symbol"/>
              </a:rPr>
              <a:t>noise</a:t>
            </a:r>
            <a:endParaRPr lang="en-US" altLang="zh-CN" sz="2000" dirty="0">
              <a:latin typeface="Arial" charset="0"/>
              <a:cs typeface="Arial" charset="0"/>
            </a:endParaRPr>
          </a:p>
          <a:p>
            <a:r>
              <a:rPr lang="en-US" altLang="zh-CN" sz="2000" dirty="0" smtClean="0">
                <a:latin typeface="Arial" charset="0"/>
                <a:cs typeface="Arial" charset="0"/>
              </a:rPr>
              <a:t>In other words, if you can reduce the noise, you can detect an extremely small signal (e.g. the sound of pin-drop or your own heartbeat).</a:t>
            </a:r>
          </a:p>
          <a:p>
            <a:r>
              <a:rPr lang="en-US" altLang="zh-CN" sz="2000" dirty="0" smtClean="0">
                <a:latin typeface="Arial" charset="0"/>
                <a:cs typeface="Arial" charset="0"/>
              </a:rPr>
              <a:t>Increasing signal level is not always beneficial. (</a:t>
            </a:r>
            <a:r>
              <a:rPr lang="en-US" altLang="zh-CN" sz="2000" dirty="0" smtClean="0">
                <a:solidFill>
                  <a:srgbClr val="FF0000"/>
                </a:solidFill>
                <a:latin typeface="Arial" charset="0"/>
                <a:cs typeface="Arial" charset="0"/>
              </a:rPr>
              <a:t>Why?</a:t>
            </a:r>
            <a:r>
              <a:rPr lang="en-US" altLang="zh-CN" sz="2000" dirty="0" smtClean="0">
                <a:latin typeface="Arial" charset="0"/>
                <a:cs typeface="Arial" charset="0"/>
              </a:rPr>
              <a:t>)</a:t>
            </a:r>
          </a:p>
          <a:p>
            <a:r>
              <a:rPr lang="en-US" altLang="zh-CN" sz="2000" dirty="0" smtClean="0">
                <a:latin typeface="Arial" charset="0"/>
                <a:cs typeface="Arial" charset="0"/>
              </a:rPr>
              <a:t>Think about the conversations in a crowded restaurant. (</a:t>
            </a:r>
            <a:r>
              <a:rPr lang="en-US" altLang="zh-CN" sz="2000" i="1" dirty="0" smtClean="0">
                <a:latin typeface="Arial" charset="0"/>
                <a:cs typeface="Arial" charset="0"/>
              </a:rPr>
              <a:t>Your signal is noise to the people at other tables. </a:t>
            </a:r>
            <a:r>
              <a:rPr lang="en-US" altLang="zh-CN" sz="2000" dirty="0" smtClean="0">
                <a:latin typeface="Arial" charset="0"/>
                <a:cs typeface="Arial" charset="0"/>
              </a:rPr>
              <a:t>)</a:t>
            </a:r>
          </a:p>
          <a:p>
            <a:endParaRPr lang="zh-TW" altLang="en-US" sz="2000" dirty="0" smtClean="0">
              <a:latin typeface="Arial" charset="0"/>
              <a:cs typeface="Arial" charset="0"/>
            </a:endParaRPr>
          </a:p>
        </p:txBody>
      </p:sp>
      <p:sp>
        <p:nvSpPr>
          <p:cNvPr id="4" name="Footer Placeholder 3"/>
          <p:cNvSpPr>
            <a:spLocks noGrp="1"/>
          </p:cNvSpPr>
          <p:nvPr>
            <p:ph type="ftr" sz="quarter" idx="10"/>
          </p:nvPr>
        </p:nvSpPr>
        <p:spPr/>
        <p:txBody>
          <a:bodyPr/>
          <a:lstStyle/>
          <a:p>
            <a:pPr>
              <a:defRPr/>
            </a:pPr>
            <a:r>
              <a:rPr lang="en-US" altLang="zh-CN" smtClean="0"/>
              <a:t>IE Dept., The Chinese University of Hong Kong                                                                                                 </a:t>
            </a:r>
            <a:fld id="{B2199631-E4D8-441E-9E66-A02AA819556A}" type="slidenum">
              <a:rPr lang="en-US" altLang="zh-CN" smtClean="0"/>
              <a:pPr>
                <a:defRPr/>
              </a:pPr>
              <a:t>17</a:t>
            </a:fld>
            <a:endParaRPr lang="en-US" altLang="zh-CN"/>
          </a:p>
        </p:txBody>
      </p:sp>
      <p:graphicFrame>
        <p:nvGraphicFramePr>
          <p:cNvPr id="5" name="Object 5"/>
          <p:cNvGraphicFramePr>
            <a:graphicFrameLocks noChangeAspect="1"/>
          </p:cNvGraphicFramePr>
          <p:nvPr/>
        </p:nvGraphicFramePr>
        <p:xfrm>
          <a:off x="3544888" y="1947863"/>
          <a:ext cx="2206625" cy="650875"/>
        </p:xfrm>
        <a:graphic>
          <a:graphicData uri="http://schemas.openxmlformats.org/presentationml/2006/ole">
            <mc:AlternateContent xmlns:mc="http://schemas.openxmlformats.org/markup-compatibility/2006">
              <mc:Choice xmlns:v="urn:schemas-microsoft-com:vml" Requires="v">
                <p:oleObj spid="_x0000_s2132" name="方程式" r:id="rId3" imgW="1333500" imgH="393700" progId="Equation.3">
                  <p:embed/>
                </p:oleObj>
              </mc:Choice>
              <mc:Fallback>
                <p:oleObj name="方程式" r:id="rId3" imgW="1333500" imgH="3937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888" y="1947863"/>
                        <a:ext cx="2206625" cy="650875"/>
                      </a:xfrm>
                      <a:prstGeom prst="rect">
                        <a:avLst/>
                      </a:prstGeom>
                      <a:noFill/>
                      <a:ln w="158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387">
                                            <p:txEl>
                                              <p:pRg st="6" end="6"/>
                                            </p:txEl>
                                          </p:spTgt>
                                        </p:tgtEl>
                                        <p:attrNameLst>
                                          <p:attrName>style.visibility</p:attrName>
                                        </p:attrNameLst>
                                      </p:cBhvr>
                                      <p:to>
                                        <p:strVal val="visible"/>
                                      </p:to>
                                    </p:set>
                                    <p:animEffect transition="in" filter="wipe(left)">
                                      <p:cBhvr>
                                        <p:cTn id="15" dur="500"/>
                                        <p:tgtEl>
                                          <p:spTgt spid="16387">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(Decibel) – commonly used unit</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18</a:t>
            </a:fld>
            <a:endParaRPr lang="en-US" altLang="zh-CN" dirty="0"/>
          </a:p>
        </p:txBody>
      </p:sp>
      <mc:AlternateContent xmlns:mc="http://schemas.openxmlformats.org/markup-compatibility/2006" xmlns:a14="http://schemas.microsoft.com/office/drawing/2010/main">
        <mc:Choice Requires="a14">
          <p:sp>
            <p:nvSpPr>
              <p:cNvPr id="5" name="Rectangle 4"/>
              <p:cNvSpPr/>
              <p:nvPr/>
            </p:nvSpPr>
            <p:spPr>
              <a:xfrm>
                <a:off x="447673" y="1219143"/>
                <a:ext cx="6334125" cy="4878259"/>
              </a:xfrm>
              <a:prstGeom prst="rect">
                <a:avLst/>
              </a:prstGeom>
            </p:spPr>
            <p:txBody>
              <a:bodyPr wrap="square">
                <a:spAutoFit/>
              </a:bodyPr>
              <a:lstStyle/>
              <a:p>
                <a:pPr marL="285750" indent="-285750">
                  <a:spcBef>
                    <a:spcPts val="600"/>
                  </a:spcBef>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The </a:t>
                </a:r>
                <a:r>
                  <a:rPr lang="en-US" sz="1600" b="1" dirty="0">
                    <a:solidFill>
                      <a:srgbClr val="FF0000"/>
                    </a:solidFill>
                    <a:latin typeface="Arial" panose="020B0604020202020204" pitchFamily="34" charset="0"/>
                    <a:cs typeface="Arial" panose="020B0604020202020204" pitchFamily="34" charset="0"/>
                  </a:rPr>
                  <a:t>decibel</a:t>
                </a:r>
                <a:r>
                  <a:rPr lang="en-US" sz="1600" dirty="0">
                    <a:solidFill>
                      <a:srgbClr val="FF0000"/>
                    </a:solidFill>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dB</a:t>
                </a:r>
                <a:r>
                  <a:rPr lang="en-US" sz="1600" dirty="0">
                    <a:solidFill>
                      <a:srgbClr val="FF0000"/>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is a </a:t>
                </a:r>
                <a:r>
                  <a:rPr lang="en-US" sz="1600" dirty="0">
                    <a:solidFill>
                      <a:srgbClr val="7030A0"/>
                    </a:solidFill>
                    <a:latin typeface="Arial" panose="020B0604020202020204" pitchFamily="34" charset="0"/>
                    <a:cs typeface="Arial" panose="020B0604020202020204" pitchFamily="34" charset="0"/>
                  </a:rPr>
                  <a:t>logarithmic unit </a:t>
                </a:r>
                <a:r>
                  <a:rPr lang="en-US" sz="1600" dirty="0">
                    <a:solidFill>
                      <a:schemeClr val="tx1"/>
                    </a:solidFill>
                    <a:latin typeface="Arial" panose="020B0604020202020204" pitchFamily="34" charset="0"/>
                    <a:cs typeface="Arial" panose="020B0604020202020204" pitchFamily="34" charset="0"/>
                  </a:rPr>
                  <a:t>used to express the ratio between two values of a physical quantity (usually measured in units of </a:t>
                </a:r>
                <a:r>
                  <a:rPr lang="en-US" sz="1600" dirty="0">
                    <a:solidFill>
                      <a:srgbClr val="006600"/>
                    </a:solidFill>
                    <a:latin typeface="Arial" panose="020B0604020202020204" pitchFamily="34" charset="0"/>
                    <a:cs typeface="Arial" panose="020B0604020202020204" pitchFamily="34" charset="0"/>
                  </a:rPr>
                  <a:t>power</a:t>
                </a:r>
                <a:r>
                  <a:rPr lang="en-US" sz="1600" dirty="0">
                    <a:solidFill>
                      <a:schemeClr val="tx1"/>
                    </a:solidFill>
                    <a:latin typeface="Arial" panose="020B0604020202020204" pitchFamily="34" charset="0"/>
                    <a:cs typeface="Arial" panose="020B0604020202020204" pitchFamily="34" charset="0"/>
                  </a:rPr>
                  <a:t> or </a:t>
                </a:r>
                <a:r>
                  <a:rPr lang="en-US" sz="1600" dirty="0">
                    <a:solidFill>
                      <a:srgbClr val="006600"/>
                    </a:solidFill>
                    <a:latin typeface="Arial" panose="020B0604020202020204" pitchFamily="34" charset="0"/>
                    <a:cs typeface="Arial" panose="020B0604020202020204" pitchFamily="34" charset="0"/>
                  </a:rPr>
                  <a:t>intensity</a:t>
                </a:r>
                <a:r>
                  <a:rPr lang="en-US" sz="1600" dirty="0" smtClean="0">
                    <a:solidFill>
                      <a:schemeClr val="tx1"/>
                    </a:solidFill>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v"/>
                </a:pPr>
                <a:r>
                  <a:rPr lang="en-US" sz="1600" dirty="0">
                    <a:solidFill>
                      <a:schemeClr val="tx1"/>
                    </a:solidFill>
                    <a:latin typeface="Arial" panose="020B0604020202020204" pitchFamily="34" charset="0"/>
                    <a:cs typeface="Arial" panose="020B0604020202020204" pitchFamily="34" charset="0"/>
                  </a:rPr>
                  <a:t>The number of decibels is ten times the logarithm to base 10 of the ratio of the two power quantities</a:t>
                </a:r>
                <a:r>
                  <a:rPr lang="en-US" sz="1600" dirty="0" smtClean="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 decibel is one tenth of a </a:t>
                </a:r>
                <a:r>
                  <a:rPr lang="en-US" sz="1600" b="1" dirty="0" err="1">
                    <a:solidFill>
                      <a:schemeClr val="tx1"/>
                    </a:solidFill>
                    <a:latin typeface="Arial" panose="020B0604020202020204" pitchFamily="34" charset="0"/>
                    <a:cs typeface="Arial" panose="020B0604020202020204" pitchFamily="34" charset="0"/>
                  </a:rPr>
                  <a:t>bel</a:t>
                </a:r>
                <a:r>
                  <a:rPr lang="en-US" sz="1600" dirty="0">
                    <a:solidFill>
                      <a:schemeClr val="tx1"/>
                    </a:solidFill>
                    <a:latin typeface="Arial" panose="020B0604020202020204" pitchFamily="34" charset="0"/>
                    <a:cs typeface="Arial" panose="020B0604020202020204" pitchFamily="34" charset="0"/>
                  </a:rPr>
                  <a:t>, a seldom-used unit named in honor of </a:t>
                </a:r>
                <a:r>
                  <a:rPr lang="en-US" sz="1600" dirty="0" smtClean="0">
                    <a:solidFill>
                      <a:srgbClr val="990033"/>
                    </a:solidFill>
                    <a:latin typeface="Arial" panose="020B0604020202020204" pitchFamily="34" charset="0"/>
                    <a:cs typeface="Arial" panose="020B0604020202020204" pitchFamily="34" charset="0"/>
                  </a:rPr>
                  <a:t>Alexander Graham Bell</a:t>
                </a:r>
                <a:r>
                  <a:rPr lang="en-US" sz="1600" dirty="0" smtClean="0">
                    <a:solidFill>
                      <a:schemeClr val="tx1"/>
                    </a:solidFill>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If </a:t>
                </a:r>
                <a14:m>
                  <m:oMath xmlns:m="http://schemas.openxmlformats.org/officeDocument/2006/math">
                    <m:r>
                      <a:rPr lang="en-US" sz="1600" b="0" i="1" smtClean="0">
                        <a:solidFill>
                          <a:schemeClr val="tx1"/>
                        </a:solidFill>
                        <a:latin typeface="Cambria Math"/>
                        <a:cs typeface="Arial" panose="020B0604020202020204" pitchFamily="34" charset="0"/>
                      </a:rPr>
                      <m:t>𝑃</m:t>
                    </m:r>
                    <m:r>
                      <a:rPr lang="en-US" sz="1600" i="1" smtClean="0">
                        <a:solidFill>
                          <a:schemeClr val="tx1"/>
                        </a:solidFill>
                        <a:latin typeface="Cambria Math"/>
                        <a:cs typeface="Arial" panose="020B0604020202020204" pitchFamily="34" charset="0"/>
                      </a:rPr>
                      <m:t>=</m:t>
                    </m:r>
                    <m:sSup>
                      <m:sSupPr>
                        <m:ctrlPr>
                          <a:rPr lang="en-US" sz="1600" i="1" smtClean="0">
                            <a:solidFill>
                              <a:schemeClr val="tx1"/>
                            </a:solidFill>
                            <a:latin typeface="Cambria Math"/>
                            <a:cs typeface="Arial" panose="020B0604020202020204" pitchFamily="34" charset="0"/>
                          </a:rPr>
                        </m:ctrlPr>
                      </m:sSupPr>
                      <m:e>
                        <m:r>
                          <a:rPr lang="en-US" sz="1600" b="0" i="1" smtClean="0">
                            <a:solidFill>
                              <a:schemeClr val="tx1"/>
                            </a:solidFill>
                            <a:latin typeface="Cambria Math"/>
                            <a:cs typeface="Arial" panose="020B0604020202020204" pitchFamily="34" charset="0"/>
                          </a:rPr>
                          <m:t>𝐴</m:t>
                        </m:r>
                      </m:e>
                      <m:sup>
                        <m:r>
                          <a:rPr lang="en-US" sz="1600" i="1" smtClean="0">
                            <a:solidFill>
                              <a:schemeClr val="tx1"/>
                            </a:solidFill>
                            <a:latin typeface="Cambria Math"/>
                            <a:cs typeface="Arial" panose="020B0604020202020204" pitchFamily="34" charset="0"/>
                          </a:rPr>
                          <m:t>2</m:t>
                        </m:r>
                      </m:sup>
                    </m:sSup>
                  </m:oMath>
                </a14:m>
                <a:r>
                  <a:rPr lang="en-US" sz="1600" dirty="0" smtClean="0">
                    <a:solidFill>
                      <a:schemeClr val="tx1"/>
                    </a:solidFill>
                    <a:latin typeface="Arial" panose="020B0604020202020204" pitchFamily="34" charset="0"/>
                    <a:cs typeface="Arial" panose="020B0604020202020204" pitchFamily="34" charset="0"/>
                  </a:rPr>
                  <a:t>; then</a:t>
                </a:r>
              </a:p>
              <a:p>
                <a:pPr marL="285750" indent="-285750">
                  <a:spcBef>
                    <a:spcPts val="1200"/>
                  </a:spcBef>
                  <a:buFont typeface="Wingdings" panose="05000000000000000000" pitchFamily="2" charset="2"/>
                  <a:buChar char="v"/>
                </a:pPr>
                <a:r>
                  <a:rPr lang="en-US" sz="1600" b="1" dirty="0" err="1" smtClean="0">
                    <a:solidFill>
                      <a:srgbClr val="FF0000"/>
                    </a:solidFill>
                    <a:latin typeface="Arial" panose="020B0604020202020204" pitchFamily="34" charset="0"/>
                    <a:cs typeface="Arial" panose="020B0604020202020204" pitchFamily="34" charset="0"/>
                  </a:rPr>
                  <a:t>dBm</a:t>
                </a:r>
                <a:r>
                  <a:rPr lang="en-US" sz="1600" dirty="0" smtClean="0">
                    <a:solidFill>
                      <a:schemeClr val="tx1"/>
                    </a:solidFill>
                    <a:latin typeface="Arial" panose="020B0604020202020204" pitchFamily="34" charset="0"/>
                    <a:cs typeface="Arial" panose="020B0604020202020204" pitchFamily="34" charset="0"/>
                  </a:rPr>
                  <a:t> is a power unit.</a:t>
                </a:r>
              </a:p>
              <a:p>
                <a:pPr marL="285750" indent="-285750">
                  <a:spcBef>
                    <a:spcPts val="600"/>
                  </a:spcBef>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If a quantity </a:t>
                </a:r>
                <a:r>
                  <a:rPr lang="en-US" sz="1600" i="1" dirty="0" smtClean="0">
                    <a:solidFill>
                      <a:schemeClr val="tx1"/>
                    </a:solidFill>
                    <a:latin typeface="+mj-lt"/>
                    <a:cs typeface="Arial" panose="020B0604020202020204" pitchFamily="34" charset="0"/>
                  </a:rPr>
                  <a:t>Y</a:t>
                </a:r>
                <a:r>
                  <a:rPr lang="en-US" sz="1600" dirty="0" smtClean="0">
                    <a:solidFill>
                      <a:schemeClr val="tx1"/>
                    </a:solidFill>
                    <a:latin typeface="Arial" panose="020B0604020202020204" pitchFamily="34" charset="0"/>
                    <a:cs typeface="Arial" panose="020B0604020202020204" pitchFamily="34" charset="0"/>
                  </a:rPr>
                  <a:t> is measured in Watts, </a:t>
                </a:r>
              </a:p>
              <a:p>
                <a:pPr marL="285750" indent="-285750">
                  <a:spcBef>
                    <a:spcPts val="600"/>
                  </a:spcBef>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a:spcBef>
                    <a:spcPts val="600"/>
                  </a:spcBef>
                </a:pPr>
                <a:endParaRPr lang="en-US" sz="1600" dirty="0" smtClean="0">
                  <a:solidFill>
                    <a:schemeClr val="tx1"/>
                  </a:solidFill>
                  <a:latin typeface="Arial" panose="020B0604020202020204" pitchFamily="34" charset="0"/>
                  <a:cs typeface="Arial" panose="020B0604020202020204" pitchFamily="34" charset="0"/>
                </a:endParaRPr>
              </a:p>
              <a:p>
                <a:pPr>
                  <a:spcBef>
                    <a:spcPts val="600"/>
                  </a:spcBef>
                </a:pPr>
                <a:r>
                  <a:rPr lang="en-US" sz="1600" dirty="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     e.g.  1 </a:t>
                </a:r>
                <a:r>
                  <a:rPr lang="en-US" sz="1600" dirty="0" err="1" smtClean="0">
                    <a:solidFill>
                      <a:schemeClr val="tx1"/>
                    </a:solidFill>
                    <a:latin typeface="Arial" panose="020B0604020202020204" pitchFamily="34" charset="0"/>
                    <a:cs typeface="Arial" panose="020B0604020202020204" pitchFamily="34" charset="0"/>
                  </a:rPr>
                  <a:t>mW</a:t>
                </a:r>
                <a:r>
                  <a:rPr lang="en-US" sz="1600" dirty="0" smtClean="0">
                    <a:solidFill>
                      <a:schemeClr val="tx1"/>
                    </a:solidFill>
                    <a:latin typeface="Arial" panose="020B0604020202020204" pitchFamily="34" charset="0"/>
                    <a:cs typeface="Arial" panose="020B0604020202020204" pitchFamily="34" charset="0"/>
                  </a:rPr>
                  <a:t> = 0 </a:t>
                </a:r>
                <a:r>
                  <a:rPr lang="en-US" sz="1600" dirty="0" err="1" smtClean="0">
                    <a:solidFill>
                      <a:schemeClr val="tx1"/>
                    </a:solidFill>
                    <a:latin typeface="Arial" panose="020B0604020202020204" pitchFamily="34" charset="0"/>
                    <a:cs typeface="Arial" panose="020B0604020202020204" pitchFamily="34" charset="0"/>
                  </a:rPr>
                  <a:t>dBm</a:t>
                </a:r>
                <a:r>
                  <a:rPr lang="en-US" sz="1600" dirty="0" smtClean="0">
                    <a:solidFill>
                      <a:schemeClr val="tx1"/>
                    </a:solidFill>
                    <a:latin typeface="Arial" panose="020B0604020202020204" pitchFamily="34" charset="0"/>
                    <a:cs typeface="Arial" panose="020B0604020202020204" pitchFamily="34" charset="0"/>
                  </a:rPr>
                  <a:t>, 100mW = 20dBm, 1</a:t>
                </a:r>
                <a:r>
                  <a:rPr lang="en-US" sz="1600" dirty="0" smtClean="0">
                    <a:solidFill>
                      <a:schemeClr val="tx1"/>
                    </a:solidFill>
                    <a:latin typeface="Symbol" panose="05050102010706020507" pitchFamily="18" charset="2"/>
                    <a:cs typeface="Arial" panose="020B0604020202020204" pitchFamily="34" charset="0"/>
                  </a:rPr>
                  <a:t>m</a:t>
                </a:r>
                <a:r>
                  <a:rPr lang="en-US" sz="1600" dirty="0" smtClean="0">
                    <a:solidFill>
                      <a:schemeClr val="tx1"/>
                    </a:solidFill>
                    <a:latin typeface="Arial" panose="020B0604020202020204" pitchFamily="34" charset="0"/>
                    <a:cs typeface="Arial" panose="020B0604020202020204" pitchFamily="34" charset="0"/>
                  </a:rPr>
                  <a:t>W=-30dBm</a:t>
                </a:r>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7673" y="1219143"/>
                <a:ext cx="6334125" cy="4878259"/>
              </a:xfrm>
              <a:prstGeom prst="rect">
                <a:avLst/>
              </a:prstGeom>
              <a:blipFill rotWithShape="1">
                <a:blip r:embed="rId2"/>
                <a:stretch>
                  <a:fillRect l="-289" t="-375" b="-750"/>
                </a:stretch>
              </a:blipFill>
            </p:spPr>
            <p:txBody>
              <a:bodyPr/>
              <a:lstStyle/>
              <a:p>
                <a:r>
                  <a:rPr lang="en-US">
                    <a:noFill/>
                  </a:rPr>
                  <a:t> </a:t>
                </a:r>
              </a:p>
            </p:txBody>
          </p:sp>
        </mc:Fallback>
      </mc:AlternateContent>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842" y="1085731"/>
            <a:ext cx="1132427" cy="126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50" y="2351158"/>
            <a:ext cx="2094013" cy="396391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418971" y="3103797"/>
                <a:ext cx="2468560" cy="783869"/>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2">
                                  <a:lumMod val="75000"/>
                                </a:schemeClr>
                              </a:solidFill>
                              <a:latin typeface="Cambria Math"/>
                              <a:cs typeface="Arial" pitchFamily="34" charset="0"/>
                            </a:rPr>
                          </m:ctrlPr>
                        </m:sSubPr>
                        <m:e>
                          <m:r>
                            <a:rPr lang="en-US" sz="2000" b="0" i="1" smtClean="0">
                              <a:solidFill>
                                <a:schemeClr val="tx2">
                                  <a:lumMod val="75000"/>
                                </a:schemeClr>
                              </a:solidFill>
                              <a:latin typeface="Cambria Math"/>
                              <a:cs typeface="Arial" pitchFamily="34" charset="0"/>
                            </a:rPr>
                            <m:t>𝑋</m:t>
                          </m:r>
                        </m:e>
                        <m:sub>
                          <m:r>
                            <a:rPr lang="en-US" sz="2000" b="0" i="1" smtClean="0">
                              <a:solidFill>
                                <a:schemeClr val="tx2">
                                  <a:lumMod val="75000"/>
                                </a:schemeClr>
                              </a:solidFill>
                              <a:latin typeface="Cambria Math"/>
                              <a:cs typeface="Arial" pitchFamily="34" charset="0"/>
                            </a:rPr>
                            <m:t>𝑑𝐵</m:t>
                          </m:r>
                        </m:sub>
                      </m:sSub>
                      <m:r>
                        <a:rPr lang="en-US" sz="2000" b="0" i="1" smtClean="0">
                          <a:solidFill>
                            <a:schemeClr val="tx2">
                              <a:lumMod val="75000"/>
                            </a:schemeClr>
                          </a:solidFill>
                          <a:latin typeface="Cambria Math"/>
                          <a:cs typeface="Arial" pitchFamily="34" charset="0"/>
                        </a:rPr>
                        <m:t>=10</m:t>
                      </m:r>
                      <m:sSub>
                        <m:sSubPr>
                          <m:ctrlPr>
                            <a:rPr lang="en-US" sz="2000" b="0" i="1" smtClean="0">
                              <a:solidFill>
                                <a:schemeClr val="tx2">
                                  <a:lumMod val="75000"/>
                                </a:schemeClr>
                              </a:solidFill>
                              <a:latin typeface="Cambria Math"/>
                              <a:cs typeface="Arial" pitchFamily="34" charset="0"/>
                            </a:rPr>
                          </m:ctrlPr>
                        </m:sSubPr>
                        <m:e>
                          <m:r>
                            <a:rPr lang="en-US" sz="2000" b="0" i="1" smtClean="0">
                              <a:solidFill>
                                <a:schemeClr val="tx2">
                                  <a:lumMod val="75000"/>
                                </a:schemeClr>
                              </a:solidFill>
                              <a:latin typeface="Cambria Math"/>
                              <a:cs typeface="Arial" pitchFamily="34" charset="0"/>
                            </a:rPr>
                            <m:t>𝑙𝑜𝑔</m:t>
                          </m:r>
                        </m:e>
                        <m:sub>
                          <m:r>
                            <a:rPr lang="en-US" sz="2000" b="0" i="1" smtClean="0">
                              <a:solidFill>
                                <a:schemeClr val="tx2">
                                  <a:lumMod val="75000"/>
                                </a:schemeClr>
                              </a:solidFill>
                              <a:latin typeface="Cambria Math"/>
                              <a:cs typeface="Arial" pitchFamily="34" charset="0"/>
                            </a:rPr>
                            <m:t>10</m:t>
                          </m:r>
                        </m:sub>
                      </m:sSub>
                      <m:d>
                        <m:dPr>
                          <m:ctrlPr>
                            <a:rPr lang="en-US" sz="2000" b="0" i="1" smtClean="0">
                              <a:solidFill>
                                <a:schemeClr val="tx2">
                                  <a:lumMod val="75000"/>
                                </a:schemeClr>
                              </a:solidFill>
                              <a:latin typeface="Cambria Math"/>
                              <a:cs typeface="Arial" pitchFamily="34" charset="0"/>
                            </a:rPr>
                          </m:ctrlPr>
                        </m:dPr>
                        <m:e>
                          <m:f>
                            <m:fPr>
                              <m:ctrlPr>
                                <a:rPr lang="en-US" sz="2000" b="0" i="1" smtClean="0">
                                  <a:solidFill>
                                    <a:schemeClr val="tx2">
                                      <a:lumMod val="75000"/>
                                    </a:schemeClr>
                                  </a:solidFill>
                                  <a:latin typeface="Cambria Math"/>
                                  <a:cs typeface="Arial" pitchFamily="34" charset="0"/>
                                </a:rPr>
                              </m:ctrlPr>
                            </m:fPr>
                            <m:num>
                              <m:sSub>
                                <m:sSubPr>
                                  <m:ctrlPr>
                                    <a:rPr lang="en-US" sz="2000" b="0" i="1" smtClean="0">
                                      <a:solidFill>
                                        <a:schemeClr val="tx2">
                                          <a:lumMod val="75000"/>
                                        </a:schemeClr>
                                      </a:solidFill>
                                      <a:latin typeface="Cambria Math"/>
                                      <a:cs typeface="Arial" pitchFamily="34" charset="0"/>
                                    </a:rPr>
                                  </m:ctrlPr>
                                </m:sSubPr>
                                <m:e>
                                  <m:r>
                                    <a:rPr lang="en-US" sz="2000" i="1">
                                      <a:solidFill>
                                        <a:schemeClr val="tx2">
                                          <a:lumMod val="75000"/>
                                        </a:schemeClr>
                                      </a:solidFill>
                                      <a:latin typeface="Cambria Math"/>
                                      <a:cs typeface="Arial" pitchFamily="34" charset="0"/>
                                    </a:rPr>
                                    <m:t>𝑃</m:t>
                                  </m:r>
                                </m:e>
                                <m:sub>
                                  <m:r>
                                    <a:rPr lang="en-US" sz="2000" b="0" i="1" smtClean="0">
                                      <a:solidFill>
                                        <a:schemeClr val="tx2">
                                          <a:lumMod val="75000"/>
                                        </a:schemeClr>
                                      </a:solidFill>
                                      <a:latin typeface="Cambria Math"/>
                                      <a:cs typeface="Arial" pitchFamily="34" charset="0"/>
                                    </a:rPr>
                                    <m:t>1</m:t>
                                  </m:r>
                                </m:sub>
                              </m:sSub>
                            </m:num>
                            <m:den>
                              <m:sSub>
                                <m:sSubPr>
                                  <m:ctrlPr>
                                    <a:rPr lang="en-US" sz="2000" b="0" i="1" smtClean="0">
                                      <a:solidFill>
                                        <a:schemeClr val="tx2">
                                          <a:lumMod val="75000"/>
                                        </a:schemeClr>
                                      </a:solidFill>
                                      <a:latin typeface="Cambria Math"/>
                                      <a:cs typeface="Arial" pitchFamily="34" charset="0"/>
                                    </a:rPr>
                                  </m:ctrlPr>
                                </m:sSubPr>
                                <m:e>
                                  <m:r>
                                    <a:rPr lang="en-US" sz="2000" i="1">
                                      <a:solidFill>
                                        <a:schemeClr val="tx2">
                                          <a:lumMod val="75000"/>
                                        </a:schemeClr>
                                      </a:solidFill>
                                      <a:latin typeface="Cambria Math"/>
                                      <a:cs typeface="Arial" pitchFamily="34" charset="0"/>
                                    </a:rPr>
                                    <m:t>𝑃</m:t>
                                  </m:r>
                                </m:e>
                                <m:sub>
                                  <m:r>
                                    <a:rPr lang="en-US" sz="2000" b="0" i="1" smtClean="0">
                                      <a:solidFill>
                                        <a:schemeClr val="tx2">
                                          <a:lumMod val="75000"/>
                                        </a:schemeClr>
                                      </a:solidFill>
                                      <a:latin typeface="Cambria Math"/>
                                      <a:cs typeface="Arial" pitchFamily="34" charset="0"/>
                                    </a:rPr>
                                    <m:t>0</m:t>
                                  </m:r>
                                </m:sub>
                              </m:sSub>
                            </m:den>
                          </m:f>
                        </m:e>
                      </m:d>
                    </m:oMath>
                  </m:oMathPara>
                </a14:m>
                <a:endParaRPr lang="en-US" sz="2000" dirty="0">
                  <a:solidFill>
                    <a:schemeClr val="tx2">
                      <a:lumMod val="75000"/>
                    </a:schemeClr>
                  </a:solidFill>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18971" y="3103797"/>
                <a:ext cx="2468560" cy="783869"/>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6762" y="3161921"/>
                <a:ext cx="1920718" cy="54848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2">
                                  <a:lumMod val="75000"/>
                                </a:schemeClr>
                              </a:solidFill>
                              <a:latin typeface="Cambria Math"/>
                              <a:cs typeface="Arial" pitchFamily="34" charset="0"/>
                            </a:rPr>
                          </m:ctrlPr>
                        </m:sSubPr>
                        <m:e>
                          <m:r>
                            <a:rPr lang="en-US" sz="2000" b="0" i="1" smtClean="0">
                              <a:solidFill>
                                <a:schemeClr val="tx2">
                                  <a:lumMod val="75000"/>
                                </a:schemeClr>
                              </a:solidFill>
                              <a:latin typeface="Cambria Math"/>
                              <a:cs typeface="Arial" pitchFamily="34" charset="0"/>
                            </a:rPr>
                            <m:t>𝑃</m:t>
                          </m:r>
                        </m:e>
                        <m:sub>
                          <m:r>
                            <a:rPr lang="en-US" sz="2000" b="0" i="1" smtClean="0">
                              <a:solidFill>
                                <a:schemeClr val="tx2">
                                  <a:lumMod val="75000"/>
                                </a:schemeClr>
                              </a:solidFill>
                              <a:latin typeface="Cambria Math"/>
                              <a:cs typeface="Arial" pitchFamily="34" charset="0"/>
                            </a:rPr>
                            <m:t>1</m:t>
                          </m:r>
                        </m:sub>
                      </m:sSub>
                      <m:r>
                        <a:rPr lang="en-US" sz="2000" i="1" smtClean="0">
                          <a:solidFill>
                            <a:schemeClr val="tx2">
                              <a:lumMod val="75000"/>
                            </a:schemeClr>
                          </a:solidFill>
                          <a:latin typeface="Cambria Math"/>
                          <a:cs typeface="Arial" pitchFamily="34" charset="0"/>
                        </a:rPr>
                        <m:t>=</m:t>
                      </m:r>
                      <m:sSub>
                        <m:sSubPr>
                          <m:ctrlPr>
                            <a:rPr lang="en-US" sz="2000" i="1" smtClean="0">
                              <a:solidFill>
                                <a:schemeClr val="tx2">
                                  <a:lumMod val="75000"/>
                                </a:schemeClr>
                              </a:solidFill>
                              <a:latin typeface="Cambria Math"/>
                              <a:cs typeface="Arial" pitchFamily="34" charset="0"/>
                            </a:rPr>
                          </m:ctrlPr>
                        </m:sSubPr>
                        <m:e>
                          <m:r>
                            <a:rPr lang="en-US" sz="2000" b="0" i="1" smtClean="0">
                              <a:solidFill>
                                <a:schemeClr val="tx2">
                                  <a:lumMod val="75000"/>
                                </a:schemeClr>
                              </a:solidFill>
                              <a:latin typeface="Cambria Math"/>
                              <a:cs typeface="Arial" pitchFamily="34" charset="0"/>
                            </a:rPr>
                            <m:t>𝑃</m:t>
                          </m:r>
                        </m:e>
                        <m:sub>
                          <m:r>
                            <a:rPr lang="en-US" sz="2000" b="0" i="1" smtClean="0">
                              <a:solidFill>
                                <a:schemeClr val="tx2">
                                  <a:lumMod val="75000"/>
                                </a:schemeClr>
                              </a:solidFill>
                              <a:latin typeface="Cambria Math"/>
                              <a:cs typeface="Arial" pitchFamily="34" charset="0"/>
                            </a:rPr>
                            <m:t>0</m:t>
                          </m:r>
                        </m:sub>
                      </m:sSub>
                      <m:sSup>
                        <m:sSupPr>
                          <m:ctrlPr>
                            <a:rPr lang="en-US" sz="2000" i="1">
                              <a:solidFill>
                                <a:schemeClr val="tx2">
                                  <a:lumMod val="75000"/>
                                </a:schemeClr>
                              </a:solidFill>
                              <a:latin typeface="Cambria Math"/>
                              <a:cs typeface="Arial" pitchFamily="34" charset="0"/>
                            </a:rPr>
                          </m:ctrlPr>
                        </m:sSupPr>
                        <m:e>
                          <m:r>
                            <a:rPr lang="en-US" sz="2000" i="1">
                              <a:solidFill>
                                <a:schemeClr val="tx2">
                                  <a:lumMod val="75000"/>
                                </a:schemeClr>
                              </a:solidFill>
                              <a:latin typeface="Cambria Math"/>
                              <a:cs typeface="Arial" pitchFamily="34" charset="0"/>
                            </a:rPr>
                            <m:t>10</m:t>
                          </m:r>
                        </m:e>
                        <m:sup>
                          <m:d>
                            <m:dPr>
                              <m:ctrlPr>
                                <a:rPr lang="en-US" sz="2000" i="1">
                                  <a:solidFill>
                                    <a:schemeClr val="tx2">
                                      <a:lumMod val="75000"/>
                                    </a:schemeClr>
                                  </a:solidFill>
                                  <a:latin typeface="Cambria Math"/>
                                  <a:cs typeface="Arial" pitchFamily="34" charset="0"/>
                                </a:rPr>
                              </m:ctrlPr>
                            </m:dPr>
                            <m:e>
                              <m:f>
                                <m:fPr>
                                  <m:ctrlPr>
                                    <a:rPr lang="en-US" sz="2000" i="1">
                                      <a:solidFill>
                                        <a:schemeClr val="tx2">
                                          <a:lumMod val="75000"/>
                                        </a:schemeClr>
                                      </a:solidFill>
                                      <a:latin typeface="Cambria Math"/>
                                      <a:cs typeface="Arial" pitchFamily="34" charset="0"/>
                                    </a:rPr>
                                  </m:ctrlPr>
                                </m:fPr>
                                <m:num>
                                  <m:sSub>
                                    <m:sSubPr>
                                      <m:ctrlPr>
                                        <a:rPr lang="en-US" sz="2000" i="1">
                                          <a:solidFill>
                                            <a:schemeClr val="tx2">
                                              <a:lumMod val="75000"/>
                                            </a:schemeClr>
                                          </a:solidFill>
                                          <a:latin typeface="Cambria Math"/>
                                          <a:cs typeface="Arial" pitchFamily="34" charset="0"/>
                                        </a:rPr>
                                      </m:ctrlPr>
                                    </m:sSubPr>
                                    <m:e>
                                      <m:r>
                                        <a:rPr lang="en-US" sz="2000" i="1">
                                          <a:solidFill>
                                            <a:schemeClr val="tx2">
                                              <a:lumMod val="75000"/>
                                            </a:schemeClr>
                                          </a:solidFill>
                                          <a:latin typeface="Cambria Math"/>
                                          <a:cs typeface="Arial" pitchFamily="34" charset="0"/>
                                        </a:rPr>
                                        <m:t>𝑋</m:t>
                                      </m:r>
                                    </m:e>
                                    <m:sub>
                                      <m:r>
                                        <a:rPr lang="en-US" sz="2000" i="1">
                                          <a:solidFill>
                                            <a:schemeClr val="tx2">
                                              <a:lumMod val="75000"/>
                                            </a:schemeClr>
                                          </a:solidFill>
                                          <a:latin typeface="Cambria Math"/>
                                          <a:cs typeface="Arial" pitchFamily="34" charset="0"/>
                                        </a:rPr>
                                        <m:t>𝑑𝐵</m:t>
                                      </m:r>
                                    </m:sub>
                                  </m:sSub>
                                </m:num>
                                <m:den>
                                  <m:r>
                                    <a:rPr lang="en-US" sz="2000" i="1">
                                      <a:solidFill>
                                        <a:schemeClr val="tx2">
                                          <a:lumMod val="75000"/>
                                        </a:schemeClr>
                                      </a:solidFill>
                                      <a:latin typeface="Cambria Math"/>
                                      <a:cs typeface="Arial" pitchFamily="34" charset="0"/>
                                    </a:rPr>
                                    <m:t>10</m:t>
                                  </m:r>
                                </m:den>
                              </m:f>
                            </m:e>
                          </m:d>
                        </m:sup>
                      </m:sSup>
                    </m:oMath>
                  </m:oMathPara>
                </a14:m>
                <a:endParaRPr lang="en-US" sz="2000" dirty="0">
                  <a:solidFill>
                    <a:schemeClr val="tx2">
                      <a:lumMod val="75000"/>
                    </a:schemeClr>
                  </a:solidFill>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76762" y="3161921"/>
                <a:ext cx="1920718" cy="548483"/>
              </a:xfrm>
              <a:prstGeom prst="rect">
                <a:avLst/>
              </a:prstGeom>
              <a:blipFill rotWithShape="1">
                <a:blip r:embed="rId6"/>
                <a:stretch>
                  <a:fillRect/>
                </a:stretch>
              </a:blipFill>
              <a:ln>
                <a:solidFill>
                  <a:srgbClr val="FF0000"/>
                </a:solidFill>
              </a:ln>
            </p:spPr>
            <p:txBody>
              <a:bodyPr/>
              <a:lstStyle/>
              <a:p>
                <a:r>
                  <a:rPr lang="en-US">
                    <a:noFill/>
                  </a:rPr>
                  <a:t> </a:t>
                </a:r>
              </a:p>
            </p:txBody>
          </p:sp>
        </mc:Fallback>
      </mc:AlternateContent>
      <p:sp>
        <p:nvSpPr>
          <p:cNvPr id="9" name="TextBox 8"/>
          <p:cNvSpPr txBox="1"/>
          <p:nvPr/>
        </p:nvSpPr>
        <p:spPr>
          <a:xfrm>
            <a:off x="4086225" y="3371850"/>
            <a:ext cx="495300" cy="338554"/>
          </a:xfrm>
          <a:prstGeom prst="rect">
            <a:avLst/>
          </a:prstGeom>
          <a:noFill/>
        </p:spPr>
        <p:txBody>
          <a:bodyPr wrap="square" rtlCol="0">
            <a:spAutoFit/>
          </a:bodyPr>
          <a:lstStyle/>
          <a:p>
            <a:r>
              <a:rPr lang="en-US" sz="1600" dirty="0" smtClean="0">
                <a:solidFill>
                  <a:schemeClr val="tx1"/>
                </a:solidFill>
                <a:latin typeface="Arial" pitchFamily="34" charset="0"/>
                <a:cs typeface="Arial" pitchFamily="34" charset="0"/>
              </a:rPr>
              <a:t>or</a:t>
            </a:r>
            <a:endParaRPr lang="en-US" sz="1600" dirty="0">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742280" y="3897191"/>
                <a:ext cx="2791620" cy="645561"/>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𝑋</m:t>
                          </m:r>
                        </m:e>
                        <m:sub>
                          <m:r>
                            <a:rPr lang="en-US" sz="1600" b="0" i="1" smtClean="0">
                              <a:solidFill>
                                <a:schemeClr val="tx2">
                                  <a:lumMod val="75000"/>
                                </a:schemeClr>
                              </a:solidFill>
                              <a:latin typeface="Cambria Math"/>
                              <a:cs typeface="Arial" pitchFamily="34" charset="0"/>
                            </a:rPr>
                            <m:t>𝑑𝐵</m:t>
                          </m:r>
                        </m:sub>
                      </m:sSub>
                      <m:r>
                        <a:rPr lang="en-US" sz="1600" b="0" i="1" smtClean="0">
                          <a:solidFill>
                            <a:schemeClr val="tx2">
                              <a:lumMod val="75000"/>
                            </a:schemeClr>
                          </a:solidFill>
                          <a:latin typeface="Cambria Math"/>
                          <a:cs typeface="Arial" pitchFamily="34" charset="0"/>
                        </a:rPr>
                        <m:t>=20</m:t>
                      </m:r>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𝑙𝑜𝑔</m:t>
                          </m:r>
                        </m:e>
                        <m:sub>
                          <m:r>
                            <a:rPr lang="en-US" sz="1600" b="0" i="1" smtClean="0">
                              <a:solidFill>
                                <a:schemeClr val="tx2">
                                  <a:lumMod val="75000"/>
                                </a:schemeClr>
                              </a:solidFill>
                              <a:latin typeface="Cambria Math"/>
                              <a:cs typeface="Arial" pitchFamily="34" charset="0"/>
                            </a:rPr>
                            <m:t>10</m:t>
                          </m:r>
                        </m:sub>
                      </m:sSub>
                      <m:d>
                        <m:dPr>
                          <m:ctrlPr>
                            <a:rPr lang="en-US" sz="1600" b="0" i="1" smtClean="0">
                              <a:solidFill>
                                <a:schemeClr val="tx2">
                                  <a:lumMod val="75000"/>
                                </a:schemeClr>
                              </a:solidFill>
                              <a:latin typeface="Cambria Math"/>
                              <a:cs typeface="Arial" pitchFamily="34" charset="0"/>
                            </a:rPr>
                          </m:ctrlPr>
                        </m:dPr>
                        <m:e>
                          <m:f>
                            <m:fPr>
                              <m:ctrlPr>
                                <a:rPr lang="en-US" sz="1600" b="0" i="1" smtClean="0">
                                  <a:solidFill>
                                    <a:schemeClr val="tx2">
                                      <a:lumMod val="75000"/>
                                    </a:schemeClr>
                                  </a:solidFill>
                                  <a:latin typeface="Cambria Math"/>
                                  <a:cs typeface="Arial" pitchFamily="34" charset="0"/>
                                </a:rPr>
                              </m:ctrlPr>
                            </m:fPr>
                            <m:num>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𝐴</m:t>
                                  </m:r>
                                </m:e>
                                <m:sub>
                                  <m:r>
                                    <a:rPr lang="en-US" sz="1600" b="0" i="1" smtClean="0">
                                      <a:solidFill>
                                        <a:schemeClr val="tx2">
                                          <a:lumMod val="75000"/>
                                        </a:schemeClr>
                                      </a:solidFill>
                                      <a:latin typeface="Cambria Math"/>
                                      <a:cs typeface="Arial" pitchFamily="34" charset="0"/>
                                    </a:rPr>
                                    <m:t>1</m:t>
                                  </m:r>
                                </m:sub>
                              </m:sSub>
                            </m:num>
                            <m:den>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𝐴</m:t>
                                  </m:r>
                                </m:e>
                                <m:sub>
                                  <m:r>
                                    <a:rPr lang="en-US" sz="1600" b="0" i="1" smtClean="0">
                                      <a:solidFill>
                                        <a:schemeClr val="tx2">
                                          <a:lumMod val="75000"/>
                                        </a:schemeClr>
                                      </a:solidFill>
                                      <a:latin typeface="Cambria Math"/>
                                      <a:cs typeface="Arial" pitchFamily="34" charset="0"/>
                                    </a:rPr>
                                    <m:t>0</m:t>
                                  </m:r>
                                </m:sub>
                              </m:sSub>
                            </m:den>
                          </m:f>
                        </m:e>
                      </m:d>
                    </m:oMath>
                  </m:oMathPara>
                </a14:m>
                <a:endParaRPr lang="en-US" sz="1600" dirty="0">
                  <a:solidFill>
                    <a:schemeClr val="tx2">
                      <a:lumMod val="75000"/>
                    </a:schemeClr>
                  </a:solidFill>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42280" y="3897191"/>
                <a:ext cx="2791620" cy="645561"/>
              </a:xfrm>
              <a:prstGeom prst="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42254" y="5050057"/>
                <a:ext cx="3639345"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𝑌</m:t>
                          </m:r>
                        </m:e>
                        <m:sub>
                          <m:r>
                            <a:rPr lang="en-US" sz="1600" b="0" i="1" smtClean="0">
                              <a:solidFill>
                                <a:schemeClr val="tx2">
                                  <a:lumMod val="75000"/>
                                </a:schemeClr>
                              </a:solidFill>
                              <a:latin typeface="Cambria Math"/>
                              <a:cs typeface="Arial" pitchFamily="34" charset="0"/>
                            </a:rPr>
                            <m:t>𝑑𝐵𝑚</m:t>
                          </m:r>
                        </m:sub>
                      </m:sSub>
                      <m:r>
                        <a:rPr lang="en-US" sz="1600" b="0" i="1" smtClean="0">
                          <a:solidFill>
                            <a:schemeClr val="tx2">
                              <a:lumMod val="75000"/>
                            </a:schemeClr>
                          </a:solidFill>
                          <a:latin typeface="Cambria Math"/>
                          <a:cs typeface="Arial" pitchFamily="34" charset="0"/>
                        </a:rPr>
                        <m:t>=10</m:t>
                      </m:r>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𝑙𝑜𝑔</m:t>
                          </m:r>
                        </m:e>
                        <m:sub>
                          <m:r>
                            <a:rPr lang="en-US" sz="1600" b="0" i="1" smtClean="0">
                              <a:solidFill>
                                <a:schemeClr val="tx2">
                                  <a:lumMod val="75000"/>
                                </a:schemeClr>
                              </a:solidFill>
                              <a:latin typeface="Cambria Math"/>
                              <a:cs typeface="Arial" pitchFamily="34" charset="0"/>
                            </a:rPr>
                            <m:t>10</m:t>
                          </m:r>
                        </m:sub>
                      </m:sSub>
                      <m:d>
                        <m:dPr>
                          <m:ctrlPr>
                            <a:rPr lang="en-US" sz="1600" b="0" i="1" smtClean="0">
                              <a:solidFill>
                                <a:schemeClr val="tx2">
                                  <a:lumMod val="75000"/>
                                </a:schemeClr>
                              </a:solidFill>
                              <a:latin typeface="Cambria Math"/>
                              <a:cs typeface="Arial" pitchFamily="34" charset="0"/>
                            </a:rPr>
                          </m:ctrlPr>
                        </m:dPr>
                        <m:e>
                          <m:r>
                            <a:rPr lang="en-US" sz="1600" i="1">
                              <a:solidFill>
                                <a:schemeClr val="tx2">
                                  <a:lumMod val="75000"/>
                                </a:schemeClr>
                              </a:solidFill>
                              <a:latin typeface="Cambria Math"/>
                              <a:cs typeface="Arial" pitchFamily="34" charset="0"/>
                            </a:rPr>
                            <m:t>𝑌</m:t>
                          </m:r>
                          <m:r>
                            <a:rPr lang="en-US" sz="1600" i="1">
                              <a:solidFill>
                                <a:schemeClr val="tx2">
                                  <a:lumMod val="75000"/>
                                </a:schemeClr>
                              </a:solidFill>
                              <a:latin typeface="Cambria Math"/>
                              <a:cs typeface="Arial" pitchFamily="34" charset="0"/>
                            </a:rPr>
                            <m:t> </m:t>
                          </m:r>
                          <m:r>
                            <a:rPr lang="en-US" sz="1600" i="1">
                              <a:solidFill>
                                <a:schemeClr val="tx2">
                                  <a:lumMod val="75000"/>
                                </a:schemeClr>
                              </a:solidFill>
                              <a:latin typeface="Cambria Math"/>
                              <a:cs typeface="Arial" pitchFamily="34" charset="0"/>
                            </a:rPr>
                            <m:t>𝑖𝑛</m:t>
                          </m:r>
                          <m:r>
                            <a:rPr lang="en-US" sz="1600" i="1">
                              <a:solidFill>
                                <a:schemeClr val="tx2">
                                  <a:lumMod val="75000"/>
                                </a:schemeClr>
                              </a:solidFill>
                              <a:latin typeface="Cambria Math"/>
                              <a:cs typeface="Arial" pitchFamily="34" charset="0"/>
                            </a:rPr>
                            <m:t> </m:t>
                          </m:r>
                          <m:r>
                            <a:rPr lang="en-US" sz="1600" i="1">
                              <a:solidFill>
                                <a:schemeClr val="tx2">
                                  <a:lumMod val="75000"/>
                                </a:schemeClr>
                              </a:solidFill>
                              <a:latin typeface="Cambria Math"/>
                              <a:cs typeface="Arial" pitchFamily="34" charset="0"/>
                            </a:rPr>
                            <m:t>𝑊𝑎𝑡𝑡𝑠</m:t>
                          </m:r>
                          <m:r>
                            <a:rPr lang="en-US" sz="1600" i="1" smtClean="0">
                              <a:solidFill>
                                <a:schemeClr val="tx2">
                                  <a:lumMod val="75000"/>
                                </a:schemeClr>
                              </a:solidFill>
                              <a:latin typeface="Cambria Math"/>
                              <a:cs typeface="Arial" pitchFamily="34" charset="0"/>
                            </a:rPr>
                            <m:t>×</m:t>
                          </m:r>
                          <m:r>
                            <a:rPr lang="en-US" sz="1600" b="0" i="1" smtClean="0">
                              <a:solidFill>
                                <a:schemeClr val="tx2">
                                  <a:lumMod val="75000"/>
                                </a:schemeClr>
                              </a:solidFill>
                              <a:latin typeface="Cambria Math"/>
                              <a:cs typeface="Arial" pitchFamily="34" charset="0"/>
                            </a:rPr>
                            <m:t>1000</m:t>
                          </m:r>
                        </m:e>
                      </m:d>
                    </m:oMath>
                  </m:oMathPara>
                </a14:m>
                <a:endParaRPr lang="en-US" sz="1600" dirty="0">
                  <a:solidFill>
                    <a:schemeClr val="tx2">
                      <a:lumMod val="75000"/>
                    </a:schemeClr>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42254" y="5050057"/>
                <a:ext cx="3639345" cy="338554"/>
              </a:xfrm>
              <a:prstGeom prst="rect">
                <a:avLst/>
              </a:prstGeom>
              <a:blipFill rotWithShape="1">
                <a:blip r:embed="rId8"/>
                <a:stretch>
                  <a:fillRect b="-10714"/>
                </a:stretch>
              </a:blipFill>
              <a:ln>
                <a:noFill/>
              </a:ln>
            </p:spPr>
            <p:txBody>
              <a:bodyPr/>
              <a:lstStyle/>
              <a:p>
                <a:r>
                  <a:rPr lang="en-US">
                    <a:noFill/>
                  </a:rPr>
                  <a:t> </a:t>
                </a:r>
              </a:p>
            </p:txBody>
          </p:sp>
        </mc:Fallback>
      </mc:AlternateContent>
      <p:sp>
        <p:nvSpPr>
          <p:cNvPr id="10" name="Right Brace 9"/>
          <p:cNvSpPr/>
          <p:nvPr/>
        </p:nvSpPr>
        <p:spPr bwMode="auto">
          <a:xfrm rot="5400000">
            <a:off x="4002256" y="4519425"/>
            <a:ext cx="197842" cy="174174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11" name="TextBox 10"/>
          <p:cNvSpPr txBox="1"/>
          <p:nvPr/>
        </p:nvSpPr>
        <p:spPr>
          <a:xfrm>
            <a:off x="3519488" y="5393115"/>
            <a:ext cx="1876424" cy="369332"/>
          </a:xfrm>
          <a:prstGeom prst="rect">
            <a:avLst/>
          </a:prstGeom>
          <a:noFill/>
        </p:spPr>
        <p:txBody>
          <a:bodyPr wrap="square" rtlCol="0">
            <a:spAutoFit/>
          </a:bodyPr>
          <a:lstStyle/>
          <a:p>
            <a:r>
              <a:rPr lang="en-US" sz="1800" i="1" dirty="0" smtClean="0">
                <a:solidFill>
                  <a:schemeClr val="tx1"/>
                </a:solidFill>
                <a:latin typeface="+mj-lt"/>
                <a:cs typeface="Arial" pitchFamily="34" charset="0"/>
              </a:rPr>
              <a:t>Y in </a:t>
            </a:r>
            <a:r>
              <a:rPr lang="en-US" sz="1800" i="1" dirty="0" err="1" smtClean="0">
                <a:solidFill>
                  <a:schemeClr val="tx1"/>
                </a:solidFill>
                <a:latin typeface="+mj-lt"/>
                <a:cs typeface="Arial" pitchFamily="34" charset="0"/>
              </a:rPr>
              <a:t>mW</a:t>
            </a:r>
            <a:endParaRPr lang="en-US" sz="1800" i="1" dirty="0">
              <a:solidFill>
                <a:schemeClr val="tx1"/>
              </a:solidFill>
              <a:latin typeface="+mj-lt"/>
              <a:cs typeface="Arial" pitchFamily="34" charset="0"/>
            </a:endParaRPr>
          </a:p>
        </p:txBody>
      </p:sp>
      <p:pic>
        <p:nvPicPr>
          <p:cNvPr id="522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1750" y="5690626"/>
            <a:ext cx="518161" cy="6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602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 Automatic Guided Vehicle</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19</a:t>
            </a:fld>
            <a:endParaRPr lang="en-US" altLang="zh-C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91" y="1276350"/>
            <a:ext cx="8256018"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8175" y="3838574"/>
            <a:ext cx="3228975" cy="2015936"/>
          </a:xfrm>
          <a:prstGeom prst="rect">
            <a:avLst/>
          </a:prstGeom>
          <a:noFill/>
        </p:spPr>
        <p:txBody>
          <a:bodyPr wrap="square" rtlCol="0">
            <a:spAutoFit/>
          </a:bodyPr>
          <a:lstStyle/>
          <a:p>
            <a:pPr>
              <a:lnSpc>
                <a:spcPts val="2500"/>
              </a:lnSpc>
            </a:pPr>
            <a:r>
              <a:rPr lang="en-US" sz="1800" dirty="0" smtClean="0">
                <a:solidFill>
                  <a:schemeClr val="tx1"/>
                </a:solidFill>
                <a:latin typeface="Arial" pitchFamily="34" charset="0"/>
                <a:cs typeface="Arial" pitchFamily="34" charset="0"/>
              </a:rPr>
              <a:t>Magnetic sensor: </a:t>
            </a:r>
            <a:r>
              <a:rPr lang="en-US" sz="1600" dirty="0" smtClean="0">
                <a:solidFill>
                  <a:schemeClr val="tx1"/>
                </a:solidFill>
                <a:latin typeface="Arial" pitchFamily="34" charset="0"/>
                <a:cs typeface="Arial" pitchFamily="34" charset="0"/>
              </a:rPr>
              <a:t>reed switch as ON/OFF switch to detect the magnetic rail / object and control the rotation direction of the motor (wheel control, and gripper control)</a:t>
            </a:r>
            <a:endParaRPr lang="en-US" sz="1600" dirty="0">
              <a:solidFill>
                <a:schemeClr val="tx1"/>
              </a:solidFill>
              <a:latin typeface="Arial" pitchFamily="34" charset="0"/>
              <a:cs typeface="Arial"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601" y="3689417"/>
            <a:ext cx="3693173" cy="246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34075" y="6004863"/>
            <a:ext cx="2390774" cy="307777"/>
          </a:xfrm>
          <a:prstGeom prst="rect">
            <a:avLst/>
          </a:prstGeom>
          <a:noFill/>
        </p:spPr>
        <p:txBody>
          <a:bodyPr wrap="square" rtlCol="0">
            <a:spAutoFit/>
          </a:bodyPr>
          <a:lstStyle/>
          <a:p>
            <a:r>
              <a:rPr lang="en-US" sz="1400" dirty="0" smtClean="0">
                <a:latin typeface="Arial" pitchFamily="34" charset="0"/>
                <a:cs typeface="Arial" pitchFamily="34" charset="0"/>
              </a:rPr>
              <a:t>L293D motor driver</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880569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zh-TW" sz="3200" b="1" dirty="0" smtClean="0">
                <a:latin typeface="Palatino Linotype" panose="02040502050505030304" pitchFamily="18" charset="0"/>
              </a:rPr>
              <a:t>Outline</a:t>
            </a:r>
            <a:endParaRPr lang="zh-TW" altLang="en-US" sz="3200" b="1" dirty="0" smtClean="0">
              <a:latin typeface="Palatino Linotype" panose="02040502050505030304" pitchFamily="18" charset="0"/>
            </a:endParaRPr>
          </a:p>
        </p:txBody>
      </p:sp>
      <p:sp>
        <p:nvSpPr>
          <p:cNvPr id="9219" name="Content Placeholder 2"/>
          <p:cNvSpPr>
            <a:spLocks noGrp="1"/>
          </p:cNvSpPr>
          <p:nvPr>
            <p:ph idx="1"/>
          </p:nvPr>
        </p:nvSpPr>
        <p:spPr/>
        <p:txBody>
          <a:bodyPr/>
          <a:lstStyle/>
          <a:p>
            <a:r>
              <a:rPr lang="en-US" altLang="zh-TW" dirty="0" smtClean="0">
                <a:latin typeface="Arial" charset="0"/>
                <a:cs typeface="Arial" charset="0"/>
              </a:rPr>
              <a:t>What are Sensors and Actuators?</a:t>
            </a:r>
          </a:p>
          <a:p>
            <a:r>
              <a:rPr lang="en-US" altLang="zh-TW" dirty="0" smtClean="0">
                <a:latin typeface="Arial" charset="0"/>
                <a:cs typeface="Arial" charset="0"/>
              </a:rPr>
              <a:t>Categories </a:t>
            </a:r>
            <a:r>
              <a:rPr lang="en-US" altLang="zh-TW" dirty="0" smtClean="0">
                <a:latin typeface="Arial" charset="0"/>
                <a:cs typeface="Arial" charset="0"/>
              </a:rPr>
              <a:t>of Sensing</a:t>
            </a:r>
          </a:p>
          <a:p>
            <a:r>
              <a:rPr lang="en-US" altLang="zh-TW" dirty="0" smtClean="0">
                <a:latin typeface="Arial" charset="0"/>
                <a:cs typeface="Arial" charset="0"/>
              </a:rPr>
              <a:t>Types of Sensors and Examples</a:t>
            </a:r>
          </a:p>
          <a:p>
            <a:r>
              <a:rPr lang="en-US" altLang="zh-TW" dirty="0" smtClean="0">
                <a:latin typeface="Arial" charset="0"/>
                <a:cs typeface="Arial" charset="0"/>
              </a:rPr>
              <a:t>Sensor/Control System</a:t>
            </a:r>
          </a:p>
          <a:p>
            <a:r>
              <a:rPr lang="en-US" altLang="zh-TW" dirty="0" smtClean="0">
                <a:latin typeface="Arial" charset="0"/>
                <a:cs typeface="Arial" charset="0"/>
              </a:rPr>
              <a:t>Specifications of Sensors</a:t>
            </a:r>
          </a:p>
          <a:p>
            <a:pPr marL="0" indent="0">
              <a:buNone/>
            </a:pPr>
            <a:endParaRPr lang="zh-TW" altLang="en-US" dirty="0" smtClean="0">
              <a:latin typeface="Arial" charset="0"/>
              <a:cs typeface="Arial" charset="0"/>
            </a:endParaRPr>
          </a:p>
        </p:txBody>
      </p:sp>
      <p:sp>
        <p:nvSpPr>
          <p:cNvPr id="5" name="Rectangle 12"/>
          <p:cNvSpPr>
            <a:spLocks noGrp="1" noChangeArrowheads="1"/>
          </p:cNvSpPr>
          <p:nvPr>
            <p:ph type="ftr" sz="quarter" idx="10"/>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2</a:t>
            </a:fld>
            <a:endParaRPr lang="en-US"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and Actuators</a:t>
            </a:r>
            <a:endParaRPr lang="en-US" dirty="0"/>
          </a:p>
        </p:txBody>
      </p:sp>
      <p:sp>
        <p:nvSpPr>
          <p:cNvPr id="4" name="Footer Placeholder 3"/>
          <p:cNvSpPr>
            <a:spLocks noGrp="1"/>
          </p:cNvSpPr>
          <p:nvPr>
            <p:ph type="ftr" sz="quarter" idx="10"/>
          </p:nvPr>
        </p:nvSpPr>
        <p:spPr/>
        <p:txBody>
          <a:bodyPr/>
          <a:lstStyle/>
          <a:p>
            <a:pPr>
              <a:defRPr/>
            </a:pPr>
            <a:r>
              <a:rPr lang="en-US" altLang="zh-CN" dirty="0" smtClean="0"/>
              <a:t>ENGG1100 : Sensors and Actuators (Prof. Calvin CK CHAN, IE </a:t>
            </a:r>
            <a:r>
              <a:rPr lang="en-US" altLang="zh-CN" dirty="0" err="1" smtClean="0"/>
              <a:t>Dept</a:t>
            </a:r>
            <a:r>
              <a:rPr lang="en-US" altLang="zh-CN" dirty="0" smtClean="0"/>
              <a:t>)			             </a:t>
            </a:r>
            <a:fld id="{2EB83675-FDE8-44A6-BB0C-450F56D9DDD4}" type="slidenum">
              <a:rPr lang="en-US" altLang="zh-CN" smtClean="0"/>
              <a:pPr>
                <a:defRPr/>
              </a:pPr>
              <a:t>3</a:t>
            </a:fld>
            <a:endParaRPr lang="en-US" altLang="zh-CN" dirty="0"/>
          </a:p>
        </p:txBody>
      </p:sp>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957" y="5229225"/>
            <a:ext cx="806392" cy="96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p:cNvGrpSpPr/>
          <p:nvPr/>
        </p:nvGrpSpPr>
        <p:grpSpPr>
          <a:xfrm>
            <a:off x="781050" y="1053405"/>
            <a:ext cx="3376611" cy="2600802"/>
            <a:chOff x="781050" y="1053405"/>
            <a:chExt cx="3376611" cy="2600802"/>
          </a:xfrm>
        </p:grpSpPr>
        <p:sp>
          <p:nvSpPr>
            <p:cNvPr id="5" name="TextBox 4"/>
            <p:cNvSpPr txBox="1"/>
            <p:nvPr/>
          </p:nvSpPr>
          <p:spPr>
            <a:xfrm>
              <a:off x="900111" y="2019300"/>
              <a:ext cx="3228975" cy="1323439"/>
            </a:xfrm>
            <a:prstGeom prst="rect">
              <a:avLst/>
            </a:prstGeom>
            <a:noFill/>
          </p:spPr>
          <p:txBody>
            <a:bodyPr wrap="square" rtlCol="0">
              <a:spAutoFit/>
            </a:bodyPr>
            <a:lstStyle/>
            <a:p>
              <a:r>
                <a:rPr lang="en-US" sz="1600" dirty="0">
                  <a:solidFill>
                    <a:srgbClr val="006600"/>
                  </a:solidFill>
                  <a:latin typeface="Arial" pitchFamily="34" charset="0"/>
                  <a:cs typeface="Arial" pitchFamily="34" charset="0"/>
                </a:rPr>
                <a:t>A </a:t>
              </a:r>
              <a:r>
                <a:rPr lang="en-US" sz="1600" b="1" dirty="0">
                  <a:solidFill>
                    <a:srgbClr val="006600"/>
                  </a:solidFill>
                  <a:latin typeface="Arial" pitchFamily="34" charset="0"/>
                  <a:cs typeface="Arial" pitchFamily="34" charset="0"/>
                </a:rPr>
                <a:t>sensor</a:t>
              </a:r>
              <a:r>
                <a:rPr lang="en-US" sz="1600" dirty="0">
                  <a:solidFill>
                    <a:srgbClr val="006600"/>
                  </a:solidFill>
                  <a:latin typeface="Arial" pitchFamily="34" charset="0"/>
                  <a:cs typeface="Arial" pitchFamily="34" charset="0"/>
                </a:rPr>
                <a:t> </a:t>
              </a:r>
              <a:r>
                <a:rPr lang="en-US" sz="1600" dirty="0" smtClean="0">
                  <a:solidFill>
                    <a:srgbClr val="006600"/>
                  </a:solidFill>
                  <a:latin typeface="Arial" pitchFamily="34" charset="0"/>
                  <a:cs typeface="Arial" pitchFamily="34" charset="0"/>
                </a:rPr>
                <a:t>is </a:t>
              </a:r>
              <a:r>
                <a:rPr lang="en-US" sz="1600" dirty="0">
                  <a:solidFill>
                    <a:srgbClr val="006600"/>
                  </a:solidFill>
                  <a:latin typeface="Arial" pitchFamily="34" charset="0"/>
                  <a:cs typeface="Arial" pitchFamily="34" charset="0"/>
                </a:rPr>
                <a:t>a converter that measures a physical quantity and converts it into a signal which can be read by an observer or by an </a:t>
              </a:r>
              <a:r>
                <a:rPr lang="en-US" sz="1600" dirty="0" smtClean="0">
                  <a:solidFill>
                    <a:srgbClr val="006600"/>
                  </a:solidFill>
                  <a:latin typeface="Arial" pitchFamily="34" charset="0"/>
                  <a:cs typeface="Arial" pitchFamily="34" charset="0"/>
                </a:rPr>
                <a:t>(mostly electronic</a:t>
              </a:r>
              <a:r>
                <a:rPr lang="en-US" sz="1600" dirty="0">
                  <a:solidFill>
                    <a:srgbClr val="006600"/>
                  </a:solidFill>
                  <a:latin typeface="Arial" pitchFamily="34" charset="0"/>
                  <a:cs typeface="Arial" pitchFamily="34" charset="0"/>
                </a:rPr>
                <a:t>) instrument. </a:t>
              </a:r>
            </a:p>
          </p:txBody>
        </p:sp>
        <p:sp>
          <p:nvSpPr>
            <p:cNvPr id="8" name="Rectangle 7"/>
            <p:cNvSpPr/>
            <p:nvPr/>
          </p:nvSpPr>
          <p:spPr>
            <a:xfrm>
              <a:off x="1509427" y="1053405"/>
              <a:ext cx="1667444" cy="707886"/>
            </a:xfrm>
            <a:prstGeom prst="rect">
              <a:avLst/>
            </a:prstGeom>
            <a:noFill/>
          </p:spPr>
          <p:txBody>
            <a:bodyPr wrap="none" lIns="91440" tIns="45720" rIns="91440" bIns="45720">
              <a:spAutoFit/>
            </a:bodyPr>
            <a:lstStyle/>
            <a:p>
              <a:pPr algn="ctr"/>
              <a:r>
                <a:rPr lang="en-US" sz="4000" b="1" cap="none" spc="0" dirty="0" smtClean="0">
                  <a:ln w="24500" cmpd="dbl">
                    <a:solidFill>
                      <a:srgbClr val="008000"/>
                    </a:solidFill>
                    <a:prstDash val="solid"/>
                    <a:miter lim="800000"/>
                  </a:ln>
                  <a:gradFill>
                    <a:gsLst>
                      <a:gs pos="7000">
                        <a:srgbClr val="003300"/>
                      </a:gs>
                      <a:gs pos="63000">
                        <a:srgbClr val="008000"/>
                      </a:gs>
                      <a:gs pos="100000">
                        <a:srgbClr val="00FF99"/>
                      </a:gs>
                    </a:gsLst>
                    <a:lin ang="5400000"/>
                  </a:gradFill>
                  <a:effectLst>
                    <a:outerShdw blurRad="38100" dist="38100" dir="7020000" algn="tl">
                      <a:srgbClr val="000000">
                        <a:alpha val="35000"/>
                      </a:srgbClr>
                    </a:outerShdw>
                  </a:effectLst>
                </a:rPr>
                <a:t>Sensor</a:t>
              </a:r>
              <a:endParaRPr lang="en-US" sz="4000" b="1" cap="none" spc="0" dirty="0">
                <a:ln w="24500" cmpd="dbl">
                  <a:solidFill>
                    <a:srgbClr val="008000"/>
                  </a:solidFill>
                  <a:prstDash val="solid"/>
                  <a:miter lim="800000"/>
                </a:ln>
                <a:gradFill>
                  <a:gsLst>
                    <a:gs pos="7000">
                      <a:srgbClr val="003300"/>
                    </a:gs>
                    <a:gs pos="63000">
                      <a:srgbClr val="008000"/>
                    </a:gs>
                    <a:gs pos="100000">
                      <a:srgbClr val="00FF99"/>
                    </a:gs>
                  </a:gsLst>
                  <a:lin ang="5400000"/>
                </a:gradFill>
                <a:effectLst>
                  <a:outerShdw blurRad="38100" dist="38100" dir="7020000" algn="tl">
                    <a:srgbClr val="000000">
                      <a:alpha val="35000"/>
                    </a:srgbClr>
                  </a:outerShdw>
                </a:effectLst>
              </a:endParaRPr>
            </a:p>
          </p:txBody>
        </p:sp>
        <p:sp>
          <p:nvSpPr>
            <p:cNvPr id="19" name="Round Diagonal Corner Rectangle 18"/>
            <p:cNvSpPr/>
            <p:nvPr/>
          </p:nvSpPr>
          <p:spPr bwMode="auto">
            <a:xfrm>
              <a:off x="781050" y="1761291"/>
              <a:ext cx="3376611" cy="1892916"/>
            </a:xfrm>
            <a:prstGeom prst="round2DiagRect">
              <a:avLst/>
            </a:prstGeom>
            <a:noFill/>
            <a:ln w="31750"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i="0" u="none" strike="noStrike" cap="none" normalizeH="0" baseline="0" dirty="0" smtClean="0">
                <a:ln>
                  <a:noFill/>
                </a:ln>
                <a:solidFill>
                  <a:srgbClr val="6767CD"/>
                </a:solidFill>
                <a:effectLst/>
                <a:latin typeface="Times New Roman" pitchFamily="18" charset="0"/>
                <a:ea typeface="楷体_GB2312" pitchFamily="49" charset="-122"/>
              </a:endParaRPr>
            </a:p>
          </p:txBody>
        </p:sp>
      </p:grpSp>
      <p:grpSp>
        <p:nvGrpSpPr>
          <p:cNvPr id="24" name="Group 23"/>
          <p:cNvGrpSpPr/>
          <p:nvPr/>
        </p:nvGrpSpPr>
        <p:grpSpPr>
          <a:xfrm>
            <a:off x="4645819" y="1053405"/>
            <a:ext cx="3688556" cy="2600802"/>
            <a:chOff x="4645819" y="1053405"/>
            <a:chExt cx="3688556" cy="2600802"/>
          </a:xfrm>
        </p:grpSpPr>
        <p:sp>
          <p:nvSpPr>
            <p:cNvPr id="7" name="TextBox 6"/>
            <p:cNvSpPr txBox="1"/>
            <p:nvPr/>
          </p:nvSpPr>
          <p:spPr>
            <a:xfrm>
              <a:off x="4724399" y="1838325"/>
              <a:ext cx="3609976" cy="1815882"/>
            </a:xfrm>
            <a:prstGeom prst="rect">
              <a:avLst/>
            </a:prstGeom>
            <a:noFill/>
          </p:spPr>
          <p:txBody>
            <a:bodyPr wrap="square" rtlCol="0">
              <a:spAutoFit/>
            </a:bodyPr>
            <a:lstStyle/>
            <a:p>
              <a:r>
                <a:rPr lang="en-US" sz="1600" dirty="0">
                  <a:solidFill>
                    <a:srgbClr val="CC0066"/>
                  </a:solidFill>
                  <a:latin typeface="Arial" panose="020B0604020202020204" pitchFamily="34" charset="0"/>
                  <a:cs typeface="Arial" panose="020B0604020202020204" pitchFamily="34" charset="0"/>
                </a:rPr>
                <a:t>An </a:t>
              </a:r>
              <a:r>
                <a:rPr lang="en-US" sz="1600" b="1" dirty="0">
                  <a:solidFill>
                    <a:srgbClr val="CC0066"/>
                  </a:solidFill>
                  <a:latin typeface="Arial" panose="020B0604020202020204" pitchFamily="34" charset="0"/>
                  <a:cs typeface="Arial" panose="020B0604020202020204" pitchFamily="34" charset="0"/>
                </a:rPr>
                <a:t>actuator</a:t>
              </a:r>
              <a:r>
                <a:rPr lang="en-US" sz="1600" dirty="0">
                  <a:solidFill>
                    <a:srgbClr val="CC0066"/>
                  </a:solidFill>
                  <a:latin typeface="Arial" panose="020B0604020202020204" pitchFamily="34" charset="0"/>
                  <a:cs typeface="Arial" panose="020B0604020202020204" pitchFamily="34" charset="0"/>
                </a:rPr>
                <a:t> is a type of </a:t>
              </a:r>
              <a:r>
                <a:rPr lang="en-US" sz="1600" dirty="0" smtClean="0">
                  <a:solidFill>
                    <a:srgbClr val="CC0066"/>
                  </a:solidFill>
                  <a:latin typeface="Arial" panose="020B0604020202020204" pitchFamily="34" charset="0"/>
                  <a:cs typeface="Arial" panose="020B0604020202020204" pitchFamily="34" charset="0"/>
                </a:rPr>
                <a:t>motor for </a:t>
              </a:r>
              <a:r>
                <a:rPr lang="en-US" sz="1600" dirty="0">
                  <a:solidFill>
                    <a:srgbClr val="CC0066"/>
                  </a:solidFill>
                  <a:latin typeface="Arial" panose="020B0604020202020204" pitchFamily="34" charset="0"/>
                  <a:cs typeface="Arial" panose="020B0604020202020204" pitchFamily="34" charset="0"/>
                </a:rPr>
                <a:t>moving or controlling a mechanism or system. It is operated by a source of </a:t>
              </a:r>
              <a:r>
                <a:rPr lang="en-US" sz="1600" dirty="0" smtClean="0">
                  <a:solidFill>
                    <a:srgbClr val="CC0066"/>
                  </a:solidFill>
                  <a:latin typeface="Arial" panose="020B0604020202020204" pitchFamily="34" charset="0"/>
                  <a:cs typeface="Arial" panose="020B0604020202020204" pitchFamily="34" charset="0"/>
                </a:rPr>
                <a:t>energy (air, fluid, electricity) </a:t>
              </a:r>
              <a:r>
                <a:rPr lang="en-US" sz="1600" dirty="0">
                  <a:solidFill>
                    <a:srgbClr val="CC0066"/>
                  </a:solidFill>
                  <a:latin typeface="Arial" panose="020B0604020202020204" pitchFamily="34" charset="0"/>
                  <a:cs typeface="Arial" panose="020B0604020202020204" pitchFamily="34" charset="0"/>
                </a:rPr>
                <a:t>and converts </a:t>
              </a:r>
              <a:r>
                <a:rPr lang="en-US" sz="1600" dirty="0" smtClean="0">
                  <a:solidFill>
                    <a:srgbClr val="CC0066"/>
                  </a:solidFill>
                  <a:latin typeface="Arial" panose="020B0604020202020204" pitchFamily="34" charset="0"/>
                  <a:cs typeface="Arial" panose="020B0604020202020204" pitchFamily="34" charset="0"/>
                </a:rPr>
                <a:t>into </a:t>
              </a:r>
              <a:r>
                <a:rPr lang="en-US" sz="1600" dirty="0">
                  <a:solidFill>
                    <a:srgbClr val="CC0066"/>
                  </a:solidFill>
                  <a:latin typeface="Arial" panose="020B0604020202020204" pitchFamily="34" charset="0"/>
                  <a:cs typeface="Arial" panose="020B0604020202020204" pitchFamily="34" charset="0"/>
                </a:rPr>
                <a:t>motion. An actuator is the mechanism by which a control system acts upon an environment.</a:t>
              </a:r>
            </a:p>
          </p:txBody>
        </p:sp>
        <p:sp>
          <p:nvSpPr>
            <p:cNvPr id="9" name="Rectangle 8"/>
            <p:cNvSpPr/>
            <p:nvPr/>
          </p:nvSpPr>
          <p:spPr>
            <a:xfrm>
              <a:off x="5410750" y="1053405"/>
              <a:ext cx="2151551" cy="707886"/>
            </a:xfrm>
            <a:prstGeom prst="rect">
              <a:avLst/>
            </a:prstGeom>
            <a:noFill/>
          </p:spPr>
          <p:txBody>
            <a:bodyPr wrap="none" lIns="91440" tIns="45720" rIns="91440" bIns="45720">
              <a:spAutoFit/>
            </a:bodyPr>
            <a:lstStyle/>
            <a:p>
              <a:pPr algn="ctr"/>
              <a:r>
                <a:rPr lang="en-US" sz="4000" b="1" cap="none" spc="0" dirty="0" smtClean="0">
                  <a:ln w="24500" cmpd="dbl">
                    <a:solidFill>
                      <a:srgbClr val="C00000"/>
                    </a:solidFill>
                    <a:prstDash val="solid"/>
                    <a:miter lim="800000"/>
                  </a:ln>
                  <a:gradFill>
                    <a:gsLst>
                      <a:gs pos="7000">
                        <a:srgbClr val="990033"/>
                      </a:gs>
                      <a:gs pos="63000">
                        <a:srgbClr val="FF3399"/>
                      </a:gs>
                      <a:gs pos="100000">
                        <a:srgbClr val="FF00FF"/>
                      </a:gs>
                    </a:gsLst>
                    <a:lin ang="5400000"/>
                  </a:gradFill>
                  <a:effectLst>
                    <a:outerShdw blurRad="38100" dist="38100" dir="7020000" algn="tl">
                      <a:srgbClr val="000000">
                        <a:alpha val="35000"/>
                      </a:srgbClr>
                    </a:outerShdw>
                  </a:effectLst>
                </a:rPr>
                <a:t>Actuator</a:t>
              </a:r>
              <a:endParaRPr lang="en-US" sz="4000" b="1" cap="none" spc="0" dirty="0">
                <a:ln w="24500" cmpd="dbl">
                  <a:solidFill>
                    <a:srgbClr val="C00000"/>
                  </a:solidFill>
                  <a:prstDash val="solid"/>
                  <a:miter lim="800000"/>
                </a:ln>
                <a:gradFill>
                  <a:gsLst>
                    <a:gs pos="7000">
                      <a:srgbClr val="990033"/>
                    </a:gs>
                    <a:gs pos="63000">
                      <a:srgbClr val="FF3399"/>
                    </a:gs>
                    <a:gs pos="100000">
                      <a:srgbClr val="FF00FF"/>
                    </a:gs>
                  </a:gsLst>
                  <a:lin ang="5400000"/>
                </a:gradFill>
                <a:effectLst>
                  <a:outerShdw blurRad="38100" dist="38100" dir="7020000" algn="tl">
                    <a:srgbClr val="000000">
                      <a:alpha val="35000"/>
                    </a:srgbClr>
                  </a:outerShdw>
                </a:effectLst>
              </a:endParaRPr>
            </a:p>
          </p:txBody>
        </p:sp>
        <p:sp>
          <p:nvSpPr>
            <p:cNvPr id="22" name="Round Diagonal Corner Rectangle 21"/>
            <p:cNvSpPr/>
            <p:nvPr/>
          </p:nvSpPr>
          <p:spPr bwMode="auto">
            <a:xfrm>
              <a:off x="4645819" y="1761291"/>
              <a:ext cx="3688556" cy="1892916"/>
            </a:xfrm>
            <a:prstGeom prst="round2DiagRect">
              <a:avLst/>
            </a:prstGeom>
            <a:noFill/>
            <a:ln w="31750" cap="flat" cmpd="sng" algn="ctr">
              <a:solidFill>
                <a:srgbClr val="990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i="0" u="none" strike="noStrike" cap="none" normalizeH="0" baseline="0" dirty="0" smtClean="0">
                <a:ln>
                  <a:noFill/>
                </a:ln>
                <a:solidFill>
                  <a:srgbClr val="6767CD"/>
                </a:solidFill>
                <a:effectLst/>
                <a:latin typeface="Times New Roman" pitchFamily="18" charset="0"/>
                <a:ea typeface="楷体_GB2312" pitchFamily="49" charset="-122"/>
              </a:endParaRPr>
            </a:p>
          </p:txBody>
        </p:sp>
      </p:grpSp>
      <p:grpSp>
        <p:nvGrpSpPr>
          <p:cNvPr id="25" name="Group 24"/>
          <p:cNvGrpSpPr/>
          <p:nvPr/>
        </p:nvGrpSpPr>
        <p:grpSpPr>
          <a:xfrm>
            <a:off x="1509427" y="3680652"/>
            <a:ext cx="6129623" cy="2498507"/>
            <a:chOff x="1509427" y="3680652"/>
            <a:chExt cx="6129623" cy="2498507"/>
          </a:xfrm>
        </p:grpSpPr>
        <p:sp>
          <p:nvSpPr>
            <p:cNvPr id="10" name="Rectangle 9"/>
            <p:cNvSpPr/>
            <p:nvPr/>
          </p:nvSpPr>
          <p:spPr>
            <a:xfrm>
              <a:off x="3138771" y="4318068"/>
              <a:ext cx="2711383" cy="707886"/>
            </a:xfrm>
            <a:prstGeom prst="rect">
              <a:avLst/>
            </a:prstGeom>
            <a:noFill/>
          </p:spPr>
          <p:txBody>
            <a:bodyPr wrap="none" lIns="91440" tIns="45720" rIns="91440" bIns="45720">
              <a:spAutoFit/>
            </a:bodyPr>
            <a:lstStyle/>
            <a:p>
              <a:pPr algn="ctr"/>
              <a:r>
                <a:rPr lang="en-US" sz="4000" b="1" cap="none" spc="0" dirty="0" smtClean="0">
                  <a:ln w="24500" cmpd="dbl">
                    <a:solidFill>
                      <a:srgbClr val="9900FF"/>
                    </a:solidFill>
                    <a:prstDash val="solid"/>
                    <a:miter lim="800000"/>
                  </a:ln>
                  <a:gradFill>
                    <a:gsLst>
                      <a:gs pos="7000">
                        <a:srgbClr val="660066"/>
                      </a:gs>
                      <a:gs pos="63000">
                        <a:srgbClr val="9900FF"/>
                      </a:gs>
                      <a:gs pos="100000">
                        <a:srgbClr val="CC66FF"/>
                      </a:gs>
                    </a:gsLst>
                    <a:lin ang="5400000"/>
                  </a:gradFill>
                  <a:effectLst>
                    <a:outerShdw blurRad="38100" dist="38100" dir="7020000" algn="tl">
                      <a:srgbClr val="000000">
                        <a:alpha val="35000"/>
                      </a:srgbClr>
                    </a:outerShdw>
                  </a:effectLst>
                </a:rPr>
                <a:t>Transducer</a:t>
              </a:r>
              <a:endParaRPr lang="en-US" sz="4000" b="1" cap="none" spc="0" dirty="0">
                <a:ln w="24500" cmpd="dbl">
                  <a:solidFill>
                    <a:srgbClr val="9900FF"/>
                  </a:solidFill>
                  <a:prstDash val="solid"/>
                  <a:miter lim="800000"/>
                </a:ln>
                <a:gradFill>
                  <a:gsLst>
                    <a:gs pos="7000">
                      <a:srgbClr val="660066"/>
                    </a:gs>
                    <a:gs pos="63000">
                      <a:srgbClr val="9900FF"/>
                    </a:gs>
                    <a:gs pos="100000">
                      <a:srgbClr val="CC66FF"/>
                    </a:gs>
                  </a:gsLst>
                  <a:lin ang="5400000"/>
                </a:gradFill>
                <a:effectLst>
                  <a:outerShdw blurRad="38100" dist="38100" dir="7020000" algn="tl">
                    <a:srgbClr val="000000">
                      <a:alpha val="35000"/>
                    </a:srgbClr>
                  </a:outerShdw>
                </a:effectLst>
              </a:endParaRPr>
            </a:p>
          </p:txBody>
        </p:sp>
        <p:sp>
          <p:nvSpPr>
            <p:cNvPr id="11" name="TextBox 10"/>
            <p:cNvSpPr txBox="1"/>
            <p:nvPr/>
          </p:nvSpPr>
          <p:spPr>
            <a:xfrm>
              <a:off x="1651927" y="5101941"/>
              <a:ext cx="5913670" cy="1077218"/>
            </a:xfrm>
            <a:prstGeom prst="rect">
              <a:avLst/>
            </a:prstGeom>
            <a:noFill/>
          </p:spPr>
          <p:txBody>
            <a:bodyPr wrap="square" rtlCol="0">
              <a:spAutoFit/>
            </a:bodyPr>
            <a:lstStyle/>
            <a:p>
              <a:r>
                <a:rPr lang="en-US" sz="1600" dirty="0">
                  <a:solidFill>
                    <a:srgbClr val="800080"/>
                  </a:solidFill>
                  <a:latin typeface="Arial" panose="020B0604020202020204" pitchFamily="34" charset="0"/>
                  <a:cs typeface="Arial" panose="020B0604020202020204" pitchFamily="34" charset="0"/>
                </a:rPr>
                <a:t>A </a:t>
              </a:r>
              <a:r>
                <a:rPr lang="en-US" sz="1600" b="1" dirty="0">
                  <a:solidFill>
                    <a:srgbClr val="800080"/>
                  </a:solidFill>
                  <a:latin typeface="Arial" panose="020B0604020202020204" pitchFamily="34" charset="0"/>
                  <a:cs typeface="Arial" panose="020B0604020202020204" pitchFamily="34" charset="0"/>
                </a:rPr>
                <a:t>transducer</a:t>
              </a:r>
              <a:r>
                <a:rPr lang="en-US" sz="1600" dirty="0">
                  <a:solidFill>
                    <a:srgbClr val="800080"/>
                  </a:solidFill>
                  <a:latin typeface="Arial" panose="020B0604020202020204" pitchFamily="34" charset="0"/>
                  <a:cs typeface="Arial" panose="020B0604020202020204" pitchFamily="34" charset="0"/>
                </a:rPr>
                <a:t> is a device that converts a signal in one form of energy to another form of energy. Energy types include (but are not limited to) electrical, mechanical, electromagnetic (including light), chemical, acoustic or thermal energy.</a:t>
              </a:r>
            </a:p>
          </p:txBody>
        </p:sp>
        <p:sp>
          <p:nvSpPr>
            <p:cNvPr id="14" name="Notched Right Arrow 13"/>
            <p:cNvSpPr/>
            <p:nvPr/>
          </p:nvSpPr>
          <p:spPr bwMode="auto">
            <a:xfrm rot="2986866">
              <a:off x="2486081" y="3752850"/>
              <a:ext cx="804861" cy="660468"/>
            </a:xfrm>
            <a:prstGeom prst="notchedRightArrow">
              <a:avLst/>
            </a:prstGeom>
            <a:gradFill flip="none" rotWithShape="1">
              <a:gsLst>
                <a:gs pos="0">
                  <a:schemeClr val="accent6">
                    <a:lumMod val="50000"/>
                  </a:schemeClr>
                </a:gs>
                <a:gs pos="28000">
                  <a:schemeClr val="accent6">
                    <a:lumMod val="50000"/>
                  </a:schemeClr>
                </a:gs>
                <a:gs pos="100000">
                  <a:schemeClr val="accent6">
                    <a:lumMod val="50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0" name="Notched Right Arrow 19"/>
            <p:cNvSpPr/>
            <p:nvPr/>
          </p:nvSpPr>
          <p:spPr bwMode="auto">
            <a:xfrm rot="7816653">
              <a:off x="5614943" y="3752849"/>
              <a:ext cx="804861" cy="660468"/>
            </a:xfrm>
            <a:prstGeom prst="notchedRightArrow">
              <a:avLst/>
            </a:prstGeom>
            <a:gradFill flip="none" rotWithShape="1">
              <a:gsLst>
                <a:gs pos="0">
                  <a:schemeClr val="accent6">
                    <a:lumMod val="50000"/>
                  </a:schemeClr>
                </a:gs>
                <a:gs pos="28000">
                  <a:schemeClr val="accent6">
                    <a:lumMod val="50000"/>
                  </a:schemeClr>
                </a:gs>
                <a:gs pos="100000">
                  <a:schemeClr val="accent6">
                    <a:lumMod val="50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1" name="Rounded Rectangle 20"/>
            <p:cNvSpPr/>
            <p:nvPr/>
          </p:nvSpPr>
          <p:spPr bwMode="auto">
            <a:xfrm>
              <a:off x="1509427" y="5101941"/>
              <a:ext cx="6129623" cy="1077218"/>
            </a:xfrm>
            <a:prstGeom prst="roundRect">
              <a:avLst/>
            </a:prstGeom>
            <a:noFill/>
            <a:ln w="28575" cap="flat" cmpd="sng" algn="ctr">
              <a:solidFill>
                <a:srgbClr val="8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grpSp>
    </p:spTree>
    <p:extLst>
      <p:ext uri="{BB962C8B-B14F-4D97-AF65-F5344CB8AC3E}">
        <p14:creationId xmlns:p14="http://schemas.microsoft.com/office/powerpoint/2010/main" val="418812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4</a:t>
            </a:fld>
            <a:endParaRPr lang="en-US" altLang="zh-CN" dirty="0"/>
          </a:p>
        </p:txBody>
      </p:sp>
      <p:grpSp>
        <p:nvGrpSpPr>
          <p:cNvPr id="16" name="Group 15"/>
          <p:cNvGrpSpPr/>
          <p:nvPr/>
        </p:nvGrpSpPr>
        <p:grpSpPr>
          <a:xfrm>
            <a:off x="141956" y="1185632"/>
            <a:ext cx="1557337" cy="1858767"/>
            <a:chOff x="342774" y="1185632"/>
            <a:chExt cx="1557337" cy="1858767"/>
          </a:xfrm>
        </p:grpSpPr>
        <p:grpSp>
          <p:nvGrpSpPr>
            <p:cNvPr id="4" name="群組 13"/>
            <p:cNvGrpSpPr>
              <a:grpSpLocks/>
            </p:cNvGrpSpPr>
            <p:nvPr/>
          </p:nvGrpSpPr>
          <p:grpSpPr bwMode="auto">
            <a:xfrm>
              <a:off x="342774" y="1462631"/>
              <a:ext cx="1557337" cy="1581768"/>
              <a:chOff x="7285055" y="2866417"/>
              <a:chExt cx="1557495" cy="1582545"/>
            </a:xfrm>
          </p:grpSpPr>
          <p:pic>
            <p:nvPicPr>
              <p:cNvPr id="5" name="Picture 6" descr="http://upload.wikimedia.org/wikipedia/commons/thumb/2/2e/Motion_detector.jpg/186px-Motion_detector.jpg"/>
              <p:cNvPicPr>
                <a:picLocks noChangeAspect="1" noChangeArrowheads="1"/>
              </p:cNvPicPr>
              <p:nvPr/>
            </p:nvPicPr>
            <p:blipFill>
              <a:blip r:embed="rId2" cstate="print"/>
              <a:srcRect/>
              <a:stretch>
                <a:fillRect/>
              </a:stretch>
            </p:blipFill>
            <p:spPr bwMode="auto">
              <a:xfrm>
                <a:off x="7480357" y="2866417"/>
                <a:ext cx="938415" cy="1205814"/>
              </a:xfrm>
              <a:prstGeom prst="rect">
                <a:avLst/>
              </a:prstGeom>
              <a:noFill/>
              <a:ln w="9525">
                <a:noFill/>
                <a:miter lim="800000"/>
                <a:headEnd/>
                <a:tailEnd/>
              </a:ln>
            </p:spPr>
          </p:pic>
          <p:sp>
            <p:nvSpPr>
              <p:cNvPr id="6" name="文字方塊 8"/>
              <p:cNvSpPr txBox="1">
                <a:spLocks noChangeArrowheads="1"/>
              </p:cNvSpPr>
              <p:nvPr/>
            </p:nvSpPr>
            <p:spPr bwMode="auto">
              <a:xfrm>
                <a:off x="7285055" y="4079630"/>
                <a:ext cx="1557495" cy="369332"/>
              </a:xfrm>
              <a:prstGeom prst="rect">
                <a:avLst/>
              </a:prstGeom>
              <a:noFill/>
              <a:ln w="9525">
                <a:noFill/>
                <a:miter lim="800000"/>
                <a:headEnd/>
                <a:tailEnd/>
              </a:ln>
            </p:spPr>
            <p:txBody>
              <a:bodyPr>
                <a:spAutoFit/>
              </a:bodyPr>
              <a:lstStyle/>
              <a:p>
                <a:r>
                  <a:rPr lang="en-US" altLang="zh-TW" sz="900" dirty="0">
                    <a:latin typeface="Arial" charset="0"/>
                    <a:cs typeface="Arial" charset="0"/>
                    <a:hlinkClick r:id="rId3"/>
                  </a:rPr>
                  <a:t>http://en.wikipedia.org/wiki/Motion_detector</a:t>
                </a:r>
                <a:endParaRPr lang="zh-TW" altLang="en-US" sz="900" dirty="0">
                  <a:latin typeface="Arial" charset="0"/>
                  <a:cs typeface="Arial" charset="0"/>
                </a:endParaRPr>
              </a:p>
            </p:txBody>
          </p:sp>
        </p:grpSp>
        <p:sp>
          <p:nvSpPr>
            <p:cNvPr id="15" name="TextBox 14"/>
            <p:cNvSpPr txBox="1"/>
            <p:nvPr/>
          </p:nvSpPr>
          <p:spPr>
            <a:xfrm>
              <a:off x="378565" y="1185632"/>
              <a:ext cx="1402609"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Motion detector</a:t>
              </a:r>
              <a:endParaRPr lang="en-US" sz="1200" b="1" dirty="0">
                <a:solidFill>
                  <a:srgbClr val="660066"/>
                </a:solidFill>
                <a:latin typeface="Arial" pitchFamily="34" charset="0"/>
                <a:cs typeface="Arial" pitchFamily="34" charset="0"/>
              </a:endParaRPr>
            </a:p>
          </p:txBody>
        </p:sp>
      </p:grpSp>
      <p:grpSp>
        <p:nvGrpSpPr>
          <p:cNvPr id="17" name="Group 16"/>
          <p:cNvGrpSpPr/>
          <p:nvPr/>
        </p:nvGrpSpPr>
        <p:grpSpPr>
          <a:xfrm>
            <a:off x="1664089" y="4913746"/>
            <a:ext cx="2095551" cy="1510947"/>
            <a:chOff x="134939" y="3044399"/>
            <a:chExt cx="2095551" cy="1510947"/>
          </a:xfrm>
        </p:grpSpPr>
        <p:grpSp>
          <p:nvGrpSpPr>
            <p:cNvPr id="7" name="群組 14"/>
            <p:cNvGrpSpPr>
              <a:grpSpLocks/>
            </p:cNvGrpSpPr>
            <p:nvPr/>
          </p:nvGrpSpPr>
          <p:grpSpPr bwMode="auto">
            <a:xfrm>
              <a:off x="134939" y="3281631"/>
              <a:ext cx="2095551" cy="1273715"/>
              <a:chOff x="3568386" y="3783204"/>
              <a:chExt cx="2095500" cy="1275054"/>
            </a:xfrm>
          </p:grpSpPr>
          <p:pic>
            <p:nvPicPr>
              <p:cNvPr id="8" name="Picture 10" descr="http://upload.wikimedia.org/wikipedia/commons/thumb/8/84/Koortsthermometers-AFEC-0120-Lot240901%2BHartmann-0123-Lot3499.jpg/220px-Koortsthermometers-AFEC-0120-Lot240901%2BHartmann-0123-Lot3499.jpg"/>
              <p:cNvPicPr>
                <a:picLocks noChangeAspect="1" noChangeArrowheads="1"/>
              </p:cNvPicPr>
              <p:nvPr/>
            </p:nvPicPr>
            <p:blipFill>
              <a:blip r:embed="rId4" cstate="print"/>
              <a:srcRect/>
              <a:stretch>
                <a:fillRect/>
              </a:stretch>
            </p:blipFill>
            <p:spPr bwMode="auto">
              <a:xfrm>
                <a:off x="3568386" y="3783204"/>
                <a:ext cx="2095500" cy="895350"/>
              </a:xfrm>
              <a:prstGeom prst="rect">
                <a:avLst/>
              </a:prstGeom>
              <a:noFill/>
              <a:ln w="9525">
                <a:noFill/>
                <a:miter lim="800000"/>
                <a:headEnd/>
                <a:tailEnd/>
              </a:ln>
            </p:spPr>
          </p:pic>
          <p:sp>
            <p:nvSpPr>
              <p:cNvPr id="9" name="文字方塊 10"/>
              <p:cNvSpPr txBox="1">
                <a:spLocks noChangeArrowheads="1"/>
              </p:cNvSpPr>
              <p:nvPr/>
            </p:nvSpPr>
            <p:spPr bwMode="auto">
              <a:xfrm>
                <a:off x="3568386" y="4688538"/>
                <a:ext cx="1972960" cy="369720"/>
              </a:xfrm>
              <a:prstGeom prst="rect">
                <a:avLst/>
              </a:prstGeom>
              <a:noFill/>
              <a:ln w="9525">
                <a:noFill/>
                <a:miter lim="800000"/>
                <a:headEnd/>
                <a:tailEnd/>
              </a:ln>
            </p:spPr>
            <p:txBody>
              <a:bodyPr wrap="square">
                <a:spAutoFit/>
              </a:bodyPr>
              <a:lstStyle/>
              <a:p>
                <a:r>
                  <a:rPr lang="en-US" altLang="zh-TW" sz="900" dirty="0">
                    <a:latin typeface="Arial" charset="0"/>
                    <a:cs typeface="Arial" charset="0"/>
                    <a:hlinkClick r:id="rId5"/>
                  </a:rPr>
                  <a:t>http://en.wikipedia.org/wiki/Medical_thermometer</a:t>
                </a:r>
                <a:endParaRPr lang="zh-TW" altLang="en-US" sz="900" dirty="0">
                  <a:latin typeface="Arial" charset="0"/>
                  <a:cs typeface="Arial" charset="0"/>
                </a:endParaRPr>
              </a:p>
            </p:txBody>
          </p:sp>
        </p:grpSp>
        <p:sp>
          <p:nvSpPr>
            <p:cNvPr id="19" name="TextBox 18"/>
            <p:cNvSpPr txBox="1"/>
            <p:nvPr/>
          </p:nvSpPr>
          <p:spPr>
            <a:xfrm>
              <a:off x="452944" y="3044399"/>
              <a:ext cx="1402609"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Thermometer</a:t>
              </a:r>
              <a:endParaRPr lang="en-US" sz="1200" b="1" dirty="0">
                <a:solidFill>
                  <a:srgbClr val="660066"/>
                </a:solidFill>
                <a:latin typeface="Arial" pitchFamily="34" charset="0"/>
                <a:cs typeface="Arial" pitchFamily="34" charset="0"/>
              </a:endParaRPr>
            </a:p>
          </p:txBody>
        </p:sp>
      </p:grpSp>
      <p:grpSp>
        <p:nvGrpSpPr>
          <p:cNvPr id="20" name="Group 19"/>
          <p:cNvGrpSpPr/>
          <p:nvPr/>
        </p:nvGrpSpPr>
        <p:grpSpPr>
          <a:xfrm>
            <a:off x="3068564" y="2991548"/>
            <a:ext cx="1907396" cy="1965025"/>
            <a:chOff x="1154249" y="4174611"/>
            <a:chExt cx="1907396" cy="1965025"/>
          </a:xfrm>
        </p:grpSpPr>
        <p:grpSp>
          <p:nvGrpSpPr>
            <p:cNvPr id="10" name="群組 15"/>
            <p:cNvGrpSpPr>
              <a:grpSpLocks/>
            </p:cNvGrpSpPr>
            <p:nvPr/>
          </p:nvGrpSpPr>
          <p:grpSpPr bwMode="auto">
            <a:xfrm>
              <a:off x="1154249" y="4555346"/>
              <a:ext cx="1907395" cy="1584290"/>
              <a:chOff x="6090522" y="4803746"/>
              <a:chExt cx="1907965" cy="1584626"/>
            </a:xfrm>
          </p:grpSpPr>
          <p:pic>
            <p:nvPicPr>
              <p:cNvPr id="11" name="Picture 12" descr="http://www.laptopbroker.com/images/iphone/accel.png"/>
              <p:cNvPicPr>
                <a:picLocks noChangeAspect="1" noChangeArrowheads="1"/>
              </p:cNvPicPr>
              <p:nvPr/>
            </p:nvPicPr>
            <p:blipFill>
              <a:blip r:embed="rId6" cstate="print"/>
              <a:srcRect/>
              <a:stretch>
                <a:fillRect/>
              </a:stretch>
            </p:blipFill>
            <p:spPr bwMode="auto">
              <a:xfrm>
                <a:off x="6090522" y="4803746"/>
                <a:ext cx="1907965" cy="1541790"/>
              </a:xfrm>
              <a:prstGeom prst="rect">
                <a:avLst/>
              </a:prstGeom>
              <a:noFill/>
              <a:ln w="9525">
                <a:noFill/>
                <a:miter lim="800000"/>
                <a:headEnd/>
                <a:tailEnd/>
              </a:ln>
            </p:spPr>
          </p:pic>
          <p:sp>
            <p:nvSpPr>
              <p:cNvPr id="12" name="文字方塊 12"/>
              <p:cNvSpPr txBox="1">
                <a:spLocks noChangeArrowheads="1"/>
              </p:cNvSpPr>
              <p:nvPr/>
            </p:nvSpPr>
            <p:spPr bwMode="auto">
              <a:xfrm>
                <a:off x="6282440" y="6142099"/>
                <a:ext cx="1716047" cy="246273"/>
              </a:xfrm>
              <a:prstGeom prst="rect">
                <a:avLst/>
              </a:prstGeom>
              <a:noFill/>
              <a:ln w="9525">
                <a:noFill/>
                <a:miter lim="800000"/>
                <a:headEnd/>
                <a:tailEnd/>
              </a:ln>
            </p:spPr>
            <p:txBody>
              <a:bodyPr wrap="none">
                <a:spAutoFit/>
              </a:bodyPr>
              <a:lstStyle/>
              <a:p>
                <a:r>
                  <a:rPr lang="en-US" altLang="zh-TW" sz="1000" dirty="0">
                    <a:latin typeface="Arial" charset="0"/>
                    <a:cs typeface="Arial" charset="0"/>
                    <a:hlinkClick r:id="rId7"/>
                  </a:rPr>
                  <a:t>http://www.iphone-gear.org</a:t>
                </a:r>
                <a:endParaRPr lang="zh-TW" altLang="en-US" sz="1000" dirty="0">
                  <a:latin typeface="Arial" charset="0"/>
                  <a:cs typeface="Arial" charset="0"/>
                </a:endParaRPr>
              </a:p>
            </p:txBody>
          </p:sp>
        </p:grpSp>
        <p:sp>
          <p:nvSpPr>
            <p:cNvPr id="21" name="TextBox 20"/>
            <p:cNvSpPr txBox="1"/>
            <p:nvPr/>
          </p:nvSpPr>
          <p:spPr>
            <a:xfrm>
              <a:off x="1466851" y="4174611"/>
              <a:ext cx="1594794" cy="461665"/>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Accelerometer as orientation sensor</a:t>
              </a:r>
              <a:endParaRPr lang="en-US" sz="1200" b="1" dirty="0">
                <a:solidFill>
                  <a:srgbClr val="660066"/>
                </a:solidFill>
                <a:latin typeface="Arial" pitchFamily="34" charset="0"/>
                <a:cs typeface="Arial" pitchFamily="34" charset="0"/>
              </a:endParaRPr>
            </a:p>
          </p:txBody>
        </p:sp>
      </p:grpSp>
      <p:grpSp>
        <p:nvGrpSpPr>
          <p:cNvPr id="18" name="Group 17"/>
          <p:cNvGrpSpPr/>
          <p:nvPr/>
        </p:nvGrpSpPr>
        <p:grpSpPr>
          <a:xfrm>
            <a:off x="3907960" y="1140035"/>
            <a:ext cx="2762250" cy="1904364"/>
            <a:chOff x="2562225" y="1063290"/>
            <a:chExt cx="2762250" cy="1904364"/>
          </a:xfrm>
        </p:grpSpPr>
        <p:grpSp>
          <p:nvGrpSpPr>
            <p:cNvPr id="14" name="Group 13"/>
            <p:cNvGrpSpPr/>
            <p:nvPr/>
          </p:nvGrpSpPr>
          <p:grpSpPr>
            <a:xfrm>
              <a:off x="2562225" y="1294123"/>
              <a:ext cx="2762250" cy="1673531"/>
              <a:chOff x="2562225" y="1294123"/>
              <a:chExt cx="2762250" cy="1673531"/>
            </a:xfrm>
          </p:grpSpPr>
          <p:sp>
            <p:nvSpPr>
              <p:cNvPr id="13" name="Rectangle 12"/>
              <p:cNvSpPr/>
              <p:nvPr/>
            </p:nvSpPr>
            <p:spPr>
              <a:xfrm>
                <a:off x="2676527" y="2598322"/>
                <a:ext cx="2533648"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8"/>
                  </a:rPr>
                  <a:t>http://</a:t>
                </a:r>
                <a:r>
                  <a:rPr lang="en-US" sz="900" dirty="0" smtClean="0">
                    <a:solidFill>
                      <a:srgbClr val="FF0000"/>
                    </a:solidFill>
                    <a:latin typeface="Arial" panose="020B0604020202020204" pitchFamily="34" charset="0"/>
                    <a:cs typeface="Arial" panose="020B0604020202020204" pitchFamily="34" charset="0"/>
                    <a:hlinkClick r:id="rId8"/>
                  </a:rPr>
                  <a:t>www.trustedreviews.com/opinions/digital-photography-tutorial-camera-sensors</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pic>
            <p:nvPicPr>
              <p:cNvPr id="5017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2225" y="1294123"/>
                <a:ext cx="27622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TextBox 21"/>
            <p:cNvSpPr txBox="1"/>
            <p:nvPr/>
          </p:nvSpPr>
          <p:spPr>
            <a:xfrm>
              <a:off x="2800349" y="1063290"/>
              <a:ext cx="2305052"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Image sensors for cameras</a:t>
              </a:r>
              <a:endParaRPr lang="en-US" sz="1200" b="1" dirty="0">
                <a:solidFill>
                  <a:srgbClr val="660066"/>
                </a:solidFill>
                <a:latin typeface="Arial" pitchFamily="34" charset="0"/>
                <a:cs typeface="Arial" pitchFamily="34" charset="0"/>
              </a:endParaRPr>
            </a:p>
          </p:txBody>
        </p:sp>
      </p:grpSp>
      <p:grpSp>
        <p:nvGrpSpPr>
          <p:cNvPr id="24" name="Group 23"/>
          <p:cNvGrpSpPr/>
          <p:nvPr/>
        </p:nvGrpSpPr>
        <p:grpSpPr>
          <a:xfrm>
            <a:off x="6719887" y="1098884"/>
            <a:ext cx="2390774" cy="2154512"/>
            <a:chOff x="5438776" y="1921175"/>
            <a:chExt cx="2390774" cy="2154512"/>
          </a:xfrm>
        </p:grpSpPr>
        <p:pic>
          <p:nvPicPr>
            <p:cNvPr id="5018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20429" y="2198174"/>
              <a:ext cx="2051945" cy="153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5438776" y="3706355"/>
              <a:ext cx="2390774"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1"/>
                </a:rPr>
                <a:t>http://</a:t>
              </a:r>
              <a:r>
                <a:rPr lang="en-US" sz="900" dirty="0" smtClean="0">
                  <a:solidFill>
                    <a:srgbClr val="FF0000"/>
                  </a:solidFill>
                  <a:latin typeface="Arial" panose="020B0604020202020204" pitchFamily="34" charset="0"/>
                  <a:cs typeface="Arial" panose="020B0604020202020204" pitchFamily="34" charset="0"/>
                  <a:hlinkClick r:id="rId11"/>
                </a:rPr>
                <a:t>www.brainnew.com.tw/Article/ra2006/10mar/F_031006.htm</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5676901" y="1921175"/>
              <a:ext cx="1594794"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Multi-touch display</a:t>
              </a:r>
              <a:endParaRPr lang="en-US" sz="1200" b="1" dirty="0">
                <a:solidFill>
                  <a:srgbClr val="660066"/>
                </a:solidFill>
                <a:latin typeface="Arial" pitchFamily="34" charset="0"/>
                <a:cs typeface="Arial" pitchFamily="34" charset="0"/>
              </a:endParaRPr>
            </a:p>
          </p:txBody>
        </p:sp>
      </p:grpSp>
      <p:grpSp>
        <p:nvGrpSpPr>
          <p:cNvPr id="26" name="Group 25"/>
          <p:cNvGrpSpPr/>
          <p:nvPr/>
        </p:nvGrpSpPr>
        <p:grpSpPr>
          <a:xfrm>
            <a:off x="5031404" y="3737570"/>
            <a:ext cx="1822678" cy="2629349"/>
            <a:chOff x="5876925" y="3706355"/>
            <a:chExt cx="1822678" cy="2629349"/>
          </a:xfrm>
        </p:grpSpPr>
        <p:pic>
          <p:nvPicPr>
            <p:cNvPr id="50181"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5899" y="4122928"/>
              <a:ext cx="1327977" cy="172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5876925" y="5827873"/>
              <a:ext cx="1822678" cy="507831"/>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3"/>
                </a:rPr>
                <a:t>http://</a:t>
              </a:r>
              <a:r>
                <a:rPr lang="en-US" sz="900" dirty="0" smtClean="0">
                  <a:solidFill>
                    <a:srgbClr val="FF0000"/>
                  </a:solidFill>
                  <a:latin typeface="Arial" panose="020B0604020202020204" pitchFamily="34" charset="0"/>
                  <a:cs typeface="Arial" panose="020B0604020202020204" pitchFamily="34" charset="0"/>
                  <a:hlinkClick r:id="rId13"/>
                </a:rPr>
                <a:t>www.samsungupdate.com/android-how-to/how-to-use-air-gestures-on-samsung-galaxy-s4</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5990867" y="3706355"/>
              <a:ext cx="1594794" cy="461665"/>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Proximity sensor: air gesture</a:t>
              </a:r>
              <a:endParaRPr lang="en-US" sz="1200" b="1" dirty="0">
                <a:solidFill>
                  <a:srgbClr val="660066"/>
                </a:solidFill>
                <a:latin typeface="Arial" pitchFamily="34" charset="0"/>
                <a:cs typeface="Arial" pitchFamily="34" charset="0"/>
              </a:endParaRPr>
            </a:p>
          </p:txBody>
        </p:sp>
      </p:grpSp>
      <p:grpSp>
        <p:nvGrpSpPr>
          <p:cNvPr id="29" name="Group 28"/>
          <p:cNvGrpSpPr/>
          <p:nvPr/>
        </p:nvGrpSpPr>
        <p:grpSpPr>
          <a:xfrm>
            <a:off x="1548396" y="1102377"/>
            <a:ext cx="2051994" cy="2085969"/>
            <a:chOff x="4446054" y="3521690"/>
            <a:chExt cx="2051994" cy="2085969"/>
          </a:xfrm>
        </p:grpSpPr>
        <p:pic>
          <p:nvPicPr>
            <p:cNvPr id="50184"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8028" y="3863740"/>
              <a:ext cx="1928046" cy="133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4446054" y="3521690"/>
              <a:ext cx="2051994" cy="461665"/>
            </a:xfrm>
            <a:prstGeom prst="rect">
              <a:avLst/>
            </a:prstGeom>
            <a:noFill/>
          </p:spPr>
          <p:txBody>
            <a:bodyPr wrap="square" rtlCol="0">
              <a:spAutoFit/>
            </a:bodyPr>
            <a:lstStyle/>
            <a:p>
              <a:r>
                <a:rPr lang="en-US" sz="1200" b="1" dirty="0">
                  <a:solidFill>
                    <a:srgbClr val="660066"/>
                  </a:solidFill>
                  <a:latin typeface="Arial" pitchFamily="34" charset="0"/>
                  <a:cs typeface="Arial" pitchFamily="34" charset="0"/>
                </a:rPr>
                <a:t>U</a:t>
              </a:r>
              <a:r>
                <a:rPr lang="en-US" sz="1200" b="1" dirty="0" smtClean="0">
                  <a:solidFill>
                    <a:srgbClr val="660066"/>
                  </a:solidFill>
                  <a:latin typeface="Arial" pitchFamily="34" charset="0"/>
                  <a:cs typeface="Arial" pitchFamily="34" charset="0"/>
                </a:rPr>
                <a:t>ltrasonic displacement sensor </a:t>
              </a:r>
              <a:endParaRPr lang="en-US" sz="1200" b="1" dirty="0">
                <a:solidFill>
                  <a:srgbClr val="660066"/>
                </a:solidFill>
                <a:latin typeface="Arial" pitchFamily="34" charset="0"/>
                <a:cs typeface="Arial" pitchFamily="34" charset="0"/>
              </a:endParaRPr>
            </a:p>
          </p:txBody>
        </p:sp>
        <p:sp>
          <p:nvSpPr>
            <p:cNvPr id="28" name="Rectangle 27"/>
            <p:cNvSpPr/>
            <p:nvPr/>
          </p:nvSpPr>
          <p:spPr>
            <a:xfrm>
              <a:off x="4593760" y="5099828"/>
              <a:ext cx="1904288" cy="507831"/>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5"/>
                </a:rPr>
                <a:t>http://</a:t>
              </a:r>
              <a:r>
                <a:rPr lang="en-US" sz="900" dirty="0" smtClean="0">
                  <a:solidFill>
                    <a:srgbClr val="FF0000"/>
                  </a:solidFill>
                  <a:latin typeface="Arial" panose="020B0604020202020204" pitchFamily="34" charset="0"/>
                  <a:cs typeface="Arial" panose="020B0604020202020204" pitchFamily="34" charset="0"/>
                  <a:hlinkClick r:id="rId15"/>
                </a:rPr>
                <a:t>www.kiatronics.com/ultrasonic-sensors/ultrasonic-distance-sensor-module-code-70316.html</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grpSp>
        <p:nvGrpSpPr>
          <p:cNvPr id="50176" name="Group 50175"/>
          <p:cNvGrpSpPr/>
          <p:nvPr/>
        </p:nvGrpSpPr>
        <p:grpSpPr>
          <a:xfrm>
            <a:off x="50805" y="3153022"/>
            <a:ext cx="2408471" cy="1972815"/>
            <a:chOff x="29928" y="4671281"/>
            <a:chExt cx="2408471" cy="1972815"/>
          </a:xfrm>
        </p:grpSpPr>
        <p:pic>
          <p:nvPicPr>
            <p:cNvPr id="50185"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928" y="4964893"/>
              <a:ext cx="2408471" cy="135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220307" y="4671281"/>
              <a:ext cx="2027714"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Infrared thermo imaging</a:t>
              </a:r>
              <a:endParaRPr lang="en-US" sz="1200" b="1" dirty="0">
                <a:solidFill>
                  <a:srgbClr val="660066"/>
                </a:solidFill>
                <a:latin typeface="Arial" pitchFamily="34" charset="0"/>
                <a:cs typeface="Arial" pitchFamily="34" charset="0"/>
              </a:endParaRPr>
            </a:p>
          </p:txBody>
        </p:sp>
        <p:sp>
          <p:nvSpPr>
            <p:cNvPr id="30" name="Rectangle 29"/>
            <p:cNvSpPr/>
            <p:nvPr/>
          </p:nvSpPr>
          <p:spPr>
            <a:xfrm>
              <a:off x="134939" y="6274764"/>
              <a:ext cx="2219326"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7"/>
                </a:rPr>
                <a:t>http://www.gizmag.com/uncooled-long-wave-infrared-camera/15637</a:t>
              </a:r>
              <a:r>
                <a:rPr lang="en-US" sz="900" dirty="0" smtClean="0">
                  <a:solidFill>
                    <a:srgbClr val="FF0000"/>
                  </a:solidFill>
                  <a:latin typeface="Arial" panose="020B0604020202020204" pitchFamily="34" charset="0"/>
                  <a:cs typeface="Arial" panose="020B0604020202020204" pitchFamily="34" charset="0"/>
                  <a:hlinkClick r:id="rId17"/>
                </a:rPr>
                <a:t>/</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pic>
        <p:nvPicPr>
          <p:cNvPr id="50186"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184" y="4756505"/>
            <a:ext cx="1675970" cy="79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7"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11388" y="3505174"/>
            <a:ext cx="2473561" cy="125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6958012" y="3253396"/>
            <a:ext cx="1999403"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Optical fiber sensors</a:t>
            </a:r>
            <a:endParaRPr lang="en-US" sz="1200" b="1" dirty="0">
              <a:solidFill>
                <a:srgbClr val="660066"/>
              </a:solidFill>
              <a:latin typeface="Arial" pitchFamily="34" charset="0"/>
              <a:cs typeface="Arial" pitchFamily="34" charset="0"/>
            </a:endParaRPr>
          </a:p>
        </p:txBody>
      </p:sp>
      <p:sp>
        <p:nvSpPr>
          <p:cNvPr id="50177" name="Rectangle 50176"/>
          <p:cNvSpPr/>
          <p:nvPr/>
        </p:nvSpPr>
        <p:spPr>
          <a:xfrm>
            <a:off x="6854083" y="5555814"/>
            <a:ext cx="2289918" cy="507831"/>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20"/>
              </a:rPr>
              <a:t>http://aim2.dlr.de/measurement-techniques/fiber-bragg-grating-method-fbg</a:t>
            </a:r>
            <a:r>
              <a:rPr lang="en-US" sz="900" dirty="0" smtClean="0">
                <a:solidFill>
                  <a:srgbClr val="FF0000"/>
                </a:solidFill>
                <a:latin typeface="Arial" panose="020B0604020202020204" pitchFamily="34" charset="0"/>
                <a:cs typeface="Arial" panose="020B0604020202020204" pitchFamily="34" charset="0"/>
                <a:hlinkClick r:id="rId20"/>
              </a:rPr>
              <a:t>/</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469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in Motion Vehicles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5</a:t>
            </a:fld>
            <a:endParaRPr lang="en-US" altLang="zh-CN"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6" y="1140726"/>
            <a:ext cx="6896100" cy="493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4426" y="6078215"/>
            <a:ext cx="4572000" cy="230832"/>
          </a:xfrm>
          <a:prstGeom prst="rect">
            <a:avLst/>
          </a:prstGeom>
        </p:spPr>
        <p:txBody>
          <a:bodyPr>
            <a:spAutoFit/>
          </a:bodyPr>
          <a:lstStyle/>
          <a:p>
            <a:r>
              <a:rPr lang="en-US" sz="900" dirty="0">
                <a:solidFill>
                  <a:srgbClr val="FF0000"/>
                </a:solidFill>
                <a:latin typeface="Arial" panose="020B0604020202020204" pitchFamily="34" charset="0"/>
                <a:cs typeface="Arial" panose="020B0604020202020204" pitchFamily="34" charset="0"/>
                <a:hlinkClick r:id="rId3"/>
              </a:rPr>
              <a:t>http://www.wintersauto.com/services/advanced-computer-diagnostics</a:t>
            </a:r>
            <a:r>
              <a:rPr lang="en-US" sz="900" dirty="0" smtClean="0">
                <a:solidFill>
                  <a:srgbClr val="FF0000"/>
                </a:solidFill>
                <a:latin typeface="Arial" panose="020B0604020202020204" pitchFamily="34" charset="0"/>
                <a:cs typeface="Arial" panose="020B0604020202020204" pitchFamily="34" charset="0"/>
                <a:hlinkClick r:id="rId3"/>
              </a:rPr>
              <a:t>/</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566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for Healthcare</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6</a:t>
            </a:fld>
            <a:endParaRPr lang="en-US" altLang="zh-CN" dirty="0"/>
          </a:p>
        </p:txBody>
      </p:sp>
      <p:sp>
        <p:nvSpPr>
          <p:cNvPr id="4" name="Rectangle 3"/>
          <p:cNvSpPr/>
          <p:nvPr/>
        </p:nvSpPr>
        <p:spPr>
          <a:xfrm>
            <a:off x="1785939" y="5838823"/>
            <a:ext cx="5848350" cy="246221"/>
          </a:xfrm>
          <a:prstGeom prst="rect">
            <a:avLst/>
          </a:prstGeom>
        </p:spPr>
        <p:txBody>
          <a:bodyPr wrap="square">
            <a:spAutoFit/>
          </a:bodyPr>
          <a:lstStyle/>
          <a:p>
            <a:r>
              <a:rPr lang="en-US" sz="1000" dirty="0">
                <a:solidFill>
                  <a:srgbClr val="FF0000"/>
                </a:solidFill>
                <a:latin typeface="Arial" panose="020B0604020202020204" pitchFamily="34" charset="0"/>
                <a:cs typeface="Arial" panose="020B0604020202020204" pitchFamily="34" charset="0"/>
                <a:hlinkClick r:id="rId2"/>
              </a:rPr>
              <a:t>http://www.designworldonline.com/sensors-advance-medical-and-healthcare-applications</a:t>
            </a:r>
            <a:r>
              <a:rPr lang="en-US" sz="1000" dirty="0" smtClean="0">
                <a:solidFill>
                  <a:srgbClr val="FF0000"/>
                </a:solidFill>
                <a:latin typeface="Arial" panose="020B0604020202020204" pitchFamily="34" charset="0"/>
                <a:cs typeface="Arial" panose="020B0604020202020204" pitchFamily="34" charset="0"/>
                <a:hlinkClick r:id="rId2"/>
              </a:rPr>
              <a:t>/</a:t>
            </a:r>
            <a:r>
              <a:rPr lang="en-US" sz="1000" dirty="0" smtClean="0">
                <a:solidFill>
                  <a:srgbClr val="FF0000"/>
                </a:solidFill>
                <a:latin typeface="Arial" panose="020B0604020202020204" pitchFamily="34" charset="0"/>
                <a:cs typeface="Arial" panose="020B0604020202020204" pitchFamily="34" charset="0"/>
              </a:rPr>
              <a:t> </a:t>
            </a:r>
            <a:endParaRPr lang="en-US" sz="1000" dirty="0">
              <a:solidFill>
                <a:srgbClr val="FF0000"/>
              </a:solidFill>
              <a:latin typeface="Arial" panose="020B0604020202020204" pitchFamily="34" charset="0"/>
              <a:cs typeface="Arial" panose="020B0604020202020204" pitchFamily="34" charset="0"/>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6" y="1112838"/>
            <a:ext cx="4862512" cy="451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69594" y="3947785"/>
            <a:ext cx="1476375" cy="584775"/>
          </a:xfrm>
          <a:prstGeom prst="rect">
            <a:avLst/>
          </a:prstGeom>
        </p:spPr>
        <p:txBody>
          <a:bodyPr wrap="square">
            <a:spAutoFit/>
          </a:bodyPr>
          <a:lstStyle/>
          <a:p>
            <a:r>
              <a:rPr lang="en-US" sz="800" b="1" dirty="0">
                <a:solidFill>
                  <a:srgbClr val="663300"/>
                </a:solidFill>
              </a:rPr>
              <a:t>Electromyography (EMG) </a:t>
            </a:r>
            <a:r>
              <a:rPr lang="en-US" sz="800" dirty="0">
                <a:solidFill>
                  <a:srgbClr val="663300"/>
                </a:solidFill>
              </a:rPr>
              <a:t>is a technique for evaluating and recording the electrical activity produced by skeletal muscles</a:t>
            </a:r>
          </a:p>
        </p:txBody>
      </p:sp>
      <p:sp>
        <p:nvSpPr>
          <p:cNvPr id="8" name="Rectangle 7"/>
          <p:cNvSpPr/>
          <p:nvPr/>
        </p:nvSpPr>
        <p:spPr>
          <a:xfrm>
            <a:off x="392906" y="1717635"/>
            <a:ext cx="2216943" cy="830997"/>
          </a:xfrm>
          <a:prstGeom prst="rect">
            <a:avLst/>
          </a:prstGeom>
        </p:spPr>
        <p:txBody>
          <a:bodyPr wrap="square">
            <a:spAutoFit/>
          </a:bodyPr>
          <a:lstStyle/>
          <a:p>
            <a:r>
              <a:rPr lang="en-US" sz="800" b="1" dirty="0">
                <a:solidFill>
                  <a:srgbClr val="663300"/>
                </a:solidFill>
              </a:rPr>
              <a:t>Electrocardiography (</a:t>
            </a:r>
            <a:r>
              <a:rPr lang="en-US" sz="800" b="1" dirty="0" smtClean="0">
                <a:solidFill>
                  <a:srgbClr val="663300"/>
                </a:solidFill>
              </a:rPr>
              <a:t>ECG) </a:t>
            </a:r>
            <a:r>
              <a:rPr lang="en-US" sz="800" dirty="0">
                <a:solidFill>
                  <a:srgbClr val="663300"/>
                </a:solidFill>
              </a:rPr>
              <a:t>is a transthoracic </a:t>
            </a:r>
            <a:r>
              <a:rPr lang="en-US" sz="800" dirty="0" smtClean="0">
                <a:solidFill>
                  <a:srgbClr val="663300"/>
                </a:solidFill>
              </a:rPr>
              <a:t>interpretation </a:t>
            </a:r>
            <a:r>
              <a:rPr lang="en-US" sz="800" dirty="0">
                <a:solidFill>
                  <a:srgbClr val="663300"/>
                </a:solidFill>
              </a:rPr>
              <a:t>of the electrical activity of the heart over a period of time, </a:t>
            </a:r>
            <a:r>
              <a:rPr lang="en-US" sz="800" dirty="0" smtClean="0">
                <a:solidFill>
                  <a:srgbClr val="663300"/>
                </a:solidFill>
              </a:rPr>
              <a:t>to </a:t>
            </a:r>
            <a:r>
              <a:rPr lang="en-US" sz="800" dirty="0">
                <a:solidFill>
                  <a:srgbClr val="663300"/>
                </a:solidFill>
              </a:rPr>
              <a:t>measure the rate and regularity of heartbeats, as well as the size and position of the chambers, the presence of any damage to the </a:t>
            </a:r>
            <a:r>
              <a:rPr lang="en-US" sz="800" dirty="0" smtClean="0">
                <a:solidFill>
                  <a:srgbClr val="663300"/>
                </a:solidFill>
              </a:rPr>
              <a:t>heart, etc.</a:t>
            </a:r>
            <a:endParaRPr lang="en-US" sz="800" dirty="0">
              <a:solidFill>
                <a:srgbClr val="663300"/>
              </a:solidFill>
            </a:endParaRPr>
          </a:p>
        </p:txBody>
      </p:sp>
      <p:sp>
        <p:nvSpPr>
          <p:cNvPr id="7" name="Rectangle 6"/>
          <p:cNvSpPr/>
          <p:nvPr/>
        </p:nvSpPr>
        <p:spPr>
          <a:xfrm>
            <a:off x="442912" y="4393520"/>
            <a:ext cx="2286000" cy="338554"/>
          </a:xfrm>
          <a:prstGeom prst="rect">
            <a:avLst/>
          </a:prstGeom>
        </p:spPr>
        <p:txBody>
          <a:bodyPr wrap="square">
            <a:spAutoFit/>
          </a:bodyPr>
          <a:lstStyle/>
          <a:p>
            <a:r>
              <a:rPr lang="en-US" sz="800" b="1" dirty="0">
                <a:solidFill>
                  <a:srgbClr val="663300"/>
                </a:solidFill>
              </a:rPr>
              <a:t>I</a:t>
            </a:r>
            <a:r>
              <a:rPr lang="en-US" sz="800" b="1" dirty="0" smtClean="0">
                <a:solidFill>
                  <a:srgbClr val="663300"/>
                </a:solidFill>
              </a:rPr>
              <a:t>nertial </a:t>
            </a:r>
            <a:r>
              <a:rPr lang="en-US" sz="800" b="1" dirty="0">
                <a:solidFill>
                  <a:srgbClr val="663300"/>
                </a:solidFill>
              </a:rPr>
              <a:t>sensors </a:t>
            </a:r>
            <a:r>
              <a:rPr lang="en-US" sz="800" dirty="0" smtClean="0">
                <a:solidFill>
                  <a:srgbClr val="663300"/>
                </a:solidFill>
              </a:rPr>
              <a:t>are accelerometers </a:t>
            </a:r>
            <a:r>
              <a:rPr lang="en-US" sz="800" dirty="0">
                <a:solidFill>
                  <a:srgbClr val="663300"/>
                </a:solidFill>
              </a:rPr>
              <a:t>and </a:t>
            </a:r>
            <a:r>
              <a:rPr lang="en-US" sz="800" dirty="0" smtClean="0">
                <a:solidFill>
                  <a:srgbClr val="663300"/>
                </a:solidFill>
              </a:rPr>
              <a:t>gyroscopes to detect human movements &amp; orientations</a:t>
            </a:r>
            <a:endParaRPr lang="en-US" sz="800" dirty="0">
              <a:solidFill>
                <a:srgbClr val="663300"/>
              </a:solidFill>
            </a:endParaRPr>
          </a:p>
        </p:txBody>
      </p:sp>
      <p:sp>
        <p:nvSpPr>
          <p:cNvPr id="9" name="Rectangle 8"/>
          <p:cNvSpPr/>
          <p:nvPr/>
        </p:nvSpPr>
        <p:spPr>
          <a:xfrm>
            <a:off x="442912" y="3349182"/>
            <a:ext cx="2116930" cy="338554"/>
          </a:xfrm>
          <a:prstGeom prst="rect">
            <a:avLst/>
          </a:prstGeom>
        </p:spPr>
        <p:txBody>
          <a:bodyPr wrap="square">
            <a:spAutoFit/>
          </a:bodyPr>
          <a:lstStyle/>
          <a:p>
            <a:r>
              <a:rPr lang="en-US" sz="800" b="1" dirty="0">
                <a:solidFill>
                  <a:srgbClr val="663300"/>
                </a:solidFill>
              </a:rPr>
              <a:t>Pulse </a:t>
            </a:r>
            <a:r>
              <a:rPr lang="en-US" sz="800" b="1" dirty="0" err="1">
                <a:solidFill>
                  <a:srgbClr val="663300"/>
                </a:solidFill>
              </a:rPr>
              <a:t>oximetry</a:t>
            </a:r>
            <a:r>
              <a:rPr lang="en-US" sz="800" b="1" dirty="0">
                <a:solidFill>
                  <a:srgbClr val="663300"/>
                </a:solidFill>
              </a:rPr>
              <a:t> </a:t>
            </a:r>
            <a:r>
              <a:rPr lang="en-US" sz="800" dirty="0">
                <a:solidFill>
                  <a:srgbClr val="663300"/>
                </a:solidFill>
              </a:rPr>
              <a:t>is a non-invasive method for monitoring a patient's O</a:t>
            </a:r>
            <a:r>
              <a:rPr lang="en-US" sz="800" baseline="-25000" dirty="0">
                <a:solidFill>
                  <a:srgbClr val="663300"/>
                </a:solidFill>
              </a:rPr>
              <a:t>2</a:t>
            </a:r>
            <a:r>
              <a:rPr lang="en-US" sz="800" dirty="0">
                <a:solidFill>
                  <a:srgbClr val="663300"/>
                </a:solidFill>
              </a:rPr>
              <a:t> saturation.</a:t>
            </a:r>
          </a:p>
        </p:txBody>
      </p:sp>
    </p:spTree>
    <p:extLst>
      <p:ext uri="{BB962C8B-B14F-4D97-AF65-F5344CB8AC3E}">
        <p14:creationId xmlns:p14="http://schemas.microsoft.com/office/powerpoint/2010/main" val="4199568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Actuators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7</a:t>
            </a:fld>
            <a:endParaRPr lang="en-US" altLang="zh-CN" dirty="0"/>
          </a:p>
        </p:txBody>
      </p:sp>
      <p:grpSp>
        <p:nvGrpSpPr>
          <p:cNvPr id="14" name="Group 13"/>
          <p:cNvGrpSpPr/>
          <p:nvPr/>
        </p:nvGrpSpPr>
        <p:grpSpPr>
          <a:xfrm>
            <a:off x="6552154" y="1369042"/>
            <a:ext cx="2457450" cy="2306880"/>
            <a:chOff x="6466429" y="4000500"/>
            <a:chExt cx="2457450" cy="230688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154" y="4280217"/>
              <a:ext cx="2176463" cy="163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65458" y="4000500"/>
              <a:ext cx="1149854"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Reed switch</a:t>
              </a:r>
              <a:endParaRPr lang="en-US" sz="1200" b="1" dirty="0">
                <a:solidFill>
                  <a:srgbClr val="660066"/>
                </a:solidFill>
                <a:latin typeface="Arial" pitchFamily="34" charset="0"/>
                <a:cs typeface="Arial" pitchFamily="34" charset="0"/>
              </a:endParaRPr>
            </a:p>
          </p:txBody>
        </p:sp>
        <p:sp>
          <p:nvSpPr>
            <p:cNvPr id="4" name="Rectangle 3"/>
            <p:cNvSpPr/>
            <p:nvPr/>
          </p:nvSpPr>
          <p:spPr>
            <a:xfrm>
              <a:off x="6466429" y="5938048"/>
              <a:ext cx="2457450"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3"/>
                </a:rPr>
                <a:t>http://</a:t>
              </a:r>
              <a:r>
                <a:rPr lang="en-US" sz="900" dirty="0" smtClean="0">
                  <a:solidFill>
                    <a:srgbClr val="FF0000"/>
                  </a:solidFill>
                  <a:latin typeface="Arial" panose="020B0604020202020204" pitchFamily="34" charset="0"/>
                  <a:cs typeface="Arial" panose="020B0604020202020204" pitchFamily="34" charset="0"/>
                  <a:hlinkClick r:id="rId3"/>
                </a:rPr>
                <a:t>livethinline.blogspot.hk/2010/12/some-cgm-results-and-how-to-fix-your.html</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581026" y="1156360"/>
            <a:ext cx="2152649" cy="2322048"/>
            <a:chOff x="742950" y="1487030"/>
            <a:chExt cx="2152649" cy="2322048"/>
          </a:xfrm>
        </p:grpSpPr>
        <p:pic>
          <p:nvPicPr>
            <p:cNvPr id="49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75" y="1764029"/>
              <a:ext cx="1828800" cy="164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42950" y="3439746"/>
              <a:ext cx="2152649"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5"/>
                </a:rPr>
                <a:t>http://www.tarad2u.com/_</a:t>
              </a:r>
              <a:r>
                <a:rPr lang="en-US" sz="900" dirty="0" smtClean="0">
                  <a:solidFill>
                    <a:srgbClr val="FF0000"/>
                  </a:solidFill>
                  <a:latin typeface="Arial" panose="020B0604020202020204" pitchFamily="34" charset="0"/>
                  <a:cs typeface="Arial" panose="020B0604020202020204" pitchFamily="34" charset="0"/>
                  <a:hlinkClick r:id="rId5"/>
                </a:rPr>
                <a:t>files/prakard/2012_07_18_230902_1_Drqqneea.jpg</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1103854" y="1487030"/>
              <a:ext cx="1391696"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Electric motor</a:t>
              </a:r>
              <a:endParaRPr lang="en-US" sz="1200" b="1" dirty="0">
                <a:solidFill>
                  <a:srgbClr val="660066"/>
                </a:solidFill>
                <a:latin typeface="Arial" pitchFamily="34" charset="0"/>
                <a:cs typeface="Arial" pitchFamily="34" charset="0"/>
              </a:endParaRPr>
            </a:p>
          </p:txBody>
        </p:sp>
      </p:grpSp>
      <p:grpSp>
        <p:nvGrpSpPr>
          <p:cNvPr id="11" name="Group 10"/>
          <p:cNvGrpSpPr/>
          <p:nvPr/>
        </p:nvGrpSpPr>
        <p:grpSpPr>
          <a:xfrm>
            <a:off x="1109663" y="3675922"/>
            <a:ext cx="2619571" cy="2446792"/>
            <a:chOff x="995363" y="3723501"/>
            <a:chExt cx="2619571" cy="2446792"/>
          </a:xfrm>
        </p:grpSpPr>
        <p:pic>
          <p:nvPicPr>
            <p:cNvPr id="49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363" y="3977311"/>
              <a:ext cx="2619571"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66665" y="5939461"/>
              <a:ext cx="1328934" cy="230832"/>
            </a:xfrm>
            <a:prstGeom prst="rect">
              <a:avLst/>
            </a:prstGeom>
          </p:spPr>
          <p:txBody>
            <a:bodyPr wrap="square">
              <a:spAutoFit/>
            </a:bodyPr>
            <a:lstStyle/>
            <a:p>
              <a:r>
                <a:rPr lang="en-US" altLang="zh-CN" sz="900" u="sng" dirty="0">
                  <a:latin typeface="Arial" panose="020B0604020202020204" pitchFamily="34" charset="0"/>
                  <a:cs typeface="Arial" panose="020B0604020202020204" pitchFamily="34" charset="0"/>
                  <a:hlinkClick r:id="rId7"/>
                </a:rPr>
                <a:t>ie35int.blogspot.com</a:t>
              </a:r>
              <a:endParaRPr lang="en-US" sz="900" dirty="0">
                <a:latin typeface="Arial" panose="020B0604020202020204" pitchFamily="34" charset="0"/>
                <a:cs typeface="Arial" panose="020B0604020202020204" pitchFamily="34" charset="0"/>
              </a:endParaRPr>
            </a:p>
          </p:txBody>
        </p:sp>
        <p:sp>
          <p:nvSpPr>
            <p:cNvPr id="13" name="TextBox 12"/>
            <p:cNvSpPr txBox="1"/>
            <p:nvPr/>
          </p:nvSpPr>
          <p:spPr>
            <a:xfrm>
              <a:off x="1604765" y="3723501"/>
              <a:ext cx="1839371"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Robotic arm</a:t>
              </a:r>
              <a:endParaRPr lang="en-US" sz="1200" b="1" dirty="0">
                <a:solidFill>
                  <a:srgbClr val="660066"/>
                </a:solidFill>
                <a:latin typeface="Arial" pitchFamily="34" charset="0"/>
                <a:cs typeface="Arial" pitchFamily="34" charset="0"/>
              </a:endParaRPr>
            </a:p>
          </p:txBody>
        </p:sp>
      </p:grpSp>
      <p:grpSp>
        <p:nvGrpSpPr>
          <p:cNvPr id="12" name="Group 11"/>
          <p:cNvGrpSpPr/>
          <p:nvPr/>
        </p:nvGrpSpPr>
        <p:grpSpPr>
          <a:xfrm>
            <a:off x="3423031" y="1138385"/>
            <a:ext cx="2701544" cy="2537537"/>
            <a:chOff x="5823331" y="1056287"/>
            <a:chExt cx="2701544" cy="2537537"/>
          </a:xfrm>
        </p:grpSpPr>
        <p:pic>
          <p:nvPicPr>
            <p:cNvPr id="4915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3331" y="1333286"/>
              <a:ext cx="2701544" cy="202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466429" y="1056287"/>
              <a:ext cx="1662869"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Hydraulic cylinders</a:t>
              </a:r>
              <a:endParaRPr lang="en-US" sz="1200" b="1" dirty="0">
                <a:solidFill>
                  <a:srgbClr val="660066"/>
                </a:solidFill>
                <a:latin typeface="Arial" pitchFamily="34" charset="0"/>
                <a:cs typeface="Arial" pitchFamily="34" charset="0"/>
              </a:endParaRPr>
            </a:p>
          </p:txBody>
        </p:sp>
        <p:sp>
          <p:nvSpPr>
            <p:cNvPr id="8" name="Rectangle 7"/>
            <p:cNvSpPr/>
            <p:nvPr/>
          </p:nvSpPr>
          <p:spPr>
            <a:xfrm>
              <a:off x="5823331" y="3362992"/>
              <a:ext cx="2638425"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9"/>
                </a:rPr>
                <a:t>http://</a:t>
              </a:r>
              <a:r>
                <a:rPr lang="en-US" sz="900" dirty="0" smtClean="0">
                  <a:solidFill>
                    <a:srgbClr val="FF0000"/>
                  </a:solidFill>
                  <a:latin typeface="Arial" panose="020B0604020202020204" pitchFamily="34" charset="0"/>
                  <a:cs typeface="Arial" panose="020B0604020202020204" pitchFamily="34" charset="0"/>
                  <a:hlinkClick r:id="rId9"/>
                </a:rPr>
                <a:t>www.hycocanada.com/cylinderintro.php</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3877751" y="3755065"/>
            <a:ext cx="2686050" cy="2447211"/>
            <a:chOff x="4092299" y="3755065"/>
            <a:chExt cx="2686050" cy="2447211"/>
          </a:xfrm>
        </p:grpSpPr>
        <p:pic>
          <p:nvPicPr>
            <p:cNvPr id="49159"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5478" y="4032064"/>
              <a:ext cx="2268245" cy="169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603890" y="3755065"/>
              <a:ext cx="1662869"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MEMS gears</a:t>
              </a:r>
              <a:endParaRPr lang="en-US" sz="1200" b="1" dirty="0">
                <a:solidFill>
                  <a:srgbClr val="660066"/>
                </a:solidFill>
                <a:latin typeface="Arial" pitchFamily="34" charset="0"/>
                <a:cs typeface="Arial" pitchFamily="34" charset="0"/>
              </a:endParaRPr>
            </a:p>
          </p:txBody>
        </p:sp>
        <p:sp>
          <p:nvSpPr>
            <p:cNvPr id="16" name="Rectangle 15"/>
            <p:cNvSpPr/>
            <p:nvPr/>
          </p:nvSpPr>
          <p:spPr>
            <a:xfrm>
              <a:off x="4464906" y="5740612"/>
              <a:ext cx="1511741"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1"/>
                </a:rPr>
                <a:t>http://</a:t>
              </a:r>
              <a:r>
                <a:rPr lang="en-US" sz="900" dirty="0" smtClean="0">
                  <a:solidFill>
                    <a:srgbClr val="FF0000"/>
                  </a:solidFill>
                  <a:latin typeface="Arial" panose="020B0604020202020204" pitchFamily="34" charset="0"/>
                  <a:cs typeface="Arial" panose="020B0604020202020204" pitchFamily="34" charset="0"/>
                  <a:hlinkClick r:id="rId11"/>
                </a:rPr>
                <a:t>mems.sandia.gov</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4092299" y="5971444"/>
              <a:ext cx="2686050"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2"/>
                </a:rPr>
                <a:t>http://</a:t>
              </a:r>
              <a:r>
                <a:rPr lang="en-US" sz="900" dirty="0" smtClean="0">
                  <a:solidFill>
                    <a:srgbClr val="FF0000"/>
                  </a:solidFill>
                  <a:latin typeface="Arial" panose="020B0604020202020204" pitchFamily="34" charset="0"/>
                  <a:cs typeface="Arial" panose="020B0604020202020204" pitchFamily="34" charset="0"/>
                  <a:hlinkClick r:id="rId12"/>
                </a:rPr>
                <a:t>mems.sandia.gov/gallery/movies/6gear.avi</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6771767" y="3886254"/>
            <a:ext cx="2018224" cy="2206380"/>
            <a:chOff x="6771767" y="3886254"/>
            <a:chExt cx="2018224" cy="2206380"/>
          </a:xfrm>
        </p:grpSpPr>
        <p:sp>
          <p:nvSpPr>
            <p:cNvPr id="19" name="Rectangle 18"/>
            <p:cNvSpPr/>
            <p:nvPr/>
          </p:nvSpPr>
          <p:spPr>
            <a:xfrm>
              <a:off x="6771767" y="5723302"/>
              <a:ext cx="2018224"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3"/>
                </a:rPr>
                <a:t>https://</a:t>
              </a:r>
              <a:r>
                <a:rPr lang="en-US" sz="900" dirty="0" smtClean="0">
                  <a:solidFill>
                    <a:srgbClr val="FF0000"/>
                  </a:solidFill>
                  <a:latin typeface="Arial" panose="020B0604020202020204" pitchFamily="34" charset="0"/>
                  <a:cs typeface="Arial" panose="020B0604020202020204" pitchFamily="34" charset="0"/>
                  <a:hlinkClick r:id="rId13"/>
                </a:rPr>
                <a:t>www.youtube.com/watch?v=ypAEsXvmKQU</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pic>
          <p:nvPicPr>
            <p:cNvPr id="49160"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7999" y="4216589"/>
              <a:ext cx="1851247" cy="13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6941281" y="3886254"/>
              <a:ext cx="1767965"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MEMS </a:t>
              </a:r>
              <a:r>
                <a:rPr lang="en-US" sz="1200" b="1" dirty="0" err="1" smtClean="0">
                  <a:solidFill>
                    <a:srgbClr val="660066"/>
                  </a:solidFill>
                  <a:latin typeface="Arial" pitchFamily="34" charset="0"/>
                  <a:cs typeface="Arial" pitchFamily="34" charset="0"/>
                </a:rPr>
                <a:t>microscanner</a:t>
              </a:r>
              <a:endParaRPr lang="en-US" sz="1200" b="1" dirty="0">
                <a:solidFill>
                  <a:srgbClr val="660066"/>
                </a:solidFill>
                <a:latin typeface="Arial" pitchFamily="34" charset="0"/>
                <a:cs typeface="Arial" pitchFamily="34" charset="0"/>
              </a:endParaRPr>
            </a:p>
          </p:txBody>
        </p:sp>
      </p:grpSp>
    </p:spTree>
    <p:extLst>
      <p:ext uri="{BB962C8B-B14F-4D97-AF65-F5344CB8AC3E}">
        <p14:creationId xmlns:p14="http://schemas.microsoft.com/office/powerpoint/2010/main" val="278492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Sensing </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8</a:t>
            </a:fld>
            <a:endParaRPr lang="en-US" altLang="zh-CN" dirty="0"/>
          </a:p>
        </p:txBody>
      </p:sp>
      <p:sp>
        <p:nvSpPr>
          <p:cNvPr id="5" name="Rectangle 4"/>
          <p:cNvSpPr/>
          <p:nvPr/>
        </p:nvSpPr>
        <p:spPr>
          <a:xfrm>
            <a:off x="714375" y="1130493"/>
            <a:ext cx="7620000" cy="5267596"/>
          </a:xfrm>
          <a:prstGeom prst="rect">
            <a:avLst/>
          </a:prstGeom>
        </p:spPr>
        <p:txBody>
          <a:bodyPr wrap="square">
            <a:spAutoFit/>
          </a:bodyPr>
          <a:lstStyle/>
          <a:p>
            <a:pPr marL="342900" lvl="0" indent="-342900">
              <a:lnSpc>
                <a:spcPct val="90000"/>
              </a:lnSpc>
              <a:spcBef>
                <a:spcPts val="900"/>
              </a:spcBef>
              <a:buFont typeface="Wingdings" panose="05000000000000000000" pitchFamily="2" charset="2"/>
              <a:buChar char="q"/>
            </a:pPr>
            <a:r>
              <a:rPr kumimoji="0" lang="en-US" altLang="en-US" sz="2000" b="1" kern="0" dirty="0">
                <a:solidFill>
                  <a:srgbClr val="7030A0"/>
                </a:solidFill>
                <a:latin typeface="Palatino Linotype" panose="02040502050505030304" pitchFamily="18" charset="0"/>
              </a:rPr>
              <a:t>Mechanical quantities: </a:t>
            </a:r>
            <a:endParaRPr kumimoji="0" lang="en-US" altLang="en-US" sz="2000" b="1" kern="0" dirty="0" smtClean="0">
              <a:solidFill>
                <a:srgbClr val="7030A0"/>
              </a:solidFill>
              <a:latin typeface="Palatino Linotype" panose="02040502050505030304" pitchFamily="18" charset="0"/>
            </a:endParaRPr>
          </a:p>
          <a:p>
            <a:pPr marL="800100" lvl="1" indent="-342900">
              <a:lnSpc>
                <a:spcPct val="90000"/>
              </a:lnSpc>
              <a:spcBef>
                <a:spcPts val="900"/>
              </a:spcBef>
              <a:buFont typeface="Wingdings" panose="05000000000000000000" pitchFamily="2" charset="2"/>
              <a:buChar char="v"/>
            </a:pPr>
            <a:r>
              <a:rPr kumimoji="0" lang="en-US" altLang="en-US" sz="1800" kern="0" dirty="0" smtClean="0">
                <a:solidFill>
                  <a:srgbClr val="7030A0"/>
                </a:solidFill>
                <a:latin typeface="Arial"/>
              </a:rPr>
              <a:t>displacement</a:t>
            </a:r>
            <a:r>
              <a:rPr kumimoji="0" lang="en-US" altLang="en-US" sz="1800" kern="0" dirty="0">
                <a:solidFill>
                  <a:srgbClr val="7030A0"/>
                </a:solidFill>
                <a:latin typeface="Arial"/>
              </a:rPr>
              <a:t>, </a:t>
            </a:r>
            <a:r>
              <a:rPr kumimoji="0" lang="en-US" altLang="en-US" sz="1800" kern="0" dirty="0" smtClean="0">
                <a:solidFill>
                  <a:srgbClr val="7030A0"/>
                </a:solidFill>
                <a:latin typeface="Arial"/>
              </a:rPr>
              <a:t>strain</a:t>
            </a:r>
            <a:r>
              <a:rPr kumimoji="0" lang="en-US" altLang="en-US" sz="1800" kern="0" dirty="0">
                <a:solidFill>
                  <a:srgbClr val="7030A0"/>
                </a:solidFill>
                <a:latin typeface="Arial"/>
              </a:rPr>
              <a:t>, rotation velocity, acceleration, pressure, force/torque, twisting, weight, </a:t>
            </a:r>
            <a:r>
              <a:rPr kumimoji="0" lang="en-US" altLang="en-US" sz="1800" kern="0" dirty="0" smtClean="0">
                <a:solidFill>
                  <a:srgbClr val="7030A0"/>
                </a:solidFill>
                <a:latin typeface="Arial"/>
              </a:rPr>
              <a:t>flow, density</a:t>
            </a:r>
            <a:endParaRPr kumimoji="0" lang="en-US" altLang="en-US" sz="1800" kern="0" dirty="0">
              <a:solidFill>
                <a:srgbClr val="7030A0"/>
              </a:solidFill>
              <a:latin typeface="Arial"/>
            </a:endParaRPr>
          </a:p>
          <a:p>
            <a:pPr marL="342900" lvl="0" indent="-342900">
              <a:lnSpc>
                <a:spcPct val="90000"/>
              </a:lnSpc>
              <a:spcBef>
                <a:spcPts val="900"/>
              </a:spcBef>
              <a:buFont typeface="Wingdings" panose="05000000000000000000" pitchFamily="2" charset="2"/>
              <a:buChar char="q"/>
            </a:pPr>
            <a:r>
              <a:rPr kumimoji="0" lang="en-US" altLang="en-US" sz="2000" b="1" kern="0" dirty="0" smtClean="0">
                <a:solidFill>
                  <a:schemeClr val="accent5">
                    <a:lumMod val="25000"/>
                  </a:schemeClr>
                </a:solidFill>
                <a:latin typeface="Palatino Linotype" panose="02040502050505030304" pitchFamily="18" charset="0"/>
              </a:rPr>
              <a:t>Thermal </a:t>
            </a:r>
            <a:r>
              <a:rPr kumimoji="0" lang="en-US" altLang="en-US" sz="2000" b="1" kern="0" dirty="0">
                <a:solidFill>
                  <a:schemeClr val="accent5">
                    <a:lumMod val="25000"/>
                  </a:schemeClr>
                </a:solidFill>
                <a:latin typeface="Palatino Linotype" panose="02040502050505030304" pitchFamily="18" charset="0"/>
              </a:rPr>
              <a:t>quantities: </a:t>
            </a:r>
            <a:endParaRPr kumimoji="0" lang="en-US" altLang="en-US" sz="2000" b="1" kern="0" dirty="0" smtClean="0">
              <a:solidFill>
                <a:schemeClr val="accent5">
                  <a:lumMod val="25000"/>
                </a:schemeClr>
              </a:solidFill>
              <a:latin typeface="Palatino Linotype" panose="02040502050505030304" pitchFamily="18" charset="0"/>
            </a:endParaRPr>
          </a:p>
          <a:p>
            <a:pPr marL="800100" lvl="1" indent="-342900">
              <a:lnSpc>
                <a:spcPct val="90000"/>
              </a:lnSpc>
              <a:spcBef>
                <a:spcPts val="900"/>
              </a:spcBef>
              <a:buFont typeface="Wingdings" panose="05000000000000000000" pitchFamily="2" charset="2"/>
              <a:buChar char="v"/>
            </a:pPr>
            <a:r>
              <a:rPr kumimoji="0" lang="en-US" altLang="en-US" sz="1800" kern="0" dirty="0" smtClean="0">
                <a:solidFill>
                  <a:schemeClr val="accent5">
                    <a:lumMod val="25000"/>
                  </a:schemeClr>
                </a:solidFill>
                <a:latin typeface="Arial"/>
              </a:rPr>
              <a:t>temperature</a:t>
            </a:r>
            <a:r>
              <a:rPr kumimoji="0" lang="en-US" altLang="en-US" sz="1800" kern="0" dirty="0">
                <a:solidFill>
                  <a:schemeClr val="accent5">
                    <a:lumMod val="25000"/>
                  </a:schemeClr>
                </a:solidFill>
                <a:latin typeface="Arial"/>
              </a:rPr>
              <a:t>, </a:t>
            </a:r>
            <a:r>
              <a:rPr kumimoji="0" lang="en-US" altLang="en-US" sz="1800" kern="0" dirty="0" smtClean="0">
                <a:solidFill>
                  <a:schemeClr val="accent5">
                    <a:lumMod val="25000"/>
                  </a:schemeClr>
                </a:solidFill>
                <a:latin typeface="Arial"/>
              </a:rPr>
              <a:t>heat, thermal conductivity</a:t>
            </a:r>
            <a:endParaRPr kumimoji="0" lang="en-US" altLang="en-US" sz="1800" kern="0" dirty="0">
              <a:solidFill>
                <a:schemeClr val="accent5">
                  <a:lumMod val="25000"/>
                </a:schemeClr>
              </a:solidFill>
              <a:latin typeface="Arial"/>
            </a:endParaRPr>
          </a:p>
          <a:p>
            <a:pPr marL="342900" lvl="0" indent="-342900">
              <a:lnSpc>
                <a:spcPct val="90000"/>
              </a:lnSpc>
              <a:spcBef>
                <a:spcPts val="900"/>
              </a:spcBef>
              <a:buFont typeface="Wingdings" panose="05000000000000000000" pitchFamily="2" charset="2"/>
              <a:buChar char="q"/>
            </a:pPr>
            <a:r>
              <a:rPr kumimoji="0" lang="en-US" altLang="en-US" sz="2000" b="1" kern="0" dirty="0" smtClean="0">
                <a:solidFill>
                  <a:srgbClr val="FF0000"/>
                </a:solidFill>
                <a:latin typeface="Palatino Linotype" panose="02040502050505030304" pitchFamily="18" charset="0"/>
              </a:rPr>
              <a:t>Electromagnetic quantities</a:t>
            </a:r>
            <a:r>
              <a:rPr kumimoji="0" lang="en-US" altLang="en-US" sz="2000" b="1" kern="0" dirty="0">
                <a:solidFill>
                  <a:srgbClr val="FF0000"/>
                </a:solidFill>
                <a:latin typeface="Palatino Linotype" panose="02040502050505030304" pitchFamily="18" charset="0"/>
              </a:rPr>
              <a:t>: </a:t>
            </a:r>
          </a:p>
          <a:p>
            <a:pPr marL="800100" lvl="1" indent="-342900">
              <a:lnSpc>
                <a:spcPct val="90000"/>
              </a:lnSpc>
              <a:spcBef>
                <a:spcPts val="900"/>
              </a:spcBef>
              <a:buFont typeface="Wingdings" panose="05000000000000000000" pitchFamily="2" charset="2"/>
              <a:buChar char="v"/>
            </a:pPr>
            <a:r>
              <a:rPr kumimoji="0" lang="en-US" altLang="en-US" sz="1800" kern="0" dirty="0">
                <a:solidFill>
                  <a:srgbClr val="FF0000"/>
                </a:solidFill>
                <a:latin typeface="Arial"/>
              </a:rPr>
              <a:t>voltage, current, frequency, phase, </a:t>
            </a:r>
            <a:r>
              <a:rPr kumimoji="0" lang="en-US" altLang="en-US" sz="1800" kern="0" dirty="0" smtClean="0">
                <a:solidFill>
                  <a:srgbClr val="FF0000"/>
                </a:solidFill>
                <a:latin typeface="Arial"/>
              </a:rPr>
              <a:t>magnetic field/flux, </a:t>
            </a:r>
            <a:r>
              <a:rPr kumimoji="0" lang="en-US" altLang="en-US" sz="1800" kern="0" dirty="0">
                <a:solidFill>
                  <a:srgbClr val="FF0000"/>
                </a:solidFill>
                <a:latin typeface="Arial"/>
              </a:rPr>
              <a:t>resistance, inductance, capacitance</a:t>
            </a:r>
          </a:p>
          <a:p>
            <a:pPr marL="342900" lvl="0" indent="-342900">
              <a:lnSpc>
                <a:spcPct val="90000"/>
              </a:lnSpc>
              <a:spcBef>
                <a:spcPts val="900"/>
              </a:spcBef>
              <a:buFont typeface="Wingdings" panose="05000000000000000000" pitchFamily="2" charset="2"/>
              <a:buChar char="q"/>
            </a:pPr>
            <a:r>
              <a:rPr kumimoji="0" lang="en-US" altLang="en-US" sz="2000" b="1" kern="0" dirty="0" smtClean="0">
                <a:solidFill>
                  <a:srgbClr val="990033"/>
                </a:solidFill>
                <a:latin typeface="Palatino Linotype" panose="02040502050505030304" pitchFamily="18" charset="0"/>
              </a:rPr>
              <a:t>Optical quantities</a:t>
            </a:r>
            <a:r>
              <a:rPr kumimoji="0" lang="en-US" altLang="en-US" sz="2000" b="1" kern="0" dirty="0">
                <a:solidFill>
                  <a:srgbClr val="990033"/>
                </a:solidFill>
                <a:latin typeface="Palatino Linotype" panose="02040502050505030304" pitchFamily="18" charset="0"/>
              </a:rPr>
              <a:t>: </a:t>
            </a:r>
            <a:endParaRPr kumimoji="0" lang="en-US" altLang="en-US" sz="2000" b="1" kern="0" dirty="0" smtClean="0">
              <a:solidFill>
                <a:srgbClr val="990033"/>
              </a:solidFill>
              <a:latin typeface="Palatino Linotype" panose="02040502050505030304" pitchFamily="18" charset="0"/>
            </a:endParaRPr>
          </a:p>
          <a:p>
            <a:pPr marL="800100" lvl="1" indent="-342900">
              <a:lnSpc>
                <a:spcPct val="90000"/>
              </a:lnSpc>
              <a:spcBef>
                <a:spcPts val="900"/>
              </a:spcBef>
              <a:buFont typeface="Wingdings" panose="05000000000000000000" pitchFamily="2" charset="2"/>
              <a:buChar char="v"/>
            </a:pPr>
            <a:r>
              <a:rPr kumimoji="0" lang="en-US" altLang="en-US" sz="1800" kern="0" dirty="0">
                <a:solidFill>
                  <a:srgbClr val="990033"/>
                </a:solidFill>
                <a:latin typeface="Arial" panose="020B0604020202020204" pitchFamily="34" charset="0"/>
                <a:cs typeface="Arial" panose="020B0604020202020204" pitchFamily="34" charset="0"/>
              </a:rPr>
              <a:t>r</a:t>
            </a:r>
            <a:r>
              <a:rPr kumimoji="0" lang="en-US" altLang="en-US" sz="1800" kern="0" dirty="0" smtClean="0">
                <a:solidFill>
                  <a:srgbClr val="990033"/>
                </a:solidFill>
                <a:latin typeface="Arial" panose="020B0604020202020204" pitchFamily="34" charset="0"/>
                <a:cs typeface="Arial" panose="020B0604020202020204" pitchFamily="34" charset="0"/>
              </a:rPr>
              <a:t>efractive index, absorption, reflection, polarization</a:t>
            </a:r>
          </a:p>
          <a:p>
            <a:pPr marL="342900" indent="-342900">
              <a:lnSpc>
                <a:spcPct val="90000"/>
              </a:lnSpc>
              <a:spcBef>
                <a:spcPts val="900"/>
              </a:spcBef>
              <a:buFont typeface="Wingdings" panose="05000000000000000000" pitchFamily="2" charset="2"/>
              <a:buChar char="q"/>
            </a:pPr>
            <a:r>
              <a:rPr kumimoji="0" lang="en-US" altLang="en-US" sz="2000" b="1" kern="0" dirty="0" smtClean="0">
                <a:solidFill>
                  <a:srgbClr val="FF6600"/>
                </a:solidFill>
                <a:latin typeface="Palatino Linotype" panose="02040502050505030304" pitchFamily="18" charset="0"/>
              </a:rPr>
              <a:t>Acoustic quantities:</a:t>
            </a:r>
          </a:p>
          <a:p>
            <a:pPr marL="800100" lvl="1" indent="-342900">
              <a:lnSpc>
                <a:spcPct val="90000"/>
              </a:lnSpc>
              <a:spcBef>
                <a:spcPts val="900"/>
              </a:spcBef>
              <a:buFont typeface="Wingdings" panose="05000000000000000000" pitchFamily="2" charset="2"/>
              <a:buChar char="v"/>
            </a:pPr>
            <a:r>
              <a:rPr kumimoji="0" lang="en-US" altLang="en-US" sz="1800" kern="0" dirty="0">
                <a:solidFill>
                  <a:srgbClr val="FF6600"/>
                </a:solidFill>
                <a:latin typeface="Arial"/>
              </a:rPr>
              <a:t>w</a:t>
            </a:r>
            <a:r>
              <a:rPr kumimoji="0" lang="en-US" altLang="en-US" sz="1800" kern="0" dirty="0" smtClean="0">
                <a:solidFill>
                  <a:srgbClr val="FF6600"/>
                </a:solidFill>
                <a:latin typeface="Arial"/>
              </a:rPr>
              <a:t>ave (amplitude, frequency, phase, polarization), spectrum, velocity</a:t>
            </a:r>
            <a:endParaRPr kumimoji="0" lang="en-US" altLang="en-US" sz="1800" kern="0" dirty="0">
              <a:solidFill>
                <a:srgbClr val="FF6600"/>
              </a:solidFill>
              <a:latin typeface="Arial"/>
            </a:endParaRPr>
          </a:p>
          <a:p>
            <a:pPr marL="342900" lvl="0" indent="-342900">
              <a:lnSpc>
                <a:spcPct val="90000"/>
              </a:lnSpc>
              <a:spcBef>
                <a:spcPts val="900"/>
              </a:spcBef>
              <a:buFont typeface="Wingdings" panose="05000000000000000000" pitchFamily="2" charset="2"/>
              <a:buChar char="q"/>
            </a:pPr>
            <a:r>
              <a:rPr kumimoji="0" lang="en-US" altLang="en-US" sz="2000" b="1" kern="0" dirty="0" smtClean="0">
                <a:solidFill>
                  <a:srgbClr val="0000FF"/>
                </a:solidFill>
                <a:latin typeface="Palatino Linotype" panose="02040502050505030304" pitchFamily="18" charset="0"/>
              </a:rPr>
              <a:t>Chemical </a:t>
            </a:r>
            <a:r>
              <a:rPr kumimoji="0" lang="en-US" altLang="en-US" sz="2000" b="1" kern="0" dirty="0">
                <a:solidFill>
                  <a:srgbClr val="0000FF"/>
                </a:solidFill>
                <a:latin typeface="Palatino Linotype" panose="02040502050505030304" pitchFamily="18" charset="0"/>
              </a:rPr>
              <a:t>quantities: </a:t>
            </a:r>
            <a:endParaRPr kumimoji="0" lang="en-US" altLang="en-US" sz="2000" b="1" kern="0" dirty="0" smtClean="0">
              <a:solidFill>
                <a:srgbClr val="0000FF"/>
              </a:solidFill>
              <a:latin typeface="Palatino Linotype" panose="02040502050505030304" pitchFamily="18" charset="0"/>
            </a:endParaRPr>
          </a:p>
          <a:p>
            <a:pPr marL="800100" lvl="1" indent="-342900">
              <a:lnSpc>
                <a:spcPct val="90000"/>
              </a:lnSpc>
              <a:spcBef>
                <a:spcPts val="900"/>
              </a:spcBef>
              <a:buFont typeface="Wingdings" panose="05000000000000000000" pitchFamily="2" charset="2"/>
              <a:buChar char="v"/>
            </a:pPr>
            <a:r>
              <a:rPr kumimoji="0" lang="en-US" altLang="en-US" sz="1800" kern="0" dirty="0" smtClean="0">
                <a:solidFill>
                  <a:srgbClr val="0000FF"/>
                </a:solidFill>
                <a:latin typeface="Arial"/>
              </a:rPr>
              <a:t>moisture</a:t>
            </a:r>
            <a:r>
              <a:rPr kumimoji="0" lang="en-US" altLang="en-US" sz="1800" kern="0" dirty="0">
                <a:solidFill>
                  <a:srgbClr val="0000FF"/>
                </a:solidFill>
                <a:latin typeface="Arial"/>
              </a:rPr>
              <a:t>, pH </a:t>
            </a:r>
            <a:r>
              <a:rPr kumimoji="0" lang="en-US" altLang="en-US" sz="1800" kern="0" dirty="0" smtClean="0">
                <a:solidFill>
                  <a:srgbClr val="0000FF"/>
                </a:solidFill>
                <a:latin typeface="Arial"/>
              </a:rPr>
              <a:t>value, concentration, viscosity</a:t>
            </a:r>
            <a:endParaRPr kumimoji="0" lang="en-US" altLang="en-US" sz="1800" kern="0" dirty="0">
              <a:solidFill>
                <a:srgbClr val="0000FF"/>
              </a:solidFill>
              <a:latin typeface="Arial"/>
            </a:endParaRPr>
          </a:p>
        </p:txBody>
      </p:sp>
    </p:spTree>
    <p:extLst>
      <p:ext uri="{BB962C8B-B14F-4D97-AF65-F5344CB8AC3E}">
        <p14:creationId xmlns:p14="http://schemas.microsoft.com/office/powerpoint/2010/main" val="1443579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zh-TW" dirty="0" smtClean="0"/>
              <a:t>Types of Sensors</a:t>
            </a:r>
            <a:endParaRPr lang="zh-TW" altLang="en-US"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3981354"/>
              </p:ext>
            </p:extLst>
          </p:nvPr>
        </p:nvGraphicFramePr>
        <p:xfrm>
          <a:off x="581025" y="1263015"/>
          <a:ext cx="7381378" cy="4389120"/>
        </p:xfrm>
        <a:graphic>
          <a:graphicData uri="http://schemas.openxmlformats.org/drawingml/2006/table">
            <a:tbl>
              <a:tblPr firstRow="1" bandRow="1">
                <a:tableStyleId>{5C22544A-7EE6-4342-B048-85BDC9FD1C3A}</a:tableStyleId>
              </a:tblPr>
              <a:tblGrid>
                <a:gridCol w="2061673"/>
                <a:gridCol w="3771347"/>
                <a:gridCol w="1548358"/>
              </a:tblGrid>
              <a:tr h="355602">
                <a:tc>
                  <a:txBody>
                    <a:bodyPr/>
                    <a:lstStyle/>
                    <a:p>
                      <a:r>
                        <a:rPr lang="en-US" altLang="zh-TW" dirty="0" smtClean="0"/>
                        <a:t>Physical</a:t>
                      </a:r>
                      <a:r>
                        <a:rPr lang="en-US" altLang="zh-TW" baseline="0" dirty="0" smtClean="0"/>
                        <a:t> Property </a:t>
                      </a:r>
                      <a:endParaRPr lang="zh-TW" altLang="en-US" dirty="0"/>
                    </a:p>
                  </a:txBody>
                  <a:tcPr>
                    <a:solidFill>
                      <a:schemeClr val="accent5">
                        <a:lumMod val="25000"/>
                      </a:schemeClr>
                    </a:solidFill>
                  </a:tcPr>
                </a:tc>
                <a:tc>
                  <a:txBody>
                    <a:bodyPr/>
                    <a:lstStyle/>
                    <a:p>
                      <a:r>
                        <a:rPr lang="en-US" altLang="zh-TW" dirty="0" smtClean="0"/>
                        <a:t>Sensors</a:t>
                      </a:r>
                      <a:endParaRPr lang="zh-TW" altLang="en-US" dirty="0"/>
                    </a:p>
                  </a:txBody>
                  <a:tcPr>
                    <a:solidFill>
                      <a:schemeClr val="accent5">
                        <a:lumMod val="25000"/>
                      </a:schemeClr>
                    </a:solidFill>
                  </a:tcPr>
                </a:tc>
                <a:tc>
                  <a:txBody>
                    <a:bodyPr/>
                    <a:lstStyle/>
                    <a:p>
                      <a:endParaRPr lang="zh-TW" altLang="en-US" dirty="0"/>
                    </a:p>
                  </a:txBody>
                  <a:tcPr>
                    <a:solidFill>
                      <a:schemeClr val="accent5">
                        <a:lumMod val="25000"/>
                      </a:schemeClr>
                    </a:solidFill>
                  </a:tcPr>
                </a:tc>
              </a:tr>
              <a:tr h="1139875">
                <a:tc>
                  <a:txBody>
                    <a:bodyPr/>
                    <a:lstStyle/>
                    <a:p>
                      <a:r>
                        <a:rPr lang="en-US" altLang="zh-TW" dirty="0" smtClean="0">
                          <a:solidFill>
                            <a:srgbClr val="0332FB"/>
                          </a:solidFill>
                          <a:latin typeface="Arial" pitchFamily="34" charset="0"/>
                          <a:cs typeface="Arial" pitchFamily="34" charset="0"/>
                        </a:rPr>
                        <a:t>Temperature</a:t>
                      </a:r>
                      <a:endParaRPr lang="zh-TW" altLang="en-US" dirty="0">
                        <a:solidFill>
                          <a:srgbClr val="0332FB"/>
                        </a:solidFill>
                        <a:latin typeface="Arial" pitchFamily="34" charset="0"/>
                        <a:cs typeface="Arial" pitchFamily="34" charset="0"/>
                      </a:endParaRPr>
                    </a:p>
                  </a:txBody>
                  <a:tcPr/>
                </a:tc>
                <a:tc>
                  <a:txBody>
                    <a:bodyPr/>
                    <a:lstStyle/>
                    <a:p>
                      <a:pPr algn="l"/>
                      <a:r>
                        <a:rPr lang="en-US" altLang="zh-TW" sz="1800" b="0" i="0" kern="1200" dirty="0" smtClean="0">
                          <a:solidFill>
                            <a:schemeClr val="dk1"/>
                          </a:solidFill>
                          <a:latin typeface="+mn-lt"/>
                          <a:ea typeface="+mn-ea"/>
                          <a:cs typeface="+mn-cs"/>
                        </a:rPr>
                        <a:t>Thermocouple</a:t>
                      </a:r>
                      <a:r>
                        <a:rPr lang="en-US" altLang="zh-TW" dirty="0" smtClean="0"/>
                        <a:t/>
                      </a:r>
                      <a:br>
                        <a:rPr lang="en-US" altLang="zh-TW" dirty="0" smtClean="0"/>
                      </a:br>
                      <a:r>
                        <a:rPr lang="en-US" altLang="zh-TW" sz="1800" b="0" i="0" kern="1200" dirty="0" err="1" smtClean="0">
                          <a:solidFill>
                            <a:schemeClr val="dk1"/>
                          </a:solidFill>
                          <a:latin typeface="+mn-lt"/>
                          <a:ea typeface="+mn-ea"/>
                          <a:cs typeface="+mn-cs"/>
                        </a:rPr>
                        <a:t>Thermistor</a:t>
                      </a:r>
                      <a:r>
                        <a:rPr lang="en-US" altLang="zh-TW" dirty="0" smtClean="0"/>
                        <a:t/>
                      </a:r>
                      <a:br>
                        <a:rPr lang="en-US" altLang="zh-TW" dirty="0" smtClean="0"/>
                      </a:br>
                      <a:r>
                        <a:rPr lang="en-US" altLang="zh-TW" sz="1800" b="0" i="0" kern="1200" dirty="0" smtClean="0">
                          <a:solidFill>
                            <a:schemeClr val="dk1"/>
                          </a:solidFill>
                          <a:latin typeface="+mn-lt"/>
                          <a:ea typeface="+mn-ea"/>
                          <a:cs typeface="+mn-cs"/>
                        </a:rPr>
                        <a:t>Thermostat</a:t>
                      </a:r>
                      <a:r>
                        <a:rPr lang="en-US" altLang="zh-TW" dirty="0" smtClean="0"/>
                        <a:t/>
                      </a:r>
                      <a:br>
                        <a:rPr lang="en-US" altLang="zh-TW" dirty="0" smtClean="0"/>
                      </a:br>
                      <a:r>
                        <a:rPr lang="en-US" altLang="zh-TW" sz="1800" b="0" i="0" kern="1200" dirty="0" smtClean="0">
                          <a:solidFill>
                            <a:schemeClr val="dk1"/>
                          </a:solidFill>
                          <a:latin typeface="+mn-lt"/>
                          <a:ea typeface="+mn-ea"/>
                          <a:cs typeface="+mn-cs"/>
                        </a:rPr>
                        <a:t>Resistive temperature detectors (RTD)</a:t>
                      </a:r>
                      <a:endParaRPr lang="zh-TW" altLang="en-US" dirty="0"/>
                    </a:p>
                  </a:txBody>
                  <a:tcPr/>
                </a:tc>
                <a:tc>
                  <a:txBody>
                    <a:bodyPr/>
                    <a:lstStyle/>
                    <a:p>
                      <a:endParaRPr lang="zh-TW" altLang="en-US" dirty="0"/>
                    </a:p>
                  </a:txBody>
                  <a:tcPr/>
                </a:tc>
              </a:tr>
              <a:tr h="1139875">
                <a:tc>
                  <a:txBody>
                    <a:bodyPr/>
                    <a:lstStyle/>
                    <a:p>
                      <a:r>
                        <a:rPr lang="en-US" altLang="zh-TW" dirty="0" smtClean="0">
                          <a:solidFill>
                            <a:srgbClr val="0332FB"/>
                          </a:solidFill>
                          <a:latin typeface="Arial" pitchFamily="34" charset="0"/>
                          <a:cs typeface="Arial" pitchFamily="34" charset="0"/>
                        </a:rPr>
                        <a:t>Light</a:t>
                      </a:r>
                      <a:endParaRPr lang="zh-TW" altLang="en-US" dirty="0">
                        <a:solidFill>
                          <a:srgbClr val="0332FB"/>
                        </a:solidFill>
                        <a:latin typeface="Arial" pitchFamily="34" charset="0"/>
                        <a:cs typeface="Arial" pitchFamily="34" charset="0"/>
                      </a:endParaRPr>
                    </a:p>
                  </a:txBody>
                  <a:tcPr/>
                </a:tc>
                <a:tc>
                  <a:txBody>
                    <a:bodyPr/>
                    <a:lstStyle/>
                    <a:p>
                      <a:pPr algn="l"/>
                      <a:r>
                        <a:rPr lang="en-US" altLang="zh-TW" dirty="0" smtClean="0"/>
                        <a:t>Light Dependant Resistor (LDR)</a:t>
                      </a:r>
                      <a:br>
                        <a:rPr lang="en-US" altLang="zh-TW" dirty="0" smtClean="0"/>
                      </a:br>
                      <a:r>
                        <a:rPr lang="en-US" altLang="zh-TW" dirty="0" smtClean="0"/>
                        <a:t>Photodiode</a:t>
                      </a:r>
                      <a:br>
                        <a:rPr lang="en-US" altLang="zh-TW" dirty="0" smtClean="0"/>
                      </a:br>
                      <a:r>
                        <a:rPr lang="en-US" altLang="zh-TW" dirty="0" smtClean="0"/>
                        <a:t>Photo-transistor</a:t>
                      </a:r>
                      <a:br>
                        <a:rPr lang="en-US" altLang="zh-TW" dirty="0" smtClean="0"/>
                      </a:br>
                      <a:r>
                        <a:rPr lang="en-US" altLang="zh-TW" dirty="0" smtClean="0"/>
                        <a:t>Solar Cell</a:t>
                      </a:r>
                      <a:endParaRPr lang="zh-TW" altLang="en-US" dirty="0"/>
                    </a:p>
                  </a:txBody>
                  <a:tcPr/>
                </a:tc>
                <a:tc>
                  <a:txBody>
                    <a:bodyPr/>
                    <a:lstStyle/>
                    <a:p>
                      <a:endParaRPr lang="zh-TW" altLang="en-US" dirty="0"/>
                    </a:p>
                  </a:txBody>
                  <a:tcPr/>
                </a:tc>
              </a:tr>
              <a:tr h="355602">
                <a:tc>
                  <a:txBody>
                    <a:bodyPr/>
                    <a:lstStyle/>
                    <a:p>
                      <a:r>
                        <a:rPr lang="en-US" altLang="zh-TW" dirty="0" smtClean="0">
                          <a:solidFill>
                            <a:srgbClr val="0332FB"/>
                          </a:solidFill>
                          <a:latin typeface="Arial" pitchFamily="34" charset="0"/>
                          <a:cs typeface="Arial" pitchFamily="34" charset="0"/>
                        </a:rPr>
                        <a:t>Wind speed</a:t>
                      </a:r>
                      <a:endParaRPr lang="zh-TW" altLang="en-US" dirty="0">
                        <a:solidFill>
                          <a:srgbClr val="0332FB"/>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smtClean="0">
                          <a:solidFill>
                            <a:schemeClr val="dk1"/>
                          </a:solidFill>
                          <a:latin typeface="+mn-lt"/>
                          <a:ea typeface="+mn-ea"/>
                          <a:cs typeface="+mn-cs"/>
                        </a:rPr>
                        <a:t>Anemometer</a:t>
                      </a:r>
                    </a:p>
                  </a:txBody>
                  <a:tcPr/>
                </a:tc>
                <a:tc>
                  <a:txBody>
                    <a:bodyPr/>
                    <a:lstStyle/>
                    <a:p>
                      <a:endParaRPr lang="zh-TW" altLang="en-US" dirty="0"/>
                    </a:p>
                  </a:txBody>
                  <a:tcPr/>
                </a:tc>
              </a:tr>
              <a:tr h="876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0332FB"/>
                          </a:solidFill>
                          <a:latin typeface="Arial" pitchFamily="34" charset="0"/>
                          <a:cs typeface="Arial" pitchFamily="34" charset="0"/>
                        </a:rPr>
                        <a:t>Pressure</a:t>
                      </a:r>
                      <a:endParaRPr lang="zh-TW" altLang="en-US" dirty="0" smtClean="0">
                        <a:solidFill>
                          <a:srgbClr val="0332FB"/>
                        </a:solidFill>
                        <a:latin typeface="Arial" pitchFamily="34" charset="0"/>
                        <a:cs typeface="Arial" pitchFamily="34" charset="0"/>
                      </a:endParaRPr>
                    </a:p>
                  </a:txBody>
                  <a:tcPr/>
                </a:tc>
                <a:tc>
                  <a:txBody>
                    <a:bodyPr/>
                    <a:lstStyle/>
                    <a:p>
                      <a:pPr algn="l"/>
                      <a:r>
                        <a:rPr lang="en-US" altLang="zh-TW" sz="1800" b="0" i="0" kern="1200" dirty="0" smtClean="0">
                          <a:solidFill>
                            <a:schemeClr val="dk1"/>
                          </a:solidFill>
                          <a:latin typeface="+mn-lt"/>
                          <a:ea typeface="+mn-ea"/>
                          <a:cs typeface="+mn-cs"/>
                        </a:rPr>
                        <a:t>Strain Gauge</a:t>
                      </a:r>
                      <a:r>
                        <a:rPr lang="en-US" altLang="zh-TW" dirty="0" smtClean="0"/>
                        <a:t/>
                      </a:r>
                      <a:br>
                        <a:rPr lang="en-US" altLang="zh-TW" dirty="0" smtClean="0"/>
                      </a:br>
                      <a:r>
                        <a:rPr lang="en-US" altLang="zh-TW" sz="1800" b="0" i="0" kern="1200" dirty="0" smtClean="0">
                          <a:solidFill>
                            <a:schemeClr val="dk1"/>
                          </a:solidFill>
                          <a:latin typeface="+mn-lt"/>
                          <a:ea typeface="+mn-ea"/>
                          <a:cs typeface="+mn-cs"/>
                        </a:rPr>
                        <a:t>Pressure Switch</a:t>
                      </a:r>
                      <a:r>
                        <a:rPr lang="en-US" altLang="zh-TW" dirty="0" smtClean="0"/>
                        <a:t/>
                      </a:r>
                      <a:br>
                        <a:rPr lang="en-US" altLang="zh-TW" dirty="0" smtClean="0"/>
                      </a:br>
                      <a:r>
                        <a:rPr lang="en-US" altLang="zh-TW" sz="1800" b="0" i="0" kern="1200" dirty="0" smtClean="0">
                          <a:solidFill>
                            <a:schemeClr val="dk1"/>
                          </a:solidFill>
                          <a:latin typeface="+mn-lt"/>
                          <a:ea typeface="+mn-ea"/>
                          <a:cs typeface="+mn-cs"/>
                        </a:rPr>
                        <a:t>Load Cells</a:t>
                      </a:r>
                      <a:endParaRPr lang="zh-TW" altLang="en-US" dirty="0"/>
                    </a:p>
                  </a:txBody>
                  <a:tcPr/>
                </a:tc>
                <a:tc>
                  <a:txBody>
                    <a:bodyPr/>
                    <a:lstStyle/>
                    <a:p>
                      <a:endParaRPr lang="zh-TW" altLang="en-US" dirty="0"/>
                    </a:p>
                  </a:txBody>
                  <a:tcPr/>
                </a:tc>
              </a:tr>
              <a:tr h="355602">
                <a:tc>
                  <a:txBody>
                    <a:bodyPr/>
                    <a:lstStyle/>
                    <a:p>
                      <a:r>
                        <a:rPr lang="en-US" altLang="zh-TW" dirty="0" smtClean="0">
                          <a:solidFill>
                            <a:srgbClr val="0332FB"/>
                          </a:solidFill>
                          <a:latin typeface="Arial" pitchFamily="34" charset="0"/>
                          <a:cs typeface="Arial" pitchFamily="34" charset="0"/>
                        </a:rPr>
                        <a:t>Radiation</a:t>
                      </a:r>
                      <a:endParaRPr lang="zh-TW" altLang="en-US" dirty="0">
                        <a:solidFill>
                          <a:srgbClr val="0332FB"/>
                        </a:solidFill>
                        <a:latin typeface="Arial" pitchFamily="34" charset="0"/>
                        <a:cs typeface="Arial" pitchFamily="34" charset="0"/>
                      </a:endParaRPr>
                    </a:p>
                  </a:txBody>
                  <a:tcPr/>
                </a:tc>
                <a:tc>
                  <a:txBody>
                    <a:bodyPr/>
                    <a:lstStyle/>
                    <a:p>
                      <a:pPr algn="l"/>
                      <a:r>
                        <a:rPr lang="en-US" altLang="zh-TW" dirty="0" smtClean="0"/>
                        <a:t>Geiger Counter</a:t>
                      </a:r>
                    </a:p>
                  </a:txBody>
                  <a:tcPr/>
                </a:tc>
                <a:tc>
                  <a:txBody>
                    <a:bodyPr/>
                    <a:lstStyle/>
                    <a:p>
                      <a:endParaRPr lang="zh-TW" altLang="en-US" dirty="0"/>
                    </a:p>
                  </a:txBody>
                  <a:tcPr/>
                </a:tc>
              </a:tr>
            </a:tbl>
          </a:graphicData>
        </a:graphic>
      </p:graphicFrame>
      <p:sp>
        <p:nvSpPr>
          <p:cNvPr id="4" name="Footer Placeholder 3"/>
          <p:cNvSpPr>
            <a:spLocks noGrp="1"/>
          </p:cNvSpPr>
          <p:nvPr>
            <p:ph type="ftr" sz="quarter" idx="10"/>
          </p:nvPr>
        </p:nvSpPr>
        <p:spPr/>
        <p:txBody>
          <a:bodyPr/>
          <a:lstStyle/>
          <a:p>
            <a:pPr>
              <a:defRPr/>
            </a:pPr>
            <a:r>
              <a:rPr lang="en-US" altLang="zh-CN" dirty="0"/>
              <a:t>IE Dept., The Chinese University of Hong Kong                                                                                                 </a:t>
            </a:r>
            <a:fld id="{69CEC6CF-F77D-483F-9D24-214322ACD4AB}" type="slidenum">
              <a:rPr lang="en-US" altLang="zh-CN"/>
              <a:pPr>
                <a:defRPr/>
              </a:pPr>
              <a:t>9</a:t>
            </a:fld>
            <a:endParaRPr lang="en-US" altLang="zh-CN" dirty="0"/>
          </a:p>
        </p:txBody>
      </p:sp>
      <p:sp>
        <p:nvSpPr>
          <p:cNvPr id="11298" name="TextBox 5"/>
          <p:cNvSpPr txBox="1">
            <a:spLocks noChangeArrowheads="1"/>
          </p:cNvSpPr>
          <p:nvPr/>
        </p:nvSpPr>
        <p:spPr bwMode="auto">
          <a:xfrm>
            <a:off x="5251450" y="1035050"/>
            <a:ext cx="3693191" cy="276999"/>
          </a:xfrm>
          <a:prstGeom prst="rect">
            <a:avLst/>
          </a:prstGeom>
          <a:noFill/>
          <a:ln w="9525">
            <a:noFill/>
            <a:miter lim="800000"/>
            <a:headEnd/>
            <a:tailEnd/>
          </a:ln>
        </p:spPr>
        <p:txBody>
          <a:bodyPr wrap="none">
            <a:spAutoFit/>
          </a:bodyPr>
          <a:lstStyle/>
          <a:p>
            <a:r>
              <a:rPr lang="en-US" altLang="zh-TW" sz="1200" dirty="0" smtClean="0">
                <a:latin typeface="Arial" charset="0"/>
                <a:ea typeface="新細明體" pitchFamily="18" charset="-120"/>
                <a:cs typeface="Arial" charset="0"/>
                <a:hlinkClick r:id="rId3"/>
              </a:rPr>
              <a:t>Ref: http</a:t>
            </a:r>
            <a:r>
              <a:rPr lang="en-US" altLang="zh-TW" sz="1200" dirty="0">
                <a:latin typeface="Arial" charset="0"/>
                <a:ea typeface="新細明體" pitchFamily="18" charset="-120"/>
                <a:cs typeface="Arial" charset="0"/>
                <a:hlinkClick r:id="rId3"/>
              </a:rPr>
              <a:t>://</a:t>
            </a:r>
            <a:r>
              <a:rPr lang="en-US" altLang="zh-TW" sz="1200" dirty="0" smtClean="0">
                <a:latin typeface="Arial" charset="0"/>
                <a:ea typeface="新細明體" pitchFamily="18" charset="-120"/>
                <a:cs typeface="Arial" charset="0"/>
                <a:hlinkClick r:id="rId3"/>
              </a:rPr>
              <a:t>www.electronics-tutorials.ws/io/io_1.html</a:t>
            </a:r>
            <a:r>
              <a:rPr lang="en-US" altLang="zh-TW" sz="1200" dirty="0" smtClean="0">
                <a:latin typeface="Arial" charset="0"/>
                <a:ea typeface="新細明體" pitchFamily="18" charset="-120"/>
                <a:cs typeface="Arial" charset="0"/>
              </a:rPr>
              <a:t>)</a:t>
            </a:r>
            <a:endParaRPr lang="zh-TW" altLang="en-US" sz="1200" dirty="0">
              <a:latin typeface="Arial" charset="0"/>
              <a:ea typeface="新細明體" pitchFamily="18" charset="-12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黑体"/>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defRPr kumimoji="0" lang="zh-CN" altLang="en-US" sz="6000" b="0" i="0" u="none" strike="noStrike" cap="none" normalizeH="0" baseline="0" smtClean="0">
            <a:ln>
              <a:noFill/>
            </a:ln>
            <a:solidFill>
              <a:srgbClr val="6767CD"/>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defRPr kumimoji="0" lang="zh-CN" altLang="en-US" sz="6000" b="0" i="0" u="none" strike="noStrike" cap="none" normalizeH="0" baseline="0" smtClean="0">
            <a:ln>
              <a:noFill/>
            </a:ln>
            <a:solidFill>
              <a:srgbClr val="6767CD"/>
            </a:solidFill>
            <a:effectLst/>
            <a:latin typeface="Times New Roman" pitchFamily="18" charset="0"/>
            <a:ea typeface="楷体_GB2312" pitchFamily="49" charset="-122"/>
          </a:defRPr>
        </a:defPPr>
      </a:lst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21705</TotalTime>
  <Words>1839</Words>
  <Application>Microsoft Office PowerPoint</Application>
  <PresentationFormat>On-screen Show (4:3)</PresentationFormat>
  <Paragraphs>241</Paragraphs>
  <Slides>19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Blends</vt:lpstr>
      <vt:lpstr>方程式</vt:lpstr>
      <vt:lpstr>PowerPoint Presentation</vt:lpstr>
      <vt:lpstr>Outline</vt:lpstr>
      <vt:lpstr>Sensors and Actuators</vt:lpstr>
      <vt:lpstr>Examples of Sensors</vt:lpstr>
      <vt:lpstr>Sensors in Motion Vehicles</vt:lpstr>
      <vt:lpstr>Sensors for Healthcare</vt:lpstr>
      <vt:lpstr>Examples of Actuators</vt:lpstr>
      <vt:lpstr>Categories of Sensing </vt:lpstr>
      <vt:lpstr>Types of Sensors</vt:lpstr>
      <vt:lpstr>Example: Light Sensors</vt:lpstr>
      <vt:lpstr>Example: Temperature Sensors</vt:lpstr>
      <vt:lpstr>Example: Hall Effect Sensors</vt:lpstr>
      <vt:lpstr>Example: Reed Switch</vt:lpstr>
      <vt:lpstr>Electronic Sensor/Control System</vt:lpstr>
      <vt:lpstr>Specifications of Sensors</vt:lpstr>
      <vt:lpstr>Choosing a Sensor</vt:lpstr>
      <vt:lpstr>Signal-to-Noise Ratio (SNR)</vt:lpstr>
      <vt:lpstr>dB (Decibel) – commonly used unit</vt:lpstr>
      <vt:lpstr>Project – Automatic Guided Vehicle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Lian</dc:creator>
  <cp:lastModifiedBy>ckchan</cp:lastModifiedBy>
  <cp:revision>2261</cp:revision>
  <cp:lastPrinted>2013-10-04T08:11:15Z</cp:lastPrinted>
  <dcterms:created xsi:type="dcterms:W3CDTF">2000-05-26T02:26:34Z</dcterms:created>
  <dcterms:modified xsi:type="dcterms:W3CDTF">2013-10-04T08:33:35Z</dcterms:modified>
</cp:coreProperties>
</file>