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57"/>
  </p:notesMasterIdLst>
  <p:handoutMasterIdLst>
    <p:handoutMasterId r:id="rId58"/>
  </p:handoutMasterIdLst>
  <p:sldIdLst>
    <p:sldId id="257" r:id="rId2"/>
    <p:sldId id="336" r:id="rId3"/>
    <p:sldId id="357" r:id="rId4"/>
    <p:sldId id="358" r:id="rId5"/>
    <p:sldId id="360" r:id="rId6"/>
    <p:sldId id="361" r:id="rId7"/>
    <p:sldId id="296" r:id="rId8"/>
    <p:sldId id="356" r:id="rId9"/>
    <p:sldId id="364" r:id="rId10"/>
    <p:sldId id="355" r:id="rId11"/>
    <p:sldId id="366" r:id="rId12"/>
    <p:sldId id="367" r:id="rId13"/>
    <p:sldId id="368" r:id="rId14"/>
    <p:sldId id="370" r:id="rId15"/>
    <p:sldId id="324" r:id="rId16"/>
    <p:sldId id="325" r:id="rId17"/>
    <p:sldId id="322" r:id="rId18"/>
    <p:sldId id="343" r:id="rId19"/>
    <p:sldId id="341" r:id="rId20"/>
    <p:sldId id="342" r:id="rId21"/>
    <p:sldId id="346" r:id="rId22"/>
    <p:sldId id="362" r:id="rId23"/>
    <p:sldId id="345" r:id="rId24"/>
    <p:sldId id="349" r:id="rId25"/>
    <p:sldId id="375" r:id="rId26"/>
    <p:sldId id="376" r:id="rId27"/>
    <p:sldId id="377" r:id="rId28"/>
    <p:sldId id="378" r:id="rId29"/>
    <p:sldId id="379" r:id="rId30"/>
    <p:sldId id="380" r:id="rId31"/>
    <p:sldId id="381" r:id="rId32"/>
    <p:sldId id="382" r:id="rId33"/>
    <p:sldId id="383" r:id="rId34"/>
    <p:sldId id="384" r:id="rId35"/>
    <p:sldId id="385" r:id="rId36"/>
    <p:sldId id="386" r:id="rId37"/>
    <p:sldId id="363" r:id="rId38"/>
    <p:sldId id="347" r:id="rId39"/>
    <p:sldId id="348" r:id="rId40"/>
    <p:sldId id="353" r:id="rId41"/>
    <p:sldId id="350" r:id="rId42"/>
    <p:sldId id="352" r:id="rId43"/>
    <p:sldId id="351" r:id="rId44"/>
    <p:sldId id="371" r:id="rId45"/>
    <p:sldId id="372" r:id="rId46"/>
    <p:sldId id="373" r:id="rId47"/>
    <p:sldId id="374" r:id="rId48"/>
    <p:sldId id="387" r:id="rId49"/>
    <p:sldId id="388" r:id="rId50"/>
    <p:sldId id="389" r:id="rId51"/>
    <p:sldId id="390" r:id="rId52"/>
    <p:sldId id="391" r:id="rId53"/>
    <p:sldId id="392" r:id="rId54"/>
    <p:sldId id="393" r:id="rId55"/>
    <p:sldId id="369" r:id="rId56"/>
  </p:sldIdLst>
  <p:sldSz cx="9144000" cy="6858000" type="screen4x3"/>
  <p:notesSz cx="9874250" cy="6797675"/>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558ED5"/>
    <a:srgbClr val="CECEE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80" autoAdjust="0"/>
    <p:restoredTop sz="94660"/>
  </p:normalViewPr>
  <p:slideViewPr>
    <p:cSldViewPr snapToGrid="0" snapToObjects="1">
      <p:cViewPr varScale="1">
        <p:scale>
          <a:sx n="70" d="100"/>
          <a:sy n="70" d="100"/>
        </p:scale>
        <p:origin x="-533" y="-82"/>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emf"/><Relationship Id="rId1" Type="http://schemas.openxmlformats.org/officeDocument/2006/relationships/image" Target="../media/image11.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wmf"/><Relationship Id="rId1" Type="http://schemas.openxmlformats.org/officeDocument/2006/relationships/image" Target="../media/image22.wmf"/><Relationship Id="rId5" Type="http://schemas.openxmlformats.org/officeDocument/2006/relationships/image" Target="../media/image26.emf"/><Relationship Id="rId4" Type="http://schemas.openxmlformats.org/officeDocument/2006/relationships/image" Target="../media/image2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emf"/><Relationship Id="rId1" Type="http://schemas.openxmlformats.org/officeDocument/2006/relationships/image" Target="../media/image27.wmf"/><Relationship Id="rId6" Type="http://schemas.openxmlformats.org/officeDocument/2006/relationships/image" Target="../media/image25.wmf"/><Relationship Id="rId5" Type="http://schemas.openxmlformats.org/officeDocument/2006/relationships/image" Target="../media/image26.emf"/><Relationship Id="rId4" Type="http://schemas.openxmlformats.org/officeDocument/2006/relationships/image" Target="../media/image3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emf"/><Relationship Id="rId4" Type="http://schemas.openxmlformats.org/officeDocument/2006/relationships/image" Target="../media/image35.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wmf"/><Relationship Id="rId1" Type="http://schemas.openxmlformats.org/officeDocument/2006/relationships/image" Target="../media/image36.wmf"/><Relationship Id="rId4" Type="http://schemas.openxmlformats.org/officeDocument/2006/relationships/image" Target="../media/image39.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42.wmf"/><Relationship Id="rId7" Type="http://schemas.openxmlformats.org/officeDocument/2006/relationships/image" Target="../media/image46.wmf"/><Relationship Id="rId2" Type="http://schemas.openxmlformats.org/officeDocument/2006/relationships/image" Target="../media/image41.wmf"/><Relationship Id="rId1" Type="http://schemas.openxmlformats.org/officeDocument/2006/relationships/image" Target="../media/image40.wmf"/><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emf"/><Relationship Id="rId1" Type="http://schemas.openxmlformats.org/officeDocument/2006/relationships/image" Target="../media/image53.emf"/><Relationship Id="rId6" Type="http://schemas.openxmlformats.org/officeDocument/2006/relationships/image" Target="../media/image58.wmf"/><Relationship Id="rId5" Type="http://schemas.openxmlformats.org/officeDocument/2006/relationships/image" Target="../media/image57.emf"/><Relationship Id="rId4" Type="http://schemas.openxmlformats.org/officeDocument/2006/relationships/image" Target="../media/image5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59.emf"/><Relationship Id="rId4" Type="http://schemas.openxmlformats.org/officeDocument/2006/relationships/image" Target="../media/image63.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4.emf"/><Relationship Id="rId4" Type="http://schemas.openxmlformats.org/officeDocument/2006/relationships/image" Target="../media/image68.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wmf"/><Relationship Id="rId1" Type="http://schemas.openxmlformats.org/officeDocument/2006/relationships/image" Target="../media/image72.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image" Target="../media/image73.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image" Target="../media/image80.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427990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US"/>
          </a:p>
        </p:txBody>
      </p:sp>
      <p:sp>
        <p:nvSpPr>
          <p:cNvPr id="105475" name="Rectangle 3"/>
          <p:cNvSpPr>
            <a:spLocks noGrp="1" noChangeArrowheads="1"/>
          </p:cNvSpPr>
          <p:nvPr>
            <p:ph type="dt" sz="quarter" idx="1"/>
          </p:nvPr>
        </p:nvSpPr>
        <p:spPr bwMode="auto">
          <a:xfrm>
            <a:off x="5592763" y="0"/>
            <a:ext cx="427990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376F0465-D712-4762-A2CD-D8BAF83E237D}" type="datetimeFigureOut">
              <a:rPr lang="en-US"/>
              <a:pPr>
                <a:defRPr/>
              </a:pPr>
              <a:t>9/27/2013</a:t>
            </a:fld>
            <a:endParaRPr lang="en-US"/>
          </a:p>
        </p:txBody>
      </p:sp>
      <p:sp>
        <p:nvSpPr>
          <p:cNvPr id="105476" name="Rectangle 4"/>
          <p:cNvSpPr>
            <a:spLocks noGrp="1" noChangeArrowheads="1"/>
          </p:cNvSpPr>
          <p:nvPr>
            <p:ph type="ftr" sz="quarter" idx="2"/>
          </p:nvPr>
        </p:nvSpPr>
        <p:spPr bwMode="auto">
          <a:xfrm>
            <a:off x="0" y="6456363"/>
            <a:ext cx="4279900"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US"/>
          </a:p>
        </p:txBody>
      </p:sp>
      <p:sp>
        <p:nvSpPr>
          <p:cNvPr id="105477" name="Rectangle 5"/>
          <p:cNvSpPr>
            <a:spLocks noGrp="1" noChangeArrowheads="1"/>
          </p:cNvSpPr>
          <p:nvPr>
            <p:ph type="sldNum" sz="quarter" idx="3"/>
          </p:nvPr>
        </p:nvSpPr>
        <p:spPr bwMode="auto">
          <a:xfrm>
            <a:off x="5592763" y="6456363"/>
            <a:ext cx="4279900"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CE9E708F-71CD-4E1B-A443-4529345ED93A}"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9900" cy="339725"/>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US"/>
          </a:p>
        </p:txBody>
      </p:sp>
      <p:sp>
        <p:nvSpPr>
          <p:cNvPr id="3" name="Date Placeholder 2"/>
          <p:cNvSpPr>
            <a:spLocks noGrp="1"/>
          </p:cNvSpPr>
          <p:nvPr>
            <p:ph type="dt" idx="1"/>
          </p:nvPr>
        </p:nvSpPr>
        <p:spPr>
          <a:xfrm>
            <a:off x="5592763" y="0"/>
            <a:ext cx="4279900" cy="339725"/>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4B852C23-E1DB-4A50-950A-F972A14F8F34}" type="datetimeFigureOut">
              <a:rPr lang="en-US"/>
              <a:pPr>
                <a:defRPr/>
              </a:pPr>
              <a:t>9/27/2013</a:t>
            </a:fld>
            <a:endParaRPr lang="en-US"/>
          </a:p>
        </p:txBody>
      </p:sp>
      <p:sp>
        <p:nvSpPr>
          <p:cNvPr id="4" name="Slide Image Placeholder 3"/>
          <p:cNvSpPr>
            <a:spLocks noGrp="1" noRot="1" noChangeAspect="1"/>
          </p:cNvSpPr>
          <p:nvPr>
            <p:ph type="sldImg" idx="2"/>
          </p:nvPr>
        </p:nvSpPr>
        <p:spPr>
          <a:xfrm>
            <a:off x="3238500" y="509588"/>
            <a:ext cx="3398838" cy="25495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87425" y="3228975"/>
            <a:ext cx="7899400" cy="305911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456363"/>
            <a:ext cx="4279900" cy="339725"/>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US"/>
          </a:p>
        </p:txBody>
      </p:sp>
      <p:sp>
        <p:nvSpPr>
          <p:cNvPr id="7" name="Slide Number Placeholder 6"/>
          <p:cNvSpPr>
            <a:spLocks noGrp="1"/>
          </p:cNvSpPr>
          <p:nvPr>
            <p:ph type="sldNum" sz="quarter" idx="5"/>
          </p:nvPr>
        </p:nvSpPr>
        <p:spPr>
          <a:xfrm>
            <a:off x="5592763" y="6456363"/>
            <a:ext cx="4279900" cy="339725"/>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9E28DFE0-7636-4662-9ABE-606EB9C421D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387" name="Slide Number Placeholder 3"/>
          <p:cNvSpPr>
            <a:spLocks noGrp="1"/>
          </p:cNvSpPr>
          <p:nvPr>
            <p:ph type="sldNum" sz="quarter" idx="5"/>
          </p:nvPr>
        </p:nvSpPr>
        <p:spPr bwMode="auto">
          <a:noFill/>
          <a:ln>
            <a:miter lim="800000"/>
            <a:headEnd/>
            <a:tailEnd/>
          </a:ln>
        </p:spPr>
        <p:txBody>
          <a:bodyPr/>
          <a:lstStyle/>
          <a:p>
            <a:fld id="{617A30DC-D227-410D-9408-B46B4BB68EEF}" type="slidenum">
              <a:rPr lang="en-US" smtClean="0">
                <a:solidFill>
                  <a:srgbClr val="000000"/>
                </a:solidFill>
              </a:rPr>
              <a:pPr/>
              <a:t>1</a:t>
            </a:fld>
            <a:endParaRPr lang="en-US"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Rot="1" noChangeAspect="1" noTextEdit="1"/>
          </p:cNvSpPr>
          <p:nvPr>
            <p:ph type="sldImg"/>
          </p:nvPr>
        </p:nvSpPr>
        <p:spPr bwMode="auto">
          <a:noFill/>
          <a:ln>
            <a:solidFill>
              <a:srgbClr val="000000"/>
            </a:solidFill>
            <a:miter lim="800000"/>
            <a:headEnd/>
            <a:tailEnd/>
          </a:ln>
        </p:spPr>
      </p:sp>
      <p:sp>
        <p:nvSpPr>
          <p:cNvPr id="2457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noRot="1" noChangeAspect="1" noTextEdit="1"/>
          </p:cNvSpPr>
          <p:nvPr>
            <p:ph type="sldImg"/>
          </p:nvPr>
        </p:nvSpPr>
        <p:spPr bwMode="auto">
          <a:noFill/>
          <a:ln>
            <a:solidFill>
              <a:srgbClr val="000000"/>
            </a:solidFill>
            <a:miter lim="800000"/>
            <a:headEnd/>
            <a:tailEnd/>
          </a:ln>
        </p:spPr>
      </p:sp>
      <p:sp>
        <p:nvSpPr>
          <p:cNvPr id="24781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Rot="1" noChangeAspect="1" noTextEdit="1"/>
          </p:cNvSpPr>
          <p:nvPr>
            <p:ph type="sldImg"/>
          </p:nvPr>
        </p:nvSpPr>
        <p:spPr bwMode="auto">
          <a:noFill/>
          <a:ln>
            <a:solidFill>
              <a:srgbClr val="000000"/>
            </a:solidFill>
            <a:miter lim="800000"/>
            <a:headEnd/>
            <a:tailEnd/>
          </a:ln>
        </p:spPr>
      </p:sp>
      <p:sp>
        <p:nvSpPr>
          <p:cNvPr id="2498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noRot="1" noChangeAspect="1" noTextEdit="1"/>
          </p:cNvSpPr>
          <p:nvPr>
            <p:ph type="sldImg"/>
          </p:nvPr>
        </p:nvSpPr>
        <p:spPr bwMode="auto">
          <a:noFill/>
          <a:ln>
            <a:solidFill>
              <a:srgbClr val="000000"/>
            </a:solidFill>
            <a:miter lim="800000"/>
            <a:headEnd/>
            <a:tailEnd/>
          </a:ln>
        </p:spPr>
      </p:sp>
      <p:sp>
        <p:nvSpPr>
          <p:cNvPr id="25190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Rot="1" noChangeAspect="1" noTextEdit="1"/>
          </p:cNvSpPr>
          <p:nvPr>
            <p:ph type="sldImg"/>
          </p:nvPr>
        </p:nvSpPr>
        <p:spPr bwMode="auto">
          <a:noFill/>
          <a:ln>
            <a:solidFill>
              <a:srgbClr val="000000"/>
            </a:solidFill>
            <a:miter lim="800000"/>
            <a:headEnd/>
            <a:tailEnd/>
          </a:ln>
        </p:spPr>
      </p:sp>
      <p:sp>
        <p:nvSpPr>
          <p:cNvPr id="2549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2"/>
          <p:cNvSpPr>
            <a:spLocks noGrp="1" noRot="1" noChangeAspect="1" noTextEdit="1"/>
          </p:cNvSpPr>
          <p:nvPr>
            <p:ph type="sldImg"/>
          </p:nvPr>
        </p:nvSpPr>
        <p:spPr bwMode="auto">
          <a:noFill/>
          <a:ln>
            <a:solidFill>
              <a:srgbClr val="000000"/>
            </a:solidFill>
            <a:miter lim="800000"/>
            <a:headEnd/>
            <a:tailEnd/>
          </a:ln>
        </p:spPr>
      </p:sp>
      <p:sp>
        <p:nvSpPr>
          <p:cNvPr id="25805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TextEdit="1"/>
          </p:cNvSpPr>
          <p:nvPr>
            <p:ph type="sldImg"/>
          </p:nvPr>
        </p:nvSpPr>
        <p:spPr bwMode="auto">
          <a:noFill/>
          <a:ln>
            <a:solidFill>
              <a:srgbClr val="000000"/>
            </a:solidFill>
            <a:miter lim="800000"/>
            <a:headEnd/>
            <a:tailEnd/>
          </a:ln>
        </p:spPr>
      </p:sp>
      <p:sp>
        <p:nvSpPr>
          <p:cNvPr id="26112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TextEdit="1"/>
          </p:cNvSpPr>
          <p:nvPr>
            <p:ph type="sldImg"/>
          </p:nvPr>
        </p:nvSpPr>
        <p:spPr bwMode="auto">
          <a:noFill/>
          <a:ln>
            <a:solidFill>
              <a:srgbClr val="000000"/>
            </a:solidFill>
            <a:miter lim="800000"/>
            <a:headEnd/>
            <a:tailEnd/>
          </a:ln>
        </p:spPr>
      </p:sp>
      <p:sp>
        <p:nvSpPr>
          <p:cNvPr id="26317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Rot="1" noChangeAspect="1" noTextEdit="1"/>
          </p:cNvSpPr>
          <p:nvPr>
            <p:ph type="sldImg"/>
          </p:nvPr>
        </p:nvSpPr>
        <p:spPr bwMode="auto">
          <a:noFill/>
          <a:ln>
            <a:solidFill>
              <a:srgbClr val="000000"/>
            </a:solidFill>
            <a:miter lim="800000"/>
            <a:headEnd/>
            <a:tailEnd/>
          </a:ln>
        </p:spPr>
      </p:sp>
      <p:sp>
        <p:nvSpPr>
          <p:cNvPr id="26521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Rot="1" noChangeAspect="1" noTextEdit="1"/>
          </p:cNvSpPr>
          <p:nvPr>
            <p:ph type="sldImg"/>
          </p:nvPr>
        </p:nvSpPr>
        <p:spPr bwMode="auto">
          <a:noFill/>
          <a:ln>
            <a:solidFill>
              <a:srgbClr val="000000"/>
            </a:solidFill>
            <a:miter lim="800000"/>
            <a:headEnd/>
            <a:tailEnd/>
          </a:ln>
        </p:spPr>
      </p:sp>
      <p:sp>
        <p:nvSpPr>
          <p:cNvPr id="26726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TextEdit="1"/>
          </p:cNvSpPr>
          <p:nvPr>
            <p:ph type="sldImg"/>
          </p:nvPr>
        </p:nvSpPr>
        <p:spPr bwMode="auto">
          <a:noFill/>
          <a:ln>
            <a:solidFill>
              <a:srgbClr val="000000"/>
            </a:solidFill>
            <a:miter lim="800000"/>
            <a:headEnd/>
            <a:tailEnd/>
          </a:ln>
        </p:spPr>
      </p:sp>
      <p:sp>
        <p:nvSpPr>
          <p:cNvPr id="26931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Rot="1" noChangeAspect="1" noTextEdit="1"/>
          </p:cNvSpPr>
          <p:nvPr>
            <p:ph type="sldImg"/>
          </p:nvPr>
        </p:nvSpPr>
        <p:spPr bwMode="auto">
          <a:noFill/>
          <a:ln>
            <a:solidFill>
              <a:srgbClr val="000000"/>
            </a:solidFill>
            <a:miter lim="800000"/>
            <a:headEnd/>
            <a:tailEnd/>
          </a:ln>
        </p:spPr>
      </p:sp>
      <p:sp>
        <p:nvSpPr>
          <p:cNvPr id="27238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Rot="1" noChangeAspect="1" noTextEdit="1"/>
          </p:cNvSpPr>
          <p:nvPr>
            <p:ph type="sldImg"/>
          </p:nvPr>
        </p:nvSpPr>
        <p:spPr bwMode="auto">
          <a:noFill/>
          <a:ln>
            <a:solidFill>
              <a:srgbClr val="000000"/>
            </a:solidFill>
            <a:miter lim="800000"/>
            <a:headEnd/>
            <a:tailEnd/>
          </a:ln>
        </p:spPr>
      </p:sp>
      <p:sp>
        <p:nvSpPr>
          <p:cNvPr id="27443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2"/>
          <p:cNvSpPr>
            <a:spLocks noGrp="1" noRot="1" noChangeAspect="1" noTextEdit="1"/>
          </p:cNvSpPr>
          <p:nvPr>
            <p:ph type="sldImg"/>
          </p:nvPr>
        </p:nvSpPr>
        <p:spPr bwMode="auto">
          <a:noFill/>
          <a:ln>
            <a:solidFill>
              <a:srgbClr val="000000"/>
            </a:solidFill>
            <a:miter lim="800000"/>
            <a:headEnd/>
            <a:tailEnd/>
          </a:ln>
        </p:spPr>
      </p:sp>
      <p:sp>
        <p:nvSpPr>
          <p:cNvPr id="27648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Rot="1" noChangeAspect="1" noTextEdit="1"/>
          </p:cNvSpPr>
          <p:nvPr>
            <p:ph type="sldImg"/>
          </p:nvPr>
        </p:nvSpPr>
        <p:spPr bwMode="auto">
          <a:noFill/>
          <a:ln>
            <a:solidFill>
              <a:srgbClr val="000000"/>
            </a:solidFill>
            <a:miter lim="800000"/>
            <a:headEnd/>
            <a:tailEnd/>
          </a:ln>
        </p:spPr>
      </p:sp>
      <p:sp>
        <p:nvSpPr>
          <p:cNvPr id="27955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Grp="1" noRot="1" noChangeAspect="1" noTextEdit="1"/>
          </p:cNvSpPr>
          <p:nvPr>
            <p:ph type="sldImg"/>
          </p:nvPr>
        </p:nvSpPr>
        <p:spPr bwMode="auto">
          <a:noFill/>
          <a:ln>
            <a:solidFill>
              <a:srgbClr val="000000"/>
            </a:solidFill>
            <a:miter lim="800000"/>
            <a:headEnd/>
            <a:tailEnd/>
          </a:ln>
        </p:spPr>
      </p:sp>
      <p:sp>
        <p:nvSpPr>
          <p:cNvPr id="33689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Rot="1" noChangeAspect="1" noTextEdit="1"/>
          </p:cNvSpPr>
          <p:nvPr>
            <p:ph type="sldImg"/>
          </p:nvPr>
        </p:nvSpPr>
        <p:spPr bwMode="auto">
          <a:noFill/>
          <a:ln>
            <a:solidFill>
              <a:srgbClr val="000000"/>
            </a:solidFill>
            <a:miter lim="800000"/>
            <a:headEnd/>
            <a:tailEnd/>
          </a:ln>
        </p:spPr>
      </p:sp>
      <p:sp>
        <p:nvSpPr>
          <p:cNvPr id="33894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Rot="1" noChangeAspect="1" noTextEdit="1"/>
          </p:cNvSpPr>
          <p:nvPr>
            <p:ph type="sldImg"/>
          </p:nvPr>
        </p:nvSpPr>
        <p:spPr bwMode="auto">
          <a:noFill/>
          <a:ln>
            <a:solidFill>
              <a:srgbClr val="000000"/>
            </a:solidFill>
            <a:miter lim="800000"/>
            <a:headEnd/>
            <a:tailEnd/>
          </a:ln>
        </p:spPr>
      </p:sp>
      <p:sp>
        <p:nvSpPr>
          <p:cNvPr id="34099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2"/>
          <p:cNvSpPr>
            <a:spLocks noGrp="1" noRot="1" noChangeAspect="1" noTextEdit="1"/>
          </p:cNvSpPr>
          <p:nvPr>
            <p:ph type="sldImg"/>
          </p:nvPr>
        </p:nvSpPr>
        <p:spPr bwMode="auto">
          <a:noFill/>
          <a:ln>
            <a:solidFill>
              <a:srgbClr val="000000"/>
            </a:solidFill>
            <a:miter lim="800000"/>
            <a:headEnd/>
            <a:tailEnd/>
          </a:ln>
        </p:spPr>
      </p:sp>
      <p:sp>
        <p:nvSpPr>
          <p:cNvPr id="34304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2"/>
          <p:cNvSpPr>
            <a:spLocks noGrp="1" noRot="1" noChangeAspect="1" noTextEdit="1"/>
          </p:cNvSpPr>
          <p:nvPr>
            <p:ph type="sldImg"/>
          </p:nvPr>
        </p:nvSpPr>
        <p:spPr bwMode="auto">
          <a:noFill/>
          <a:ln>
            <a:solidFill>
              <a:srgbClr val="000000"/>
            </a:solidFill>
            <a:miter lim="800000"/>
            <a:headEnd/>
            <a:tailEnd/>
          </a:ln>
        </p:spPr>
      </p:sp>
      <p:sp>
        <p:nvSpPr>
          <p:cNvPr id="34509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TextEdit="1"/>
          </p:cNvSpPr>
          <p:nvPr>
            <p:ph type="sldImg"/>
          </p:nvPr>
        </p:nvSpPr>
        <p:spPr bwMode="auto">
          <a:noFill/>
          <a:ln>
            <a:solidFill>
              <a:srgbClr val="000000"/>
            </a:solidFill>
            <a:miter lim="800000"/>
            <a:headEnd/>
            <a:tailEnd/>
          </a:ln>
        </p:spPr>
      </p:sp>
      <p:sp>
        <p:nvSpPr>
          <p:cNvPr id="2048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2"/>
          <p:cNvSpPr>
            <a:spLocks noGrp="1" noRot="1" noChangeAspect="1" noTextEdit="1"/>
          </p:cNvSpPr>
          <p:nvPr>
            <p:ph type="sldImg"/>
          </p:nvPr>
        </p:nvSpPr>
        <p:spPr bwMode="auto">
          <a:noFill/>
          <a:ln>
            <a:solidFill>
              <a:srgbClr val="000000"/>
            </a:solidFill>
            <a:miter lim="800000"/>
            <a:headEnd/>
            <a:tailEnd/>
          </a:ln>
        </p:spPr>
      </p:sp>
      <p:sp>
        <p:nvSpPr>
          <p:cNvPr id="34713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p:cNvSpPr>
            <a:spLocks noGrp="1" noRot="1" noChangeAspect="1" noTextEdit="1"/>
          </p:cNvSpPr>
          <p:nvPr>
            <p:ph type="sldImg"/>
          </p:nvPr>
        </p:nvSpPr>
        <p:spPr bwMode="auto">
          <a:noFill/>
          <a:ln>
            <a:solidFill>
              <a:srgbClr val="000000"/>
            </a:solidFill>
            <a:miter lim="800000"/>
            <a:headEnd/>
            <a:tailEnd/>
          </a:ln>
        </p:spPr>
      </p:sp>
      <p:sp>
        <p:nvSpPr>
          <p:cNvPr id="34918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Rot="1" noChangeAspect="1" noTextEdit="1"/>
          </p:cNvSpPr>
          <p:nvPr>
            <p:ph type="sldImg"/>
          </p:nvPr>
        </p:nvSpPr>
        <p:spPr bwMode="auto">
          <a:noFill/>
          <a:ln>
            <a:solidFill>
              <a:srgbClr val="000000"/>
            </a:solidFill>
            <a:miter lim="800000"/>
            <a:headEnd/>
            <a:tailEnd/>
          </a:ln>
        </p:spPr>
      </p:sp>
      <p:sp>
        <p:nvSpPr>
          <p:cNvPr id="35123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2"/>
          <p:cNvSpPr>
            <a:spLocks noGrp="1" noRot="1" noChangeAspect="1" noTextEdit="1"/>
          </p:cNvSpPr>
          <p:nvPr>
            <p:ph type="sldImg"/>
          </p:nvPr>
        </p:nvSpPr>
        <p:spPr bwMode="auto">
          <a:noFill/>
          <a:ln>
            <a:solidFill>
              <a:srgbClr val="000000"/>
            </a:solidFill>
            <a:miter lim="800000"/>
            <a:headEnd/>
            <a:tailEnd/>
          </a:ln>
        </p:spPr>
      </p:sp>
      <p:sp>
        <p:nvSpPr>
          <p:cNvPr id="35328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2"/>
          <p:cNvSpPr>
            <a:spLocks noGrp="1" noRot="1" noChangeAspect="1" noTextEdit="1"/>
          </p:cNvSpPr>
          <p:nvPr>
            <p:ph type="sldImg"/>
          </p:nvPr>
        </p:nvSpPr>
        <p:spPr bwMode="auto">
          <a:noFill/>
          <a:ln>
            <a:solidFill>
              <a:srgbClr val="000000"/>
            </a:solidFill>
            <a:miter lim="800000"/>
            <a:headEnd/>
            <a:tailEnd/>
          </a:ln>
        </p:spPr>
      </p:sp>
      <p:sp>
        <p:nvSpPr>
          <p:cNvPr id="35635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2"/>
          <p:cNvSpPr>
            <a:spLocks noGrp="1" noRot="1" noChangeAspect="1" noTextEdit="1"/>
          </p:cNvSpPr>
          <p:nvPr>
            <p:ph type="sldImg"/>
          </p:nvPr>
        </p:nvSpPr>
        <p:spPr bwMode="auto">
          <a:noFill/>
          <a:ln>
            <a:solidFill>
              <a:srgbClr val="000000"/>
            </a:solidFill>
            <a:miter lim="800000"/>
            <a:headEnd/>
            <a:tailEnd/>
          </a:ln>
        </p:spPr>
      </p:sp>
      <p:sp>
        <p:nvSpPr>
          <p:cNvPr id="35840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TextEdit="1"/>
          </p:cNvSpPr>
          <p:nvPr>
            <p:ph type="sldImg"/>
          </p:nvPr>
        </p:nvSpPr>
        <p:spPr bwMode="auto">
          <a:noFill/>
          <a:ln>
            <a:solidFill>
              <a:srgbClr val="000000"/>
            </a:solidFill>
            <a:miter lim="800000"/>
            <a:headEnd/>
            <a:tailEnd/>
          </a:ln>
        </p:spPr>
      </p:sp>
      <p:sp>
        <p:nvSpPr>
          <p:cNvPr id="36045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Rot="1" noChangeAspect="1" noTextEdit="1"/>
          </p:cNvSpPr>
          <p:nvPr>
            <p:ph type="sldImg"/>
          </p:nvPr>
        </p:nvSpPr>
        <p:spPr bwMode="auto">
          <a:noFill/>
          <a:ln>
            <a:solidFill>
              <a:srgbClr val="000000"/>
            </a:solidFill>
            <a:miter lim="800000"/>
            <a:headEnd/>
            <a:tailEnd/>
          </a:ln>
        </p:spPr>
      </p:sp>
      <p:sp>
        <p:nvSpPr>
          <p:cNvPr id="36249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2"/>
          <p:cNvSpPr>
            <a:spLocks noGrp="1" noRot="1" noChangeAspect="1" noTextEdit="1"/>
          </p:cNvSpPr>
          <p:nvPr>
            <p:ph type="sldImg"/>
          </p:nvPr>
        </p:nvSpPr>
        <p:spPr bwMode="auto">
          <a:noFill/>
          <a:ln>
            <a:solidFill>
              <a:srgbClr val="000000"/>
            </a:solidFill>
            <a:miter lim="800000"/>
            <a:headEnd/>
            <a:tailEnd/>
          </a:ln>
        </p:spPr>
      </p:sp>
      <p:sp>
        <p:nvSpPr>
          <p:cNvPr id="36454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2"/>
          <p:cNvSpPr>
            <a:spLocks noGrp="1" noRot="1" noChangeAspect="1" noTextEdit="1"/>
          </p:cNvSpPr>
          <p:nvPr>
            <p:ph type="sldImg"/>
          </p:nvPr>
        </p:nvSpPr>
        <p:spPr bwMode="auto">
          <a:noFill/>
          <a:ln>
            <a:solidFill>
              <a:srgbClr val="000000"/>
            </a:solidFill>
            <a:miter lim="800000"/>
            <a:headEnd/>
            <a:tailEnd/>
          </a:ln>
        </p:spPr>
      </p:sp>
      <p:sp>
        <p:nvSpPr>
          <p:cNvPr id="36659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Rot="1" noChangeAspect="1" noTextEdit="1"/>
          </p:cNvSpPr>
          <p:nvPr>
            <p:ph type="sldImg"/>
          </p:nvPr>
        </p:nvSpPr>
        <p:spPr bwMode="auto">
          <a:noFill/>
          <a:ln>
            <a:solidFill>
              <a:srgbClr val="000000"/>
            </a:solidFill>
            <a:miter lim="800000"/>
            <a:headEnd/>
            <a:tailEnd/>
          </a:ln>
        </p:spPr>
      </p:sp>
      <p:sp>
        <p:nvSpPr>
          <p:cNvPr id="15974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2"/>
          <p:cNvSpPr>
            <a:spLocks noGrp="1" noRot="1" noChangeAspect="1" noTextEdit="1"/>
          </p:cNvSpPr>
          <p:nvPr>
            <p:ph type="sldImg"/>
          </p:nvPr>
        </p:nvSpPr>
        <p:spPr bwMode="auto">
          <a:noFill/>
          <a:ln>
            <a:solidFill>
              <a:srgbClr val="000000"/>
            </a:solidFill>
            <a:miter lim="800000"/>
            <a:headEnd/>
            <a:tailEnd/>
          </a:ln>
        </p:spPr>
      </p:sp>
      <p:sp>
        <p:nvSpPr>
          <p:cNvPr id="36864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Grp="1" noRot="1" noChangeAspect="1" noTextEdit="1"/>
          </p:cNvSpPr>
          <p:nvPr>
            <p:ph type="sldImg"/>
          </p:nvPr>
        </p:nvSpPr>
        <p:spPr bwMode="auto">
          <a:noFill/>
          <a:ln>
            <a:solidFill>
              <a:srgbClr val="000000"/>
            </a:solidFill>
            <a:miter lim="800000"/>
            <a:headEnd/>
            <a:tailEnd/>
          </a:ln>
        </p:spPr>
      </p:sp>
      <p:sp>
        <p:nvSpPr>
          <p:cNvPr id="37171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2"/>
          <p:cNvSpPr>
            <a:spLocks noGrp="1" noRot="1" noChangeAspect="1" noTextEdit="1"/>
          </p:cNvSpPr>
          <p:nvPr>
            <p:ph type="sldImg"/>
          </p:nvPr>
        </p:nvSpPr>
        <p:spPr bwMode="auto">
          <a:noFill/>
          <a:ln>
            <a:solidFill>
              <a:srgbClr val="000000"/>
            </a:solidFill>
            <a:miter lim="800000"/>
            <a:headEnd/>
            <a:tailEnd/>
          </a:ln>
        </p:spPr>
      </p:sp>
      <p:sp>
        <p:nvSpPr>
          <p:cNvPr id="3737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2"/>
          <p:cNvSpPr>
            <a:spLocks noGrp="1" noRot="1" noChangeAspect="1" noTextEdit="1"/>
          </p:cNvSpPr>
          <p:nvPr>
            <p:ph type="sldImg"/>
          </p:nvPr>
        </p:nvSpPr>
        <p:spPr bwMode="auto">
          <a:noFill/>
          <a:ln>
            <a:solidFill>
              <a:srgbClr val="000000"/>
            </a:solidFill>
            <a:miter lim="800000"/>
            <a:headEnd/>
            <a:tailEnd/>
          </a:ln>
        </p:spPr>
      </p:sp>
      <p:sp>
        <p:nvSpPr>
          <p:cNvPr id="37581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Rot="1" noChangeAspect="1" noTextEdit="1"/>
          </p:cNvSpPr>
          <p:nvPr>
            <p:ph type="sldImg"/>
          </p:nvPr>
        </p:nvSpPr>
        <p:spPr bwMode="auto">
          <a:noFill/>
          <a:ln>
            <a:solidFill>
              <a:srgbClr val="000000"/>
            </a:solidFill>
            <a:miter lim="800000"/>
            <a:headEnd/>
            <a:tailEnd/>
          </a:ln>
        </p:spPr>
      </p:sp>
      <p:sp>
        <p:nvSpPr>
          <p:cNvPr id="37888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Rot="1" noChangeAspect="1" noTextEdit="1"/>
          </p:cNvSpPr>
          <p:nvPr>
            <p:ph type="sldImg"/>
          </p:nvPr>
        </p:nvSpPr>
        <p:spPr bwMode="auto">
          <a:noFill/>
          <a:ln>
            <a:solidFill>
              <a:srgbClr val="000000"/>
            </a:solidFill>
            <a:miter lim="800000"/>
            <a:headEnd/>
            <a:tailEnd/>
          </a:ln>
        </p:spPr>
      </p:sp>
      <p:sp>
        <p:nvSpPr>
          <p:cNvPr id="38093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spect="1" noTextEdit="1"/>
          </p:cNvSpPr>
          <p:nvPr>
            <p:ph type="sldImg"/>
          </p:nvPr>
        </p:nvSpPr>
        <p:spPr bwMode="auto">
          <a:noFill/>
          <a:ln>
            <a:solidFill>
              <a:srgbClr val="000000"/>
            </a:solidFill>
            <a:miter lim="800000"/>
            <a:headEnd/>
            <a:tailEnd/>
          </a:ln>
        </p:spPr>
      </p:sp>
      <p:sp>
        <p:nvSpPr>
          <p:cNvPr id="3829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Rot="1" noChangeAspect="1" noTextEdit="1"/>
          </p:cNvSpPr>
          <p:nvPr>
            <p:ph type="sldImg"/>
          </p:nvPr>
        </p:nvSpPr>
        <p:spPr bwMode="auto">
          <a:noFill/>
          <a:ln>
            <a:solidFill>
              <a:srgbClr val="000000"/>
            </a:solidFill>
            <a:miter lim="800000"/>
            <a:headEnd/>
            <a:tailEnd/>
          </a:ln>
        </p:spPr>
      </p:sp>
      <p:sp>
        <p:nvSpPr>
          <p:cNvPr id="38502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Grp="1" noRot="1" noChangeAspect="1" noTextEdit="1"/>
          </p:cNvSpPr>
          <p:nvPr>
            <p:ph type="sldImg"/>
          </p:nvPr>
        </p:nvSpPr>
        <p:spPr bwMode="auto">
          <a:noFill/>
          <a:ln>
            <a:solidFill>
              <a:srgbClr val="000000"/>
            </a:solidFill>
            <a:miter lim="800000"/>
            <a:headEnd/>
            <a:tailEnd/>
          </a:ln>
        </p:spPr>
      </p:sp>
      <p:sp>
        <p:nvSpPr>
          <p:cNvPr id="38707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Grp="1" noRot="1" noChangeAspect="1" noTextEdit="1"/>
          </p:cNvSpPr>
          <p:nvPr>
            <p:ph type="sldImg"/>
          </p:nvPr>
        </p:nvSpPr>
        <p:spPr bwMode="auto">
          <a:noFill/>
          <a:ln>
            <a:solidFill>
              <a:srgbClr val="000000"/>
            </a:solidFill>
            <a:miter lim="800000"/>
            <a:headEnd/>
            <a:tailEnd/>
          </a:ln>
        </p:spPr>
      </p:sp>
      <p:sp>
        <p:nvSpPr>
          <p:cNvPr id="38912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Rot="1" noChangeAspect="1" noTextEdit="1"/>
          </p:cNvSpPr>
          <p:nvPr>
            <p:ph type="sldImg"/>
          </p:nvPr>
        </p:nvSpPr>
        <p:spPr bwMode="auto">
          <a:noFill/>
          <a:ln>
            <a:solidFill>
              <a:srgbClr val="000000"/>
            </a:solidFill>
            <a:miter lim="800000"/>
            <a:headEnd/>
            <a:tailEnd/>
          </a:ln>
        </p:spPr>
      </p:sp>
      <p:sp>
        <p:nvSpPr>
          <p:cNvPr id="16384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Grp="1" noRot="1" noChangeAspect="1" noTextEdit="1"/>
          </p:cNvSpPr>
          <p:nvPr>
            <p:ph type="sldImg"/>
          </p:nvPr>
        </p:nvSpPr>
        <p:spPr bwMode="auto">
          <a:noFill/>
          <a:ln>
            <a:solidFill>
              <a:srgbClr val="000000"/>
            </a:solidFill>
            <a:miter lim="800000"/>
            <a:headEnd/>
            <a:tailEnd/>
          </a:ln>
        </p:spPr>
      </p:sp>
      <p:sp>
        <p:nvSpPr>
          <p:cNvPr id="39117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Rot="1" noChangeAspect="1" noTextEdit="1"/>
          </p:cNvSpPr>
          <p:nvPr>
            <p:ph type="sldImg"/>
          </p:nvPr>
        </p:nvSpPr>
        <p:spPr bwMode="auto">
          <a:noFill/>
          <a:ln>
            <a:solidFill>
              <a:srgbClr val="000000"/>
            </a:solidFill>
            <a:miter lim="800000"/>
            <a:headEnd/>
            <a:tailEnd/>
          </a:ln>
        </p:spPr>
      </p:sp>
      <p:sp>
        <p:nvSpPr>
          <p:cNvPr id="16589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TextEdit="1"/>
          </p:cNvSpPr>
          <p:nvPr>
            <p:ph type="sldImg"/>
          </p:nvPr>
        </p:nvSpPr>
        <p:spPr bwMode="auto">
          <a:noFill/>
          <a:ln>
            <a:solidFill>
              <a:srgbClr val="000000"/>
            </a:solidFill>
            <a:miter lim="800000"/>
            <a:headEnd/>
            <a:tailEnd/>
          </a:ln>
        </p:spPr>
      </p:sp>
      <p:sp>
        <p:nvSpPr>
          <p:cNvPr id="1689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Rot="1" noChangeAspect="1" noTextEdit="1"/>
          </p:cNvSpPr>
          <p:nvPr>
            <p:ph type="sldImg"/>
          </p:nvPr>
        </p:nvSpPr>
        <p:spPr bwMode="auto">
          <a:noFill/>
          <a:ln>
            <a:solidFill>
              <a:srgbClr val="000000"/>
            </a:solidFill>
            <a:miter lim="800000"/>
            <a:headEnd/>
            <a:tailEnd/>
          </a:ln>
        </p:spPr>
      </p:sp>
      <p:sp>
        <p:nvSpPr>
          <p:cNvPr id="17101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TextEdit="1"/>
          </p:cNvSpPr>
          <p:nvPr>
            <p:ph type="sldImg"/>
          </p:nvPr>
        </p:nvSpPr>
        <p:spPr bwMode="auto">
          <a:noFill/>
          <a:ln>
            <a:solidFill>
              <a:srgbClr val="000000"/>
            </a:solidFill>
            <a:miter lim="800000"/>
            <a:headEnd/>
            <a:tailEnd/>
          </a:ln>
        </p:spPr>
      </p:sp>
      <p:sp>
        <p:nvSpPr>
          <p:cNvPr id="1730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30BC90C-F17F-4BCF-A871-30194E0F91AB}" type="datetimeFigureOut">
              <a:rPr lang="en-US"/>
              <a:pPr>
                <a:defRPr/>
              </a:pPr>
              <a:t>9/27/2013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766BCE-54FF-4E43-9147-6DD4C9728CE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A1BFBF4-1045-4E9A-85E1-C076895BFF78}" type="datetimeFigureOut">
              <a:rPr lang="en-US"/>
              <a:pPr>
                <a:defRPr/>
              </a:pPr>
              <a:t>9/27/2013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626CD5-8EF3-41A1-A8E3-B834748A90A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AB21711-4C1A-4336-9C23-1F87BB23F58C}" type="datetimeFigureOut">
              <a:rPr lang="en-US"/>
              <a:pPr>
                <a:defRPr/>
              </a:pPr>
              <a:t>9/27/2013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DCC64E-3674-422F-ADB2-9AFE804A883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3CC862C-9766-419F-BF16-780585B05A66}" type="datetimeFigureOut">
              <a:rPr lang="en-US"/>
              <a:pPr>
                <a:defRPr/>
              </a:pPr>
              <a:t>9/27/2013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DDA2A8-D53C-4703-9DE4-B04D8655A6E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E34D1DC-4492-41B7-B649-1BA3687DDFC8}" type="datetimeFigureOut">
              <a:rPr lang="en-US"/>
              <a:pPr>
                <a:defRPr/>
              </a:pPr>
              <a:t>9/27/2013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5F50E1-C00A-4CA6-A49D-A7E4F05F386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3939D81-C09E-4821-A9FD-AC91D5A4413A}" type="datetimeFigureOut">
              <a:rPr lang="en-US"/>
              <a:pPr>
                <a:defRPr/>
              </a:pPr>
              <a:t>9/27/2013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766421-ECBB-4EA1-B536-DF4EECBD361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98569DD1-216D-4310-B58F-51DC999052F8}" type="datetimeFigureOut">
              <a:rPr lang="en-US"/>
              <a:pPr>
                <a:defRPr/>
              </a:pPr>
              <a:t>9/27/2013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C8854FD-C819-48D3-B32B-8C7EA571427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4C766F3-6794-4D9E-A413-51B92436520D}" type="datetimeFigureOut">
              <a:rPr lang="en-US"/>
              <a:pPr>
                <a:defRPr/>
              </a:pPr>
              <a:t>9/27/2013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9F7FA7-D87B-49B9-A985-E1B745471E7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61B2697-4910-4CA2-B590-806C4DE4FC63}" type="datetimeFigureOut">
              <a:rPr lang="en-US"/>
              <a:pPr>
                <a:defRPr/>
              </a:pPr>
              <a:t>9/27/2013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1144F83-58E7-4B98-A821-D07BD846730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B8DF647-5CC8-499D-99D6-6BDB209D3689}" type="datetimeFigureOut">
              <a:rPr lang="en-US"/>
              <a:pPr>
                <a:defRPr/>
              </a:pPr>
              <a:t>9/27/2013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9F5740-E596-4D86-A732-8DD448D1061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CC4F9E0-B957-44AD-8842-E81683DE2AF0}" type="datetimeFigureOut">
              <a:rPr lang="en-US"/>
              <a:pPr>
                <a:defRPr/>
              </a:pPr>
              <a:t>9/27/2013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86F6BE-8F45-4A9D-8465-D5A7FC0056E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fld id="{A6B6E8BE-E66C-44EC-ACEE-BB0FEB33C239}" type="datetimeFigureOut">
              <a:rPr lang="en-US"/>
              <a:pPr>
                <a:defRPr/>
              </a:pPr>
              <a:t>9/27/2013</a:t>
            </a:fld>
            <a:endParaRPr lang="en-US"/>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1FCE3732-9EE4-49A9-ADE3-C5E3DFB26A45}" type="slidenum">
              <a:rPr lang="en-US"/>
              <a:pPr>
                <a:defRPr/>
              </a:pPr>
              <a:t>‹#›</a:t>
            </a:fld>
            <a:endParaRPr lang="en-US"/>
          </a:p>
        </p:txBody>
      </p:sp>
      <p:cxnSp>
        <p:nvCxnSpPr>
          <p:cNvPr id="4" name="Straight Connector 8"/>
          <p:cNvCxnSpPr/>
          <p:nvPr userDrawn="1"/>
        </p:nvCxnSpPr>
        <p:spPr>
          <a:xfrm>
            <a:off x="457200" y="6426200"/>
            <a:ext cx="8229600"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Slide Number Placeholder 5"/>
          <p:cNvSpPr txBox="1">
            <a:spLocks/>
          </p:cNvSpPr>
          <p:nvPr userDrawn="1"/>
        </p:nvSpPr>
        <p:spPr>
          <a:xfrm>
            <a:off x="457200" y="6426200"/>
            <a:ext cx="2894013" cy="365125"/>
          </a:xfrm>
          <a:prstGeom prst="rect">
            <a:avLst/>
          </a:prstGeom>
        </p:spPr>
        <p:txBody>
          <a:bodyPr/>
          <a:lstStyle/>
          <a:p>
            <a:pPr defTabSz="914400">
              <a:defRPr/>
            </a:pPr>
            <a:r>
              <a:rPr lang="en-US" sz="1000">
                <a:solidFill>
                  <a:srgbClr val="000000"/>
                </a:solidFill>
                <a:latin typeface="Calibri" pitchFamily="34" charset="0"/>
              </a:rPr>
              <a:t>ENGG 1100 | Term 1 | 2013/14</a:t>
            </a:r>
          </a:p>
          <a:p>
            <a:pPr defTabSz="914400">
              <a:defRPr/>
            </a:pPr>
            <a:endParaRPr lang="en-US" sz="1000">
              <a:solidFill>
                <a:srgbClr val="000000"/>
              </a:solidFill>
              <a:latin typeface="Calibri" pitchFamily="34" charset="0"/>
            </a:endParaRPr>
          </a:p>
        </p:txBody>
      </p:sp>
      <p:sp>
        <p:nvSpPr>
          <p:cNvPr id="6" name="Slide Number Placeholder 5"/>
          <p:cNvSpPr txBox="1">
            <a:spLocks/>
          </p:cNvSpPr>
          <p:nvPr userDrawn="1"/>
        </p:nvSpPr>
        <p:spPr>
          <a:xfrm>
            <a:off x="5792788" y="6426200"/>
            <a:ext cx="2894012" cy="365125"/>
          </a:xfrm>
          <a:prstGeom prst="rect">
            <a:avLst/>
          </a:prstGeom>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defTabSz="914400">
              <a:defRPr/>
            </a:pPr>
            <a:endParaRPr lang="en-US" sz="1000" smtClean="0">
              <a:solidFill>
                <a:srgbClr val="000000"/>
              </a:solidFill>
              <a:latin typeface="Calibri" pitchFamily="34" charset="0"/>
            </a:endParaRPr>
          </a:p>
        </p:txBody>
      </p:sp>
      <p:cxnSp>
        <p:nvCxnSpPr>
          <p:cNvPr id="7" name="Straight Connector 11"/>
          <p:cNvCxnSpPr/>
          <p:nvPr userDrawn="1"/>
        </p:nvCxnSpPr>
        <p:spPr>
          <a:xfrm>
            <a:off x="457200" y="855663"/>
            <a:ext cx="8229600"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Slide Number Placeholder 5"/>
          <p:cNvSpPr txBox="1">
            <a:spLocks/>
          </p:cNvSpPr>
          <p:nvPr userDrawn="1"/>
        </p:nvSpPr>
        <p:spPr>
          <a:xfrm>
            <a:off x="3133725" y="6451600"/>
            <a:ext cx="2894013" cy="365125"/>
          </a:xfrm>
          <a:prstGeom prst="rect">
            <a:avLst/>
          </a:prstGeom>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914400">
              <a:defRPr/>
            </a:pPr>
            <a:fld id="{1161F108-33D3-4258-A84E-05D9FF5F365B}" type="slidenum">
              <a:rPr lang="en-US" sz="1000" smtClean="0">
                <a:solidFill>
                  <a:srgbClr val="000000"/>
                </a:solidFill>
                <a:latin typeface="Calibri" pitchFamily="34" charset="0"/>
              </a:rPr>
              <a:pPr algn="ctr" defTabSz="914400">
                <a:defRPr/>
              </a:pPr>
              <a:t>‹#›</a:t>
            </a:fld>
            <a:endParaRPr lang="en-US" sz="1000" smtClean="0">
              <a:solidFill>
                <a:srgbClr val="000000"/>
              </a:solidFill>
              <a:latin typeface="Calibri" pitchFamily="34" charset="0"/>
            </a:endParaRPr>
          </a:p>
        </p:txBody>
      </p:sp>
    </p:spTree>
  </p:cSld>
  <p:clrMap bg1="lt1" tx1="dk1" bg2="lt2" tx2="dk2" accent1="accent1" accent2="accent2" accent3="accent3" accent4="accent4" accent5="accent5" accent6="accent6" hlink="hlink" folHlink="folHlink"/>
  <p:sldLayoutIdLst>
    <p:sldLayoutId id="2147483674" r:id="rId1"/>
    <p:sldLayoutId id="2147483673" r:id="rId2"/>
    <p:sldLayoutId id="2147483672" r:id="rId3"/>
    <p:sldLayoutId id="2147483671" r:id="rId4"/>
    <p:sldLayoutId id="2147483670" r:id="rId5"/>
    <p:sldLayoutId id="2147483669" r:id="rId6"/>
    <p:sldLayoutId id="2147483668" r:id="rId7"/>
    <p:sldLayoutId id="2147483667" r:id="rId8"/>
    <p:sldLayoutId id="2147483666" r:id="rId9"/>
    <p:sldLayoutId id="2147483665" r:id="rId10"/>
    <p:sldLayoutId id="21474836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oleObject" Target="../embeddings/oleObject15.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oleObject" Target="../embeddings/oleObject16.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oleObject" Target="../embeddings/oleObject17.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20.bin"/><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18.xml"/><Relationship Id="rId7"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23.bin"/><Relationship Id="rId5" Type="http://schemas.openxmlformats.org/officeDocument/2006/relationships/oleObject" Target="../embeddings/oleObject22.bin"/><Relationship Id="rId4" Type="http://schemas.openxmlformats.org/officeDocument/2006/relationships/oleObject" Target="../embeddings/oleObject21.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19.xml"/><Relationship Id="rId7" Type="http://schemas.openxmlformats.org/officeDocument/2006/relationships/oleObject" Target="../embeddings/oleObject29.bin"/><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28.bin"/><Relationship Id="rId5" Type="http://schemas.openxmlformats.org/officeDocument/2006/relationships/oleObject" Target="../embeddings/oleObject27.bin"/><Relationship Id="rId4" Type="http://schemas.openxmlformats.org/officeDocument/2006/relationships/oleObject" Target="../embeddings/oleObject26.bin"/><Relationship Id="rId9" Type="http://schemas.openxmlformats.org/officeDocument/2006/relationships/oleObject" Target="../embeddings/oleObject31.bin"/></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oleObject" Target="../embeddings/oleObject35.bin"/><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34.bin"/><Relationship Id="rId5" Type="http://schemas.openxmlformats.org/officeDocument/2006/relationships/oleObject" Target="../embeddings/oleObject33.bin"/><Relationship Id="rId4" Type="http://schemas.openxmlformats.org/officeDocument/2006/relationships/oleObject" Target="../embeddings/oleObject32.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oleObject" Target="../embeddings/oleObject39.bin"/><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oleObject" Target="../embeddings/oleObject38.bin"/><Relationship Id="rId5" Type="http://schemas.openxmlformats.org/officeDocument/2006/relationships/oleObject" Target="../embeddings/oleObject37.bin"/><Relationship Id="rId4" Type="http://schemas.openxmlformats.org/officeDocument/2006/relationships/oleObject" Target="../embeddings/oleObject36.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notesSlide" Target="../notesSlides/notesSlide23.xml"/><Relationship Id="rId7" Type="http://schemas.openxmlformats.org/officeDocument/2006/relationships/oleObject" Target="../embeddings/oleObject43.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42.bin"/><Relationship Id="rId5" Type="http://schemas.openxmlformats.org/officeDocument/2006/relationships/oleObject" Target="../embeddings/oleObject41.bin"/><Relationship Id="rId10" Type="http://schemas.openxmlformats.org/officeDocument/2006/relationships/oleObject" Target="../embeddings/oleObject46.bin"/><Relationship Id="rId4" Type="http://schemas.openxmlformats.org/officeDocument/2006/relationships/oleObject" Target="../embeddings/oleObject40.bin"/><Relationship Id="rId9" Type="http://schemas.openxmlformats.org/officeDocument/2006/relationships/oleObject" Target="../embeddings/oleObject45.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en.wikipedia.org/wiki/File:Capacitor_schematic_with_dielectric.svg"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52.png"/><Relationship Id="rId5" Type="http://schemas.openxmlformats.org/officeDocument/2006/relationships/oleObject" Target="../embeddings/oleObject48.bin"/><Relationship Id="rId4" Type="http://schemas.openxmlformats.org/officeDocument/2006/relationships/oleObject" Target="../embeddings/oleObject47.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53.bin"/><Relationship Id="rId3" Type="http://schemas.openxmlformats.org/officeDocument/2006/relationships/notesSlide" Target="../notesSlides/notesSlide26.xml"/><Relationship Id="rId7" Type="http://schemas.openxmlformats.org/officeDocument/2006/relationships/oleObject" Target="../embeddings/oleObject52.bin"/><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51.bin"/><Relationship Id="rId11" Type="http://schemas.openxmlformats.org/officeDocument/2006/relationships/oleObject" Target="../embeddings/oleObject56.bin"/><Relationship Id="rId5" Type="http://schemas.openxmlformats.org/officeDocument/2006/relationships/oleObject" Target="../embeddings/oleObject50.bin"/><Relationship Id="rId10" Type="http://schemas.openxmlformats.org/officeDocument/2006/relationships/oleObject" Target="../embeddings/oleObject55.bin"/><Relationship Id="rId4" Type="http://schemas.openxmlformats.org/officeDocument/2006/relationships/oleObject" Target="../embeddings/oleObject49.bin"/><Relationship Id="rId9" Type="http://schemas.openxmlformats.org/officeDocument/2006/relationships/oleObject" Target="../embeddings/oleObject54.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20.vml"/><Relationship Id="rId5" Type="http://schemas.openxmlformats.org/officeDocument/2006/relationships/image" Target="../media/image60.png"/><Relationship Id="rId4" Type="http://schemas.openxmlformats.org/officeDocument/2006/relationships/oleObject" Target="../embeddings/oleObject57.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oleObject" Target="../embeddings/oleObject61.bin"/><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oleObject" Target="../embeddings/oleObject60.bin"/><Relationship Id="rId5" Type="http://schemas.openxmlformats.org/officeDocument/2006/relationships/oleObject" Target="../embeddings/oleObject59.bin"/><Relationship Id="rId4" Type="http://schemas.openxmlformats.org/officeDocument/2006/relationships/oleObject" Target="../embeddings/oleObject58.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mlDrawing" Target="../drawings/vmlDrawing22.vml"/><Relationship Id="rId5" Type="http://schemas.openxmlformats.org/officeDocument/2006/relationships/oleObject" Target="../embeddings/oleObject62.bin"/><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oleObject" Target="../embeddings/oleObject66.bin"/><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oleObject" Target="../embeddings/oleObject65.bin"/><Relationship Id="rId5" Type="http://schemas.openxmlformats.org/officeDocument/2006/relationships/oleObject" Target="../embeddings/oleObject64.bin"/><Relationship Id="rId4" Type="http://schemas.openxmlformats.org/officeDocument/2006/relationships/oleObject" Target="../embeddings/oleObject63.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mlDrawing" Target="../drawings/vmlDrawing24.vml"/><Relationship Id="rId4" Type="http://schemas.openxmlformats.org/officeDocument/2006/relationships/oleObject" Target="../embeddings/oleObject67.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oleObject" Target="../embeddings/oleObject70.bin"/><Relationship Id="rId5" Type="http://schemas.openxmlformats.org/officeDocument/2006/relationships/oleObject" Target="../embeddings/oleObject69.bin"/><Relationship Id="rId4" Type="http://schemas.openxmlformats.org/officeDocument/2006/relationships/oleObject" Target="../embeddings/oleObject68.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26.vml"/><Relationship Id="rId5" Type="http://schemas.openxmlformats.org/officeDocument/2006/relationships/image" Target="../media/image76.jpeg"/><Relationship Id="rId4" Type="http://schemas.openxmlformats.org/officeDocument/2006/relationships/oleObject" Target="../embeddings/oleObject71.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27.vml"/><Relationship Id="rId5" Type="http://schemas.openxmlformats.org/officeDocument/2006/relationships/oleObject" Target="../embeddings/oleObject73.bin"/><Relationship Id="rId4" Type="http://schemas.openxmlformats.org/officeDocument/2006/relationships/oleObject" Target="../embeddings/oleObject72.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vmlDrawing" Target="../drawings/vmlDrawing28.vml"/><Relationship Id="rId5" Type="http://schemas.openxmlformats.org/officeDocument/2006/relationships/image" Target="../media/image79.jpeg"/><Relationship Id="rId4" Type="http://schemas.openxmlformats.org/officeDocument/2006/relationships/oleObject" Target="../embeddings/oleObject74.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29.vml"/><Relationship Id="rId5" Type="http://schemas.openxmlformats.org/officeDocument/2006/relationships/oleObject" Target="../embeddings/oleObject76.bin"/><Relationship Id="rId4" Type="http://schemas.openxmlformats.org/officeDocument/2006/relationships/oleObject" Target="../embeddings/oleObject75.bin"/></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jpe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hyperlink" Target="http://www.pads.com/" TargetMode="External"/><Relationship Id="rId4" Type="http://schemas.openxmlformats.org/officeDocument/2006/relationships/hyperlink" Target="http://www.cadsoftusa.co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ubtitle 2"/>
          <p:cNvSpPr txBox="1">
            <a:spLocks/>
          </p:cNvSpPr>
          <p:nvPr/>
        </p:nvSpPr>
        <p:spPr bwMode="auto">
          <a:xfrm>
            <a:off x="609600" y="2620963"/>
            <a:ext cx="7878763" cy="3411537"/>
          </a:xfrm>
          <a:prstGeom prst="rect">
            <a:avLst/>
          </a:prstGeom>
          <a:noFill/>
          <a:ln w="9525">
            <a:noFill/>
            <a:miter lim="800000"/>
            <a:headEnd/>
            <a:tailEnd/>
          </a:ln>
        </p:spPr>
        <p:txBody>
          <a:bodyPr/>
          <a:lstStyle/>
          <a:p>
            <a:pPr>
              <a:lnSpc>
                <a:spcPct val="90000"/>
              </a:lnSpc>
              <a:buClr>
                <a:srgbClr val="6FB7D7"/>
              </a:buClr>
              <a:buFont typeface="Arial" charset="0"/>
              <a:buNone/>
            </a:pPr>
            <a:r>
              <a:rPr lang="en-US" altLang="zh-TW" sz="2600" b="1">
                <a:solidFill>
                  <a:srgbClr val="404040"/>
                </a:solidFill>
                <a:latin typeface="Calibri" pitchFamily="34" charset="0"/>
                <a:ea typeface="MS PGothic" pitchFamily="34" charset="-128"/>
                <a:cs typeface="Calibri" pitchFamily="34" charset="0"/>
              </a:rPr>
              <a:t>Lecture 3: Basic Electronic Circuits &amp; Instrumentation</a:t>
            </a:r>
          </a:p>
          <a:p>
            <a:pPr>
              <a:lnSpc>
                <a:spcPct val="90000"/>
              </a:lnSpc>
              <a:buClr>
                <a:srgbClr val="6FB7D7"/>
              </a:buClr>
              <a:buFont typeface="Arial" charset="0"/>
              <a:buNone/>
            </a:pPr>
            <a:endParaRPr lang="en-US" altLang="zh-TW" sz="2600" b="1">
              <a:solidFill>
                <a:srgbClr val="404040"/>
              </a:solidFill>
              <a:latin typeface="Calibri" pitchFamily="34" charset="0"/>
              <a:ea typeface="MS PGothic" pitchFamily="34" charset="-128"/>
              <a:cs typeface="Calibri" pitchFamily="34" charset="0"/>
            </a:endParaRPr>
          </a:p>
          <a:p>
            <a:r>
              <a:rPr lang="en-US" altLang="zh-TW" sz="2000" b="1">
                <a:solidFill>
                  <a:srgbClr val="404040"/>
                </a:solidFill>
                <a:latin typeface="Calibri" pitchFamily="34" charset="0"/>
                <a:ea typeface="PMingLiU" pitchFamily="18" charset="-120"/>
                <a:cs typeface="Calibri" pitchFamily="34" charset="0"/>
              </a:rPr>
              <a:t>	Prof. Wing-Kin (Ken) Ma</a:t>
            </a:r>
          </a:p>
          <a:p>
            <a:r>
              <a:rPr lang="en-US" altLang="zh-TW" sz="2000" b="1">
                <a:solidFill>
                  <a:srgbClr val="404040"/>
                </a:solidFill>
                <a:latin typeface="Calibri" pitchFamily="34" charset="0"/>
                <a:ea typeface="PMingLiU" pitchFamily="18" charset="-120"/>
                <a:cs typeface="Calibri" pitchFamily="34" charset="0"/>
              </a:rPr>
              <a:t>	Department of Electronic Engineering</a:t>
            </a:r>
          </a:p>
          <a:p>
            <a:pPr>
              <a:lnSpc>
                <a:spcPct val="90000"/>
              </a:lnSpc>
              <a:buClr>
                <a:srgbClr val="6FB7D7"/>
              </a:buClr>
              <a:buFont typeface="Arial" charset="0"/>
              <a:buNone/>
            </a:pPr>
            <a:endParaRPr lang="en-US" altLang="zh-TW" sz="1900" b="1">
              <a:solidFill>
                <a:srgbClr val="404040"/>
              </a:solidFill>
              <a:latin typeface="Calibri" pitchFamily="34" charset="0"/>
              <a:ea typeface="MS PGothic" pitchFamily="34" charset="-128"/>
              <a:cs typeface="Calibri" pitchFamily="34" charset="0"/>
            </a:endParaRPr>
          </a:p>
          <a:p>
            <a:pPr>
              <a:lnSpc>
                <a:spcPct val="90000"/>
              </a:lnSpc>
              <a:buClr>
                <a:srgbClr val="6FB7D7"/>
              </a:buClr>
              <a:buFont typeface="Arial" charset="0"/>
              <a:buNone/>
            </a:pPr>
            <a:r>
              <a:rPr lang="en-US" altLang="zh-TW" sz="1900" b="1">
                <a:solidFill>
                  <a:srgbClr val="404040"/>
                </a:solidFill>
                <a:latin typeface="Calibri" pitchFamily="34" charset="0"/>
                <a:ea typeface="MS PGothic" pitchFamily="34" charset="-128"/>
                <a:cs typeface="Calibri" pitchFamily="34" charset="0"/>
              </a:rPr>
              <a:t>Acknowledgement:</a:t>
            </a:r>
          </a:p>
          <a:p>
            <a:pPr>
              <a:lnSpc>
                <a:spcPct val="90000"/>
              </a:lnSpc>
              <a:buClr>
                <a:srgbClr val="6FB7D7"/>
              </a:buClr>
              <a:buFont typeface="Arial" charset="0"/>
              <a:buNone/>
            </a:pPr>
            <a:r>
              <a:rPr lang="en-US" altLang="zh-TW" sz="1900" b="1">
                <a:solidFill>
                  <a:srgbClr val="404040"/>
                </a:solidFill>
                <a:latin typeface="Calibri" pitchFamily="34" charset="0"/>
                <a:ea typeface="MS PGothic" pitchFamily="34" charset="-128"/>
                <a:cs typeface="Calibri" pitchFamily="34" charset="0"/>
              </a:rPr>
              <a:t>	Mr. Hoi-To Wai , previously with Department of Systems Engineering</a:t>
            </a:r>
          </a:p>
          <a:p>
            <a:pPr>
              <a:lnSpc>
                <a:spcPct val="90000"/>
              </a:lnSpc>
              <a:buClr>
                <a:srgbClr val="6FB7D7"/>
              </a:buClr>
              <a:buFont typeface="Arial" charset="0"/>
              <a:buNone/>
            </a:pPr>
            <a:r>
              <a:rPr lang="en-US" altLang="zh-TW" sz="1900" b="1">
                <a:solidFill>
                  <a:srgbClr val="404040"/>
                </a:solidFill>
                <a:latin typeface="Calibri" pitchFamily="34" charset="0"/>
                <a:ea typeface="MS PGothic" pitchFamily="34" charset="-128"/>
                <a:cs typeface="Calibri" pitchFamily="34" charset="0"/>
              </a:rPr>
              <a:t>	and Engineering Management and Department of Electronic</a:t>
            </a:r>
          </a:p>
          <a:p>
            <a:pPr>
              <a:lnSpc>
                <a:spcPct val="90000"/>
              </a:lnSpc>
              <a:buClr>
                <a:srgbClr val="6FB7D7"/>
              </a:buClr>
              <a:buFont typeface="Arial" charset="0"/>
              <a:buNone/>
            </a:pPr>
            <a:r>
              <a:rPr lang="en-US" altLang="zh-TW" sz="1900" b="1">
                <a:solidFill>
                  <a:srgbClr val="404040"/>
                </a:solidFill>
                <a:latin typeface="Calibri" pitchFamily="34" charset="0"/>
                <a:ea typeface="MS PGothic" pitchFamily="34" charset="-128"/>
                <a:cs typeface="Calibri" pitchFamily="34" charset="0"/>
              </a:rPr>
              <a:t>	Engineering</a:t>
            </a:r>
          </a:p>
          <a:p>
            <a:pPr>
              <a:lnSpc>
                <a:spcPct val="90000"/>
              </a:lnSpc>
              <a:buClr>
                <a:srgbClr val="6FB7D7"/>
              </a:buClr>
              <a:buFont typeface="Arial" charset="0"/>
              <a:buNone/>
            </a:pPr>
            <a:r>
              <a:rPr lang="en-US" altLang="zh-TW" sz="1900" b="1">
                <a:solidFill>
                  <a:srgbClr val="404040"/>
                </a:solidFill>
                <a:latin typeface="Calibri" pitchFamily="34" charset="0"/>
                <a:ea typeface="MS PGothic" pitchFamily="34" charset="-128"/>
                <a:cs typeface="Calibri" pitchFamily="34" charset="0"/>
              </a:rPr>
              <a:t> </a:t>
            </a:r>
          </a:p>
          <a:p>
            <a:pPr>
              <a:lnSpc>
                <a:spcPct val="90000"/>
              </a:lnSpc>
              <a:buClr>
                <a:srgbClr val="6FB7D7"/>
              </a:buClr>
              <a:buFont typeface="Arial" charset="0"/>
              <a:buNone/>
            </a:pPr>
            <a:r>
              <a:rPr lang="en-US" altLang="zh-TW" sz="1900" b="1">
                <a:solidFill>
                  <a:srgbClr val="404040"/>
                </a:solidFill>
                <a:latin typeface="Calibri" pitchFamily="34" charset="0"/>
                <a:ea typeface="MS PGothic" pitchFamily="34" charset="-128"/>
                <a:cs typeface="Calibri" pitchFamily="34" charset="0"/>
              </a:rPr>
              <a:t>September 30, 2013</a:t>
            </a:r>
            <a:endParaRPr lang="en-US" altLang="zh-TW" sz="2000" b="1">
              <a:solidFill>
                <a:srgbClr val="898989"/>
              </a:solidFill>
              <a:latin typeface="Calibri" pitchFamily="34" charset="0"/>
              <a:ea typeface="MS PGothic" pitchFamily="34" charset="-128"/>
              <a:cs typeface="Calibri" pitchFamily="34" charset="0"/>
            </a:endParaRPr>
          </a:p>
        </p:txBody>
      </p:sp>
      <p:sp>
        <p:nvSpPr>
          <p:cNvPr id="15362" name="Title 1"/>
          <p:cNvSpPr txBox="1">
            <a:spLocks/>
          </p:cNvSpPr>
          <p:nvPr/>
        </p:nvSpPr>
        <p:spPr bwMode="auto">
          <a:xfrm>
            <a:off x="609600" y="1347788"/>
            <a:ext cx="8070850" cy="1192212"/>
          </a:xfrm>
          <a:prstGeom prst="rect">
            <a:avLst/>
          </a:prstGeom>
          <a:noFill/>
          <a:ln w="9525">
            <a:noFill/>
            <a:miter lim="800000"/>
            <a:headEnd/>
            <a:tailEnd/>
          </a:ln>
        </p:spPr>
        <p:txBody>
          <a:bodyPr anchor="ctr"/>
          <a:lstStyle/>
          <a:p>
            <a:r>
              <a:rPr lang="en-US" altLang="zh-TW" sz="2800" b="1">
                <a:solidFill>
                  <a:srgbClr val="558ED5"/>
                </a:solidFill>
                <a:latin typeface="Calibri" pitchFamily="34" charset="0"/>
                <a:ea typeface="PMingLiU" pitchFamily="18" charset="-120"/>
                <a:cs typeface="Helvetica" pitchFamily="34" charset="0"/>
              </a:rPr>
              <a:t>ENGG 1100</a:t>
            </a:r>
            <a:r>
              <a:rPr lang="en-US" sz="2800" b="1">
                <a:solidFill>
                  <a:srgbClr val="558ED5"/>
                </a:solidFill>
                <a:latin typeface="Calibri" pitchFamily="34" charset="0"/>
                <a:ea typeface="PMingLiU" pitchFamily="18" charset="-120"/>
                <a:cs typeface="Helvetica" pitchFamily="34" charset="0"/>
              </a:rPr>
              <a:t> Introduction to Engineering Design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68" name="Title 1"/>
          <p:cNvSpPr>
            <a:spLocks noGrp="1"/>
          </p:cNvSpPr>
          <p:nvPr>
            <p:ph type="title" idx="4294967295"/>
          </p:nvPr>
        </p:nvSpPr>
        <p:spPr>
          <a:xfrm>
            <a:off x="457200" y="196850"/>
            <a:ext cx="8229600" cy="658813"/>
          </a:xfrm>
        </p:spPr>
        <p:txBody>
          <a:bodyPr/>
          <a:lstStyle/>
          <a:p>
            <a:pPr eaLnBrk="1" hangingPunct="1"/>
            <a:r>
              <a:rPr lang="en-US" sz="3200" b="1" smtClean="0">
                <a:solidFill>
                  <a:srgbClr val="558ED5"/>
                </a:solidFill>
                <a:latin typeface="Calibri" pitchFamily="34" charset="0"/>
              </a:rPr>
              <a:t>Voltage, Current and Resistance</a:t>
            </a:r>
          </a:p>
        </p:txBody>
      </p:sp>
      <p:sp>
        <p:nvSpPr>
          <p:cNvPr id="151569"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endParaRPr lang="en-US" sz="2000" b="1">
              <a:solidFill>
                <a:srgbClr val="558ED5"/>
              </a:solidFill>
              <a:latin typeface="Calibri" pitchFamily="34" charset="0"/>
            </a:endParaRPr>
          </a:p>
          <a:p>
            <a:pPr marL="342900" lvl="1" indent="-342900">
              <a:spcBef>
                <a:spcPts val="400"/>
              </a:spcBef>
              <a:spcAft>
                <a:spcPts val="200"/>
              </a:spcAft>
              <a:buFont typeface="Arial" charset="0"/>
              <a:buChar char="•"/>
            </a:pPr>
            <a:endParaRPr lang="en-US" sz="2400" b="1">
              <a:solidFill>
                <a:srgbClr val="558ED5"/>
              </a:solidFill>
              <a:latin typeface="Calibri" pitchFamily="34" charset="0"/>
            </a:endParaRPr>
          </a:p>
          <a:p>
            <a:pPr marL="342900" lvl="1" indent="-342900">
              <a:spcBef>
                <a:spcPts val="400"/>
              </a:spcBef>
              <a:spcAft>
                <a:spcPts val="200"/>
              </a:spcAft>
              <a:buFont typeface="Arial" charset="0"/>
              <a:buChar char="•"/>
            </a:pPr>
            <a:endParaRPr lang="en-US" sz="2400" b="1">
              <a:solidFill>
                <a:srgbClr val="558ED5"/>
              </a:solidFill>
              <a:latin typeface="Calibri" pitchFamily="34" charset="0"/>
            </a:endParaRPr>
          </a:p>
          <a:p>
            <a:pPr marL="342900" lvl="1" indent="-342900">
              <a:spcBef>
                <a:spcPts val="400"/>
              </a:spcBef>
              <a:spcAft>
                <a:spcPts val="200"/>
              </a:spcAft>
              <a:buFont typeface="Arial" charset="0"/>
              <a:buChar char="•"/>
            </a:pPr>
            <a:endParaRPr lang="en-US" sz="2400" b="1">
              <a:solidFill>
                <a:srgbClr val="558ED5"/>
              </a:solidFill>
              <a:latin typeface="Calibri" pitchFamily="34" charset="0"/>
            </a:endParaRPr>
          </a:p>
          <a:p>
            <a:pPr marL="342900" lvl="1" indent="-342900">
              <a:spcBef>
                <a:spcPts val="400"/>
              </a:spcBef>
              <a:spcAft>
                <a:spcPts val="200"/>
              </a:spcAft>
              <a:buFont typeface="Arial" charset="0"/>
              <a:buChar char="•"/>
            </a:pPr>
            <a:r>
              <a:rPr lang="en-US" sz="2400" b="1">
                <a:solidFill>
                  <a:srgbClr val="558ED5"/>
                </a:solidFill>
                <a:latin typeface="Calibri" pitchFamily="34" charset="0"/>
              </a:rPr>
              <a:t>Current</a:t>
            </a:r>
          </a:p>
          <a:p>
            <a:pPr marL="1143000" lvl="2" indent="-228600">
              <a:spcBef>
                <a:spcPts val="400"/>
              </a:spcBef>
              <a:spcAft>
                <a:spcPts val="200"/>
              </a:spcAft>
              <a:buFont typeface="Arial" charset="0"/>
              <a:buChar char="•"/>
            </a:pPr>
            <a:r>
              <a:rPr lang="en-US" sz="2000">
                <a:latin typeface="Calibri" pitchFamily="34" charset="0"/>
              </a:rPr>
              <a:t>describes the flow of positive charges through the circuit</a:t>
            </a:r>
          </a:p>
          <a:p>
            <a:pPr marL="1143000" lvl="2" indent="-228600">
              <a:spcBef>
                <a:spcPts val="400"/>
              </a:spcBef>
              <a:spcAft>
                <a:spcPts val="200"/>
              </a:spcAft>
              <a:buFont typeface="Arial" charset="0"/>
              <a:buChar char="•"/>
            </a:pPr>
            <a:r>
              <a:rPr lang="en-US" sz="2000">
                <a:latin typeface="Calibri" pitchFamily="34" charset="0"/>
              </a:rPr>
              <a:t>measured in units of </a:t>
            </a:r>
            <a:r>
              <a:rPr lang="en-US" sz="2000" b="1">
                <a:solidFill>
                  <a:srgbClr val="558ED5"/>
                </a:solidFill>
                <a:latin typeface="Calibri" pitchFamily="34" charset="0"/>
              </a:rPr>
              <a:t>Amperes (A) </a:t>
            </a:r>
          </a:p>
          <a:p>
            <a:pPr marL="1143000" lvl="2" indent="-228600">
              <a:spcBef>
                <a:spcPts val="400"/>
              </a:spcBef>
              <a:spcAft>
                <a:spcPts val="200"/>
              </a:spcAft>
              <a:buFont typeface="Arial" charset="0"/>
              <a:buChar char="•"/>
            </a:pPr>
            <a:r>
              <a:rPr lang="en-US" sz="2000">
                <a:latin typeface="Calibri" pitchFamily="34" charset="0"/>
              </a:rPr>
              <a:t>is, by theory, defined as</a:t>
            </a:r>
          </a:p>
          <a:p>
            <a:pPr marL="1143000" lvl="2" indent="-228600">
              <a:spcBef>
                <a:spcPts val="400"/>
              </a:spcBef>
              <a:spcAft>
                <a:spcPts val="200"/>
              </a:spcAft>
              <a:buFont typeface="Arial" charset="0"/>
              <a:buNone/>
            </a:pPr>
            <a:endParaRPr lang="en-US" sz="2000">
              <a:latin typeface="Calibri" pitchFamily="34" charset="0"/>
            </a:endParaRPr>
          </a:p>
          <a:p>
            <a:pPr marL="1143000" lvl="2" indent="-228600">
              <a:spcBef>
                <a:spcPts val="400"/>
              </a:spcBef>
              <a:spcAft>
                <a:spcPts val="200"/>
              </a:spcAft>
              <a:buFont typeface="Arial" charset="0"/>
              <a:buNone/>
            </a:pPr>
            <a:endParaRPr lang="en-US" sz="2000">
              <a:latin typeface="Calibri" pitchFamily="34" charset="0"/>
            </a:endParaRPr>
          </a:p>
          <a:p>
            <a:pPr marL="1143000" lvl="2" indent="-228600">
              <a:spcBef>
                <a:spcPts val="400"/>
              </a:spcBef>
              <a:spcAft>
                <a:spcPts val="200"/>
              </a:spcAft>
              <a:buFont typeface="Arial" charset="0"/>
              <a:buNone/>
            </a:pPr>
            <a:endParaRPr lang="en-US" sz="2000">
              <a:latin typeface="Calibri" pitchFamily="34" charset="0"/>
            </a:endParaRPr>
          </a:p>
          <a:p>
            <a:pPr marL="1143000" lvl="2" indent="-228600">
              <a:spcBef>
                <a:spcPts val="400"/>
              </a:spcBef>
              <a:spcAft>
                <a:spcPts val="200"/>
              </a:spcAft>
              <a:buFont typeface="Arial" charset="0"/>
              <a:buNone/>
            </a:pPr>
            <a:r>
              <a:rPr lang="en-US" sz="2000">
                <a:latin typeface="Calibri" pitchFamily="34" charset="0"/>
              </a:rPr>
              <a:t>where I is the current, and Q is the charge, in Coulombs (C). </a:t>
            </a:r>
            <a:endParaRPr lang="en-US" sz="2000" b="1">
              <a:solidFill>
                <a:srgbClr val="558ED5"/>
              </a:solidFill>
              <a:latin typeface="Calibri" pitchFamily="34" charset="0"/>
            </a:endParaRPr>
          </a:p>
        </p:txBody>
      </p:sp>
      <p:graphicFrame>
        <p:nvGraphicFramePr>
          <p:cNvPr id="151566" name="Object 14"/>
          <p:cNvGraphicFramePr>
            <a:graphicFrameLocks noChangeAspect="1"/>
          </p:cNvGraphicFramePr>
          <p:nvPr/>
        </p:nvGraphicFramePr>
        <p:xfrm>
          <a:off x="3851275" y="4419600"/>
          <a:ext cx="1209675" cy="822325"/>
        </p:xfrm>
        <a:graphic>
          <a:graphicData uri="http://schemas.openxmlformats.org/presentationml/2006/ole">
            <p:oleObj spid="_x0000_s151566" name="Formula" r:id="rId4" imgW="496075" imgH="336611" progId="Equation.Ribbit">
              <p:embed/>
            </p:oleObj>
          </a:graphicData>
        </a:graphic>
      </p:graphicFrame>
      <p:graphicFrame>
        <p:nvGraphicFramePr>
          <p:cNvPr id="151567" name="Object 15"/>
          <p:cNvGraphicFramePr>
            <a:graphicFrameLocks noChangeAspect="1"/>
          </p:cNvGraphicFramePr>
          <p:nvPr/>
        </p:nvGraphicFramePr>
        <p:xfrm>
          <a:off x="3514725" y="941388"/>
          <a:ext cx="1981200" cy="1798637"/>
        </p:xfrm>
        <a:graphic>
          <a:graphicData uri="http://schemas.openxmlformats.org/presentationml/2006/ole">
            <p:oleObj spid="_x0000_s151567" name="Visio" r:id="rId5" imgW="848249" imgH="770668" progId="Visio.Drawing.11">
              <p:embed/>
            </p:oleObj>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43" name="Title 1"/>
          <p:cNvSpPr>
            <a:spLocks noGrp="1"/>
          </p:cNvSpPr>
          <p:nvPr>
            <p:ph type="title" idx="4294967295"/>
          </p:nvPr>
        </p:nvSpPr>
        <p:spPr>
          <a:xfrm>
            <a:off x="457200" y="196850"/>
            <a:ext cx="8229600" cy="658813"/>
          </a:xfrm>
        </p:spPr>
        <p:txBody>
          <a:bodyPr/>
          <a:lstStyle/>
          <a:p>
            <a:pPr eaLnBrk="1" hangingPunct="1"/>
            <a:r>
              <a:rPr lang="en-US" sz="3200" b="1" smtClean="0">
                <a:solidFill>
                  <a:srgbClr val="558ED5"/>
                </a:solidFill>
                <a:latin typeface="Calibri" pitchFamily="34" charset="0"/>
              </a:rPr>
              <a:t>Voltage, Current and Resistance</a:t>
            </a:r>
          </a:p>
        </p:txBody>
      </p:sp>
      <p:sp>
        <p:nvSpPr>
          <p:cNvPr id="244744"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endParaRPr lang="en-US" sz="2000" b="1">
              <a:solidFill>
                <a:srgbClr val="558ED5"/>
              </a:solidFill>
              <a:latin typeface="Calibri" pitchFamily="34" charset="0"/>
            </a:endParaRPr>
          </a:p>
          <a:p>
            <a:pPr marL="342900" lvl="1" indent="-342900">
              <a:spcBef>
                <a:spcPts val="400"/>
              </a:spcBef>
              <a:spcAft>
                <a:spcPts val="200"/>
              </a:spcAft>
              <a:buFont typeface="Arial" charset="0"/>
              <a:buChar char="•"/>
            </a:pPr>
            <a:endParaRPr lang="en-US" sz="2400" b="1">
              <a:solidFill>
                <a:srgbClr val="558ED5"/>
              </a:solidFill>
              <a:latin typeface="Calibri" pitchFamily="34" charset="0"/>
            </a:endParaRPr>
          </a:p>
          <a:p>
            <a:pPr marL="342900" lvl="1" indent="-342900">
              <a:spcBef>
                <a:spcPts val="400"/>
              </a:spcBef>
              <a:spcAft>
                <a:spcPts val="200"/>
              </a:spcAft>
              <a:buFont typeface="Arial" charset="0"/>
              <a:buChar char="•"/>
            </a:pPr>
            <a:endParaRPr lang="en-US" sz="2400" b="1">
              <a:solidFill>
                <a:srgbClr val="558ED5"/>
              </a:solidFill>
              <a:latin typeface="Calibri" pitchFamily="34" charset="0"/>
            </a:endParaRPr>
          </a:p>
          <a:p>
            <a:pPr marL="342900" lvl="1" indent="-342900">
              <a:spcBef>
                <a:spcPts val="400"/>
              </a:spcBef>
              <a:spcAft>
                <a:spcPts val="200"/>
              </a:spcAft>
              <a:buFont typeface="Arial" charset="0"/>
              <a:buChar char="•"/>
            </a:pPr>
            <a:endParaRPr lang="en-US" sz="2400" b="1">
              <a:solidFill>
                <a:srgbClr val="558ED5"/>
              </a:solidFill>
              <a:latin typeface="Calibri" pitchFamily="34" charset="0"/>
            </a:endParaRPr>
          </a:p>
          <a:p>
            <a:pPr marL="342900" lvl="1" indent="-342900">
              <a:spcBef>
                <a:spcPts val="400"/>
              </a:spcBef>
              <a:spcAft>
                <a:spcPts val="200"/>
              </a:spcAft>
              <a:buFont typeface="Arial" charset="0"/>
              <a:buChar char="•"/>
            </a:pPr>
            <a:r>
              <a:rPr lang="en-US" sz="2400" b="1">
                <a:solidFill>
                  <a:srgbClr val="558ED5"/>
                </a:solidFill>
                <a:latin typeface="Calibri" pitchFamily="34" charset="0"/>
              </a:rPr>
              <a:t>Voltage</a:t>
            </a:r>
          </a:p>
          <a:p>
            <a:pPr marL="1143000" lvl="2" indent="-228600">
              <a:spcBef>
                <a:spcPts val="400"/>
              </a:spcBef>
              <a:spcAft>
                <a:spcPts val="200"/>
              </a:spcAft>
              <a:buFont typeface="Arial" charset="0"/>
              <a:buChar char="•"/>
            </a:pPr>
            <a:r>
              <a:rPr lang="en-US" sz="2000">
                <a:latin typeface="Calibri" pitchFamily="34" charset="0"/>
              </a:rPr>
              <a:t>describes the potential for current to flow in the circuit</a:t>
            </a:r>
          </a:p>
          <a:p>
            <a:pPr marL="1143000" lvl="2" indent="-228600">
              <a:spcBef>
                <a:spcPts val="400"/>
              </a:spcBef>
              <a:spcAft>
                <a:spcPts val="200"/>
              </a:spcAft>
              <a:buFont typeface="Arial" charset="0"/>
              <a:buChar char="•"/>
            </a:pPr>
            <a:r>
              <a:rPr lang="en-US" sz="2000">
                <a:latin typeface="Calibri" pitchFamily="34" charset="0"/>
              </a:rPr>
              <a:t>measured in units of </a:t>
            </a:r>
            <a:r>
              <a:rPr lang="en-US" sz="2000" b="1">
                <a:solidFill>
                  <a:srgbClr val="558ED5"/>
                </a:solidFill>
                <a:latin typeface="Calibri" pitchFamily="34" charset="0"/>
              </a:rPr>
              <a:t>Volts (V) </a:t>
            </a:r>
          </a:p>
          <a:p>
            <a:pPr marL="1143000" lvl="2" indent="-228600">
              <a:spcBef>
                <a:spcPts val="400"/>
              </a:spcBef>
              <a:spcAft>
                <a:spcPts val="200"/>
              </a:spcAft>
              <a:buFont typeface="Arial" charset="0"/>
              <a:buChar char="•"/>
            </a:pPr>
            <a:r>
              <a:rPr lang="en-US" sz="2000">
                <a:latin typeface="Calibri" pitchFamily="34" charset="0"/>
              </a:rPr>
              <a:t>Voltage is related to energy, measured in </a:t>
            </a:r>
            <a:r>
              <a:rPr lang="en-US" sz="2000" b="1">
                <a:solidFill>
                  <a:srgbClr val="558ED5"/>
                </a:solidFill>
                <a:latin typeface="Calibri" pitchFamily="34" charset="0"/>
              </a:rPr>
              <a:t>Joules</a:t>
            </a:r>
            <a:r>
              <a:rPr lang="en-US" sz="2000">
                <a:latin typeface="Calibri" pitchFamily="34" charset="0"/>
              </a:rPr>
              <a:t>. </a:t>
            </a:r>
          </a:p>
          <a:p>
            <a:pPr marL="1143000" lvl="2" indent="-228600">
              <a:spcBef>
                <a:spcPts val="400"/>
              </a:spcBef>
              <a:spcAft>
                <a:spcPts val="200"/>
              </a:spcAft>
              <a:buFont typeface="Arial" charset="0"/>
              <a:buChar char="•"/>
            </a:pPr>
            <a:r>
              <a:rPr lang="en-US" sz="2000">
                <a:latin typeface="Calibri" pitchFamily="34" charset="0"/>
              </a:rPr>
              <a:t>The energy required to move a particle with </a:t>
            </a:r>
            <a:r>
              <a:rPr lang="en-US" sz="2000" b="1">
                <a:solidFill>
                  <a:srgbClr val="558ED5"/>
                </a:solidFill>
                <a:latin typeface="Calibri" pitchFamily="34" charset="0"/>
              </a:rPr>
              <a:t>Q</a:t>
            </a:r>
            <a:r>
              <a:rPr lang="en-US" sz="2000">
                <a:latin typeface="Calibri" pitchFamily="34" charset="0"/>
              </a:rPr>
              <a:t> Coulombs from a place of </a:t>
            </a:r>
            <a:r>
              <a:rPr lang="en-US" sz="2000" b="1">
                <a:solidFill>
                  <a:srgbClr val="558ED5"/>
                </a:solidFill>
                <a:latin typeface="Calibri" pitchFamily="34" charset="0"/>
              </a:rPr>
              <a:t>0</a:t>
            </a:r>
            <a:r>
              <a:rPr lang="en-US" sz="2000">
                <a:latin typeface="Calibri" pitchFamily="34" charset="0"/>
              </a:rPr>
              <a:t> V to a place with </a:t>
            </a:r>
            <a:r>
              <a:rPr lang="en-US" sz="2000" b="1">
                <a:solidFill>
                  <a:srgbClr val="558ED5"/>
                </a:solidFill>
                <a:latin typeface="Calibri" pitchFamily="34" charset="0"/>
              </a:rPr>
              <a:t>V</a:t>
            </a:r>
            <a:r>
              <a:rPr lang="en-US" sz="2000">
                <a:latin typeface="Calibri" pitchFamily="34" charset="0"/>
              </a:rPr>
              <a:t> V is</a:t>
            </a:r>
          </a:p>
          <a:p>
            <a:pPr marL="1143000" lvl="2" indent="-228600">
              <a:spcBef>
                <a:spcPts val="400"/>
              </a:spcBef>
              <a:spcAft>
                <a:spcPts val="200"/>
              </a:spcAft>
              <a:buFont typeface="Arial" charset="0"/>
              <a:buNone/>
            </a:pPr>
            <a:endParaRPr lang="en-US" sz="2000">
              <a:latin typeface="Calibri" pitchFamily="34" charset="0"/>
            </a:endParaRPr>
          </a:p>
          <a:p>
            <a:pPr marL="1143000" lvl="2" indent="-228600">
              <a:spcBef>
                <a:spcPts val="400"/>
              </a:spcBef>
              <a:spcAft>
                <a:spcPts val="200"/>
              </a:spcAft>
              <a:buFont typeface="Arial" charset="0"/>
              <a:buNone/>
            </a:pPr>
            <a:endParaRPr lang="en-US" sz="2000">
              <a:latin typeface="Calibri" pitchFamily="34" charset="0"/>
            </a:endParaRPr>
          </a:p>
          <a:p>
            <a:pPr marL="1143000" lvl="2" indent="-228600">
              <a:spcBef>
                <a:spcPts val="400"/>
              </a:spcBef>
              <a:spcAft>
                <a:spcPts val="200"/>
              </a:spcAft>
              <a:buFont typeface="Arial" charset="0"/>
              <a:buNone/>
            </a:pPr>
            <a:r>
              <a:rPr lang="en-US" sz="2000">
                <a:latin typeface="Calibri" pitchFamily="34" charset="0"/>
              </a:rPr>
              <a:t>where E represents the energy (in Joules).</a:t>
            </a:r>
          </a:p>
        </p:txBody>
      </p:sp>
      <p:graphicFrame>
        <p:nvGraphicFramePr>
          <p:cNvPr id="244741" name="Object 5"/>
          <p:cNvGraphicFramePr>
            <a:graphicFrameLocks noChangeAspect="1"/>
          </p:cNvGraphicFramePr>
          <p:nvPr/>
        </p:nvGraphicFramePr>
        <p:xfrm>
          <a:off x="3514725" y="5048250"/>
          <a:ext cx="1846263" cy="469900"/>
        </p:xfrm>
        <a:graphic>
          <a:graphicData uri="http://schemas.openxmlformats.org/presentationml/2006/ole">
            <p:oleObj spid="_x0000_s244741" name="Formula" r:id="rId4" imgW="666820" imgH="170440" progId="Equation.Ribbit">
              <p:embed/>
            </p:oleObj>
          </a:graphicData>
        </a:graphic>
      </p:graphicFrame>
      <p:graphicFrame>
        <p:nvGraphicFramePr>
          <p:cNvPr id="244742" name="Object 6"/>
          <p:cNvGraphicFramePr>
            <a:graphicFrameLocks noChangeAspect="1"/>
          </p:cNvGraphicFramePr>
          <p:nvPr/>
        </p:nvGraphicFramePr>
        <p:xfrm>
          <a:off x="3514725" y="855663"/>
          <a:ext cx="1981200" cy="1798637"/>
        </p:xfrm>
        <a:graphic>
          <a:graphicData uri="http://schemas.openxmlformats.org/presentationml/2006/ole">
            <p:oleObj spid="_x0000_s244742" name="Visio" r:id="rId5" imgW="848249" imgH="770668" progId="Visio.Drawing.11">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91" name="Title 1"/>
          <p:cNvSpPr>
            <a:spLocks noGrp="1"/>
          </p:cNvSpPr>
          <p:nvPr>
            <p:ph type="title" idx="4294967295"/>
          </p:nvPr>
        </p:nvSpPr>
        <p:spPr>
          <a:xfrm>
            <a:off x="457200" y="196850"/>
            <a:ext cx="8229600" cy="658813"/>
          </a:xfrm>
        </p:spPr>
        <p:txBody>
          <a:bodyPr/>
          <a:lstStyle/>
          <a:p>
            <a:pPr eaLnBrk="1" hangingPunct="1"/>
            <a:r>
              <a:rPr lang="en-US" sz="3200" b="1" smtClean="0">
                <a:solidFill>
                  <a:srgbClr val="558ED5"/>
                </a:solidFill>
                <a:latin typeface="Calibri" pitchFamily="34" charset="0"/>
              </a:rPr>
              <a:t>Voltage, Current and Resistance</a:t>
            </a:r>
          </a:p>
        </p:txBody>
      </p:sp>
      <p:sp>
        <p:nvSpPr>
          <p:cNvPr id="246792"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endParaRPr lang="en-US" sz="2000" b="1">
              <a:solidFill>
                <a:srgbClr val="558ED5"/>
              </a:solidFill>
              <a:latin typeface="Calibri" pitchFamily="34" charset="0"/>
            </a:endParaRPr>
          </a:p>
          <a:p>
            <a:pPr marL="342900" lvl="1" indent="-342900">
              <a:spcBef>
                <a:spcPts val="400"/>
              </a:spcBef>
              <a:spcAft>
                <a:spcPts val="200"/>
              </a:spcAft>
              <a:buFont typeface="Arial" charset="0"/>
              <a:buChar char="•"/>
            </a:pPr>
            <a:endParaRPr lang="en-US" sz="2400" b="1">
              <a:solidFill>
                <a:srgbClr val="558ED5"/>
              </a:solidFill>
              <a:latin typeface="Calibri" pitchFamily="34" charset="0"/>
            </a:endParaRPr>
          </a:p>
          <a:p>
            <a:pPr marL="342900" lvl="1" indent="-342900">
              <a:spcBef>
                <a:spcPts val="400"/>
              </a:spcBef>
              <a:spcAft>
                <a:spcPts val="200"/>
              </a:spcAft>
              <a:buFont typeface="Arial" charset="0"/>
              <a:buChar char="•"/>
            </a:pPr>
            <a:endParaRPr lang="en-US" sz="2400" b="1">
              <a:solidFill>
                <a:srgbClr val="558ED5"/>
              </a:solidFill>
              <a:latin typeface="Calibri" pitchFamily="34" charset="0"/>
            </a:endParaRPr>
          </a:p>
          <a:p>
            <a:pPr marL="342900" lvl="1" indent="-342900">
              <a:spcBef>
                <a:spcPts val="400"/>
              </a:spcBef>
              <a:spcAft>
                <a:spcPts val="200"/>
              </a:spcAft>
              <a:buFont typeface="Arial" charset="0"/>
              <a:buChar char="•"/>
            </a:pPr>
            <a:endParaRPr lang="en-US" sz="2400" b="1">
              <a:solidFill>
                <a:srgbClr val="558ED5"/>
              </a:solidFill>
              <a:latin typeface="Calibri" pitchFamily="34" charset="0"/>
            </a:endParaRPr>
          </a:p>
          <a:p>
            <a:pPr marL="342900" lvl="1" indent="-342900">
              <a:spcBef>
                <a:spcPts val="400"/>
              </a:spcBef>
              <a:spcAft>
                <a:spcPts val="200"/>
              </a:spcAft>
              <a:buFont typeface="Arial" charset="0"/>
              <a:buChar char="•"/>
            </a:pPr>
            <a:r>
              <a:rPr lang="en-US" sz="2400" b="1">
                <a:solidFill>
                  <a:srgbClr val="558ED5"/>
                </a:solidFill>
                <a:latin typeface="Calibri" pitchFamily="34" charset="0"/>
              </a:rPr>
              <a:t>Resistor</a:t>
            </a:r>
          </a:p>
          <a:p>
            <a:pPr marL="1143000" lvl="2" indent="-228600">
              <a:spcBef>
                <a:spcPts val="400"/>
              </a:spcBef>
              <a:spcAft>
                <a:spcPts val="200"/>
              </a:spcAft>
              <a:buFont typeface="Arial" charset="0"/>
              <a:buChar char="•"/>
            </a:pPr>
            <a:r>
              <a:rPr lang="en-US" sz="2000">
                <a:latin typeface="Calibri" pitchFamily="34" charset="0"/>
              </a:rPr>
              <a:t>is a device that resists the flow of current</a:t>
            </a:r>
          </a:p>
          <a:p>
            <a:pPr marL="1143000" lvl="2" indent="-228600">
              <a:spcBef>
                <a:spcPts val="400"/>
              </a:spcBef>
              <a:spcAft>
                <a:spcPts val="200"/>
              </a:spcAft>
              <a:buFont typeface="Arial" charset="0"/>
              <a:buChar char="•"/>
            </a:pPr>
            <a:r>
              <a:rPr lang="en-US" sz="2000">
                <a:latin typeface="Calibri" pitchFamily="34" charset="0"/>
              </a:rPr>
              <a:t>allows current to flow, but the amount depends on the value of the resistor and the voltage applied</a:t>
            </a:r>
          </a:p>
          <a:p>
            <a:pPr marL="1143000" lvl="2" indent="-228600">
              <a:spcBef>
                <a:spcPts val="400"/>
              </a:spcBef>
              <a:spcAft>
                <a:spcPts val="200"/>
              </a:spcAft>
              <a:buFont typeface="Arial" charset="0"/>
              <a:buChar char="•"/>
            </a:pPr>
            <a:r>
              <a:rPr lang="en-US" sz="2000">
                <a:latin typeface="Calibri" pitchFamily="34" charset="0"/>
              </a:rPr>
              <a:t>The value of the resistor, or simply resistance, is measured in units of </a:t>
            </a:r>
            <a:r>
              <a:rPr lang="en-US" b="1">
                <a:solidFill>
                  <a:srgbClr val="558ED5"/>
                </a:solidFill>
              </a:rPr>
              <a:t>Ohms</a:t>
            </a:r>
            <a:r>
              <a:rPr lang="en-US">
                <a:solidFill>
                  <a:srgbClr val="558ED5"/>
                </a:solidFill>
              </a:rPr>
              <a:t> </a:t>
            </a:r>
            <a:r>
              <a:rPr lang="en-US" b="1">
                <a:solidFill>
                  <a:srgbClr val="558ED5"/>
                </a:solidFill>
              </a:rPr>
              <a:t>(</a:t>
            </a:r>
            <a:r>
              <a:rPr lang="el-GR" b="1">
                <a:solidFill>
                  <a:srgbClr val="558ED5"/>
                </a:solidFill>
              </a:rPr>
              <a:t>Ω</a:t>
            </a:r>
            <a:r>
              <a:rPr lang="en-US" b="1">
                <a:solidFill>
                  <a:srgbClr val="558ED5"/>
                </a:solidFill>
              </a:rPr>
              <a:t>)</a:t>
            </a:r>
            <a:endParaRPr lang="en-US" sz="2000" b="1">
              <a:solidFill>
                <a:srgbClr val="558ED5"/>
              </a:solidFill>
              <a:latin typeface="Calibri" pitchFamily="34" charset="0"/>
            </a:endParaRPr>
          </a:p>
          <a:p>
            <a:pPr marL="1143000" lvl="2" indent="-228600">
              <a:spcBef>
                <a:spcPts val="400"/>
              </a:spcBef>
              <a:spcAft>
                <a:spcPts val="200"/>
              </a:spcAft>
              <a:buFont typeface="Arial" charset="0"/>
              <a:buChar char="•"/>
            </a:pPr>
            <a:r>
              <a:rPr lang="en-US" sz="2000">
                <a:latin typeface="Calibri" pitchFamily="34" charset="0"/>
              </a:rPr>
              <a:t>By Ohm’s law, we have</a:t>
            </a:r>
          </a:p>
          <a:p>
            <a:pPr marL="1143000" lvl="2" indent="-228600">
              <a:spcBef>
                <a:spcPts val="400"/>
              </a:spcBef>
              <a:spcAft>
                <a:spcPts val="200"/>
              </a:spcAft>
              <a:buFont typeface="Arial" charset="0"/>
              <a:buNone/>
            </a:pPr>
            <a:endParaRPr lang="en-US" sz="2000">
              <a:latin typeface="Calibri" pitchFamily="34" charset="0"/>
            </a:endParaRPr>
          </a:p>
          <a:p>
            <a:pPr marL="1143000" lvl="2" indent="-228600">
              <a:spcBef>
                <a:spcPts val="400"/>
              </a:spcBef>
              <a:spcAft>
                <a:spcPts val="200"/>
              </a:spcAft>
              <a:buFont typeface="Arial" charset="0"/>
              <a:buNone/>
            </a:pPr>
            <a:endParaRPr lang="en-US" sz="2000">
              <a:latin typeface="Calibri" pitchFamily="34" charset="0"/>
            </a:endParaRPr>
          </a:p>
          <a:p>
            <a:pPr marL="1143000" lvl="2" indent="-228600">
              <a:spcBef>
                <a:spcPts val="400"/>
              </a:spcBef>
              <a:spcAft>
                <a:spcPts val="200"/>
              </a:spcAft>
              <a:buFont typeface="Arial" charset="0"/>
              <a:buNone/>
            </a:pPr>
            <a:r>
              <a:rPr lang="en-US" sz="2000">
                <a:latin typeface="Calibri" pitchFamily="34" charset="0"/>
              </a:rPr>
              <a:t>where R represents the resistance  (in Ω).</a:t>
            </a:r>
          </a:p>
        </p:txBody>
      </p:sp>
      <p:graphicFrame>
        <p:nvGraphicFramePr>
          <p:cNvPr id="246789" name="Object 5"/>
          <p:cNvGraphicFramePr>
            <a:graphicFrameLocks noChangeAspect="1"/>
          </p:cNvGraphicFramePr>
          <p:nvPr/>
        </p:nvGraphicFramePr>
        <p:xfrm>
          <a:off x="3479800" y="5416550"/>
          <a:ext cx="2006600" cy="534988"/>
        </p:xfrm>
        <a:graphic>
          <a:graphicData uri="http://schemas.openxmlformats.org/presentationml/2006/ole">
            <p:oleObj spid="_x0000_s246789" name="Formula" r:id="rId4" imgW="624230" imgH="167030" progId="Equation.Ribbit">
              <p:embed/>
            </p:oleObj>
          </a:graphicData>
        </a:graphic>
      </p:graphicFrame>
      <p:graphicFrame>
        <p:nvGraphicFramePr>
          <p:cNvPr id="246790" name="Object 6"/>
          <p:cNvGraphicFramePr>
            <a:graphicFrameLocks noChangeAspect="1"/>
          </p:cNvGraphicFramePr>
          <p:nvPr/>
        </p:nvGraphicFramePr>
        <p:xfrm>
          <a:off x="3514725" y="855663"/>
          <a:ext cx="1981200" cy="1798637"/>
        </p:xfrm>
        <a:graphic>
          <a:graphicData uri="http://schemas.openxmlformats.org/presentationml/2006/ole">
            <p:oleObj spid="_x0000_s246790" name="Visio" r:id="rId5" imgW="848249" imgH="770668" progId="Visio.Drawing.11">
              <p:embed/>
            </p:oleObj>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9" name="Title 1"/>
          <p:cNvSpPr>
            <a:spLocks noGrp="1"/>
          </p:cNvSpPr>
          <p:nvPr>
            <p:ph type="title" idx="4294967295"/>
          </p:nvPr>
        </p:nvSpPr>
        <p:spPr>
          <a:xfrm>
            <a:off x="457200" y="196850"/>
            <a:ext cx="8229600" cy="658813"/>
          </a:xfrm>
        </p:spPr>
        <p:txBody>
          <a:bodyPr/>
          <a:lstStyle/>
          <a:p>
            <a:pPr eaLnBrk="1" hangingPunct="1"/>
            <a:r>
              <a:rPr lang="en-US" sz="3200" b="1" smtClean="0">
                <a:solidFill>
                  <a:srgbClr val="558ED5"/>
                </a:solidFill>
                <a:latin typeface="Calibri" pitchFamily="34" charset="0"/>
              </a:rPr>
              <a:t>Voltage, Current and Resistance</a:t>
            </a:r>
          </a:p>
        </p:txBody>
      </p:sp>
      <p:sp>
        <p:nvSpPr>
          <p:cNvPr id="248840"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b="1">
                <a:solidFill>
                  <a:srgbClr val="558ED5"/>
                </a:solidFill>
                <a:latin typeface="Calibri" pitchFamily="34" charset="0"/>
              </a:rPr>
              <a:t>Power</a:t>
            </a:r>
          </a:p>
          <a:p>
            <a:pPr marL="1143000" lvl="2" indent="-228600">
              <a:spcBef>
                <a:spcPts val="400"/>
              </a:spcBef>
              <a:spcAft>
                <a:spcPts val="200"/>
              </a:spcAft>
              <a:buFont typeface="Arial" charset="0"/>
              <a:buChar char="•"/>
            </a:pPr>
            <a:r>
              <a:rPr lang="en-US" sz="2000">
                <a:latin typeface="Calibri" pitchFamily="34" charset="0"/>
              </a:rPr>
              <a:t>is the rate of energy dissipation with respect to time</a:t>
            </a:r>
          </a:p>
          <a:p>
            <a:pPr marL="1143000" lvl="2" indent="-228600">
              <a:spcBef>
                <a:spcPts val="400"/>
              </a:spcBef>
              <a:spcAft>
                <a:spcPts val="200"/>
              </a:spcAft>
              <a:buFont typeface="Arial" charset="0"/>
              <a:buChar char="•"/>
            </a:pPr>
            <a:r>
              <a:rPr lang="en-US" sz="2000">
                <a:latin typeface="Calibri" pitchFamily="34" charset="0"/>
              </a:rPr>
              <a:t>is in units of Joules per second, or </a:t>
            </a:r>
            <a:r>
              <a:rPr lang="en-US" b="1">
                <a:solidFill>
                  <a:srgbClr val="558ED5"/>
                </a:solidFill>
              </a:rPr>
              <a:t>Watts (W)</a:t>
            </a:r>
            <a:endParaRPr lang="en-US" sz="2000">
              <a:latin typeface="Calibri" pitchFamily="34" charset="0"/>
            </a:endParaRPr>
          </a:p>
          <a:p>
            <a:pPr marL="1143000" lvl="2" indent="-228600">
              <a:spcBef>
                <a:spcPts val="400"/>
              </a:spcBef>
              <a:spcAft>
                <a:spcPts val="200"/>
              </a:spcAft>
              <a:buFont typeface="Arial" charset="0"/>
              <a:buChar char="•"/>
            </a:pPr>
            <a:r>
              <a:rPr lang="en-US" sz="2000">
                <a:latin typeface="Calibri" pitchFamily="34" charset="0"/>
              </a:rPr>
              <a:t>is given by</a:t>
            </a:r>
          </a:p>
          <a:p>
            <a:pPr marL="1143000" lvl="2" indent="-228600">
              <a:spcBef>
                <a:spcPts val="400"/>
              </a:spcBef>
              <a:spcAft>
                <a:spcPts val="200"/>
              </a:spcAft>
              <a:buFont typeface="Arial" charset="0"/>
              <a:buNone/>
            </a:pPr>
            <a:endParaRPr lang="en-US" sz="2000">
              <a:latin typeface="Calibri" pitchFamily="34" charset="0"/>
            </a:endParaRPr>
          </a:p>
          <a:p>
            <a:pPr marL="1143000" lvl="2" indent="-228600">
              <a:spcBef>
                <a:spcPts val="400"/>
              </a:spcBef>
              <a:spcAft>
                <a:spcPts val="200"/>
              </a:spcAft>
              <a:buFont typeface="Arial" charset="0"/>
              <a:buNone/>
            </a:pPr>
            <a:endParaRPr lang="en-US" sz="2000">
              <a:latin typeface="Calibri" pitchFamily="34" charset="0"/>
            </a:endParaRPr>
          </a:p>
          <a:p>
            <a:pPr marL="1143000" lvl="2" indent="-228600">
              <a:spcBef>
                <a:spcPts val="400"/>
              </a:spcBef>
              <a:spcAft>
                <a:spcPts val="200"/>
              </a:spcAft>
              <a:buFont typeface="Arial" charset="0"/>
              <a:buNone/>
            </a:pPr>
            <a:endParaRPr lang="en-US" sz="2000">
              <a:latin typeface="Calibri" pitchFamily="34" charset="0"/>
            </a:endParaRPr>
          </a:p>
          <a:p>
            <a:pPr marL="1143000" lvl="2" indent="-228600">
              <a:spcBef>
                <a:spcPts val="400"/>
              </a:spcBef>
              <a:spcAft>
                <a:spcPts val="200"/>
              </a:spcAft>
              <a:buFont typeface="Arial" charset="0"/>
              <a:buNone/>
            </a:pPr>
            <a:r>
              <a:rPr lang="en-US" sz="2000">
                <a:latin typeface="Calibri" pitchFamily="34" charset="0"/>
              </a:rPr>
              <a:t>where P represents the power  (in W).</a:t>
            </a:r>
          </a:p>
          <a:p>
            <a:pPr marL="1143000" lvl="2" indent="-228600">
              <a:spcBef>
                <a:spcPts val="400"/>
              </a:spcBef>
              <a:spcAft>
                <a:spcPts val="200"/>
              </a:spcAft>
              <a:buFont typeface="Arial" charset="0"/>
              <a:buNone/>
            </a:pPr>
            <a:endParaRPr lang="en-US" sz="2000">
              <a:latin typeface="Calibri" pitchFamily="34" charset="0"/>
            </a:endParaRPr>
          </a:p>
          <a:p>
            <a:pPr marL="1143000" lvl="2" indent="-228600">
              <a:spcBef>
                <a:spcPts val="400"/>
              </a:spcBef>
              <a:spcAft>
                <a:spcPts val="200"/>
              </a:spcAft>
              <a:buFont typeface="Arial" charset="0"/>
              <a:buChar char="•"/>
            </a:pPr>
            <a:r>
              <a:rPr lang="en-US" sz="2000">
                <a:latin typeface="Calibri" pitchFamily="34" charset="0"/>
              </a:rPr>
              <a:t>By Ohm’s law, we have</a:t>
            </a:r>
          </a:p>
          <a:p>
            <a:pPr marL="1143000" lvl="2" indent="-228600">
              <a:spcBef>
                <a:spcPts val="400"/>
              </a:spcBef>
              <a:spcAft>
                <a:spcPts val="200"/>
              </a:spcAft>
              <a:buFont typeface="Arial" charset="0"/>
              <a:buChar char="•"/>
            </a:pPr>
            <a:endParaRPr lang="en-US" sz="2000">
              <a:latin typeface="Calibri" pitchFamily="34" charset="0"/>
            </a:endParaRPr>
          </a:p>
          <a:p>
            <a:pPr marL="1143000" lvl="2" indent="-228600">
              <a:spcBef>
                <a:spcPts val="400"/>
              </a:spcBef>
              <a:spcAft>
                <a:spcPts val="200"/>
              </a:spcAft>
              <a:buFont typeface="Arial" charset="0"/>
              <a:buChar char="•"/>
            </a:pPr>
            <a:endParaRPr lang="en-US" sz="2000">
              <a:latin typeface="Calibri" pitchFamily="34" charset="0"/>
            </a:endParaRPr>
          </a:p>
          <a:p>
            <a:pPr marL="1143000" lvl="2" indent="-228600">
              <a:spcBef>
                <a:spcPts val="400"/>
              </a:spcBef>
              <a:spcAft>
                <a:spcPts val="200"/>
              </a:spcAft>
              <a:buFont typeface="Arial" charset="0"/>
              <a:buNone/>
            </a:pPr>
            <a:endParaRPr lang="en-US" sz="2000">
              <a:latin typeface="Calibri" pitchFamily="34" charset="0"/>
            </a:endParaRPr>
          </a:p>
        </p:txBody>
      </p:sp>
      <p:graphicFrame>
        <p:nvGraphicFramePr>
          <p:cNvPr id="248837" name="Object 5"/>
          <p:cNvGraphicFramePr>
            <a:graphicFrameLocks noChangeAspect="1"/>
          </p:cNvGraphicFramePr>
          <p:nvPr/>
        </p:nvGraphicFramePr>
        <p:xfrm>
          <a:off x="3094038" y="2690813"/>
          <a:ext cx="2425700" cy="769937"/>
        </p:xfrm>
        <a:graphic>
          <a:graphicData uri="http://schemas.openxmlformats.org/presentationml/2006/ole">
            <p:oleObj spid="_x0000_s248837" name="Formula" r:id="rId4" imgW="1050996" imgH="335392" progId="Equation.Ribbit">
              <p:embed/>
            </p:oleObj>
          </a:graphicData>
        </a:graphic>
      </p:graphicFrame>
      <p:graphicFrame>
        <p:nvGraphicFramePr>
          <p:cNvPr id="248838" name="Object 6"/>
          <p:cNvGraphicFramePr>
            <a:graphicFrameLocks noChangeAspect="1"/>
          </p:cNvGraphicFramePr>
          <p:nvPr/>
        </p:nvGraphicFramePr>
        <p:xfrm>
          <a:off x="2997200" y="5067300"/>
          <a:ext cx="2633663" cy="444500"/>
        </p:xfrm>
        <a:graphic>
          <a:graphicData uri="http://schemas.openxmlformats.org/presentationml/2006/ole">
            <p:oleObj spid="_x0000_s248838" name="Formula" r:id="rId5" imgW="1141200" imgH="193680" progId="Equation.Ribbit">
              <p:embed/>
            </p:oleObj>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rPr>
              <a:t>Units and dimensions</a:t>
            </a:r>
          </a:p>
        </p:txBody>
      </p:sp>
      <p:sp>
        <p:nvSpPr>
          <p:cNvPr id="250882" name="Content Placeholder 2"/>
          <p:cNvSpPr txBox="1">
            <a:spLocks/>
          </p:cNvSpPr>
          <p:nvPr/>
        </p:nvSpPr>
        <p:spPr bwMode="auto">
          <a:xfrm>
            <a:off x="457200" y="92233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000">
                <a:latin typeface="Calibri" pitchFamily="34" charset="0"/>
              </a:rPr>
              <a:t>International System of Units (SI) takes the convenience of the base 10 (decimal) system. A prefix may be added to a unit to produce a multiple (powers of ten) of the original unit.</a:t>
            </a:r>
          </a:p>
          <a:p>
            <a:pPr marL="342900" indent="-342900">
              <a:spcBef>
                <a:spcPts val="400"/>
              </a:spcBef>
              <a:spcAft>
                <a:spcPts val="200"/>
              </a:spcAft>
              <a:buFont typeface="Arial" charset="0"/>
              <a:buChar char="•"/>
            </a:pPr>
            <a:endParaRPr lang="en-US" sz="2000">
              <a:latin typeface="Calibri" pitchFamily="34" charset="0"/>
            </a:endParaRPr>
          </a:p>
        </p:txBody>
      </p:sp>
      <p:graphicFrame>
        <p:nvGraphicFramePr>
          <p:cNvPr id="4" name="Table 3"/>
          <p:cNvGraphicFramePr>
            <a:graphicFrameLocks noGrp="1"/>
          </p:cNvGraphicFramePr>
          <p:nvPr/>
        </p:nvGraphicFramePr>
        <p:xfrm>
          <a:off x="1485900" y="1951038"/>
          <a:ext cx="6264275" cy="1651000"/>
        </p:xfrm>
        <a:graphic>
          <a:graphicData uri="http://schemas.openxmlformats.org/drawingml/2006/table">
            <a:tbl>
              <a:tblPr/>
              <a:tblGrid>
                <a:gridCol w="976313"/>
                <a:gridCol w="760412"/>
                <a:gridCol w="838200"/>
                <a:gridCol w="684213"/>
                <a:gridCol w="836612"/>
                <a:gridCol w="722313"/>
                <a:gridCol w="709612"/>
                <a:gridCol w="736600"/>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charset="0"/>
                          <a:ea typeface="PMingLiU" pitchFamily="18" charset="-120"/>
                          <a:cs typeface="Arial Unicode MS" pitchFamily="34" charset="-128"/>
                        </a:rPr>
                        <a:t>Name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charset="0"/>
                          <a:ea typeface="PMingLiU" pitchFamily="18" charset="-120"/>
                          <a:cs typeface="Arial Unicode MS" pitchFamily="34" charset="-128"/>
                        </a:rPr>
                        <a:t>deca-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charset="0"/>
                          <a:ea typeface="PMingLiU" pitchFamily="18" charset="-120"/>
                          <a:cs typeface="Arial Unicode MS" pitchFamily="34" charset="-128"/>
                        </a:rPr>
                        <a:t>hecto-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charset="0"/>
                          <a:ea typeface="PMingLiU" pitchFamily="18" charset="-120"/>
                          <a:cs typeface="Arial Unicode MS" pitchFamily="34" charset="-128"/>
                        </a:rPr>
                        <a:t>kilo-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charset="0"/>
                          <a:ea typeface="PMingLiU" pitchFamily="18" charset="-120"/>
                          <a:cs typeface="Arial Unicode MS" pitchFamily="34" charset="-128"/>
                        </a:rPr>
                        <a:t>mega-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charset="0"/>
                          <a:ea typeface="PMingLiU" pitchFamily="18" charset="-120"/>
                          <a:cs typeface="Arial Unicode MS" pitchFamily="34" charset="-128"/>
                        </a:rPr>
                        <a:t>giga-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charset="0"/>
                          <a:ea typeface="PMingLiU" pitchFamily="18" charset="-120"/>
                          <a:cs typeface="Arial Unicode MS" pitchFamily="34" charset="-128"/>
                        </a:rPr>
                        <a:t>tera-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charset="0"/>
                          <a:ea typeface="PMingLiU" pitchFamily="18" charset="-120"/>
                          <a:cs typeface="Arial Unicode MS" pitchFamily="34" charset="-128"/>
                        </a:rPr>
                        <a:t>peta-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charset="0"/>
                          <a:ea typeface="PMingLiU" pitchFamily="18" charset="-120"/>
                          <a:cs typeface="Arial Unicode MS" pitchFamily="34" charset="-128"/>
                        </a:rPr>
                        <a:t>Symbol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7F7F7F"/>
                          </a:solidFill>
                          <a:effectLst/>
                          <a:latin typeface="Arial" charset="0"/>
                          <a:ea typeface="PMingLiU" pitchFamily="18" charset="-120"/>
                          <a:cs typeface="Arial Unicode MS" pitchFamily="34" charset="-128"/>
                        </a:rPr>
                        <a:t>da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7F7F7F"/>
                          </a:solidFill>
                          <a:effectLst/>
                          <a:latin typeface="Arial" charset="0"/>
                          <a:ea typeface="PMingLiU" pitchFamily="18" charset="-120"/>
                          <a:cs typeface="Arial Unicode MS" pitchFamily="34" charset="-128"/>
                        </a:rPr>
                        <a:t>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charset="0"/>
                          <a:ea typeface="PMingLiU" pitchFamily="18" charset="-120"/>
                          <a:cs typeface="Arial Unicode MS" pitchFamily="34" charset="-128"/>
                        </a:rPr>
                        <a:t>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charset="0"/>
                          <a:ea typeface="PMingLiU" pitchFamily="18" charset="-120"/>
                          <a:cs typeface="Arial Unicode MS" pitchFamily="34" charset="-128"/>
                        </a:rPr>
                        <a:t>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charset="0"/>
                          <a:ea typeface="PMingLiU" pitchFamily="18" charset="-120"/>
                          <a:cs typeface="Arial Unicode MS" pitchFamily="34" charset="-128"/>
                        </a:rPr>
                        <a:t>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charset="0"/>
                          <a:ea typeface="PMingLiU" pitchFamily="18" charset="-120"/>
                          <a:cs typeface="Arial Unicode MS" pitchFamily="34" charset="-128"/>
                        </a:rPr>
                        <a:t>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7F7F7F"/>
                          </a:solidFill>
                          <a:effectLst/>
                          <a:latin typeface="Arial" charset="0"/>
                          <a:ea typeface="PMingLiU" pitchFamily="18" charset="-120"/>
                          <a:cs typeface="Arial Unicode MS" pitchFamily="34" charset="-128"/>
                        </a:rPr>
                        <a:t>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charset="0"/>
                          <a:ea typeface="PMingLiU" pitchFamily="18" charset="-120"/>
                          <a:cs typeface="Arial Unicode MS" pitchFamily="34" charset="-128"/>
                        </a:rPr>
                        <a:t>Factor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7F7F7F"/>
                          </a:solidFill>
                          <a:effectLst/>
                          <a:latin typeface="Arial" charset="0"/>
                          <a:ea typeface="PMingLiU" pitchFamily="18" charset="-120"/>
                          <a:cs typeface="Arial Unicode MS" pitchFamily="34" charset="-128"/>
                        </a:rPr>
                        <a:t>10</a:t>
                      </a:r>
                      <a:r>
                        <a:rPr kumimoji="0" lang="en-US" sz="1800" b="0" i="0" u="none" strike="noStrike" cap="none" normalizeH="0" baseline="30000" smtClean="0">
                          <a:ln>
                            <a:noFill/>
                          </a:ln>
                          <a:solidFill>
                            <a:srgbClr val="7F7F7F"/>
                          </a:solidFill>
                          <a:effectLst/>
                          <a:latin typeface="Arial" charset="0"/>
                          <a:ea typeface="PMingLiU" pitchFamily="18" charset="-120"/>
                          <a:cs typeface="Arial Unicode MS" pitchFamily="34"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7F7F7F"/>
                          </a:solidFill>
                          <a:effectLst/>
                          <a:latin typeface="Arial" charset="0"/>
                          <a:ea typeface="PMingLiU" pitchFamily="18" charset="-120"/>
                          <a:cs typeface="Arial Unicode MS" pitchFamily="34" charset="-128"/>
                        </a:rPr>
                        <a:t>10</a:t>
                      </a:r>
                      <a:r>
                        <a:rPr kumimoji="0" lang="en-US" sz="1800" b="0" i="0" u="none" strike="noStrike" cap="none" normalizeH="0" baseline="30000" smtClean="0">
                          <a:ln>
                            <a:noFill/>
                          </a:ln>
                          <a:solidFill>
                            <a:srgbClr val="7F7F7F"/>
                          </a:solidFill>
                          <a:effectLst/>
                          <a:latin typeface="Arial" charset="0"/>
                          <a:ea typeface="PMingLiU" pitchFamily="18" charset="-120"/>
                          <a:cs typeface="Arial Unicode MS" pitchFamily="34" charset="-128"/>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charset="0"/>
                          <a:ea typeface="PMingLiU" pitchFamily="18" charset="-120"/>
                          <a:cs typeface="Arial Unicode MS" pitchFamily="34" charset="-128"/>
                        </a:rPr>
                        <a:t>10</a:t>
                      </a:r>
                      <a:r>
                        <a:rPr kumimoji="0" lang="en-US" sz="1800" b="1" i="0" u="none" strike="noStrike" cap="none" normalizeH="0" baseline="30000" smtClean="0">
                          <a:ln>
                            <a:noFill/>
                          </a:ln>
                          <a:solidFill>
                            <a:srgbClr val="000000"/>
                          </a:solidFill>
                          <a:effectLst/>
                          <a:latin typeface="Arial" charset="0"/>
                          <a:ea typeface="PMingLiU" pitchFamily="18" charset="-120"/>
                          <a:cs typeface="Arial Unicode MS" pitchFamily="34" charset="-128"/>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charset="0"/>
                          <a:ea typeface="PMingLiU" pitchFamily="18" charset="-120"/>
                          <a:cs typeface="Arial Unicode MS" pitchFamily="34" charset="-128"/>
                        </a:rPr>
                        <a:t>10</a:t>
                      </a:r>
                      <a:r>
                        <a:rPr kumimoji="0" lang="en-US" sz="1800" b="1" i="0" u="none" strike="noStrike" cap="none" normalizeH="0" baseline="30000" smtClean="0">
                          <a:ln>
                            <a:noFill/>
                          </a:ln>
                          <a:solidFill>
                            <a:srgbClr val="000000"/>
                          </a:solidFill>
                          <a:effectLst/>
                          <a:latin typeface="Arial" charset="0"/>
                          <a:ea typeface="PMingLiU" pitchFamily="18" charset="-120"/>
                          <a:cs typeface="Arial Unicode MS" pitchFamily="34" charset="-128"/>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charset="0"/>
                          <a:ea typeface="PMingLiU" pitchFamily="18" charset="-120"/>
                          <a:cs typeface="Arial Unicode MS" pitchFamily="34" charset="-128"/>
                        </a:rPr>
                        <a:t>10</a:t>
                      </a:r>
                      <a:r>
                        <a:rPr kumimoji="0" lang="en-US" sz="1800" b="1" i="0" u="none" strike="noStrike" cap="none" normalizeH="0" baseline="30000" smtClean="0">
                          <a:ln>
                            <a:noFill/>
                          </a:ln>
                          <a:solidFill>
                            <a:srgbClr val="000000"/>
                          </a:solidFill>
                          <a:effectLst/>
                          <a:latin typeface="Arial" charset="0"/>
                          <a:ea typeface="PMingLiU" pitchFamily="18" charset="-120"/>
                          <a:cs typeface="Arial Unicode MS" pitchFamily="34" charset="-128"/>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charset="0"/>
                          <a:ea typeface="PMingLiU" pitchFamily="18" charset="-120"/>
                          <a:cs typeface="Arial Unicode MS" pitchFamily="34" charset="-128"/>
                        </a:rPr>
                        <a:t>10</a:t>
                      </a:r>
                      <a:r>
                        <a:rPr kumimoji="0" lang="en-US" sz="1800" b="1" i="0" u="none" strike="noStrike" cap="none" normalizeH="0" baseline="30000" smtClean="0">
                          <a:ln>
                            <a:noFill/>
                          </a:ln>
                          <a:solidFill>
                            <a:srgbClr val="000000"/>
                          </a:solidFill>
                          <a:effectLst/>
                          <a:latin typeface="Arial" charset="0"/>
                          <a:ea typeface="PMingLiU" pitchFamily="18" charset="-120"/>
                          <a:cs typeface="Arial Unicode MS" pitchFamily="34" charset="-128"/>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7F7F7F"/>
                          </a:solidFill>
                          <a:effectLst/>
                          <a:latin typeface="Arial" charset="0"/>
                          <a:ea typeface="PMingLiU" pitchFamily="18" charset="-120"/>
                          <a:cs typeface="Arial Unicode MS" pitchFamily="34" charset="-128"/>
                        </a:rPr>
                        <a:t>10</a:t>
                      </a:r>
                      <a:r>
                        <a:rPr kumimoji="0" lang="en-US" sz="1800" b="0" i="0" u="none" strike="noStrike" cap="none" normalizeH="0" baseline="30000" smtClean="0">
                          <a:ln>
                            <a:noFill/>
                          </a:ln>
                          <a:solidFill>
                            <a:srgbClr val="7F7F7F"/>
                          </a:solidFill>
                          <a:effectLst/>
                          <a:latin typeface="Arial" charset="0"/>
                          <a:ea typeface="PMingLiU" pitchFamily="18" charset="-120"/>
                          <a:cs typeface="Arial Unicode MS" pitchFamily="34" charset="-128"/>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bl>
          </a:graphicData>
        </a:graphic>
      </p:graphicFrame>
      <p:graphicFrame>
        <p:nvGraphicFramePr>
          <p:cNvPr id="5" name="Table 4"/>
          <p:cNvGraphicFramePr>
            <a:graphicFrameLocks noGrp="1"/>
          </p:cNvGraphicFramePr>
          <p:nvPr/>
        </p:nvGraphicFramePr>
        <p:xfrm>
          <a:off x="1487488" y="3878263"/>
          <a:ext cx="6513512" cy="1651000"/>
        </p:xfrm>
        <a:graphic>
          <a:graphicData uri="http://schemas.openxmlformats.org/drawingml/2006/table">
            <a:tbl>
              <a:tblPr/>
              <a:tblGrid>
                <a:gridCol w="976312"/>
                <a:gridCol w="709613"/>
                <a:gridCol w="787400"/>
                <a:gridCol w="760412"/>
                <a:gridCol w="882650"/>
                <a:gridCol w="800100"/>
                <a:gridCol w="722313"/>
                <a:gridCol w="874712"/>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charset="0"/>
                          <a:ea typeface="PMingLiU" pitchFamily="18" charset="-120"/>
                          <a:cs typeface="Arial Unicode MS" pitchFamily="34" charset="-128"/>
                        </a:rPr>
                        <a:t>Name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charset="0"/>
                          <a:ea typeface="PMingLiU" pitchFamily="18" charset="-120"/>
                          <a:cs typeface="Arial Unicode MS" pitchFamily="34" charset="-128"/>
                        </a:rPr>
                        <a:t>deci-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charset="0"/>
                          <a:ea typeface="PMingLiU" pitchFamily="18" charset="-120"/>
                          <a:cs typeface="Arial Unicode MS" pitchFamily="34" charset="-128"/>
                        </a:rPr>
                        <a:t>centi-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charset="0"/>
                          <a:ea typeface="PMingLiU" pitchFamily="18" charset="-120"/>
                          <a:cs typeface="Arial Unicode MS" pitchFamily="34" charset="-128"/>
                        </a:rPr>
                        <a:t>milli-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charset="0"/>
                          <a:ea typeface="PMingLiU" pitchFamily="18" charset="-120"/>
                          <a:cs typeface="Arial Unicode MS" pitchFamily="34" charset="-128"/>
                        </a:rPr>
                        <a:t>micro-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charset="0"/>
                          <a:ea typeface="PMingLiU" pitchFamily="18" charset="-120"/>
                          <a:cs typeface="Arial Unicode MS" pitchFamily="34" charset="-128"/>
                        </a:rPr>
                        <a:t>nano-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charset="0"/>
                          <a:ea typeface="PMingLiU" pitchFamily="18" charset="-120"/>
                          <a:cs typeface="Arial Unicode MS" pitchFamily="34" charset="-128"/>
                        </a:rPr>
                        <a:t>pico-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charset="0"/>
                          <a:ea typeface="PMingLiU" pitchFamily="18" charset="-120"/>
                          <a:cs typeface="Arial Unicode MS" pitchFamily="34" charset="-128"/>
                        </a:rPr>
                        <a:t>femto-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charset="0"/>
                          <a:ea typeface="PMingLiU" pitchFamily="18" charset="-120"/>
                          <a:cs typeface="Arial Unicode MS" pitchFamily="34" charset="-128"/>
                        </a:rPr>
                        <a:t>Symbol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7F7F7F"/>
                          </a:solidFill>
                          <a:effectLst/>
                          <a:latin typeface="Arial" charset="0"/>
                          <a:ea typeface="PMingLiU" pitchFamily="18" charset="-120"/>
                          <a:cs typeface="Arial Unicode MS" pitchFamily="34" charset="-128"/>
                        </a:rPr>
                        <a:t>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7F7F7F"/>
                          </a:solidFill>
                          <a:effectLst/>
                          <a:latin typeface="Arial" charset="0"/>
                          <a:ea typeface="PMingLiU" pitchFamily="18" charset="-120"/>
                          <a:cs typeface="Arial Unicode MS" pitchFamily="34" charset="-128"/>
                        </a:rPr>
                        <a:t>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charset="0"/>
                          <a:ea typeface="PMingLiU" pitchFamily="18" charset="-120"/>
                          <a:cs typeface="Arial Unicode MS" pitchFamily="34" charset="-128"/>
                        </a:rPr>
                        <a:t>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000000"/>
                          </a:solidFill>
                          <a:effectLst/>
                          <a:latin typeface="Arial" charset="0"/>
                          <a:ea typeface="PMingLiU" pitchFamily="18" charset="-120"/>
                          <a:cs typeface="Arial Unicode MS" pitchFamily="34" charset="-128"/>
                        </a:rPr>
                        <a:t>μ</a:t>
                      </a:r>
                      <a:endParaRPr kumimoji="0" lang="en-US" sz="1800" b="1" i="0" u="none" strike="noStrike" cap="none" normalizeH="0" baseline="0" smtClean="0">
                        <a:ln>
                          <a:noFill/>
                        </a:ln>
                        <a:solidFill>
                          <a:srgbClr val="000000"/>
                        </a:solidFill>
                        <a:effectLst/>
                        <a:latin typeface="Arial" charset="0"/>
                        <a:ea typeface="PMingLiU" pitchFamily="18" charset="-120"/>
                        <a:cs typeface="Arial Unicode MS"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charset="0"/>
                          <a:ea typeface="PMingLiU" pitchFamily="18" charset="-120"/>
                          <a:cs typeface="Arial Unicode MS" pitchFamily="34"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charset="0"/>
                          <a:ea typeface="PMingLiU" pitchFamily="18" charset="-120"/>
                          <a:cs typeface="Arial Unicode MS" pitchFamily="34" charset="-128"/>
                        </a:rPr>
                        <a:t>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7F7F7F"/>
                          </a:solidFill>
                          <a:effectLst/>
                          <a:latin typeface="Arial" charset="0"/>
                          <a:ea typeface="PMingLiU" pitchFamily="18" charset="-120"/>
                          <a:cs typeface="Arial Unicode MS" pitchFamily="34" charset="-128"/>
                        </a:rPr>
                        <a:t>f</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Arial" charset="0"/>
                          <a:ea typeface="PMingLiU" pitchFamily="18" charset="-120"/>
                          <a:cs typeface="Arial Unicode MS" pitchFamily="34" charset="-128"/>
                        </a:rPr>
                        <a:t>Factor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7F7F7F"/>
                          </a:solidFill>
                          <a:effectLst/>
                          <a:latin typeface="Arial" charset="0"/>
                          <a:ea typeface="PMingLiU" pitchFamily="18" charset="-120"/>
                          <a:cs typeface="Arial Unicode MS" pitchFamily="34" charset="-128"/>
                        </a:rPr>
                        <a:t>10</a:t>
                      </a:r>
                      <a:r>
                        <a:rPr kumimoji="0" lang="en-US" sz="1800" b="0" i="0" u="none" strike="noStrike" cap="none" normalizeH="0" baseline="30000" smtClean="0">
                          <a:ln>
                            <a:noFill/>
                          </a:ln>
                          <a:solidFill>
                            <a:srgbClr val="7F7F7F"/>
                          </a:solidFill>
                          <a:effectLst/>
                          <a:latin typeface="Arial" charset="0"/>
                          <a:ea typeface="PMingLiU" pitchFamily="18" charset="-120"/>
                          <a:cs typeface="Arial Unicode MS" pitchFamily="34"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7F7F7F"/>
                          </a:solidFill>
                          <a:effectLst/>
                          <a:latin typeface="Arial" charset="0"/>
                          <a:ea typeface="PMingLiU" pitchFamily="18" charset="-120"/>
                          <a:cs typeface="Arial Unicode MS" pitchFamily="34" charset="-128"/>
                        </a:rPr>
                        <a:t>10</a:t>
                      </a:r>
                      <a:r>
                        <a:rPr kumimoji="0" lang="en-US" sz="1800" b="0" i="0" u="none" strike="noStrike" cap="none" normalizeH="0" baseline="30000" smtClean="0">
                          <a:ln>
                            <a:noFill/>
                          </a:ln>
                          <a:solidFill>
                            <a:srgbClr val="7F7F7F"/>
                          </a:solidFill>
                          <a:effectLst/>
                          <a:latin typeface="Arial" charset="0"/>
                          <a:ea typeface="PMingLiU" pitchFamily="18" charset="-120"/>
                          <a:cs typeface="Arial Unicode MS" pitchFamily="34" charset="-128"/>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charset="0"/>
                          <a:ea typeface="PMingLiU" pitchFamily="18" charset="-120"/>
                          <a:cs typeface="Arial Unicode MS" pitchFamily="34" charset="-128"/>
                        </a:rPr>
                        <a:t>10</a:t>
                      </a:r>
                      <a:r>
                        <a:rPr kumimoji="0" lang="en-US" sz="1800" b="1" i="0" u="none" strike="noStrike" cap="none" normalizeH="0" baseline="30000" smtClean="0">
                          <a:ln>
                            <a:noFill/>
                          </a:ln>
                          <a:solidFill>
                            <a:srgbClr val="000000"/>
                          </a:solidFill>
                          <a:effectLst/>
                          <a:latin typeface="Arial" charset="0"/>
                          <a:ea typeface="PMingLiU" pitchFamily="18" charset="-120"/>
                          <a:cs typeface="Arial Unicode MS" pitchFamily="34" charset="-128"/>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charset="0"/>
                          <a:ea typeface="PMingLiU" pitchFamily="18" charset="-120"/>
                          <a:cs typeface="Arial Unicode MS" pitchFamily="34" charset="-128"/>
                        </a:rPr>
                        <a:t>10</a:t>
                      </a:r>
                      <a:r>
                        <a:rPr kumimoji="0" lang="en-US" sz="1800" b="1" i="0" u="none" strike="noStrike" cap="none" normalizeH="0" baseline="30000" smtClean="0">
                          <a:ln>
                            <a:noFill/>
                          </a:ln>
                          <a:solidFill>
                            <a:srgbClr val="000000"/>
                          </a:solidFill>
                          <a:effectLst/>
                          <a:latin typeface="Arial" charset="0"/>
                          <a:ea typeface="PMingLiU" pitchFamily="18" charset="-120"/>
                          <a:cs typeface="Arial Unicode MS" pitchFamily="34" charset="-128"/>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charset="0"/>
                          <a:ea typeface="PMingLiU" pitchFamily="18" charset="-120"/>
                          <a:cs typeface="Arial Unicode MS" pitchFamily="34" charset="-128"/>
                        </a:rPr>
                        <a:t>10</a:t>
                      </a:r>
                      <a:r>
                        <a:rPr kumimoji="0" lang="en-US" sz="1800" b="1" i="0" u="none" strike="noStrike" cap="none" normalizeH="0" baseline="30000" smtClean="0">
                          <a:ln>
                            <a:noFill/>
                          </a:ln>
                          <a:solidFill>
                            <a:srgbClr val="000000"/>
                          </a:solidFill>
                          <a:effectLst/>
                          <a:latin typeface="Arial" charset="0"/>
                          <a:ea typeface="PMingLiU" pitchFamily="18" charset="-120"/>
                          <a:cs typeface="Arial Unicode MS" pitchFamily="34" charset="-128"/>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charset="0"/>
                          <a:ea typeface="PMingLiU" pitchFamily="18" charset="-120"/>
                          <a:cs typeface="Arial Unicode MS" pitchFamily="34" charset="-128"/>
                        </a:rPr>
                        <a:t>10</a:t>
                      </a:r>
                      <a:r>
                        <a:rPr kumimoji="0" lang="en-US" sz="1800" b="1" i="0" u="none" strike="noStrike" cap="none" normalizeH="0" baseline="30000" smtClean="0">
                          <a:ln>
                            <a:noFill/>
                          </a:ln>
                          <a:solidFill>
                            <a:srgbClr val="000000"/>
                          </a:solidFill>
                          <a:effectLst/>
                          <a:latin typeface="Arial" charset="0"/>
                          <a:ea typeface="PMingLiU" pitchFamily="18" charset="-120"/>
                          <a:cs typeface="Arial Unicode MS" pitchFamily="34" charset="-128"/>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7F7F7F"/>
                          </a:solidFill>
                          <a:effectLst/>
                          <a:latin typeface="Arial" charset="0"/>
                          <a:ea typeface="PMingLiU" pitchFamily="18" charset="-120"/>
                          <a:cs typeface="Arial Unicode MS" pitchFamily="34" charset="-128"/>
                        </a:rPr>
                        <a:t>10</a:t>
                      </a:r>
                      <a:r>
                        <a:rPr kumimoji="0" lang="en-US" sz="1800" b="0" i="0" u="none" strike="noStrike" cap="none" normalizeH="0" baseline="30000" smtClean="0">
                          <a:ln>
                            <a:noFill/>
                          </a:ln>
                          <a:solidFill>
                            <a:srgbClr val="7F7F7F"/>
                          </a:solidFill>
                          <a:effectLst/>
                          <a:latin typeface="Arial" charset="0"/>
                          <a:ea typeface="PMingLiU" pitchFamily="18" charset="-120"/>
                          <a:cs typeface="Arial Unicode MS" pitchFamily="34" charset="-128"/>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bl>
          </a:graphicData>
        </a:graphic>
      </p:graphicFrame>
      <p:sp>
        <p:nvSpPr>
          <p:cNvPr id="2" name="Rectangle 1"/>
          <p:cNvSpPr/>
          <p:nvPr/>
        </p:nvSpPr>
        <p:spPr>
          <a:xfrm>
            <a:off x="1235075" y="5635625"/>
            <a:ext cx="6515100" cy="701675"/>
          </a:xfrm>
          <a:prstGeom prst="rect">
            <a:avLst/>
          </a:prstGeom>
        </p:spPr>
        <p:txBody>
          <a:bodyPr>
            <a:spAutoFit/>
          </a:bodyPr>
          <a:lstStyle/>
          <a:p>
            <a:pPr>
              <a:defRPr/>
            </a:pPr>
            <a:r>
              <a:rPr lang="en-US" sz="2000" dirty="0">
                <a:latin typeface="+mn-lt"/>
              </a:rPr>
              <a:t>Example 1: 10 mA = 10 x 10</a:t>
            </a:r>
            <a:r>
              <a:rPr lang="en-US" sz="2000" baseline="30000" dirty="0">
                <a:latin typeface="+mn-lt"/>
              </a:rPr>
              <a:t>-3</a:t>
            </a:r>
            <a:r>
              <a:rPr lang="en-US" sz="2000" dirty="0">
                <a:latin typeface="+mn-lt"/>
              </a:rPr>
              <a:t> A = 0.01A</a:t>
            </a:r>
          </a:p>
          <a:p>
            <a:pPr>
              <a:defRPr/>
            </a:pPr>
            <a:r>
              <a:rPr lang="en-US" sz="2000" dirty="0">
                <a:latin typeface="+mn-lt"/>
              </a:rPr>
              <a:t>Example 2: 0.3 M</a:t>
            </a:r>
            <a:r>
              <a:rPr lang="el-GR" sz="2000" dirty="0">
                <a:latin typeface="+mn-lt"/>
                <a:cs typeface="Times New Roman" pitchFamily="18" charset="0"/>
              </a:rPr>
              <a:t>Ω</a:t>
            </a:r>
            <a:r>
              <a:rPr lang="en-US" sz="2000" dirty="0">
                <a:latin typeface="+mn-lt"/>
              </a:rPr>
              <a:t> = 0.3 x 10</a:t>
            </a:r>
            <a:r>
              <a:rPr lang="en-US" sz="2000" baseline="30000" dirty="0">
                <a:latin typeface="+mn-lt"/>
              </a:rPr>
              <a:t>6</a:t>
            </a:r>
            <a:r>
              <a:rPr lang="en-US" sz="2000" dirty="0">
                <a:latin typeface="+mn-lt"/>
              </a:rPr>
              <a:t> </a:t>
            </a:r>
            <a:r>
              <a:rPr lang="el-GR" sz="2000" dirty="0">
                <a:cs typeface="Times New Roman" pitchFamily="18" charset="0"/>
              </a:rPr>
              <a:t>Ω</a:t>
            </a:r>
            <a:r>
              <a:rPr lang="en-US" sz="2000" dirty="0">
                <a:latin typeface="+mn-lt"/>
              </a:rPr>
              <a:t> = 300 000</a:t>
            </a:r>
            <a:r>
              <a:rPr lang="el-GR" sz="2000" dirty="0">
                <a:latin typeface="+mn-lt"/>
                <a:cs typeface="Times New Roman" pitchFamily="18" charset="0"/>
              </a:rPr>
              <a:t> Ω</a:t>
            </a:r>
            <a:endParaRPr lang="en-US" sz="2000" dirty="0">
              <a:latin typeface="+mn-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0"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Basic Rules</a:t>
            </a:r>
          </a:p>
        </p:txBody>
      </p:sp>
      <p:sp>
        <p:nvSpPr>
          <p:cNvPr id="7171" name="Content Placeholder 2"/>
          <p:cNvSpPr txBox="1">
            <a:spLocks/>
          </p:cNvSpPr>
          <p:nvPr/>
        </p:nvSpPr>
        <p:spPr bwMode="auto">
          <a:xfrm>
            <a:off x="457200" y="941388"/>
            <a:ext cx="8229600" cy="5370512"/>
          </a:xfrm>
          <a:prstGeom prst="rect">
            <a:avLst/>
          </a:prstGeom>
          <a:noFill/>
          <a:ln>
            <a:noFill/>
          </a:ln>
          <a:extLst/>
        </p:spPr>
        <p:txBody>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spcBef>
                <a:spcPts val="400"/>
              </a:spcBef>
              <a:spcAft>
                <a:spcPts val="200"/>
              </a:spcAft>
              <a:buFont typeface="Arial" charset="0"/>
              <a:buChar char="•"/>
              <a:defRPr/>
            </a:pPr>
            <a:r>
              <a:rPr lang="en-US" sz="2400" b="1" dirty="0" smtClean="0">
                <a:solidFill>
                  <a:srgbClr val="558ED5"/>
                </a:solidFill>
                <a:latin typeface="Calibri" pitchFamily="34" charset="0"/>
                <a:sym typeface="Wingdings" pitchFamily="2" charset="2"/>
              </a:rPr>
              <a:t>RULE #1 – </a:t>
            </a:r>
            <a:r>
              <a:rPr lang="en-US" sz="2400" dirty="0" smtClean="0">
                <a:latin typeface="Calibri" pitchFamily="34" charset="0"/>
                <a:sym typeface="Wingdings" pitchFamily="2" charset="2"/>
              </a:rPr>
              <a:t>a circuit must contain a closed loop</a:t>
            </a:r>
          </a:p>
          <a:p>
            <a:pPr eaLnBrk="1" hangingPunct="1">
              <a:spcBef>
                <a:spcPts val="400"/>
              </a:spcBef>
              <a:spcAft>
                <a:spcPts val="200"/>
              </a:spcAft>
              <a:buFont typeface="Arial" charset="0"/>
              <a:buChar char="•"/>
              <a:defRPr/>
            </a:pPr>
            <a:endParaRPr lang="en-US" sz="2400" dirty="0">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400" dirty="0" smtClean="0">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400" dirty="0">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400" dirty="0" smtClean="0">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400" dirty="0">
              <a:latin typeface="Calibri" pitchFamily="34" charset="0"/>
              <a:sym typeface="Wingdings" pitchFamily="2" charset="2"/>
            </a:endParaRPr>
          </a:p>
          <a:p>
            <a:pPr marL="0" indent="0" eaLnBrk="1" hangingPunct="1">
              <a:spcBef>
                <a:spcPts val="400"/>
              </a:spcBef>
              <a:spcAft>
                <a:spcPts val="200"/>
              </a:spcAft>
              <a:defRPr/>
            </a:pPr>
            <a:endParaRPr lang="en-US" sz="2400" dirty="0">
              <a:latin typeface="Calibri" pitchFamily="34" charset="0"/>
              <a:sym typeface="Wingdings" pitchFamily="2" charset="2"/>
            </a:endParaRPr>
          </a:p>
          <a:p>
            <a:pPr eaLnBrk="1" hangingPunct="1">
              <a:spcBef>
                <a:spcPts val="400"/>
              </a:spcBef>
              <a:spcAft>
                <a:spcPts val="200"/>
              </a:spcAft>
              <a:buFont typeface="Arial" pitchFamily="34" charset="0"/>
              <a:buChar char="•"/>
              <a:defRPr/>
            </a:pPr>
            <a:endParaRPr lang="en-US" sz="2400" dirty="0" smtClean="0">
              <a:latin typeface="Calibri" pitchFamily="34" charset="0"/>
              <a:sym typeface="Wingdings" pitchFamily="2" charset="2"/>
            </a:endParaRPr>
          </a:p>
          <a:p>
            <a:pPr eaLnBrk="1" hangingPunct="1">
              <a:spcBef>
                <a:spcPts val="400"/>
              </a:spcBef>
              <a:spcAft>
                <a:spcPts val="200"/>
              </a:spcAft>
              <a:buFont typeface="Arial" pitchFamily="34" charset="0"/>
              <a:buChar char="•"/>
              <a:defRPr/>
            </a:pPr>
            <a:r>
              <a:rPr lang="en-US" sz="2400" dirty="0" smtClean="0">
                <a:latin typeface="Calibri" pitchFamily="34" charset="0"/>
                <a:sym typeface="Wingdings" pitchFamily="2" charset="2"/>
              </a:rPr>
              <a:t>Without a closed loop, a circuit is said to be open </a:t>
            </a:r>
          </a:p>
          <a:p>
            <a:pPr eaLnBrk="1" hangingPunct="1">
              <a:spcBef>
                <a:spcPts val="400"/>
              </a:spcBef>
              <a:spcAft>
                <a:spcPts val="200"/>
              </a:spcAft>
              <a:buFont typeface="Arial" pitchFamily="34" charset="0"/>
              <a:buChar char="•"/>
              <a:defRPr/>
            </a:pPr>
            <a:endParaRPr lang="en-US" sz="2400" dirty="0" smtClean="0">
              <a:latin typeface="Calibri" pitchFamily="34" charset="0"/>
              <a:sym typeface="Wingdings" pitchFamily="2" charset="2"/>
            </a:endParaRPr>
          </a:p>
          <a:p>
            <a:pPr eaLnBrk="1" hangingPunct="1">
              <a:spcBef>
                <a:spcPts val="400"/>
              </a:spcBef>
              <a:spcAft>
                <a:spcPts val="200"/>
              </a:spcAft>
              <a:buFont typeface="Arial" pitchFamily="34" charset="0"/>
              <a:buChar char="•"/>
              <a:defRPr/>
            </a:pPr>
            <a:r>
              <a:rPr lang="en-US" sz="2400" dirty="0" smtClean="0">
                <a:latin typeface="Calibri" pitchFamily="34" charset="0"/>
                <a:sym typeface="Wingdings" pitchFamily="2" charset="2"/>
              </a:rPr>
              <a:t>An open circuit cannot function as there is </a:t>
            </a:r>
            <a:r>
              <a:rPr lang="en-US" sz="2400" b="1" dirty="0" smtClean="0">
                <a:solidFill>
                  <a:srgbClr val="558ED5"/>
                </a:solidFill>
                <a:latin typeface="Calibri" pitchFamily="34" charset="0"/>
                <a:sym typeface="Wingdings" pitchFamily="2" charset="2"/>
              </a:rPr>
              <a:t>no returning path </a:t>
            </a:r>
            <a:r>
              <a:rPr lang="en-US" sz="2400" dirty="0" smtClean="0">
                <a:latin typeface="Calibri" pitchFamily="34" charset="0"/>
                <a:sym typeface="Wingdings" pitchFamily="2" charset="2"/>
              </a:rPr>
              <a:t>for current</a:t>
            </a:r>
            <a:endParaRPr lang="en-US" sz="2400" dirty="0">
              <a:latin typeface="Calibri" pitchFamily="34" charset="0"/>
            </a:endParaRPr>
          </a:p>
          <a:p>
            <a:pPr lvl="1" eaLnBrk="1" hangingPunct="1">
              <a:spcBef>
                <a:spcPts val="400"/>
              </a:spcBef>
              <a:spcAft>
                <a:spcPts val="200"/>
              </a:spcAft>
              <a:buFont typeface="Arial" charset="0"/>
              <a:buChar char="•"/>
              <a:defRPr/>
            </a:pPr>
            <a:endParaRPr lang="en-US" sz="2400" dirty="0">
              <a:latin typeface="Calibri" pitchFamily="34" charset="0"/>
            </a:endParaRPr>
          </a:p>
        </p:txBody>
      </p:sp>
      <p:sp>
        <p:nvSpPr>
          <p:cNvPr id="1139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1393"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1394"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139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1389" name="Object 125"/>
          <p:cNvGraphicFramePr>
            <a:graphicFrameLocks noChangeAspect="1"/>
          </p:cNvGraphicFramePr>
          <p:nvPr/>
        </p:nvGraphicFramePr>
        <p:xfrm>
          <a:off x="2438400" y="1757363"/>
          <a:ext cx="3871913" cy="2374900"/>
        </p:xfrm>
        <a:graphic>
          <a:graphicData uri="http://schemas.openxmlformats.org/presentationml/2006/ole">
            <p:oleObj spid="_x0000_s11389" name="Visio" r:id="rId4" imgW="2113550" imgH="1291447" progId="Visio.Drawing.11">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6"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Basic Rules</a:t>
            </a:r>
          </a:p>
        </p:txBody>
      </p:sp>
      <p:sp>
        <p:nvSpPr>
          <p:cNvPr id="7171" name="Content Placeholder 2"/>
          <p:cNvSpPr txBox="1">
            <a:spLocks/>
          </p:cNvSpPr>
          <p:nvPr/>
        </p:nvSpPr>
        <p:spPr bwMode="auto">
          <a:xfrm>
            <a:off x="457200" y="941388"/>
            <a:ext cx="8229600" cy="5370512"/>
          </a:xfrm>
          <a:prstGeom prst="rect">
            <a:avLst/>
          </a:prstGeom>
          <a:noFill/>
          <a:ln>
            <a:noFill/>
          </a:ln>
          <a:extLst/>
        </p:spPr>
        <p:txBody>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spcBef>
                <a:spcPts val="400"/>
              </a:spcBef>
              <a:spcAft>
                <a:spcPts val="200"/>
              </a:spcAft>
              <a:buFont typeface="Arial" charset="0"/>
              <a:buChar char="•"/>
              <a:defRPr/>
            </a:pPr>
            <a:r>
              <a:rPr lang="en-US" sz="2400" b="1" dirty="0" smtClean="0">
                <a:solidFill>
                  <a:srgbClr val="558ED5"/>
                </a:solidFill>
                <a:latin typeface="Calibri" pitchFamily="34" charset="0"/>
                <a:sym typeface="Wingdings" pitchFamily="2" charset="2"/>
              </a:rPr>
              <a:t>RULE #2 – </a:t>
            </a:r>
            <a:r>
              <a:rPr lang="en-US" sz="2400" dirty="0" smtClean="0">
                <a:latin typeface="Calibri" pitchFamily="34" charset="0"/>
                <a:sym typeface="Wingdings" pitchFamily="2" charset="2"/>
              </a:rPr>
              <a:t>a circuit (usually) contains a power source</a:t>
            </a:r>
          </a:p>
          <a:p>
            <a:pPr eaLnBrk="1" hangingPunct="1">
              <a:spcBef>
                <a:spcPts val="400"/>
              </a:spcBef>
              <a:spcAft>
                <a:spcPts val="200"/>
              </a:spcAft>
              <a:buFont typeface="Arial" charset="0"/>
              <a:buChar char="•"/>
              <a:defRPr/>
            </a:pPr>
            <a:endParaRPr lang="en-US" sz="2400" dirty="0">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400" dirty="0" smtClean="0">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400" dirty="0">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400" dirty="0" smtClean="0">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400" dirty="0">
              <a:latin typeface="Calibri" pitchFamily="34" charset="0"/>
              <a:sym typeface="Wingdings" pitchFamily="2" charset="2"/>
            </a:endParaRPr>
          </a:p>
          <a:p>
            <a:pPr marL="0" indent="0" eaLnBrk="1" hangingPunct="1">
              <a:spcBef>
                <a:spcPts val="400"/>
              </a:spcBef>
              <a:spcAft>
                <a:spcPts val="200"/>
              </a:spcAft>
              <a:defRPr/>
            </a:pPr>
            <a:endParaRPr lang="en-US" sz="2400" dirty="0">
              <a:latin typeface="Calibri" pitchFamily="34" charset="0"/>
              <a:sym typeface="Wingdings" pitchFamily="2" charset="2"/>
            </a:endParaRPr>
          </a:p>
          <a:p>
            <a:pPr marL="0" indent="0" eaLnBrk="1" hangingPunct="1">
              <a:spcBef>
                <a:spcPts val="400"/>
              </a:spcBef>
              <a:spcAft>
                <a:spcPts val="200"/>
              </a:spcAft>
              <a:defRPr/>
            </a:pPr>
            <a:r>
              <a:rPr lang="en-US" sz="2400" dirty="0" smtClean="0">
                <a:latin typeface="Calibri" pitchFamily="34" charset="0"/>
                <a:sym typeface="Wingdings" pitchFamily="2" charset="2"/>
              </a:rPr>
              <a:t> </a:t>
            </a:r>
          </a:p>
          <a:p>
            <a:pPr eaLnBrk="1" hangingPunct="1">
              <a:spcBef>
                <a:spcPts val="400"/>
              </a:spcBef>
              <a:spcAft>
                <a:spcPts val="200"/>
              </a:spcAft>
              <a:buFont typeface="Arial" pitchFamily="34" charset="0"/>
              <a:buChar char="•"/>
              <a:defRPr/>
            </a:pPr>
            <a:endParaRPr lang="en-US" sz="2400" dirty="0" smtClean="0">
              <a:latin typeface="Calibri" pitchFamily="34" charset="0"/>
              <a:sym typeface="Wingdings" pitchFamily="2" charset="2"/>
            </a:endParaRPr>
          </a:p>
          <a:p>
            <a:pPr eaLnBrk="1" hangingPunct="1">
              <a:spcBef>
                <a:spcPts val="400"/>
              </a:spcBef>
              <a:spcAft>
                <a:spcPts val="200"/>
              </a:spcAft>
              <a:buFont typeface="Arial" pitchFamily="34" charset="0"/>
              <a:buChar char="•"/>
              <a:defRPr/>
            </a:pPr>
            <a:r>
              <a:rPr lang="en-US" sz="2400" dirty="0" smtClean="0">
                <a:latin typeface="Calibri" pitchFamily="34" charset="0"/>
                <a:sym typeface="Wingdings" pitchFamily="2" charset="2"/>
              </a:rPr>
              <a:t>The power source provides power to make the circuit functions</a:t>
            </a:r>
            <a:endParaRPr lang="en-US" sz="2400" dirty="0" smtClean="0">
              <a:latin typeface="Calibri" pitchFamily="34" charset="0"/>
            </a:endParaRPr>
          </a:p>
        </p:txBody>
      </p:sp>
      <p:sp>
        <p:nvSpPr>
          <p:cNvPr id="1241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2419"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2420"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242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242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2415" name="Object 127"/>
          <p:cNvGraphicFramePr>
            <a:graphicFrameLocks noChangeAspect="1"/>
          </p:cNvGraphicFramePr>
          <p:nvPr/>
        </p:nvGraphicFramePr>
        <p:xfrm>
          <a:off x="1441450" y="1833563"/>
          <a:ext cx="6029325" cy="2022475"/>
        </p:xfrm>
        <a:graphic>
          <a:graphicData uri="http://schemas.openxmlformats.org/presentationml/2006/ole">
            <p:oleObj spid="_x0000_s12415" name="Visio" r:id="rId4" imgW="2990088" imgH="1007697" progId="Visio.Drawing.11">
              <p:embed/>
            </p:oleObj>
          </a:graphicData>
        </a:graphic>
      </p:graphicFrame>
      <p:sp>
        <p:nvSpPr>
          <p:cNvPr id="12423" name="TextBox 8"/>
          <p:cNvSpPr txBox="1">
            <a:spLocks noChangeArrowheads="1"/>
          </p:cNvSpPr>
          <p:nvPr/>
        </p:nvSpPr>
        <p:spPr bwMode="auto">
          <a:xfrm>
            <a:off x="1784350" y="4054475"/>
            <a:ext cx="5345113" cy="369888"/>
          </a:xfrm>
          <a:prstGeom prst="rect">
            <a:avLst/>
          </a:prstGeom>
          <a:noFill/>
          <a:ln w="9525">
            <a:noFill/>
            <a:miter lim="800000"/>
            <a:headEnd/>
            <a:tailEnd/>
          </a:ln>
        </p:spPr>
        <p:txBody>
          <a:bodyPr wrap="none">
            <a:spAutoFit/>
          </a:bodyPr>
          <a:lstStyle/>
          <a:p>
            <a:r>
              <a:rPr lang="en-US">
                <a:latin typeface="Calibri" pitchFamily="34" charset="0"/>
              </a:rPr>
              <a:t>Showing different ways of representing a power source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0"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Basic Rules</a:t>
            </a:r>
          </a:p>
        </p:txBody>
      </p:sp>
      <p:sp>
        <p:nvSpPr>
          <p:cNvPr id="8321"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b="1">
                <a:solidFill>
                  <a:srgbClr val="558ED5"/>
                </a:solidFill>
                <a:latin typeface="Calibri" pitchFamily="34" charset="0"/>
                <a:sym typeface="Wingdings" pitchFamily="2" charset="2"/>
              </a:rPr>
              <a:t>RULE #3 – </a:t>
            </a:r>
            <a:r>
              <a:rPr lang="en-US" sz="2400">
                <a:latin typeface="Calibri" pitchFamily="34" charset="0"/>
                <a:sym typeface="Wingdings" pitchFamily="2" charset="2"/>
              </a:rPr>
              <a:t>electronic components are connected to a </a:t>
            </a:r>
            <a:r>
              <a:rPr lang="en-US" sz="2400" b="1">
                <a:solidFill>
                  <a:srgbClr val="558ED5"/>
                </a:solidFill>
                <a:latin typeface="Calibri" pitchFamily="34" charset="0"/>
                <a:sym typeface="Wingdings" pitchFamily="2" charset="2"/>
              </a:rPr>
              <a:t>node</a:t>
            </a: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r>
              <a:rPr lang="en-US" sz="2400">
                <a:latin typeface="Calibri" pitchFamily="34" charset="0"/>
                <a:sym typeface="Wingdings" pitchFamily="2" charset="2"/>
              </a:rPr>
              <a:t>The </a:t>
            </a:r>
            <a:r>
              <a:rPr lang="en-US" sz="2400" i="1">
                <a:latin typeface="Calibri" pitchFamily="34" charset="0"/>
                <a:sym typeface="Wingdings" pitchFamily="2" charset="2"/>
              </a:rPr>
              <a:t>lines</a:t>
            </a:r>
            <a:r>
              <a:rPr lang="en-US" sz="2400">
                <a:latin typeface="Calibri" pitchFamily="34" charset="0"/>
                <a:sym typeface="Wingdings" pitchFamily="2" charset="2"/>
              </a:rPr>
              <a:t> in a schematic serve only one purpose – to make connections between components</a:t>
            </a:r>
            <a:r>
              <a:rPr lang="en-US" sz="2400">
                <a:solidFill>
                  <a:srgbClr val="558ED5"/>
                </a:solidFill>
                <a:latin typeface="Calibri" pitchFamily="34" charset="0"/>
                <a:sym typeface="Wingdings" pitchFamily="2" charset="2"/>
              </a:rPr>
              <a:t> </a:t>
            </a:r>
          </a:p>
          <a:p>
            <a:pPr marL="800100" lvl="1" indent="-342900">
              <a:spcBef>
                <a:spcPts val="400"/>
              </a:spcBef>
              <a:spcAft>
                <a:spcPts val="200"/>
              </a:spcAft>
              <a:buFont typeface="Arial" charset="0"/>
              <a:buChar char="•"/>
            </a:pPr>
            <a:endParaRPr lang="en-US" sz="2400">
              <a:latin typeface="Calibri" pitchFamily="34" charset="0"/>
            </a:endParaRPr>
          </a:p>
        </p:txBody>
      </p:sp>
      <p:sp>
        <p:nvSpPr>
          <p:cNvPr id="832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8319" name="Object 127"/>
          <p:cNvGraphicFramePr>
            <a:graphicFrameLocks noChangeAspect="1"/>
          </p:cNvGraphicFramePr>
          <p:nvPr/>
        </p:nvGraphicFramePr>
        <p:xfrm>
          <a:off x="1389063" y="1557338"/>
          <a:ext cx="5965825" cy="3059112"/>
        </p:xfrm>
        <a:graphic>
          <a:graphicData uri="http://schemas.openxmlformats.org/presentationml/2006/ole">
            <p:oleObj spid="_x0000_s8319" name="Visio" r:id="rId4" imgW="3321284" imgH="1696680" progId="Visio.Drawing.11">
              <p:embed/>
            </p:oleObj>
          </a:graphicData>
        </a:graphic>
      </p:graphicFrame>
      <p:sp>
        <p:nvSpPr>
          <p:cNvPr id="8323" name="TextBox 3"/>
          <p:cNvSpPr txBox="1">
            <a:spLocks noChangeArrowheads="1"/>
          </p:cNvSpPr>
          <p:nvPr/>
        </p:nvSpPr>
        <p:spPr bwMode="auto">
          <a:xfrm>
            <a:off x="2482850" y="4422775"/>
            <a:ext cx="4397375" cy="646113"/>
          </a:xfrm>
          <a:prstGeom prst="rect">
            <a:avLst/>
          </a:prstGeom>
          <a:noFill/>
          <a:ln w="9525">
            <a:noFill/>
            <a:miter lim="800000"/>
            <a:headEnd/>
            <a:tailEnd/>
          </a:ln>
        </p:spPr>
        <p:txBody>
          <a:bodyPr wrap="none">
            <a:spAutoFit/>
          </a:bodyPr>
          <a:lstStyle/>
          <a:p>
            <a:pPr algn="ctr"/>
            <a:r>
              <a:rPr lang="en-US">
                <a:latin typeface="Calibri" pitchFamily="34" charset="0"/>
              </a:rPr>
              <a:t>Three seemingly different schematics. </a:t>
            </a:r>
          </a:p>
          <a:p>
            <a:pPr algn="ctr"/>
            <a:r>
              <a:rPr lang="en-US">
                <a:latin typeface="Calibri" pitchFamily="34" charset="0"/>
              </a:rPr>
              <a:t>They are actually describing </a:t>
            </a:r>
            <a:r>
              <a:rPr lang="en-US" b="1">
                <a:solidFill>
                  <a:srgbClr val="558ED5"/>
                </a:solidFill>
                <a:latin typeface="Calibri" pitchFamily="34" charset="0"/>
              </a:rPr>
              <a:t>the same circuit</a:t>
            </a:r>
            <a:r>
              <a:rPr lang="en-US">
                <a:latin typeface="Calibri" pitchFamily="34" charset="0"/>
              </a:rPr>
              <a: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02"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Basic circuit analysis</a:t>
            </a:r>
          </a:p>
        </p:txBody>
      </p:sp>
      <p:sp>
        <p:nvSpPr>
          <p:cNvPr id="54303"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b="1">
                <a:solidFill>
                  <a:srgbClr val="558ED5"/>
                </a:solidFill>
                <a:latin typeface="Calibri" pitchFamily="34" charset="0"/>
                <a:sym typeface="Wingdings" pitchFamily="2" charset="2"/>
              </a:rPr>
              <a:t>The Ohm’s law </a:t>
            </a: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pPr>
            <a:endParaRPr lang="en-US" sz="2400">
              <a:latin typeface="Calibri" pitchFamily="34" charset="0"/>
              <a:sym typeface="Wingdings" pitchFamily="2" charset="2"/>
            </a:endParaRPr>
          </a:p>
          <a:p>
            <a:pPr marL="800100" lvl="1" indent="-342900">
              <a:spcBef>
                <a:spcPts val="400"/>
              </a:spcBef>
              <a:spcAft>
                <a:spcPts val="200"/>
              </a:spcAft>
            </a:pPr>
            <a:endParaRPr lang="en-US" sz="2400">
              <a:latin typeface="Calibri" pitchFamily="34" charset="0"/>
              <a:sym typeface="Wingdings" pitchFamily="2" charset="2"/>
            </a:endParaRPr>
          </a:p>
          <a:p>
            <a:pPr marL="800100" lvl="1" indent="-342900">
              <a:spcBef>
                <a:spcPts val="400"/>
              </a:spcBef>
              <a:spcAft>
                <a:spcPts val="200"/>
              </a:spcAft>
            </a:pPr>
            <a:endParaRPr lang="en-US" sz="2400">
              <a:latin typeface="Calibri" pitchFamily="34" charset="0"/>
              <a:sym typeface="Wingdings" pitchFamily="2" charset="2"/>
            </a:endParaRPr>
          </a:p>
          <a:p>
            <a:pPr marL="800100" lvl="1" indent="-342900">
              <a:spcBef>
                <a:spcPts val="400"/>
              </a:spcBef>
              <a:spcAft>
                <a:spcPts val="200"/>
              </a:spcAft>
            </a:pPr>
            <a:endParaRPr lang="en-US" sz="2400">
              <a:latin typeface="Calibri" pitchFamily="34" charset="0"/>
              <a:sym typeface="Wingdings" pitchFamily="2" charset="2"/>
            </a:endParaRPr>
          </a:p>
          <a:p>
            <a:pPr marL="800100" lvl="1" indent="-342900">
              <a:spcBef>
                <a:spcPts val="400"/>
              </a:spcBef>
              <a:spcAft>
                <a:spcPts val="200"/>
              </a:spcAft>
            </a:pPr>
            <a:endParaRPr lang="en-US" sz="2400">
              <a:latin typeface="Calibri" pitchFamily="34" charset="0"/>
              <a:sym typeface="Wingdings" pitchFamily="2" charset="2"/>
            </a:endParaRPr>
          </a:p>
          <a:p>
            <a:pPr marL="800100" lvl="1" indent="-342900">
              <a:spcBef>
                <a:spcPts val="400"/>
              </a:spcBef>
              <a:spcAft>
                <a:spcPts val="200"/>
              </a:spcAft>
            </a:pPr>
            <a:endParaRPr lang="en-US" sz="2400">
              <a:latin typeface="Calibri" pitchFamily="34" charset="0"/>
              <a:sym typeface="Wingdings" pitchFamily="2" charset="2"/>
            </a:endParaRPr>
          </a:p>
          <a:p>
            <a:pPr marL="800100" lvl="1" indent="-342900">
              <a:spcBef>
                <a:spcPts val="400"/>
              </a:spcBef>
              <a:spcAft>
                <a:spcPts val="200"/>
              </a:spcAft>
            </a:pPr>
            <a:endParaRPr lang="en-US" sz="2400">
              <a:latin typeface="Calibri" pitchFamily="34" charset="0"/>
              <a:sym typeface="Wingdings" pitchFamily="2" charset="2"/>
            </a:endParaRPr>
          </a:p>
          <a:p>
            <a:pPr marL="800100" lvl="1" indent="-342900">
              <a:spcBef>
                <a:spcPts val="400"/>
              </a:spcBef>
              <a:spcAft>
                <a:spcPts val="200"/>
              </a:spcAft>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r>
              <a:rPr lang="en-US" sz="2400">
                <a:latin typeface="Calibri" pitchFamily="34" charset="0"/>
                <a:sym typeface="Wingdings" pitchFamily="2" charset="2"/>
              </a:rPr>
              <a:t>Don’t be afraid of the equations</a:t>
            </a:r>
          </a:p>
        </p:txBody>
      </p:sp>
      <p:sp>
        <p:nvSpPr>
          <p:cNvPr id="5430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54299" name="Object 27"/>
          <p:cNvGraphicFramePr>
            <a:graphicFrameLocks noChangeAspect="1"/>
          </p:cNvGraphicFramePr>
          <p:nvPr/>
        </p:nvGraphicFramePr>
        <p:xfrm>
          <a:off x="3087688" y="1552575"/>
          <a:ext cx="2006600" cy="534988"/>
        </p:xfrm>
        <a:graphic>
          <a:graphicData uri="http://schemas.openxmlformats.org/presentationml/2006/ole">
            <p:oleObj spid="_x0000_s54299" name="Formula" r:id="rId4" imgW="624230" imgH="167030" progId="Equation.Ribbit">
              <p:embed/>
            </p:oleObj>
          </a:graphicData>
        </a:graphic>
      </p:graphicFrame>
      <p:graphicFrame>
        <p:nvGraphicFramePr>
          <p:cNvPr id="54300" name="Object 28"/>
          <p:cNvGraphicFramePr>
            <a:graphicFrameLocks noChangeAspect="1"/>
          </p:cNvGraphicFramePr>
          <p:nvPr/>
        </p:nvGraphicFramePr>
        <p:xfrm>
          <a:off x="1035050" y="2600325"/>
          <a:ext cx="2967038" cy="2286000"/>
        </p:xfrm>
        <a:graphic>
          <a:graphicData uri="http://schemas.openxmlformats.org/presentationml/2006/ole">
            <p:oleObj spid="_x0000_s54300" name="Visio" r:id="rId5" imgW="1033844" imgH="796814" progId="Visio.Drawing.11">
              <p:embed/>
            </p:oleObj>
          </a:graphicData>
        </a:graphic>
      </p:graphicFrame>
      <p:sp>
        <p:nvSpPr>
          <p:cNvPr id="7" name="Rectangle 6"/>
          <p:cNvSpPr/>
          <p:nvPr/>
        </p:nvSpPr>
        <p:spPr>
          <a:xfrm>
            <a:off x="2889250" y="1343025"/>
            <a:ext cx="2528888" cy="8810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54301" name="Object 29"/>
          <p:cNvGraphicFramePr>
            <a:graphicFrameLocks noChangeAspect="1"/>
          </p:cNvGraphicFramePr>
          <p:nvPr/>
        </p:nvGraphicFramePr>
        <p:xfrm>
          <a:off x="4572000" y="3411538"/>
          <a:ext cx="3262313" cy="827087"/>
        </p:xfrm>
        <a:graphic>
          <a:graphicData uri="http://schemas.openxmlformats.org/presentationml/2006/ole">
            <p:oleObj spid="_x0000_s54301" name="Formula" r:id="rId6" imgW="1524600" imgH="387360" progId="Equation.Ribbit">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74"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Resistors in series</a:t>
            </a:r>
          </a:p>
        </p:txBody>
      </p:sp>
      <p:sp>
        <p:nvSpPr>
          <p:cNvPr id="52275"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800100" lvl="1"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52276"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52277" name="Content Placeholder 2"/>
          <p:cNvSpPr txBox="1">
            <a:spLocks/>
          </p:cNvSpPr>
          <p:nvPr/>
        </p:nvSpPr>
        <p:spPr bwMode="auto">
          <a:xfrm>
            <a:off x="609600" y="10937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r>
              <a:rPr lang="en-US">
                <a:latin typeface="Calibri" pitchFamily="34" charset="0"/>
                <a:sym typeface="Wingdings" pitchFamily="2" charset="2"/>
              </a:rPr>
              <a:t>We have</a:t>
            </a: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pPr>
            <a:endParaRPr lang="en-US" sz="2400">
              <a:latin typeface="Calibri" pitchFamily="34" charset="0"/>
              <a:sym typeface="Wingdings" pitchFamily="2" charset="2"/>
            </a:endParaRPr>
          </a:p>
          <a:p>
            <a:pPr marL="342900" indent="-342900">
              <a:spcBef>
                <a:spcPts val="400"/>
              </a:spcBef>
              <a:spcAft>
                <a:spcPts val="200"/>
              </a:spcAft>
            </a:pPr>
            <a:endParaRPr lang="en-US" sz="1000">
              <a:latin typeface="Calibri" pitchFamily="34" charset="0"/>
              <a:sym typeface="Wingdings" pitchFamily="2" charset="2"/>
            </a:endParaRPr>
          </a:p>
          <a:p>
            <a:pPr marL="342900" indent="-342900">
              <a:spcBef>
                <a:spcPts val="400"/>
              </a:spcBef>
              <a:spcAft>
                <a:spcPts val="200"/>
              </a:spcAft>
              <a:buFont typeface="Arial" charset="0"/>
              <a:buChar char="•"/>
            </a:pPr>
            <a:r>
              <a:rPr lang="en-US" sz="2400" b="1">
                <a:latin typeface="Calibri" pitchFamily="34" charset="0"/>
                <a:sym typeface="Wingdings" pitchFamily="2" charset="2"/>
              </a:rPr>
              <a:t>Equivalent resistance:</a:t>
            </a: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p:txBody>
      </p:sp>
      <p:graphicFrame>
        <p:nvGraphicFramePr>
          <p:cNvPr id="52269" name="Object 45"/>
          <p:cNvGraphicFramePr>
            <a:graphicFrameLocks noChangeAspect="1"/>
          </p:cNvGraphicFramePr>
          <p:nvPr/>
        </p:nvGraphicFramePr>
        <p:xfrm>
          <a:off x="3841750" y="3222625"/>
          <a:ext cx="3375025" cy="1412875"/>
        </p:xfrm>
        <a:graphic>
          <a:graphicData uri="http://schemas.openxmlformats.org/presentationml/2006/ole">
            <p:oleObj spid="_x0000_s52269" name="Formula" r:id="rId4" imgW="2165604" imgH="918972" progId="Equation.Ribbit">
              <p:embed/>
            </p:oleObj>
          </a:graphicData>
        </a:graphic>
      </p:graphicFrame>
      <p:graphicFrame>
        <p:nvGraphicFramePr>
          <p:cNvPr id="52270" name="Object 46"/>
          <p:cNvGraphicFramePr>
            <a:graphicFrameLocks noChangeAspect="1"/>
          </p:cNvGraphicFramePr>
          <p:nvPr/>
        </p:nvGraphicFramePr>
        <p:xfrm>
          <a:off x="2335213" y="5218113"/>
          <a:ext cx="5056187" cy="973137"/>
        </p:xfrm>
        <a:graphic>
          <a:graphicData uri="http://schemas.openxmlformats.org/presentationml/2006/ole">
            <p:oleObj spid="_x0000_s52270" name="Formula" r:id="rId5" imgW="2362200" imgH="462382" progId="Equation.Ribbit">
              <p:embed/>
            </p:oleObj>
          </a:graphicData>
        </a:graphic>
      </p:graphicFrame>
      <p:sp>
        <p:nvSpPr>
          <p:cNvPr id="13" name="Rectangle 12"/>
          <p:cNvSpPr/>
          <p:nvPr/>
        </p:nvSpPr>
        <p:spPr>
          <a:xfrm>
            <a:off x="457200" y="4760913"/>
            <a:ext cx="8382000" cy="1503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52271" name="Object 47"/>
          <p:cNvGraphicFramePr>
            <a:graphicFrameLocks noChangeAspect="1"/>
          </p:cNvGraphicFramePr>
          <p:nvPr/>
        </p:nvGraphicFramePr>
        <p:xfrm>
          <a:off x="-341313" y="1093788"/>
          <a:ext cx="5994401" cy="1800225"/>
        </p:xfrm>
        <a:graphic>
          <a:graphicData uri="http://schemas.openxmlformats.org/presentationml/2006/ole">
            <p:oleObj spid="_x0000_s52271" name="Visio" r:id="rId6" imgW="1878663" imgH="534495" progId="Visio.Drawing.11">
              <p:embed/>
            </p:oleObj>
          </a:graphicData>
        </a:graphic>
      </p:graphicFrame>
      <p:graphicFrame>
        <p:nvGraphicFramePr>
          <p:cNvPr id="52272" name="Object 48"/>
          <p:cNvGraphicFramePr>
            <a:graphicFrameLocks noChangeAspect="1"/>
          </p:cNvGraphicFramePr>
          <p:nvPr/>
        </p:nvGraphicFramePr>
        <p:xfrm>
          <a:off x="4924425" y="1857375"/>
          <a:ext cx="728663" cy="379413"/>
        </p:xfrm>
        <a:graphic>
          <a:graphicData uri="http://schemas.openxmlformats.org/presentationml/2006/ole">
            <p:oleObj spid="_x0000_s52272" name="Formula" r:id="rId7" imgW="273960" imgH="142920" progId="Equation.Ribbit">
              <p:embed/>
            </p:oleObj>
          </a:graphicData>
        </a:graphic>
      </p:graphicFrame>
      <p:graphicFrame>
        <p:nvGraphicFramePr>
          <p:cNvPr id="52273" name="Object 49"/>
          <p:cNvGraphicFramePr>
            <a:graphicFrameLocks noChangeAspect="1"/>
          </p:cNvGraphicFramePr>
          <p:nvPr/>
        </p:nvGraphicFramePr>
        <p:xfrm>
          <a:off x="5673725" y="1093788"/>
          <a:ext cx="3097213" cy="1776412"/>
        </p:xfrm>
        <a:graphic>
          <a:graphicData uri="http://schemas.openxmlformats.org/presentationml/2006/ole">
            <p:oleObj spid="_x0000_s52273" name="Visio" r:id="rId8" imgW="886396" imgH="508778" progId="Visio.Drawing.11">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Objectives</a:t>
            </a:r>
          </a:p>
        </p:txBody>
      </p:sp>
      <p:sp>
        <p:nvSpPr>
          <p:cNvPr id="17410"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endParaRPr lang="en-US" sz="2000">
              <a:latin typeface="Calibri" pitchFamily="34" charset="0"/>
            </a:endParaRPr>
          </a:p>
          <a:p>
            <a:pPr marL="342900" indent="-342900">
              <a:spcBef>
                <a:spcPts val="400"/>
              </a:spcBef>
              <a:spcAft>
                <a:spcPts val="200"/>
              </a:spcAft>
              <a:buFont typeface="Arial" charset="0"/>
              <a:buChar char="•"/>
            </a:pPr>
            <a:r>
              <a:rPr lang="en-US" sz="2000">
                <a:latin typeface="Calibri" pitchFamily="34" charset="0"/>
              </a:rPr>
              <a:t>To understand basic circuits concepts;</a:t>
            </a:r>
          </a:p>
          <a:p>
            <a:pPr marL="342900" indent="-342900">
              <a:spcBef>
                <a:spcPts val="400"/>
              </a:spcBef>
              <a:spcAft>
                <a:spcPts val="200"/>
              </a:spcAft>
              <a:buFont typeface="Arial" charset="0"/>
              <a:buChar char="•"/>
            </a:pPr>
            <a:endParaRPr lang="en-US" sz="2000">
              <a:latin typeface="Calibri" pitchFamily="34" charset="0"/>
            </a:endParaRPr>
          </a:p>
          <a:p>
            <a:pPr marL="342900" indent="-342900">
              <a:spcBef>
                <a:spcPts val="400"/>
              </a:spcBef>
              <a:spcAft>
                <a:spcPts val="200"/>
              </a:spcAft>
              <a:buFont typeface="Arial" charset="0"/>
              <a:buChar char="•"/>
            </a:pPr>
            <a:r>
              <a:rPr lang="en-US" sz="2000">
                <a:latin typeface="Calibri" pitchFamily="34" charset="0"/>
              </a:rPr>
              <a:t>To introduce to you instrumentation commonly seen in electronics, particularly, how voltage and current are measured.</a:t>
            </a:r>
          </a:p>
          <a:p>
            <a:pPr marL="342900" indent="-342900">
              <a:spcBef>
                <a:spcPts val="400"/>
              </a:spcBef>
              <a:spcAft>
                <a:spcPts val="200"/>
              </a:spcAft>
              <a:buFont typeface="Arial" charset="0"/>
              <a:buChar char="•"/>
            </a:pPr>
            <a:endParaRPr lang="en-US" sz="2000">
              <a:latin typeface="Calibri" pitchFamily="34" charset="0"/>
            </a:endParaRPr>
          </a:p>
          <a:p>
            <a:pPr marL="342900" indent="-342900">
              <a:spcBef>
                <a:spcPts val="400"/>
              </a:spcBef>
              <a:spcAft>
                <a:spcPts val="200"/>
              </a:spcAft>
              <a:buFont typeface="Arial" charset="0"/>
              <a:buNone/>
            </a:pPr>
            <a:r>
              <a:rPr lang="en-US" sz="2000">
                <a:latin typeface="Calibri" pitchFamily="34" charset="0"/>
              </a:rPr>
              <a:t>Note that</a:t>
            </a:r>
          </a:p>
          <a:p>
            <a:pPr marL="342900" indent="-342900">
              <a:spcBef>
                <a:spcPts val="400"/>
              </a:spcBef>
              <a:spcAft>
                <a:spcPts val="200"/>
              </a:spcAft>
              <a:buFont typeface="Arial" charset="0"/>
              <a:buChar char="•"/>
            </a:pPr>
            <a:endParaRPr lang="en-US" sz="2000">
              <a:latin typeface="Calibri" pitchFamily="34" charset="0"/>
            </a:endParaRPr>
          </a:p>
          <a:p>
            <a:pPr marL="342900" indent="-342900">
              <a:spcBef>
                <a:spcPts val="400"/>
              </a:spcBef>
              <a:spcAft>
                <a:spcPts val="200"/>
              </a:spcAft>
              <a:buFont typeface="Arial" charset="0"/>
              <a:buChar char="•"/>
            </a:pPr>
            <a:r>
              <a:rPr lang="en-US" sz="2000">
                <a:latin typeface="Calibri" pitchFamily="34" charset="0"/>
              </a:rPr>
              <a:t>these concepts are relevant to Labs 2-3;</a:t>
            </a:r>
          </a:p>
          <a:p>
            <a:pPr marL="342900" indent="-342900">
              <a:spcBef>
                <a:spcPts val="400"/>
              </a:spcBef>
              <a:spcAft>
                <a:spcPts val="200"/>
              </a:spcAft>
              <a:buFont typeface="Arial" charset="0"/>
              <a:buChar char="•"/>
            </a:pPr>
            <a:endParaRPr lang="en-US" sz="2000">
              <a:latin typeface="Calibri" pitchFamily="34" charset="0"/>
            </a:endParaRPr>
          </a:p>
          <a:p>
            <a:pPr marL="342900" indent="-342900">
              <a:spcBef>
                <a:spcPts val="400"/>
              </a:spcBef>
              <a:spcAft>
                <a:spcPts val="200"/>
              </a:spcAft>
              <a:buFont typeface="Arial" charset="0"/>
              <a:buChar char="•"/>
            </a:pPr>
            <a:r>
              <a:rPr lang="en-US" sz="2000">
                <a:latin typeface="Calibri" pitchFamily="34" charset="0"/>
              </a:rPr>
              <a:t>you may have learnt these basic concepts in secondary school physics courses, but you need to better understand them in this course (or perhaps you might have never truly understood them).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05"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Resistors in parallel</a:t>
            </a:r>
          </a:p>
        </p:txBody>
      </p:sp>
      <p:sp>
        <p:nvSpPr>
          <p:cNvPr id="53306"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800100" lvl="1"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5330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53308" name="Content Placeholder 2"/>
          <p:cNvSpPr txBox="1">
            <a:spLocks/>
          </p:cNvSpPr>
          <p:nvPr/>
        </p:nvSpPr>
        <p:spPr bwMode="auto">
          <a:xfrm>
            <a:off x="466725" y="10175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endParaRPr lang="en-US" sz="2000">
              <a:latin typeface="Calibri" pitchFamily="34" charset="0"/>
              <a:sym typeface="Wingdings" pitchFamily="2" charset="2"/>
            </a:endParaRPr>
          </a:p>
          <a:p>
            <a:pPr marL="342900" indent="-342900">
              <a:spcBef>
                <a:spcPts val="400"/>
              </a:spcBef>
              <a:spcAft>
                <a:spcPts val="200"/>
              </a:spcAft>
              <a:buFont typeface="Arial" charset="0"/>
              <a:buChar char="•"/>
            </a:pPr>
            <a:endParaRPr lang="en-US" sz="2000">
              <a:latin typeface="Calibri" pitchFamily="34" charset="0"/>
              <a:sym typeface="Wingdings" pitchFamily="2" charset="2"/>
            </a:endParaRPr>
          </a:p>
          <a:p>
            <a:pPr marL="342900" indent="-342900">
              <a:spcBef>
                <a:spcPts val="400"/>
              </a:spcBef>
              <a:spcAft>
                <a:spcPts val="200"/>
              </a:spcAft>
              <a:buFont typeface="Arial" charset="0"/>
              <a:buChar char="•"/>
            </a:pPr>
            <a:endParaRPr lang="en-US" sz="2000">
              <a:latin typeface="Calibri" pitchFamily="34" charset="0"/>
              <a:sym typeface="Wingdings" pitchFamily="2" charset="2"/>
            </a:endParaRPr>
          </a:p>
          <a:p>
            <a:pPr marL="342900" indent="-342900">
              <a:spcBef>
                <a:spcPts val="400"/>
              </a:spcBef>
              <a:spcAft>
                <a:spcPts val="200"/>
              </a:spcAft>
              <a:buFont typeface="Arial" charset="0"/>
              <a:buChar char="•"/>
            </a:pPr>
            <a:endParaRPr lang="en-US" sz="2000">
              <a:latin typeface="Calibri" pitchFamily="34" charset="0"/>
              <a:sym typeface="Wingdings" pitchFamily="2" charset="2"/>
            </a:endParaRPr>
          </a:p>
          <a:p>
            <a:pPr marL="800100" lvl="1" indent="-342900">
              <a:spcBef>
                <a:spcPts val="400"/>
              </a:spcBef>
              <a:spcAft>
                <a:spcPts val="200"/>
              </a:spcAft>
            </a:pPr>
            <a:endParaRPr lang="en-US" sz="2000">
              <a:latin typeface="Calibri" pitchFamily="34" charset="0"/>
              <a:sym typeface="Wingdings" pitchFamily="2" charset="2"/>
            </a:endParaRPr>
          </a:p>
          <a:p>
            <a:pPr marL="800100" lvl="1" indent="-342900">
              <a:spcBef>
                <a:spcPts val="400"/>
              </a:spcBef>
              <a:spcAft>
                <a:spcPts val="200"/>
              </a:spcAft>
            </a:pPr>
            <a:endParaRPr lang="en-US" sz="1200" b="1">
              <a:latin typeface="Calibri" pitchFamily="34" charset="0"/>
              <a:sym typeface="Wingdings" pitchFamily="2" charset="2"/>
            </a:endParaRPr>
          </a:p>
          <a:p>
            <a:pPr marL="342900" indent="-342900">
              <a:spcBef>
                <a:spcPts val="400"/>
              </a:spcBef>
              <a:spcAft>
                <a:spcPts val="200"/>
              </a:spcAft>
              <a:buFont typeface="Arial" charset="0"/>
              <a:buChar char="•"/>
            </a:pPr>
            <a:r>
              <a:rPr lang="en-US">
                <a:latin typeface="Calibri" pitchFamily="34" charset="0"/>
                <a:sym typeface="Wingdings" pitchFamily="2" charset="2"/>
              </a:rPr>
              <a:t>Voltage on each resistor = the same:</a:t>
            </a:r>
          </a:p>
          <a:p>
            <a:pPr marL="342900" indent="-342900">
              <a:spcBef>
                <a:spcPts val="400"/>
              </a:spcBef>
              <a:spcAft>
                <a:spcPts val="200"/>
              </a:spcAft>
              <a:buFont typeface="Arial" charset="0"/>
              <a:buChar char="•"/>
            </a:pPr>
            <a:endParaRPr lang="en-US" sz="2000" b="1">
              <a:latin typeface="Calibri" pitchFamily="34" charset="0"/>
              <a:sym typeface="Wingdings" pitchFamily="2" charset="2"/>
            </a:endParaRPr>
          </a:p>
          <a:p>
            <a:pPr marL="342900" indent="-342900">
              <a:spcBef>
                <a:spcPts val="400"/>
              </a:spcBef>
              <a:spcAft>
                <a:spcPts val="200"/>
              </a:spcAft>
              <a:buFont typeface="Arial" charset="0"/>
              <a:buChar char="•"/>
            </a:pPr>
            <a:r>
              <a:rPr lang="en-US">
                <a:latin typeface="Calibri" pitchFamily="34" charset="0"/>
                <a:sym typeface="Wingdings" pitchFamily="2" charset="2"/>
              </a:rPr>
              <a:t>Current coming in = current coming out:</a:t>
            </a:r>
          </a:p>
          <a:p>
            <a:pPr marL="342900" indent="-342900">
              <a:spcBef>
                <a:spcPts val="400"/>
              </a:spcBef>
              <a:spcAft>
                <a:spcPts val="200"/>
              </a:spcAft>
            </a:pPr>
            <a:endParaRPr lang="en-US" sz="2800">
              <a:latin typeface="Calibri" pitchFamily="34" charset="0"/>
              <a:sym typeface="Wingdings" pitchFamily="2" charset="2"/>
            </a:endParaRPr>
          </a:p>
          <a:p>
            <a:pPr marL="342900" indent="-342900">
              <a:spcBef>
                <a:spcPts val="400"/>
              </a:spcBef>
              <a:spcAft>
                <a:spcPts val="200"/>
              </a:spcAft>
              <a:buFont typeface="Arial" charset="0"/>
              <a:buChar char="•"/>
            </a:pPr>
            <a:r>
              <a:rPr lang="en-US" sz="2400" b="1">
                <a:latin typeface="Calibri" pitchFamily="34" charset="0"/>
                <a:sym typeface="Wingdings" pitchFamily="2" charset="2"/>
              </a:rPr>
              <a:t>Equivalent resistance</a:t>
            </a: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9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p:txBody>
      </p:sp>
      <p:graphicFrame>
        <p:nvGraphicFramePr>
          <p:cNvPr id="53299" name="Object 51"/>
          <p:cNvGraphicFramePr>
            <a:graphicFrameLocks noChangeAspect="1"/>
          </p:cNvGraphicFramePr>
          <p:nvPr/>
        </p:nvGraphicFramePr>
        <p:xfrm>
          <a:off x="4718050" y="3829050"/>
          <a:ext cx="3627438" cy="841375"/>
        </p:xfrm>
        <a:graphic>
          <a:graphicData uri="http://schemas.openxmlformats.org/presentationml/2006/ole">
            <p:oleObj spid="_x0000_s53299" name="Formula" r:id="rId4" imgW="1973160" imgH="465120" progId="Equation.Ribbit">
              <p:embed/>
            </p:oleObj>
          </a:graphicData>
        </a:graphic>
      </p:graphicFrame>
      <p:graphicFrame>
        <p:nvGraphicFramePr>
          <p:cNvPr id="53300" name="Object 52"/>
          <p:cNvGraphicFramePr>
            <a:graphicFrameLocks noChangeAspect="1"/>
          </p:cNvGraphicFramePr>
          <p:nvPr/>
        </p:nvGraphicFramePr>
        <p:xfrm>
          <a:off x="4505325" y="941388"/>
          <a:ext cx="4181475" cy="2716212"/>
        </p:xfrm>
        <a:graphic>
          <a:graphicData uri="http://schemas.openxmlformats.org/presentationml/2006/ole">
            <p:oleObj spid="_x0000_s53300" name="Visio" r:id="rId5" imgW="1277729" imgH="830250" progId="Visio.Drawing.11">
              <p:embed/>
            </p:oleObj>
          </a:graphicData>
        </a:graphic>
      </p:graphicFrame>
      <p:graphicFrame>
        <p:nvGraphicFramePr>
          <p:cNvPr id="53301" name="Object 53"/>
          <p:cNvGraphicFramePr>
            <a:graphicFrameLocks noChangeAspect="1"/>
          </p:cNvGraphicFramePr>
          <p:nvPr/>
        </p:nvGraphicFramePr>
        <p:xfrm>
          <a:off x="4443413" y="3236913"/>
          <a:ext cx="1344612" cy="361950"/>
        </p:xfrm>
        <a:graphic>
          <a:graphicData uri="http://schemas.openxmlformats.org/presentationml/2006/ole">
            <p:oleObj spid="_x0000_s53301" name="Formula" r:id="rId6" imgW="688163" imgH="188124" progId="Equation.Ribbit">
              <p:embed/>
            </p:oleObj>
          </a:graphicData>
        </a:graphic>
      </p:graphicFrame>
      <p:graphicFrame>
        <p:nvGraphicFramePr>
          <p:cNvPr id="53302" name="Object 54"/>
          <p:cNvGraphicFramePr>
            <a:graphicFrameLocks noChangeAspect="1"/>
          </p:cNvGraphicFramePr>
          <p:nvPr/>
        </p:nvGraphicFramePr>
        <p:xfrm>
          <a:off x="3876675" y="4983163"/>
          <a:ext cx="3919538" cy="838200"/>
        </p:xfrm>
        <a:graphic>
          <a:graphicData uri="http://schemas.openxmlformats.org/presentationml/2006/ole">
            <p:oleObj spid="_x0000_s53302" name="Formula" r:id="rId7" imgW="2119884" imgH="462382" progId="Equation.Ribbit">
              <p:embed/>
            </p:oleObj>
          </a:graphicData>
        </a:graphic>
      </p:graphicFrame>
      <p:sp>
        <p:nvSpPr>
          <p:cNvPr id="17" name="Rectangle 16"/>
          <p:cNvSpPr/>
          <p:nvPr/>
        </p:nvSpPr>
        <p:spPr>
          <a:xfrm>
            <a:off x="752475" y="4783138"/>
            <a:ext cx="7381875" cy="1266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53303" name="Object 55"/>
          <p:cNvGraphicFramePr>
            <a:graphicFrameLocks noChangeAspect="1"/>
          </p:cNvGraphicFramePr>
          <p:nvPr/>
        </p:nvGraphicFramePr>
        <p:xfrm>
          <a:off x="492125" y="1093788"/>
          <a:ext cx="3097213" cy="1776412"/>
        </p:xfrm>
        <a:graphic>
          <a:graphicData uri="http://schemas.openxmlformats.org/presentationml/2006/ole">
            <p:oleObj spid="_x0000_s53303" name="Visio" r:id="rId8" imgW="886396" imgH="508778" progId="Visio.Drawing.11">
              <p:embed/>
            </p:oleObj>
          </a:graphicData>
        </a:graphic>
      </p:graphicFrame>
      <p:graphicFrame>
        <p:nvGraphicFramePr>
          <p:cNvPr id="53304" name="Object 56"/>
          <p:cNvGraphicFramePr>
            <a:graphicFrameLocks noChangeAspect="1"/>
          </p:cNvGraphicFramePr>
          <p:nvPr/>
        </p:nvGraphicFramePr>
        <p:xfrm>
          <a:off x="3833813" y="2049463"/>
          <a:ext cx="884237" cy="458787"/>
        </p:xfrm>
        <a:graphic>
          <a:graphicData uri="http://schemas.openxmlformats.org/presentationml/2006/ole">
            <p:oleObj spid="_x0000_s53304" name="Formula" r:id="rId9" imgW="273960" imgH="142920" progId="Equation.Ribbit">
              <p:embed/>
            </p:oleObj>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Example</a:t>
            </a:r>
          </a:p>
        </p:txBody>
      </p:sp>
      <p:sp>
        <p:nvSpPr>
          <p:cNvPr id="268290"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800100" lvl="1"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26829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268292" name="Content Placeholder 2"/>
          <p:cNvSpPr txBox="1">
            <a:spLocks/>
          </p:cNvSpPr>
          <p:nvPr/>
        </p:nvSpPr>
        <p:spPr bwMode="auto">
          <a:xfrm>
            <a:off x="466725" y="10175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pPr>
            <a:endParaRPr lang="en-US" sz="2400">
              <a:latin typeface="Calibri" pitchFamily="34" charset="0"/>
              <a:sym typeface="Wingdings" pitchFamily="2" charset="2"/>
            </a:endParaRPr>
          </a:p>
          <a:p>
            <a:pPr marL="342900" indent="-342900">
              <a:spcBef>
                <a:spcPts val="400"/>
              </a:spcBef>
              <a:spcAft>
                <a:spcPts val="200"/>
              </a:spcAft>
            </a:pPr>
            <a:endParaRPr lang="en-US" sz="10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pic>
        <p:nvPicPr>
          <p:cNvPr id="268293" name="Picture 8"/>
          <p:cNvPicPr>
            <a:picLocks noChangeAspect="1" noChangeArrowheads="1"/>
          </p:cNvPicPr>
          <p:nvPr/>
        </p:nvPicPr>
        <p:blipFill>
          <a:blip r:embed="rId3"/>
          <a:srcRect/>
          <a:stretch>
            <a:fillRect/>
          </a:stretch>
        </p:blipFill>
        <p:spPr bwMode="auto">
          <a:xfrm>
            <a:off x="696913" y="1017588"/>
            <a:ext cx="7989887" cy="5305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48"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Kirchhoff’s circuit laws</a:t>
            </a:r>
          </a:p>
        </p:txBody>
      </p:sp>
      <p:sp>
        <p:nvSpPr>
          <p:cNvPr id="166949"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166950"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000">
                <a:latin typeface="Calibri" pitchFamily="34" charset="0"/>
                <a:sym typeface="Wingdings" pitchFamily="2" charset="2"/>
              </a:rPr>
              <a:t>Make sure that you can remember the </a:t>
            </a:r>
            <a:r>
              <a:rPr lang="en-US" sz="2000" i="1">
                <a:latin typeface="Calibri" pitchFamily="34" charset="0"/>
                <a:sym typeface="Wingdings" pitchFamily="2" charset="2"/>
              </a:rPr>
              <a:t>equivalent resistance</a:t>
            </a:r>
            <a:r>
              <a:rPr lang="en-US" sz="2000">
                <a:latin typeface="Calibri" pitchFamily="34" charset="0"/>
                <a:sym typeface="Wingdings" pitchFamily="2" charset="2"/>
              </a:rPr>
              <a:t>, </a:t>
            </a:r>
            <a:r>
              <a:rPr lang="en-US" sz="2000" i="1">
                <a:latin typeface="Calibri" pitchFamily="34" charset="0"/>
                <a:sym typeface="Wingdings" pitchFamily="2" charset="2"/>
              </a:rPr>
              <a:t>voltage divider </a:t>
            </a:r>
            <a:r>
              <a:rPr lang="en-US" sz="2000">
                <a:latin typeface="Calibri" pitchFamily="34" charset="0"/>
                <a:sym typeface="Wingdings" pitchFamily="2" charset="2"/>
              </a:rPr>
              <a:t>calculations </a:t>
            </a:r>
            <a:r>
              <a:rPr lang="en-US" sz="2000" b="1">
                <a:solidFill>
                  <a:srgbClr val="558ED5"/>
                </a:solidFill>
                <a:latin typeface="Calibri" pitchFamily="34" charset="0"/>
                <a:sym typeface="Wingdings" pitchFamily="2" charset="2"/>
              </a:rPr>
              <a:t>by heart</a:t>
            </a:r>
            <a:r>
              <a:rPr lang="en-US" sz="2000">
                <a:solidFill>
                  <a:srgbClr val="558ED5"/>
                </a:solidFill>
                <a:latin typeface="Calibri" pitchFamily="34" charset="0"/>
                <a:sym typeface="Wingdings" pitchFamily="2" charset="2"/>
              </a:rPr>
              <a:t>.</a:t>
            </a:r>
            <a:endParaRPr lang="en-US" sz="20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1200">
              <a:latin typeface="Calibri" pitchFamily="34" charset="0"/>
              <a:sym typeface="Wingdings" pitchFamily="2" charset="2"/>
            </a:endParaRPr>
          </a:p>
          <a:p>
            <a:pPr marL="342900" indent="-342900">
              <a:spcBef>
                <a:spcPts val="400"/>
              </a:spcBef>
              <a:spcAft>
                <a:spcPts val="200"/>
              </a:spcAft>
              <a:buFont typeface="Arial" charset="0"/>
              <a:buChar char="•"/>
            </a:pPr>
            <a:r>
              <a:rPr lang="en-US" sz="2000">
                <a:latin typeface="Calibri" pitchFamily="34" charset="0"/>
                <a:sym typeface="Wingdings" pitchFamily="2" charset="2"/>
              </a:rPr>
              <a:t>Two important theorems for circuit analysis </a:t>
            </a: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p:txBody>
      </p:sp>
      <p:graphicFrame>
        <p:nvGraphicFramePr>
          <p:cNvPr id="166944" name="Object 32"/>
          <p:cNvGraphicFramePr>
            <a:graphicFrameLocks noChangeAspect="1"/>
          </p:cNvGraphicFramePr>
          <p:nvPr/>
        </p:nvGraphicFramePr>
        <p:xfrm>
          <a:off x="1287463" y="2792413"/>
          <a:ext cx="2481262" cy="2087562"/>
        </p:xfrm>
        <a:graphic>
          <a:graphicData uri="http://schemas.openxmlformats.org/presentationml/2006/ole">
            <p:oleObj spid="_x0000_s166944" name="Visio" r:id="rId4" imgW="601316" imgH="506250" progId="Visio.Drawing.11">
              <p:embed/>
            </p:oleObj>
          </a:graphicData>
        </a:graphic>
      </p:graphicFrame>
      <p:sp>
        <p:nvSpPr>
          <p:cNvPr id="166951" name="TextBox 5"/>
          <p:cNvSpPr txBox="1">
            <a:spLocks noChangeArrowheads="1"/>
          </p:cNvSpPr>
          <p:nvPr/>
        </p:nvSpPr>
        <p:spPr bwMode="auto">
          <a:xfrm>
            <a:off x="1144588" y="5283200"/>
            <a:ext cx="3163887" cy="368300"/>
          </a:xfrm>
          <a:prstGeom prst="rect">
            <a:avLst/>
          </a:prstGeom>
          <a:noFill/>
          <a:ln w="9525">
            <a:noFill/>
            <a:miter lim="800000"/>
            <a:headEnd/>
            <a:tailEnd/>
          </a:ln>
        </p:spPr>
        <p:txBody>
          <a:bodyPr wrap="none">
            <a:spAutoFit/>
          </a:bodyPr>
          <a:lstStyle/>
          <a:p>
            <a:pPr algn="ctr"/>
            <a:r>
              <a:rPr lang="en-US" b="1">
                <a:latin typeface="Calibri" pitchFamily="34" charset="0"/>
              </a:rPr>
              <a:t>Net current </a:t>
            </a:r>
            <a:r>
              <a:rPr lang="en-US">
                <a:latin typeface="Calibri" pitchFamily="34" charset="0"/>
              </a:rPr>
              <a:t>entering a </a:t>
            </a:r>
            <a:r>
              <a:rPr lang="en-US" b="1">
                <a:solidFill>
                  <a:srgbClr val="558ED5"/>
                </a:solidFill>
                <a:latin typeface="Calibri" pitchFamily="34" charset="0"/>
              </a:rPr>
              <a:t>node</a:t>
            </a:r>
            <a:r>
              <a:rPr lang="en-US">
                <a:latin typeface="Calibri" pitchFamily="34" charset="0"/>
              </a:rPr>
              <a:t> = 0</a:t>
            </a:r>
          </a:p>
        </p:txBody>
      </p:sp>
      <p:sp>
        <p:nvSpPr>
          <p:cNvPr id="166952" name="TextBox 6"/>
          <p:cNvSpPr txBox="1">
            <a:spLocks noChangeArrowheads="1"/>
          </p:cNvSpPr>
          <p:nvPr/>
        </p:nvSpPr>
        <p:spPr bwMode="auto">
          <a:xfrm>
            <a:off x="1147763" y="2360613"/>
            <a:ext cx="2879725" cy="366712"/>
          </a:xfrm>
          <a:prstGeom prst="rect">
            <a:avLst/>
          </a:prstGeom>
          <a:noFill/>
          <a:ln w="9525">
            <a:noFill/>
            <a:miter lim="800000"/>
            <a:headEnd/>
            <a:tailEnd/>
          </a:ln>
        </p:spPr>
        <p:txBody>
          <a:bodyPr wrap="none">
            <a:spAutoFit/>
          </a:bodyPr>
          <a:lstStyle/>
          <a:p>
            <a:pPr algn="ctr"/>
            <a:r>
              <a:rPr lang="en-US" b="1">
                <a:latin typeface="Calibri" pitchFamily="34" charset="0"/>
              </a:rPr>
              <a:t>Kirchhoff’s current law (KCL)</a:t>
            </a:r>
          </a:p>
        </p:txBody>
      </p:sp>
      <p:graphicFrame>
        <p:nvGraphicFramePr>
          <p:cNvPr id="166945" name="Object 33"/>
          <p:cNvGraphicFramePr>
            <a:graphicFrameLocks noChangeAspect="1"/>
          </p:cNvGraphicFramePr>
          <p:nvPr/>
        </p:nvGraphicFramePr>
        <p:xfrm>
          <a:off x="1479550" y="4879975"/>
          <a:ext cx="2541588" cy="312738"/>
        </p:xfrm>
        <a:graphic>
          <a:graphicData uri="http://schemas.openxmlformats.org/presentationml/2006/ole">
            <p:oleObj spid="_x0000_s166945" name="Formula" r:id="rId5" imgW="1329842" imgH="167335" progId="Equation.Ribbit">
              <p:embed/>
            </p:oleObj>
          </a:graphicData>
        </a:graphic>
      </p:graphicFrame>
      <p:sp>
        <p:nvSpPr>
          <p:cNvPr id="166953" name="TextBox 10"/>
          <p:cNvSpPr txBox="1">
            <a:spLocks noChangeArrowheads="1"/>
          </p:cNvSpPr>
          <p:nvPr/>
        </p:nvSpPr>
        <p:spPr bwMode="auto">
          <a:xfrm>
            <a:off x="5048250" y="2422525"/>
            <a:ext cx="2898775" cy="366713"/>
          </a:xfrm>
          <a:prstGeom prst="rect">
            <a:avLst/>
          </a:prstGeom>
          <a:noFill/>
          <a:ln w="9525">
            <a:noFill/>
            <a:miter lim="800000"/>
            <a:headEnd/>
            <a:tailEnd/>
          </a:ln>
        </p:spPr>
        <p:txBody>
          <a:bodyPr wrap="none">
            <a:spAutoFit/>
          </a:bodyPr>
          <a:lstStyle/>
          <a:p>
            <a:pPr algn="ctr"/>
            <a:r>
              <a:rPr lang="en-US" b="1">
                <a:latin typeface="Calibri" pitchFamily="34" charset="0"/>
              </a:rPr>
              <a:t>Kirchhoff’s voltage law (KVL)</a:t>
            </a:r>
          </a:p>
        </p:txBody>
      </p:sp>
      <p:graphicFrame>
        <p:nvGraphicFramePr>
          <p:cNvPr id="166946" name="Object 34"/>
          <p:cNvGraphicFramePr>
            <a:graphicFrameLocks noChangeAspect="1"/>
          </p:cNvGraphicFramePr>
          <p:nvPr/>
        </p:nvGraphicFramePr>
        <p:xfrm>
          <a:off x="4838700" y="4938713"/>
          <a:ext cx="3538538" cy="314325"/>
        </p:xfrm>
        <a:graphic>
          <a:graphicData uri="http://schemas.openxmlformats.org/presentationml/2006/ole">
            <p:oleObj spid="_x0000_s166946" name="Formula" r:id="rId6" imgW="1851965" imgH="167335" progId="Equation.Ribbit">
              <p:embed/>
            </p:oleObj>
          </a:graphicData>
        </a:graphic>
      </p:graphicFrame>
      <p:graphicFrame>
        <p:nvGraphicFramePr>
          <p:cNvPr id="166947" name="Object 35"/>
          <p:cNvGraphicFramePr>
            <a:graphicFrameLocks noChangeAspect="1"/>
          </p:cNvGraphicFramePr>
          <p:nvPr/>
        </p:nvGraphicFramePr>
        <p:xfrm>
          <a:off x="4606925" y="2916238"/>
          <a:ext cx="3832225" cy="1844675"/>
        </p:xfrm>
        <a:graphic>
          <a:graphicData uri="http://schemas.openxmlformats.org/presentationml/2006/ole">
            <p:oleObj spid="_x0000_s166947" name="Visio" r:id="rId7" imgW="1309064" imgH="630180" progId="Visio.Drawing.11">
              <p:embed/>
            </p:oleObj>
          </a:graphicData>
        </a:graphic>
      </p:graphicFrame>
      <p:sp>
        <p:nvSpPr>
          <p:cNvPr id="166954" name="TextBox 14"/>
          <p:cNvSpPr txBox="1">
            <a:spLocks noChangeArrowheads="1"/>
          </p:cNvSpPr>
          <p:nvPr/>
        </p:nvSpPr>
        <p:spPr bwMode="auto">
          <a:xfrm>
            <a:off x="5253038" y="5305425"/>
            <a:ext cx="2493962" cy="369888"/>
          </a:xfrm>
          <a:prstGeom prst="rect">
            <a:avLst/>
          </a:prstGeom>
          <a:noFill/>
          <a:ln w="9525">
            <a:noFill/>
            <a:miter lim="800000"/>
            <a:headEnd/>
            <a:tailEnd/>
          </a:ln>
        </p:spPr>
        <p:txBody>
          <a:bodyPr wrap="none">
            <a:spAutoFit/>
          </a:bodyPr>
          <a:lstStyle/>
          <a:p>
            <a:pPr algn="ctr"/>
            <a:r>
              <a:rPr lang="en-US" b="1">
                <a:latin typeface="Calibri" pitchFamily="34" charset="0"/>
              </a:rPr>
              <a:t>Net voltage </a:t>
            </a:r>
            <a:r>
              <a:rPr lang="en-US">
                <a:latin typeface="Calibri" pitchFamily="34" charset="0"/>
              </a:rPr>
              <a:t>in a </a:t>
            </a:r>
            <a:r>
              <a:rPr lang="en-US" b="1">
                <a:solidFill>
                  <a:srgbClr val="558ED5"/>
                </a:solidFill>
                <a:latin typeface="Calibri" pitchFamily="34" charset="0"/>
              </a:rPr>
              <a:t>loop</a:t>
            </a:r>
            <a:r>
              <a:rPr lang="en-US">
                <a:latin typeface="Calibri" pitchFamily="34" charset="0"/>
              </a:rPr>
              <a:t> = 0</a:t>
            </a:r>
          </a:p>
        </p:txBody>
      </p:sp>
      <p:sp>
        <p:nvSpPr>
          <p:cNvPr id="166955" name="Rectangle 15"/>
          <p:cNvSpPr>
            <a:spLocks noChangeArrowheads="1"/>
          </p:cNvSpPr>
          <p:nvPr/>
        </p:nvSpPr>
        <p:spPr bwMode="auto">
          <a:xfrm>
            <a:off x="1778000" y="5865813"/>
            <a:ext cx="5641975" cy="369887"/>
          </a:xfrm>
          <a:prstGeom prst="rect">
            <a:avLst/>
          </a:prstGeom>
          <a:noFill/>
          <a:ln w="9525">
            <a:noFill/>
            <a:miter lim="800000"/>
            <a:headEnd/>
            <a:tailEnd/>
          </a:ln>
        </p:spPr>
        <p:txBody>
          <a:bodyPr wrap="none">
            <a:spAutoFit/>
          </a:bodyPr>
          <a:lstStyle/>
          <a:p>
            <a:pPr algn="ctr"/>
            <a:r>
              <a:rPr lang="en-US">
                <a:solidFill>
                  <a:srgbClr val="FF0000"/>
                </a:solidFill>
                <a:latin typeface="Calibri" pitchFamily="34" charset="0"/>
              </a:rPr>
              <a:t>(CAUTION: mind the direction/sign of current and voltage)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55"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Application -- voltage divider</a:t>
            </a:r>
          </a:p>
        </p:txBody>
      </p:sp>
      <p:sp>
        <p:nvSpPr>
          <p:cNvPr id="56356"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800100" lvl="1"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5635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56358" name="Content Placeholder 2"/>
          <p:cNvSpPr txBox="1">
            <a:spLocks/>
          </p:cNvSpPr>
          <p:nvPr/>
        </p:nvSpPr>
        <p:spPr bwMode="auto">
          <a:xfrm>
            <a:off x="609600" y="10937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000">
                <a:latin typeface="Calibri" pitchFamily="34" charset="0"/>
                <a:sym typeface="Wingdings" pitchFamily="2" charset="2"/>
              </a:rPr>
              <a:t>We probably don’t need something as complex as the last example</a:t>
            </a:r>
          </a:p>
          <a:p>
            <a:pPr marL="342900" indent="-342900">
              <a:spcBef>
                <a:spcPts val="400"/>
              </a:spcBef>
              <a:spcAft>
                <a:spcPts val="200"/>
              </a:spcAft>
              <a:buFont typeface="Arial" charset="0"/>
              <a:buChar char="•"/>
            </a:pPr>
            <a:endParaRPr lang="en-US" sz="2000">
              <a:latin typeface="Calibri" pitchFamily="34" charset="0"/>
              <a:sym typeface="Wingdings" pitchFamily="2" charset="2"/>
            </a:endParaRPr>
          </a:p>
          <a:p>
            <a:pPr marL="342900" indent="-342900">
              <a:spcBef>
                <a:spcPts val="400"/>
              </a:spcBef>
              <a:spcAft>
                <a:spcPts val="200"/>
              </a:spcAft>
              <a:buFont typeface="Arial" charset="0"/>
              <a:buChar char="•"/>
            </a:pPr>
            <a:r>
              <a:rPr lang="en-US" sz="2000">
                <a:latin typeface="Calibri" pitchFamily="34" charset="0"/>
                <a:sym typeface="Wingdings" pitchFamily="2" charset="2"/>
              </a:rPr>
              <a:t>Consider the resistors in series again: (let N=2)</a:t>
            </a: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1000">
              <a:latin typeface="Calibri" pitchFamily="34" charset="0"/>
              <a:sym typeface="Wingdings" pitchFamily="2" charset="2"/>
            </a:endParaRPr>
          </a:p>
          <a:p>
            <a:pPr marL="342900" indent="-342900">
              <a:spcBef>
                <a:spcPts val="400"/>
              </a:spcBef>
              <a:spcAft>
                <a:spcPts val="200"/>
              </a:spcAft>
              <a:buFont typeface="Arial" charset="0"/>
              <a:buChar char="•"/>
            </a:pPr>
            <a:r>
              <a:rPr lang="en-US" sz="2000">
                <a:latin typeface="Calibri" pitchFamily="34" charset="0"/>
                <a:sym typeface="Wingdings" pitchFamily="2" charset="2"/>
              </a:rPr>
              <a:t>The supplied voltage </a:t>
            </a:r>
            <a:r>
              <a:rPr lang="en-US" sz="2000" i="1">
                <a:latin typeface="Calibri" pitchFamily="34" charset="0"/>
                <a:sym typeface="Wingdings" pitchFamily="2" charset="2"/>
              </a:rPr>
              <a:t>V</a:t>
            </a:r>
            <a:r>
              <a:rPr lang="en-US" sz="2000">
                <a:latin typeface="Calibri" pitchFamily="34" charset="0"/>
                <a:sym typeface="Wingdings" pitchFamily="2" charset="2"/>
              </a:rPr>
              <a:t> is </a:t>
            </a:r>
            <a:r>
              <a:rPr lang="en-US" sz="2000" b="1">
                <a:solidFill>
                  <a:srgbClr val="558ED5"/>
                </a:solidFill>
                <a:latin typeface="Calibri" pitchFamily="34" charset="0"/>
                <a:sym typeface="Wingdings" pitchFamily="2" charset="2"/>
              </a:rPr>
              <a:t>divided</a:t>
            </a:r>
            <a:r>
              <a:rPr lang="en-US" sz="2000">
                <a:latin typeface="Calibri" pitchFamily="34" charset="0"/>
                <a:sym typeface="Wingdings" pitchFamily="2" charset="2"/>
              </a:rPr>
              <a:t> into two parts</a:t>
            </a:r>
          </a:p>
          <a:p>
            <a:pPr marL="342900" indent="-342900">
              <a:spcBef>
                <a:spcPts val="400"/>
              </a:spcBef>
              <a:spcAft>
                <a:spcPts val="200"/>
              </a:spcAft>
              <a:buFont typeface="Arial" charset="0"/>
              <a:buChar char="•"/>
            </a:pPr>
            <a:endParaRPr lang="en-US" sz="2000">
              <a:latin typeface="Calibri" pitchFamily="34" charset="0"/>
              <a:sym typeface="Wingdings" pitchFamily="2" charset="2"/>
            </a:endParaRPr>
          </a:p>
          <a:p>
            <a:pPr marL="342900" indent="-342900">
              <a:spcBef>
                <a:spcPts val="400"/>
              </a:spcBef>
              <a:spcAft>
                <a:spcPts val="200"/>
              </a:spcAft>
              <a:buFont typeface="Arial" charset="0"/>
              <a:buChar char="•"/>
            </a:pPr>
            <a:endParaRPr lang="en-US" sz="2000">
              <a:latin typeface="Calibri" pitchFamily="34" charset="0"/>
              <a:sym typeface="Wingdings" pitchFamily="2" charset="2"/>
            </a:endParaRPr>
          </a:p>
          <a:p>
            <a:pPr marL="342900" indent="-342900">
              <a:spcBef>
                <a:spcPts val="400"/>
              </a:spcBef>
              <a:spcAft>
                <a:spcPts val="200"/>
              </a:spcAft>
            </a:pPr>
            <a:endParaRPr lang="en-US" sz="2000">
              <a:latin typeface="Calibri" pitchFamily="34" charset="0"/>
              <a:sym typeface="Wingdings" pitchFamily="2" charset="2"/>
            </a:endParaRPr>
          </a:p>
          <a:p>
            <a:pPr marL="342900" indent="-342900">
              <a:spcBef>
                <a:spcPts val="400"/>
              </a:spcBef>
              <a:spcAft>
                <a:spcPts val="200"/>
              </a:spcAft>
              <a:buFont typeface="Arial" charset="0"/>
              <a:buChar char="•"/>
            </a:pPr>
            <a:r>
              <a:rPr lang="en-US" sz="2000">
                <a:latin typeface="Calibri" pitchFamily="34" charset="0"/>
                <a:sym typeface="Wingdings" pitchFamily="2" charset="2"/>
              </a:rPr>
              <a:t>This principle is called the </a:t>
            </a:r>
            <a:r>
              <a:rPr lang="en-US" sz="2000" b="1">
                <a:solidFill>
                  <a:srgbClr val="558ED5"/>
                </a:solidFill>
                <a:latin typeface="Calibri" pitchFamily="34" charset="0"/>
                <a:sym typeface="Wingdings" pitchFamily="2" charset="2"/>
              </a:rPr>
              <a:t>Voltage Divider</a:t>
            </a:r>
          </a:p>
        </p:txBody>
      </p:sp>
      <p:graphicFrame>
        <p:nvGraphicFramePr>
          <p:cNvPr id="56351" name="Object 31"/>
          <p:cNvGraphicFramePr>
            <a:graphicFrameLocks noChangeAspect="1"/>
          </p:cNvGraphicFramePr>
          <p:nvPr/>
        </p:nvGraphicFramePr>
        <p:xfrm>
          <a:off x="1243013" y="4437063"/>
          <a:ext cx="2960687" cy="687387"/>
        </p:xfrm>
        <a:graphic>
          <a:graphicData uri="http://schemas.openxmlformats.org/presentationml/2006/ole">
            <p:oleObj spid="_x0000_s56351" name="Formula" r:id="rId4" imgW="1627937" imgH="384353" progId="Equation.Ribbit">
              <p:embed/>
            </p:oleObj>
          </a:graphicData>
        </a:graphic>
      </p:graphicFrame>
      <p:graphicFrame>
        <p:nvGraphicFramePr>
          <p:cNvPr id="56352" name="Object 32"/>
          <p:cNvGraphicFramePr>
            <a:graphicFrameLocks noChangeAspect="1"/>
          </p:cNvGraphicFramePr>
          <p:nvPr/>
        </p:nvGraphicFramePr>
        <p:xfrm>
          <a:off x="4352925" y="4438650"/>
          <a:ext cx="2076450" cy="641350"/>
        </p:xfrm>
        <a:graphic>
          <a:graphicData uri="http://schemas.openxmlformats.org/presentationml/2006/ole">
            <p:oleObj spid="_x0000_s56352" name="Formula" r:id="rId5" imgW="1135990" imgH="359359" progId="Equation.Ribbit">
              <p:embed/>
            </p:oleObj>
          </a:graphicData>
        </a:graphic>
      </p:graphicFrame>
      <p:graphicFrame>
        <p:nvGraphicFramePr>
          <p:cNvPr id="56353" name="Object 33"/>
          <p:cNvGraphicFramePr>
            <a:graphicFrameLocks noChangeAspect="1"/>
          </p:cNvGraphicFramePr>
          <p:nvPr/>
        </p:nvGraphicFramePr>
        <p:xfrm>
          <a:off x="5233988" y="2047875"/>
          <a:ext cx="3729037" cy="1698625"/>
        </p:xfrm>
        <a:graphic>
          <a:graphicData uri="http://schemas.openxmlformats.org/presentationml/2006/ole">
            <p:oleObj spid="_x0000_s56353" name="Visio" r:id="rId6" imgW="1086745" imgH="494640" progId="Visio.Drawing.11">
              <p:embed/>
            </p:oleObj>
          </a:graphicData>
        </a:graphic>
      </p:graphicFrame>
      <p:graphicFrame>
        <p:nvGraphicFramePr>
          <p:cNvPr id="56354" name="Object 34"/>
          <p:cNvGraphicFramePr>
            <a:graphicFrameLocks noChangeAspect="1"/>
          </p:cNvGraphicFramePr>
          <p:nvPr/>
        </p:nvGraphicFramePr>
        <p:xfrm>
          <a:off x="6610350" y="4437063"/>
          <a:ext cx="2076450" cy="642937"/>
        </p:xfrm>
        <a:graphic>
          <a:graphicData uri="http://schemas.openxmlformats.org/presentationml/2006/ole">
            <p:oleObj spid="_x0000_s56354" name="Formula" r:id="rId7" imgW="1135990" imgH="359359" progId="Equation.Ribbit">
              <p:embed/>
            </p:oleObj>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37"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Application – current divider</a:t>
            </a:r>
          </a:p>
        </p:txBody>
      </p:sp>
      <p:sp>
        <p:nvSpPr>
          <p:cNvPr id="93238"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800100" lvl="1"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9323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93240"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000">
                <a:latin typeface="Calibri" pitchFamily="34" charset="0"/>
                <a:sym typeface="Wingdings" pitchFamily="2" charset="2"/>
              </a:rPr>
              <a:t>Consider the resistors in parallel : (let N=2)</a:t>
            </a: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1000">
              <a:latin typeface="Calibri" pitchFamily="34" charset="0"/>
              <a:sym typeface="Wingdings" pitchFamily="2" charset="2"/>
            </a:endParaRPr>
          </a:p>
          <a:p>
            <a:pPr marL="342900" indent="-342900">
              <a:spcBef>
                <a:spcPts val="400"/>
              </a:spcBef>
              <a:spcAft>
                <a:spcPts val="200"/>
              </a:spcAft>
              <a:buFont typeface="Arial" charset="0"/>
              <a:buChar char="•"/>
            </a:pPr>
            <a:r>
              <a:rPr lang="en-US" sz="2000">
                <a:latin typeface="Calibri" pitchFamily="34" charset="0"/>
                <a:sym typeface="Wingdings" pitchFamily="2" charset="2"/>
              </a:rPr>
              <a:t>The current </a:t>
            </a:r>
            <a:r>
              <a:rPr lang="en-US" sz="2000" i="1">
                <a:latin typeface="Calibri" pitchFamily="34" charset="0"/>
                <a:sym typeface="Wingdings" pitchFamily="2" charset="2"/>
              </a:rPr>
              <a:t>I</a:t>
            </a:r>
            <a:r>
              <a:rPr lang="en-US" sz="2000">
                <a:latin typeface="Calibri" pitchFamily="34" charset="0"/>
                <a:sym typeface="Wingdings" pitchFamily="2" charset="2"/>
              </a:rPr>
              <a:t> is </a:t>
            </a:r>
            <a:r>
              <a:rPr lang="en-US" sz="2000" b="1">
                <a:solidFill>
                  <a:srgbClr val="558ED5"/>
                </a:solidFill>
                <a:latin typeface="Calibri" pitchFamily="34" charset="0"/>
                <a:sym typeface="Wingdings" pitchFamily="2" charset="2"/>
              </a:rPr>
              <a:t>divided </a:t>
            </a:r>
            <a:r>
              <a:rPr lang="en-US" sz="2000">
                <a:latin typeface="Calibri" pitchFamily="34" charset="0"/>
                <a:sym typeface="Wingdings" pitchFamily="2" charset="2"/>
              </a:rPr>
              <a:t>into two parts</a:t>
            </a:r>
          </a:p>
          <a:p>
            <a:pPr marL="342900" indent="-342900">
              <a:spcBef>
                <a:spcPts val="400"/>
              </a:spcBef>
              <a:spcAft>
                <a:spcPts val="200"/>
              </a:spcAft>
              <a:buFont typeface="Arial" charset="0"/>
              <a:buChar char="•"/>
            </a:pPr>
            <a:endParaRPr lang="en-US" sz="2000">
              <a:latin typeface="Calibri" pitchFamily="34" charset="0"/>
              <a:sym typeface="Wingdings" pitchFamily="2" charset="2"/>
            </a:endParaRPr>
          </a:p>
          <a:p>
            <a:pPr marL="342900" indent="-342900">
              <a:spcBef>
                <a:spcPts val="400"/>
              </a:spcBef>
              <a:spcAft>
                <a:spcPts val="200"/>
              </a:spcAft>
              <a:buFont typeface="Arial" charset="0"/>
              <a:buChar char="•"/>
            </a:pPr>
            <a:endParaRPr lang="en-US" sz="2000">
              <a:latin typeface="Calibri" pitchFamily="34" charset="0"/>
              <a:sym typeface="Wingdings" pitchFamily="2" charset="2"/>
            </a:endParaRPr>
          </a:p>
          <a:p>
            <a:pPr marL="342900" indent="-342900">
              <a:spcBef>
                <a:spcPts val="400"/>
              </a:spcBef>
              <a:spcAft>
                <a:spcPts val="200"/>
              </a:spcAft>
            </a:pPr>
            <a:endParaRPr lang="en-US" sz="2000">
              <a:latin typeface="Calibri" pitchFamily="34" charset="0"/>
              <a:sym typeface="Wingdings" pitchFamily="2" charset="2"/>
            </a:endParaRPr>
          </a:p>
          <a:p>
            <a:pPr marL="342900" indent="-342900">
              <a:spcBef>
                <a:spcPts val="400"/>
              </a:spcBef>
              <a:spcAft>
                <a:spcPts val="200"/>
              </a:spcAft>
            </a:pPr>
            <a:endParaRPr lang="en-US" sz="2000">
              <a:latin typeface="Calibri" pitchFamily="34" charset="0"/>
              <a:sym typeface="Wingdings" pitchFamily="2" charset="2"/>
            </a:endParaRPr>
          </a:p>
          <a:p>
            <a:pPr marL="342900" indent="-342900">
              <a:spcBef>
                <a:spcPts val="400"/>
              </a:spcBef>
              <a:spcAft>
                <a:spcPts val="200"/>
              </a:spcAft>
            </a:pPr>
            <a:endParaRPr lang="en-US" sz="2000">
              <a:latin typeface="Calibri" pitchFamily="34" charset="0"/>
              <a:sym typeface="Wingdings" pitchFamily="2" charset="2"/>
            </a:endParaRPr>
          </a:p>
          <a:p>
            <a:pPr marL="342900" indent="-342900">
              <a:spcBef>
                <a:spcPts val="400"/>
              </a:spcBef>
              <a:spcAft>
                <a:spcPts val="200"/>
              </a:spcAft>
            </a:pPr>
            <a:endParaRPr lang="en-US" sz="2000">
              <a:latin typeface="Calibri" pitchFamily="34" charset="0"/>
              <a:sym typeface="Wingdings" pitchFamily="2" charset="2"/>
            </a:endParaRPr>
          </a:p>
          <a:p>
            <a:pPr marL="342900" indent="-342900">
              <a:spcBef>
                <a:spcPts val="400"/>
              </a:spcBef>
              <a:spcAft>
                <a:spcPts val="200"/>
              </a:spcAft>
              <a:buFont typeface="Arial" charset="0"/>
              <a:buChar char="•"/>
            </a:pPr>
            <a:r>
              <a:rPr lang="en-US" sz="2000" b="1">
                <a:latin typeface="Calibri" pitchFamily="34" charset="0"/>
                <a:sym typeface="Wingdings" pitchFamily="2" charset="2"/>
              </a:rPr>
              <a:t>More current </a:t>
            </a:r>
            <a:r>
              <a:rPr lang="en-US" sz="2000">
                <a:latin typeface="Calibri" pitchFamily="34" charset="0"/>
                <a:sym typeface="Wingdings" pitchFamily="2" charset="2"/>
              </a:rPr>
              <a:t>flows in the branch with </a:t>
            </a:r>
            <a:r>
              <a:rPr lang="en-US" sz="2000" b="1">
                <a:latin typeface="Calibri" pitchFamily="34" charset="0"/>
                <a:sym typeface="Wingdings" pitchFamily="2" charset="2"/>
              </a:rPr>
              <a:t>less resistance</a:t>
            </a:r>
          </a:p>
          <a:p>
            <a:pPr marL="342900" indent="-342900">
              <a:spcBef>
                <a:spcPts val="400"/>
              </a:spcBef>
              <a:spcAft>
                <a:spcPts val="200"/>
              </a:spcAft>
              <a:buFont typeface="Arial" charset="0"/>
              <a:buChar char="•"/>
            </a:pPr>
            <a:endParaRPr lang="en-US" sz="2000">
              <a:latin typeface="Calibri" pitchFamily="34" charset="0"/>
              <a:sym typeface="Wingdings" pitchFamily="2" charset="2"/>
            </a:endParaRPr>
          </a:p>
          <a:p>
            <a:pPr marL="342900" indent="-342900">
              <a:spcBef>
                <a:spcPts val="400"/>
              </a:spcBef>
              <a:spcAft>
                <a:spcPts val="200"/>
              </a:spcAft>
              <a:buFont typeface="Arial" charset="0"/>
              <a:buChar char="•"/>
            </a:pPr>
            <a:r>
              <a:rPr lang="en-US" sz="2000">
                <a:latin typeface="Calibri" pitchFamily="34" charset="0"/>
                <a:sym typeface="Wingdings" pitchFamily="2" charset="2"/>
              </a:rPr>
              <a:t>This principle is called the </a:t>
            </a:r>
            <a:r>
              <a:rPr lang="en-US" sz="2000" b="1">
                <a:solidFill>
                  <a:srgbClr val="558ED5"/>
                </a:solidFill>
                <a:latin typeface="Calibri" pitchFamily="34" charset="0"/>
                <a:sym typeface="Wingdings" pitchFamily="2" charset="2"/>
              </a:rPr>
              <a:t>Current Divider</a:t>
            </a:r>
            <a:endParaRPr lang="en-US" sz="2400" b="1">
              <a:solidFill>
                <a:srgbClr val="558ED5"/>
              </a:solidFill>
              <a:latin typeface="Calibri" pitchFamily="34" charset="0"/>
              <a:sym typeface="Wingdings" pitchFamily="2" charset="2"/>
            </a:endParaRPr>
          </a:p>
        </p:txBody>
      </p:sp>
      <p:graphicFrame>
        <p:nvGraphicFramePr>
          <p:cNvPr id="93230" name="Object 46"/>
          <p:cNvGraphicFramePr>
            <a:graphicFrameLocks noChangeAspect="1"/>
          </p:cNvGraphicFramePr>
          <p:nvPr/>
        </p:nvGraphicFramePr>
        <p:xfrm>
          <a:off x="1374775" y="3033713"/>
          <a:ext cx="1285875" cy="298450"/>
        </p:xfrm>
        <a:graphic>
          <a:graphicData uri="http://schemas.openxmlformats.org/presentationml/2006/ole">
            <p:oleObj spid="_x0000_s93230" name="Formula" r:id="rId4" imgW="707067" imgH="167391" progId="Equation.Ribbit">
              <p:embed/>
            </p:oleObj>
          </a:graphicData>
        </a:graphic>
      </p:graphicFrame>
      <p:graphicFrame>
        <p:nvGraphicFramePr>
          <p:cNvPr id="93231" name="Object 47"/>
          <p:cNvGraphicFramePr>
            <a:graphicFrameLocks noChangeAspect="1"/>
          </p:cNvGraphicFramePr>
          <p:nvPr/>
        </p:nvGraphicFramePr>
        <p:xfrm>
          <a:off x="1550988" y="3481388"/>
          <a:ext cx="954087" cy="641350"/>
        </p:xfrm>
        <a:graphic>
          <a:graphicData uri="http://schemas.openxmlformats.org/presentationml/2006/ole">
            <p:oleObj spid="_x0000_s93231" name="Formula" r:id="rId5" imgW="522296" imgH="359479" progId="Equation.Ribbit">
              <p:embed/>
            </p:oleObj>
          </a:graphicData>
        </a:graphic>
      </p:graphicFrame>
      <p:graphicFrame>
        <p:nvGraphicFramePr>
          <p:cNvPr id="93232" name="Object 48"/>
          <p:cNvGraphicFramePr>
            <a:graphicFrameLocks noChangeAspect="1"/>
          </p:cNvGraphicFramePr>
          <p:nvPr/>
        </p:nvGraphicFramePr>
        <p:xfrm>
          <a:off x="1550988" y="4310063"/>
          <a:ext cx="954087" cy="642937"/>
        </p:xfrm>
        <a:graphic>
          <a:graphicData uri="http://schemas.openxmlformats.org/presentationml/2006/ole">
            <p:oleObj spid="_x0000_s93232" name="Formula" r:id="rId6" imgW="522296" imgH="359479" progId="Equation.Ribbit">
              <p:embed/>
            </p:oleObj>
          </a:graphicData>
        </a:graphic>
      </p:graphicFrame>
      <p:graphicFrame>
        <p:nvGraphicFramePr>
          <p:cNvPr id="93233" name="Object 49"/>
          <p:cNvGraphicFramePr>
            <a:graphicFrameLocks noChangeAspect="1"/>
          </p:cNvGraphicFramePr>
          <p:nvPr/>
        </p:nvGraphicFramePr>
        <p:xfrm>
          <a:off x="5734050" y="1379538"/>
          <a:ext cx="2952750" cy="2625725"/>
        </p:xfrm>
        <a:graphic>
          <a:graphicData uri="http://schemas.openxmlformats.org/presentationml/2006/ole">
            <p:oleObj spid="_x0000_s93233" name="Visio" r:id="rId7" imgW="933309" imgH="830250" progId="Visio.Drawing.11">
              <p:embed/>
            </p:oleObj>
          </a:graphicData>
        </a:graphic>
      </p:graphicFrame>
      <p:graphicFrame>
        <p:nvGraphicFramePr>
          <p:cNvPr id="93234" name="Object 50"/>
          <p:cNvGraphicFramePr>
            <a:graphicFrameLocks noChangeAspect="1"/>
          </p:cNvGraphicFramePr>
          <p:nvPr/>
        </p:nvGraphicFramePr>
        <p:xfrm>
          <a:off x="3084513" y="3719513"/>
          <a:ext cx="434975" cy="255587"/>
        </p:xfrm>
        <a:graphic>
          <a:graphicData uri="http://schemas.openxmlformats.org/presentationml/2006/ole">
            <p:oleObj spid="_x0000_s93234" name="Formula" r:id="rId8" imgW="238274" imgH="142904" progId="Equation.Ribbit">
              <p:embed/>
            </p:oleObj>
          </a:graphicData>
        </a:graphic>
      </p:graphicFrame>
      <p:graphicFrame>
        <p:nvGraphicFramePr>
          <p:cNvPr id="93235" name="Object 51"/>
          <p:cNvGraphicFramePr>
            <a:graphicFrameLocks noChangeAspect="1"/>
          </p:cNvGraphicFramePr>
          <p:nvPr/>
        </p:nvGraphicFramePr>
        <p:xfrm>
          <a:off x="3751263" y="3011488"/>
          <a:ext cx="3235325" cy="641350"/>
        </p:xfrm>
        <a:graphic>
          <a:graphicData uri="http://schemas.openxmlformats.org/presentationml/2006/ole">
            <p:oleObj spid="_x0000_s93235" name="Formula" r:id="rId9" imgW="1770278" imgH="359359" progId="Equation.Ribbit">
              <p:embed/>
            </p:oleObj>
          </a:graphicData>
        </a:graphic>
      </p:graphicFrame>
      <p:graphicFrame>
        <p:nvGraphicFramePr>
          <p:cNvPr id="93236" name="Object 52"/>
          <p:cNvGraphicFramePr>
            <a:graphicFrameLocks noChangeAspect="1"/>
          </p:cNvGraphicFramePr>
          <p:nvPr/>
        </p:nvGraphicFramePr>
        <p:xfrm>
          <a:off x="3751263" y="3989388"/>
          <a:ext cx="3235325" cy="641350"/>
        </p:xfrm>
        <a:graphic>
          <a:graphicData uri="http://schemas.openxmlformats.org/presentationml/2006/ole">
            <p:oleObj spid="_x0000_s93236" name="Formula" r:id="rId10" imgW="1770278" imgH="359359" progId="Equation.Ribbit">
              <p:embed/>
            </p:oleObj>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Title 1"/>
          <p:cNvSpPr>
            <a:spLocks noGrp="1"/>
          </p:cNvSpPr>
          <p:nvPr>
            <p:ph type="title" idx="4294967295"/>
          </p:nvPr>
        </p:nvSpPr>
        <p:spPr>
          <a:xfrm>
            <a:off x="722313" y="4406900"/>
            <a:ext cx="7772400" cy="1362075"/>
          </a:xfrm>
        </p:spPr>
        <p:txBody>
          <a:bodyPr anchor="t"/>
          <a:lstStyle/>
          <a:p>
            <a:pPr algn="l" eaLnBrk="1" hangingPunct="1"/>
            <a:r>
              <a:rPr lang="en-US" sz="4000" b="1" smtClean="0">
                <a:solidFill>
                  <a:srgbClr val="558ED5"/>
                </a:solidFill>
              </a:rPr>
              <a:t>CAPACITORS</a:t>
            </a:r>
          </a:p>
        </p:txBody>
      </p:sp>
      <p:sp>
        <p:nvSpPr>
          <p:cNvPr id="277506" name="Text Placeholder 2"/>
          <p:cNvSpPr>
            <a:spLocks noGrp="1"/>
          </p:cNvSpPr>
          <p:nvPr>
            <p:ph type="body" idx="4294967295"/>
          </p:nvPr>
        </p:nvSpPr>
        <p:spPr>
          <a:xfrm>
            <a:off x="722313" y="2906713"/>
            <a:ext cx="7772400" cy="1500187"/>
          </a:xfrm>
        </p:spPr>
        <p:txBody>
          <a:bodyPr anchor="b"/>
          <a:lstStyle/>
          <a:p>
            <a:pPr marL="0" indent="0" eaLnBrk="1" hangingPunct="1">
              <a:buFontTx/>
              <a:buNone/>
            </a:pPr>
            <a:endParaRPr lang="en-US" sz="2000" smtClean="0">
              <a:solidFill>
                <a:srgbClr val="898989"/>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Content Placeholder 2"/>
          <p:cNvSpPr txBox="1">
            <a:spLocks/>
          </p:cNvSpPr>
          <p:nvPr/>
        </p:nvSpPr>
        <p:spPr bwMode="auto">
          <a:xfrm>
            <a:off x="457200" y="965200"/>
            <a:ext cx="8229600" cy="5370513"/>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200" b="1">
                <a:solidFill>
                  <a:srgbClr val="558ED5"/>
                </a:solidFill>
                <a:latin typeface="Calibri" pitchFamily="34" charset="0"/>
                <a:sym typeface="Wingdings" pitchFamily="2" charset="2"/>
              </a:rPr>
              <a:t>Capacitor</a:t>
            </a:r>
            <a:r>
              <a:rPr lang="en-US" sz="2200">
                <a:latin typeface="Calibri" pitchFamily="34" charset="0"/>
                <a:sym typeface="Wingdings" pitchFamily="2" charset="2"/>
              </a:rPr>
              <a:t> is an electronic component whose function is </a:t>
            </a:r>
            <a:r>
              <a:rPr lang="en-US" sz="2200" b="1">
                <a:solidFill>
                  <a:srgbClr val="558ED5"/>
                </a:solidFill>
                <a:latin typeface="Calibri" pitchFamily="34" charset="0"/>
                <a:sym typeface="Wingdings" pitchFamily="2" charset="2"/>
              </a:rPr>
              <a:t>store charges (Q)</a:t>
            </a:r>
          </a:p>
          <a:p>
            <a:pPr marL="342900" indent="-342900">
              <a:spcBef>
                <a:spcPts val="400"/>
              </a:spcBef>
              <a:spcAft>
                <a:spcPts val="200"/>
              </a:spcAft>
            </a:pPr>
            <a:endParaRPr lang="en-US" sz="2200" b="1">
              <a:latin typeface="Calibri" pitchFamily="34" charset="0"/>
              <a:sym typeface="Wingdings" pitchFamily="2" charset="2"/>
            </a:endParaRPr>
          </a:p>
          <a:p>
            <a:pPr marL="342900" indent="-342900">
              <a:spcBef>
                <a:spcPts val="400"/>
              </a:spcBef>
              <a:spcAft>
                <a:spcPts val="200"/>
              </a:spcAft>
              <a:buFont typeface="Arial" charset="0"/>
              <a:buChar char="•"/>
            </a:pPr>
            <a:r>
              <a:rPr lang="en-US" sz="2200">
                <a:latin typeface="Calibri" pitchFamily="34" charset="0"/>
                <a:sym typeface="Wingdings" pitchFamily="2" charset="2"/>
              </a:rPr>
              <a:t>Utilities:</a:t>
            </a:r>
          </a:p>
          <a:p>
            <a:pPr marL="742950" lvl="1" indent="-285750">
              <a:spcBef>
                <a:spcPts val="400"/>
              </a:spcBef>
              <a:spcAft>
                <a:spcPts val="200"/>
              </a:spcAft>
              <a:buFont typeface="Arial" charset="0"/>
              <a:buChar char="•"/>
            </a:pPr>
            <a:r>
              <a:rPr lang="en-US" sz="2200">
                <a:latin typeface="Calibri" pitchFamily="34" charset="0"/>
                <a:sym typeface="Wingdings" pitchFamily="2" charset="2"/>
              </a:rPr>
              <a:t>Store and release energy</a:t>
            </a:r>
          </a:p>
          <a:p>
            <a:pPr marL="742950" lvl="1" indent="-285750">
              <a:spcBef>
                <a:spcPts val="400"/>
              </a:spcBef>
              <a:spcAft>
                <a:spcPts val="200"/>
              </a:spcAft>
              <a:buFont typeface="Arial" charset="0"/>
              <a:buChar char="•"/>
            </a:pPr>
            <a:r>
              <a:rPr lang="en-US" sz="2200">
                <a:latin typeface="Calibri" pitchFamily="34" charset="0"/>
                <a:sym typeface="Wingdings" pitchFamily="2" charset="2"/>
              </a:rPr>
              <a:t>Smooth things out</a:t>
            </a:r>
          </a:p>
          <a:p>
            <a:pPr marL="742950" lvl="1" indent="-285750">
              <a:spcBef>
                <a:spcPts val="400"/>
              </a:spcBef>
              <a:spcAft>
                <a:spcPts val="200"/>
              </a:spcAft>
              <a:buFont typeface="Arial" charset="0"/>
              <a:buChar char="•"/>
            </a:pPr>
            <a:endParaRPr lang="en-US" sz="22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r>
              <a:rPr lang="en-US" sz="2200">
                <a:latin typeface="Calibri" pitchFamily="34" charset="0"/>
                <a:sym typeface="Wingdings" pitchFamily="2" charset="2"/>
              </a:rPr>
              <a:t>Types: ceramic capacitor, electrolytic capacitor</a:t>
            </a:r>
          </a:p>
          <a:p>
            <a:pPr marL="342900" indent="-342900">
              <a:spcBef>
                <a:spcPts val="400"/>
              </a:spcBef>
              <a:spcAft>
                <a:spcPts val="200"/>
              </a:spcAft>
              <a:buFont typeface="Arial" charset="0"/>
              <a:buChar char="•"/>
            </a:pPr>
            <a:endParaRPr lang="en-US" sz="2200">
              <a:latin typeface="Calibri" pitchFamily="34" charset="0"/>
            </a:endParaRPr>
          </a:p>
        </p:txBody>
      </p:sp>
      <p:sp>
        <p:nvSpPr>
          <p:cNvPr id="278530"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rPr>
              <a:t>Capacitor</a:t>
            </a:r>
          </a:p>
        </p:txBody>
      </p:sp>
      <p:sp>
        <p:nvSpPr>
          <p:cNvPr id="27853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278532" name="TextBox 9"/>
          <p:cNvSpPr txBox="1">
            <a:spLocks noChangeArrowheads="1"/>
          </p:cNvSpPr>
          <p:nvPr/>
        </p:nvSpPr>
        <p:spPr bwMode="auto">
          <a:xfrm>
            <a:off x="1998663" y="6102350"/>
            <a:ext cx="2625725" cy="247650"/>
          </a:xfrm>
          <a:prstGeom prst="rect">
            <a:avLst/>
          </a:prstGeom>
          <a:noFill/>
          <a:ln w="9525">
            <a:noFill/>
            <a:miter lim="800000"/>
            <a:headEnd/>
            <a:tailEnd/>
          </a:ln>
        </p:spPr>
        <p:txBody>
          <a:bodyPr wrap="none">
            <a:spAutoFit/>
          </a:bodyPr>
          <a:lstStyle/>
          <a:p>
            <a:r>
              <a:rPr lang="en-US" sz="1000">
                <a:latin typeface="Calibri" pitchFamily="34" charset="0"/>
              </a:rPr>
              <a:t>Source: http://en.wikipedia.org/wiki/Capacitor</a:t>
            </a:r>
          </a:p>
        </p:txBody>
      </p:sp>
      <p:pic>
        <p:nvPicPr>
          <p:cNvPr id="278533" name="Picture 22" descr="170px-Capacitor_schematic_with_dielectric">
            <a:hlinkClick r:id="rId3"/>
          </p:cNvPr>
          <p:cNvPicPr>
            <a:picLocks noChangeAspect="1" noChangeArrowheads="1"/>
          </p:cNvPicPr>
          <p:nvPr/>
        </p:nvPicPr>
        <p:blipFill>
          <a:blip r:embed="rId4"/>
          <a:srcRect/>
          <a:stretch>
            <a:fillRect/>
          </a:stretch>
        </p:blipFill>
        <p:spPr bwMode="auto">
          <a:xfrm>
            <a:off x="6330950" y="1511300"/>
            <a:ext cx="2355850" cy="2592388"/>
          </a:xfrm>
          <a:prstGeom prst="rect">
            <a:avLst/>
          </a:prstGeom>
          <a:noFill/>
          <a:ln w="9525">
            <a:noFill/>
            <a:miter lim="800000"/>
            <a:headEnd/>
            <a:tailEnd/>
          </a:ln>
        </p:spPr>
      </p:pic>
      <p:pic>
        <p:nvPicPr>
          <p:cNvPr id="9" name="Picture 8" descr="IMG_0018.JPG"/>
          <p:cNvPicPr>
            <a:picLocks noChangeAspect="1"/>
          </p:cNvPicPr>
          <p:nvPr/>
        </p:nvPicPr>
        <p:blipFill>
          <a:blip r:embed="rId5" cstate="print">
            <a:lum bright="30000" contrast="30000"/>
          </a:blip>
          <a:srcRect l="14844" t="34375" r="12499" b="15625"/>
          <a:stretch>
            <a:fillRect/>
          </a:stretch>
        </p:blipFill>
        <p:spPr>
          <a:xfrm>
            <a:off x="4633414" y="4531942"/>
            <a:ext cx="2720239" cy="1404678"/>
          </a:xfrm>
          <a:prstGeom prst="rect">
            <a:avLst/>
          </a:prstGeom>
          <a:ln>
            <a:noFill/>
          </a:ln>
          <a:effectLst>
            <a:softEdge rad="112500"/>
          </a:effectLst>
        </p:spPr>
      </p:pic>
      <p:pic>
        <p:nvPicPr>
          <p:cNvPr id="10" name="Picture 2" descr="C:\Documents and Settings\s066513\Desktop\ner photo\IMG_0010.JPG"/>
          <p:cNvPicPr>
            <a:picLocks noChangeAspect="1" noChangeArrowheads="1"/>
          </p:cNvPicPr>
          <p:nvPr/>
        </p:nvPicPr>
        <p:blipFill>
          <a:blip r:embed="rId6" cstate="print">
            <a:lum bright="20000" contrast="20000"/>
          </a:blip>
          <a:srcRect l="23497" t="31330" r="7971" b="30029"/>
          <a:stretch>
            <a:fillRect/>
          </a:stretch>
        </p:blipFill>
        <p:spPr bwMode="auto">
          <a:xfrm>
            <a:off x="1621891" y="4657639"/>
            <a:ext cx="2715123" cy="114793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9"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r>
              <a:rPr lang="en-US" sz="2400" b="1">
                <a:solidFill>
                  <a:srgbClr val="558ED5"/>
                </a:solidFill>
                <a:latin typeface="Calibri" pitchFamily="34" charset="0"/>
                <a:sym typeface="Wingdings" pitchFamily="2" charset="2"/>
              </a:rPr>
              <a:t>Capacitance (C)</a:t>
            </a:r>
            <a:r>
              <a:rPr lang="en-US" sz="2400">
                <a:latin typeface="Calibri" pitchFamily="34" charset="0"/>
                <a:sym typeface="Wingdings" pitchFamily="2" charset="2"/>
              </a:rPr>
              <a:t> is measured in </a:t>
            </a:r>
            <a:r>
              <a:rPr lang="en-US" sz="2400" b="1">
                <a:solidFill>
                  <a:srgbClr val="558ED5"/>
                </a:solidFill>
                <a:latin typeface="Calibri" pitchFamily="34" charset="0"/>
                <a:sym typeface="Wingdings" pitchFamily="2" charset="2"/>
              </a:rPr>
              <a:t>Farads (F)</a:t>
            </a: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p:txBody>
      </p:sp>
      <p:sp>
        <p:nvSpPr>
          <p:cNvPr id="335880"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rPr>
              <a:t>Capacitor – cont’d</a:t>
            </a:r>
          </a:p>
        </p:txBody>
      </p:sp>
      <p:sp>
        <p:nvSpPr>
          <p:cNvPr id="33588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35877" name="Object 5"/>
          <p:cNvGraphicFramePr>
            <a:graphicFrameLocks noChangeAspect="1"/>
          </p:cNvGraphicFramePr>
          <p:nvPr/>
        </p:nvGraphicFramePr>
        <p:xfrm>
          <a:off x="4613275" y="4610100"/>
          <a:ext cx="3097213" cy="1866900"/>
        </p:xfrm>
        <a:graphic>
          <a:graphicData uri="http://schemas.openxmlformats.org/presentationml/2006/ole">
            <p:oleObj spid="_x0000_s335877" name="Visio" r:id="rId4" imgW="1162002" imgH="669084" progId="Visio.Drawing.11">
              <p:embed/>
            </p:oleObj>
          </a:graphicData>
        </a:graphic>
      </p:graphicFrame>
      <p:graphicFrame>
        <p:nvGraphicFramePr>
          <p:cNvPr id="335878" name="Object 6"/>
          <p:cNvGraphicFramePr>
            <a:graphicFrameLocks noChangeAspect="1"/>
          </p:cNvGraphicFramePr>
          <p:nvPr/>
        </p:nvGraphicFramePr>
        <p:xfrm>
          <a:off x="2046288" y="5130800"/>
          <a:ext cx="1646237" cy="463550"/>
        </p:xfrm>
        <a:graphic>
          <a:graphicData uri="http://schemas.openxmlformats.org/presentationml/2006/ole">
            <p:oleObj spid="_x0000_s335878" name="Formula" r:id="rId5" imgW="552450" imgH="156210" progId="Equation.Ribbit">
              <p:embed/>
            </p:oleObj>
          </a:graphicData>
        </a:graphic>
      </p:graphicFrame>
      <p:sp>
        <p:nvSpPr>
          <p:cNvPr id="335882" name="AutoShape 5" descr="http://upload.wikimedia.org/wikipedia/commons/thumb/d/de/Condensators.JPG/220px-Condensators.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pic>
        <p:nvPicPr>
          <p:cNvPr id="335883" name="Picture 31"/>
          <p:cNvPicPr>
            <a:picLocks noChangeAspect="1" noChangeArrowheads="1"/>
          </p:cNvPicPr>
          <p:nvPr/>
        </p:nvPicPr>
        <p:blipFill>
          <a:blip r:embed="rId6"/>
          <a:srcRect/>
          <a:stretch>
            <a:fillRect/>
          </a:stretch>
        </p:blipFill>
        <p:spPr bwMode="auto">
          <a:xfrm>
            <a:off x="2630488" y="1670050"/>
            <a:ext cx="2752725" cy="2009775"/>
          </a:xfrm>
          <a:prstGeom prst="rect">
            <a:avLst/>
          </a:prstGeom>
          <a:noFill/>
          <a:ln w="9525">
            <a:noFill/>
            <a:miter lim="800000"/>
            <a:headEnd/>
            <a:tailEnd/>
          </a:ln>
        </p:spPr>
      </p:pic>
      <p:sp>
        <p:nvSpPr>
          <p:cNvPr id="5" name="TextBox 4"/>
          <p:cNvSpPr txBox="1"/>
          <p:nvPr/>
        </p:nvSpPr>
        <p:spPr>
          <a:xfrm>
            <a:off x="4797425" y="3392488"/>
            <a:ext cx="4183063" cy="701675"/>
          </a:xfrm>
          <a:prstGeom prst="rect">
            <a:avLst/>
          </a:prstGeom>
          <a:noFill/>
        </p:spPr>
        <p:txBody>
          <a:bodyPr>
            <a:spAutoFit/>
          </a:bodyPr>
          <a:lstStyle/>
          <a:p>
            <a:pPr>
              <a:defRPr/>
            </a:pPr>
            <a:r>
              <a:rPr lang="en-US" sz="2000" dirty="0">
                <a:latin typeface="+mn-lt"/>
              </a:rPr>
              <a:t>Insulator (e.g., vacuum, ceramic, etc.)</a:t>
            </a:r>
          </a:p>
        </p:txBody>
      </p:sp>
      <p:cxnSp>
        <p:nvCxnSpPr>
          <p:cNvPr id="7" name="Straight Arrow Connector 6"/>
          <p:cNvCxnSpPr/>
          <p:nvPr/>
        </p:nvCxnSpPr>
        <p:spPr>
          <a:xfrm flipH="1" flipV="1">
            <a:off x="4006850" y="2755900"/>
            <a:ext cx="881063" cy="636588"/>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12825" y="2932113"/>
            <a:ext cx="1706563" cy="457200"/>
          </a:xfrm>
          <a:prstGeom prst="rect">
            <a:avLst/>
          </a:prstGeom>
          <a:noFill/>
        </p:spPr>
        <p:txBody>
          <a:bodyPr>
            <a:spAutoFit/>
          </a:bodyPr>
          <a:lstStyle/>
          <a:p>
            <a:pPr>
              <a:defRPr/>
            </a:pPr>
            <a:r>
              <a:rPr lang="en-US" sz="2400" dirty="0">
                <a:latin typeface="+mn-lt"/>
              </a:rPr>
              <a:t>Conductor</a:t>
            </a:r>
          </a:p>
        </p:txBody>
      </p:sp>
      <p:cxnSp>
        <p:nvCxnSpPr>
          <p:cNvPr id="14" name="Straight Arrow Connector 13"/>
          <p:cNvCxnSpPr>
            <a:stCxn id="13" idx="3"/>
          </p:cNvCxnSpPr>
          <p:nvPr/>
        </p:nvCxnSpPr>
        <p:spPr>
          <a:xfrm flipV="1">
            <a:off x="2719388" y="2673350"/>
            <a:ext cx="973137" cy="487363"/>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046288" y="1209675"/>
            <a:ext cx="4975225" cy="457200"/>
          </a:xfrm>
          <a:prstGeom prst="rect">
            <a:avLst/>
          </a:prstGeom>
          <a:noFill/>
        </p:spPr>
        <p:txBody>
          <a:bodyPr>
            <a:spAutoFit/>
          </a:bodyPr>
          <a:lstStyle/>
          <a:p>
            <a:pPr>
              <a:defRPr/>
            </a:pPr>
            <a:r>
              <a:rPr lang="en-US" sz="2400" b="1" dirty="0">
                <a:solidFill>
                  <a:srgbClr val="558ED5"/>
                </a:solidFill>
                <a:latin typeface="+mn-lt"/>
              </a:rPr>
              <a:t>A simple metal plate capacitor</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918"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defRPr/>
            </a:pPr>
            <a:r>
              <a:rPr lang="en-US" sz="2400" b="1" dirty="0">
                <a:solidFill>
                  <a:srgbClr val="558ED5"/>
                </a:solidFill>
                <a:latin typeface="Calibri" pitchFamily="34" charset="0"/>
                <a:sym typeface="Wingdings" pitchFamily="2" charset="2"/>
              </a:rPr>
              <a:t>Capacitors (C) </a:t>
            </a:r>
            <a:r>
              <a:rPr lang="en-US" sz="2400" dirty="0">
                <a:latin typeface="Calibri" pitchFamily="34" charset="0"/>
                <a:sym typeface="Wingdings" pitchFamily="2" charset="2"/>
              </a:rPr>
              <a:t>in series</a:t>
            </a:r>
          </a:p>
          <a:p>
            <a:pPr marL="342900" indent="-342900">
              <a:spcBef>
                <a:spcPts val="400"/>
              </a:spcBef>
              <a:spcAft>
                <a:spcPts val="200"/>
              </a:spcAft>
              <a:buFont typeface="Arial" charset="0"/>
              <a:buChar char="•"/>
              <a:defRPr/>
            </a:pPr>
            <a:endParaRPr lang="en-US" sz="2400" dirty="0">
              <a:latin typeface="Calibri" pitchFamily="34" charset="0"/>
              <a:sym typeface="Wingdings" pitchFamily="2" charset="2"/>
            </a:endParaRPr>
          </a:p>
          <a:p>
            <a:pPr marL="342900" indent="-342900">
              <a:spcBef>
                <a:spcPts val="400"/>
              </a:spcBef>
              <a:spcAft>
                <a:spcPts val="200"/>
              </a:spcAft>
              <a:buFont typeface="Arial" charset="0"/>
              <a:buChar char="•"/>
              <a:defRPr/>
            </a:pPr>
            <a:endParaRPr lang="en-US" sz="2400" dirty="0">
              <a:latin typeface="Calibri" pitchFamily="34" charset="0"/>
              <a:sym typeface="Wingdings" pitchFamily="2" charset="2"/>
            </a:endParaRPr>
          </a:p>
          <a:p>
            <a:pPr marL="342900" indent="-342900">
              <a:spcBef>
                <a:spcPts val="400"/>
              </a:spcBef>
              <a:spcAft>
                <a:spcPts val="200"/>
              </a:spcAft>
              <a:buFont typeface="Arial" charset="0"/>
              <a:buChar char="•"/>
              <a:defRPr/>
            </a:pPr>
            <a:endParaRPr lang="en-US" sz="2400" dirty="0">
              <a:latin typeface="Calibri" pitchFamily="34" charset="0"/>
              <a:sym typeface="Wingdings" pitchFamily="2" charset="2"/>
            </a:endParaRPr>
          </a:p>
          <a:p>
            <a:pPr marL="342900" indent="-342900">
              <a:spcBef>
                <a:spcPts val="400"/>
              </a:spcBef>
              <a:spcAft>
                <a:spcPts val="200"/>
              </a:spcAft>
              <a:buFont typeface="Arial" charset="0"/>
              <a:buChar char="•"/>
              <a:defRPr/>
            </a:pPr>
            <a:endParaRPr lang="en-US" sz="2400" dirty="0">
              <a:latin typeface="Calibri" pitchFamily="34" charset="0"/>
              <a:sym typeface="Wingdings" pitchFamily="2" charset="2"/>
            </a:endParaRPr>
          </a:p>
          <a:p>
            <a:pPr>
              <a:spcBef>
                <a:spcPts val="400"/>
              </a:spcBef>
              <a:spcAft>
                <a:spcPts val="200"/>
              </a:spcAft>
              <a:defRPr/>
            </a:pPr>
            <a:endParaRPr lang="en-US" sz="3200" dirty="0">
              <a:latin typeface="Calibri" pitchFamily="34" charset="0"/>
              <a:sym typeface="Wingdings" pitchFamily="2" charset="2"/>
            </a:endParaRPr>
          </a:p>
          <a:p>
            <a:pPr marL="342900" indent="-342900">
              <a:spcBef>
                <a:spcPts val="400"/>
              </a:spcBef>
              <a:spcAft>
                <a:spcPts val="200"/>
              </a:spcAft>
              <a:buFont typeface="Arial" charset="0"/>
              <a:buChar char="•"/>
              <a:defRPr/>
            </a:pPr>
            <a:r>
              <a:rPr lang="en-US" sz="2400" b="1" dirty="0">
                <a:solidFill>
                  <a:srgbClr val="558ED5"/>
                </a:solidFill>
                <a:latin typeface="Calibri" pitchFamily="34" charset="0"/>
                <a:sym typeface="Wingdings" pitchFamily="2" charset="2"/>
              </a:rPr>
              <a:t>Capacitors (C) </a:t>
            </a:r>
            <a:r>
              <a:rPr lang="en-US" sz="2400" dirty="0">
                <a:latin typeface="Calibri" pitchFamily="34" charset="0"/>
                <a:sym typeface="Wingdings" pitchFamily="2" charset="2"/>
              </a:rPr>
              <a:t>in parallel</a:t>
            </a:r>
            <a:endParaRPr lang="en-US" sz="2400" dirty="0">
              <a:latin typeface="Calibri" pitchFamily="34" charset="0"/>
            </a:endParaRPr>
          </a:p>
          <a:p>
            <a:pPr marL="342900" indent="-342900">
              <a:spcBef>
                <a:spcPts val="400"/>
              </a:spcBef>
              <a:spcAft>
                <a:spcPts val="200"/>
              </a:spcAft>
              <a:buFont typeface="Arial" charset="0"/>
              <a:buChar char="•"/>
              <a:defRPr/>
            </a:pPr>
            <a:endParaRPr lang="en-US" sz="2400" dirty="0">
              <a:latin typeface="Calibri" pitchFamily="34" charset="0"/>
            </a:endParaRPr>
          </a:p>
        </p:txBody>
      </p:sp>
      <p:sp>
        <p:nvSpPr>
          <p:cNvPr id="337936"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rPr>
              <a:t>Capacitor in series and parallel</a:t>
            </a:r>
          </a:p>
        </p:txBody>
      </p:sp>
      <p:sp>
        <p:nvSpPr>
          <p:cNvPr id="33793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337938" name="AutoShape 5" descr="http://upload.wikimedia.org/wikipedia/commons/thumb/d/de/Condensators.JPG/220px-Condensators.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graphicFrame>
        <p:nvGraphicFramePr>
          <p:cNvPr id="337926" name="Object 6"/>
          <p:cNvGraphicFramePr>
            <a:graphicFrameLocks noChangeAspect="1"/>
          </p:cNvGraphicFramePr>
          <p:nvPr/>
        </p:nvGraphicFramePr>
        <p:xfrm>
          <a:off x="1123950" y="1625600"/>
          <a:ext cx="3297238" cy="866775"/>
        </p:xfrm>
        <a:graphic>
          <a:graphicData uri="http://schemas.openxmlformats.org/presentationml/2006/ole">
            <p:oleObj spid="_x0000_s337926" name="Visio" r:id="rId4" imgW="1619345" imgH="425196" progId="Visio.Drawing.11">
              <p:embed/>
            </p:oleObj>
          </a:graphicData>
        </a:graphic>
      </p:graphicFrame>
      <p:graphicFrame>
        <p:nvGraphicFramePr>
          <p:cNvPr id="337927" name="Object 7"/>
          <p:cNvGraphicFramePr>
            <a:graphicFrameLocks noChangeAspect="1"/>
          </p:cNvGraphicFramePr>
          <p:nvPr/>
        </p:nvGraphicFramePr>
        <p:xfrm>
          <a:off x="6569075" y="1625600"/>
          <a:ext cx="874713" cy="768350"/>
        </p:xfrm>
        <a:graphic>
          <a:graphicData uri="http://schemas.openxmlformats.org/presentationml/2006/ole">
            <p:oleObj spid="_x0000_s337927" name="Visio" r:id="rId5" imgW="453914" imgH="398193" progId="Visio.Drawing.11">
              <p:embed/>
            </p:oleObj>
          </a:graphicData>
        </a:graphic>
      </p:graphicFrame>
      <p:graphicFrame>
        <p:nvGraphicFramePr>
          <p:cNvPr id="337928" name="Object 8"/>
          <p:cNvGraphicFramePr>
            <a:graphicFrameLocks noChangeAspect="1"/>
          </p:cNvGraphicFramePr>
          <p:nvPr/>
        </p:nvGraphicFramePr>
        <p:xfrm>
          <a:off x="2773363" y="2622550"/>
          <a:ext cx="3795712" cy="825500"/>
        </p:xfrm>
        <a:graphic>
          <a:graphicData uri="http://schemas.openxmlformats.org/presentationml/2006/ole">
            <p:oleObj spid="_x0000_s337928" name="Formula" r:id="rId6" imgW="1685290" imgH="367030" progId="Equation.Ribbit">
              <p:embed/>
            </p:oleObj>
          </a:graphicData>
        </a:graphic>
      </p:graphicFrame>
      <p:graphicFrame>
        <p:nvGraphicFramePr>
          <p:cNvPr id="337929" name="Object 9"/>
          <p:cNvGraphicFramePr>
            <a:graphicFrameLocks noChangeAspect="1"/>
          </p:cNvGraphicFramePr>
          <p:nvPr/>
        </p:nvGraphicFramePr>
        <p:xfrm>
          <a:off x="5070475" y="1727200"/>
          <a:ext cx="912813" cy="457200"/>
        </p:xfrm>
        <a:graphic>
          <a:graphicData uri="http://schemas.openxmlformats.org/presentationml/2006/ole">
            <p:oleObj spid="_x0000_s337929" name="Formula" r:id="rId7" imgW="271780" imgH="135890" progId="Equation.Ribbit">
              <p:embed/>
            </p:oleObj>
          </a:graphicData>
        </a:graphic>
      </p:graphicFrame>
      <p:graphicFrame>
        <p:nvGraphicFramePr>
          <p:cNvPr id="337930" name="Object 10"/>
          <p:cNvGraphicFramePr>
            <a:graphicFrameLocks noChangeAspect="1"/>
          </p:cNvGraphicFramePr>
          <p:nvPr/>
        </p:nvGraphicFramePr>
        <p:xfrm>
          <a:off x="638175" y="4291013"/>
          <a:ext cx="3008313" cy="1827212"/>
        </p:xfrm>
        <a:graphic>
          <a:graphicData uri="http://schemas.openxmlformats.org/presentationml/2006/ole">
            <p:oleObj spid="_x0000_s337930" name="Visio" r:id="rId8" imgW="1657064" imgH="1006840" progId="Visio.Drawing.11">
              <p:embed/>
            </p:oleObj>
          </a:graphicData>
        </a:graphic>
      </p:graphicFrame>
      <p:sp>
        <p:nvSpPr>
          <p:cNvPr id="9" name="Rectangle 8"/>
          <p:cNvSpPr/>
          <p:nvPr/>
        </p:nvSpPr>
        <p:spPr>
          <a:xfrm>
            <a:off x="2495550" y="2492375"/>
            <a:ext cx="4446588" cy="1041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337932" name="Object 12"/>
          <p:cNvGraphicFramePr>
            <a:graphicFrameLocks noChangeAspect="1"/>
          </p:cNvGraphicFramePr>
          <p:nvPr/>
        </p:nvGraphicFramePr>
        <p:xfrm>
          <a:off x="3711575" y="4448175"/>
          <a:ext cx="912813" cy="457200"/>
        </p:xfrm>
        <a:graphic>
          <a:graphicData uri="http://schemas.openxmlformats.org/presentationml/2006/ole">
            <p:oleObj spid="_x0000_s337932" name="Formula" r:id="rId9" imgW="271780" imgH="135890" progId="Equation.Ribbit">
              <p:embed/>
            </p:oleObj>
          </a:graphicData>
        </a:graphic>
      </p:graphicFrame>
      <p:graphicFrame>
        <p:nvGraphicFramePr>
          <p:cNvPr id="337933" name="Object 13"/>
          <p:cNvGraphicFramePr>
            <a:graphicFrameLocks noChangeAspect="1"/>
          </p:cNvGraphicFramePr>
          <p:nvPr/>
        </p:nvGraphicFramePr>
        <p:xfrm>
          <a:off x="4832350" y="4291013"/>
          <a:ext cx="874713" cy="768350"/>
        </p:xfrm>
        <a:graphic>
          <a:graphicData uri="http://schemas.openxmlformats.org/presentationml/2006/ole">
            <p:oleObj spid="_x0000_s337933" name="Visio" r:id="rId10" imgW="453914" imgH="398193" progId="Visio.Drawing.11">
              <p:embed/>
            </p:oleObj>
          </a:graphicData>
        </a:graphic>
      </p:graphicFrame>
      <p:graphicFrame>
        <p:nvGraphicFramePr>
          <p:cNvPr id="337934" name="Object 14"/>
          <p:cNvGraphicFramePr>
            <a:graphicFrameLocks noChangeAspect="1"/>
          </p:cNvGraphicFramePr>
          <p:nvPr/>
        </p:nvGraphicFramePr>
        <p:xfrm>
          <a:off x="4421188" y="5545138"/>
          <a:ext cx="3898900" cy="382587"/>
        </p:xfrm>
        <a:graphic>
          <a:graphicData uri="http://schemas.openxmlformats.org/presentationml/2006/ole">
            <p:oleObj spid="_x0000_s337934" name="Formula" r:id="rId11" imgW="1734689" imgH="169145" progId="Equation.Ribbit">
              <p:embed/>
            </p:oleObj>
          </a:graphicData>
        </a:graphic>
      </p:graphicFrame>
      <p:sp>
        <p:nvSpPr>
          <p:cNvPr id="16" name="Rectangle 15"/>
          <p:cNvSpPr/>
          <p:nvPr/>
        </p:nvSpPr>
        <p:spPr>
          <a:xfrm>
            <a:off x="4103688" y="5272088"/>
            <a:ext cx="4448175" cy="8461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rPr>
              <a:t>R-C network – water analogy</a:t>
            </a:r>
          </a:p>
        </p:txBody>
      </p:sp>
      <p:grpSp>
        <p:nvGrpSpPr>
          <p:cNvPr id="339970" name="Group 40"/>
          <p:cNvGrpSpPr>
            <a:grpSpLocks/>
          </p:cNvGrpSpPr>
          <p:nvPr/>
        </p:nvGrpSpPr>
        <p:grpSpPr bwMode="auto">
          <a:xfrm>
            <a:off x="2125663" y="1530350"/>
            <a:ext cx="4649787" cy="3816350"/>
            <a:chOff x="721" y="1071"/>
            <a:chExt cx="2135" cy="1536"/>
          </a:xfrm>
        </p:grpSpPr>
        <p:grpSp>
          <p:nvGrpSpPr>
            <p:cNvPr id="339972" name="Group 29"/>
            <p:cNvGrpSpPr>
              <a:grpSpLocks/>
            </p:cNvGrpSpPr>
            <p:nvPr/>
          </p:nvGrpSpPr>
          <p:grpSpPr bwMode="auto">
            <a:xfrm>
              <a:off x="721" y="1261"/>
              <a:ext cx="2135" cy="975"/>
              <a:chOff x="928662" y="3524904"/>
              <a:chExt cx="3388524" cy="1547170"/>
            </a:xfrm>
          </p:grpSpPr>
          <p:grpSp>
            <p:nvGrpSpPr>
              <p:cNvPr id="339977" name="Group 12"/>
              <p:cNvGrpSpPr>
                <a:grpSpLocks/>
              </p:cNvGrpSpPr>
              <p:nvPr/>
            </p:nvGrpSpPr>
            <p:grpSpPr bwMode="auto">
              <a:xfrm>
                <a:off x="928662" y="3524904"/>
                <a:ext cx="1013263" cy="1547170"/>
                <a:chOff x="928662" y="2227254"/>
                <a:chExt cx="1013263" cy="1547170"/>
              </a:xfrm>
            </p:grpSpPr>
            <p:sp>
              <p:nvSpPr>
                <p:cNvPr id="39" name="Rounded Rectangle 14"/>
                <p:cNvSpPr/>
                <p:nvPr/>
              </p:nvSpPr>
              <p:spPr>
                <a:xfrm>
                  <a:off x="1191275" y="3009601"/>
                  <a:ext cx="750820" cy="764472"/>
                </a:xfrm>
                <a:prstGeom prst="roundRect">
                  <a:avLst/>
                </a:prstGeom>
                <a:solidFill>
                  <a:schemeClr val="bg1"/>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Calibri" pitchFamily="34" charset="0"/>
                    <a:ea typeface="PMingLiU" pitchFamily="18" charset="-120"/>
                  </a:endParaRPr>
                </a:p>
              </p:txBody>
            </p:sp>
            <p:sp>
              <p:nvSpPr>
                <p:cNvPr id="40" name="Rectangle 15"/>
                <p:cNvSpPr/>
                <p:nvPr/>
              </p:nvSpPr>
              <p:spPr>
                <a:xfrm>
                  <a:off x="1228296" y="2866642"/>
                  <a:ext cx="676780" cy="606305"/>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Calibri" pitchFamily="34" charset="0"/>
                    <a:ea typeface="PMingLiU" pitchFamily="18" charset="-120"/>
                  </a:endParaRPr>
                </a:p>
              </p:txBody>
            </p:sp>
            <p:sp>
              <p:nvSpPr>
                <p:cNvPr id="41" name="Rectangle 3"/>
                <p:cNvSpPr/>
                <p:nvPr/>
              </p:nvSpPr>
              <p:spPr>
                <a:xfrm>
                  <a:off x="928662" y="2225865"/>
                  <a:ext cx="419950" cy="153097"/>
                </a:xfrm>
                <a:prstGeom prst="rect">
                  <a:avLst/>
                </a:prstGeom>
                <a:solidFill>
                  <a:schemeClr val="bg1">
                    <a:lumMod val="6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Calibri" pitchFamily="34" charset="0"/>
                    <a:ea typeface="PMingLiU" pitchFamily="18" charset="-120"/>
                  </a:endParaRPr>
                </a:p>
              </p:txBody>
            </p:sp>
            <p:sp>
              <p:nvSpPr>
                <p:cNvPr id="42" name="Rectangle 4"/>
                <p:cNvSpPr/>
                <p:nvPr/>
              </p:nvSpPr>
              <p:spPr>
                <a:xfrm>
                  <a:off x="1043194" y="2378962"/>
                  <a:ext cx="190887" cy="34877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Calibri" pitchFamily="34" charset="0"/>
                    <a:ea typeface="PMingLiU" pitchFamily="18" charset="-120"/>
                  </a:endParaRPr>
                </a:p>
              </p:txBody>
            </p:sp>
            <p:sp>
              <p:nvSpPr>
                <p:cNvPr id="43" name="L-Shape 8"/>
                <p:cNvSpPr/>
                <p:nvPr/>
              </p:nvSpPr>
              <p:spPr>
                <a:xfrm rot="10800000">
                  <a:off x="1234080" y="2557407"/>
                  <a:ext cx="326242" cy="343708"/>
                </a:xfrm>
                <a:prstGeom prst="corner">
                  <a:avLst>
                    <a:gd name="adj1" fmla="val 45616"/>
                    <a:gd name="adj2" fmla="val 5292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Calibri" pitchFamily="34" charset="0"/>
                    <a:ea typeface="PMingLiU" pitchFamily="18" charset="-120"/>
                  </a:endParaRPr>
                </a:p>
              </p:txBody>
            </p:sp>
            <p:sp>
              <p:nvSpPr>
                <p:cNvPr id="44" name="Oval 43"/>
                <p:cNvSpPr/>
                <p:nvPr/>
              </p:nvSpPr>
              <p:spPr>
                <a:xfrm>
                  <a:off x="1444634" y="3285379"/>
                  <a:ext cx="53217" cy="8820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Calibri" pitchFamily="34" charset="0"/>
                    <a:ea typeface="PMingLiU" pitchFamily="18" charset="-120"/>
                  </a:endParaRPr>
                </a:p>
              </p:txBody>
            </p:sp>
            <p:sp>
              <p:nvSpPr>
                <p:cNvPr id="45" name="Oval 12"/>
                <p:cNvSpPr/>
                <p:nvPr/>
              </p:nvSpPr>
              <p:spPr>
                <a:xfrm>
                  <a:off x="1444634" y="2977156"/>
                  <a:ext cx="53217" cy="8820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Calibri" pitchFamily="34" charset="0"/>
                    <a:ea typeface="PMingLiU" pitchFamily="18" charset="-120"/>
                  </a:endParaRPr>
                </a:p>
              </p:txBody>
            </p:sp>
            <p:sp>
              <p:nvSpPr>
                <p:cNvPr id="46" name="Oval 45"/>
                <p:cNvSpPr/>
                <p:nvPr/>
              </p:nvSpPr>
              <p:spPr>
                <a:xfrm>
                  <a:off x="1444634" y="3125184"/>
                  <a:ext cx="53217" cy="89222"/>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Calibri" pitchFamily="34" charset="0"/>
                    <a:ea typeface="PMingLiU" pitchFamily="18" charset="-120"/>
                  </a:endParaRPr>
                </a:p>
              </p:txBody>
            </p:sp>
            <p:sp>
              <p:nvSpPr>
                <p:cNvPr id="47" name="Oval 23"/>
                <p:cNvSpPr/>
                <p:nvPr/>
              </p:nvSpPr>
              <p:spPr>
                <a:xfrm>
                  <a:off x="1444634" y="3472948"/>
                  <a:ext cx="53217" cy="8820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Calibri" pitchFamily="34" charset="0"/>
                    <a:ea typeface="PMingLiU" pitchFamily="18" charset="-120"/>
                  </a:endParaRPr>
                </a:p>
              </p:txBody>
            </p:sp>
            <p:sp>
              <p:nvSpPr>
                <p:cNvPr id="48" name="Oval 47"/>
                <p:cNvSpPr/>
                <p:nvPr/>
              </p:nvSpPr>
              <p:spPr>
                <a:xfrm>
                  <a:off x="1444634" y="3594614"/>
                  <a:ext cx="53217" cy="89222"/>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Calibri" pitchFamily="34" charset="0"/>
                    <a:ea typeface="PMingLiU" pitchFamily="18" charset="-120"/>
                  </a:endParaRPr>
                </a:p>
              </p:txBody>
            </p:sp>
          </p:grpSp>
          <p:grpSp>
            <p:nvGrpSpPr>
              <p:cNvPr id="339978" name="Group 301"/>
              <p:cNvGrpSpPr>
                <a:grpSpLocks/>
              </p:cNvGrpSpPr>
              <p:nvPr/>
            </p:nvGrpSpPr>
            <p:grpSpPr bwMode="auto">
              <a:xfrm>
                <a:off x="2898584" y="4000504"/>
                <a:ext cx="1271126" cy="1071570"/>
                <a:chOff x="586230" y="2500306"/>
                <a:chExt cx="1271126" cy="1071570"/>
              </a:xfrm>
            </p:grpSpPr>
            <p:sp>
              <p:nvSpPr>
                <p:cNvPr id="28" name="Rounded Rectangle 27"/>
                <p:cNvSpPr/>
                <p:nvPr/>
              </p:nvSpPr>
              <p:spPr>
                <a:xfrm>
                  <a:off x="785472" y="2497816"/>
                  <a:ext cx="857254" cy="1073708"/>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Calibri" pitchFamily="34" charset="0"/>
                    <a:ea typeface="PMingLiU" pitchFamily="18" charset="-120"/>
                  </a:endParaRPr>
                </a:p>
              </p:txBody>
            </p:sp>
            <p:sp>
              <p:nvSpPr>
                <p:cNvPr id="29" name="Rounded Rectangle 28"/>
                <p:cNvSpPr/>
                <p:nvPr/>
              </p:nvSpPr>
              <p:spPr>
                <a:xfrm>
                  <a:off x="1500429" y="2927705"/>
                  <a:ext cx="357479" cy="2149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Calibri" pitchFamily="34" charset="0"/>
                    <a:ea typeface="PMingLiU" pitchFamily="18" charset="-120"/>
                  </a:endParaRPr>
                </a:p>
              </p:txBody>
            </p:sp>
            <p:grpSp>
              <p:nvGrpSpPr>
                <p:cNvPr id="339985" name="Group 284"/>
                <p:cNvGrpSpPr>
                  <a:grpSpLocks/>
                </p:cNvGrpSpPr>
                <p:nvPr/>
              </p:nvGrpSpPr>
              <p:grpSpPr bwMode="auto">
                <a:xfrm>
                  <a:off x="1466828" y="2957962"/>
                  <a:ext cx="357190" cy="142876"/>
                  <a:chOff x="1452314" y="2928934"/>
                  <a:chExt cx="357190" cy="142876"/>
                </a:xfrm>
              </p:grpSpPr>
              <p:cxnSp>
                <p:nvCxnSpPr>
                  <p:cNvPr id="37" name="Straight Connector 36"/>
                  <p:cNvCxnSpPr/>
                  <p:nvPr/>
                </p:nvCxnSpPr>
                <p:spPr>
                  <a:xfrm>
                    <a:off x="1452366" y="3063941"/>
                    <a:ext cx="357478" cy="101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452366" y="2924025"/>
                    <a:ext cx="357478" cy="1014"/>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31" name="Rectangle 30"/>
                <p:cNvSpPr/>
                <p:nvPr/>
              </p:nvSpPr>
              <p:spPr>
                <a:xfrm>
                  <a:off x="643175" y="2785761"/>
                  <a:ext cx="499776" cy="499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Calibri" pitchFamily="34" charset="0"/>
                    <a:ea typeface="PMingLiU" pitchFamily="18" charset="-120"/>
                  </a:endParaRPr>
                </a:p>
              </p:txBody>
            </p:sp>
            <p:grpSp>
              <p:nvGrpSpPr>
                <p:cNvPr id="339987" name="Group 279"/>
                <p:cNvGrpSpPr>
                  <a:grpSpLocks/>
                </p:cNvGrpSpPr>
                <p:nvPr/>
              </p:nvGrpSpPr>
              <p:grpSpPr bwMode="auto">
                <a:xfrm>
                  <a:off x="586230" y="2828468"/>
                  <a:ext cx="428628" cy="428628"/>
                  <a:chOff x="514792" y="2714620"/>
                  <a:chExt cx="428628" cy="428628"/>
                </a:xfrm>
              </p:grpSpPr>
              <p:cxnSp>
                <p:nvCxnSpPr>
                  <p:cNvPr id="33" name="Straight Connector 32"/>
                  <p:cNvCxnSpPr/>
                  <p:nvPr/>
                </p:nvCxnSpPr>
                <p:spPr>
                  <a:xfrm>
                    <a:off x="515049" y="2714496"/>
                    <a:ext cx="433833" cy="101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15049" y="2998385"/>
                    <a:ext cx="433833" cy="101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57347" y="2857455"/>
                    <a:ext cx="148082" cy="101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57347" y="3141343"/>
                    <a:ext cx="148082" cy="2028"/>
                  </a:xfrm>
                  <a:prstGeom prst="line">
                    <a:avLst/>
                  </a:prstGeom>
                  <a:ln w="25400"/>
                </p:spPr>
                <p:style>
                  <a:lnRef idx="1">
                    <a:schemeClr val="accent1"/>
                  </a:lnRef>
                  <a:fillRef idx="0">
                    <a:schemeClr val="accent1"/>
                  </a:fillRef>
                  <a:effectRef idx="0">
                    <a:schemeClr val="accent1"/>
                  </a:effectRef>
                  <a:fontRef idx="minor">
                    <a:schemeClr val="tx1"/>
                  </a:fontRef>
                </p:style>
              </p:cxnSp>
            </p:grpSp>
          </p:grpSp>
          <p:sp>
            <p:nvSpPr>
              <p:cNvPr id="23" name="Rectangle 22"/>
              <p:cNvSpPr/>
              <p:nvPr/>
            </p:nvSpPr>
            <p:spPr>
              <a:xfrm>
                <a:off x="3383578" y="3928057"/>
                <a:ext cx="357478" cy="1439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Calibri" pitchFamily="34" charset="0"/>
                  <a:ea typeface="PMingLiU" pitchFamily="18" charset="-120"/>
                </a:endParaRPr>
              </a:p>
            </p:txBody>
          </p:sp>
          <p:sp>
            <p:nvSpPr>
              <p:cNvPr id="24" name="Arc 23"/>
              <p:cNvSpPr/>
              <p:nvPr/>
            </p:nvSpPr>
            <p:spPr>
              <a:xfrm>
                <a:off x="3241280" y="3785098"/>
                <a:ext cx="642073" cy="213931"/>
              </a:xfrm>
              <a:prstGeom prst="arc">
                <a:avLst>
                  <a:gd name="adj1" fmla="val 10800013"/>
                  <a:gd name="adj2" fmla="val 21402363"/>
                </a:avLst>
              </a:prstGeom>
              <a:ln>
                <a:headEnd type="non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latin typeface="Calibri" pitchFamily="34" charset="0"/>
                  <a:ea typeface="PMingLiU" pitchFamily="18" charset="-120"/>
                </a:endParaRPr>
              </a:p>
            </p:txBody>
          </p:sp>
          <p:sp>
            <p:nvSpPr>
              <p:cNvPr id="339981" name="TextBox 27"/>
              <p:cNvSpPr txBox="1">
                <a:spLocks noChangeArrowheads="1"/>
              </p:cNvSpPr>
              <p:nvPr/>
            </p:nvSpPr>
            <p:spPr bwMode="auto">
              <a:xfrm>
                <a:off x="3955873" y="4072309"/>
                <a:ext cx="361313" cy="277913"/>
              </a:xfrm>
              <a:prstGeom prst="rect">
                <a:avLst/>
              </a:prstGeom>
              <a:noFill/>
              <a:ln w="9525">
                <a:noFill/>
                <a:miter lim="800000"/>
                <a:headEnd/>
                <a:tailEnd/>
              </a:ln>
            </p:spPr>
            <p:txBody>
              <a:bodyPr wrap="none">
                <a:spAutoFit/>
              </a:bodyPr>
              <a:lstStyle/>
              <a:p>
                <a:r>
                  <a:rPr lang="en-US" altLang="zh-TW">
                    <a:solidFill>
                      <a:srgbClr val="002060"/>
                    </a:solidFill>
                    <a:latin typeface="Calibri" pitchFamily="34" charset="0"/>
                    <a:ea typeface="PMingLiU" pitchFamily="18" charset="-120"/>
                  </a:rPr>
                  <a:t>Vc</a:t>
                </a:r>
                <a:endParaRPr lang="zh-TW" altLang="en-US">
                  <a:solidFill>
                    <a:srgbClr val="002060"/>
                  </a:solidFill>
                  <a:latin typeface="Calibri" pitchFamily="34" charset="0"/>
                  <a:ea typeface="PMingLiU" pitchFamily="18" charset="-120"/>
                </a:endParaRPr>
              </a:p>
            </p:txBody>
          </p:sp>
          <p:sp>
            <p:nvSpPr>
              <p:cNvPr id="27" name="Equal 26"/>
              <p:cNvSpPr/>
              <p:nvPr/>
            </p:nvSpPr>
            <p:spPr>
              <a:xfrm>
                <a:off x="2143394" y="4213973"/>
                <a:ext cx="714957" cy="42887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latin typeface="Calibri" pitchFamily="34" charset="0"/>
                  <a:ea typeface="PMingLiU" pitchFamily="18" charset="-120"/>
                </a:endParaRPr>
              </a:p>
            </p:txBody>
          </p:sp>
        </p:grpSp>
        <p:sp>
          <p:nvSpPr>
            <p:cNvPr id="339973" name="Text Box 36"/>
            <p:cNvSpPr txBox="1">
              <a:spLocks noChangeArrowheads="1"/>
            </p:cNvSpPr>
            <p:nvPr/>
          </p:nvSpPr>
          <p:spPr bwMode="auto">
            <a:xfrm>
              <a:off x="975" y="2432"/>
              <a:ext cx="1134" cy="175"/>
            </a:xfrm>
            <a:prstGeom prst="rect">
              <a:avLst/>
            </a:prstGeom>
            <a:noFill/>
            <a:ln w="9525">
              <a:noFill/>
              <a:miter lim="800000"/>
              <a:headEnd/>
              <a:tailEnd/>
            </a:ln>
          </p:spPr>
          <p:txBody>
            <a:bodyPr>
              <a:spAutoFit/>
            </a:bodyPr>
            <a:lstStyle/>
            <a:p>
              <a:pPr>
                <a:spcBef>
                  <a:spcPct val="50000"/>
                </a:spcBef>
              </a:pPr>
              <a:r>
                <a:rPr lang="en-US" altLang="zh-TW">
                  <a:ea typeface="PMingLiU" pitchFamily="18" charset="-120"/>
                </a:rPr>
                <a:t>Energy source</a:t>
              </a:r>
            </a:p>
          </p:txBody>
        </p:sp>
        <p:sp>
          <p:nvSpPr>
            <p:cNvPr id="339974" name="Line 37"/>
            <p:cNvSpPr>
              <a:spLocks noChangeShapeType="1"/>
            </p:cNvSpPr>
            <p:nvPr/>
          </p:nvSpPr>
          <p:spPr bwMode="auto">
            <a:xfrm flipV="1">
              <a:off x="1746" y="2024"/>
              <a:ext cx="227" cy="408"/>
            </a:xfrm>
            <a:prstGeom prst="line">
              <a:avLst/>
            </a:prstGeom>
            <a:noFill/>
            <a:ln w="9525">
              <a:solidFill>
                <a:schemeClr val="tx1"/>
              </a:solidFill>
              <a:round/>
              <a:headEnd/>
              <a:tailEnd type="triangle" w="med" len="med"/>
            </a:ln>
          </p:spPr>
          <p:txBody>
            <a:bodyPr/>
            <a:lstStyle/>
            <a:p>
              <a:endParaRPr lang="en-US"/>
            </a:p>
          </p:txBody>
        </p:sp>
        <p:sp>
          <p:nvSpPr>
            <p:cNvPr id="339975" name="Text Box 38"/>
            <p:cNvSpPr txBox="1">
              <a:spLocks noChangeArrowheads="1"/>
            </p:cNvSpPr>
            <p:nvPr/>
          </p:nvSpPr>
          <p:spPr bwMode="auto">
            <a:xfrm>
              <a:off x="1428" y="1071"/>
              <a:ext cx="590" cy="175"/>
            </a:xfrm>
            <a:prstGeom prst="rect">
              <a:avLst/>
            </a:prstGeom>
            <a:noFill/>
            <a:ln w="9525">
              <a:noFill/>
              <a:miter lim="800000"/>
              <a:headEnd/>
              <a:tailEnd/>
            </a:ln>
          </p:spPr>
          <p:txBody>
            <a:bodyPr>
              <a:spAutoFit/>
            </a:bodyPr>
            <a:lstStyle/>
            <a:p>
              <a:pPr>
                <a:spcBef>
                  <a:spcPct val="50000"/>
                </a:spcBef>
              </a:pPr>
              <a:r>
                <a:rPr lang="en-US" altLang="zh-TW">
                  <a:ea typeface="PMingLiU" pitchFamily="18" charset="-120"/>
                </a:rPr>
                <a:t>battery</a:t>
              </a:r>
            </a:p>
          </p:txBody>
        </p:sp>
        <p:sp>
          <p:nvSpPr>
            <p:cNvPr id="339976" name="Line 39"/>
            <p:cNvSpPr>
              <a:spLocks noChangeShapeType="1"/>
            </p:cNvSpPr>
            <p:nvPr/>
          </p:nvSpPr>
          <p:spPr bwMode="auto">
            <a:xfrm>
              <a:off x="1791" y="1298"/>
              <a:ext cx="227" cy="408"/>
            </a:xfrm>
            <a:prstGeom prst="line">
              <a:avLst/>
            </a:prstGeom>
            <a:noFill/>
            <a:ln w="9525">
              <a:solidFill>
                <a:schemeClr val="tx1"/>
              </a:solidFill>
              <a:round/>
              <a:headEnd/>
              <a:tailEnd type="triangle" w="med" len="med"/>
            </a:ln>
          </p:spPr>
          <p:txBody>
            <a:bodyPr/>
            <a:lstStyle/>
            <a:p>
              <a:endParaRPr lang="en-US"/>
            </a:p>
          </p:txBody>
        </p:sp>
      </p:grpSp>
      <p:sp>
        <p:nvSpPr>
          <p:cNvPr id="6" name="TextBox 5"/>
          <p:cNvSpPr txBox="1"/>
          <p:nvPr/>
        </p:nvSpPr>
        <p:spPr>
          <a:xfrm>
            <a:off x="4113213" y="5526088"/>
            <a:ext cx="1303337" cy="461962"/>
          </a:xfrm>
          <a:prstGeom prst="rect">
            <a:avLst/>
          </a:prstGeom>
          <a:noFill/>
        </p:spPr>
        <p:txBody>
          <a:bodyPr wrap="none">
            <a:spAutoFit/>
          </a:bodyPr>
          <a:lstStyle/>
          <a:p>
            <a:pPr>
              <a:defRPr/>
            </a:pPr>
            <a:r>
              <a:rPr lang="en-US" sz="2400" b="1" dirty="0">
                <a:latin typeface="+mn-lt"/>
              </a:rPr>
              <a:t>Charging</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Some Electronic Components</a:t>
            </a:r>
          </a:p>
        </p:txBody>
      </p:sp>
      <p:sp>
        <p:nvSpPr>
          <p:cNvPr id="7171" name="Content Placeholder 2"/>
          <p:cNvSpPr txBox="1">
            <a:spLocks/>
          </p:cNvSpPr>
          <p:nvPr/>
        </p:nvSpPr>
        <p:spPr bwMode="auto">
          <a:xfrm>
            <a:off x="457200" y="941388"/>
            <a:ext cx="8229600" cy="5370512"/>
          </a:xfrm>
          <a:prstGeom prst="rect">
            <a:avLst/>
          </a:prstGeom>
          <a:noFill/>
          <a:ln>
            <a:noFill/>
          </a:ln>
          <a:extLst/>
        </p:spPr>
        <p:txBody>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spcBef>
                <a:spcPts val="400"/>
              </a:spcBef>
              <a:spcAft>
                <a:spcPts val="200"/>
              </a:spcAft>
              <a:buFont typeface="Arial" charset="0"/>
              <a:buChar char="•"/>
              <a:defRPr/>
            </a:pPr>
            <a:r>
              <a:rPr lang="en-US" sz="2000" b="1" dirty="0" smtClean="0">
                <a:solidFill>
                  <a:srgbClr val="558ED5"/>
                </a:solidFill>
                <a:latin typeface="Calibri" pitchFamily="34" charset="0"/>
                <a:sym typeface="Wingdings" pitchFamily="2" charset="2"/>
              </a:rPr>
              <a:t>Resistors</a:t>
            </a:r>
            <a:r>
              <a:rPr lang="en-US" sz="2000" dirty="0" smtClean="0">
                <a:latin typeface="Calibri" pitchFamily="34" charset="0"/>
                <a:sym typeface="Wingdings" pitchFamily="2" charset="2"/>
              </a:rPr>
              <a:t> – providing resistance (actually every matter on earth is a resistor)</a:t>
            </a:r>
          </a:p>
          <a:p>
            <a:pPr eaLnBrk="1" hangingPunct="1">
              <a:spcBef>
                <a:spcPts val="400"/>
              </a:spcBef>
              <a:spcAft>
                <a:spcPts val="200"/>
              </a:spcAft>
              <a:buFont typeface="Arial" charset="0"/>
              <a:buChar char="•"/>
              <a:defRPr/>
            </a:pPr>
            <a:endParaRPr lang="en-US" sz="2000" dirty="0">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000" dirty="0" smtClean="0">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000" dirty="0">
              <a:latin typeface="Calibri" pitchFamily="34" charset="0"/>
              <a:sym typeface="Wingdings" pitchFamily="2" charset="2"/>
            </a:endParaRPr>
          </a:p>
          <a:p>
            <a:pPr marL="0" indent="0" eaLnBrk="1" hangingPunct="1">
              <a:spcBef>
                <a:spcPts val="400"/>
              </a:spcBef>
              <a:spcAft>
                <a:spcPts val="200"/>
              </a:spcAft>
              <a:defRPr/>
            </a:pPr>
            <a:endParaRPr lang="en-US" sz="2000" dirty="0" smtClean="0">
              <a:latin typeface="Calibri" pitchFamily="34" charset="0"/>
              <a:sym typeface="Wingdings" pitchFamily="2" charset="2"/>
            </a:endParaRPr>
          </a:p>
          <a:p>
            <a:pPr marL="0" indent="0" eaLnBrk="1" hangingPunct="1">
              <a:spcBef>
                <a:spcPts val="400"/>
              </a:spcBef>
              <a:spcAft>
                <a:spcPts val="200"/>
              </a:spcAft>
              <a:defRPr/>
            </a:pPr>
            <a:endParaRPr lang="en-US" sz="2000" dirty="0">
              <a:latin typeface="Calibri" pitchFamily="34" charset="0"/>
              <a:sym typeface="Wingdings" pitchFamily="2" charset="2"/>
            </a:endParaRPr>
          </a:p>
          <a:p>
            <a:pPr eaLnBrk="1" hangingPunct="1">
              <a:spcBef>
                <a:spcPts val="400"/>
              </a:spcBef>
              <a:spcAft>
                <a:spcPts val="200"/>
              </a:spcAft>
              <a:buFont typeface="Arial" pitchFamily="34" charset="0"/>
              <a:buChar char="•"/>
              <a:defRPr/>
            </a:pPr>
            <a:r>
              <a:rPr lang="en-US" sz="2000" b="1" dirty="0" smtClean="0">
                <a:solidFill>
                  <a:srgbClr val="558ED5"/>
                </a:solidFill>
                <a:latin typeface="Calibri" pitchFamily="34" charset="0"/>
                <a:sym typeface="Wingdings" pitchFamily="2" charset="2"/>
              </a:rPr>
              <a:t>Capacitors</a:t>
            </a:r>
            <a:r>
              <a:rPr lang="en-US" sz="2000" dirty="0" smtClean="0">
                <a:latin typeface="Calibri" pitchFamily="34" charset="0"/>
                <a:sym typeface="Wingdings" pitchFamily="2" charset="2"/>
              </a:rPr>
              <a:t> – </a:t>
            </a:r>
            <a:r>
              <a:rPr lang="en-US" sz="2000" smtClean="0">
                <a:latin typeface="Calibri" pitchFamily="34" charset="0"/>
                <a:sym typeface="Wingdings" pitchFamily="2" charset="2"/>
              </a:rPr>
              <a:t>storehouse for charges</a:t>
            </a:r>
            <a:endParaRPr lang="en-US" sz="2000" dirty="0" smtClean="0">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400" b="1" dirty="0">
              <a:solidFill>
                <a:srgbClr val="558ED5"/>
              </a:solidFill>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400" b="1" dirty="0" smtClean="0">
              <a:solidFill>
                <a:srgbClr val="558ED5"/>
              </a:solidFill>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400" b="1" dirty="0">
              <a:solidFill>
                <a:srgbClr val="558ED5"/>
              </a:solidFill>
              <a:latin typeface="Calibri" pitchFamily="34" charset="0"/>
              <a:sym typeface="Wingdings" pitchFamily="2" charset="2"/>
            </a:endParaRPr>
          </a:p>
          <a:p>
            <a:pPr eaLnBrk="1" hangingPunct="1">
              <a:spcBef>
                <a:spcPts val="400"/>
              </a:spcBef>
              <a:spcAft>
                <a:spcPts val="200"/>
              </a:spcAft>
              <a:buFont typeface="Arial" charset="0"/>
              <a:buChar char="•"/>
              <a:defRPr/>
            </a:pPr>
            <a:endParaRPr lang="en-US" sz="2400" b="1" dirty="0" smtClean="0">
              <a:solidFill>
                <a:srgbClr val="558ED5"/>
              </a:solidFill>
              <a:latin typeface="Calibri" pitchFamily="34" charset="0"/>
              <a:sym typeface="Wingdings" pitchFamily="2" charset="2"/>
            </a:endParaRPr>
          </a:p>
        </p:txBody>
      </p:sp>
      <p:sp>
        <p:nvSpPr>
          <p:cNvPr id="1945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19460" name="Picture 2" descr="smd resistor codes"/>
          <p:cNvPicPr>
            <a:picLocks noChangeAspect="1" noChangeArrowheads="1"/>
          </p:cNvPicPr>
          <p:nvPr/>
        </p:nvPicPr>
        <p:blipFill>
          <a:blip r:embed="rId3"/>
          <a:srcRect/>
          <a:stretch>
            <a:fillRect/>
          </a:stretch>
        </p:blipFill>
        <p:spPr bwMode="auto">
          <a:xfrm>
            <a:off x="5449888" y="1384300"/>
            <a:ext cx="2225675" cy="2289175"/>
          </a:xfrm>
          <a:prstGeom prst="rect">
            <a:avLst/>
          </a:prstGeom>
          <a:noFill/>
          <a:ln w="9525">
            <a:noFill/>
            <a:miter lim="800000"/>
            <a:headEnd/>
            <a:tailEnd/>
          </a:ln>
        </p:spPr>
      </p:pic>
      <p:sp>
        <p:nvSpPr>
          <p:cNvPr id="19461" name="TextBox 2"/>
          <p:cNvSpPr txBox="1">
            <a:spLocks noChangeArrowheads="1"/>
          </p:cNvSpPr>
          <p:nvPr/>
        </p:nvSpPr>
        <p:spPr bwMode="auto">
          <a:xfrm>
            <a:off x="5006975" y="3552825"/>
            <a:ext cx="3486150" cy="400050"/>
          </a:xfrm>
          <a:prstGeom prst="rect">
            <a:avLst/>
          </a:prstGeom>
          <a:noFill/>
          <a:ln w="9525">
            <a:noFill/>
            <a:miter lim="800000"/>
            <a:headEnd/>
            <a:tailEnd/>
          </a:ln>
        </p:spPr>
        <p:txBody>
          <a:bodyPr wrap="none">
            <a:spAutoFit/>
          </a:bodyPr>
          <a:lstStyle/>
          <a:p>
            <a:r>
              <a:rPr lang="en-US" sz="1000">
                <a:latin typeface="Calibri" pitchFamily="34" charset="0"/>
              </a:rPr>
              <a:t>Source:</a:t>
            </a:r>
          </a:p>
          <a:p>
            <a:r>
              <a:rPr lang="en-US" sz="1000">
                <a:latin typeface="Calibri" pitchFamily="34" charset="0"/>
              </a:rPr>
              <a:t>http://www.electronicrepairguide.com/smd-resistor-code.html</a:t>
            </a:r>
          </a:p>
        </p:txBody>
      </p:sp>
      <p:pic>
        <p:nvPicPr>
          <p:cNvPr id="19462" name="Picture 4" descr="Resistor.jpg"/>
          <p:cNvPicPr>
            <a:picLocks noChangeAspect="1" noChangeArrowheads="1"/>
          </p:cNvPicPr>
          <p:nvPr/>
        </p:nvPicPr>
        <p:blipFill>
          <a:blip r:embed="rId4"/>
          <a:srcRect/>
          <a:stretch>
            <a:fillRect/>
          </a:stretch>
        </p:blipFill>
        <p:spPr bwMode="auto">
          <a:xfrm>
            <a:off x="2011363" y="1566863"/>
            <a:ext cx="2262187" cy="1503362"/>
          </a:xfrm>
          <a:prstGeom prst="rect">
            <a:avLst/>
          </a:prstGeom>
          <a:noFill/>
          <a:ln w="9525">
            <a:noFill/>
            <a:miter lim="800000"/>
            <a:headEnd/>
            <a:tailEnd/>
          </a:ln>
        </p:spPr>
      </p:pic>
      <p:sp>
        <p:nvSpPr>
          <p:cNvPr id="19463" name="TextBox 10"/>
          <p:cNvSpPr txBox="1">
            <a:spLocks noChangeArrowheads="1"/>
          </p:cNvSpPr>
          <p:nvPr/>
        </p:nvSpPr>
        <p:spPr bwMode="auto">
          <a:xfrm>
            <a:off x="2011363" y="3028950"/>
            <a:ext cx="2125662" cy="400050"/>
          </a:xfrm>
          <a:prstGeom prst="rect">
            <a:avLst/>
          </a:prstGeom>
          <a:noFill/>
          <a:ln w="9525">
            <a:noFill/>
            <a:miter lim="800000"/>
            <a:headEnd/>
            <a:tailEnd/>
          </a:ln>
        </p:spPr>
        <p:txBody>
          <a:bodyPr wrap="none">
            <a:spAutoFit/>
          </a:bodyPr>
          <a:lstStyle/>
          <a:p>
            <a:r>
              <a:rPr lang="en-US" sz="1000">
                <a:latin typeface="Calibri" pitchFamily="34" charset="0"/>
              </a:rPr>
              <a:t>Source:</a:t>
            </a:r>
          </a:p>
          <a:p>
            <a:r>
              <a:rPr lang="en-US" sz="1000">
                <a:latin typeface="Calibri" pitchFamily="34" charset="0"/>
              </a:rPr>
              <a:t>http://en.wikipedia.org/wiki/Resistor</a:t>
            </a:r>
          </a:p>
        </p:txBody>
      </p:sp>
      <p:pic>
        <p:nvPicPr>
          <p:cNvPr id="19464" name="Picture 2" descr="Photo-SMDcapacitors.jpg"/>
          <p:cNvPicPr>
            <a:picLocks noChangeAspect="1" noChangeArrowheads="1"/>
          </p:cNvPicPr>
          <p:nvPr/>
        </p:nvPicPr>
        <p:blipFill>
          <a:blip r:embed="rId5"/>
          <a:srcRect/>
          <a:stretch>
            <a:fillRect/>
          </a:stretch>
        </p:blipFill>
        <p:spPr bwMode="auto">
          <a:xfrm>
            <a:off x="2801938" y="4113213"/>
            <a:ext cx="2670175" cy="1998662"/>
          </a:xfrm>
          <a:prstGeom prst="rect">
            <a:avLst/>
          </a:prstGeom>
          <a:noFill/>
          <a:ln w="9525">
            <a:noFill/>
            <a:miter lim="800000"/>
            <a:headEnd/>
            <a:tailEnd/>
          </a:ln>
        </p:spPr>
      </p:pic>
      <p:sp>
        <p:nvSpPr>
          <p:cNvPr id="19465" name="TextBox 9"/>
          <p:cNvSpPr txBox="1">
            <a:spLocks noChangeArrowheads="1"/>
          </p:cNvSpPr>
          <p:nvPr/>
        </p:nvSpPr>
        <p:spPr bwMode="auto">
          <a:xfrm>
            <a:off x="2801938" y="6140450"/>
            <a:ext cx="2205037" cy="400050"/>
          </a:xfrm>
          <a:prstGeom prst="rect">
            <a:avLst/>
          </a:prstGeom>
          <a:noFill/>
          <a:ln w="9525">
            <a:noFill/>
            <a:miter lim="800000"/>
            <a:headEnd/>
            <a:tailEnd/>
          </a:ln>
        </p:spPr>
        <p:txBody>
          <a:bodyPr wrap="none">
            <a:spAutoFit/>
          </a:bodyPr>
          <a:lstStyle/>
          <a:p>
            <a:r>
              <a:rPr lang="en-US" sz="1000">
                <a:latin typeface="Calibri" pitchFamily="34" charset="0"/>
              </a:rPr>
              <a:t>Source:</a:t>
            </a:r>
          </a:p>
          <a:p>
            <a:r>
              <a:rPr lang="en-US" sz="1000">
                <a:latin typeface="Calibri" pitchFamily="34" charset="0"/>
              </a:rPr>
              <a:t>http://en.wikipedia.org/wiki/Capacitor</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23"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r>
              <a:rPr lang="en-US" sz="2400" b="1">
                <a:solidFill>
                  <a:srgbClr val="558ED5"/>
                </a:solidFill>
                <a:latin typeface="Calibri" pitchFamily="34" charset="0"/>
                <a:sym typeface="Wingdings" pitchFamily="2" charset="2"/>
              </a:rPr>
              <a:t>Voltage --</a:t>
            </a:r>
            <a:r>
              <a:rPr lang="en-US" sz="2400">
                <a:latin typeface="Calibri" pitchFamily="34" charset="0"/>
                <a:sym typeface="Wingdings" pitchFamily="2" charset="2"/>
              </a:rPr>
              <a:t> </a:t>
            </a:r>
            <a:r>
              <a:rPr lang="en-US" sz="2400" i="1">
                <a:latin typeface="Calibri" pitchFamily="34" charset="0"/>
                <a:sym typeface="Wingdings" pitchFamily="2" charset="2"/>
              </a:rPr>
              <a:t>V=0</a:t>
            </a:r>
            <a:r>
              <a:rPr lang="en-US" sz="2400">
                <a:latin typeface="Calibri" pitchFamily="34" charset="0"/>
                <a:sym typeface="Wingdings" pitchFamily="2" charset="2"/>
              </a:rPr>
              <a:t> at </a:t>
            </a:r>
            <a:r>
              <a:rPr lang="en-US" sz="2400" i="1">
                <a:latin typeface="Calibri" pitchFamily="34" charset="0"/>
                <a:sym typeface="Wingdings" pitchFamily="2" charset="2"/>
              </a:rPr>
              <a:t>t=0</a:t>
            </a:r>
            <a:r>
              <a:rPr lang="en-US" sz="2400">
                <a:latin typeface="Calibri" pitchFamily="34" charset="0"/>
                <a:sym typeface="Wingdings" pitchFamily="2" charset="2"/>
              </a:rPr>
              <a:t>; slowly rise to </a:t>
            </a:r>
            <a:r>
              <a:rPr lang="en-US" sz="2400" i="1">
                <a:latin typeface="Calibri" pitchFamily="34" charset="0"/>
                <a:sym typeface="Wingdings" pitchFamily="2" charset="2"/>
              </a:rPr>
              <a:t>V</a:t>
            </a:r>
            <a:r>
              <a:rPr lang="en-US" sz="2400" i="1" baseline="-25000">
                <a:latin typeface="Calibri" pitchFamily="34" charset="0"/>
                <a:sym typeface="Wingdings" pitchFamily="2" charset="2"/>
              </a:rPr>
              <a:t>s</a:t>
            </a:r>
          </a:p>
          <a:p>
            <a:pPr marL="342900" indent="-342900">
              <a:spcBef>
                <a:spcPts val="400"/>
              </a:spcBef>
              <a:spcAft>
                <a:spcPts val="200"/>
              </a:spcAft>
              <a:buFont typeface="Arial" charset="0"/>
              <a:buChar char="•"/>
            </a:pPr>
            <a:endParaRPr lang="en-US" sz="1600">
              <a:latin typeface="Calibri" pitchFamily="34" charset="0"/>
              <a:sym typeface="Wingdings" pitchFamily="2" charset="2"/>
            </a:endParaRPr>
          </a:p>
          <a:p>
            <a:pPr marL="342900" indent="-342900">
              <a:spcBef>
                <a:spcPts val="400"/>
              </a:spcBef>
              <a:spcAft>
                <a:spcPts val="200"/>
              </a:spcAft>
              <a:buFont typeface="Arial" charset="0"/>
              <a:buChar char="•"/>
            </a:pPr>
            <a:r>
              <a:rPr lang="en-US" sz="2400" b="1">
                <a:solidFill>
                  <a:srgbClr val="558ED5"/>
                </a:solidFill>
                <a:latin typeface="Calibri" pitchFamily="34" charset="0"/>
                <a:sym typeface="Wingdings" pitchFamily="2" charset="2"/>
              </a:rPr>
              <a:t>Current --</a:t>
            </a:r>
            <a:r>
              <a:rPr lang="en-US" sz="2400">
                <a:latin typeface="Calibri" pitchFamily="34" charset="0"/>
                <a:sym typeface="Wingdings" pitchFamily="2" charset="2"/>
              </a:rPr>
              <a:t> </a:t>
            </a:r>
            <a:r>
              <a:rPr lang="en-US" sz="2400" i="1">
                <a:latin typeface="Calibri" pitchFamily="34" charset="0"/>
                <a:sym typeface="Wingdings" pitchFamily="2" charset="2"/>
              </a:rPr>
              <a:t>I=V/R</a:t>
            </a:r>
            <a:r>
              <a:rPr lang="en-US" sz="2400">
                <a:latin typeface="Calibri" pitchFamily="34" charset="0"/>
                <a:sym typeface="Wingdings" pitchFamily="2" charset="2"/>
              </a:rPr>
              <a:t> at </a:t>
            </a:r>
            <a:r>
              <a:rPr lang="en-US" sz="2400" i="1">
                <a:latin typeface="Calibri" pitchFamily="34" charset="0"/>
                <a:sym typeface="Wingdings" pitchFamily="2" charset="2"/>
              </a:rPr>
              <a:t>t=0</a:t>
            </a:r>
            <a:r>
              <a:rPr lang="en-US" sz="2400">
                <a:latin typeface="Calibri" pitchFamily="34" charset="0"/>
                <a:sym typeface="Wingdings" pitchFamily="2" charset="2"/>
              </a:rPr>
              <a:t>; slowly drop to </a:t>
            </a:r>
            <a:r>
              <a:rPr lang="en-US" sz="2400" i="1">
                <a:latin typeface="Calibri" pitchFamily="34" charset="0"/>
                <a:sym typeface="Wingdings" pitchFamily="2" charset="2"/>
              </a:rPr>
              <a:t>0</a:t>
            </a: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p:txBody>
      </p:sp>
      <p:sp>
        <p:nvSpPr>
          <p:cNvPr id="342024"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rPr>
              <a:t>R-C network – Charging up</a:t>
            </a:r>
          </a:p>
        </p:txBody>
      </p:sp>
      <p:sp>
        <p:nvSpPr>
          <p:cNvPr id="34202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342026" name="AutoShape 5" descr="http://upload.wikimedia.org/wikipedia/commons/thumb/d/de/Condensators.JPG/220px-Condensators.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graphicFrame>
        <p:nvGraphicFramePr>
          <p:cNvPr id="342022" name="Object 6"/>
          <p:cNvGraphicFramePr>
            <a:graphicFrameLocks noChangeAspect="1"/>
          </p:cNvGraphicFramePr>
          <p:nvPr/>
        </p:nvGraphicFramePr>
        <p:xfrm>
          <a:off x="5761038" y="1357313"/>
          <a:ext cx="3157537" cy="3074987"/>
        </p:xfrm>
        <a:graphic>
          <a:graphicData uri="http://schemas.openxmlformats.org/presentationml/2006/ole">
            <p:oleObj spid="_x0000_s342022" name="Visio" r:id="rId4" imgW="1348026" imgH="1312450" progId="Visio.Drawing.11">
              <p:embed/>
            </p:oleObj>
          </a:graphicData>
        </a:graphic>
      </p:graphicFrame>
      <p:pic>
        <p:nvPicPr>
          <p:cNvPr id="342027" name="Picture 22" descr="http://hyperphysics.phy-astr.gsu.edu/hbase/electric/imgele/capchg3.gif"/>
          <p:cNvPicPr>
            <a:picLocks noChangeAspect="1" noChangeArrowheads="1"/>
          </p:cNvPicPr>
          <p:nvPr/>
        </p:nvPicPr>
        <p:blipFill>
          <a:blip r:embed="rId5"/>
          <a:srcRect/>
          <a:stretch>
            <a:fillRect/>
          </a:stretch>
        </p:blipFill>
        <p:spPr bwMode="auto">
          <a:xfrm>
            <a:off x="1025525" y="1239838"/>
            <a:ext cx="4595813" cy="2778125"/>
          </a:xfrm>
          <a:prstGeom prst="rect">
            <a:avLst/>
          </a:prstGeom>
          <a:noFill/>
          <a:ln w="9525">
            <a:noFill/>
            <a:miter lim="800000"/>
            <a:headEnd/>
            <a:tailEnd/>
          </a:ln>
        </p:spPr>
      </p:pic>
      <p:sp>
        <p:nvSpPr>
          <p:cNvPr id="7" name="TextBox 6"/>
          <p:cNvSpPr txBox="1"/>
          <p:nvPr/>
        </p:nvSpPr>
        <p:spPr>
          <a:xfrm>
            <a:off x="1319213" y="4017963"/>
            <a:ext cx="3768725" cy="414337"/>
          </a:xfrm>
          <a:prstGeom prst="rect">
            <a:avLst/>
          </a:prstGeom>
          <a:noFill/>
        </p:spPr>
        <p:txBody>
          <a:bodyPr wrap="none">
            <a:spAutoFit/>
          </a:bodyPr>
          <a:lstStyle/>
          <a:p>
            <a:pPr>
              <a:defRPr/>
            </a:pPr>
            <a:r>
              <a:rPr lang="en-US" sz="1050" dirty="0">
                <a:latin typeface="+mn-lt"/>
              </a:rPr>
              <a:t>Source:</a:t>
            </a:r>
          </a:p>
          <a:p>
            <a:pPr>
              <a:defRPr/>
            </a:pPr>
            <a:r>
              <a:rPr lang="en-US" sz="1050" dirty="0">
                <a:latin typeface="+mn-lt"/>
              </a:rPr>
              <a:t>http://hyperphysics.phy-astr.gsu.edu/hbase/electric/capchg.html</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74"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a:latin typeface="Calibri" pitchFamily="34" charset="0"/>
                <a:sym typeface="Wingdings" pitchFamily="2" charset="2"/>
              </a:rPr>
              <a:t>By basic laws of R and C, we write</a:t>
            </a: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pPr>
            <a:endParaRPr lang="en-US" sz="2400">
              <a:latin typeface="Calibri" pitchFamily="34" charset="0"/>
              <a:sym typeface="Wingdings" pitchFamily="2" charset="2"/>
            </a:endParaRPr>
          </a:p>
          <a:p>
            <a:pPr marL="342900" indent="-342900">
              <a:spcBef>
                <a:spcPts val="400"/>
              </a:spcBef>
              <a:spcAft>
                <a:spcPts val="200"/>
              </a:spcAft>
            </a:pPr>
            <a:r>
              <a:rPr lang="en-US" sz="2400">
                <a:latin typeface="Calibri" pitchFamily="34" charset="0"/>
                <a:sym typeface="Wingdings" pitchFamily="2" charset="2"/>
              </a:rPr>
              <a:t>	</a:t>
            </a:r>
            <a:r>
              <a:rPr lang="en-US" sz="2400" b="1">
                <a:solidFill>
                  <a:srgbClr val="558ED5"/>
                </a:solidFill>
                <a:latin typeface="Calibri" pitchFamily="34" charset="0"/>
                <a:sym typeface="Wingdings" pitchFamily="2" charset="2"/>
              </a:rPr>
              <a:t>a first-order ordinary differential equation!</a:t>
            </a: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r>
              <a:rPr lang="en-US" sz="2400">
                <a:latin typeface="Calibri" pitchFamily="34" charset="0"/>
                <a:sym typeface="Wingdings" pitchFamily="2" charset="2"/>
              </a:rPr>
              <a:t>Assume that </a:t>
            </a:r>
            <a:r>
              <a:rPr lang="en-US" sz="2400" i="1">
                <a:latin typeface="Calibri" pitchFamily="34" charset="0"/>
                <a:sym typeface="Wingdings" pitchFamily="2" charset="2"/>
              </a:rPr>
              <a:t>V</a:t>
            </a:r>
            <a:r>
              <a:rPr lang="en-US" sz="2400" i="1" baseline="-25000">
                <a:latin typeface="Calibri" pitchFamily="34" charset="0"/>
                <a:sym typeface="Wingdings" pitchFamily="2" charset="2"/>
              </a:rPr>
              <a:t>C </a:t>
            </a:r>
            <a:r>
              <a:rPr lang="en-US" sz="2400" i="1">
                <a:latin typeface="Calibri" pitchFamily="34" charset="0"/>
                <a:sym typeface="Wingdings" pitchFamily="2" charset="2"/>
              </a:rPr>
              <a:t>(t) = 0 at t=0. </a:t>
            </a:r>
            <a:r>
              <a:rPr lang="en-US" sz="2400">
                <a:latin typeface="Calibri" pitchFamily="34" charset="0"/>
                <a:sym typeface="Wingdings" pitchFamily="2" charset="2"/>
              </a:rPr>
              <a:t>The solution is</a:t>
            </a:r>
          </a:p>
          <a:p>
            <a:pPr marL="342900" indent="-342900">
              <a:spcBef>
                <a:spcPts val="400"/>
              </a:spcBef>
              <a:spcAft>
                <a:spcPts val="200"/>
              </a:spcAft>
              <a:buFont typeface="Arial" charset="0"/>
              <a:buChar char="•"/>
            </a:pPr>
            <a:endParaRPr lang="en-US" sz="2400" i="1">
              <a:latin typeface="Calibri" pitchFamily="34" charset="0"/>
              <a:sym typeface="Wingdings" pitchFamily="2" charset="2"/>
            </a:endParaRPr>
          </a:p>
          <a:p>
            <a:pPr marL="342900" indent="-342900">
              <a:spcBef>
                <a:spcPts val="400"/>
              </a:spcBef>
              <a:spcAft>
                <a:spcPts val="200"/>
              </a:spcAft>
              <a:buFont typeface="Arial" charset="0"/>
              <a:buChar char="•"/>
            </a:pPr>
            <a:endParaRPr lang="en-US" sz="2400" i="1">
              <a:latin typeface="Calibri" pitchFamily="34" charset="0"/>
              <a:sym typeface="Wingdings" pitchFamily="2" charset="2"/>
            </a:endParaRPr>
          </a:p>
          <a:p>
            <a:pPr marL="342900" indent="-342900">
              <a:spcBef>
                <a:spcPts val="400"/>
              </a:spcBef>
              <a:spcAft>
                <a:spcPts val="200"/>
              </a:spcAft>
              <a:buFont typeface="Arial" charset="0"/>
              <a:buChar char="•"/>
            </a:pPr>
            <a:endParaRPr lang="en-US" sz="2400" i="1">
              <a:latin typeface="Calibri" pitchFamily="34" charset="0"/>
              <a:sym typeface="Wingdings" pitchFamily="2" charset="2"/>
            </a:endParaRPr>
          </a:p>
          <a:p>
            <a:pPr marL="342900" indent="-342900">
              <a:spcBef>
                <a:spcPts val="400"/>
              </a:spcBef>
              <a:spcAft>
                <a:spcPts val="200"/>
              </a:spcAft>
              <a:buFont typeface="Arial" charset="0"/>
              <a:buChar char="•"/>
            </a:pPr>
            <a:r>
              <a:rPr lang="en-US" sz="2400" b="1">
                <a:solidFill>
                  <a:srgbClr val="558ED5"/>
                </a:solidFill>
                <a:latin typeface="Calibri" pitchFamily="34" charset="0"/>
                <a:sym typeface="Wingdings" pitchFamily="2" charset="2"/>
              </a:rPr>
              <a:t>Time constant = RC</a:t>
            </a:r>
          </a:p>
        </p:txBody>
      </p:sp>
      <p:sp>
        <p:nvSpPr>
          <p:cNvPr id="344075"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rPr>
              <a:t>R-C network – Charging up</a:t>
            </a:r>
          </a:p>
        </p:txBody>
      </p:sp>
      <p:sp>
        <p:nvSpPr>
          <p:cNvPr id="344076"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344077" name="AutoShape 5" descr="http://upload.wikimedia.org/wikipedia/commons/thumb/d/de/Condensators.JPG/220px-Condensators.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graphicFrame>
        <p:nvGraphicFramePr>
          <p:cNvPr id="344070" name="Object 6"/>
          <p:cNvGraphicFramePr>
            <a:graphicFrameLocks noChangeAspect="1"/>
          </p:cNvGraphicFramePr>
          <p:nvPr/>
        </p:nvGraphicFramePr>
        <p:xfrm>
          <a:off x="5822950" y="941388"/>
          <a:ext cx="3157538" cy="3076575"/>
        </p:xfrm>
        <a:graphic>
          <a:graphicData uri="http://schemas.openxmlformats.org/presentationml/2006/ole">
            <p:oleObj spid="_x0000_s344070" name="Visio" r:id="rId4" imgW="1348026" imgH="1312450" progId="Visio.Drawing.11">
              <p:embed/>
            </p:oleObj>
          </a:graphicData>
        </a:graphic>
      </p:graphicFrame>
      <p:graphicFrame>
        <p:nvGraphicFramePr>
          <p:cNvPr id="344071" name="Object 7"/>
          <p:cNvGraphicFramePr>
            <a:graphicFrameLocks noChangeAspect="1"/>
          </p:cNvGraphicFramePr>
          <p:nvPr/>
        </p:nvGraphicFramePr>
        <p:xfrm>
          <a:off x="1330325" y="1725613"/>
          <a:ext cx="3386138" cy="1076325"/>
        </p:xfrm>
        <a:graphic>
          <a:graphicData uri="http://schemas.openxmlformats.org/presentationml/2006/ole">
            <p:oleObj spid="_x0000_s344071" name="Formula" r:id="rId5" imgW="1767755" imgH="563392" progId="Equation.Ribbit">
              <p:embed/>
            </p:oleObj>
          </a:graphicData>
        </a:graphic>
      </p:graphicFrame>
      <p:graphicFrame>
        <p:nvGraphicFramePr>
          <p:cNvPr id="344072" name="Object 8"/>
          <p:cNvGraphicFramePr>
            <a:graphicFrameLocks noChangeAspect="1"/>
          </p:cNvGraphicFramePr>
          <p:nvPr/>
        </p:nvGraphicFramePr>
        <p:xfrm>
          <a:off x="4706938" y="4854575"/>
          <a:ext cx="3313112" cy="457200"/>
        </p:xfrm>
        <a:graphic>
          <a:graphicData uri="http://schemas.openxmlformats.org/presentationml/2006/ole">
            <p:oleObj spid="_x0000_s344072" name="Formula" r:id="rId6" imgW="1472705" imgH="203483" progId="Equation.Ribbit">
              <p:embed/>
            </p:oleObj>
          </a:graphicData>
        </a:graphic>
      </p:graphicFrame>
      <p:graphicFrame>
        <p:nvGraphicFramePr>
          <p:cNvPr id="344073" name="Object 9"/>
          <p:cNvGraphicFramePr>
            <a:graphicFrameLocks noChangeAspect="1"/>
          </p:cNvGraphicFramePr>
          <p:nvPr/>
        </p:nvGraphicFramePr>
        <p:xfrm>
          <a:off x="1808163" y="4754563"/>
          <a:ext cx="2498725" cy="754062"/>
        </p:xfrm>
        <a:graphic>
          <a:graphicData uri="http://schemas.openxmlformats.org/presentationml/2006/ole">
            <p:oleObj spid="_x0000_s344073" name="Formula" r:id="rId7" imgW="1109980" imgH="335280" progId="Equation.Ribbit">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rPr>
              <a:t>R-C network – water analogy</a:t>
            </a:r>
          </a:p>
        </p:txBody>
      </p:sp>
      <p:sp>
        <p:nvSpPr>
          <p:cNvPr id="6" name="TextBox 5"/>
          <p:cNvSpPr txBox="1"/>
          <p:nvPr/>
        </p:nvSpPr>
        <p:spPr>
          <a:xfrm>
            <a:off x="3513138" y="5526088"/>
            <a:ext cx="1660525" cy="461962"/>
          </a:xfrm>
          <a:prstGeom prst="rect">
            <a:avLst/>
          </a:prstGeom>
          <a:noFill/>
        </p:spPr>
        <p:txBody>
          <a:bodyPr wrap="none">
            <a:spAutoFit/>
          </a:bodyPr>
          <a:lstStyle/>
          <a:p>
            <a:pPr>
              <a:defRPr/>
            </a:pPr>
            <a:r>
              <a:rPr lang="en-US" sz="2400" b="1" dirty="0">
                <a:latin typeface="+mn-lt"/>
              </a:rPr>
              <a:t>Discharging</a:t>
            </a:r>
          </a:p>
        </p:txBody>
      </p:sp>
      <p:grpSp>
        <p:nvGrpSpPr>
          <p:cNvPr id="346115" name="Group 60"/>
          <p:cNvGrpSpPr>
            <a:grpSpLocks/>
          </p:cNvGrpSpPr>
          <p:nvPr/>
        </p:nvGrpSpPr>
        <p:grpSpPr bwMode="auto">
          <a:xfrm>
            <a:off x="2609850" y="1627188"/>
            <a:ext cx="3816350" cy="3255962"/>
            <a:chOff x="3421" y="1117"/>
            <a:chExt cx="1999" cy="1581"/>
          </a:xfrm>
        </p:grpSpPr>
        <p:grpSp>
          <p:nvGrpSpPr>
            <p:cNvPr id="346116" name="Group 106"/>
            <p:cNvGrpSpPr>
              <a:grpSpLocks/>
            </p:cNvGrpSpPr>
            <p:nvPr/>
          </p:nvGrpSpPr>
          <p:grpSpPr bwMode="auto">
            <a:xfrm>
              <a:off x="3421" y="1422"/>
              <a:ext cx="1965" cy="824"/>
              <a:chOff x="5143504" y="2041336"/>
              <a:chExt cx="3118431" cy="1308898"/>
            </a:xfrm>
          </p:grpSpPr>
          <p:sp>
            <p:nvSpPr>
              <p:cNvPr id="56" name="Equal 55"/>
              <p:cNvSpPr/>
              <p:nvPr/>
            </p:nvSpPr>
            <p:spPr>
              <a:xfrm>
                <a:off x="6108153" y="2470301"/>
                <a:ext cx="713919" cy="428561"/>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latin typeface="Calibri" pitchFamily="34" charset="0"/>
                  <a:ea typeface="PMingLiU" pitchFamily="18" charset="-120"/>
                </a:endParaRPr>
              </a:p>
            </p:txBody>
          </p:sp>
          <p:grpSp>
            <p:nvGrpSpPr>
              <p:cNvPr id="346123" name="Group 62"/>
              <p:cNvGrpSpPr>
                <a:grpSpLocks/>
              </p:cNvGrpSpPr>
              <p:nvPr/>
            </p:nvGrpSpPr>
            <p:grpSpPr bwMode="auto">
              <a:xfrm>
                <a:off x="7063415" y="2041336"/>
                <a:ext cx="1198520" cy="1308898"/>
                <a:chOff x="3098140" y="4071942"/>
                <a:chExt cx="1198520" cy="1308898"/>
              </a:xfrm>
            </p:grpSpPr>
            <p:grpSp>
              <p:nvGrpSpPr>
                <p:cNvPr id="346131" name="Group 123"/>
                <p:cNvGrpSpPr>
                  <a:grpSpLocks/>
                </p:cNvGrpSpPr>
                <p:nvPr/>
              </p:nvGrpSpPr>
              <p:grpSpPr bwMode="auto">
                <a:xfrm>
                  <a:off x="3098140" y="4309270"/>
                  <a:ext cx="1128494" cy="1071570"/>
                  <a:chOff x="928662" y="2857496"/>
                  <a:chExt cx="1128494" cy="1071570"/>
                </a:xfrm>
              </p:grpSpPr>
              <p:sp>
                <p:nvSpPr>
                  <p:cNvPr id="68" name="Rounded Rectangle 67"/>
                  <p:cNvSpPr/>
                  <p:nvPr/>
                </p:nvSpPr>
                <p:spPr>
                  <a:xfrm>
                    <a:off x="1000072" y="2865464"/>
                    <a:ext cx="785179" cy="1064056"/>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Calibri" pitchFamily="34" charset="0"/>
                      <a:ea typeface="PMingLiU" pitchFamily="18" charset="-120"/>
                    </a:endParaRPr>
                  </a:p>
                </p:txBody>
              </p:sp>
              <p:sp>
                <p:nvSpPr>
                  <p:cNvPr id="69" name="Rounded Rectangle 68"/>
                  <p:cNvSpPr/>
                  <p:nvPr/>
                </p:nvSpPr>
                <p:spPr>
                  <a:xfrm>
                    <a:off x="1699475" y="3286678"/>
                    <a:ext cx="357619" cy="214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Calibri" pitchFamily="34" charset="0"/>
                      <a:ea typeface="PMingLiU" pitchFamily="18" charset="-120"/>
                    </a:endParaRPr>
                  </a:p>
                </p:txBody>
              </p:sp>
              <p:cxnSp>
                <p:nvCxnSpPr>
                  <p:cNvPr id="70" name="Straight Connector 69"/>
                  <p:cNvCxnSpPr/>
                  <p:nvPr/>
                </p:nvCxnSpPr>
                <p:spPr>
                  <a:xfrm>
                    <a:off x="1596544" y="3316065"/>
                    <a:ext cx="356300" cy="122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596544" y="3429940"/>
                    <a:ext cx="356300" cy="122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928812" y="3143416"/>
                    <a:ext cx="142520" cy="5008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Calibri" pitchFamily="34" charset="0"/>
                      <a:ea typeface="PMingLiU" pitchFamily="18" charset="-120"/>
                    </a:endParaRPr>
                  </a:p>
                </p:txBody>
              </p:sp>
            </p:grpSp>
            <p:sp>
              <p:nvSpPr>
                <p:cNvPr id="66" name="Arc 65"/>
                <p:cNvSpPr/>
                <p:nvPr/>
              </p:nvSpPr>
              <p:spPr>
                <a:xfrm>
                  <a:off x="3240810" y="4072345"/>
                  <a:ext cx="642659" cy="214280"/>
                </a:xfrm>
                <a:prstGeom prst="arc">
                  <a:avLst>
                    <a:gd name="adj1" fmla="val 10800013"/>
                    <a:gd name="adj2" fmla="val 21402363"/>
                  </a:avLst>
                </a:prstGeom>
                <a:ln>
                  <a:head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latin typeface="Calibri" pitchFamily="34" charset="0"/>
                    <a:ea typeface="PMingLiU" pitchFamily="18" charset="-120"/>
                  </a:endParaRPr>
                </a:p>
              </p:txBody>
            </p:sp>
            <p:sp>
              <p:nvSpPr>
                <p:cNvPr id="346133" name="TextBox 61"/>
                <p:cNvSpPr txBox="1">
                  <a:spLocks noChangeArrowheads="1"/>
                </p:cNvSpPr>
                <p:nvPr/>
              </p:nvSpPr>
              <p:spPr bwMode="auto">
                <a:xfrm>
                  <a:off x="3954791" y="4358455"/>
                  <a:ext cx="341869" cy="282839"/>
                </a:xfrm>
                <a:prstGeom prst="rect">
                  <a:avLst/>
                </a:prstGeom>
                <a:noFill/>
                <a:ln w="9525">
                  <a:noFill/>
                  <a:miter lim="800000"/>
                  <a:headEnd/>
                  <a:tailEnd/>
                </a:ln>
              </p:spPr>
              <p:txBody>
                <a:bodyPr wrap="none">
                  <a:spAutoFit/>
                </a:bodyPr>
                <a:lstStyle/>
                <a:p>
                  <a:r>
                    <a:rPr lang="en-US" altLang="zh-TW">
                      <a:solidFill>
                        <a:srgbClr val="002060"/>
                      </a:solidFill>
                      <a:latin typeface="Calibri" pitchFamily="34" charset="0"/>
                      <a:ea typeface="PMingLiU" pitchFamily="18" charset="-120"/>
                    </a:rPr>
                    <a:t>Vc</a:t>
                  </a:r>
                  <a:endParaRPr lang="zh-TW" altLang="en-US">
                    <a:solidFill>
                      <a:srgbClr val="002060"/>
                    </a:solidFill>
                    <a:latin typeface="Calibri" pitchFamily="34" charset="0"/>
                    <a:ea typeface="PMingLiU" pitchFamily="18" charset="-120"/>
                  </a:endParaRPr>
                </a:p>
              </p:txBody>
            </p:sp>
          </p:grpSp>
          <p:grpSp>
            <p:nvGrpSpPr>
              <p:cNvPr id="346124" name="Group 36"/>
              <p:cNvGrpSpPr>
                <a:grpSpLocks/>
              </p:cNvGrpSpPr>
              <p:nvPr/>
            </p:nvGrpSpPr>
            <p:grpSpPr bwMode="auto">
              <a:xfrm>
                <a:off x="5143504" y="2071200"/>
                <a:ext cx="750565" cy="1256020"/>
                <a:chOff x="1039002" y="4516035"/>
                <a:chExt cx="750565" cy="1256020"/>
              </a:xfrm>
            </p:grpSpPr>
            <p:sp>
              <p:nvSpPr>
                <p:cNvPr id="59" name="Rounded Rectangle 14"/>
                <p:cNvSpPr/>
                <p:nvPr/>
              </p:nvSpPr>
              <p:spPr>
                <a:xfrm>
                  <a:off x="1039002" y="4659223"/>
                  <a:ext cx="750869" cy="764064"/>
                </a:xfrm>
                <a:prstGeom prst="roundRect">
                  <a:avLst/>
                </a:prstGeom>
                <a:solidFill>
                  <a:schemeClr val="accent1">
                    <a:lumMod val="60000"/>
                    <a:lumOff val="40000"/>
                  </a:schemeClr>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Calibri" pitchFamily="34" charset="0"/>
                    <a:ea typeface="PMingLiU" pitchFamily="18" charset="-120"/>
                  </a:endParaRPr>
                </a:p>
              </p:txBody>
            </p:sp>
            <p:sp>
              <p:nvSpPr>
                <p:cNvPr id="60" name="Rectangle 15"/>
                <p:cNvSpPr/>
                <p:nvPr/>
              </p:nvSpPr>
              <p:spPr>
                <a:xfrm>
                  <a:off x="1471840" y="5390227"/>
                  <a:ext cx="159676" cy="17754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Calibri" pitchFamily="34" charset="0"/>
                    <a:ea typeface="PMingLiU" pitchFamily="18" charset="-120"/>
                  </a:endParaRPr>
                </a:p>
              </p:txBody>
            </p:sp>
            <p:sp>
              <p:nvSpPr>
                <p:cNvPr id="61" name="Rectangle 15"/>
                <p:cNvSpPr/>
                <p:nvPr/>
              </p:nvSpPr>
              <p:spPr>
                <a:xfrm>
                  <a:off x="1074632" y="4515962"/>
                  <a:ext cx="675650" cy="69182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Calibri" pitchFamily="34" charset="0"/>
                    <a:ea typeface="PMingLiU" pitchFamily="18" charset="-120"/>
                  </a:endParaRPr>
                </a:p>
              </p:txBody>
            </p:sp>
            <p:sp>
              <p:nvSpPr>
                <p:cNvPr id="62" name="Oval 61"/>
                <p:cNvSpPr/>
                <p:nvPr/>
              </p:nvSpPr>
              <p:spPr>
                <a:xfrm>
                  <a:off x="1524625" y="5431858"/>
                  <a:ext cx="52785" cy="8816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Calibri" pitchFamily="34" charset="0"/>
                    <a:ea typeface="PMingLiU" pitchFamily="18" charset="-120"/>
                  </a:endParaRPr>
                </a:p>
              </p:txBody>
            </p:sp>
            <p:sp>
              <p:nvSpPr>
                <p:cNvPr id="63" name="Oval 62"/>
                <p:cNvSpPr/>
                <p:nvPr/>
              </p:nvSpPr>
              <p:spPr>
                <a:xfrm>
                  <a:off x="1524625" y="5555529"/>
                  <a:ext cx="52785" cy="8816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Calibri" pitchFamily="34" charset="0"/>
                    <a:ea typeface="PMingLiU" pitchFamily="18" charset="-120"/>
                  </a:endParaRPr>
                </a:p>
              </p:txBody>
            </p:sp>
            <p:sp>
              <p:nvSpPr>
                <p:cNvPr id="64" name="Oval 63"/>
                <p:cNvSpPr/>
                <p:nvPr/>
              </p:nvSpPr>
              <p:spPr>
                <a:xfrm>
                  <a:off x="1524625" y="5684097"/>
                  <a:ext cx="52785" cy="8816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Calibri" pitchFamily="34" charset="0"/>
                    <a:ea typeface="PMingLiU" pitchFamily="18" charset="-120"/>
                  </a:endParaRPr>
                </a:p>
              </p:txBody>
            </p:sp>
          </p:grpSp>
        </p:grpSp>
        <p:sp>
          <p:nvSpPr>
            <p:cNvPr id="346117" name="TextBox 122"/>
            <p:cNvSpPr txBox="1">
              <a:spLocks noChangeArrowheads="1"/>
            </p:cNvSpPr>
            <p:nvPr/>
          </p:nvSpPr>
          <p:spPr bwMode="auto">
            <a:xfrm>
              <a:off x="4842" y="1216"/>
              <a:ext cx="135" cy="178"/>
            </a:xfrm>
            <a:prstGeom prst="rect">
              <a:avLst/>
            </a:prstGeom>
            <a:noFill/>
            <a:ln w="9525">
              <a:noFill/>
              <a:miter lim="800000"/>
              <a:headEnd/>
              <a:tailEnd/>
            </a:ln>
          </p:spPr>
          <p:txBody>
            <a:bodyPr>
              <a:spAutoFit/>
            </a:bodyPr>
            <a:lstStyle/>
            <a:p>
              <a:r>
                <a:rPr lang="en-US" altLang="zh-TW">
                  <a:latin typeface="Calibri" pitchFamily="34" charset="0"/>
                  <a:ea typeface="PMingLiU" pitchFamily="18" charset="-120"/>
                </a:rPr>
                <a:t>I</a:t>
              </a:r>
              <a:endParaRPr lang="zh-TW" altLang="en-US">
                <a:latin typeface="Calibri" pitchFamily="34" charset="0"/>
                <a:ea typeface="PMingLiU" pitchFamily="18" charset="-120"/>
              </a:endParaRPr>
            </a:p>
          </p:txBody>
        </p:sp>
        <p:sp>
          <p:nvSpPr>
            <p:cNvPr id="346118" name="Text Box 56"/>
            <p:cNvSpPr txBox="1">
              <a:spLocks noChangeArrowheads="1"/>
            </p:cNvSpPr>
            <p:nvPr/>
          </p:nvSpPr>
          <p:spPr bwMode="auto">
            <a:xfrm>
              <a:off x="4014" y="2387"/>
              <a:ext cx="1406" cy="311"/>
            </a:xfrm>
            <a:prstGeom prst="rect">
              <a:avLst/>
            </a:prstGeom>
            <a:noFill/>
            <a:ln w="9525">
              <a:noFill/>
              <a:miter lim="800000"/>
              <a:headEnd/>
              <a:tailEnd/>
            </a:ln>
          </p:spPr>
          <p:txBody>
            <a:bodyPr>
              <a:spAutoFit/>
            </a:bodyPr>
            <a:lstStyle/>
            <a:p>
              <a:pPr>
                <a:spcBef>
                  <a:spcPct val="50000"/>
                </a:spcBef>
              </a:pPr>
              <a:r>
                <a:rPr lang="en-US" altLang="zh-TW">
                  <a:ea typeface="PMingLiU" pitchFamily="18" charset="-120"/>
                </a:rPr>
                <a:t>Load to consume energy</a:t>
              </a:r>
            </a:p>
          </p:txBody>
        </p:sp>
        <p:sp>
          <p:nvSpPr>
            <p:cNvPr id="346119" name="Line 57"/>
            <p:cNvSpPr>
              <a:spLocks noChangeShapeType="1"/>
            </p:cNvSpPr>
            <p:nvPr/>
          </p:nvSpPr>
          <p:spPr bwMode="auto">
            <a:xfrm flipV="1">
              <a:off x="4422" y="2069"/>
              <a:ext cx="182" cy="318"/>
            </a:xfrm>
            <a:prstGeom prst="line">
              <a:avLst/>
            </a:prstGeom>
            <a:noFill/>
            <a:ln w="9525">
              <a:solidFill>
                <a:schemeClr val="tx1"/>
              </a:solidFill>
              <a:round/>
              <a:headEnd/>
              <a:tailEnd type="triangle" w="med" len="med"/>
            </a:ln>
          </p:spPr>
          <p:txBody>
            <a:bodyPr/>
            <a:lstStyle/>
            <a:p>
              <a:endParaRPr lang="en-US"/>
            </a:p>
          </p:txBody>
        </p:sp>
        <p:sp>
          <p:nvSpPr>
            <p:cNvPr id="346120" name="Text Box 58"/>
            <p:cNvSpPr txBox="1">
              <a:spLocks noChangeArrowheads="1"/>
            </p:cNvSpPr>
            <p:nvPr/>
          </p:nvSpPr>
          <p:spPr bwMode="auto">
            <a:xfrm>
              <a:off x="4014" y="1117"/>
              <a:ext cx="635" cy="178"/>
            </a:xfrm>
            <a:prstGeom prst="rect">
              <a:avLst/>
            </a:prstGeom>
            <a:noFill/>
            <a:ln w="9525">
              <a:noFill/>
              <a:miter lim="800000"/>
              <a:headEnd/>
              <a:tailEnd/>
            </a:ln>
          </p:spPr>
          <p:txBody>
            <a:bodyPr>
              <a:spAutoFit/>
            </a:bodyPr>
            <a:lstStyle/>
            <a:p>
              <a:pPr>
                <a:spcBef>
                  <a:spcPct val="50000"/>
                </a:spcBef>
              </a:pPr>
              <a:r>
                <a:rPr lang="en-US" altLang="zh-TW">
                  <a:ea typeface="PMingLiU" pitchFamily="18" charset="-120"/>
                </a:rPr>
                <a:t>resistor</a:t>
              </a:r>
            </a:p>
          </p:txBody>
        </p:sp>
        <p:sp>
          <p:nvSpPr>
            <p:cNvPr id="346121" name="Line 59"/>
            <p:cNvSpPr>
              <a:spLocks noChangeShapeType="1"/>
            </p:cNvSpPr>
            <p:nvPr/>
          </p:nvSpPr>
          <p:spPr bwMode="auto">
            <a:xfrm>
              <a:off x="4422" y="1343"/>
              <a:ext cx="182" cy="363"/>
            </a:xfrm>
            <a:prstGeom prst="line">
              <a:avLst/>
            </a:prstGeom>
            <a:noFill/>
            <a:ln w="9525">
              <a:solidFill>
                <a:schemeClr val="tx1"/>
              </a:solidFill>
              <a:round/>
              <a:headEnd/>
              <a:tailEnd type="triangle" w="med" len="med"/>
            </a:ln>
          </p:spPr>
          <p:txBody>
            <a:bodyPr/>
            <a:lstStyle/>
            <a:p>
              <a:endParaRPr lang="en-US"/>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8"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r>
              <a:rPr lang="en-US" sz="2400" b="1">
                <a:solidFill>
                  <a:srgbClr val="558ED5"/>
                </a:solidFill>
                <a:latin typeface="Calibri" pitchFamily="34" charset="0"/>
                <a:sym typeface="Wingdings" pitchFamily="2" charset="2"/>
              </a:rPr>
              <a:t>Voltage – </a:t>
            </a:r>
            <a:r>
              <a:rPr lang="en-US" sz="2400" i="1">
                <a:latin typeface="Calibri" pitchFamily="34" charset="0"/>
                <a:sym typeface="Wingdings" pitchFamily="2" charset="2"/>
              </a:rPr>
              <a:t>V=V</a:t>
            </a:r>
            <a:r>
              <a:rPr lang="en-US" sz="2400" i="1" baseline="-25000">
                <a:latin typeface="Calibri" pitchFamily="34" charset="0"/>
                <a:sym typeface="Wingdings" pitchFamily="2" charset="2"/>
              </a:rPr>
              <a:t>0</a:t>
            </a:r>
            <a:r>
              <a:rPr lang="en-US" sz="2400" baseline="-25000">
                <a:latin typeface="Calibri" pitchFamily="34" charset="0"/>
                <a:sym typeface="Wingdings" pitchFamily="2" charset="2"/>
              </a:rPr>
              <a:t> </a:t>
            </a:r>
            <a:r>
              <a:rPr lang="en-US" sz="2400">
                <a:latin typeface="Calibri" pitchFamily="34" charset="0"/>
                <a:sym typeface="Wingdings" pitchFamily="2" charset="2"/>
              </a:rPr>
              <a:t>at </a:t>
            </a:r>
            <a:r>
              <a:rPr lang="en-US" sz="2400" i="1">
                <a:latin typeface="Calibri" pitchFamily="34" charset="0"/>
                <a:sym typeface="Wingdings" pitchFamily="2" charset="2"/>
              </a:rPr>
              <a:t>t=0</a:t>
            </a:r>
            <a:r>
              <a:rPr lang="en-US" sz="2400">
                <a:latin typeface="Calibri" pitchFamily="34" charset="0"/>
                <a:sym typeface="Wingdings" pitchFamily="2" charset="2"/>
              </a:rPr>
              <a:t>; slowly drop to 0</a:t>
            </a: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r>
              <a:rPr lang="en-US" sz="2400" b="1">
                <a:solidFill>
                  <a:srgbClr val="558ED5"/>
                </a:solidFill>
                <a:latin typeface="Calibri" pitchFamily="34" charset="0"/>
                <a:sym typeface="Wingdings" pitchFamily="2" charset="2"/>
              </a:rPr>
              <a:t>Current –</a:t>
            </a:r>
            <a:r>
              <a:rPr lang="en-US" sz="2400">
                <a:latin typeface="Calibri" pitchFamily="34" charset="0"/>
                <a:sym typeface="Wingdings" pitchFamily="2" charset="2"/>
              </a:rPr>
              <a:t> </a:t>
            </a:r>
            <a:r>
              <a:rPr lang="en-US" sz="2400" i="1">
                <a:latin typeface="Calibri" pitchFamily="34" charset="0"/>
                <a:sym typeface="Wingdings" pitchFamily="2" charset="2"/>
              </a:rPr>
              <a:t>I=V</a:t>
            </a:r>
            <a:r>
              <a:rPr lang="en-US" sz="2400" i="1" baseline="-25000">
                <a:latin typeface="Calibri" pitchFamily="34" charset="0"/>
                <a:sym typeface="Wingdings" pitchFamily="2" charset="2"/>
              </a:rPr>
              <a:t>0</a:t>
            </a:r>
            <a:r>
              <a:rPr lang="en-US" sz="2400" i="1">
                <a:latin typeface="Calibri" pitchFamily="34" charset="0"/>
                <a:sym typeface="Wingdings" pitchFamily="2" charset="2"/>
              </a:rPr>
              <a:t>/R </a:t>
            </a:r>
            <a:r>
              <a:rPr lang="en-US" sz="2400">
                <a:latin typeface="Calibri" pitchFamily="34" charset="0"/>
                <a:sym typeface="Wingdings" pitchFamily="2" charset="2"/>
              </a:rPr>
              <a:t>at </a:t>
            </a:r>
            <a:r>
              <a:rPr lang="en-US" sz="2400" i="1">
                <a:latin typeface="Calibri" pitchFamily="34" charset="0"/>
                <a:sym typeface="Wingdings" pitchFamily="2" charset="2"/>
              </a:rPr>
              <a:t>t=0</a:t>
            </a:r>
            <a:r>
              <a:rPr lang="en-US" sz="2400">
                <a:latin typeface="Calibri" pitchFamily="34" charset="0"/>
                <a:sym typeface="Wingdings" pitchFamily="2" charset="2"/>
              </a:rPr>
              <a:t>; slowly drop to 0</a:t>
            </a: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p:txBody>
      </p:sp>
      <p:sp>
        <p:nvSpPr>
          <p:cNvPr id="348169"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rPr>
              <a:t>R-C network – Discharging</a:t>
            </a:r>
          </a:p>
        </p:txBody>
      </p:sp>
      <p:sp>
        <p:nvSpPr>
          <p:cNvPr id="348170"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348171" name="AutoShape 5" descr="http://upload.wikimedia.org/wikipedia/commons/thumb/d/de/Condensators.JPG/220px-Condensators.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pic>
        <p:nvPicPr>
          <p:cNvPr id="348172" name="Picture 2" descr="http://hyperphysics.phy-astr.gsu.edu/hbase/electric/imgele/capdis.gif"/>
          <p:cNvPicPr>
            <a:picLocks noChangeAspect="1" noChangeArrowheads="1"/>
          </p:cNvPicPr>
          <p:nvPr/>
        </p:nvPicPr>
        <p:blipFill>
          <a:blip r:embed="rId4"/>
          <a:srcRect l="30608"/>
          <a:stretch>
            <a:fillRect/>
          </a:stretch>
        </p:blipFill>
        <p:spPr bwMode="auto">
          <a:xfrm>
            <a:off x="1309688" y="1116013"/>
            <a:ext cx="3578225" cy="3302000"/>
          </a:xfrm>
          <a:prstGeom prst="rect">
            <a:avLst/>
          </a:prstGeom>
          <a:noFill/>
          <a:ln w="9525">
            <a:noFill/>
            <a:miter lim="800000"/>
            <a:headEnd/>
            <a:tailEnd/>
          </a:ln>
        </p:spPr>
      </p:pic>
      <p:graphicFrame>
        <p:nvGraphicFramePr>
          <p:cNvPr id="348167" name="Object 7"/>
          <p:cNvGraphicFramePr>
            <a:graphicFrameLocks noChangeAspect="1"/>
          </p:cNvGraphicFramePr>
          <p:nvPr/>
        </p:nvGraphicFramePr>
        <p:xfrm>
          <a:off x="5303838" y="1455738"/>
          <a:ext cx="2925762" cy="2620962"/>
        </p:xfrm>
        <a:graphic>
          <a:graphicData uri="http://schemas.openxmlformats.org/presentationml/2006/ole">
            <p:oleObj spid="_x0000_s348167" name="Visio" r:id="rId5" imgW="1291876" imgH="1157716" progId="Visio.Drawing.11">
              <p:embed/>
            </p:oleObj>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8"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a:latin typeface="Calibri" pitchFamily="34" charset="0"/>
                <a:sym typeface="Wingdings" pitchFamily="2" charset="2"/>
              </a:rPr>
              <a:t>By the same circuit analysis as before</a:t>
            </a:r>
          </a:p>
          <a:p>
            <a:pPr marL="342900" indent="-342900">
              <a:spcBef>
                <a:spcPts val="400"/>
              </a:spcBef>
              <a:spcAft>
                <a:spcPts val="200"/>
              </a:spcAft>
            </a:pPr>
            <a:r>
              <a:rPr lang="en-US" sz="2400">
                <a:latin typeface="Calibri" pitchFamily="34" charset="0"/>
                <a:sym typeface="Wingdings" pitchFamily="2" charset="2"/>
              </a:rPr>
              <a:t>     (note the sign of current)</a:t>
            </a: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r>
              <a:rPr lang="en-US" sz="2400">
                <a:latin typeface="Calibri" pitchFamily="34" charset="0"/>
                <a:sym typeface="Wingdings" pitchFamily="2" charset="2"/>
              </a:rPr>
              <a:t>Assume </a:t>
            </a:r>
            <a:r>
              <a:rPr lang="en-US" sz="2400" i="1">
                <a:latin typeface="Calibri" pitchFamily="34" charset="0"/>
                <a:sym typeface="Wingdings" pitchFamily="2" charset="2"/>
              </a:rPr>
              <a:t>V</a:t>
            </a:r>
            <a:r>
              <a:rPr lang="en-US" sz="2400" i="1" baseline="-25000">
                <a:latin typeface="Calibri" pitchFamily="34" charset="0"/>
                <a:sym typeface="Wingdings" pitchFamily="2" charset="2"/>
              </a:rPr>
              <a:t>C </a:t>
            </a:r>
            <a:r>
              <a:rPr lang="en-US" sz="2400" i="1">
                <a:latin typeface="Calibri" pitchFamily="34" charset="0"/>
                <a:sym typeface="Wingdings" pitchFamily="2" charset="2"/>
              </a:rPr>
              <a:t>(t) = V</a:t>
            </a:r>
            <a:r>
              <a:rPr lang="en-US" sz="2400" i="1" baseline="-25000">
                <a:latin typeface="Calibri" pitchFamily="34" charset="0"/>
                <a:sym typeface="Wingdings" pitchFamily="2" charset="2"/>
              </a:rPr>
              <a:t>0 </a:t>
            </a:r>
            <a:r>
              <a:rPr lang="en-US" sz="2400" i="1">
                <a:latin typeface="Calibri" pitchFamily="34" charset="0"/>
                <a:sym typeface="Wingdings" pitchFamily="2" charset="2"/>
              </a:rPr>
              <a:t> at t=0. </a:t>
            </a:r>
            <a:r>
              <a:rPr lang="en-US" sz="2400">
                <a:latin typeface="Calibri" pitchFamily="34" charset="0"/>
                <a:sym typeface="Wingdings" pitchFamily="2" charset="2"/>
              </a:rPr>
              <a:t>The solution is</a:t>
            </a:r>
            <a:endParaRPr lang="en-US" sz="2400" i="1">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p:txBody>
      </p:sp>
      <p:sp>
        <p:nvSpPr>
          <p:cNvPr id="350219"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rPr>
              <a:t>R-C network – Discharging</a:t>
            </a:r>
          </a:p>
        </p:txBody>
      </p:sp>
      <p:sp>
        <p:nvSpPr>
          <p:cNvPr id="350220"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350221" name="AutoShape 5" descr="http://upload.wikimedia.org/wikipedia/commons/thumb/d/de/Condensators.JPG/220px-Condensators.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graphicFrame>
        <p:nvGraphicFramePr>
          <p:cNvPr id="350214" name="Object 6"/>
          <p:cNvGraphicFramePr>
            <a:graphicFrameLocks noChangeAspect="1"/>
          </p:cNvGraphicFramePr>
          <p:nvPr/>
        </p:nvGraphicFramePr>
        <p:xfrm>
          <a:off x="5303838" y="1455738"/>
          <a:ext cx="2925762" cy="2620962"/>
        </p:xfrm>
        <a:graphic>
          <a:graphicData uri="http://schemas.openxmlformats.org/presentationml/2006/ole">
            <p:oleObj spid="_x0000_s350214" name="Visio" r:id="rId4" imgW="1291876" imgH="1157716" progId="Visio.Drawing.11">
              <p:embed/>
            </p:oleObj>
          </a:graphicData>
        </a:graphic>
      </p:graphicFrame>
      <p:graphicFrame>
        <p:nvGraphicFramePr>
          <p:cNvPr id="350215" name="Object 7"/>
          <p:cNvGraphicFramePr>
            <a:graphicFrameLocks noChangeAspect="1"/>
          </p:cNvGraphicFramePr>
          <p:nvPr/>
        </p:nvGraphicFramePr>
        <p:xfrm>
          <a:off x="1803400" y="2211388"/>
          <a:ext cx="2765425" cy="1076325"/>
        </p:xfrm>
        <a:graphic>
          <a:graphicData uri="http://schemas.openxmlformats.org/presentationml/2006/ole">
            <p:oleObj spid="_x0000_s350215" name="Formula" r:id="rId5" imgW="1441450" imgH="562610" progId="Equation.Ribbit">
              <p:embed/>
            </p:oleObj>
          </a:graphicData>
        </a:graphic>
      </p:graphicFrame>
      <p:graphicFrame>
        <p:nvGraphicFramePr>
          <p:cNvPr id="350216" name="Object 8"/>
          <p:cNvGraphicFramePr>
            <a:graphicFrameLocks noChangeAspect="1"/>
          </p:cNvGraphicFramePr>
          <p:nvPr/>
        </p:nvGraphicFramePr>
        <p:xfrm>
          <a:off x="1803400" y="4754563"/>
          <a:ext cx="2509838" cy="754062"/>
        </p:xfrm>
        <a:graphic>
          <a:graphicData uri="http://schemas.openxmlformats.org/presentationml/2006/ole">
            <p:oleObj spid="_x0000_s350216" name="Formula" r:id="rId6" imgW="1113790" imgH="335280" progId="Equation.Ribbit">
              <p:embed/>
            </p:oleObj>
          </a:graphicData>
        </a:graphic>
      </p:graphicFrame>
      <p:graphicFrame>
        <p:nvGraphicFramePr>
          <p:cNvPr id="350217" name="Object 9"/>
          <p:cNvGraphicFramePr>
            <a:graphicFrameLocks noChangeAspect="1"/>
          </p:cNvGraphicFramePr>
          <p:nvPr/>
        </p:nvGraphicFramePr>
        <p:xfrm>
          <a:off x="5121275" y="4854575"/>
          <a:ext cx="2484438" cy="457200"/>
        </p:xfrm>
        <a:graphic>
          <a:graphicData uri="http://schemas.openxmlformats.org/presentationml/2006/ole">
            <p:oleObj spid="_x0000_s350217" name="Formula" r:id="rId7" imgW="1105165" imgH="203483" progId="Equation.Ribbit">
              <p:embed/>
            </p:oleObj>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918"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defRPr/>
            </a:pPr>
            <a:endParaRPr lang="en-US" sz="2400" b="1" dirty="0">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defRPr/>
            </a:pPr>
            <a:endParaRPr lang="en-US" sz="2400" b="1" dirty="0">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defRPr/>
            </a:pPr>
            <a:endParaRPr lang="en-US" sz="2400" b="1" dirty="0">
              <a:solidFill>
                <a:srgbClr val="558ED5"/>
              </a:solidFill>
              <a:latin typeface="Calibri" pitchFamily="34" charset="0"/>
              <a:sym typeface="Wingdings" pitchFamily="2" charset="2"/>
            </a:endParaRPr>
          </a:p>
          <a:p>
            <a:pPr>
              <a:spcBef>
                <a:spcPts val="400"/>
              </a:spcBef>
              <a:spcAft>
                <a:spcPts val="200"/>
              </a:spcAft>
              <a:defRPr/>
            </a:pPr>
            <a:endParaRPr lang="en-US" sz="2400" b="1" dirty="0">
              <a:solidFill>
                <a:srgbClr val="558ED5"/>
              </a:solidFill>
              <a:latin typeface="Calibri" pitchFamily="34" charset="0"/>
              <a:sym typeface="Wingdings" pitchFamily="2" charset="2"/>
            </a:endParaRPr>
          </a:p>
          <a:p>
            <a:pPr>
              <a:spcBef>
                <a:spcPts val="400"/>
              </a:spcBef>
              <a:spcAft>
                <a:spcPts val="200"/>
              </a:spcAft>
              <a:defRPr/>
            </a:pPr>
            <a:endParaRPr lang="en-US" sz="2400" b="1" dirty="0">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defRPr/>
            </a:pPr>
            <a:r>
              <a:rPr lang="en-US" sz="2400" dirty="0">
                <a:latin typeface="Calibri" pitchFamily="34" charset="0"/>
                <a:sym typeface="Wingdings" pitchFamily="2" charset="2"/>
              </a:rPr>
              <a:t>If V = constant  I = 0  </a:t>
            </a:r>
            <a:r>
              <a:rPr lang="en-US" sz="2400" b="1" dirty="0">
                <a:solidFill>
                  <a:srgbClr val="558ED5"/>
                </a:solidFill>
                <a:latin typeface="Calibri" pitchFamily="34" charset="0"/>
                <a:sym typeface="Wingdings" pitchFamily="2" charset="2"/>
              </a:rPr>
              <a:t>Open circuit!</a:t>
            </a:r>
          </a:p>
          <a:p>
            <a:pPr marL="342900" indent="-342900">
              <a:spcBef>
                <a:spcPts val="400"/>
              </a:spcBef>
              <a:spcAft>
                <a:spcPts val="200"/>
              </a:spcAft>
              <a:buFont typeface="Arial" charset="0"/>
              <a:buChar char="•"/>
              <a:defRPr/>
            </a:pPr>
            <a:endParaRPr lang="en-US" sz="2400" dirty="0">
              <a:latin typeface="Calibri" pitchFamily="34" charset="0"/>
              <a:sym typeface="Wingdings" pitchFamily="2" charset="2"/>
            </a:endParaRPr>
          </a:p>
          <a:p>
            <a:pPr marL="342900" indent="-342900">
              <a:spcBef>
                <a:spcPts val="400"/>
              </a:spcBef>
              <a:spcAft>
                <a:spcPts val="200"/>
              </a:spcAft>
              <a:buFont typeface="Arial" charset="0"/>
              <a:buChar char="•"/>
              <a:defRPr/>
            </a:pPr>
            <a:r>
              <a:rPr lang="en-US" sz="2400" dirty="0">
                <a:latin typeface="Calibri" pitchFamily="34" charset="0"/>
                <a:sym typeface="Wingdings" pitchFamily="2" charset="2"/>
              </a:rPr>
              <a:t>The voltage over a capacitor cannot be changed suddenly  (otherwise, </a:t>
            </a:r>
            <a:r>
              <a:rPr lang="en-US" sz="2400" b="1" dirty="0" err="1">
                <a:solidFill>
                  <a:srgbClr val="558ED5"/>
                </a:solidFill>
                <a:latin typeface="Calibri" pitchFamily="34" charset="0"/>
                <a:sym typeface="Wingdings" pitchFamily="2" charset="2"/>
              </a:rPr>
              <a:t>dV</a:t>
            </a:r>
            <a:r>
              <a:rPr lang="en-US" sz="2400" b="1" dirty="0">
                <a:solidFill>
                  <a:srgbClr val="558ED5"/>
                </a:solidFill>
                <a:latin typeface="Calibri" pitchFamily="34" charset="0"/>
                <a:sym typeface="Wingdings" pitchFamily="2" charset="2"/>
              </a:rPr>
              <a:t>/</a:t>
            </a:r>
            <a:r>
              <a:rPr lang="en-US" sz="2400" b="1" dirty="0" err="1">
                <a:solidFill>
                  <a:srgbClr val="558ED5"/>
                </a:solidFill>
                <a:latin typeface="Calibri" pitchFamily="34" charset="0"/>
                <a:sym typeface="Wingdings" pitchFamily="2" charset="2"/>
              </a:rPr>
              <a:t>dt</a:t>
            </a:r>
            <a:r>
              <a:rPr lang="en-US" sz="2400" dirty="0">
                <a:latin typeface="Calibri" pitchFamily="34" charset="0"/>
                <a:sym typeface="Wingdings" pitchFamily="2" charset="2"/>
              </a:rPr>
              <a:t> </a:t>
            </a:r>
            <a:r>
              <a:rPr lang="en-US" sz="2400" b="1" dirty="0">
                <a:solidFill>
                  <a:srgbClr val="558ED5"/>
                </a:solidFill>
                <a:latin typeface="Calibri" pitchFamily="34" charset="0"/>
                <a:sym typeface="Wingdings" pitchFamily="2" charset="2"/>
              </a:rPr>
              <a:t>= infinity </a:t>
            </a:r>
            <a:r>
              <a:rPr lang="en-US" sz="2400" dirty="0">
                <a:latin typeface="Calibri" pitchFamily="34" charset="0"/>
                <a:sym typeface="Wingdings" pitchFamily="2" charset="2"/>
              </a:rPr>
              <a:t> </a:t>
            </a:r>
            <a:r>
              <a:rPr lang="en-US" sz="2400" b="1" dirty="0">
                <a:solidFill>
                  <a:srgbClr val="558ED5"/>
                </a:solidFill>
                <a:latin typeface="Calibri" pitchFamily="34" charset="0"/>
                <a:sym typeface="Wingdings" pitchFamily="2" charset="2"/>
              </a:rPr>
              <a:t>Current = infinity</a:t>
            </a:r>
            <a:r>
              <a:rPr lang="en-US" sz="2400" dirty="0">
                <a:latin typeface="Calibri" pitchFamily="34" charset="0"/>
                <a:sym typeface="Wingdings" pitchFamily="2" charset="2"/>
              </a:rPr>
              <a:t>!) </a:t>
            </a:r>
          </a:p>
        </p:txBody>
      </p:sp>
      <p:sp>
        <p:nvSpPr>
          <p:cNvPr id="352263"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rPr>
              <a:t>Effects of capacitor in circuits</a:t>
            </a:r>
          </a:p>
        </p:txBody>
      </p:sp>
      <p:sp>
        <p:nvSpPr>
          <p:cNvPr id="35226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352261" name="Object 5"/>
          <p:cNvGraphicFramePr>
            <a:graphicFrameLocks noChangeAspect="1"/>
          </p:cNvGraphicFramePr>
          <p:nvPr/>
        </p:nvGraphicFramePr>
        <p:xfrm>
          <a:off x="3024188" y="1257300"/>
          <a:ext cx="2835275" cy="1709738"/>
        </p:xfrm>
        <a:graphic>
          <a:graphicData uri="http://schemas.openxmlformats.org/presentationml/2006/ole">
            <p:oleObj spid="_x0000_s352261" name="Visio" r:id="rId4" imgW="1162002" imgH="669084" progId="Visio.Drawing.11">
              <p:embed/>
            </p:oleObj>
          </a:graphicData>
        </a:graphic>
      </p:graphicFrame>
      <p:sp>
        <p:nvSpPr>
          <p:cNvPr id="352265" name="AutoShape 5" descr="http://upload.wikimedia.org/wikipedia/commons/thumb/d/de/Condensators.JPG/220px-Condensators.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Title 1"/>
          <p:cNvSpPr>
            <a:spLocks noGrp="1"/>
          </p:cNvSpPr>
          <p:nvPr>
            <p:ph type="title" idx="4294967295"/>
          </p:nvPr>
        </p:nvSpPr>
        <p:spPr>
          <a:xfrm>
            <a:off x="722313" y="4406900"/>
            <a:ext cx="7772400" cy="1362075"/>
          </a:xfrm>
        </p:spPr>
        <p:txBody>
          <a:bodyPr anchor="t"/>
          <a:lstStyle/>
          <a:p>
            <a:pPr algn="l"/>
            <a:r>
              <a:rPr lang="en-US" sz="4000" b="1" smtClean="0">
                <a:solidFill>
                  <a:srgbClr val="558ED5"/>
                </a:solidFill>
                <a:latin typeface="Calibri" pitchFamily="34" charset="0"/>
              </a:rPr>
              <a:t>MULTIMETER</a:t>
            </a:r>
          </a:p>
        </p:txBody>
      </p:sp>
      <p:sp>
        <p:nvSpPr>
          <p:cNvPr id="354306" name="Text Placeholder 2"/>
          <p:cNvSpPr>
            <a:spLocks noGrp="1"/>
          </p:cNvSpPr>
          <p:nvPr>
            <p:ph type="body" idx="4294967295"/>
          </p:nvPr>
        </p:nvSpPr>
        <p:spPr>
          <a:xfrm>
            <a:off x="722313" y="2906713"/>
            <a:ext cx="7772400" cy="1500187"/>
          </a:xfrm>
        </p:spPr>
        <p:txBody>
          <a:bodyPr anchor="b"/>
          <a:lstStyle/>
          <a:p>
            <a:pPr marL="0" indent="0">
              <a:buFontTx/>
              <a:buNone/>
            </a:pPr>
            <a:endParaRPr lang="en-US" sz="200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Measurement of Voltage and Current</a:t>
            </a:r>
          </a:p>
        </p:txBody>
      </p:sp>
      <p:sp>
        <p:nvSpPr>
          <p:cNvPr id="355330"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355331"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b="1">
                <a:solidFill>
                  <a:srgbClr val="558ED5"/>
                </a:solidFill>
              </a:rPr>
              <a:t>Multimeters</a:t>
            </a:r>
            <a:r>
              <a:rPr lang="en-US" sz="2400">
                <a:latin typeface="Calibri" pitchFamily="34" charset="0"/>
                <a:sym typeface="Wingdings" pitchFamily="2" charset="2"/>
              </a:rPr>
              <a:t> are </a:t>
            </a:r>
            <a:r>
              <a:rPr lang="en-US" sz="2400" b="1">
                <a:solidFill>
                  <a:srgbClr val="558ED5"/>
                </a:solidFill>
                <a:latin typeface="Calibri" pitchFamily="34" charset="0"/>
                <a:sym typeface="Wingdings" pitchFamily="2" charset="2"/>
              </a:rPr>
              <a:t>all-in-one</a:t>
            </a:r>
            <a:r>
              <a:rPr lang="en-US" sz="2400">
                <a:latin typeface="Calibri" pitchFamily="34" charset="0"/>
                <a:sym typeface="Wingdings" pitchFamily="2" charset="2"/>
              </a:rPr>
              <a:t> devices that measure different electrical quantities</a:t>
            </a:r>
          </a:p>
          <a:p>
            <a:pPr marL="800100" lvl="1" indent="-342900">
              <a:spcBef>
                <a:spcPts val="400"/>
              </a:spcBef>
              <a:spcAft>
                <a:spcPts val="200"/>
              </a:spcAft>
              <a:buFont typeface="Arial" charset="0"/>
              <a:buChar char="•"/>
            </a:pPr>
            <a:r>
              <a:rPr lang="en-US" sz="2400">
                <a:latin typeface="Calibri" pitchFamily="34" charset="0"/>
                <a:sym typeface="Wingdings" pitchFamily="2" charset="2"/>
              </a:rPr>
              <a:t>Current (I), voltage (V), resistance (R) in one device</a:t>
            </a:r>
          </a:p>
          <a:p>
            <a:pPr marL="800100" lvl="1"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pic>
        <p:nvPicPr>
          <p:cNvPr id="355332" name="Picture 5" descr="Description: dmm"/>
          <p:cNvPicPr>
            <a:picLocks noChangeAspect="1" noChangeArrowheads="1"/>
          </p:cNvPicPr>
          <p:nvPr/>
        </p:nvPicPr>
        <p:blipFill>
          <a:blip r:embed="rId3"/>
          <a:srcRect/>
          <a:stretch>
            <a:fillRect/>
          </a:stretch>
        </p:blipFill>
        <p:spPr bwMode="auto">
          <a:xfrm>
            <a:off x="4829175" y="2390775"/>
            <a:ext cx="2617788" cy="3563938"/>
          </a:xfrm>
          <a:prstGeom prst="rect">
            <a:avLst/>
          </a:prstGeom>
          <a:noFill/>
          <a:ln w="9525">
            <a:noFill/>
            <a:miter lim="800000"/>
            <a:headEnd/>
            <a:tailEnd/>
          </a:ln>
        </p:spPr>
      </p:pic>
      <p:pic>
        <p:nvPicPr>
          <p:cNvPr id="355333" name="Picture 6" descr="Description: amm"/>
          <p:cNvPicPr>
            <a:picLocks noChangeAspect="1" noChangeArrowheads="1"/>
          </p:cNvPicPr>
          <p:nvPr/>
        </p:nvPicPr>
        <p:blipFill>
          <a:blip r:embed="rId4"/>
          <a:srcRect/>
          <a:stretch>
            <a:fillRect/>
          </a:stretch>
        </p:blipFill>
        <p:spPr bwMode="auto">
          <a:xfrm>
            <a:off x="1770063" y="2589213"/>
            <a:ext cx="2254250" cy="336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Application -- ammeter</a:t>
            </a:r>
          </a:p>
        </p:txBody>
      </p:sp>
      <p:sp>
        <p:nvSpPr>
          <p:cNvPr id="357378"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357379"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a:latin typeface="Calibri" pitchFamily="34" charset="0"/>
                <a:sym typeface="Wingdings" pitchFamily="2" charset="2"/>
              </a:rPr>
              <a:t>Ammeters are devices that measure the </a:t>
            </a:r>
            <a:r>
              <a:rPr lang="en-US" sz="2400" b="1">
                <a:solidFill>
                  <a:srgbClr val="558ED5"/>
                </a:solidFill>
                <a:latin typeface="Calibri" pitchFamily="34" charset="0"/>
                <a:sym typeface="Wingdings" pitchFamily="2" charset="2"/>
              </a:rPr>
              <a:t>Current (I)</a:t>
            </a:r>
          </a:p>
          <a:p>
            <a:pPr marL="342900"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r>
              <a:rPr lang="en-US" sz="2400">
                <a:latin typeface="Calibri" pitchFamily="34" charset="0"/>
                <a:sym typeface="Wingdings" pitchFamily="2" charset="2"/>
              </a:rPr>
              <a:t>Galvanometer (found in the </a:t>
            </a:r>
            <a:r>
              <a:rPr lang="en-US" sz="2400" b="1">
                <a:solidFill>
                  <a:srgbClr val="558ED5"/>
                </a:solidFill>
                <a:latin typeface="Calibri" pitchFamily="34" charset="0"/>
                <a:sym typeface="Wingdings" pitchFamily="2" charset="2"/>
              </a:rPr>
              <a:t>analog ammeters</a:t>
            </a:r>
            <a:r>
              <a:rPr lang="en-US" sz="2400">
                <a:latin typeface="Calibri" pitchFamily="34" charset="0"/>
                <a:sym typeface="Wingdings" pitchFamily="2" charset="2"/>
              </a:rPr>
              <a:t>)</a:t>
            </a:r>
            <a:endParaRPr lang="en-US" sz="2400">
              <a:latin typeface="Calibri" pitchFamily="34" charset="0"/>
            </a:endParaRPr>
          </a:p>
          <a:p>
            <a:pPr marL="800100" lvl="1" indent="-342900">
              <a:spcBef>
                <a:spcPts val="400"/>
              </a:spcBef>
              <a:spcAft>
                <a:spcPts val="200"/>
              </a:spcAft>
              <a:buFont typeface="Arial" charset="0"/>
              <a:buChar char="•"/>
            </a:pPr>
            <a:r>
              <a:rPr lang="en-US" sz="2400">
                <a:latin typeface="Calibri" pitchFamily="34" charset="0"/>
              </a:rPr>
              <a:t>The needle movement is proportional to the current </a:t>
            </a:r>
            <a:r>
              <a:rPr lang="en-US" sz="2400" i="1">
                <a:latin typeface="Calibri" pitchFamily="34" charset="0"/>
              </a:rPr>
              <a:t>I</a:t>
            </a:r>
          </a:p>
          <a:p>
            <a:pPr marL="800100" lvl="1" indent="-342900">
              <a:spcBef>
                <a:spcPts val="400"/>
              </a:spcBef>
              <a:spcAft>
                <a:spcPts val="200"/>
              </a:spcAft>
              <a:buFont typeface="Arial" charset="0"/>
              <a:buChar char="•"/>
            </a:pPr>
            <a:r>
              <a:rPr lang="en-US" sz="2400">
                <a:latin typeface="Calibri" pitchFamily="34" charset="0"/>
              </a:rPr>
              <a:t>Typical range:  from 0A to 1mA</a:t>
            </a: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pic>
        <p:nvPicPr>
          <p:cNvPr id="357380" name="Picture 4" descr="http://www.tpub.com/neets/book16/33NP0034.GIF"/>
          <p:cNvPicPr>
            <a:picLocks noChangeAspect="1" noChangeArrowheads="1"/>
          </p:cNvPicPr>
          <p:nvPr/>
        </p:nvPicPr>
        <p:blipFill>
          <a:blip r:embed="rId3"/>
          <a:srcRect/>
          <a:stretch>
            <a:fillRect/>
          </a:stretch>
        </p:blipFill>
        <p:spPr bwMode="auto">
          <a:xfrm>
            <a:off x="2714625" y="1704975"/>
            <a:ext cx="3441700" cy="2230438"/>
          </a:xfrm>
          <a:prstGeom prst="rect">
            <a:avLst/>
          </a:prstGeom>
          <a:noFill/>
          <a:ln w="9525">
            <a:noFill/>
            <a:miter lim="800000"/>
            <a:headEnd/>
            <a:tailEnd/>
          </a:ln>
        </p:spPr>
      </p:pic>
      <p:sp>
        <p:nvSpPr>
          <p:cNvPr id="357381" name="TextBox 8"/>
          <p:cNvSpPr txBox="1">
            <a:spLocks noChangeArrowheads="1"/>
          </p:cNvSpPr>
          <p:nvPr/>
        </p:nvSpPr>
        <p:spPr bwMode="auto">
          <a:xfrm>
            <a:off x="2968625" y="3935413"/>
            <a:ext cx="3006725" cy="461962"/>
          </a:xfrm>
          <a:prstGeom prst="rect">
            <a:avLst/>
          </a:prstGeom>
          <a:noFill/>
          <a:ln w="9525">
            <a:noFill/>
            <a:miter lim="800000"/>
            <a:headEnd/>
            <a:tailEnd/>
          </a:ln>
        </p:spPr>
        <p:txBody>
          <a:bodyPr wrap="none">
            <a:spAutoFit/>
          </a:bodyPr>
          <a:lstStyle/>
          <a:p>
            <a:r>
              <a:rPr lang="en-US" sz="1200">
                <a:latin typeface="Calibri" pitchFamily="34" charset="0"/>
              </a:rPr>
              <a:t>Source:</a:t>
            </a:r>
          </a:p>
          <a:p>
            <a:r>
              <a:rPr lang="en-US" sz="1200">
                <a:latin typeface="Calibri" pitchFamily="34" charset="0"/>
              </a:rPr>
              <a:t>http://www.tpub.com/neets/book16/68.htm</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7"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Application -- ammeter</a:t>
            </a:r>
          </a:p>
        </p:txBody>
      </p:sp>
      <p:sp>
        <p:nvSpPr>
          <p:cNvPr id="92188"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92189"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a:latin typeface="Calibri" pitchFamily="34" charset="0"/>
                <a:sym typeface="Wingdings" pitchFamily="2" charset="2"/>
              </a:rPr>
              <a:t>Using an ammeter to measure current at a point:</a:t>
            </a:r>
          </a:p>
          <a:p>
            <a:pPr marL="800100" lvl="1" indent="-342900">
              <a:spcBef>
                <a:spcPts val="400"/>
              </a:spcBef>
              <a:spcAft>
                <a:spcPts val="200"/>
              </a:spcAft>
              <a:buFont typeface="Arial" charset="0"/>
              <a:buChar char="•"/>
            </a:pPr>
            <a:r>
              <a:rPr lang="en-US" sz="2400">
                <a:latin typeface="Calibri" pitchFamily="34" charset="0"/>
                <a:sym typeface="Wingdings" pitchFamily="2" charset="2"/>
              </a:rPr>
              <a:t>“</a:t>
            </a:r>
            <a:r>
              <a:rPr lang="en-US" sz="2400" b="1">
                <a:solidFill>
                  <a:srgbClr val="558ED5"/>
                </a:solidFill>
                <a:latin typeface="Calibri" pitchFamily="34" charset="0"/>
                <a:sym typeface="Wingdings" pitchFamily="2" charset="2"/>
              </a:rPr>
              <a:t>Break</a:t>
            </a:r>
            <a:r>
              <a:rPr lang="en-US" sz="2400">
                <a:latin typeface="Calibri" pitchFamily="34" charset="0"/>
                <a:sym typeface="Wingdings" pitchFamily="2" charset="2"/>
              </a:rPr>
              <a:t>” the circuit and insert the ammeter</a:t>
            </a:r>
          </a:p>
          <a:p>
            <a:pPr marL="800100" lvl="1" indent="-342900">
              <a:spcBef>
                <a:spcPts val="400"/>
              </a:spcBef>
              <a:spcAft>
                <a:spcPts val="200"/>
              </a:spcAft>
              <a:buFont typeface="Arial" charset="0"/>
              <a:buChar char="•"/>
            </a:pPr>
            <a:endParaRPr lang="en-US" sz="2400">
              <a:latin typeface="Calibri" pitchFamily="34" charset="0"/>
            </a:endParaRPr>
          </a:p>
        </p:txBody>
      </p:sp>
      <p:cxnSp>
        <p:nvCxnSpPr>
          <p:cNvPr id="11" name="Straight Arrow Connector 10"/>
          <p:cNvCxnSpPr/>
          <p:nvPr/>
        </p:nvCxnSpPr>
        <p:spPr>
          <a:xfrm>
            <a:off x="4445000" y="3011488"/>
            <a:ext cx="1774825" cy="3794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2191" name="TextBox 12"/>
          <p:cNvSpPr txBox="1">
            <a:spLocks noChangeArrowheads="1"/>
          </p:cNvSpPr>
          <p:nvPr/>
        </p:nvSpPr>
        <p:spPr bwMode="auto">
          <a:xfrm>
            <a:off x="1254125" y="2643188"/>
            <a:ext cx="3262313" cy="368300"/>
          </a:xfrm>
          <a:prstGeom prst="rect">
            <a:avLst/>
          </a:prstGeom>
          <a:noFill/>
          <a:ln w="9525">
            <a:noFill/>
            <a:miter lim="800000"/>
            <a:headEnd/>
            <a:tailEnd/>
          </a:ln>
        </p:spPr>
        <p:txBody>
          <a:bodyPr wrap="none">
            <a:spAutoFit/>
          </a:bodyPr>
          <a:lstStyle/>
          <a:p>
            <a:r>
              <a:rPr lang="en-US">
                <a:latin typeface="Calibri" pitchFamily="34" charset="0"/>
              </a:rPr>
              <a:t>Equivalent model of an ammeter</a:t>
            </a:r>
          </a:p>
        </p:txBody>
      </p:sp>
      <p:graphicFrame>
        <p:nvGraphicFramePr>
          <p:cNvPr id="92184" name="Object 24"/>
          <p:cNvGraphicFramePr>
            <a:graphicFrameLocks noChangeAspect="1"/>
          </p:cNvGraphicFramePr>
          <p:nvPr/>
        </p:nvGraphicFramePr>
        <p:xfrm>
          <a:off x="787400" y="4243388"/>
          <a:ext cx="466725" cy="298450"/>
        </p:xfrm>
        <a:graphic>
          <a:graphicData uri="http://schemas.openxmlformats.org/presentationml/2006/ole">
            <p:oleObj spid="_x0000_s92184" name="Formula" r:id="rId4" imgW="256032" imgH="167335" progId="Equation.Ribbit">
              <p:embed/>
            </p:oleObj>
          </a:graphicData>
        </a:graphic>
      </p:graphicFrame>
      <p:sp>
        <p:nvSpPr>
          <p:cNvPr id="92192" name="TextBox 18"/>
          <p:cNvSpPr txBox="1">
            <a:spLocks noChangeArrowheads="1"/>
          </p:cNvSpPr>
          <p:nvPr/>
        </p:nvSpPr>
        <p:spPr bwMode="auto">
          <a:xfrm>
            <a:off x="1254125" y="4181475"/>
            <a:ext cx="2832100" cy="646113"/>
          </a:xfrm>
          <a:prstGeom prst="rect">
            <a:avLst/>
          </a:prstGeom>
          <a:noFill/>
          <a:ln w="9525">
            <a:noFill/>
            <a:miter lim="800000"/>
            <a:headEnd/>
            <a:tailEnd/>
          </a:ln>
        </p:spPr>
        <p:txBody>
          <a:bodyPr wrap="none">
            <a:spAutoFit/>
          </a:bodyPr>
          <a:lstStyle/>
          <a:p>
            <a:r>
              <a:rPr lang="en-US">
                <a:latin typeface="Calibri" pitchFamily="34" charset="0"/>
              </a:rPr>
              <a:t>-- the internal resistance of </a:t>
            </a:r>
          </a:p>
          <a:p>
            <a:r>
              <a:rPr lang="en-US">
                <a:latin typeface="Calibri" pitchFamily="34" charset="0"/>
              </a:rPr>
              <a:t>    the galvanometer</a:t>
            </a:r>
          </a:p>
        </p:txBody>
      </p:sp>
      <p:sp>
        <p:nvSpPr>
          <p:cNvPr id="92193" name="TextBox 20"/>
          <p:cNvSpPr txBox="1">
            <a:spLocks noChangeArrowheads="1"/>
          </p:cNvSpPr>
          <p:nvPr/>
        </p:nvSpPr>
        <p:spPr bwMode="auto">
          <a:xfrm>
            <a:off x="1316038" y="5056188"/>
            <a:ext cx="3659187" cy="647700"/>
          </a:xfrm>
          <a:prstGeom prst="rect">
            <a:avLst/>
          </a:prstGeom>
          <a:noFill/>
          <a:ln w="9525">
            <a:noFill/>
            <a:miter lim="800000"/>
            <a:headEnd/>
            <a:tailEnd/>
          </a:ln>
        </p:spPr>
        <p:txBody>
          <a:bodyPr wrap="none">
            <a:spAutoFit/>
          </a:bodyPr>
          <a:lstStyle/>
          <a:p>
            <a:r>
              <a:rPr lang="en-US">
                <a:latin typeface="Calibri" pitchFamily="34" charset="0"/>
              </a:rPr>
              <a:t>-- can be adjusted for range selection</a:t>
            </a:r>
          </a:p>
          <a:p>
            <a:r>
              <a:rPr lang="en-US">
                <a:latin typeface="Calibri" pitchFamily="34" charset="0"/>
              </a:rPr>
              <a:t>   (</a:t>
            </a:r>
            <a:r>
              <a:rPr lang="en-US" b="1">
                <a:solidFill>
                  <a:srgbClr val="558ED5"/>
                </a:solidFill>
                <a:latin typeface="Calibri" pitchFamily="34" charset="0"/>
              </a:rPr>
              <a:t>current divider</a:t>
            </a:r>
            <a:r>
              <a:rPr lang="en-US">
                <a:latin typeface="Calibri" pitchFamily="34" charset="0"/>
              </a:rPr>
              <a:t>) </a:t>
            </a:r>
          </a:p>
        </p:txBody>
      </p:sp>
      <p:graphicFrame>
        <p:nvGraphicFramePr>
          <p:cNvPr id="92185" name="Object 25"/>
          <p:cNvGraphicFramePr>
            <a:graphicFrameLocks noChangeAspect="1"/>
          </p:cNvGraphicFramePr>
          <p:nvPr/>
        </p:nvGraphicFramePr>
        <p:xfrm>
          <a:off x="838200" y="5119688"/>
          <a:ext cx="477838" cy="298450"/>
        </p:xfrm>
        <a:graphic>
          <a:graphicData uri="http://schemas.openxmlformats.org/presentationml/2006/ole">
            <p:oleObj spid="_x0000_s92185" name="Formula" r:id="rId5" imgW="261301" imgH="167391" progId="Equation.Ribbit">
              <p:embed/>
            </p:oleObj>
          </a:graphicData>
        </a:graphic>
      </p:graphicFrame>
      <p:graphicFrame>
        <p:nvGraphicFramePr>
          <p:cNvPr id="92186" name="Object 26"/>
          <p:cNvGraphicFramePr>
            <a:graphicFrameLocks noChangeAspect="1"/>
          </p:cNvGraphicFramePr>
          <p:nvPr/>
        </p:nvGraphicFramePr>
        <p:xfrm>
          <a:off x="4937125" y="1941513"/>
          <a:ext cx="3340100" cy="3762375"/>
        </p:xfrm>
        <a:graphic>
          <a:graphicData uri="http://schemas.openxmlformats.org/presentationml/2006/ole">
            <p:oleObj spid="_x0000_s92186" name="Visio" r:id="rId6" imgW="1055680" imgH="1189350" progId="Visio.Drawing.11">
              <p:embed/>
            </p:oleObj>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32"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Electronic Component Symbols</a:t>
            </a:r>
          </a:p>
        </p:txBody>
      </p:sp>
      <p:sp>
        <p:nvSpPr>
          <p:cNvPr id="7171" name="Content Placeholder 2"/>
          <p:cNvSpPr txBox="1">
            <a:spLocks/>
          </p:cNvSpPr>
          <p:nvPr/>
        </p:nvSpPr>
        <p:spPr bwMode="auto">
          <a:xfrm>
            <a:off x="457200" y="941388"/>
            <a:ext cx="8229600" cy="5370512"/>
          </a:xfrm>
          <a:prstGeom prst="rect">
            <a:avLst/>
          </a:prstGeom>
          <a:noFill/>
          <a:ln>
            <a:noFill/>
          </a:ln>
          <a:extLst/>
        </p:spPr>
        <p:txBody>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spcBef>
                <a:spcPts val="400"/>
              </a:spcBef>
              <a:spcAft>
                <a:spcPts val="200"/>
              </a:spcAft>
              <a:buFont typeface="Arial" charset="0"/>
              <a:buChar char="•"/>
              <a:defRPr/>
            </a:pPr>
            <a:r>
              <a:rPr lang="en-US" sz="2000" dirty="0" smtClean="0">
                <a:latin typeface="Calibri" pitchFamily="34" charset="0"/>
              </a:rPr>
              <a:t>Electronic components are represented using </a:t>
            </a:r>
            <a:r>
              <a:rPr lang="en-US" sz="2000" i="1" dirty="0" smtClean="0">
                <a:latin typeface="Calibri" pitchFamily="34" charset="0"/>
              </a:rPr>
              <a:t>standardized </a:t>
            </a:r>
            <a:r>
              <a:rPr lang="en-US" sz="2000" dirty="0" smtClean="0">
                <a:latin typeface="Calibri" pitchFamily="34" charset="0"/>
              </a:rPr>
              <a:t>symbols:</a:t>
            </a:r>
            <a:endParaRPr lang="en-US" sz="2000" b="1" dirty="0" smtClean="0">
              <a:solidFill>
                <a:srgbClr val="558ED5"/>
              </a:solidFill>
              <a:latin typeface="Calibri" pitchFamily="34" charset="0"/>
            </a:endParaRPr>
          </a:p>
          <a:p>
            <a:pPr marL="0" indent="0" eaLnBrk="1" hangingPunct="1">
              <a:spcBef>
                <a:spcPts val="400"/>
              </a:spcBef>
              <a:spcAft>
                <a:spcPts val="200"/>
              </a:spcAft>
              <a:defRPr/>
            </a:pPr>
            <a:endParaRPr lang="en-US" sz="2400" dirty="0" smtClean="0">
              <a:latin typeface="Calibri" pitchFamily="34" charset="0"/>
              <a:sym typeface="Wingdings" pitchFamily="2" charset="2"/>
            </a:endParaRPr>
          </a:p>
          <a:p>
            <a:pPr lvl="1" eaLnBrk="1" hangingPunct="1">
              <a:spcBef>
                <a:spcPts val="400"/>
              </a:spcBef>
              <a:spcAft>
                <a:spcPts val="200"/>
              </a:spcAft>
              <a:buFont typeface="Arial" charset="0"/>
              <a:buChar char="•"/>
              <a:defRPr/>
            </a:pPr>
            <a:endParaRPr lang="en-US" sz="2400" dirty="0" smtClean="0">
              <a:latin typeface="Calibri" pitchFamily="34" charset="0"/>
            </a:endParaRPr>
          </a:p>
          <a:p>
            <a:pPr eaLnBrk="1" hangingPunct="1">
              <a:spcBef>
                <a:spcPts val="400"/>
              </a:spcBef>
              <a:spcAft>
                <a:spcPts val="200"/>
              </a:spcAft>
              <a:buFont typeface="Arial" charset="0"/>
              <a:buChar char="•"/>
              <a:defRPr/>
            </a:pPr>
            <a:endParaRPr lang="en-US" sz="2400" dirty="0" smtClean="0">
              <a:latin typeface="Calibri" pitchFamily="34" charset="0"/>
            </a:endParaRPr>
          </a:p>
          <a:p>
            <a:pPr eaLnBrk="1" hangingPunct="1">
              <a:spcBef>
                <a:spcPts val="400"/>
              </a:spcBef>
              <a:spcAft>
                <a:spcPts val="200"/>
              </a:spcAft>
              <a:buFont typeface="Arial" charset="0"/>
              <a:buChar char="•"/>
              <a:defRPr/>
            </a:pPr>
            <a:endParaRPr lang="en-US" sz="2400" dirty="0">
              <a:latin typeface="Calibri" pitchFamily="34" charset="0"/>
            </a:endParaRPr>
          </a:p>
          <a:p>
            <a:pPr lvl="1" eaLnBrk="1" hangingPunct="1">
              <a:spcBef>
                <a:spcPts val="400"/>
              </a:spcBef>
              <a:spcAft>
                <a:spcPts val="200"/>
              </a:spcAft>
              <a:buFont typeface="Arial" charset="0"/>
              <a:buChar char="•"/>
              <a:defRPr/>
            </a:pPr>
            <a:endParaRPr lang="en-US" sz="2400" dirty="0">
              <a:latin typeface="Calibri" pitchFamily="34" charset="0"/>
            </a:endParaRPr>
          </a:p>
        </p:txBody>
      </p:sp>
      <p:graphicFrame>
        <p:nvGraphicFramePr>
          <p:cNvPr id="158731" name="Object 11"/>
          <p:cNvGraphicFramePr>
            <a:graphicFrameLocks noChangeAspect="1"/>
          </p:cNvGraphicFramePr>
          <p:nvPr/>
        </p:nvGraphicFramePr>
        <p:xfrm>
          <a:off x="984250" y="1871663"/>
          <a:ext cx="7321550" cy="3254375"/>
        </p:xfrm>
        <a:graphic>
          <a:graphicData uri="http://schemas.openxmlformats.org/presentationml/2006/ole">
            <p:oleObj spid="_x0000_s158731" name="Visio" r:id="rId4" imgW="3064240" imgH="1361742" progId="Visio.Drawing.11">
              <p:embed/>
            </p:oleObj>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8"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Application -- ammeter</a:t>
            </a:r>
          </a:p>
        </p:txBody>
      </p:sp>
      <p:graphicFrame>
        <p:nvGraphicFramePr>
          <p:cNvPr id="102417" name="Object 17"/>
          <p:cNvGraphicFramePr>
            <a:graphicFrameLocks noChangeAspect="1"/>
          </p:cNvGraphicFramePr>
          <p:nvPr/>
        </p:nvGraphicFramePr>
        <p:xfrm>
          <a:off x="862013" y="2586038"/>
          <a:ext cx="4237037" cy="1773237"/>
        </p:xfrm>
        <a:graphic>
          <a:graphicData uri="http://schemas.openxmlformats.org/presentationml/2006/ole">
            <p:oleObj spid="_x0000_s102417" name="Visio" r:id="rId4" imgW="2058413" imgH="872370" progId="Visio.Drawing.11">
              <p:embed/>
            </p:oleObj>
          </a:graphicData>
        </a:graphic>
      </p:graphicFrame>
      <p:pic>
        <p:nvPicPr>
          <p:cNvPr id="102419" name="Picture 7"/>
          <p:cNvPicPr>
            <a:picLocks noChangeAspect="1" noChangeArrowheads="1"/>
          </p:cNvPicPr>
          <p:nvPr/>
        </p:nvPicPr>
        <p:blipFill>
          <a:blip r:embed="rId5"/>
          <a:srcRect/>
          <a:stretch>
            <a:fillRect/>
          </a:stretch>
        </p:blipFill>
        <p:spPr bwMode="auto">
          <a:xfrm>
            <a:off x="4773613" y="1828800"/>
            <a:ext cx="3703637" cy="3203575"/>
          </a:xfrm>
          <a:prstGeom prst="rect">
            <a:avLst/>
          </a:prstGeom>
          <a:noFill/>
          <a:ln w="9525">
            <a:noFill/>
            <a:miter lim="800000"/>
            <a:headEnd/>
            <a:tailEnd/>
          </a:ln>
        </p:spPr>
      </p:pic>
      <p:sp>
        <p:nvSpPr>
          <p:cNvPr id="102420" name="Text Box 6"/>
          <p:cNvSpPr txBox="1">
            <a:spLocks noChangeArrowheads="1"/>
          </p:cNvSpPr>
          <p:nvPr/>
        </p:nvSpPr>
        <p:spPr bwMode="auto">
          <a:xfrm>
            <a:off x="4816475" y="2006600"/>
            <a:ext cx="2914650" cy="282575"/>
          </a:xfrm>
          <a:prstGeom prst="rect">
            <a:avLst/>
          </a:prstGeom>
          <a:solidFill>
            <a:srgbClr val="FFFFFF"/>
          </a:solidFill>
          <a:ln w="9525">
            <a:solidFill>
              <a:srgbClr val="000000"/>
            </a:solidFill>
            <a:miter lim="800000"/>
            <a:headEnd/>
            <a:tailEnd/>
          </a:ln>
        </p:spPr>
        <p:txBody>
          <a:bodyPr>
            <a:spAutoFit/>
          </a:bodyPr>
          <a:lstStyle/>
          <a:p>
            <a:pPr algn="ctr" defTabSz="914400"/>
            <a:r>
              <a:rPr lang="en-US" sz="1200">
                <a:latin typeface="Calibri" pitchFamily="34" charset="0"/>
                <a:ea typeface="PMingLiU" pitchFamily="18" charset="-120"/>
                <a:cs typeface="Calibri" pitchFamily="34" charset="0"/>
              </a:rPr>
              <a:t>The current reading is 0.51 mA</a:t>
            </a:r>
            <a:endParaRPr lang="en-US">
              <a:ea typeface="PMingLiU" pitchFamily="18" charset="-120"/>
              <a:cs typeface="Arial" charset="0"/>
            </a:endParaRPr>
          </a:p>
        </p:txBody>
      </p:sp>
      <p:sp>
        <p:nvSpPr>
          <p:cNvPr id="102421" name="Text Box 7"/>
          <p:cNvSpPr txBox="1">
            <a:spLocks noChangeArrowheads="1"/>
          </p:cNvSpPr>
          <p:nvPr/>
        </p:nvSpPr>
        <p:spPr bwMode="auto">
          <a:xfrm>
            <a:off x="5816600" y="5032375"/>
            <a:ext cx="1914525" cy="282575"/>
          </a:xfrm>
          <a:prstGeom prst="rect">
            <a:avLst/>
          </a:prstGeom>
          <a:solidFill>
            <a:srgbClr val="FFFFFF"/>
          </a:solidFill>
          <a:ln w="9525">
            <a:solidFill>
              <a:srgbClr val="000000"/>
            </a:solidFill>
            <a:miter lim="800000"/>
            <a:headEnd/>
            <a:tailEnd/>
          </a:ln>
        </p:spPr>
        <p:txBody>
          <a:bodyPr>
            <a:spAutoFit/>
          </a:bodyPr>
          <a:lstStyle/>
          <a:p>
            <a:pPr algn="ctr" defTabSz="914400"/>
            <a:r>
              <a:rPr lang="en-US" sz="1200">
                <a:latin typeface="Calibri" pitchFamily="34" charset="0"/>
                <a:ea typeface="PMingLiU" pitchFamily="18" charset="-120"/>
                <a:cs typeface="Calibri" pitchFamily="34" charset="0"/>
              </a:rPr>
              <a:t>Circuit connected </a:t>
            </a:r>
            <a:r>
              <a:rPr lang="en-US" sz="1200" b="1">
                <a:latin typeface="Calibri" pitchFamily="34" charset="0"/>
                <a:ea typeface="PMingLiU" pitchFamily="18" charset="-120"/>
                <a:cs typeface="Calibri" pitchFamily="34" charset="0"/>
              </a:rPr>
              <a:t>in series</a:t>
            </a:r>
            <a:endParaRPr lang="en-US">
              <a:ea typeface="PMingLiU" pitchFamily="18" charset="-120"/>
              <a:cs typeface="Arial" charset="0"/>
            </a:endParaRPr>
          </a:p>
        </p:txBody>
      </p:sp>
      <p:sp>
        <p:nvSpPr>
          <p:cNvPr id="102422" name="Freeform 9"/>
          <p:cNvSpPr>
            <a:spLocks/>
          </p:cNvSpPr>
          <p:nvPr/>
        </p:nvSpPr>
        <p:spPr bwMode="auto">
          <a:xfrm>
            <a:off x="6018213" y="3200400"/>
            <a:ext cx="390525" cy="828675"/>
          </a:xfrm>
          <a:custGeom>
            <a:avLst/>
            <a:gdLst>
              <a:gd name="T0" fmla="*/ 152400 w 390525"/>
              <a:gd name="T1" fmla="*/ 0 h 828675"/>
              <a:gd name="T2" fmla="*/ 19050 w 390525"/>
              <a:gd name="T3" fmla="*/ 38100 h 828675"/>
              <a:gd name="T4" fmla="*/ 0 w 390525"/>
              <a:gd name="T5" fmla="*/ 66675 h 828675"/>
              <a:gd name="T6" fmla="*/ 9525 w 390525"/>
              <a:gd name="T7" fmla="*/ 209550 h 828675"/>
              <a:gd name="T8" fmla="*/ 19050 w 390525"/>
              <a:gd name="T9" fmla="*/ 238125 h 828675"/>
              <a:gd name="T10" fmla="*/ 47625 w 390525"/>
              <a:gd name="T11" fmla="*/ 247650 h 828675"/>
              <a:gd name="T12" fmla="*/ 123825 w 390525"/>
              <a:gd name="T13" fmla="*/ 276225 h 828675"/>
              <a:gd name="T14" fmla="*/ 285750 w 390525"/>
              <a:gd name="T15" fmla="*/ 285750 h 828675"/>
              <a:gd name="T16" fmla="*/ 323850 w 390525"/>
              <a:gd name="T17" fmla="*/ 314325 h 828675"/>
              <a:gd name="T18" fmla="*/ 352425 w 390525"/>
              <a:gd name="T19" fmla="*/ 323850 h 828675"/>
              <a:gd name="T20" fmla="*/ 371475 w 390525"/>
              <a:gd name="T21" fmla="*/ 352425 h 828675"/>
              <a:gd name="T22" fmla="*/ 390525 w 390525"/>
              <a:gd name="T23" fmla="*/ 438150 h 828675"/>
              <a:gd name="T24" fmla="*/ 381000 w 390525"/>
              <a:gd name="T25" fmla="*/ 600075 h 828675"/>
              <a:gd name="T26" fmla="*/ 361950 w 390525"/>
              <a:gd name="T27" fmla="*/ 657225 h 828675"/>
              <a:gd name="T28" fmla="*/ 352425 w 390525"/>
              <a:gd name="T29" fmla="*/ 714375 h 828675"/>
              <a:gd name="T30" fmla="*/ 333375 w 390525"/>
              <a:gd name="T31" fmla="*/ 771525 h 828675"/>
              <a:gd name="T32" fmla="*/ 323850 w 390525"/>
              <a:gd name="T33" fmla="*/ 800100 h 828675"/>
              <a:gd name="T34" fmla="*/ 323850 w 390525"/>
              <a:gd name="T35" fmla="*/ 828675 h 828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0525"/>
              <a:gd name="T55" fmla="*/ 0 h 828675"/>
              <a:gd name="T56" fmla="*/ 390525 w 390525"/>
              <a:gd name="T57" fmla="*/ 828675 h 828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0525" h="828675">
                <a:moveTo>
                  <a:pt x="152400" y="0"/>
                </a:moveTo>
                <a:cubicBezTo>
                  <a:pt x="59267" y="8467"/>
                  <a:pt x="62798" y="-14398"/>
                  <a:pt x="19050" y="38100"/>
                </a:cubicBezTo>
                <a:cubicBezTo>
                  <a:pt x="11721" y="46894"/>
                  <a:pt x="6350" y="57150"/>
                  <a:pt x="0" y="66675"/>
                </a:cubicBezTo>
                <a:cubicBezTo>
                  <a:pt x="3175" y="114300"/>
                  <a:pt x="4254" y="162111"/>
                  <a:pt x="9525" y="209550"/>
                </a:cubicBezTo>
                <a:cubicBezTo>
                  <a:pt x="10634" y="219529"/>
                  <a:pt x="11950" y="231025"/>
                  <a:pt x="19050" y="238125"/>
                </a:cubicBezTo>
                <a:cubicBezTo>
                  <a:pt x="26150" y="245225"/>
                  <a:pt x="38645" y="243160"/>
                  <a:pt x="47625" y="247650"/>
                </a:cubicBezTo>
                <a:cubicBezTo>
                  <a:pt x="95703" y="271689"/>
                  <a:pt x="56443" y="270099"/>
                  <a:pt x="123825" y="276225"/>
                </a:cubicBezTo>
                <a:cubicBezTo>
                  <a:pt x="177671" y="281120"/>
                  <a:pt x="231775" y="282575"/>
                  <a:pt x="285750" y="285750"/>
                </a:cubicBezTo>
                <a:cubicBezTo>
                  <a:pt x="298450" y="295275"/>
                  <a:pt x="310067" y="306449"/>
                  <a:pt x="323850" y="314325"/>
                </a:cubicBezTo>
                <a:cubicBezTo>
                  <a:pt x="332567" y="319306"/>
                  <a:pt x="344585" y="317578"/>
                  <a:pt x="352425" y="323850"/>
                </a:cubicBezTo>
                <a:cubicBezTo>
                  <a:pt x="361364" y="331001"/>
                  <a:pt x="365125" y="342900"/>
                  <a:pt x="371475" y="352425"/>
                </a:cubicBezTo>
                <a:cubicBezTo>
                  <a:pt x="375149" y="367119"/>
                  <a:pt x="390525" y="426058"/>
                  <a:pt x="390525" y="438150"/>
                </a:cubicBezTo>
                <a:cubicBezTo>
                  <a:pt x="390525" y="492218"/>
                  <a:pt x="387993" y="546461"/>
                  <a:pt x="381000" y="600075"/>
                </a:cubicBezTo>
                <a:cubicBezTo>
                  <a:pt x="378403" y="619987"/>
                  <a:pt x="365251" y="637418"/>
                  <a:pt x="361950" y="657225"/>
                </a:cubicBezTo>
                <a:cubicBezTo>
                  <a:pt x="358775" y="676275"/>
                  <a:pt x="357109" y="695639"/>
                  <a:pt x="352425" y="714375"/>
                </a:cubicBezTo>
                <a:cubicBezTo>
                  <a:pt x="347555" y="733856"/>
                  <a:pt x="339725" y="752475"/>
                  <a:pt x="333375" y="771525"/>
                </a:cubicBezTo>
                <a:cubicBezTo>
                  <a:pt x="330200" y="781050"/>
                  <a:pt x="323850" y="790060"/>
                  <a:pt x="323850" y="800100"/>
                </a:cubicBezTo>
                <a:lnTo>
                  <a:pt x="323850" y="828675"/>
                </a:lnTo>
              </a:path>
            </a:pathLst>
          </a:custGeom>
          <a:noFill/>
          <a:ln w="25400">
            <a:solidFill>
              <a:srgbClr val="FF0000"/>
            </a:solidFill>
            <a:round/>
            <a:headEnd/>
            <a:tailEnd/>
          </a:ln>
        </p:spPr>
        <p:txBody>
          <a:bodyPr anchor="ctr"/>
          <a:lstStyle/>
          <a:p>
            <a:endParaRPr lang="en-US"/>
          </a:p>
        </p:txBody>
      </p:sp>
      <p:sp>
        <p:nvSpPr>
          <p:cNvPr id="102423" name="Freeform 11"/>
          <p:cNvSpPr>
            <a:spLocks/>
          </p:cNvSpPr>
          <p:nvPr/>
        </p:nvSpPr>
        <p:spPr bwMode="auto">
          <a:xfrm>
            <a:off x="6280150" y="3867150"/>
            <a:ext cx="257175" cy="161925"/>
          </a:xfrm>
          <a:custGeom>
            <a:avLst/>
            <a:gdLst>
              <a:gd name="T0" fmla="*/ 0 w 257175"/>
              <a:gd name="T1" fmla="*/ 0 h 161925"/>
              <a:gd name="T2" fmla="*/ 28575 w 257175"/>
              <a:gd name="T3" fmla="*/ 47625 h 161925"/>
              <a:gd name="T4" fmla="*/ 38100 w 257175"/>
              <a:gd name="T5" fmla="*/ 76200 h 161925"/>
              <a:gd name="T6" fmla="*/ 47625 w 257175"/>
              <a:gd name="T7" fmla="*/ 123825 h 161925"/>
              <a:gd name="T8" fmla="*/ 104775 w 257175"/>
              <a:gd name="T9" fmla="*/ 161925 h 161925"/>
              <a:gd name="T10" fmla="*/ 152400 w 257175"/>
              <a:gd name="T11" fmla="*/ 114300 h 161925"/>
              <a:gd name="T12" fmla="*/ 200025 w 257175"/>
              <a:gd name="T13" fmla="*/ 66675 h 161925"/>
              <a:gd name="T14" fmla="*/ 257175 w 257175"/>
              <a:gd name="T15" fmla="*/ 38100 h 161925"/>
              <a:gd name="T16" fmla="*/ 257175 w 257175"/>
              <a:gd name="T17" fmla="*/ 28575 h 16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7175"/>
              <a:gd name="T28" fmla="*/ 0 h 161925"/>
              <a:gd name="T29" fmla="*/ 257175 w 257175"/>
              <a:gd name="T30" fmla="*/ 161925 h 1619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7175" h="161925">
                <a:moveTo>
                  <a:pt x="0" y="0"/>
                </a:moveTo>
                <a:cubicBezTo>
                  <a:pt x="9525" y="15875"/>
                  <a:pt x="20296" y="31066"/>
                  <a:pt x="28575" y="47625"/>
                </a:cubicBezTo>
                <a:cubicBezTo>
                  <a:pt x="33065" y="56605"/>
                  <a:pt x="35665" y="66460"/>
                  <a:pt x="38100" y="76200"/>
                </a:cubicBezTo>
                <a:cubicBezTo>
                  <a:pt x="42027" y="91906"/>
                  <a:pt x="40385" y="109345"/>
                  <a:pt x="47625" y="123825"/>
                </a:cubicBezTo>
                <a:cubicBezTo>
                  <a:pt x="61895" y="152365"/>
                  <a:pt x="79375" y="153458"/>
                  <a:pt x="104775" y="161925"/>
                </a:cubicBezTo>
                <a:cubicBezTo>
                  <a:pt x="155575" y="85725"/>
                  <a:pt x="88900" y="177800"/>
                  <a:pt x="152400" y="114300"/>
                </a:cubicBezTo>
                <a:cubicBezTo>
                  <a:pt x="190500" y="76200"/>
                  <a:pt x="149225" y="92075"/>
                  <a:pt x="200025" y="66675"/>
                </a:cubicBezTo>
                <a:cubicBezTo>
                  <a:pt x="231013" y="51181"/>
                  <a:pt x="229878" y="65397"/>
                  <a:pt x="257175" y="38100"/>
                </a:cubicBezTo>
                <a:lnTo>
                  <a:pt x="257175" y="28575"/>
                </a:lnTo>
              </a:path>
            </a:pathLst>
          </a:custGeom>
          <a:noFill/>
          <a:ln w="25400">
            <a:solidFill>
              <a:srgbClr val="FF0000"/>
            </a:solidFill>
            <a:round/>
            <a:headEnd/>
            <a:tailEnd/>
          </a:ln>
        </p:spPr>
        <p:txBody>
          <a:bodyPr anchor="ctr"/>
          <a:lstStyle/>
          <a:p>
            <a:endParaRPr lang="en-US"/>
          </a:p>
        </p:txBody>
      </p:sp>
      <p:sp>
        <p:nvSpPr>
          <p:cNvPr id="102424" name="Freeform 14"/>
          <p:cNvSpPr>
            <a:spLocks/>
          </p:cNvSpPr>
          <p:nvPr/>
        </p:nvSpPr>
        <p:spPr bwMode="auto">
          <a:xfrm>
            <a:off x="4816475" y="3375025"/>
            <a:ext cx="457200" cy="984250"/>
          </a:xfrm>
          <a:custGeom>
            <a:avLst/>
            <a:gdLst>
              <a:gd name="T0" fmla="*/ 0 w 457200"/>
              <a:gd name="T1" fmla="*/ 983146 h 984526"/>
              <a:gd name="T2" fmla="*/ 47625 w 457200"/>
              <a:gd name="T3" fmla="*/ 888031 h 984526"/>
              <a:gd name="T4" fmla="*/ 114300 w 457200"/>
              <a:gd name="T5" fmla="*/ 811936 h 984526"/>
              <a:gd name="T6" fmla="*/ 171450 w 457200"/>
              <a:gd name="T7" fmla="*/ 792915 h 984526"/>
              <a:gd name="T8" fmla="*/ 228600 w 457200"/>
              <a:gd name="T9" fmla="*/ 754866 h 984526"/>
              <a:gd name="T10" fmla="*/ 304800 w 457200"/>
              <a:gd name="T11" fmla="*/ 688286 h 984526"/>
              <a:gd name="T12" fmla="*/ 333375 w 457200"/>
              <a:gd name="T13" fmla="*/ 669261 h 984526"/>
              <a:gd name="T14" fmla="*/ 361950 w 457200"/>
              <a:gd name="T15" fmla="*/ 650241 h 984526"/>
              <a:gd name="T16" fmla="*/ 390525 w 457200"/>
              <a:gd name="T17" fmla="*/ 640726 h 984526"/>
              <a:gd name="T18" fmla="*/ 428625 w 457200"/>
              <a:gd name="T19" fmla="*/ 593171 h 984526"/>
              <a:gd name="T20" fmla="*/ 438150 w 457200"/>
              <a:gd name="T21" fmla="*/ 564636 h 984526"/>
              <a:gd name="T22" fmla="*/ 419100 w 457200"/>
              <a:gd name="T23" fmla="*/ 488541 h 984526"/>
              <a:gd name="T24" fmla="*/ 390525 w 457200"/>
              <a:gd name="T25" fmla="*/ 469516 h 984526"/>
              <a:gd name="T26" fmla="*/ 333375 w 457200"/>
              <a:gd name="T27" fmla="*/ 431471 h 984526"/>
              <a:gd name="T28" fmla="*/ 266700 w 457200"/>
              <a:gd name="T29" fmla="*/ 402936 h 984526"/>
              <a:gd name="T30" fmla="*/ 209550 w 457200"/>
              <a:gd name="T31" fmla="*/ 364891 h 984526"/>
              <a:gd name="T32" fmla="*/ 152400 w 457200"/>
              <a:gd name="T33" fmla="*/ 307821 h 984526"/>
              <a:gd name="T34" fmla="*/ 114300 w 457200"/>
              <a:gd name="T35" fmla="*/ 241236 h 984526"/>
              <a:gd name="T36" fmla="*/ 104775 w 457200"/>
              <a:gd name="T37" fmla="*/ 203191 h 984526"/>
              <a:gd name="T38" fmla="*/ 114300 w 457200"/>
              <a:gd name="T39" fmla="*/ 117586 h 984526"/>
              <a:gd name="T40" fmla="*/ 171450 w 457200"/>
              <a:gd name="T41" fmla="*/ 79541 h 984526"/>
              <a:gd name="T42" fmla="*/ 200025 w 457200"/>
              <a:gd name="T43" fmla="*/ 60516 h 984526"/>
              <a:gd name="T44" fmla="*/ 228600 w 457200"/>
              <a:gd name="T45" fmla="*/ 51006 h 984526"/>
              <a:gd name="T46" fmla="*/ 419100 w 457200"/>
              <a:gd name="T47" fmla="*/ 41491 h 984526"/>
              <a:gd name="T48" fmla="*/ 390525 w 457200"/>
              <a:gd name="T49" fmla="*/ 12956 h 984526"/>
              <a:gd name="T50" fmla="*/ 457200 w 457200"/>
              <a:gd name="T51" fmla="*/ 22471 h 984526"/>
              <a:gd name="T52" fmla="*/ 419100 w 457200"/>
              <a:gd name="T53" fmla="*/ 89051 h 984526"/>
              <a:gd name="T54" fmla="*/ 409575 w 457200"/>
              <a:gd name="T55" fmla="*/ 127096 h 984526"/>
              <a:gd name="T56" fmla="*/ 400050 w 457200"/>
              <a:gd name="T57" fmla="*/ 146121 h 9845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57200"/>
              <a:gd name="T88" fmla="*/ 0 h 984526"/>
              <a:gd name="T89" fmla="*/ 457200 w 457200"/>
              <a:gd name="T90" fmla="*/ 984526 h 98452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57200" h="984526">
                <a:moveTo>
                  <a:pt x="0" y="984526"/>
                </a:moveTo>
                <a:cubicBezTo>
                  <a:pt x="15875" y="952776"/>
                  <a:pt x="27934" y="918812"/>
                  <a:pt x="47625" y="889276"/>
                </a:cubicBezTo>
                <a:cubicBezTo>
                  <a:pt x="72022" y="852680"/>
                  <a:pt x="76701" y="829787"/>
                  <a:pt x="114300" y="813076"/>
                </a:cubicBezTo>
                <a:cubicBezTo>
                  <a:pt x="132650" y="804921"/>
                  <a:pt x="154742" y="805165"/>
                  <a:pt x="171450" y="794026"/>
                </a:cubicBezTo>
                <a:lnTo>
                  <a:pt x="228600" y="755926"/>
                </a:lnTo>
                <a:cubicBezTo>
                  <a:pt x="260350" y="708301"/>
                  <a:pt x="238125" y="733701"/>
                  <a:pt x="304800" y="689251"/>
                </a:cubicBezTo>
                <a:lnTo>
                  <a:pt x="333375" y="670201"/>
                </a:lnTo>
                <a:cubicBezTo>
                  <a:pt x="342900" y="663851"/>
                  <a:pt x="351090" y="654771"/>
                  <a:pt x="361950" y="651151"/>
                </a:cubicBezTo>
                <a:lnTo>
                  <a:pt x="390525" y="641626"/>
                </a:lnTo>
                <a:cubicBezTo>
                  <a:pt x="414466" y="569802"/>
                  <a:pt x="379386" y="655549"/>
                  <a:pt x="428625" y="594001"/>
                </a:cubicBezTo>
                <a:cubicBezTo>
                  <a:pt x="434897" y="586161"/>
                  <a:pt x="434975" y="574951"/>
                  <a:pt x="438150" y="565426"/>
                </a:cubicBezTo>
                <a:cubicBezTo>
                  <a:pt x="437676" y="563054"/>
                  <a:pt x="426910" y="498989"/>
                  <a:pt x="419100" y="489226"/>
                </a:cubicBezTo>
                <a:cubicBezTo>
                  <a:pt x="411949" y="480287"/>
                  <a:pt x="400050" y="476526"/>
                  <a:pt x="390525" y="470176"/>
                </a:cubicBezTo>
                <a:cubicBezTo>
                  <a:pt x="357042" y="419951"/>
                  <a:pt x="390782" y="456679"/>
                  <a:pt x="333375" y="432076"/>
                </a:cubicBezTo>
                <a:cubicBezTo>
                  <a:pt x="241285" y="392609"/>
                  <a:pt x="376083" y="430847"/>
                  <a:pt x="266700" y="403501"/>
                </a:cubicBezTo>
                <a:cubicBezTo>
                  <a:pt x="247650" y="390801"/>
                  <a:pt x="225739" y="381590"/>
                  <a:pt x="209550" y="365401"/>
                </a:cubicBezTo>
                <a:lnTo>
                  <a:pt x="152400" y="308251"/>
                </a:lnTo>
                <a:cubicBezTo>
                  <a:pt x="123267" y="220851"/>
                  <a:pt x="171965" y="356906"/>
                  <a:pt x="114300" y="241576"/>
                </a:cubicBezTo>
                <a:cubicBezTo>
                  <a:pt x="108446" y="229867"/>
                  <a:pt x="107950" y="216176"/>
                  <a:pt x="104775" y="203476"/>
                </a:cubicBezTo>
                <a:cubicBezTo>
                  <a:pt x="107950" y="174901"/>
                  <a:pt x="105208" y="145026"/>
                  <a:pt x="114300" y="117751"/>
                </a:cubicBezTo>
                <a:cubicBezTo>
                  <a:pt x="125134" y="85250"/>
                  <a:pt x="148611" y="91070"/>
                  <a:pt x="171450" y="79651"/>
                </a:cubicBezTo>
                <a:cubicBezTo>
                  <a:pt x="181689" y="74531"/>
                  <a:pt x="189786" y="65721"/>
                  <a:pt x="200025" y="60601"/>
                </a:cubicBezTo>
                <a:cubicBezTo>
                  <a:pt x="209005" y="56111"/>
                  <a:pt x="218598" y="51946"/>
                  <a:pt x="228600" y="51076"/>
                </a:cubicBezTo>
                <a:cubicBezTo>
                  <a:pt x="291940" y="45568"/>
                  <a:pt x="355600" y="44726"/>
                  <a:pt x="419100" y="41551"/>
                </a:cubicBezTo>
                <a:cubicBezTo>
                  <a:pt x="320827" y="-23964"/>
                  <a:pt x="354600" y="5791"/>
                  <a:pt x="390525" y="12976"/>
                </a:cubicBezTo>
                <a:cubicBezTo>
                  <a:pt x="412540" y="17379"/>
                  <a:pt x="434975" y="19326"/>
                  <a:pt x="457200" y="22501"/>
                </a:cubicBezTo>
                <a:cubicBezTo>
                  <a:pt x="428067" y="109901"/>
                  <a:pt x="476765" y="-26154"/>
                  <a:pt x="419100" y="89176"/>
                </a:cubicBezTo>
                <a:cubicBezTo>
                  <a:pt x="413246" y="100885"/>
                  <a:pt x="413715" y="114857"/>
                  <a:pt x="409575" y="127276"/>
                </a:cubicBezTo>
                <a:cubicBezTo>
                  <a:pt x="407330" y="134011"/>
                  <a:pt x="403225" y="139976"/>
                  <a:pt x="400050" y="146326"/>
                </a:cubicBezTo>
              </a:path>
            </a:pathLst>
          </a:custGeom>
          <a:noFill/>
          <a:ln w="25400">
            <a:solidFill>
              <a:srgbClr val="000000"/>
            </a:solidFill>
            <a:round/>
            <a:headEnd/>
            <a:tailEnd/>
          </a:ln>
        </p:spPr>
        <p:txBody>
          <a:bodyPr anchor="ctr"/>
          <a:lstStyle/>
          <a:p>
            <a:endParaRPr lang="en-US"/>
          </a:p>
        </p:txBody>
      </p:sp>
      <p:sp>
        <p:nvSpPr>
          <p:cNvPr id="102425" name="Rectangle 1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102426" name="Rectangle 13"/>
          <p:cNvSpPr>
            <a:spLocks noChangeArrowheads="1"/>
          </p:cNvSpPr>
          <p:nvPr/>
        </p:nvSpPr>
        <p:spPr bwMode="auto">
          <a:xfrm>
            <a:off x="0" y="1828800"/>
            <a:ext cx="9144000" cy="457200"/>
          </a:xfrm>
          <a:prstGeom prst="rect">
            <a:avLst/>
          </a:prstGeom>
          <a:noFill/>
          <a:ln w="9525">
            <a:noFill/>
            <a:miter lim="800000"/>
            <a:headEnd/>
            <a:tailEnd/>
          </a:ln>
        </p:spPr>
        <p:txBody>
          <a:bodyPr wrap="none" anchor="ctr">
            <a:spAutoFit/>
          </a:bodyPr>
          <a:lstStyle/>
          <a:p>
            <a:endParaRPr lang="en-US"/>
          </a:p>
        </p:txBody>
      </p:sp>
      <p:sp>
        <p:nvSpPr>
          <p:cNvPr id="102427" name="Rectangle 16"/>
          <p:cNvSpPr>
            <a:spLocks noChangeArrowheads="1"/>
          </p:cNvSpPr>
          <p:nvPr/>
        </p:nvSpPr>
        <p:spPr bwMode="auto">
          <a:xfrm>
            <a:off x="0" y="2286000"/>
            <a:ext cx="9144000" cy="0"/>
          </a:xfrm>
          <a:prstGeom prst="rect">
            <a:avLst/>
          </a:prstGeom>
          <a:noFill/>
          <a:ln w="9525">
            <a:noFill/>
            <a:miter lim="800000"/>
            <a:headEnd/>
            <a:tailEnd/>
          </a:ln>
        </p:spPr>
        <p:txBody>
          <a:bodyPr wrap="none" anchor="ctr">
            <a:spAutoFit/>
          </a:bodyPr>
          <a:lstStyle/>
          <a:p>
            <a:endParaRPr lang="en-US"/>
          </a:p>
        </p:txBody>
      </p:sp>
      <p:sp>
        <p:nvSpPr>
          <p:cNvPr id="102428" name="Rectangle 17"/>
          <p:cNvSpPr>
            <a:spLocks noChangeArrowheads="1"/>
          </p:cNvSpPr>
          <p:nvPr/>
        </p:nvSpPr>
        <p:spPr bwMode="auto">
          <a:xfrm>
            <a:off x="0" y="5029200"/>
            <a:ext cx="9144000" cy="0"/>
          </a:xfrm>
          <a:prstGeom prst="rect">
            <a:avLst/>
          </a:prstGeom>
          <a:noFill/>
          <a:ln w="9525">
            <a:noFill/>
            <a:miter lim="800000"/>
            <a:headEnd/>
            <a:tailEnd/>
          </a:ln>
        </p:spPr>
        <p:txBody>
          <a:bodyPr wrap="none" anchor="ctr">
            <a:spAutoFit/>
          </a:bodyPr>
          <a:lstStyle/>
          <a:p>
            <a:pPr defTabSz="914400"/>
            <a:endParaRPr lang="en-US">
              <a:cs typeface="Arial"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27"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Application -- voltmeter</a:t>
            </a:r>
          </a:p>
        </p:txBody>
      </p:sp>
      <p:sp>
        <p:nvSpPr>
          <p:cNvPr id="94228"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94229"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a:latin typeface="Calibri" pitchFamily="34" charset="0"/>
                <a:sym typeface="Wingdings" pitchFamily="2" charset="2"/>
              </a:rPr>
              <a:t>Voltmeters are devices that measure the </a:t>
            </a:r>
            <a:r>
              <a:rPr lang="en-US" sz="2400" b="1">
                <a:solidFill>
                  <a:srgbClr val="558ED5"/>
                </a:solidFill>
                <a:latin typeface="Calibri" pitchFamily="34" charset="0"/>
                <a:sym typeface="Wingdings" pitchFamily="2" charset="2"/>
              </a:rPr>
              <a:t>Voltage (V)</a:t>
            </a:r>
            <a:r>
              <a:rPr lang="en-US" sz="2400">
                <a:latin typeface="Calibri" pitchFamily="34" charset="0"/>
                <a:sym typeface="Wingdings" pitchFamily="2" charset="2"/>
              </a:rPr>
              <a:t>:</a:t>
            </a:r>
          </a:p>
          <a:p>
            <a:pPr marL="800100" lvl="1" indent="-342900">
              <a:spcBef>
                <a:spcPts val="400"/>
              </a:spcBef>
              <a:spcAft>
                <a:spcPts val="200"/>
              </a:spcAft>
              <a:buFont typeface="Arial" charset="0"/>
              <a:buChar char="•"/>
            </a:pPr>
            <a:r>
              <a:rPr lang="en-US" sz="2400">
                <a:latin typeface="Calibri" pitchFamily="34" charset="0"/>
                <a:sym typeface="Wingdings" pitchFamily="2" charset="2"/>
              </a:rPr>
              <a:t>Voltage is defined </a:t>
            </a:r>
            <a:r>
              <a:rPr lang="en-US" sz="2400" b="1">
                <a:latin typeface="Calibri" pitchFamily="34" charset="0"/>
                <a:sym typeface="Wingdings" pitchFamily="2" charset="2"/>
              </a:rPr>
              <a:t>relatively</a:t>
            </a:r>
            <a:r>
              <a:rPr lang="en-US" sz="2400">
                <a:latin typeface="Calibri" pitchFamily="34" charset="0"/>
                <a:sym typeface="Wingdings" pitchFamily="2" charset="2"/>
              </a:rPr>
              <a:t>  must be measured “</a:t>
            </a:r>
            <a:r>
              <a:rPr lang="en-US" sz="2400" b="1">
                <a:solidFill>
                  <a:srgbClr val="558ED5"/>
                </a:solidFill>
                <a:latin typeface="Calibri" pitchFamily="34" charset="0"/>
                <a:sym typeface="Wingdings" pitchFamily="2" charset="2"/>
              </a:rPr>
              <a:t>between two points</a:t>
            </a:r>
            <a:r>
              <a:rPr lang="en-US" sz="2400">
                <a:latin typeface="Calibri" pitchFamily="34" charset="0"/>
                <a:sym typeface="Wingdings" pitchFamily="2" charset="2"/>
              </a:rPr>
              <a:t>”</a:t>
            </a:r>
          </a:p>
          <a:p>
            <a:pPr marL="800100" lvl="1" indent="-342900">
              <a:spcBef>
                <a:spcPts val="400"/>
              </a:spcBef>
              <a:spcAft>
                <a:spcPts val="200"/>
              </a:spcAft>
              <a:buFont typeface="Arial" charset="0"/>
              <a:buChar char="•"/>
            </a:pPr>
            <a:endParaRPr lang="en-US" sz="2400">
              <a:latin typeface="Calibri" pitchFamily="34" charset="0"/>
            </a:endParaRPr>
          </a:p>
        </p:txBody>
      </p:sp>
      <p:cxnSp>
        <p:nvCxnSpPr>
          <p:cNvPr id="11" name="Straight Arrow Connector 10"/>
          <p:cNvCxnSpPr>
            <a:stCxn id="94231" idx="3"/>
          </p:cNvCxnSpPr>
          <p:nvPr/>
        </p:nvCxnSpPr>
        <p:spPr>
          <a:xfrm flipV="1">
            <a:off x="4452938" y="2643188"/>
            <a:ext cx="1347787" cy="1841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4231" name="TextBox 12"/>
          <p:cNvSpPr txBox="1">
            <a:spLocks noChangeArrowheads="1"/>
          </p:cNvSpPr>
          <p:nvPr/>
        </p:nvSpPr>
        <p:spPr bwMode="auto">
          <a:xfrm>
            <a:off x="1254125" y="2643188"/>
            <a:ext cx="3198813" cy="368300"/>
          </a:xfrm>
          <a:prstGeom prst="rect">
            <a:avLst/>
          </a:prstGeom>
          <a:noFill/>
          <a:ln w="9525">
            <a:noFill/>
            <a:miter lim="800000"/>
            <a:headEnd/>
            <a:tailEnd/>
          </a:ln>
        </p:spPr>
        <p:txBody>
          <a:bodyPr wrap="none">
            <a:spAutoFit/>
          </a:bodyPr>
          <a:lstStyle/>
          <a:p>
            <a:r>
              <a:rPr lang="en-US">
                <a:latin typeface="Calibri" pitchFamily="34" charset="0"/>
              </a:rPr>
              <a:t>Equivalent model of a voltmeter</a:t>
            </a:r>
          </a:p>
        </p:txBody>
      </p:sp>
      <p:sp>
        <p:nvSpPr>
          <p:cNvPr id="94232" name="TextBox 20"/>
          <p:cNvSpPr txBox="1">
            <a:spLocks noChangeArrowheads="1"/>
          </p:cNvSpPr>
          <p:nvPr/>
        </p:nvSpPr>
        <p:spPr bwMode="auto">
          <a:xfrm>
            <a:off x="652463" y="3846513"/>
            <a:ext cx="4295775" cy="1477962"/>
          </a:xfrm>
          <a:prstGeom prst="rect">
            <a:avLst/>
          </a:prstGeom>
          <a:noFill/>
          <a:ln w="9525">
            <a:noFill/>
            <a:miter lim="800000"/>
            <a:headEnd/>
            <a:tailEnd/>
          </a:ln>
        </p:spPr>
        <p:txBody>
          <a:bodyPr>
            <a:spAutoFit/>
          </a:bodyPr>
          <a:lstStyle/>
          <a:p>
            <a:pPr>
              <a:buFont typeface="Arial" charset="0"/>
              <a:buChar char="•"/>
            </a:pPr>
            <a:r>
              <a:rPr lang="en-US">
                <a:latin typeface="Calibri" pitchFamily="34" charset="0"/>
              </a:rPr>
              <a:t>  Very large, typical range = 200k </a:t>
            </a:r>
            <a:r>
              <a:rPr lang="el-GR">
                <a:latin typeface="Calibri" pitchFamily="34" charset="0"/>
              </a:rPr>
              <a:t>Ω</a:t>
            </a:r>
            <a:r>
              <a:rPr lang="en-US">
                <a:latin typeface="Calibri" pitchFamily="34" charset="0"/>
              </a:rPr>
              <a:t> - 1M </a:t>
            </a:r>
            <a:r>
              <a:rPr lang="el-GR">
                <a:latin typeface="Calibri" pitchFamily="34" charset="0"/>
              </a:rPr>
              <a:t>Ω</a:t>
            </a:r>
            <a:endParaRPr lang="en-US">
              <a:latin typeface="Calibri" pitchFamily="34" charset="0"/>
            </a:endParaRPr>
          </a:p>
          <a:p>
            <a:pPr lvl="1">
              <a:buFont typeface="Arial" charset="0"/>
              <a:buChar char="•"/>
            </a:pPr>
            <a:r>
              <a:rPr lang="en-US">
                <a:latin typeface="Calibri" pitchFamily="34" charset="0"/>
              </a:rPr>
              <a:t>  only a small current will flow through        </a:t>
            </a:r>
          </a:p>
          <a:p>
            <a:pPr lvl="1"/>
            <a:r>
              <a:rPr lang="en-US">
                <a:latin typeface="Calibri" pitchFamily="34" charset="0"/>
              </a:rPr>
              <a:t>    the voltmeter (</a:t>
            </a:r>
            <a:r>
              <a:rPr lang="en-US" b="1">
                <a:solidFill>
                  <a:srgbClr val="558ED5"/>
                </a:solidFill>
                <a:latin typeface="Calibri" pitchFamily="34" charset="0"/>
              </a:rPr>
              <a:t>current divider</a:t>
            </a:r>
            <a:r>
              <a:rPr lang="en-US">
                <a:latin typeface="Calibri" pitchFamily="34" charset="0"/>
              </a:rPr>
              <a:t>)</a:t>
            </a:r>
          </a:p>
          <a:p>
            <a:pPr lvl="1">
              <a:buFont typeface="Arial" charset="0"/>
              <a:buChar char="•"/>
            </a:pPr>
            <a:endParaRPr lang="en-US">
              <a:latin typeface="Calibri" pitchFamily="34" charset="0"/>
            </a:endParaRPr>
          </a:p>
          <a:p>
            <a:pPr>
              <a:buFont typeface="Arial" charset="0"/>
              <a:buChar char="•"/>
            </a:pPr>
            <a:r>
              <a:rPr lang="en-US">
                <a:latin typeface="Calibri" pitchFamily="34" charset="0"/>
              </a:rPr>
              <a:t>  can be adjusted to select the range</a:t>
            </a:r>
          </a:p>
        </p:txBody>
      </p:sp>
      <p:graphicFrame>
        <p:nvGraphicFramePr>
          <p:cNvPr id="94225" name="Object 17"/>
          <p:cNvGraphicFramePr>
            <a:graphicFrameLocks noChangeAspect="1"/>
          </p:cNvGraphicFramePr>
          <p:nvPr/>
        </p:nvGraphicFramePr>
        <p:xfrm>
          <a:off x="755650" y="3398838"/>
          <a:ext cx="477838" cy="298450"/>
        </p:xfrm>
        <a:graphic>
          <a:graphicData uri="http://schemas.openxmlformats.org/presentationml/2006/ole">
            <p:oleObj spid="_x0000_s94225" name="Formula" r:id="rId4" imgW="261301" imgH="167391" progId="Equation.Ribbit">
              <p:embed/>
            </p:oleObj>
          </a:graphicData>
        </a:graphic>
      </p:graphicFrame>
      <p:graphicFrame>
        <p:nvGraphicFramePr>
          <p:cNvPr id="94226" name="Object 18"/>
          <p:cNvGraphicFramePr>
            <a:graphicFrameLocks noChangeAspect="1"/>
          </p:cNvGraphicFramePr>
          <p:nvPr/>
        </p:nvGraphicFramePr>
        <p:xfrm>
          <a:off x="5191125" y="2386013"/>
          <a:ext cx="3727450" cy="3406775"/>
        </p:xfrm>
        <a:graphic>
          <a:graphicData uri="http://schemas.openxmlformats.org/presentationml/2006/ole">
            <p:oleObj spid="_x0000_s94226" name="Visio" r:id="rId5" imgW="942764" imgH="861840" progId="Visio.Drawing.11">
              <p:embed/>
            </p:oleObj>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9"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Application -- voltmeter</a:t>
            </a:r>
          </a:p>
        </p:txBody>
      </p:sp>
      <p:graphicFrame>
        <p:nvGraphicFramePr>
          <p:cNvPr id="96268" name="Object 12"/>
          <p:cNvGraphicFramePr>
            <a:graphicFrameLocks noChangeAspect="1"/>
          </p:cNvGraphicFramePr>
          <p:nvPr/>
        </p:nvGraphicFramePr>
        <p:xfrm>
          <a:off x="885825" y="2106613"/>
          <a:ext cx="4144963" cy="3119437"/>
        </p:xfrm>
        <a:graphic>
          <a:graphicData uri="http://schemas.openxmlformats.org/presentationml/2006/ole">
            <p:oleObj spid="_x0000_s96268" name="Visio" r:id="rId4" imgW="1884718" imgH="1415880" progId="Visio.Drawing.11">
              <p:embed/>
            </p:oleObj>
          </a:graphicData>
        </a:graphic>
      </p:graphicFrame>
      <p:pic>
        <p:nvPicPr>
          <p:cNvPr id="96270" name="Picture 5"/>
          <p:cNvPicPr>
            <a:picLocks noChangeAspect="1" noChangeArrowheads="1"/>
          </p:cNvPicPr>
          <p:nvPr/>
        </p:nvPicPr>
        <p:blipFill>
          <a:blip r:embed="rId5"/>
          <a:srcRect/>
          <a:stretch>
            <a:fillRect/>
          </a:stretch>
        </p:blipFill>
        <p:spPr bwMode="auto">
          <a:xfrm>
            <a:off x="4627563" y="1792288"/>
            <a:ext cx="3421062" cy="3567112"/>
          </a:xfrm>
          <a:prstGeom prst="rect">
            <a:avLst/>
          </a:prstGeom>
          <a:noFill/>
          <a:ln w="9525">
            <a:noFill/>
            <a:miter lim="800000"/>
            <a:headEnd/>
            <a:tailEnd/>
          </a:ln>
        </p:spPr>
      </p:pic>
      <p:sp>
        <p:nvSpPr>
          <p:cNvPr id="96271" name="Text Box 7"/>
          <p:cNvSpPr txBox="1">
            <a:spLocks noChangeArrowheads="1"/>
          </p:cNvSpPr>
          <p:nvPr/>
        </p:nvSpPr>
        <p:spPr bwMode="auto">
          <a:xfrm>
            <a:off x="3810000" y="1828800"/>
            <a:ext cx="3738563" cy="277813"/>
          </a:xfrm>
          <a:prstGeom prst="rect">
            <a:avLst/>
          </a:prstGeom>
          <a:solidFill>
            <a:srgbClr val="FFFFFF"/>
          </a:solidFill>
          <a:ln w="9525">
            <a:solidFill>
              <a:srgbClr val="000000"/>
            </a:solidFill>
            <a:miter lim="800000"/>
            <a:headEnd/>
            <a:tailEnd/>
          </a:ln>
        </p:spPr>
        <p:txBody>
          <a:bodyPr>
            <a:spAutoFit/>
          </a:bodyPr>
          <a:lstStyle/>
          <a:p>
            <a:pPr algn="ctr" defTabSz="914400"/>
            <a:r>
              <a:rPr lang="en-US" sz="1200">
                <a:latin typeface="Calibri" pitchFamily="34" charset="0"/>
                <a:ea typeface="PMingLiU" pitchFamily="18" charset="-120"/>
                <a:cs typeface="Calibri" pitchFamily="34" charset="0"/>
              </a:rPr>
              <a:t>The voltage reading is 5.03 V</a:t>
            </a:r>
            <a:endParaRPr lang="en-US">
              <a:ea typeface="PMingLiU" pitchFamily="18" charset="-120"/>
              <a:cs typeface="Arial" charset="0"/>
            </a:endParaRPr>
          </a:p>
        </p:txBody>
      </p:sp>
      <p:sp>
        <p:nvSpPr>
          <p:cNvPr id="96272" name="Text Box 10"/>
          <p:cNvSpPr txBox="1">
            <a:spLocks noChangeArrowheads="1"/>
          </p:cNvSpPr>
          <p:nvPr/>
        </p:nvSpPr>
        <p:spPr bwMode="auto">
          <a:xfrm>
            <a:off x="5267325" y="5045075"/>
            <a:ext cx="2600325" cy="314325"/>
          </a:xfrm>
          <a:prstGeom prst="rect">
            <a:avLst/>
          </a:prstGeom>
          <a:solidFill>
            <a:srgbClr val="FFFFFF"/>
          </a:solidFill>
          <a:ln w="9525">
            <a:solidFill>
              <a:srgbClr val="000000"/>
            </a:solidFill>
            <a:miter lim="800000"/>
            <a:headEnd/>
            <a:tailEnd/>
          </a:ln>
        </p:spPr>
        <p:txBody>
          <a:bodyPr/>
          <a:lstStyle/>
          <a:p>
            <a:pPr algn="ctr" defTabSz="914400"/>
            <a:r>
              <a:rPr lang="en-US" sz="1200">
                <a:latin typeface="Calibri" pitchFamily="34" charset="0"/>
                <a:ea typeface="PMingLiU" pitchFamily="18" charset="-120"/>
                <a:cs typeface="Calibri" pitchFamily="34" charset="0"/>
              </a:rPr>
              <a:t>Circuit connected </a:t>
            </a:r>
            <a:r>
              <a:rPr lang="en-US" sz="1200" b="1">
                <a:latin typeface="Calibri" pitchFamily="34" charset="0"/>
                <a:ea typeface="PMingLiU" pitchFamily="18" charset="-120"/>
                <a:cs typeface="Calibri" pitchFamily="34" charset="0"/>
              </a:rPr>
              <a:t>in parallel</a:t>
            </a:r>
            <a:endParaRPr lang="en-US">
              <a:ea typeface="PMingLiU" pitchFamily="18" charset="-120"/>
              <a:cs typeface="Arial" charset="0"/>
            </a:endParaRPr>
          </a:p>
        </p:txBody>
      </p:sp>
      <p:sp>
        <p:nvSpPr>
          <p:cNvPr id="96273" name="Freeform 19"/>
          <p:cNvSpPr>
            <a:spLocks/>
          </p:cNvSpPr>
          <p:nvPr/>
        </p:nvSpPr>
        <p:spPr bwMode="auto">
          <a:xfrm>
            <a:off x="4608513" y="3767138"/>
            <a:ext cx="941387" cy="390525"/>
          </a:xfrm>
          <a:custGeom>
            <a:avLst/>
            <a:gdLst>
              <a:gd name="T0" fmla="*/ 0 w 733425"/>
              <a:gd name="T1" fmla="*/ 0 h 342900"/>
              <a:gd name="T2" fmla="*/ 331629 w 733425"/>
              <a:gd name="T3" fmla="*/ 109636 h 342900"/>
              <a:gd name="T4" fmla="*/ 497442 w 733425"/>
              <a:gd name="T5" fmla="*/ 200999 h 342900"/>
              <a:gd name="T6" fmla="*/ 630094 w 733425"/>
              <a:gd name="T7" fmla="*/ 219271 h 342900"/>
              <a:gd name="T8" fmla="*/ 1061217 w 733425"/>
              <a:gd name="T9" fmla="*/ 255817 h 342900"/>
              <a:gd name="T10" fmla="*/ 1193865 w 733425"/>
              <a:gd name="T11" fmla="*/ 274088 h 342900"/>
              <a:gd name="T12" fmla="*/ 1724471 w 733425"/>
              <a:gd name="T13" fmla="*/ 310633 h 342900"/>
              <a:gd name="T14" fmla="*/ 1857122 w 733425"/>
              <a:gd name="T15" fmla="*/ 328908 h 342900"/>
              <a:gd name="T16" fmla="*/ 1956614 w 733425"/>
              <a:gd name="T17" fmla="*/ 365452 h 342900"/>
              <a:gd name="T18" fmla="*/ 2420895 w 733425"/>
              <a:gd name="T19" fmla="*/ 365452 h 342900"/>
              <a:gd name="T20" fmla="*/ 2221915 w 733425"/>
              <a:gd name="T21" fmla="*/ 292362 h 342900"/>
              <a:gd name="T22" fmla="*/ 2022939 w 733425"/>
              <a:gd name="T23" fmla="*/ 219271 h 342900"/>
              <a:gd name="T24" fmla="*/ 2288239 w 733425"/>
              <a:gd name="T25" fmla="*/ 237544 h 342900"/>
              <a:gd name="T26" fmla="*/ 2321404 w 733425"/>
              <a:gd name="T27" fmla="*/ 292362 h 342900"/>
              <a:gd name="T28" fmla="*/ 2454056 w 733425"/>
              <a:gd name="T29" fmla="*/ 310633 h 342900"/>
              <a:gd name="T30" fmla="*/ 2553546 w 733425"/>
              <a:gd name="T31" fmla="*/ 347180 h 342900"/>
              <a:gd name="T32" fmla="*/ 2454056 w 733425"/>
              <a:gd name="T33" fmla="*/ 383725 h 342900"/>
              <a:gd name="T34" fmla="*/ 2321404 w 733425"/>
              <a:gd name="T35" fmla="*/ 548178 h 342900"/>
              <a:gd name="T36" fmla="*/ 2288239 w 733425"/>
              <a:gd name="T37" fmla="*/ 621270 h 342900"/>
              <a:gd name="T38" fmla="*/ 2188753 w 733425"/>
              <a:gd name="T39" fmla="*/ 657814 h 3429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33425"/>
              <a:gd name="T61" fmla="*/ 0 h 342900"/>
              <a:gd name="T62" fmla="*/ 733425 w 733425"/>
              <a:gd name="T63" fmla="*/ 342900 h 3429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33425" h="342900">
                <a:moveTo>
                  <a:pt x="0" y="0"/>
                </a:moveTo>
                <a:cubicBezTo>
                  <a:pt x="31750" y="19050"/>
                  <a:pt x="74711" y="26342"/>
                  <a:pt x="95250" y="57150"/>
                </a:cubicBezTo>
                <a:cubicBezTo>
                  <a:pt x="112183" y="82550"/>
                  <a:pt x="113242" y="92075"/>
                  <a:pt x="142875" y="104775"/>
                </a:cubicBezTo>
                <a:cubicBezTo>
                  <a:pt x="154907" y="109932"/>
                  <a:pt x="168388" y="110704"/>
                  <a:pt x="180975" y="114300"/>
                </a:cubicBezTo>
                <a:cubicBezTo>
                  <a:pt x="254910" y="135424"/>
                  <a:pt x="151607" y="118031"/>
                  <a:pt x="304800" y="133350"/>
                </a:cubicBezTo>
                <a:cubicBezTo>
                  <a:pt x="317500" y="136525"/>
                  <a:pt x="329961" y="140884"/>
                  <a:pt x="342900" y="142875"/>
                </a:cubicBezTo>
                <a:cubicBezTo>
                  <a:pt x="446299" y="158782"/>
                  <a:pt x="403786" y="145286"/>
                  <a:pt x="495300" y="161925"/>
                </a:cubicBezTo>
                <a:cubicBezTo>
                  <a:pt x="508180" y="164267"/>
                  <a:pt x="520700" y="168275"/>
                  <a:pt x="533400" y="171450"/>
                </a:cubicBezTo>
                <a:cubicBezTo>
                  <a:pt x="542925" y="177800"/>
                  <a:pt x="551736" y="185380"/>
                  <a:pt x="561975" y="190500"/>
                </a:cubicBezTo>
                <a:cubicBezTo>
                  <a:pt x="606376" y="212701"/>
                  <a:pt x="641478" y="195395"/>
                  <a:pt x="695325" y="190500"/>
                </a:cubicBezTo>
                <a:cubicBezTo>
                  <a:pt x="640676" y="172284"/>
                  <a:pt x="691687" y="194020"/>
                  <a:pt x="638175" y="152400"/>
                </a:cubicBezTo>
                <a:cubicBezTo>
                  <a:pt x="620103" y="138344"/>
                  <a:pt x="581025" y="114300"/>
                  <a:pt x="581025" y="114300"/>
                </a:cubicBezTo>
                <a:cubicBezTo>
                  <a:pt x="613400" y="103508"/>
                  <a:pt x="621430" y="93996"/>
                  <a:pt x="657225" y="123825"/>
                </a:cubicBezTo>
                <a:cubicBezTo>
                  <a:pt x="664938" y="130253"/>
                  <a:pt x="658910" y="146128"/>
                  <a:pt x="666750" y="152400"/>
                </a:cubicBezTo>
                <a:cubicBezTo>
                  <a:pt x="676972" y="160578"/>
                  <a:pt x="692150" y="158750"/>
                  <a:pt x="704850" y="161925"/>
                </a:cubicBezTo>
                <a:cubicBezTo>
                  <a:pt x="714375" y="168275"/>
                  <a:pt x="733425" y="169527"/>
                  <a:pt x="733425" y="180975"/>
                </a:cubicBezTo>
                <a:cubicBezTo>
                  <a:pt x="733425" y="192423"/>
                  <a:pt x="712945" y="191930"/>
                  <a:pt x="704850" y="200025"/>
                </a:cubicBezTo>
                <a:cubicBezTo>
                  <a:pt x="684001" y="220874"/>
                  <a:pt x="673038" y="260599"/>
                  <a:pt x="666750" y="285750"/>
                </a:cubicBezTo>
                <a:cubicBezTo>
                  <a:pt x="663575" y="298450"/>
                  <a:pt x="664487" y="312958"/>
                  <a:pt x="657225" y="323850"/>
                </a:cubicBezTo>
                <a:cubicBezTo>
                  <a:pt x="650875" y="333375"/>
                  <a:pt x="628650" y="342900"/>
                  <a:pt x="628650" y="342900"/>
                </a:cubicBezTo>
              </a:path>
            </a:pathLst>
          </a:custGeom>
          <a:noFill/>
          <a:ln w="25400">
            <a:solidFill>
              <a:srgbClr val="FFFF00"/>
            </a:solidFill>
            <a:round/>
            <a:headEnd/>
            <a:tailEnd/>
          </a:ln>
        </p:spPr>
        <p:txBody>
          <a:bodyPr anchor="ctr"/>
          <a:lstStyle/>
          <a:p>
            <a:endParaRPr lang="en-US"/>
          </a:p>
        </p:txBody>
      </p:sp>
      <p:sp>
        <p:nvSpPr>
          <p:cNvPr id="96274" name="Freeform 20"/>
          <p:cNvSpPr>
            <a:spLocks/>
          </p:cNvSpPr>
          <p:nvPr/>
        </p:nvSpPr>
        <p:spPr bwMode="auto">
          <a:xfrm>
            <a:off x="4627563" y="4184650"/>
            <a:ext cx="965200" cy="271463"/>
          </a:xfrm>
          <a:custGeom>
            <a:avLst/>
            <a:gdLst>
              <a:gd name="T0" fmla="*/ 0 w 752601"/>
              <a:gd name="T1" fmla="*/ 348539 h 238125"/>
              <a:gd name="T2" fmla="*/ 99144 w 752601"/>
              <a:gd name="T3" fmla="*/ 238475 h 238125"/>
              <a:gd name="T4" fmla="*/ 264381 w 752601"/>
              <a:gd name="T5" fmla="*/ 183442 h 238125"/>
              <a:gd name="T6" fmla="*/ 495714 w 752601"/>
              <a:gd name="T7" fmla="*/ 128409 h 238125"/>
              <a:gd name="T8" fmla="*/ 1784572 w 752601"/>
              <a:gd name="T9" fmla="*/ 146754 h 238125"/>
              <a:gd name="T10" fmla="*/ 1883715 w 752601"/>
              <a:gd name="T11" fmla="*/ 165096 h 238125"/>
              <a:gd name="T12" fmla="*/ 2346382 w 752601"/>
              <a:gd name="T13" fmla="*/ 146754 h 238125"/>
              <a:gd name="T14" fmla="*/ 2148094 w 752601"/>
              <a:gd name="T15" fmla="*/ 55031 h 238125"/>
              <a:gd name="T16" fmla="*/ 2048954 w 752601"/>
              <a:gd name="T17" fmla="*/ 0 h 238125"/>
              <a:gd name="T18" fmla="*/ 2247239 w 752601"/>
              <a:gd name="T19" fmla="*/ 36688 h 238125"/>
              <a:gd name="T20" fmla="*/ 2544667 w 752601"/>
              <a:gd name="T21" fmla="*/ 73376 h 238125"/>
              <a:gd name="T22" fmla="*/ 2610761 w 752601"/>
              <a:gd name="T23" fmla="*/ 128409 h 238125"/>
              <a:gd name="T24" fmla="*/ 2511618 w 752601"/>
              <a:gd name="T25" fmla="*/ 201785 h 238125"/>
              <a:gd name="T26" fmla="*/ 2379428 w 752601"/>
              <a:gd name="T27" fmla="*/ 311851 h 238125"/>
              <a:gd name="T28" fmla="*/ 2313333 w 752601"/>
              <a:gd name="T29" fmla="*/ 366882 h 238125"/>
              <a:gd name="T30" fmla="*/ 2280285 w 752601"/>
              <a:gd name="T31" fmla="*/ 421916 h 238125"/>
              <a:gd name="T32" fmla="*/ 2247239 w 752601"/>
              <a:gd name="T33" fmla="*/ 458605 h 2381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2601"/>
              <a:gd name="T52" fmla="*/ 0 h 238125"/>
              <a:gd name="T53" fmla="*/ 752601 w 752601"/>
              <a:gd name="T54" fmla="*/ 238125 h 2381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2601" h="238125">
                <a:moveTo>
                  <a:pt x="0" y="180975"/>
                </a:moveTo>
                <a:cubicBezTo>
                  <a:pt x="9525" y="161925"/>
                  <a:pt x="14425" y="139744"/>
                  <a:pt x="28575" y="123825"/>
                </a:cubicBezTo>
                <a:cubicBezTo>
                  <a:pt x="40875" y="109988"/>
                  <a:pt x="60501" y="105062"/>
                  <a:pt x="76200" y="95250"/>
                </a:cubicBezTo>
                <a:cubicBezTo>
                  <a:pt x="120053" y="67842"/>
                  <a:pt x="88654" y="80230"/>
                  <a:pt x="142875" y="66675"/>
                </a:cubicBezTo>
                <a:cubicBezTo>
                  <a:pt x="266700" y="69850"/>
                  <a:pt x="390625" y="70308"/>
                  <a:pt x="514350" y="76200"/>
                </a:cubicBezTo>
                <a:cubicBezTo>
                  <a:pt x="524379" y="76678"/>
                  <a:pt x="532885" y="85725"/>
                  <a:pt x="542925" y="85725"/>
                </a:cubicBezTo>
                <a:cubicBezTo>
                  <a:pt x="587488" y="85725"/>
                  <a:pt x="631825" y="79375"/>
                  <a:pt x="676275" y="76200"/>
                </a:cubicBezTo>
                <a:cubicBezTo>
                  <a:pt x="592793" y="-7282"/>
                  <a:pt x="698691" y="94880"/>
                  <a:pt x="619125" y="28575"/>
                </a:cubicBezTo>
                <a:cubicBezTo>
                  <a:pt x="608777" y="19951"/>
                  <a:pt x="577771" y="4260"/>
                  <a:pt x="590550" y="0"/>
                </a:cubicBezTo>
                <a:lnTo>
                  <a:pt x="647700" y="19050"/>
                </a:lnTo>
                <a:cubicBezTo>
                  <a:pt x="694597" y="34682"/>
                  <a:pt x="666371" y="26924"/>
                  <a:pt x="733425" y="38100"/>
                </a:cubicBezTo>
                <a:cubicBezTo>
                  <a:pt x="739775" y="47625"/>
                  <a:pt x="754094" y="55342"/>
                  <a:pt x="752475" y="66675"/>
                </a:cubicBezTo>
                <a:cubicBezTo>
                  <a:pt x="750230" y="82390"/>
                  <a:pt x="731000" y="90576"/>
                  <a:pt x="723900" y="104775"/>
                </a:cubicBezTo>
                <a:cubicBezTo>
                  <a:pt x="693146" y="166282"/>
                  <a:pt x="741403" y="124856"/>
                  <a:pt x="685800" y="161925"/>
                </a:cubicBezTo>
                <a:cubicBezTo>
                  <a:pt x="679450" y="171450"/>
                  <a:pt x="671870" y="180261"/>
                  <a:pt x="666750" y="190500"/>
                </a:cubicBezTo>
                <a:cubicBezTo>
                  <a:pt x="662260" y="199480"/>
                  <a:pt x="660954" y="209753"/>
                  <a:pt x="657225" y="219075"/>
                </a:cubicBezTo>
                <a:cubicBezTo>
                  <a:pt x="654588" y="225667"/>
                  <a:pt x="650875" y="231775"/>
                  <a:pt x="647700" y="238125"/>
                </a:cubicBezTo>
              </a:path>
            </a:pathLst>
          </a:custGeom>
          <a:noFill/>
          <a:ln w="25400">
            <a:solidFill>
              <a:srgbClr val="FFFF00"/>
            </a:solidFill>
            <a:round/>
            <a:headEnd/>
            <a:tailEnd/>
          </a:ln>
        </p:spPr>
        <p:txBody>
          <a:bodyPr anchor="ctr"/>
          <a:lstStyle/>
          <a:p>
            <a:endParaRPr lang="en-US"/>
          </a:p>
        </p:txBody>
      </p:sp>
      <p:sp>
        <p:nvSpPr>
          <p:cNvPr id="96275" name="Rectangle 1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96276" name="Rectangle 14"/>
          <p:cNvSpPr>
            <a:spLocks noChangeArrowheads="1"/>
          </p:cNvSpPr>
          <p:nvPr/>
        </p:nvSpPr>
        <p:spPr bwMode="auto">
          <a:xfrm>
            <a:off x="0" y="2343150"/>
            <a:ext cx="9144000" cy="0"/>
          </a:xfrm>
          <a:prstGeom prst="rect">
            <a:avLst/>
          </a:prstGeom>
          <a:noFill/>
          <a:ln w="9525">
            <a:noFill/>
            <a:miter lim="800000"/>
            <a:headEnd/>
            <a:tailEnd/>
          </a:ln>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50" name="Object 18"/>
          <p:cNvGraphicFramePr>
            <a:graphicFrameLocks noChangeAspect="1"/>
          </p:cNvGraphicFramePr>
          <p:nvPr/>
        </p:nvGraphicFramePr>
        <p:xfrm>
          <a:off x="5940425" y="2152650"/>
          <a:ext cx="2909888" cy="3789363"/>
        </p:xfrm>
        <a:graphic>
          <a:graphicData uri="http://schemas.openxmlformats.org/presentationml/2006/ole">
            <p:oleObj spid="_x0000_s95250" name="Visio" r:id="rId4" imgW="1087825" imgH="1416150" progId="Visio.Drawing.11">
              <p:embed/>
            </p:oleObj>
          </a:graphicData>
        </a:graphic>
      </p:graphicFrame>
      <p:sp>
        <p:nvSpPr>
          <p:cNvPr id="95252"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Application -- ohmmeter</a:t>
            </a:r>
          </a:p>
        </p:txBody>
      </p:sp>
      <p:sp>
        <p:nvSpPr>
          <p:cNvPr id="95253"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800100" lvl="1"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95254"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a:latin typeface="Calibri" pitchFamily="34" charset="0"/>
                <a:sym typeface="Wingdings" pitchFamily="2" charset="2"/>
              </a:rPr>
              <a:t>Ohmmeters are devices that measure the </a:t>
            </a:r>
            <a:r>
              <a:rPr lang="en-US" sz="2400" b="1">
                <a:solidFill>
                  <a:srgbClr val="558ED5"/>
                </a:solidFill>
                <a:latin typeface="Calibri" pitchFamily="34" charset="0"/>
                <a:sym typeface="Wingdings" pitchFamily="2" charset="2"/>
              </a:rPr>
              <a:t>Resistance (R)</a:t>
            </a:r>
            <a:r>
              <a:rPr lang="en-US" sz="2400">
                <a:latin typeface="Calibri" pitchFamily="34" charset="0"/>
                <a:sym typeface="Wingdings" pitchFamily="2" charset="2"/>
              </a:rPr>
              <a:t>:</a:t>
            </a:r>
          </a:p>
          <a:p>
            <a:pPr marL="800100" lvl="1" indent="-342900">
              <a:spcBef>
                <a:spcPts val="400"/>
              </a:spcBef>
              <a:spcAft>
                <a:spcPts val="200"/>
              </a:spcAft>
              <a:buFont typeface="Arial" charset="0"/>
              <a:buChar char="•"/>
            </a:pPr>
            <a:r>
              <a:rPr lang="en-US" sz="2400">
                <a:latin typeface="Calibri" pitchFamily="34" charset="0"/>
                <a:sym typeface="Wingdings" pitchFamily="2" charset="2"/>
              </a:rPr>
              <a:t>Resistance is also defined </a:t>
            </a:r>
            <a:r>
              <a:rPr lang="en-US" sz="2400" b="1">
                <a:solidFill>
                  <a:srgbClr val="558ED5"/>
                </a:solidFill>
                <a:latin typeface="Calibri" pitchFamily="34" charset="0"/>
                <a:sym typeface="Wingdings" pitchFamily="2" charset="2"/>
              </a:rPr>
              <a:t>between two points</a:t>
            </a:r>
          </a:p>
          <a:p>
            <a:pPr marL="800100" lvl="1" indent="-342900">
              <a:spcBef>
                <a:spcPts val="400"/>
              </a:spcBef>
              <a:spcAft>
                <a:spcPts val="200"/>
              </a:spcAft>
              <a:buFont typeface="Arial" charset="0"/>
              <a:buChar char="•"/>
            </a:pPr>
            <a:r>
              <a:rPr lang="en-US" sz="2400">
                <a:latin typeface="Calibri" pitchFamily="34" charset="0"/>
                <a:sym typeface="Wingdings" pitchFamily="2" charset="2"/>
              </a:rPr>
              <a:t>Just like the voltmeter</a:t>
            </a:r>
          </a:p>
          <a:p>
            <a:pPr marL="800100" lvl="1"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r>
              <a:rPr lang="en-US" sz="2400">
                <a:latin typeface="Calibri" pitchFamily="34" charset="0"/>
                <a:sym typeface="Wingdings" pitchFamily="2" charset="2"/>
              </a:rPr>
              <a:t>An ohmmeter = an ammeter + battery</a:t>
            </a:r>
          </a:p>
          <a:p>
            <a:pPr marL="342900" indent="-342900">
              <a:spcBef>
                <a:spcPts val="400"/>
              </a:spcBef>
              <a:spcAft>
                <a:spcPts val="200"/>
              </a:spcAft>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r>
              <a:rPr lang="en-US" sz="2400">
                <a:latin typeface="Calibri" pitchFamily="34" charset="0"/>
                <a:sym typeface="Wingdings" pitchFamily="2" charset="2"/>
              </a:rPr>
              <a:t>From Ohm’s Law,</a:t>
            </a: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buFont typeface="Arial" charset="0"/>
              <a:buChar char="•"/>
            </a:pPr>
            <a:endParaRPr lang="en-US" sz="2400">
              <a:latin typeface="Calibri" pitchFamily="34" charset="0"/>
              <a:sym typeface="Wingdings" pitchFamily="2" charset="2"/>
            </a:endParaRPr>
          </a:p>
          <a:p>
            <a:pPr marL="342900" indent="-342900">
              <a:spcBef>
                <a:spcPts val="400"/>
              </a:spcBef>
              <a:spcAft>
                <a:spcPts val="200"/>
              </a:spcAft>
            </a:pPr>
            <a:endParaRPr lang="en-US" sz="2400">
              <a:latin typeface="Calibri" pitchFamily="34" charset="0"/>
              <a:sym typeface="Wingdings" pitchFamily="2" charset="2"/>
            </a:endParaRPr>
          </a:p>
        </p:txBody>
      </p:sp>
      <p:cxnSp>
        <p:nvCxnSpPr>
          <p:cNvPr id="11" name="Straight Arrow Connector 10"/>
          <p:cNvCxnSpPr/>
          <p:nvPr/>
        </p:nvCxnSpPr>
        <p:spPr>
          <a:xfrm rot="16200000" flipH="1">
            <a:off x="6627019" y="2637632"/>
            <a:ext cx="820737" cy="5905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5256" name="TextBox 12"/>
          <p:cNvSpPr txBox="1">
            <a:spLocks noChangeArrowheads="1"/>
          </p:cNvSpPr>
          <p:nvPr/>
        </p:nvSpPr>
        <p:spPr bwMode="auto">
          <a:xfrm>
            <a:off x="5291138" y="2152650"/>
            <a:ext cx="3395662" cy="369888"/>
          </a:xfrm>
          <a:prstGeom prst="rect">
            <a:avLst/>
          </a:prstGeom>
          <a:noFill/>
          <a:ln w="9525">
            <a:noFill/>
            <a:miter lim="800000"/>
            <a:headEnd/>
            <a:tailEnd/>
          </a:ln>
        </p:spPr>
        <p:txBody>
          <a:bodyPr wrap="none">
            <a:spAutoFit/>
          </a:bodyPr>
          <a:lstStyle/>
          <a:p>
            <a:r>
              <a:rPr lang="en-US">
                <a:latin typeface="Calibri" pitchFamily="34" charset="0"/>
              </a:rPr>
              <a:t>Equivalent model of an ohmmeter</a:t>
            </a:r>
          </a:p>
        </p:txBody>
      </p:sp>
      <p:graphicFrame>
        <p:nvGraphicFramePr>
          <p:cNvPr id="95251" name="Object 19"/>
          <p:cNvGraphicFramePr>
            <a:graphicFrameLocks noChangeAspect="1"/>
          </p:cNvGraphicFramePr>
          <p:nvPr/>
        </p:nvGraphicFramePr>
        <p:xfrm>
          <a:off x="2617788" y="4105275"/>
          <a:ext cx="1273175" cy="909638"/>
        </p:xfrm>
        <a:graphic>
          <a:graphicData uri="http://schemas.openxmlformats.org/presentationml/2006/ole">
            <p:oleObj spid="_x0000_s95251" name="Formula" r:id="rId5" imgW="456743" imgH="333562" progId="Equation.Ribbit">
              <p:embed/>
            </p:oleObj>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Title 1"/>
          <p:cNvSpPr>
            <a:spLocks noGrp="1"/>
          </p:cNvSpPr>
          <p:nvPr>
            <p:ph type="title" idx="4294967295"/>
          </p:nvPr>
        </p:nvSpPr>
        <p:spPr>
          <a:xfrm>
            <a:off x="722313" y="4406900"/>
            <a:ext cx="7772400" cy="1362075"/>
          </a:xfrm>
        </p:spPr>
        <p:txBody>
          <a:bodyPr anchor="t"/>
          <a:lstStyle/>
          <a:p>
            <a:pPr algn="l" eaLnBrk="1" hangingPunct="1"/>
            <a:r>
              <a:rPr lang="en-US" sz="3600" b="1" smtClean="0">
                <a:solidFill>
                  <a:srgbClr val="558ED5"/>
                </a:solidFill>
              </a:rPr>
              <a:t>MEASUREMENTS OF ELECTRICAL SIGNALS BY OSCILLOSCOPE</a:t>
            </a:r>
          </a:p>
        </p:txBody>
      </p:sp>
      <p:sp>
        <p:nvSpPr>
          <p:cNvPr id="369666" name="Text Placeholder 2"/>
          <p:cNvSpPr>
            <a:spLocks noGrp="1"/>
          </p:cNvSpPr>
          <p:nvPr>
            <p:ph type="body" idx="4294967295"/>
          </p:nvPr>
        </p:nvSpPr>
        <p:spPr>
          <a:xfrm>
            <a:off x="722313" y="2906713"/>
            <a:ext cx="7772400" cy="1500187"/>
          </a:xfrm>
        </p:spPr>
        <p:txBody>
          <a:bodyPr anchor="b"/>
          <a:lstStyle/>
          <a:p>
            <a:pPr marL="0" indent="0" eaLnBrk="1" hangingPunct="1">
              <a:buFontTx/>
              <a:buNone/>
            </a:pPr>
            <a:endParaRPr lang="en-US" sz="2000" smtClean="0">
              <a:solidFill>
                <a:srgbClr val="898989"/>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a:latin typeface="Calibri" pitchFamily="34" charset="0"/>
                <a:sym typeface="Wingdings" pitchFamily="2" charset="2"/>
              </a:rPr>
              <a:t>The </a:t>
            </a:r>
            <a:r>
              <a:rPr lang="en-US" sz="2400" b="1">
                <a:solidFill>
                  <a:srgbClr val="558ED5"/>
                </a:solidFill>
                <a:latin typeface="Calibri" pitchFamily="34" charset="0"/>
                <a:sym typeface="Wingdings" pitchFamily="2" charset="2"/>
              </a:rPr>
              <a:t>oscilloscope</a:t>
            </a:r>
            <a:r>
              <a:rPr lang="en-US" sz="2400">
                <a:latin typeface="Calibri" pitchFamily="34" charset="0"/>
                <a:sym typeface="Wingdings" pitchFamily="2" charset="2"/>
              </a:rPr>
              <a:t> measures </a:t>
            </a:r>
            <a:r>
              <a:rPr lang="en-US" sz="2400" b="1">
                <a:solidFill>
                  <a:srgbClr val="558ED5"/>
                </a:solidFill>
                <a:latin typeface="Calibri" pitchFamily="34" charset="0"/>
                <a:sym typeface="Wingdings" pitchFamily="2" charset="2"/>
              </a:rPr>
              <a:t>voltage </a:t>
            </a: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r>
              <a:rPr lang="en-US" sz="2400">
                <a:latin typeface="Calibri" pitchFamily="34" charset="0"/>
                <a:sym typeface="Wingdings" pitchFamily="2" charset="2"/>
              </a:rPr>
              <a:t>connected like your voltmeters</a:t>
            </a:r>
          </a:p>
          <a:p>
            <a:pPr marL="800100" lvl="1" indent="-342900">
              <a:spcBef>
                <a:spcPts val="400"/>
              </a:spcBef>
              <a:spcAft>
                <a:spcPts val="200"/>
              </a:spcAft>
              <a:buFont typeface="Arial" charset="0"/>
              <a:buChar char="•"/>
            </a:pPr>
            <a:r>
              <a:rPr lang="en-US" sz="2400">
                <a:latin typeface="Calibri" pitchFamily="34" charset="0"/>
                <a:sym typeface="Wingdings" pitchFamily="2" charset="2"/>
              </a:rPr>
              <a:t>used for visualizing time varying voltage signals</a:t>
            </a: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370690"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rPr>
              <a:t>Oscilloscope</a:t>
            </a:r>
          </a:p>
        </p:txBody>
      </p:sp>
      <p:sp>
        <p:nvSpPr>
          <p:cNvPr id="37069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370692" name="Picture 4" descr="Description: C:\Users\David Yeung\Dropbox\Labsheets_2012\Lab\photo\IMG_7760.JPG"/>
          <p:cNvPicPr>
            <a:picLocks noChangeAspect="1" noChangeArrowheads="1"/>
          </p:cNvPicPr>
          <p:nvPr/>
        </p:nvPicPr>
        <p:blipFill>
          <a:blip r:embed="rId3"/>
          <a:srcRect t="16455" b="9517"/>
          <a:stretch>
            <a:fillRect/>
          </a:stretch>
        </p:blipFill>
        <p:spPr bwMode="auto">
          <a:xfrm>
            <a:off x="2819400" y="2611438"/>
            <a:ext cx="5946775" cy="3303587"/>
          </a:xfrm>
          <a:prstGeom prst="rect">
            <a:avLst/>
          </a:prstGeom>
          <a:noFill/>
          <a:ln w="9525">
            <a:noFill/>
            <a:miter lim="800000"/>
            <a:headEnd/>
            <a:tailEnd/>
          </a:ln>
        </p:spPr>
      </p:pic>
      <p:sp>
        <p:nvSpPr>
          <p:cNvPr id="2" name="Rectangle 1"/>
          <p:cNvSpPr/>
          <p:nvPr/>
        </p:nvSpPr>
        <p:spPr>
          <a:xfrm>
            <a:off x="3455988" y="3160713"/>
            <a:ext cx="2336800" cy="14446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Straight Arrow Connector 3"/>
          <p:cNvCxnSpPr/>
          <p:nvPr/>
        </p:nvCxnSpPr>
        <p:spPr>
          <a:xfrm flipV="1">
            <a:off x="1974850" y="4527550"/>
            <a:ext cx="1481138" cy="5857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0695" name="TextBox 6"/>
          <p:cNvSpPr txBox="1">
            <a:spLocks noChangeArrowheads="1"/>
          </p:cNvSpPr>
          <p:nvPr/>
        </p:nvSpPr>
        <p:spPr bwMode="auto">
          <a:xfrm>
            <a:off x="368300" y="5151438"/>
            <a:ext cx="3279775" cy="641350"/>
          </a:xfrm>
          <a:prstGeom prst="rect">
            <a:avLst/>
          </a:prstGeom>
          <a:solidFill>
            <a:schemeClr val="bg1"/>
          </a:solidFill>
          <a:ln w="9525">
            <a:noFill/>
            <a:miter lim="800000"/>
            <a:headEnd/>
            <a:tailEnd/>
          </a:ln>
        </p:spPr>
        <p:txBody>
          <a:bodyPr wrap="none">
            <a:spAutoFit/>
          </a:bodyPr>
          <a:lstStyle/>
          <a:p>
            <a:r>
              <a:rPr lang="en-US">
                <a:latin typeface="Calibri" pitchFamily="34" charset="0"/>
              </a:rPr>
              <a:t>Electrical signals can be observed</a:t>
            </a:r>
          </a:p>
          <a:p>
            <a:r>
              <a:rPr lang="en-US">
                <a:latin typeface="Calibri" pitchFamily="34" charset="0"/>
              </a:rPr>
              <a:t>using an oscilloscope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457200" y="949325"/>
            <a:ext cx="8229600" cy="5370513"/>
          </a:xfrm>
          <a:prstGeom prst="rect">
            <a:avLst/>
          </a:prstGeom>
          <a:noFill/>
          <a:ln w="9525">
            <a:noFill/>
            <a:miter lim="800000"/>
            <a:headEnd/>
            <a:tailEnd/>
          </a:ln>
        </p:spPr>
        <p:txBody>
          <a:bodyPr/>
          <a:lstStyle/>
          <a:p>
            <a:pPr marL="342900" indent="-342900">
              <a:spcBef>
                <a:spcPts val="400"/>
              </a:spcBef>
              <a:spcAft>
                <a:spcPts val="200"/>
              </a:spcAft>
              <a:buFont typeface="Arial" pitchFamily="34" charset="0"/>
              <a:buChar char="•"/>
              <a:defRPr/>
            </a:pPr>
            <a:r>
              <a:rPr lang="en-US" sz="2000" dirty="0">
                <a:latin typeface="Calibri" pitchFamily="34" charset="0"/>
                <a:sym typeface="Wingdings" pitchFamily="2" charset="2"/>
              </a:rPr>
              <a:t>Cathode Ray Oscilloscope (CRO)</a:t>
            </a:r>
            <a:endParaRPr lang="en-US" sz="2400" dirty="0">
              <a:latin typeface="Calibri" pitchFamily="34" charset="0"/>
              <a:sym typeface="Wingdings" pitchFamily="2" charset="2"/>
            </a:endParaRPr>
          </a:p>
          <a:p>
            <a:pPr marL="800100" lvl="1" indent="-342900">
              <a:spcBef>
                <a:spcPts val="400"/>
              </a:spcBef>
              <a:spcAft>
                <a:spcPts val="200"/>
              </a:spcAft>
              <a:buFont typeface="Arial" charset="0"/>
              <a:buChar char="•"/>
              <a:defRPr/>
            </a:pPr>
            <a:r>
              <a:rPr lang="en-US" sz="2000" dirty="0">
                <a:latin typeface="Calibri" pitchFamily="34" charset="0"/>
                <a:sym typeface="Wingdings" pitchFamily="2" charset="2"/>
              </a:rPr>
              <a:t>used since 1950s / 1960s</a:t>
            </a:r>
          </a:p>
          <a:p>
            <a:pPr marL="800100" lvl="1" indent="-342900">
              <a:spcBef>
                <a:spcPts val="400"/>
              </a:spcBef>
              <a:spcAft>
                <a:spcPts val="200"/>
              </a:spcAft>
              <a:buFont typeface="Arial" charset="0"/>
              <a:buChar char="•"/>
              <a:defRPr/>
            </a:pPr>
            <a:r>
              <a:rPr lang="en-US" sz="2000" dirty="0">
                <a:latin typeface="Calibri" pitchFamily="34" charset="0"/>
                <a:sym typeface="Wingdings" pitchFamily="2" charset="2"/>
              </a:rPr>
              <a:t>sometimes called the</a:t>
            </a:r>
          </a:p>
          <a:p>
            <a:pPr lvl="1">
              <a:spcBef>
                <a:spcPts val="400"/>
              </a:spcBef>
              <a:spcAft>
                <a:spcPts val="200"/>
              </a:spcAft>
              <a:defRPr/>
            </a:pPr>
            <a:r>
              <a:rPr lang="en-US" sz="2000" dirty="0">
                <a:latin typeface="Calibri" pitchFamily="34" charset="0"/>
                <a:sym typeface="Wingdings" pitchFamily="2" charset="2"/>
              </a:rPr>
              <a:t>      “</a:t>
            </a:r>
            <a:r>
              <a:rPr lang="en-US" sz="2000" b="1" dirty="0">
                <a:solidFill>
                  <a:srgbClr val="558ED5"/>
                </a:solidFill>
                <a:latin typeface="Calibri" pitchFamily="34" charset="0"/>
                <a:sym typeface="Wingdings" pitchFamily="2" charset="2"/>
              </a:rPr>
              <a:t>analog oscilloscope</a:t>
            </a:r>
            <a:r>
              <a:rPr lang="en-US" sz="2000" dirty="0">
                <a:latin typeface="Calibri" pitchFamily="34" charset="0"/>
                <a:sym typeface="Wingdings" pitchFamily="2" charset="2"/>
              </a:rPr>
              <a:t>”</a:t>
            </a:r>
          </a:p>
          <a:p>
            <a:pPr marL="800100" lvl="1" indent="-342900">
              <a:spcBef>
                <a:spcPts val="400"/>
              </a:spcBef>
              <a:spcAft>
                <a:spcPts val="200"/>
              </a:spcAft>
              <a:buFont typeface="Arial" charset="0"/>
              <a:buChar char="•"/>
              <a:defRPr/>
            </a:pPr>
            <a:endParaRPr lang="en-US" sz="2000" dirty="0">
              <a:latin typeface="Calibri" pitchFamily="34" charset="0"/>
              <a:sym typeface="Wingdings" pitchFamily="2" charset="2"/>
            </a:endParaRPr>
          </a:p>
          <a:p>
            <a:pPr marL="800100" lvl="1" indent="-342900">
              <a:spcBef>
                <a:spcPts val="400"/>
              </a:spcBef>
              <a:spcAft>
                <a:spcPts val="200"/>
              </a:spcAft>
              <a:buFont typeface="Arial" charset="0"/>
              <a:buChar char="•"/>
              <a:defRPr/>
            </a:pPr>
            <a:endParaRPr lang="en-US" sz="2000" dirty="0">
              <a:latin typeface="Calibri" pitchFamily="34" charset="0"/>
              <a:sym typeface="Wingdings" pitchFamily="2" charset="2"/>
            </a:endParaRPr>
          </a:p>
          <a:p>
            <a:pPr marL="800100" lvl="1" indent="-342900">
              <a:spcBef>
                <a:spcPts val="400"/>
              </a:spcBef>
              <a:spcAft>
                <a:spcPts val="200"/>
              </a:spcAft>
              <a:buFont typeface="Arial" charset="0"/>
              <a:buChar char="•"/>
              <a:defRPr/>
            </a:pPr>
            <a:endParaRPr lang="en-US" sz="2000" dirty="0">
              <a:latin typeface="Calibri" pitchFamily="34" charset="0"/>
              <a:sym typeface="Wingdings" pitchFamily="2" charset="2"/>
            </a:endParaRPr>
          </a:p>
          <a:p>
            <a:pPr marL="800100" lvl="1" indent="-342900">
              <a:spcBef>
                <a:spcPts val="400"/>
              </a:spcBef>
              <a:spcAft>
                <a:spcPts val="200"/>
              </a:spcAft>
              <a:buFont typeface="Arial" charset="0"/>
              <a:buChar char="•"/>
              <a:defRPr/>
            </a:pPr>
            <a:endParaRPr lang="en-US" sz="2000" dirty="0">
              <a:latin typeface="Calibri" pitchFamily="34" charset="0"/>
              <a:sym typeface="Wingdings" pitchFamily="2" charset="2"/>
            </a:endParaRPr>
          </a:p>
          <a:p>
            <a:pPr lvl="1">
              <a:spcBef>
                <a:spcPts val="400"/>
              </a:spcBef>
              <a:spcAft>
                <a:spcPts val="200"/>
              </a:spcAft>
              <a:defRPr/>
            </a:pPr>
            <a:endParaRPr lang="en-US" sz="2000" dirty="0">
              <a:latin typeface="Calibri" pitchFamily="34" charset="0"/>
              <a:sym typeface="Wingdings" pitchFamily="2" charset="2"/>
            </a:endParaRPr>
          </a:p>
          <a:p>
            <a:pPr lvl="1">
              <a:spcBef>
                <a:spcPts val="400"/>
              </a:spcBef>
              <a:spcAft>
                <a:spcPts val="200"/>
              </a:spcAft>
              <a:defRPr/>
            </a:pPr>
            <a:endParaRPr lang="en-US" sz="2000" dirty="0">
              <a:latin typeface="Calibri" pitchFamily="34" charset="0"/>
              <a:sym typeface="Wingdings" pitchFamily="2" charset="2"/>
            </a:endParaRPr>
          </a:p>
          <a:p>
            <a:pPr marL="342900" indent="-342900">
              <a:spcBef>
                <a:spcPts val="400"/>
              </a:spcBef>
              <a:spcAft>
                <a:spcPts val="200"/>
              </a:spcAft>
              <a:defRPr/>
            </a:pPr>
            <a:r>
              <a:rPr lang="en-US" sz="2000" b="1" dirty="0">
                <a:latin typeface="Calibri" pitchFamily="34" charset="0"/>
                <a:sym typeface="Wingdings" pitchFamily="2" charset="2"/>
              </a:rPr>
              <a:t>Working principle</a:t>
            </a:r>
            <a:r>
              <a:rPr lang="en-US" sz="2000" dirty="0">
                <a:latin typeface="Calibri" pitchFamily="34" charset="0"/>
                <a:sym typeface="Wingdings" pitchFamily="2" charset="2"/>
              </a:rPr>
              <a:t>:</a:t>
            </a:r>
          </a:p>
          <a:p>
            <a:pPr marL="342900" indent="-342900">
              <a:spcBef>
                <a:spcPts val="400"/>
              </a:spcBef>
              <a:spcAft>
                <a:spcPts val="200"/>
              </a:spcAft>
              <a:buFont typeface="Arial" charset="0"/>
              <a:buChar char="•"/>
              <a:defRPr/>
            </a:pPr>
            <a:r>
              <a:rPr lang="en-US" sz="2000" dirty="0">
                <a:latin typeface="Calibri" pitchFamily="34" charset="0"/>
                <a:sym typeface="Wingdings" pitchFamily="2" charset="2"/>
              </a:rPr>
              <a:t>The </a:t>
            </a:r>
            <a:r>
              <a:rPr lang="en-US" sz="2000" b="1" dirty="0">
                <a:solidFill>
                  <a:srgbClr val="558ED5"/>
                </a:solidFill>
                <a:latin typeface="Calibri" pitchFamily="34" charset="0"/>
                <a:sym typeface="Wingdings" pitchFamily="2" charset="2"/>
              </a:rPr>
              <a:t>deflector plates </a:t>
            </a:r>
            <a:r>
              <a:rPr lang="en-US" sz="2000" dirty="0">
                <a:latin typeface="Calibri" pitchFamily="34" charset="0"/>
                <a:sym typeface="Wingdings" pitchFamily="2" charset="2"/>
              </a:rPr>
              <a:t>are connected to the circuit. </a:t>
            </a:r>
          </a:p>
          <a:p>
            <a:pPr marL="342900" indent="-342900">
              <a:spcBef>
                <a:spcPts val="400"/>
              </a:spcBef>
              <a:spcAft>
                <a:spcPts val="200"/>
              </a:spcAft>
              <a:buFont typeface="Arial" charset="0"/>
              <a:buChar char="•"/>
              <a:defRPr/>
            </a:pPr>
            <a:r>
              <a:rPr lang="en-US" sz="2000" dirty="0">
                <a:latin typeface="Calibri" pitchFamily="34" charset="0"/>
                <a:sym typeface="Wingdings" pitchFamily="2" charset="2"/>
              </a:rPr>
              <a:t>The +</a:t>
            </a:r>
            <a:r>
              <a:rPr lang="en-US" sz="2000" dirty="0" err="1">
                <a:latin typeface="Calibri" pitchFamily="34" charset="0"/>
                <a:sym typeface="Wingdings" pitchFamily="2" charset="2"/>
              </a:rPr>
              <a:t>ve</a:t>
            </a:r>
            <a:r>
              <a:rPr lang="en-US" sz="2000" dirty="0">
                <a:latin typeface="Calibri" pitchFamily="34" charset="0"/>
                <a:sym typeface="Wingdings" pitchFamily="2" charset="2"/>
              </a:rPr>
              <a:t> plate attracts the electrons emitted from an electron gun.</a:t>
            </a:r>
          </a:p>
          <a:p>
            <a:pPr marL="342900" indent="-342900">
              <a:spcBef>
                <a:spcPts val="400"/>
              </a:spcBef>
              <a:spcAft>
                <a:spcPts val="200"/>
              </a:spcAft>
              <a:buFont typeface="Arial" charset="0"/>
              <a:buChar char="•"/>
              <a:defRPr/>
            </a:pPr>
            <a:r>
              <a:rPr lang="en-US" sz="2000" dirty="0">
                <a:latin typeface="Calibri" pitchFamily="34" charset="0"/>
                <a:sym typeface="Wingdings" pitchFamily="2" charset="2"/>
              </a:rPr>
              <a:t>Electrons are accelerated to hit the </a:t>
            </a:r>
            <a:r>
              <a:rPr lang="en-US" sz="2000" b="1" dirty="0">
                <a:solidFill>
                  <a:srgbClr val="558ED5"/>
                </a:solidFill>
                <a:latin typeface="Calibri" pitchFamily="34" charset="0"/>
                <a:sym typeface="Wingdings" pitchFamily="2" charset="2"/>
              </a:rPr>
              <a:t>phosphor screen</a:t>
            </a:r>
            <a:r>
              <a:rPr lang="en-US" sz="2000" dirty="0">
                <a:solidFill>
                  <a:srgbClr val="558ED5"/>
                </a:solidFill>
                <a:latin typeface="Calibri" pitchFamily="34" charset="0"/>
                <a:sym typeface="Wingdings" pitchFamily="2" charset="2"/>
              </a:rPr>
              <a:t> </a:t>
            </a:r>
            <a:r>
              <a:rPr lang="en-US" sz="2000" dirty="0">
                <a:latin typeface="Calibri" pitchFamily="34" charset="0"/>
                <a:sym typeface="Wingdings" pitchFamily="2" charset="2"/>
              </a:rPr>
              <a:t>to</a:t>
            </a:r>
            <a:r>
              <a:rPr lang="en-US" sz="2000" dirty="0">
                <a:solidFill>
                  <a:srgbClr val="558ED5"/>
                </a:solidFill>
                <a:latin typeface="Calibri" pitchFamily="34" charset="0"/>
                <a:sym typeface="Wingdings" pitchFamily="2" charset="2"/>
              </a:rPr>
              <a:t> </a:t>
            </a:r>
            <a:r>
              <a:rPr lang="en-US" sz="2000" dirty="0">
                <a:latin typeface="Calibri" pitchFamily="34" charset="0"/>
                <a:sym typeface="Wingdings" pitchFamily="2" charset="2"/>
              </a:rPr>
              <a:t>produce the trace.</a:t>
            </a:r>
          </a:p>
        </p:txBody>
      </p:sp>
      <p:sp>
        <p:nvSpPr>
          <p:cNvPr id="372738"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rPr>
              <a:t>Oscilloscope – working principle</a:t>
            </a:r>
          </a:p>
        </p:txBody>
      </p:sp>
      <p:sp>
        <p:nvSpPr>
          <p:cNvPr id="37273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372740" name="Picture 2"/>
          <p:cNvPicPr>
            <a:picLocks noChangeAspect="1" noChangeArrowheads="1"/>
          </p:cNvPicPr>
          <p:nvPr/>
        </p:nvPicPr>
        <p:blipFill>
          <a:blip r:embed="rId3"/>
          <a:srcRect/>
          <a:stretch>
            <a:fillRect/>
          </a:stretch>
        </p:blipFill>
        <p:spPr bwMode="auto">
          <a:xfrm>
            <a:off x="860425" y="2559050"/>
            <a:ext cx="5981700" cy="2152650"/>
          </a:xfrm>
          <a:prstGeom prst="rect">
            <a:avLst/>
          </a:prstGeom>
          <a:noFill/>
          <a:ln w="9525">
            <a:noFill/>
            <a:miter lim="800000"/>
            <a:headEnd/>
            <a:tailEnd/>
          </a:ln>
        </p:spPr>
      </p:pic>
      <p:pic>
        <p:nvPicPr>
          <p:cNvPr id="372741" name="Picture 4" descr="http://www.veenakumari.in/sites/default/files/cro-oscilloscope-2.jpg"/>
          <p:cNvPicPr>
            <a:picLocks noChangeAspect="1" noChangeArrowheads="1"/>
          </p:cNvPicPr>
          <p:nvPr/>
        </p:nvPicPr>
        <p:blipFill>
          <a:blip r:embed="rId4"/>
          <a:srcRect/>
          <a:stretch>
            <a:fillRect/>
          </a:stretch>
        </p:blipFill>
        <p:spPr bwMode="auto">
          <a:xfrm>
            <a:off x="5335588" y="908050"/>
            <a:ext cx="2317750" cy="1651000"/>
          </a:xfrm>
          <a:prstGeom prst="rect">
            <a:avLst/>
          </a:prstGeom>
          <a:noFill/>
          <a:ln w="9525">
            <a:noFill/>
            <a:miter lim="800000"/>
            <a:headEnd/>
            <a:tailEnd/>
          </a:ln>
        </p:spPr>
      </p:pic>
      <p:sp>
        <p:nvSpPr>
          <p:cNvPr id="3" name="TextBox 2"/>
          <p:cNvSpPr txBox="1"/>
          <p:nvPr/>
        </p:nvSpPr>
        <p:spPr>
          <a:xfrm>
            <a:off x="6662738" y="2660650"/>
            <a:ext cx="2481262" cy="414338"/>
          </a:xfrm>
          <a:prstGeom prst="rect">
            <a:avLst/>
          </a:prstGeom>
          <a:noFill/>
        </p:spPr>
        <p:txBody>
          <a:bodyPr>
            <a:spAutoFit/>
          </a:bodyPr>
          <a:lstStyle/>
          <a:p>
            <a:pPr>
              <a:defRPr/>
            </a:pPr>
            <a:r>
              <a:rPr lang="en-US" sz="1050" dirty="0">
                <a:latin typeface="+mn-lt"/>
              </a:rPr>
              <a:t>Source:</a:t>
            </a:r>
          </a:p>
          <a:p>
            <a:pPr>
              <a:defRPr/>
            </a:pPr>
            <a:r>
              <a:rPr lang="en-US" sz="1050" dirty="0">
                <a:latin typeface="+mn-lt"/>
              </a:rPr>
              <a:t>http://www.veenakumari.in/?q=node/22</a:t>
            </a:r>
          </a:p>
        </p:txBody>
      </p:sp>
      <p:sp>
        <p:nvSpPr>
          <p:cNvPr id="12" name="TextBox 11"/>
          <p:cNvSpPr txBox="1"/>
          <p:nvPr/>
        </p:nvSpPr>
        <p:spPr>
          <a:xfrm>
            <a:off x="6662738" y="3813175"/>
            <a:ext cx="2481262" cy="577850"/>
          </a:xfrm>
          <a:prstGeom prst="rect">
            <a:avLst/>
          </a:prstGeom>
          <a:noFill/>
        </p:spPr>
        <p:txBody>
          <a:bodyPr>
            <a:spAutoFit/>
          </a:bodyPr>
          <a:lstStyle/>
          <a:p>
            <a:pPr>
              <a:defRPr/>
            </a:pPr>
            <a:r>
              <a:rPr lang="en-US" sz="1050" dirty="0">
                <a:latin typeface="+mn-lt"/>
              </a:rPr>
              <a:t>Source:</a:t>
            </a:r>
          </a:p>
          <a:p>
            <a:pPr>
              <a:defRPr/>
            </a:pPr>
            <a:r>
              <a:rPr lang="en-US" sz="1050" dirty="0">
                <a:latin typeface="+mn-lt"/>
              </a:rPr>
              <a:t>http://engg1000.ee.unsw.edu.au/lecture_notes.html</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Content Placeholder 2"/>
          <p:cNvSpPr txBox="1">
            <a:spLocks/>
          </p:cNvSpPr>
          <p:nvPr/>
        </p:nvSpPr>
        <p:spPr bwMode="auto">
          <a:xfrm>
            <a:off x="457200" y="949325"/>
            <a:ext cx="8229600" cy="5370513"/>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000">
                <a:latin typeface="Calibri" pitchFamily="34" charset="0"/>
                <a:sym typeface="Wingdings" pitchFamily="2" charset="2"/>
              </a:rPr>
              <a:t>Digital Storage Oscilloscope (DSO)</a:t>
            </a:r>
            <a:endParaRPr lang="en-US" sz="2400">
              <a:latin typeface="Calibri" pitchFamily="34" charset="0"/>
              <a:sym typeface="Wingdings" pitchFamily="2" charset="2"/>
            </a:endParaRPr>
          </a:p>
          <a:p>
            <a:pPr marL="800100" lvl="1" indent="-342900">
              <a:spcBef>
                <a:spcPts val="400"/>
              </a:spcBef>
              <a:spcAft>
                <a:spcPts val="200"/>
              </a:spcAft>
              <a:buFont typeface="Arial" charset="0"/>
              <a:buChar char="•"/>
            </a:pPr>
            <a:r>
              <a:rPr lang="en-US" sz="2000">
                <a:latin typeface="Calibri" pitchFamily="34" charset="0"/>
                <a:sym typeface="Wingdings" pitchFamily="2" charset="2"/>
              </a:rPr>
              <a:t>involves more sophisticated circuits</a:t>
            </a:r>
          </a:p>
          <a:p>
            <a:pPr marL="800100" lvl="1" indent="-342900">
              <a:spcBef>
                <a:spcPts val="400"/>
              </a:spcBef>
              <a:spcAft>
                <a:spcPts val="200"/>
              </a:spcAft>
              <a:buFont typeface="Arial" charset="0"/>
              <a:buChar char="•"/>
            </a:pPr>
            <a:r>
              <a:rPr lang="en-US" sz="2000">
                <a:latin typeface="Calibri" pitchFamily="34" charset="0"/>
                <a:sym typeface="Wingdings" pitchFamily="2" charset="2"/>
              </a:rPr>
              <a:t>requires </a:t>
            </a:r>
            <a:r>
              <a:rPr lang="en-US" sz="2000" b="1">
                <a:solidFill>
                  <a:srgbClr val="558ED5"/>
                </a:solidFill>
                <a:latin typeface="Calibri" pitchFamily="34" charset="0"/>
                <a:sym typeface="Wingdings" pitchFamily="2" charset="2"/>
              </a:rPr>
              <a:t>digital signal processing</a:t>
            </a:r>
          </a:p>
        </p:txBody>
      </p:sp>
      <p:sp>
        <p:nvSpPr>
          <p:cNvPr id="374786"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rPr>
              <a:t>Oscilloscope – working principle</a:t>
            </a:r>
          </a:p>
        </p:txBody>
      </p:sp>
      <p:sp>
        <p:nvSpPr>
          <p:cNvPr id="37478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374788" name="Picture 10" descr="Fig50.jpg"/>
          <p:cNvPicPr>
            <a:picLocks noChangeAspect="1"/>
          </p:cNvPicPr>
          <p:nvPr/>
        </p:nvPicPr>
        <p:blipFill>
          <a:blip r:embed="rId3"/>
          <a:srcRect/>
          <a:stretch>
            <a:fillRect/>
          </a:stretch>
        </p:blipFill>
        <p:spPr bwMode="auto">
          <a:xfrm>
            <a:off x="1111250" y="2463800"/>
            <a:ext cx="6921500" cy="3856038"/>
          </a:xfrm>
          <a:prstGeom prst="rect">
            <a:avLst/>
          </a:prstGeom>
          <a:noFill/>
          <a:ln w="9525">
            <a:noFill/>
            <a:miter lim="800000"/>
            <a:headEnd/>
            <a:tailEnd/>
          </a:ln>
        </p:spPr>
      </p:pic>
      <p:pic>
        <p:nvPicPr>
          <p:cNvPr id="374789" name="Picture 8" descr="Description: C:\Users\David Yeung\Dropbox\Labsheets_2012\Lab\photo\IMG_7760.JPG"/>
          <p:cNvPicPr>
            <a:picLocks noChangeAspect="1" noChangeArrowheads="1"/>
          </p:cNvPicPr>
          <p:nvPr/>
        </p:nvPicPr>
        <p:blipFill>
          <a:blip r:embed="rId4"/>
          <a:srcRect t="16455" b="9517"/>
          <a:stretch>
            <a:fillRect/>
          </a:stretch>
        </p:blipFill>
        <p:spPr bwMode="auto">
          <a:xfrm>
            <a:off x="5876925" y="1073150"/>
            <a:ext cx="2679700" cy="1489075"/>
          </a:xfrm>
          <a:prstGeom prst="rect">
            <a:avLst/>
          </a:prstGeom>
          <a:noFill/>
          <a:ln w="9525">
            <a:noFill/>
            <a:miter lim="800000"/>
            <a:headEnd/>
            <a:tailEnd/>
          </a:ln>
        </p:spPr>
      </p:pic>
      <p:sp>
        <p:nvSpPr>
          <p:cNvPr id="7" name="Rectangle 6"/>
          <p:cNvSpPr/>
          <p:nvPr/>
        </p:nvSpPr>
        <p:spPr>
          <a:xfrm>
            <a:off x="4159250" y="2922588"/>
            <a:ext cx="2814638" cy="6905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Arrow Connector 11"/>
          <p:cNvCxnSpPr/>
          <p:nvPr/>
        </p:nvCxnSpPr>
        <p:spPr>
          <a:xfrm>
            <a:off x="3810000" y="2079625"/>
            <a:ext cx="1487488" cy="8429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7200" y="5735638"/>
            <a:ext cx="3951288" cy="522287"/>
          </a:xfrm>
          <a:prstGeom prst="rect">
            <a:avLst/>
          </a:prstGeom>
          <a:noFill/>
        </p:spPr>
        <p:txBody>
          <a:bodyPr wrap="none">
            <a:spAutoFit/>
          </a:bodyPr>
          <a:lstStyle/>
          <a:p>
            <a:pPr>
              <a:defRPr/>
            </a:pPr>
            <a:r>
              <a:rPr lang="en-US" sz="1400" dirty="0">
                <a:latin typeface="+mn-lt"/>
              </a:rPr>
              <a:t>Source:</a:t>
            </a:r>
          </a:p>
          <a:p>
            <a:pPr>
              <a:defRPr/>
            </a:pPr>
            <a:r>
              <a:rPr lang="en-US" sz="1400" dirty="0">
                <a:latin typeface="+mn-lt"/>
              </a:rPr>
              <a:t>“Oscilloscope Fundamentals” by Agilent Technology</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Title 1"/>
          <p:cNvSpPr>
            <a:spLocks noGrp="1"/>
          </p:cNvSpPr>
          <p:nvPr>
            <p:ph type="title" idx="4294967295"/>
          </p:nvPr>
        </p:nvSpPr>
        <p:spPr>
          <a:xfrm>
            <a:off x="722313" y="4406900"/>
            <a:ext cx="7772400" cy="1362075"/>
          </a:xfrm>
        </p:spPr>
        <p:txBody>
          <a:bodyPr anchor="t"/>
          <a:lstStyle/>
          <a:p>
            <a:pPr algn="l" eaLnBrk="1" hangingPunct="1"/>
            <a:r>
              <a:rPr lang="en-US" sz="4000" b="1" smtClean="0">
                <a:solidFill>
                  <a:srgbClr val="558ED5"/>
                </a:solidFill>
              </a:rPr>
              <a:t>PRINTED CIRCUIT BOARD &amp; SOLDERING</a:t>
            </a:r>
          </a:p>
        </p:txBody>
      </p:sp>
      <p:sp>
        <p:nvSpPr>
          <p:cNvPr id="376834" name="Text Placeholder 2"/>
          <p:cNvSpPr>
            <a:spLocks noGrp="1"/>
          </p:cNvSpPr>
          <p:nvPr>
            <p:ph type="body" idx="4294967295"/>
          </p:nvPr>
        </p:nvSpPr>
        <p:spPr>
          <a:xfrm>
            <a:off x="722313" y="2906713"/>
            <a:ext cx="7772400" cy="1500187"/>
          </a:xfrm>
        </p:spPr>
        <p:txBody>
          <a:bodyPr anchor="b"/>
          <a:lstStyle/>
          <a:p>
            <a:pPr marL="0" indent="0" eaLnBrk="1" hangingPunct="1">
              <a:buFontTx/>
              <a:buNone/>
            </a:pPr>
            <a:endParaRPr lang="en-US" sz="2000" smtClean="0">
              <a:solidFill>
                <a:srgbClr val="898989"/>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918" name="Content Placeholder 2"/>
          <p:cNvSpPr txBox="1">
            <a:spLocks/>
          </p:cNvSpPr>
          <p:nvPr/>
        </p:nvSpPr>
        <p:spPr bwMode="auto">
          <a:xfrm>
            <a:off x="457200" y="990600"/>
            <a:ext cx="8229600" cy="5370513"/>
          </a:xfrm>
          <a:prstGeom prst="rect">
            <a:avLst/>
          </a:prstGeom>
          <a:noFill/>
          <a:ln w="9525">
            <a:noFill/>
            <a:miter lim="800000"/>
            <a:headEnd/>
            <a:tailEnd/>
          </a:ln>
        </p:spPr>
        <p:txBody>
          <a:bodyPr/>
          <a:lstStyle/>
          <a:p>
            <a:pPr marL="342900" indent="-342900">
              <a:spcBef>
                <a:spcPts val="400"/>
              </a:spcBef>
              <a:spcAft>
                <a:spcPts val="200"/>
              </a:spcAft>
              <a:buFont typeface="Arial" charset="0"/>
              <a:buChar char="•"/>
              <a:defRPr/>
            </a:pPr>
            <a:r>
              <a:rPr lang="en-US" sz="2400" dirty="0">
                <a:latin typeface="Calibri" pitchFamily="34" charset="0"/>
                <a:sym typeface="Wingdings" pitchFamily="2" charset="2"/>
              </a:rPr>
              <a:t>Breadboard &amp; wire-wrapping</a:t>
            </a:r>
          </a:p>
          <a:p>
            <a:pPr marL="800100" lvl="1" indent="-342900">
              <a:spcBef>
                <a:spcPts val="400"/>
              </a:spcBef>
              <a:spcAft>
                <a:spcPts val="200"/>
              </a:spcAft>
              <a:buFont typeface="Arial" charset="0"/>
              <a:buChar char="•"/>
              <a:defRPr/>
            </a:pPr>
            <a:r>
              <a:rPr lang="en-US" sz="2400" dirty="0">
                <a:latin typeface="Calibri" pitchFamily="34" charset="0"/>
                <a:sym typeface="Wingdings" pitchFamily="2" charset="2"/>
              </a:rPr>
              <a:t>Convenient for small-scale circuits</a:t>
            </a:r>
          </a:p>
          <a:p>
            <a:pPr marL="800100" lvl="1" indent="-342900">
              <a:spcBef>
                <a:spcPts val="400"/>
              </a:spcBef>
              <a:spcAft>
                <a:spcPts val="200"/>
              </a:spcAft>
              <a:buFont typeface="Arial" charset="0"/>
              <a:buChar char="•"/>
              <a:defRPr/>
            </a:pPr>
            <a:r>
              <a:rPr lang="en-US" sz="2400" dirty="0">
                <a:latin typeface="Calibri" pitchFamily="34" charset="0"/>
                <a:sym typeface="Wingdings" pitchFamily="2" charset="2"/>
              </a:rPr>
              <a:t>Not </a:t>
            </a:r>
            <a:r>
              <a:rPr lang="en-US" sz="2400" b="1" dirty="0">
                <a:solidFill>
                  <a:srgbClr val="558ED5"/>
                </a:solidFill>
                <a:latin typeface="Calibri" pitchFamily="34" charset="0"/>
                <a:sym typeface="Wingdings" pitchFamily="2" charset="2"/>
              </a:rPr>
              <a:t>robust </a:t>
            </a:r>
            <a:r>
              <a:rPr lang="en-US" sz="2400" dirty="0">
                <a:latin typeface="Calibri" pitchFamily="34" charset="0"/>
                <a:sym typeface="Wingdings" pitchFamily="2" charset="2"/>
              </a:rPr>
              <a:t>enough</a:t>
            </a:r>
          </a:p>
          <a:p>
            <a:pPr marL="800100" lvl="1" indent="-342900">
              <a:spcBef>
                <a:spcPts val="400"/>
              </a:spcBef>
              <a:spcAft>
                <a:spcPts val="200"/>
              </a:spcAft>
              <a:buFont typeface="Arial" charset="0"/>
              <a:buChar char="•"/>
              <a:defRPr/>
            </a:pPr>
            <a:endParaRPr lang="en-US" sz="2400" b="1" dirty="0">
              <a:solidFill>
                <a:srgbClr val="558ED5"/>
              </a:solidFill>
              <a:latin typeface="Calibri" pitchFamily="34" charset="0"/>
              <a:sym typeface="Wingdings" pitchFamily="2" charset="2"/>
            </a:endParaRPr>
          </a:p>
          <a:p>
            <a:pPr lvl="1">
              <a:spcBef>
                <a:spcPts val="400"/>
              </a:spcBef>
              <a:spcAft>
                <a:spcPts val="200"/>
              </a:spcAft>
              <a:defRPr/>
            </a:pPr>
            <a:endParaRPr lang="en-US" sz="2400" b="1" dirty="0">
              <a:solidFill>
                <a:srgbClr val="558ED5"/>
              </a:solidFill>
              <a:latin typeface="Calibri" pitchFamily="34" charset="0"/>
              <a:sym typeface="Wingdings" pitchFamily="2" charset="2"/>
            </a:endParaRPr>
          </a:p>
        </p:txBody>
      </p:sp>
      <p:sp>
        <p:nvSpPr>
          <p:cNvPr id="377858"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rPr>
              <a:t>Techniques for circuit assembling</a:t>
            </a:r>
          </a:p>
        </p:txBody>
      </p:sp>
      <p:sp>
        <p:nvSpPr>
          <p:cNvPr id="37785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377860" name="Picture 5"/>
          <p:cNvPicPr>
            <a:picLocks noChangeAspect="1" noChangeArrowheads="1"/>
          </p:cNvPicPr>
          <p:nvPr/>
        </p:nvPicPr>
        <p:blipFill>
          <a:blip r:embed="rId3"/>
          <a:srcRect/>
          <a:stretch>
            <a:fillRect/>
          </a:stretch>
        </p:blipFill>
        <p:spPr bwMode="auto">
          <a:xfrm>
            <a:off x="4452938" y="3217863"/>
            <a:ext cx="3240087" cy="2155825"/>
          </a:xfrm>
          <a:prstGeom prst="rect">
            <a:avLst/>
          </a:prstGeom>
          <a:noFill/>
          <a:ln w="9525">
            <a:noFill/>
            <a:miter lim="800000"/>
            <a:headEnd/>
            <a:tailEnd/>
          </a:ln>
        </p:spPr>
      </p:pic>
      <p:pic>
        <p:nvPicPr>
          <p:cNvPr id="377861" name="Picture 6" descr="Description: 180px-Wire_Wrapping"/>
          <p:cNvPicPr>
            <a:picLocks noChangeAspect="1" noChangeArrowheads="1"/>
          </p:cNvPicPr>
          <p:nvPr/>
        </p:nvPicPr>
        <p:blipFill>
          <a:blip r:embed="rId4"/>
          <a:srcRect l="9122" r="16617"/>
          <a:stretch>
            <a:fillRect/>
          </a:stretch>
        </p:blipFill>
        <p:spPr bwMode="auto">
          <a:xfrm>
            <a:off x="6261100" y="1466850"/>
            <a:ext cx="1876425" cy="1895475"/>
          </a:xfrm>
          <a:prstGeom prst="rect">
            <a:avLst/>
          </a:prstGeom>
          <a:noFill/>
          <a:ln w="9525">
            <a:noFill/>
            <a:miter lim="800000"/>
            <a:headEnd/>
            <a:tailEnd/>
          </a:ln>
        </p:spPr>
      </p:pic>
      <p:pic>
        <p:nvPicPr>
          <p:cNvPr id="377862" name="Picture 7"/>
          <p:cNvPicPr>
            <a:picLocks noChangeAspect="1" noChangeArrowheads="1"/>
          </p:cNvPicPr>
          <p:nvPr/>
        </p:nvPicPr>
        <p:blipFill>
          <a:blip r:embed="rId5"/>
          <a:srcRect l="10854" t="23611" b="10658"/>
          <a:stretch>
            <a:fillRect/>
          </a:stretch>
        </p:blipFill>
        <p:spPr bwMode="auto">
          <a:xfrm>
            <a:off x="822325" y="2760663"/>
            <a:ext cx="2752725" cy="2705100"/>
          </a:xfrm>
          <a:prstGeom prst="rect">
            <a:avLst/>
          </a:prstGeom>
          <a:noFill/>
          <a:ln w="9525">
            <a:noFill/>
            <a:miter lim="800000"/>
            <a:headEnd/>
            <a:tailEnd/>
          </a:ln>
        </p:spPr>
      </p:pic>
      <p:sp>
        <p:nvSpPr>
          <p:cNvPr id="3" name="TextBox 2"/>
          <p:cNvSpPr txBox="1"/>
          <p:nvPr/>
        </p:nvSpPr>
        <p:spPr>
          <a:xfrm>
            <a:off x="1590675" y="5597525"/>
            <a:ext cx="1317625" cy="369888"/>
          </a:xfrm>
          <a:prstGeom prst="rect">
            <a:avLst/>
          </a:prstGeom>
          <a:noFill/>
        </p:spPr>
        <p:txBody>
          <a:bodyPr wrap="none">
            <a:spAutoFit/>
          </a:bodyPr>
          <a:lstStyle/>
          <a:p>
            <a:pPr>
              <a:defRPr/>
            </a:pPr>
            <a:r>
              <a:rPr lang="en-US" b="1" dirty="0">
                <a:latin typeface="+mn-lt"/>
              </a:rPr>
              <a:t>Breadboard</a:t>
            </a:r>
          </a:p>
        </p:txBody>
      </p:sp>
      <p:sp>
        <p:nvSpPr>
          <p:cNvPr id="10" name="TextBox 9"/>
          <p:cNvSpPr txBox="1"/>
          <p:nvPr/>
        </p:nvSpPr>
        <p:spPr>
          <a:xfrm>
            <a:off x="5602288" y="5495925"/>
            <a:ext cx="1633537" cy="368300"/>
          </a:xfrm>
          <a:prstGeom prst="rect">
            <a:avLst/>
          </a:prstGeom>
          <a:noFill/>
        </p:spPr>
        <p:txBody>
          <a:bodyPr wrap="none">
            <a:spAutoFit/>
          </a:bodyPr>
          <a:lstStyle/>
          <a:p>
            <a:pPr>
              <a:defRPr/>
            </a:pPr>
            <a:r>
              <a:rPr lang="en-US" b="1" dirty="0">
                <a:latin typeface="+mn-lt"/>
              </a:rPr>
              <a:t>Wire-wrapping</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39"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Circuits &amp; Schematics</a:t>
            </a:r>
          </a:p>
        </p:txBody>
      </p:sp>
      <p:sp>
        <p:nvSpPr>
          <p:cNvPr id="162840"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a:latin typeface="Calibri" pitchFamily="34" charset="0"/>
              </a:rPr>
              <a:t>What do the real circuits &amp; schematics look like…</a:t>
            </a: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buFont typeface="Arial" charset="0"/>
              <a:buChar char="•"/>
            </a:pPr>
            <a:endParaRPr lang="en-US" sz="2400">
              <a:latin typeface="Calibri" pitchFamily="34" charset="0"/>
            </a:endParaRPr>
          </a:p>
          <a:p>
            <a:pPr marL="342900" indent="-342900">
              <a:spcBef>
                <a:spcPts val="400"/>
              </a:spcBef>
              <a:spcAft>
                <a:spcPts val="200"/>
              </a:spcAft>
            </a:pPr>
            <a:endParaRPr lang="en-US" sz="2400">
              <a:latin typeface="Calibri" pitchFamily="34" charset="0"/>
            </a:endParaRPr>
          </a:p>
          <a:p>
            <a:pPr marL="342900" indent="-342900">
              <a:spcBef>
                <a:spcPts val="400"/>
              </a:spcBef>
              <a:spcAft>
                <a:spcPts val="200"/>
              </a:spcAft>
              <a:buFont typeface="Arial" charset="0"/>
              <a:buChar char="•"/>
            </a:pPr>
            <a:r>
              <a:rPr lang="en-US" sz="2000">
                <a:latin typeface="Calibri" pitchFamily="34" charset="0"/>
              </a:rPr>
              <a:t>Note that the above pictures involve other components (e.g., transistors, diodes, ICs).</a:t>
            </a:r>
            <a:endParaRPr lang="en-US" sz="2400">
              <a:latin typeface="Calibri" pitchFamily="34" charset="0"/>
            </a:endParaRPr>
          </a:p>
        </p:txBody>
      </p:sp>
      <p:sp>
        <p:nvSpPr>
          <p:cNvPr id="162841" name="Rectangle 2"/>
          <p:cNvSpPr>
            <a:spLocks noChangeArrowheads="1"/>
          </p:cNvSpPr>
          <p:nvPr/>
        </p:nvSpPr>
        <p:spPr bwMode="auto">
          <a:xfrm>
            <a:off x="0" y="393700"/>
            <a:ext cx="9144000" cy="0"/>
          </a:xfrm>
          <a:prstGeom prst="rect">
            <a:avLst/>
          </a:prstGeom>
          <a:noFill/>
          <a:ln w="9525">
            <a:noFill/>
            <a:miter lim="800000"/>
            <a:headEnd/>
            <a:tailEnd/>
          </a:ln>
        </p:spPr>
        <p:txBody>
          <a:bodyPr wrap="none" anchor="ctr">
            <a:spAutoFit/>
          </a:bodyPr>
          <a:lstStyle/>
          <a:p>
            <a:endParaRPr lang="en-US"/>
          </a:p>
        </p:txBody>
      </p:sp>
      <p:graphicFrame>
        <p:nvGraphicFramePr>
          <p:cNvPr id="162837" name="Object 21"/>
          <p:cNvGraphicFramePr>
            <a:graphicFrameLocks noChangeAspect="1"/>
          </p:cNvGraphicFramePr>
          <p:nvPr/>
        </p:nvGraphicFramePr>
        <p:xfrm>
          <a:off x="1800225" y="2725738"/>
          <a:ext cx="2111375" cy="2279650"/>
        </p:xfrm>
        <a:graphic>
          <a:graphicData uri="http://schemas.openxmlformats.org/presentationml/2006/ole">
            <p:oleObj spid="_x0000_s162837" name="Visio" r:id="rId4" imgW="1862804" imgH="2010680" progId="Visio.Drawing.11">
              <p:embed/>
            </p:oleObj>
          </a:graphicData>
        </a:graphic>
      </p:graphicFrame>
      <p:pic>
        <p:nvPicPr>
          <p:cNvPr id="7" name="Picture 6"/>
          <p:cNvPicPr/>
          <p:nvPr/>
        </p:nvPicPr>
        <p:blipFill rotWithShape="1">
          <a:blip r:embed="rId5"/>
          <a:srcRect/>
          <a:stretch/>
        </p:blipFill>
        <p:spPr bwMode="auto">
          <a:xfrm>
            <a:off x="1049338" y="1711325"/>
            <a:ext cx="2089150" cy="2030413"/>
          </a:xfrm>
          <a:prstGeom prst="rect">
            <a:avLst/>
          </a:prstGeom>
          <a:ln>
            <a:noFill/>
          </a:ln>
          <a:effectLst>
            <a:outerShdw blurRad="292100" dist="139700" dir="2700000" algn="tl" rotWithShape="0">
              <a:srgbClr val="333333">
                <a:alpha val="65000"/>
              </a:srgbClr>
            </a:outerShdw>
          </a:effectLst>
          <a:extLst/>
        </p:spPr>
      </p:pic>
      <p:pic>
        <p:nvPicPr>
          <p:cNvPr id="8" name="Picture 7"/>
          <p:cNvPicPr>
            <a:picLocks noChangeAspect="1" noChangeArrowheads="1"/>
          </p:cNvPicPr>
          <p:nvPr/>
        </p:nvPicPr>
        <p:blipFill>
          <a:blip r:embed="rId6"/>
          <a:srcRect/>
          <a:stretch>
            <a:fillRect/>
          </a:stretch>
        </p:blipFill>
        <p:spPr bwMode="auto">
          <a:xfrm>
            <a:off x="3821113" y="2322513"/>
            <a:ext cx="1882775" cy="1868487"/>
          </a:xfrm>
          <a:prstGeom prst="rect">
            <a:avLst/>
          </a:prstGeom>
          <a:noFill/>
          <a:ln w="9525">
            <a:noFill/>
            <a:miter lim="800000"/>
            <a:headEnd/>
            <a:tailEnd/>
          </a:ln>
          <a:effectLst>
            <a:outerShdw dist="139700" dir="2700000" algn="tl" rotWithShape="0">
              <a:srgbClr val="333333">
                <a:alpha val="64999"/>
              </a:srgbClr>
            </a:outerShdw>
          </a:effectLst>
        </p:spPr>
      </p:pic>
      <p:pic>
        <p:nvPicPr>
          <p:cNvPr id="162844" name="Picture 5"/>
          <p:cNvPicPr>
            <a:picLocks noChangeAspect="1" noChangeArrowheads="1"/>
          </p:cNvPicPr>
          <p:nvPr/>
        </p:nvPicPr>
        <p:blipFill>
          <a:blip r:embed="rId7"/>
          <a:srcRect/>
          <a:stretch>
            <a:fillRect/>
          </a:stretch>
        </p:blipFill>
        <p:spPr bwMode="auto">
          <a:xfrm>
            <a:off x="5911850" y="2725738"/>
            <a:ext cx="2695575" cy="2098675"/>
          </a:xfrm>
          <a:prstGeom prst="rect">
            <a:avLst/>
          </a:prstGeom>
          <a:noFill/>
          <a:ln w="9525">
            <a:noFill/>
            <a:miter lim="800000"/>
            <a:headEnd/>
            <a:tailEnd/>
          </a:ln>
        </p:spPr>
      </p:pic>
      <p:sp>
        <p:nvSpPr>
          <p:cNvPr id="162845" name="Rectangle 9"/>
          <p:cNvSpPr>
            <a:spLocks noChangeArrowheads="1"/>
          </p:cNvSpPr>
          <p:nvPr/>
        </p:nvSpPr>
        <p:spPr bwMode="auto">
          <a:xfrm>
            <a:off x="0" y="393700"/>
            <a:ext cx="9144000" cy="0"/>
          </a:xfrm>
          <a:prstGeom prst="rect">
            <a:avLst/>
          </a:prstGeom>
          <a:noFill/>
          <a:ln w="9525">
            <a:noFill/>
            <a:miter lim="800000"/>
            <a:headEnd/>
            <a:tailEnd/>
          </a:ln>
        </p:spPr>
        <p:txBody>
          <a:bodyPr wrap="none" anchor="ctr">
            <a:spAutoFit/>
          </a:bodyPr>
          <a:lstStyle/>
          <a:p>
            <a:endParaRPr lang="en-US"/>
          </a:p>
        </p:txBody>
      </p:sp>
      <p:graphicFrame>
        <p:nvGraphicFramePr>
          <p:cNvPr id="162838" name="Object 22"/>
          <p:cNvGraphicFramePr>
            <a:graphicFrameLocks noChangeAspect="1"/>
          </p:cNvGraphicFramePr>
          <p:nvPr/>
        </p:nvGraphicFramePr>
        <p:xfrm>
          <a:off x="3427413" y="1474788"/>
          <a:ext cx="4552950" cy="1695450"/>
        </p:xfrm>
        <a:graphic>
          <a:graphicData uri="http://schemas.openxmlformats.org/presentationml/2006/ole">
            <p:oleObj spid="_x0000_s162838" name="Visio" r:id="rId8" imgW="2369010" imgH="983266" progId="Visio.Drawing.11">
              <p:embed/>
            </p:oleObj>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Content Placeholder 2"/>
          <p:cNvSpPr txBox="1">
            <a:spLocks/>
          </p:cNvSpPr>
          <p:nvPr/>
        </p:nvSpPr>
        <p:spPr bwMode="auto">
          <a:xfrm>
            <a:off x="457200" y="990600"/>
            <a:ext cx="8229600" cy="5370513"/>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a:solidFill>
                  <a:srgbClr val="000000"/>
                </a:solidFill>
                <a:latin typeface="Calibri" pitchFamily="34" charset="0"/>
                <a:sym typeface="Wingdings" pitchFamily="2" charset="2"/>
              </a:rPr>
              <a:t>Printed Circuit Board (PCB) &amp; soldering</a:t>
            </a:r>
          </a:p>
          <a:p>
            <a:pPr marL="800100" lvl="1" indent="-342900">
              <a:spcBef>
                <a:spcPts val="400"/>
              </a:spcBef>
              <a:spcAft>
                <a:spcPts val="200"/>
              </a:spcAft>
              <a:buFont typeface="Arial" charset="0"/>
              <a:buChar char="•"/>
            </a:pPr>
            <a:r>
              <a:rPr lang="en-US" sz="2400">
                <a:solidFill>
                  <a:srgbClr val="000000"/>
                </a:solidFill>
                <a:latin typeface="Calibri" pitchFamily="34" charset="0"/>
                <a:sym typeface="Wingdings" pitchFamily="2" charset="2"/>
              </a:rPr>
              <a:t>Highly </a:t>
            </a:r>
            <a:r>
              <a:rPr lang="en-US" sz="2400" b="1">
                <a:solidFill>
                  <a:srgbClr val="558ED5"/>
                </a:solidFill>
                <a:latin typeface="Calibri" pitchFamily="34" charset="0"/>
                <a:sym typeface="Wingdings" pitchFamily="2" charset="2"/>
              </a:rPr>
              <a:t>robust, </a:t>
            </a:r>
            <a:r>
              <a:rPr lang="en-US" sz="2400">
                <a:solidFill>
                  <a:srgbClr val="000000"/>
                </a:solidFill>
                <a:latin typeface="Calibri" pitchFamily="34" charset="0"/>
                <a:sym typeface="Wingdings" pitchFamily="2" charset="2"/>
              </a:rPr>
              <a:t>can realize more complicated circuits</a:t>
            </a:r>
            <a:endParaRPr lang="en-US" sz="2400" b="1">
              <a:solidFill>
                <a:srgbClr val="558ED5"/>
              </a:solidFill>
              <a:latin typeface="Calibri" pitchFamily="34" charset="0"/>
              <a:sym typeface="Wingdings" pitchFamily="2" charset="2"/>
            </a:endParaRPr>
          </a:p>
          <a:p>
            <a:pPr marL="800100" lvl="1" indent="-342900">
              <a:spcBef>
                <a:spcPts val="400"/>
              </a:spcBef>
              <a:spcAft>
                <a:spcPts val="200"/>
              </a:spcAft>
              <a:buFont typeface="Arial" charset="0"/>
              <a:buChar char="•"/>
            </a:pPr>
            <a:r>
              <a:rPr lang="en-US" sz="2400">
                <a:solidFill>
                  <a:srgbClr val="000000"/>
                </a:solidFill>
                <a:latin typeface="Calibri" pitchFamily="34" charset="0"/>
                <a:sym typeface="Wingdings" pitchFamily="2" charset="2"/>
              </a:rPr>
              <a:t>May take longer time to design, but can be </a:t>
            </a:r>
            <a:r>
              <a:rPr lang="en-US" sz="2400" b="1">
                <a:solidFill>
                  <a:srgbClr val="558ED5"/>
                </a:solidFill>
                <a:latin typeface="Calibri" pitchFamily="34" charset="0"/>
                <a:sym typeface="Wingdings" pitchFamily="2" charset="2"/>
              </a:rPr>
              <a:t>fabricated &amp; soldered </a:t>
            </a:r>
            <a:r>
              <a:rPr lang="en-US" sz="2400">
                <a:solidFill>
                  <a:srgbClr val="000000"/>
                </a:solidFill>
                <a:latin typeface="Calibri" pitchFamily="34" charset="0"/>
                <a:sym typeface="Wingdings" pitchFamily="2" charset="2"/>
              </a:rPr>
              <a:t>in a short time</a:t>
            </a:r>
            <a:endParaRPr lang="en-US" sz="2400" b="1">
              <a:solidFill>
                <a:srgbClr val="558ED5"/>
              </a:solidFill>
              <a:latin typeface="Calibri" pitchFamily="34" charset="0"/>
              <a:sym typeface="Wingdings" pitchFamily="2" charset="2"/>
            </a:endParaRPr>
          </a:p>
        </p:txBody>
      </p:sp>
      <p:sp>
        <p:nvSpPr>
          <p:cNvPr id="379906"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rPr>
              <a:t>Techniques for circuit assembling</a:t>
            </a:r>
          </a:p>
        </p:txBody>
      </p:sp>
      <p:sp>
        <p:nvSpPr>
          <p:cNvPr id="37990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379908" name="Picture 2"/>
          <p:cNvPicPr>
            <a:picLocks noChangeAspect="1" noChangeArrowheads="1"/>
          </p:cNvPicPr>
          <p:nvPr/>
        </p:nvPicPr>
        <p:blipFill>
          <a:blip r:embed="rId3"/>
          <a:srcRect/>
          <a:stretch>
            <a:fillRect/>
          </a:stretch>
        </p:blipFill>
        <p:spPr bwMode="auto">
          <a:xfrm>
            <a:off x="1028700" y="2892425"/>
            <a:ext cx="2705100" cy="2527300"/>
          </a:xfrm>
          <a:prstGeom prst="rect">
            <a:avLst/>
          </a:prstGeom>
          <a:noFill/>
          <a:ln w="9525">
            <a:noFill/>
            <a:miter lim="800000"/>
            <a:headEnd/>
            <a:tailEnd/>
          </a:ln>
        </p:spPr>
      </p:pic>
      <p:pic>
        <p:nvPicPr>
          <p:cNvPr id="379909" name="Picture 2"/>
          <p:cNvPicPr>
            <a:picLocks noChangeAspect="1" noChangeArrowheads="1"/>
          </p:cNvPicPr>
          <p:nvPr/>
        </p:nvPicPr>
        <p:blipFill>
          <a:blip r:embed="rId4"/>
          <a:srcRect/>
          <a:stretch>
            <a:fillRect/>
          </a:stretch>
        </p:blipFill>
        <p:spPr bwMode="auto">
          <a:xfrm>
            <a:off x="5005388" y="2592388"/>
            <a:ext cx="3140075" cy="3019425"/>
          </a:xfrm>
          <a:prstGeom prst="rect">
            <a:avLst/>
          </a:prstGeom>
          <a:noFill/>
          <a:ln w="9525">
            <a:noFill/>
            <a:miter lim="800000"/>
            <a:headEnd/>
            <a:tailEnd/>
          </a:ln>
        </p:spPr>
      </p:pic>
      <p:sp>
        <p:nvSpPr>
          <p:cNvPr id="7" name="TextBox 6"/>
          <p:cNvSpPr txBox="1"/>
          <p:nvPr/>
        </p:nvSpPr>
        <p:spPr>
          <a:xfrm>
            <a:off x="1171575" y="5481638"/>
            <a:ext cx="2562225" cy="584200"/>
          </a:xfrm>
          <a:prstGeom prst="rect">
            <a:avLst/>
          </a:prstGeom>
          <a:noFill/>
        </p:spPr>
        <p:txBody>
          <a:bodyPr>
            <a:spAutoFit/>
          </a:bodyPr>
          <a:lstStyle/>
          <a:p>
            <a:pPr algn="ctr">
              <a:defRPr/>
            </a:pPr>
            <a:r>
              <a:rPr lang="en-US" sz="1600" b="1" dirty="0">
                <a:latin typeface="+mn-lt"/>
              </a:rPr>
              <a:t>A PCB Layout </a:t>
            </a:r>
            <a:br>
              <a:rPr lang="en-US" sz="1600" b="1" dirty="0">
                <a:latin typeface="+mn-lt"/>
              </a:rPr>
            </a:br>
            <a:r>
              <a:rPr lang="en-US" sz="1600" b="1" dirty="0">
                <a:latin typeface="+mn-lt"/>
              </a:rPr>
              <a:t>(designed with software)</a:t>
            </a:r>
          </a:p>
        </p:txBody>
      </p:sp>
      <p:sp>
        <p:nvSpPr>
          <p:cNvPr id="8" name="TextBox 7"/>
          <p:cNvSpPr txBox="1"/>
          <p:nvPr/>
        </p:nvSpPr>
        <p:spPr>
          <a:xfrm>
            <a:off x="5005388" y="5697538"/>
            <a:ext cx="3206750" cy="585787"/>
          </a:xfrm>
          <a:prstGeom prst="rect">
            <a:avLst/>
          </a:prstGeom>
          <a:noFill/>
        </p:spPr>
        <p:txBody>
          <a:bodyPr>
            <a:spAutoFit/>
          </a:bodyPr>
          <a:lstStyle/>
          <a:p>
            <a:pPr algn="ctr">
              <a:defRPr/>
            </a:pPr>
            <a:r>
              <a:rPr lang="en-US" sz="1600" b="1" dirty="0">
                <a:latin typeface="+mn-lt"/>
              </a:rPr>
              <a:t>A photo of the fabricated PCB</a:t>
            </a:r>
            <a:br>
              <a:rPr lang="en-US" sz="1600" b="1" dirty="0">
                <a:latin typeface="+mn-lt"/>
              </a:rPr>
            </a:br>
            <a:r>
              <a:rPr lang="en-US" sz="1600" b="1" dirty="0">
                <a:latin typeface="+mn-lt"/>
              </a:rPr>
              <a:t>with components soldered on it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918" name="Content Placeholder 2"/>
          <p:cNvSpPr txBox="1">
            <a:spLocks/>
          </p:cNvSpPr>
          <p:nvPr/>
        </p:nvSpPr>
        <p:spPr bwMode="auto">
          <a:xfrm>
            <a:off x="457200" y="990600"/>
            <a:ext cx="8229600" cy="5370513"/>
          </a:xfrm>
          <a:prstGeom prst="rect">
            <a:avLst/>
          </a:prstGeom>
          <a:noFill/>
          <a:ln w="9525">
            <a:noFill/>
            <a:miter lim="800000"/>
            <a:headEnd/>
            <a:tailEnd/>
          </a:ln>
        </p:spPr>
        <p:txBody>
          <a:bodyPr/>
          <a:lstStyle/>
          <a:p>
            <a:pPr marL="342900" indent="-342900">
              <a:spcBef>
                <a:spcPts val="400"/>
              </a:spcBef>
              <a:spcAft>
                <a:spcPts val="200"/>
              </a:spcAft>
              <a:buFont typeface="Arial" charset="0"/>
              <a:buChar char="•"/>
              <a:defRPr/>
            </a:pPr>
            <a:r>
              <a:rPr lang="en-US" sz="2400" dirty="0">
                <a:latin typeface="Calibri" pitchFamily="34" charset="0"/>
                <a:sym typeface="Wingdings" pitchFamily="2" charset="2"/>
              </a:rPr>
              <a:t>A PCB usually consists of </a:t>
            </a:r>
          </a:p>
          <a:p>
            <a:pPr marL="800100" lvl="1" indent="-342900">
              <a:spcBef>
                <a:spcPts val="400"/>
              </a:spcBef>
              <a:spcAft>
                <a:spcPts val="200"/>
              </a:spcAft>
              <a:buFont typeface="Arial" charset="0"/>
              <a:buChar char="•"/>
              <a:defRPr/>
            </a:pPr>
            <a:r>
              <a:rPr lang="en-US" sz="2400" dirty="0">
                <a:latin typeface="Calibri" pitchFamily="34" charset="0"/>
                <a:sym typeface="Wingdings" pitchFamily="2" charset="2"/>
              </a:rPr>
              <a:t>Copper foil for the conducting layers</a:t>
            </a:r>
          </a:p>
          <a:p>
            <a:pPr marL="800100" lvl="1" indent="-342900">
              <a:spcBef>
                <a:spcPts val="400"/>
              </a:spcBef>
              <a:spcAft>
                <a:spcPts val="200"/>
              </a:spcAft>
              <a:buFont typeface="Arial" charset="0"/>
              <a:buChar char="•"/>
              <a:defRPr/>
            </a:pPr>
            <a:r>
              <a:rPr lang="en-US" sz="2400" dirty="0">
                <a:latin typeface="Calibri" pitchFamily="34" charset="0"/>
                <a:sym typeface="Wingdings" pitchFamily="2" charset="2"/>
              </a:rPr>
              <a:t>Soldering mask (usually green) for insulation</a:t>
            </a:r>
          </a:p>
          <a:p>
            <a:pPr>
              <a:spcBef>
                <a:spcPts val="400"/>
              </a:spcBef>
              <a:spcAft>
                <a:spcPts val="200"/>
              </a:spcAft>
              <a:defRPr/>
            </a:pPr>
            <a:endParaRPr lang="en-US" sz="2400" dirty="0">
              <a:latin typeface="Calibri" pitchFamily="34" charset="0"/>
              <a:sym typeface="Wingdings" pitchFamily="2" charset="2"/>
            </a:endParaRPr>
          </a:p>
          <a:p>
            <a:pPr marL="342900" indent="-342900">
              <a:spcBef>
                <a:spcPts val="400"/>
              </a:spcBef>
              <a:spcAft>
                <a:spcPts val="200"/>
              </a:spcAft>
              <a:buFont typeface="Arial" charset="0"/>
              <a:buChar char="•"/>
              <a:defRPr/>
            </a:pPr>
            <a:r>
              <a:rPr lang="en-US" sz="2400" dirty="0">
                <a:latin typeface="Calibri" pitchFamily="34" charset="0"/>
                <a:sym typeface="Wingdings" pitchFamily="2" charset="2"/>
              </a:rPr>
              <a:t>Parts on a PCB:</a:t>
            </a:r>
          </a:p>
          <a:p>
            <a:pPr marL="800100" lvl="1" indent="-342900">
              <a:spcBef>
                <a:spcPts val="400"/>
              </a:spcBef>
              <a:spcAft>
                <a:spcPts val="200"/>
              </a:spcAft>
              <a:buFont typeface="Arial" charset="0"/>
              <a:buChar char="•"/>
              <a:defRPr/>
            </a:pPr>
            <a:r>
              <a:rPr lang="en-US" sz="2400" dirty="0">
                <a:latin typeface="Calibri" pitchFamily="34" charset="0"/>
                <a:sym typeface="Wingdings" pitchFamily="2" charset="2"/>
              </a:rPr>
              <a:t>Components</a:t>
            </a:r>
          </a:p>
          <a:p>
            <a:pPr marL="800100" lvl="1" indent="-342900">
              <a:spcBef>
                <a:spcPts val="400"/>
              </a:spcBef>
              <a:spcAft>
                <a:spcPts val="200"/>
              </a:spcAft>
              <a:buFont typeface="Arial" charset="0"/>
              <a:buChar char="•"/>
              <a:defRPr/>
            </a:pPr>
            <a:r>
              <a:rPr lang="en-US" sz="2400" dirty="0">
                <a:latin typeface="Calibri" pitchFamily="34" charset="0"/>
                <a:sym typeface="Wingdings" pitchFamily="2" charset="2"/>
              </a:rPr>
              <a:t>Pads</a:t>
            </a:r>
          </a:p>
          <a:p>
            <a:pPr marL="800100" lvl="1" indent="-342900">
              <a:spcBef>
                <a:spcPts val="400"/>
              </a:spcBef>
              <a:spcAft>
                <a:spcPts val="200"/>
              </a:spcAft>
              <a:buFont typeface="Arial" charset="0"/>
              <a:buChar char="•"/>
              <a:defRPr/>
            </a:pPr>
            <a:r>
              <a:rPr lang="en-US" sz="2400" dirty="0">
                <a:latin typeface="Calibri" pitchFamily="34" charset="0"/>
                <a:sym typeface="Wingdings" pitchFamily="2" charset="2"/>
              </a:rPr>
              <a:t>Trace</a:t>
            </a:r>
          </a:p>
          <a:p>
            <a:pPr marL="800100" lvl="1" indent="-342900">
              <a:spcBef>
                <a:spcPts val="400"/>
              </a:spcBef>
              <a:spcAft>
                <a:spcPts val="200"/>
              </a:spcAft>
              <a:buFont typeface="Arial" charset="0"/>
              <a:buChar char="•"/>
              <a:defRPr/>
            </a:pPr>
            <a:r>
              <a:rPr lang="en-US" sz="2400" dirty="0" err="1">
                <a:latin typeface="Calibri" pitchFamily="34" charset="0"/>
                <a:sym typeface="Wingdings" pitchFamily="2" charset="2"/>
              </a:rPr>
              <a:t>Vias</a:t>
            </a:r>
            <a:endParaRPr lang="en-US" sz="2400" dirty="0">
              <a:latin typeface="Calibri" pitchFamily="34" charset="0"/>
              <a:sym typeface="Wingdings" pitchFamily="2" charset="2"/>
            </a:endParaRPr>
          </a:p>
          <a:p>
            <a:pPr marL="800100" lvl="1" indent="-342900">
              <a:spcBef>
                <a:spcPts val="400"/>
              </a:spcBef>
              <a:spcAft>
                <a:spcPts val="200"/>
              </a:spcAft>
              <a:buFont typeface="Arial" charset="0"/>
              <a:buChar char="•"/>
              <a:defRPr/>
            </a:pPr>
            <a:r>
              <a:rPr lang="en-US" sz="2400" dirty="0">
                <a:latin typeface="Calibri" pitchFamily="34" charset="0"/>
                <a:sym typeface="Wingdings" pitchFamily="2" charset="2"/>
              </a:rPr>
              <a:t>Metal layers</a:t>
            </a:r>
          </a:p>
        </p:txBody>
      </p:sp>
      <p:sp>
        <p:nvSpPr>
          <p:cNvPr id="381954"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rPr>
              <a:t>Printed Circuit Board (PCB)</a:t>
            </a:r>
          </a:p>
        </p:txBody>
      </p:sp>
      <p:sp>
        <p:nvSpPr>
          <p:cNvPr id="38195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Content Placeholder 2"/>
          <p:cNvSpPr txBox="1">
            <a:spLocks/>
          </p:cNvSpPr>
          <p:nvPr/>
        </p:nvSpPr>
        <p:spPr bwMode="auto">
          <a:xfrm>
            <a:off x="457200" y="990600"/>
            <a:ext cx="8229600" cy="5370513"/>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endParaRPr lang="en-US" sz="2400">
              <a:latin typeface="Calibri" pitchFamily="34" charset="0"/>
              <a:sym typeface="Wingdings" pitchFamily="2" charset="2"/>
            </a:endParaRPr>
          </a:p>
        </p:txBody>
      </p:sp>
      <p:sp>
        <p:nvSpPr>
          <p:cNvPr id="384002"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rPr>
              <a:t>Parts on a PCB</a:t>
            </a:r>
          </a:p>
        </p:txBody>
      </p:sp>
      <p:sp>
        <p:nvSpPr>
          <p:cNvPr id="38400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384004" name="Picture 4"/>
          <p:cNvPicPr>
            <a:picLocks noChangeAspect="1" noChangeArrowheads="1"/>
          </p:cNvPicPr>
          <p:nvPr/>
        </p:nvPicPr>
        <p:blipFill>
          <a:blip r:embed="rId3"/>
          <a:srcRect/>
          <a:stretch>
            <a:fillRect/>
          </a:stretch>
        </p:blipFill>
        <p:spPr bwMode="auto">
          <a:xfrm>
            <a:off x="876300" y="1714500"/>
            <a:ext cx="4368800" cy="4067175"/>
          </a:xfrm>
          <a:prstGeom prst="rect">
            <a:avLst/>
          </a:prstGeom>
          <a:noFill/>
          <a:ln w="9525">
            <a:noFill/>
            <a:miter lim="800000"/>
            <a:headEnd/>
            <a:tailEnd/>
          </a:ln>
        </p:spPr>
      </p:pic>
      <p:cxnSp>
        <p:nvCxnSpPr>
          <p:cNvPr id="6" name="Straight Arrow Connector 5"/>
          <p:cNvCxnSpPr/>
          <p:nvPr/>
        </p:nvCxnSpPr>
        <p:spPr>
          <a:xfrm flipH="1" flipV="1">
            <a:off x="4683125" y="2219325"/>
            <a:ext cx="950913" cy="889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745163" y="1800225"/>
            <a:ext cx="3243262" cy="1006475"/>
          </a:xfrm>
          <a:prstGeom prst="rect">
            <a:avLst/>
          </a:prstGeom>
          <a:noFill/>
        </p:spPr>
        <p:txBody>
          <a:bodyPr>
            <a:spAutoFit/>
          </a:bodyPr>
          <a:lstStyle/>
          <a:p>
            <a:r>
              <a:rPr lang="en-US" sz="2000" b="1">
                <a:solidFill>
                  <a:srgbClr val="558ED5"/>
                </a:solidFill>
              </a:rPr>
              <a:t>Pads:</a:t>
            </a:r>
          </a:p>
          <a:p>
            <a:r>
              <a:rPr lang="en-US" sz="2000"/>
              <a:t>locations that components are soldered</a:t>
            </a:r>
          </a:p>
        </p:txBody>
      </p:sp>
      <p:cxnSp>
        <p:nvCxnSpPr>
          <p:cNvPr id="13" name="Straight Arrow Connector 12"/>
          <p:cNvCxnSpPr/>
          <p:nvPr/>
        </p:nvCxnSpPr>
        <p:spPr>
          <a:xfrm flipH="1" flipV="1">
            <a:off x="3997325" y="2308225"/>
            <a:ext cx="1636713" cy="23177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786438" y="3806825"/>
            <a:ext cx="3357562" cy="1006475"/>
          </a:xfrm>
          <a:prstGeom prst="rect">
            <a:avLst/>
          </a:prstGeom>
          <a:noFill/>
        </p:spPr>
        <p:txBody>
          <a:bodyPr>
            <a:spAutoFit/>
          </a:bodyPr>
          <a:lstStyle/>
          <a:p>
            <a:r>
              <a:rPr lang="en-US" sz="2000" b="1">
                <a:solidFill>
                  <a:srgbClr val="558ED5"/>
                </a:solidFill>
              </a:rPr>
              <a:t>Traces:</a:t>
            </a:r>
          </a:p>
          <a:p>
            <a:r>
              <a:rPr lang="en-US"/>
              <a:t>“</a:t>
            </a:r>
            <a:r>
              <a:rPr lang="en-US" sz="2000"/>
              <a:t>wires” for connecting pads together</a:t>
            </a:r>
          </a:p>
        </p:txBody>
      </p:sp>
      <p:cxnSp>
        <p:nvCxnSpPr>
          <p:cNvPr id="16" name="Straight Arrow Connector 15"/>
          <p:cNvCxnSpPr/>
          <p:nvPr/>
        </p:nvCxnSpPr>
        <p:spPr>
          <a:xfrm flipH="1">
            <a:off x="3662363" y="4314825"/>
            <a:ext cx="1971675" cy="38258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245100" y="5299075"/>
            <a:ext cx="3544888" cy="1006475"/>
          </a:xfrm>
          <a:prstGeom prst="rect">
            <a:avLst/>
          </a:prstGeom>
          <a:noFill/>
        </p:spPr>
        <p:txBody>
          <a:bodyPr>
            <a:spAutoFit/>
          </a:bodyPr>
          <a:lstStyle/>
          <a:p>
            <a:pPr>
              <a:defRPr/>
            </a:pPr>
            <a:r>
              <a:rPr lang="en-US" sz="2000" b="1" dirty="0">
                <a:solidFill>
                  <a:srgbClr val="FF0000"/>
                </a:solidFill>
                <a:latin typeface="+mn-lt"/>
              </a:rPr>
              <a:t>Similar metal layers can be found on both side of the PCB</a:t>
            </a:r>
            <a:endParaRPr lang="en-US" sz="2000" dirty="0">
              <a:solidFill>
                <a:srgbClr val="FF0000"/>
              </a:solidFill>
              <a:latin typeface="+mn-l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918" name="Content Placeholder 2"/>
          <p:cNvSpPr txBox="1">
            <a:spLocks/>
          </p:cNvSpPr>
          <p:nvPr/>
        </p:nvSpPr>
        <p:spPr bwMode="auto">
          <a:xfrm>
            <a:off x="457200" y="990600"/>
            <a:ext cx="8229600" cy="5370513"/>
          </a:xfrm>
          <a:prstGeom prst="rect">
            <a:avLst/>
          </a:prstGeom>
          <a:noFill/>
          <a:ln w="9525">
            <a:noFill/>
            <a:miter lim="800000"/>
            <a:headEnd/>
            <a:tailEnd/>
          </a:ln>
        </p:spPr>
        <p:txBody>
          <a:bodyPr/>
          <a:lstStyle/>
          <a:p>
            <a:pPr marL="342900" indent="-342900">
              <a:spcBef>
                <a:spcPts val="400"/>
              </a:spcBef>
              <a:spcAft>
                <a:spcPts val="200"/>
              </a:spcAft>
              <a:buFont typeface="Arial" charset="0"/>
              <a:buChar char="•"/>
              <a:defRPr/>
            </a:pPr>
            <a:r>
              <a:rPr lang="en-US" sz="2400" dirty="0" err="1">
                <a:latin typeface="Calibri" pitchFamily="34" charset="0"/>
                <a:sym typeface="Wingdings" pitchFamily="2" charset="2"/>
              </a:rPr>
              <a:t>Vias</a:t>
            </a:r>
            <a:r>
              <a:rPr lang="en-US" sz="2400" dirty="0">
                <a:latin typeface="Calibri" pitchFamily="34" charset="0"/>
                <a:sym typeface="Wingdings" pitchFamily="2" charset="2"/>
              </a:rPr>
              <a:t> -- connecting traces from one layer to another</a:t>
            </a:r>
          </a:p>
          <a:p>
            <a:pPr marL="800100" lvl="1" indent="-342900">
              <a:spcBef>
                <a:spcPts val="400"/>
              </a:spcBef>
              <a:spcAft>
                <a:spcPts val="200"/>
              </a:spcAft>
              <a:buFont typeface="Arial" charset="0"/>
              <a:buChar char="•"/>
              <a:defRPr/>
            </a:pPr>
            <a:endParaRPr lang="en-US" sz="2400" dirty="0">
              <a:latin typeface="Calibri" pitchFamily="34" charset="0"/>
              <a:sym typeface="Wingdings" pitchFamily="2" charset="2"/>
            </a:endParaRPr>
          </a:p>
          <a:p>
            <a:pPr marL="800100" lvl="1" indent="-342900">
              <a:spcBef>
                <a:spcPts val="400"/>
              </a:spcBef>
              <a:spcAft>
                <a:spcPts val="200"/>
              </a:spcAft>
              <a:buFont typeface="Arial" charset="0"/>
              <a:buChar char="•"/>
              <a:defRPr/>
            </a:pPr>
            <a:endParaRPr lang="en-US" sz="2400" dirty="0">
              <a:latin typeface="Calibri" pitchFamily="34" charset="0"/>
              <a:sym typeface="Wingdings" pitchFamily="2" charset="2"/>
            </a:endParaRPr>
          </a:p>
          <a:p>
            <a:pPr marL="800100" lvl="1" indent="-342900">
              <a:spcBef>
                <a:spcPts val="400"/>
              </a:spcBef>
              <a:spcAft>
                <a:spcPts val="200"/>
              </a:spcAft>
              <a:buFont typeface="Arial" charset="0"/>
              <a:buChar char="•"/>
              <a:defRPr/>
            </a:pPr>
            <a:endParaRPr lang="en-US" sz="2400" dirty="0">
              <a:latin typeface="Calibri" pitchFamily="34" charset="0"/>
              <a:sym typeface="Wingdings" pitchFamily="2" charset="2"/>
            </a:endParaRPr>
          </a:p>
          <a:p>
            <a:pPr marL="800100" lvl="1" indent="-342900">
              <a:spcBef>
                <a:spcPts val="400"/>
              </a:spcBef>
              <a:spcAft>
                <a:spcPts val="200"/>
              </a:spcAft>
              <a:buFont typeface="Arial" charset="0"/>
              <a:buChar char="•"/>
              <a:defRPr/>
            </a:pPr>
            <a:endParaRPr lang="en-US" sz="2400" dirty="0">
              <a:latin typeface="Calibri" pitchFamily="34" charset="0"/>
              <a:sym typeface="Wingdings" pitchFamily="2" charset="2"/>
            </a:endParaRPr>
          </a:p>
          <a:p>
            <a:pPr lvl="1">
              <a:spcBef>
                <a:spcPts val="400"/>
              </a:spcBef>
              <a:spcAft>
                <a:spcPts val="200"/>
              </a:spcAft>
              <a:defRPr/>
            </a:pPr>
            <a:endParaRPr lang="en-US" sz="2400" dirty="0">
              <a:latin typeface="Calibri" pitchFamily="34" charset="0"/>
              <a:sym typeface="Wingdings" pitchFamily="2" charset="2"/>
            </a:endParaRPr>
          </a:p>
          <a:p>
            <a:pPr lvl="1">
              <a:spcBef>
                <a:spcPts val="400"/>
              </a:spcBef>
              <a:spcAft>
                <a:spcPts val="200"/>
              </a:spcAft>
              <a:defRPr/>
            </a:pPr>
            <a:endParaRPr lang="en-US" sz="2400" dirty="0">
              <a:latin typeface="Calibri" pitchFamily="34" charset="0"/>
              <a:sym typeface="Wingdings" pitchFamily="2" charset="2"/>
            </a:endParaRPr>
          </a:p>
          <a:p>
            <a:pPr marL="342900" indent="-342900">
              <a:spcBef>
                <a:spcPts val="400"/>
              </a:spcBef>
              <a:spcAft>
                <a:spcPts val="200"/>
              </a:spcAft>
              <a:buFont typeface="Arial" charset="0"/>
              <a:buChar char="•"/>
              <a:defRPr/>
            </a:pPr>
            <a:r>
              <a:rPr lang="en-US" sz="2400" dirty="0">
                <a:latin typeface="Calibri" pitchFamily="34" charset="0"/>
                <a:sym typeface="Wingdings" pitchFamily="2" charset="2"/>
              </a:rPr>
              <a:t>Multilayer PCB – for making more </a:t>
            </a:r>
          </a:p>
          <a:p>
            <a:pPr>
              <a:spcBef>
                <a:spcPts val="400"/>
              </a:spcBef>
              <a:spcAft>
                <a:spcPts val="200"/>
              </a:spcAft>
              <a:defRPr/>
            </a:pPr>
            <a:r>
              <a:rPr lang="en-US" sz="2400" dirty="0">
                <a:latin typeface="Calibri" pitchFamily="34" charset="0"/>
                <a:sym typeface="Wingdings" pitchFamily="2" charset="2"/>
              </a:rPr>
              <a:t>                       complicated circuits</a:t>
            </a:r>
          </a:p>
        </p:txBody>
      </p:sp>
      <p:sp>
        <p:nvSpPr>
          <p:cNvPr id="386050"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rPr>
              <a:t>Other features on a PCB</a:t>
            </a:r>
          </a:p>
        </p:txBody>
      </p:sp>
      <p:sp>
        <p:nvSpPr>
          <p:cNvPr id="38605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386052" name="Picture 6" descr="Vias in a printed wiring board"/>
          <p:cNvPicPr>
            <a:picLocks noChangeAspect="1" noChangeArrowheads="1"/>
          </p:cNvPicPr>
          <p:nvPr/>
        </p:nvPicPr>
        <p:blipFill>
          <a:blip r:embed="rId3"/>
          <a:srcRect/>
          <a:stretch>
            <a:fillRect/>
          </a:stretch>
        </p:blipFill>
        <p:spPr bwMode="auto">
          <a:xfrm>
            <a:off x="1092200" y="1709738"/>
            <a:ext cx="1535113" cy="1809750"/>
          </a:xfrm>
          <a:prstGeom prst="rect">
            <a:avLst/>
          </a:prstGeom>
          <a:noFill/>
          <a:ln w="9525">
            <a:noFill/>
            <a:miter lim="800000"/>
            <a:headEnd/>
            <a:tailEnd/>
          </a:ln>
        </p:spPr>
      </p:pic>
      <p:pic>
        <p:nvPicPr>
          <p:cNvPr id="386053" name="Picture 8" descr="http://www.circuitdomain.com/Creating%20Artwork/Images/Small/Layer%20Stack.jpg"/>
          <p:cNvPicPr>
            <a:picLocks noChangeAspect="1" noChangeArrowheads="1"/>
          </p:cNvPicPr>
          <p:nvPr/>
        </p:nvPicPr>
        <p:blipFill>
          <a:blip r:embed="rId4"/>
          <a:srcRect/>
          <a:stretch>
            <a:fillRect/>
          </a:stretch>
        </p:blipFill>
        <p:spPr bwMode="auto">
          <a:xfrm>
            <a:off x="3217863" y="1719263"/>
            <a:ext cx="4845050" cy="1160462"/>
          </a:xfrm>
          <a:prstGeom prst="rect">
            <a:avLst/>
          </a:prstGeom>
          <a:noFill/>
          <a:ln w="9525">
            <a:noFill/>
            <a:miter lim="800000"/>
            <a:headEnd/>
            <a:tailEnd/>
          </a:ln>
        </p:spPr>
      </p:pic>
      <p:cxnSp>
        <p:nvCxnSpPr>
          <p:cNvPr id="386054" name="Straight Arrow Connector 6"/>
          <p:cNvCxnSpPr>
            <a:cxnSpLocks noChangeShapeType="1"/>
          </p:cNvCxnSpPr>
          <p:nvPr/>
        </p:nvCxnSpPr>
        <p:spPr bwMode="auto">
          <a:xfrm flipH="1" flipV="1">
            <a:off x="2219325" y="3344863"/>
            <a:ext cx="1341438" cy="119062"/>
          </a:xfrm>
          <a:prstGeom prst="straightConnector1">
            <a:avLst/>
          </a:prstGeom>
          <a:noFill/>
          <a:ln w="38100" algn="ctr">
            <a:solidFill>
              <a:srgbClr val="FF0000"/>
            </a:solidFill>
            <a:round/>
            <a:headEnd/>
            <a:tailEnd type="arrow" w="med" len="med"/>
          </a:ln>
        </p:spPr>
      </p:cxnSp>
      <p:cxnSp>
        <p:nvCxnSpPr>
          <p:cNvPr id="386055" name="Straight Arrow Connector 7"/>
          <p:cNvCxnSpPr>
            <a:cxnSpLocks noChangeShapeType="1"/>
          </p:cNvCxnSpPr>
          <p:nvPr/>
        </p:nvCxnSpPr>
        <p:spPr bwMode="auto">
          <a:xfrm flipV="1">
            <a:off x="4376738" y="2825750"/>
            <a:ext cx="990600" cy="638175"/>
          </a:xfrm>
          <a:prstGeom prst="straightConnector1">
            <a:avLst/>
          </a:prstGeom>
          <a:noFill/>
          <a:ln w="38100" algn="ctr">
            <a:solidFill>
              <a:srgbClr val="FF0000"/>
            </a:solidFill>
            <a:round/>
            <a:headEnd/>
            <a:tailEnd type="arrow" w="med" len="med"/>
          </a:ln>
        </p:spPr>
      </p:cxnSp>
      <p:sp>
        <p:nvSpPr>
          <p:cNvPr id="9" name="TextBox 8"/>
          <p:cNvSpPr txBox="1"/>
          <p:nvPr/>
        </p:nvSpPr>
        <p:spPr>
          <a:xfrm>
            <a:off x="3808413" y="3252788"/>
            <a:ext cx="715962" cy="400050"/>
          </a:xfrm>
          <a:prstGeom prst="rect">
            <a:avLst/>
          </a:prstGeom>
          <a:noFill/>
        </p:spPr>
        <p:txBody>
          <a:bodyPr>
            <a:spAutoFit/>
          </a:bodyPr>
          <a:lstStyle/>
          <a:p>
            <a:pPr>
              <a:defRPr/>
            </a:pPr>
            <a:r>
              <a:rPr lang="en-US" sz="2000" dirty="0">
                <a:latin typeface="+mn-lt"/>
              </a:rPr>
              <a:t>Via</a:t>
            </a:r>
          </a:p>
        </p:txBody>
      </p:sp>
      <p:pic>
        <p:nvPicPr>
          <p:cNvPr id="386057" name="Picture 6" descr="http://in.unicorpindia.com/sample-2.gif"/>
          <p:cNvPicPr>
            <a:picLocks noChangeAspect="1" noChangeArrowheads="1"/>
          </p:cNvPicPr>
          <p:nvPr/>
        </p:nvPicPr>
        <p:blipFill>
          <a:blip r:embed="rId5"/>
          <a:srcRect/>
          <a:stretch>
            <a:fillRect/>
          </a:stretch>
        </p:blipFill>
        <p:spPr bwMode="auto">
          <a:xfrm>
            <a:off x="5546725" y="3236913"/>
            <a:ext cx="3022600" cy="302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rPr>
              <a:t>Designing a PCB</a:t>
            </a:r>
          </a:p>
        </p:txBody>
      </p:sp>
      <p:sp>
        <p:nvSpPr>
          <p:cNvPr id="38809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388099" name="Picture 4" descr="http://www.gearslutz.com/board/attachments/geekslutz-forum/174128d1274450103-dumb-questions-about-diy-electronics-pcb-standoff-2.gif"/>
          <p:cNvPicPr>
            <a:picLocks noChangeAspect="1" noChangeArrowheads="1"/>
          </p:cNvPicPr>
          <p:nvPr/>
        </p:nvPicPr>
        <p:blipFill>
          <a:blip r:embed="rId3"/>
          <a:srcRect/>
          <a:stretch>
            <a:fillRect/>
          </a:stretch>
        </p:blipFill>
        <p:spPr bwMode="auto">
          <a:xfrm>
            <a:off x="4481513" y="1155700"/>
            <a:ext cx="3822700" cy="2876550"/>
          </a:xfrm>
          <a:prstGeom prst="rect">
            <a:avLst/>
          </a:prstGeom>
          <a:noFill/>
          <a:ln w="9525">
            <a:noFill/>
            <a:miter lim="800000"/>
            <a:headEnd/>
            <a:tailEnd/>
          </a:ln>
        </p:spPr>
      </p:pic>
      <p:sp>
        <p:nvSpPr>
          <p:cNvPr id="250918" name="Content Placeholder 2"/>
          <p:cNvSpPr txBox="1">
            <a:spLocks/>
          </p:cNvSpPr>
          <p:nvPr/>
        </p:nvSpPr>
        <p:spPr bwMode="auto">
          <a:xfrm>
            <a:off x="457200" y="990600"/>
            <a:ext cx="8229600" cy="5370513"/>
          </a:xfrm>
          <a:prstGeom prst="rect">
            <a:avLst/>
          </a:prstGeom>
          <a:noFill/>
          <a:ln w="9525">
            <a:noFill/>
            <a:miter lim="800000"/>
            <a:headEnd/>
            <a:tailEnd/>
          </a:ln>
        </p:spPr>
        <p:txBody>
          <a:bodyPr/>
          <a:lstStyle/>
          <a:p>
            <a:pPr marL="342900" indent="-342900">
              <a:spcBef>
                <a:spcPts val="400"/>
              </a:spcBef>
              <a:spcAft>
                <a:spcPts val="200"/>
              </a:spcAft>
              <a:buFont typeface="Arial" charset="0"/>
              <a:buChar char="•"/>
              <a:defRPr/>
            </a:pPr>
            <a:r>
              <a:rPr lang="en-US" sz="2400" dirty="0">
                <a:latin typeface="Calibri" pitchFamily="34" charset="0"/>
                <a:sym typeface="Wingdings" pitchFamily="2" charset="2"/>
              </a:rPr>
              <a:t>Some concerns in PCB design</a:t>
            </a:r>
          </a:p>
          <a:p>
            <a:pPr marL="800100" lvl="1" indent="-342900">
              <a:spcBef>
                <a:spcPts val="400"/>
              </a:spcBef>
              <a:spcAft>
                <a:spcPts val="200"/>
              </a:spcAft>
              <a:buFont typeface="Arial" charset="0"/>
              <a:buChar char="•"/>
              <a:defRPr/>
            </a:pPr>
            <a:r>
              <a:rPr lang="en-US" sz="2400" dirty="0">
                <a:latin typeface="Calibri" pitchFamily="34" charset="0"/>
                <a:sym typeface="Wingdings" pitchFamily="2" charset="2"/>
              </a:rPr>
              <a:t>Component size </a:t>
            </a:r>
          </a:p>
          <a:p>
            <a:pPr marL="800100" lvl="1" indent="-342900">
              <a:spcBef>
                <a:spcPts val="400"/>
              </a:spcBef>
              <a:spcAft>
                <a:spcPts val="200"/>
              </a:spcAft>
              <a:buFont typeface="Arial" charset="0"/>
              <a:buChar char="•"/>
              <a:defRPr/>
            </a:pPr>
            <a:r>
              <a:rPr lang="en-US" sz="2400" dirty="0">
                <a:latin typeface="Calibri" pitchFamily="34" charset="0"/>
                <a:sym typeface="Wingdings" pitchFamily="2" charset="2"/>
              </a:rPr>
              <a:t>Input &amp; output </a:t>
            </a:r>
          </a:p>
          <a:p>
            <a:pPr marL="800100" lvl="1" indent="-342900">
              <a:spcBef>
                <a:spcPts val="400"/>
              </a:spcBef>
              <a:spcAft>
                <a:spcPts val="200"/>
              </a:spcAft>
              <a:buFont typeface="Arial" charset="0"/>
              <a:buChar char="•"/>
              <a:defRPr/>
            </a:pPr>
            <a:r>
              <a:rPr lang="en-US" sz="2400" dirty="0">
                <a:latin typeface="Calibri" pitchFamily="34" charset="0"/>
                <a:sym typeface="Wingdings" pitchFamily="2" charset="2"/>
              </a:rPr>
              <a:t>Mounting points</a:t>
            </a:r>
          </a:p>
          <a:p>
            <a:pPr marL="342900" indent="-342900">
              <a:spcBef>
                <a:spcPts val="400"/>
              </a:spcBef>
              <a:spcAft>
                <a:spcPts val="200"/>
              </a:spcAft>
              <a:buFont typeface="Arial" charset="0"/>
              <a:buChar char="•"/>
              <a:defRPr/>
            </a:pPr>
            <a:endParaRPr lang="en-US" sz="2400" dirty="0">
              <a:latin typeface="Calibri" pitchFamily="34" charset="0"/>
              <a:sym typeface="Wingdings" pitchFamily="2" charset="2"/>
            </a:endParaRPr>
          </a:p>
          <a:p>
            <a:pPr>
              <a:spcBef>
                <a:spcPts val="400"/>
              </a:spcBef>
              <a:spcAft>
                <a:spcPts val="200"/>
              </a:spcAft>
              <a:defRPr/>
            </a:pPr>
            <a:endParaRPr lang="en-US" sz="2400" dirty="0">
              <a:latin typeface="Calibri" pitchFamily="34" charset="0"/>
              <a:sym typeface="Wingdings" pitchFamily="2" charset="2"/>
            </a:endParaRPr>
          </a:p>
          <a:p>
            <a:pPr>
              <a:spcBef>
                <a:spcPts val="400"/>
              </a:spcBef>
              <a:spcAft>
                <a:spcPts val="200"/>
              </a:spcAft>
              <a:defRPr/>
            </a:pPr>
            <a:endParaRPr lang="en-US" sz="2400" dirty="0">
              <a:latin typeface="Calibri" pitchFamily="34" charset="0"/>
              <a:sym typeface="Wingdings" pitchFamily="2" charset="2"/>
            </a:endParaRPr>
          </a:p>
          <a:p>
            <a:pPr marL="342900" indent="-342900">
              <a:spcBef>
                <a:spcPts val="400"/>
              </a:spcBef>
              <a:spcAft>
                <a:spcPts val="200"/>
              </a:spcAft>
              <a:buFont typeface="Arial" charset="0"/>
              <a:buChar char="•"/>
              <a:defRPr/>
            </a:pPr>
            <a:r>
              <a:rPr lang="en-US" sz="2400" dirty="0">
                <a:latin typeface="Calibri" pitchFamily="34" charset="0"/>
                <a:sym typeface="Wingdings" pitchFamily="2" charset="2"/>
              </a:rPr>
              <a:t>Computer software</a:t>
            </a:r>
          </a:p>
          <a:p>
            <a:pPr marL="800100" lvl="1" indent="-342900">
              <a:spcBef>
                <a:spcPts val="400"/>
              </a:spcBef>
              <a:spcAft>
                <a:spcPts val="200"/>
              </a:spcAft>
              <a:buFont typeface="Arial" charset="0"/>
              <a:buChar char="•"/>
              <a:defRPr/>
            </a:pPr>
            <a:r>
              <a:rPr lang="en-US" sz="2400" dirty="0">
                <a:latin typeface="Calibri" pitchFamily="34" charset="0"/>
                <a:sym typeface="Wingdings" pitchFamily="2" charset="2"/>
              </a:rPr>
              <a:t>Eagle (</a:t>
            </a:r>
            <a:r>
              <a:rPr lang="en-US" sz="2400" b="1" dirty="0">
                <a:solidFill>
                  <a:srgbClr val="558ED5"/>
                </a:solidFill>
                <a:latin typeface="Calibri" pitchFamily="34" charset="0"/>
                <a:sym typeface="Wingdings" pitchFamily="2" charset="2"/>
              </a:rPr>
              <a:t>Freeware</a:t>
            </a:r>
            <a:r>
              <a:rPr lang="en-US" sz="2400" dirty="0">
                <a:latin typeface="Calibri" pitchFamily="34" charset="0"/>
                <a:sym typeface="Wingdings" pitchFamily="2" charset="2"/>
              </a:rPr>
              <a:t>, </a:t>
            </a:r>
            <a:r>
              <a:rPr lang="en-US" sz="2400" dirty="0">
                <a:latin typeface="Calibri" pitchFamily="34" charset="0"/>
                <a:sym typeface="Wingdings" pitchFamily="2" charset="2"/>
                <a:hlinkClick r:id="rId4"/>
              </a:rPr>
              <a:t>http://</a:t>
            </a:r>
            <a:r>
              <a:rPr lang="de-DE" sz="2400" dirty="0" err="1">
                <a:latin typeface="Calibri" pitchFamily="34" charset="0"/>
                <a:sym typeface="Wingdings" pitchFamily="2" charset="2"/>
                <a:hlinkClick r:id="rId4"/>
              </a:rPr>
              <a:t>www.cadsoftusa.com</a:t>
            </a:r>
            <a:r>
              <a:rPr lang="de-DE" sz="2400" dirty="0">
                <a:latin typeface="Calibri" pitchFamily="34" charset="0"/>
                <a:sym typeface="Wingdings" pitchFamily="2" charset="2"/>
              </a:rPr>
              <a:t>)</a:t>
            </a:r>
          </a:p>
          <a:p>
            <a:pPr marL="800100" lvl="1" indent="-342900">
              <a:spcBef>
                <a:spcPts val="400"/>
              </a:spcBef>
              <a:spcAft>
                <a:spcPts val="200"/>
              </a:spcAft>
              <a:buFont typeface="Arial" charset="0"/>
              <a:buChar char="•"/>
              <a:defRPr/>
            </a:pPr>
            <a:r>
              <a:rPr lang="en-US" sz="2400" dirty="0">
                <a:latin typeface="Calibri" pitchFamily="34" charset="0"/>
                <a:sym typeface="Wingdings" pitchFamily="2" charset="2"/>
              </a:rPr>
              <a:t>Power PCB (</a:t>
            </a:r>
            <a:r>
              <a:rPr lang="en-US" sz="2400" dirty="0">
                <a:latin typeface="Calibri" pitchFamily="34" charset="0"/>
                <a:sym typeface="Wingdings" pitchFamily="2" charset="2"/>
                <a:hlinkClick r:id="rId5"/>
              </a:rPr>
              <a:t>http://www.pads.com</a:t>
            </a:r>
            <a:r>
              <a:rPr lang="en-US" sz="2400" dirty="0">
                <a:latin typeface="Calibri" pitchFamily="34" charset="0"/>
                <a:sym typeface="Wingdings" pitchFamily="2" charset="2"/>
              </a:rPr>
              <a:t>)</a:t>
            </a:r>
          </a:p>
          <a:p>
            <a:pPr marL="800100" lvl="1" indent="-342900">
              <a:spcBef>
                <a:spcPts val="400"/>
              </a:spcBef>
              <a:spcAft>
                <a:spcPts val="200"/>
              </a:spcAft>
              <a:buFont typeface="Arial" charset="0"/>
              <a:buChar char="•"/>
              <a:defRPr/>
            </a:pPr>
            <a:endParaRPr lang="en-US" sz="2400" dirty="0">
              <a:latin typeface="Calibri" pitchFamily="34" charset="0"/>
              <a:sym typeface="Wingdings" pitchFamily="2" charset="2"/>
            </a:endParaRPr>
          </a:p>
          <a:p>
            <a:pPr marL="800100" lvl="1" indent="-342900">
              <a:spcBef>
                <a:spcPts val="400"/>
              </a:spcBef>
              <a:spcAft>
                <a:spcPts val="200"/>
              </a:spcAft>
              <a:buFont typeface="Arial" charset="0"/>
              <a:buChar char="•"/>
              <a:defRPr/>
            </a:pPr>
            <a:endParaRPr lang="en-US" sz="2400" dirty="0">
              <a:latin typeface="Calibri" pitchFamily="34" charset="0"/>
              <a:sym typeface="Wingdings" pitchFamily="2" charset="2"/>
            </a:endParaRPr>
          </a:p>
          <a:p>
            <a:pPr marL="800100" lvl="1" indent="-342900">
              <a:spcBef>
                <a:spcPts val="400"/>
              </a:spcBef>
              <a:spcAft>
                <a:spcPts val="200"/>
              </a:spcAft>
              <a:buFont typeface="Arial" charset="0"/>
              <a:buChar char="•"/>
              <a:defRPr/>
            </a:pPr>
            <a:endParaRPr lang="en-US" sz="2400" dirty="0">
              <a:latin typeface="Calibri" pitchFamily="34" charset="0"/>
              <a:sym typeface="Wingdings" pitchFamily="2" charset="2"/>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References</a:t>
            </a:r>
          </a:p>
        </p:txBody>
      </p:sp>
      <p:sp>
        <p:nvSpPr>
          <p:cNvPr id="390146" name="Content Placeholder 2"/>
          <p:cNvSpPr txBox="1">
            <a:spLocks/>
          </p:cNvSpPr>
          <p:nvPr/>
        </p:nvSpPr>
        <p:spPr bwMode="auto">
          <a:xfrm>
            <a:off x="457200" y="941388"/>
            <a:ext cx="8229600" cy="5334000"/>
          </a:xfrm>
          <a:prstGeom prst="rect">
            <a:avLst/>
          </a:prstGeom>
          <a:noFill/>
          <a:ln w="9525">
            <a:noFill/>
            <a:miter lim="800000"/>
            <a:headEnd/>
            <a:tailEnd/>
          </a:ln>
        </p:spPr>
        <p:txBody>
          <a:bodyPr/>
          <a:lstStyle/>
          <a:p>
            <a:pPr marL="342900" indent="-342900">
              <a:spcBef>
                <a:spcPts val="400"/>
              </a:spcBef>
              <a:spcAft>
                <a:spcPts val="200"/>
              </a:spcAft>
              <a:buFont typeface="Arial" charset="0"/>
              <a:buChar char="•"/>
            </a:pPr>
            <a:r>
              <a:rPr lang="en-US" sz="2400">
                <a:latin typeface="Calibri" pitchFamily="34" charset="0"/>
              </a:rPr>
              <a:t>An optional, very friendly, reference:</a:t>
            </a:r>
          </a:p>
          <a:p>
            <a:pPr marL="342900" indent="-342900" algn="ctr">
              <a:spcBef>
                <a:spcPts val="400"/>
              </a:spcBef>
              <a:spcAft>
                <a:spcPts val="200"/>
              </a:spcAft>
              <a:buFont typeface="Arial" charset="0"/>
              <a:buNone/>
            </a:pPr>
            <a:r>
              <a:rPr lang="en-US" sz="2400">
                <a:solidFill>
                  <a:srgbClr val="558ED5"/>
                </a:solidFill>
                <a:latin typeface="Calibri" pitchFamily="34" charset="0"/>
              </a:rPr>
              <a:t>Forest M. Mims III, Getting Started in Electronics</a:t>
            </a:r>
          </a:p>
        </p:txBody>
      </p:sp>
      <p:sp>
        <p:nvSpPr>
          <p:cNvPr id="390147" name="AutoShape 7" descr="Z"/>
          <p:cNvSpPr>
            <a:spLocks noChangeAspect="1" noChangeArrowheads="1"/>
          </p:cNvSpPr>
          <p:nvPr/>
        </p:nvSpPr>
        <p:spPr bwMode="auto">
          <a:xfrm>
            <a:off x="2155825" y="4148138"/>
            <a:ext cx="304800" cy="304800"/>
          </a:xfrm>
          <a:prstGeom prst="rect">
            <a:avLst/>
          </a:prstGeom>
          <a:noFill/>
          <a:ln w="9525">
            <a:noFill/>
            <a:miter lim="800000"/>
            <a:headEnd/>
            <a:tailEnd/>
          </a:ln>
        </p:spPr>
        <p:txBody>
          <a:bodyPr/>
          <a:lstStyle/>
          <a:p>
            <a:endParaRPr lang="en-US"/>
          </a:p>
        </p:txBody>
      </p:sp>
      <p:pic>
        <p:nvPicPr>
          <p:cNvPr id="390148" name="Picture 9" descr="11350-51yv8cf90yl_sl500_"/>
          <p:cNvPicPr>
            <a:picLocks noChangeAspect="1" noChangeArrowheads="1"/>
          </p:cNvPicPr>
          <p:nvPr/>
        </p:nvPicPr>
        <p:blipFill>
          <a:blip r:embed="rId3"/>
          <a:srcRect/>
          <a:stretch>
            <a:fillRect/>
          </a:stretch>
        </p:blipFill>
        <p:spPr bwMode="auto">
          <a:xfrm>
            <a:off x="2155825" y="2055813"/>
            <a:ext cx="4948238" cy="3713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Making Connections</a:t>
            </a:r>
          </a:p>
        </p:txBody>
      </p:sp>
      <p:sp>
        <p:nvSpPr>
          <p:cNvPr id="164866" name="Content Placeholder 2"/>
          <p:cNvSpPr txBox="1">
            <a:spLocks/>
          </p:cNvSpPr>
          <p:nvPr/>
        </p:nvSpPr>
        <p:spPr bwMode="auto">
          <a:xfrm>
            <a:off x="457200" y="941388"/>
            <a:ext cx="8229600" cy="5370512"/>
          </a:xfrm>
          <a:prstGeom prst="rect">
            <a:avLst/>
          </a:prstGeom>
          <a:noFill/>
          <a:ln w="9525">
            <a:noFill/>
            <a:miter lim="800000"/>
            <a:headEnd/>
            <a:tailEnd/>
          </a:ln>
        </p:spPr>
        <p:txBody>
          <a:bodyPr/>
          <a:lstStyle/>
          <a:p>
            <a:pPr marL="800100" lvl="1" indent="-342900">
              <a:spcBef>
                <a:spcPts val="400"/>
              </a:spcBef>
              <a:spcAft>
                <a:spcPts val="200"/>
              </a:spcAft>
              <a:buFont typeface="Arial" charset="0"/>
              <a:buNone/>
            </a:pPr>
            <a:endParaRPr lang="en-US" sz="20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r>
              <a:rPr lang="en-US" sz="2400">
                <a:latin typeface="Calibri" pitchFamily="34" charset="0"/>
                <a:sym typeface="Wingdings" pitchFamily="2" charset="2"/>
              </a:rPr>
              <a:t>We make connections using </a:t>
            </a:r>
            <a:r>
              <a:rPr lang="en-US" sz="2400" i="1">
                <a:latin typeface="Calibri" pitchFamily="34" charset="0"/>
                <a:sym typeface="Wingdings" pitchFamily="2" charset="2"/>
              </a:rPr>
              <a:t>electric wires</a:t>
            </a:r>
            <a:r>
              <a:rPr lang="en-US" sz="2400">
                <a:latin typeface="Calibri" pitchFamily="34" charset="0"/>
                <a:sym typeface="Wingdings" pitchFamily="2" charset="2"/>
              </a:rPr>
              <a:t>.</a:t>
            </a:r>
          </a:p>
          <a:p>
            <a:pPr marL="800100" lvl="1" indent="-342900">
              <a:spcBef>
                <a:spcPts val="400"/>
              </a:spcBef>
              <a:spcAft>
                <a:spcPts val="200"/>
              </a:spcAft>
              <a:buFont typeface="Arial" charset="0"/>
              <a:buChar char="•"/>
            </a:pPr>
            <a:r>
              <a:rPr lang="en-US" sz="2000">
                <a:latin typeface="Calibri" pitchFamily="34" charset="0"/>
                <a:sym typeface="Wingdings" pitchFamily="2" charset="2"/>
              </a:rPr>
              <a:t>More complex circuits or connections can be done by PCB and breadboards; this will be introduced later.</a:t>
            </a:r>
          </a:p>
          <a:p>
            <a:pPr marL="342900" indent="-342900">
              <a:spcBef>
                <a:spcPts val="400"/>
              </a:spcBef>
              <a:spcAft>
                <a:spcPts val="200"/>
              </a:spcAft>
              <a:buFont typeface="Arial" charset="0"/>
              <a:buChar char="•"/>
            </a:pPr>
            <a:endParaRPr lang="en-US" sz="2000">
              <a:latin typeface="Calibri" pitchFamily="34" charset="0"/>
              <a:sym typeface="Wingdings" pitchFamily="2" charset="2"/>
            </a:endParaRPr>
          </a:p>
          <a:p>
            <a:pPr marL="342900" indent="-342900">
              <a:spcBef>
                <a:spcPts val="400"/>
              </a:spcBef>
              <a:spcAft>
                <a:spcPts val="200"/>
              </a:spcAft>
              <a:buFont typeface="Arial" charset="0"/>
              <a:buChar char="•"/>
            </a:pPr>
            <a:r>
              <a:rPr lang="en-US" sz="2400" b="1">
                <a:solidFill>
                  <a:srgbClr val="558ED5"/>
                </a:solidFill>
                <a:latin typeface="Calibri" pitchFamily="34" charset="0"/>
                <a:sym typeface="Wingdings" pitchFamily="2" charset="2"/>
              </a:rPr>
              <a:t>The rule of thumb</a:t>
            </a:r>
            <a:r>
              <a:rPr lang="en-US" sz="2400">
                <a:latin typeface="Calibri" pitchFamily="34" charset="0"/>
                <a:sym typeface="Wingdings" pitchFamily="2" charset="2"/>
              </a:rPr>
              <a:t> --</a:t>
            </a:r>
            <a:r>
              <a:rPr lang="en-US" sz="2400" b="1">
                <a:solidFill>
                  <a:srgbClr val="558ED5"/>
                </a:solidFill>
                <a:latin typeface="Calibri" pitchFamily="34" charset="0"/>
                <a:sym typeface="Wingdings" pitchFamily="2" charset="2"/>
              </a:rPr>
              <a:t> </a:t>
            </a:r>
            <a:r>
              <a:rPr lang="en-US" sz="2400">
                <a:latin typeface="Calibri" pitchFamily="34" charset="0"/>
                <a:sym typeface="Wingdings" pitchFamily="2" charset="2"/>
              </a:rPr>
              <a:t>connections are made by contacting </a:t>
            </a:r>
            <a:r>
              <a:rPr lang="en-US" sz="2400" b="1">
                <a:solidFill>
                  <a:srgbClr val="558ED5"/>
                </a:solidFill>
                <a:latin typeface="Calibri" pitchFamily="34" charset="0"/>
                <a:sym typeface="Wingdings" pitchFamily="2" charset="2"/>
              </a:rPr>
              <a:t>metal parts </a:t>
            </a:r>
            <a:r>
              <a:rPr lang="en-US" sz="2400">
                <a:latin typeface="Calibri" pitchFamily="34" charset="0"/>
                <a:sym typeface="Wingdings" pitchFamily="2" charset="2"/>
              </a:rPr>
              <a:t>of the components</a:t>
            </a: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buFont typeface="Arial" charset="0"/>
              <a:buChar char="•"/>
            </a:pPr>
            <a:endParaRPr lang="en-US" sz="2400" b="1">
              <a:solidFill>
                <a:srgbClr val="558ED5"/>
              </a:solidFill>
              <a:latin typeface="Calibri" pitchFamily="34" charset="0"/>
              <a:sym typeface="Wingdings" pitchFamily="2" charset="2"/>
            </a:endParaRPr>
          </a:p>
          <a:p>
            <a:pPr marL="342900" indent="-342900">
              <a:spcBef>
                <a:spcPts val="400"/>
              </a:spcBef>
              <a:spcAft>
                <a:spcPts val="200"/>
              </a:spcAft>
            </a:pPr>
            <a:endParaRPr lang="en-US" sz="2400">
              <a:latin typeface="Calibri" pitchFamily="34" charset="0"/>
            </a:endParaRPr>
          </a:p>
          <a:p>
            <a:pPr marL="800100" lvl="1" indent="-342900">
              <a:spcBef>
                <a:spcPts val="400"/>
              </a:spcBef>
              <a:spcAft>
                <a:spcPts val="200"/>
              </a:spcAft>
              <a:buFont typeface="Arial" charset="0"/>
              <a:buChar char="•"/>
            </a:pPr>
            <a:endParaRPr lang="en-US" sz="2400">
              <a:latin typeface="Calibri" pitchFamily="34" charset="0"/>
            </a:endParaRPr>
          </a:p>
        </p:txBody>
      </p:sp>
      <p:sp>
        <p:nvSpPr>
          <p:cNvPr id="16486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7" name="Picture 6"/>
          <p:cNvPicPr>
            <a:picLocks noChangeAspect="1" noChangeArrowheads="1"/>
          </p:cNvPicPr>
          <p:nvPr/>
        </p:nvPicPr>
        <p:blipFill>
          <a:blip r:embed="rId3"/>
          <a:srcRect/>
          <a:stretch>
            <a:fillRect/>
          </a:stretch>
        </p:blipFill>
        <p:spPr bwMode="auto">
          <a:xfrm>
            <a:off x="3597275" y="4240213"/>
            <a:ext cx="4189413" cy="1330325"/>
          </a:xfrm>
          <a:prstGeom prst="rect">
            <a:avLst/>
          </a:prstGeom>
          <a:noFill/>
          <a:ln w="9525">
            <a:noFill/>
            <a:miter lim="800000"/>
            <a:headEnd/>
            <a:tailEnd/>
          </a:ln>
          <a:effectLst>
            <a:outerShdw dist="139700" dir="2700000" algn="tl" rotWithShape="0">
              <a:srgbClr val="333333">
                <a:alpha val="64999"/>
              </a:srgbClr>
            </a:outerShdw>
          </a:effectLst>
        </p:spPr>
      </p:pic>
      <p:cxnSp>
        <p:nvCxnSpPr>
          <p:cNvPr id="164869" name="Straight Arrow Connector 5"/>
          <p:cNvCxnSpPr>
            <a:cxnSpLocks noChangeShapeType="1"/>
            <a:stCxn id="164866" idx="3"/>
          </p:cNvCxnSpPr>
          <p:nvPr/>
        </p:nvCxnSpPr>
        <p:spPr bwMode="auto">
          <a:xfrm flipH="1">
            <a:off x="6383338" y="3627438"/>
            <a:ext cx="2303462" cy="1446212"/>
          </a:xfrm>
          <a:prstGeom prst="straightConnector1">
            <a:avLst/>
          </a:prstGeom>
          <a:noFill/>
          <a:ln w="38100" algn="ctr">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r>
              <a:rPr lang="en-US" cap="none" smtClean="0">
                <a:solidFill>
                  <a:srgbClr val="558ED5"/>
                </a:solidFill>
                <a:latin typeface="Calibri" pitchFamily="34" charset="0"/>
              </a:rPr>
              <a:t>VOLTAGE, CURRENT AND RESISTORS</a:t>
            </a:r>
          </a:p>
        </p:txBody>
      </p:sp>
      <p:sp>
        <p:nvSpPr>
          <p:cNvPr id="271362" name="Text Placeholder 2"/>
          <p:cNvSpPr>
            <a:spLocks noGrp="1"/>
          </p:cNvSpPr>
          <p:nvPr>
            <p:ph type="body" idx="1"/>
          </p:nvPr>
        </p:nvSpPr>
        <p:spPr/>
        <p:txBody>
          <a:bodyPr/>
          <a:lstStyle/>
          <a:p>
            <a:endParaRPr lang="en-US"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58"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A Circuit</a:t>
            </a:r>
          </a:p>
        </p:txBody>
      </p:sp>
      <p:sp>
        <p:nvSpPr>
          <p:cNvPr id="7171" name="Content Placeholder 2"/>
          <p:cNvSpPr txBox="1">
            <a:spLocks/>
          </p:cNvSpPr>
          <p:nvPr/>
        </p:nvSpPr>
        <p:spPr bwMode="auto">
          <a:xfrm>
            <a:off x="457200" y="941388"/>
            <a:ext cx="8229600" cy="5370512"/>
          </a:xfrm>
          <a:prstGeom prst="rect">
            <a:avLst/>
          </a:prstGeom>
          <a:noFill/>
          <a:ln>
            <a:noFill/>
          </a:ln>
          <a:extLst/>
        </p:spPr>
        <p:txBody>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spcBef>
                <a:spcPts val="400"/>
              </a:spcBef>
              <a:spcAft>
                <a:spcPts val="200"/>
              </a:spcAft>
              <a:buFont typeface="Arial" charset="0"/>
              <a:buChar char="•"/>
              <a:defRPr/>
            </a:pPr>
            <a:endParaRPr lang="en-US" sz="2000" dirty="0" smtClean="0">
              <a:latin typeface="Calibri" pitchFamily="34" charset="0"/>
            </a:endParaRPr>
          </a:p>
          <a:p>
            <a:pPr eaLnBrk="1" hangingPunct="1">
              <a:spcBef>
                <a:spcPts val="400"/>
              </a:spcBef>
              <a:spcAft>
                <a:spcPts val="200"/>
              </a:spcAft>
              <a:buFont typeface="Arial" charset="0"/>
              <a:buChar char="•"/>
              <a:defRPr/>
            </a:pPr>
            <a:endParaRPr lang="en-US" sz="2000" dirty="0">
              <a:latin typeface="Calibri" pitchFamily="34" charset="0"/>
            </a:endParaRPr>
          </a:p>
          <a:p>
            <a:pPr eaLnBrk="1" hangingPunct="1">
              <a:spcBef>
                <a:spcPts val="400"/>
              </a:spcBef>
              <a:spcAft>
                <a:spcPts val="200"/>
              </a:spcAft>
              <a:buFont typeface="Arial" charset="0"/>
              <a:buChar char="•"/>
              <a:defRPr/>
            </a:pPr>
            <a:endParaRPr lang="en-US" sz="2000" dirty="0" smtClean="0">
              <a:latin typeface="Calibri" pitchFamily="34" charset="0"/>
            </a:endParaRPr>
          </a:p>
          <a:p>
            <a:pPr eaLnBrk="1" hangingPunct="1">
              <a:spcBef>
                <a:spcPts val="400"/>
              </a:spcBef>
              <a:spcAft>
                <a:spcPts val="200"/>
              </a:spcAft>
              <a:buFont typeface="Arial" charset="0"/>
              <a:buChar char="•"/>
              <a:defRPr/>
            </a:pPr>
            <a:endParaRPr lang="en-US" sz="2000" dirty="0">
              <a:latin typeface="Calibri" pitchFamily="34" charset="0"/>
            </a:endParaRPr>
          </a:p>
          <a:p>
            <a:pPr eaLnBrk="1" hangingPunct="1">
              <a:spcBef>
                <a:spcPts val="400"/>
              </a:spcBef>
              <a:spcAft>
                <a:spcPts val="200"/>
              </a:spcAft>
              <a:buFont typeface="Arial" charset="0"/>
              <a:buChar char="•"/>
              <a:defRPr/>
            </a:pPr>
            <a:endParaRPr lang="en-US" sz="2000" dirty="0" smtClean="0">
              <a:latin typeface="Calibri" pitchFamily="34" charset="0"/>
            </a:endParaRPr>
          </a:p>
          <a:p>
            <a:pPr eaLnBrk="1" hangingPunct="1">
              <a:spcBef>
                <a:spcPts val="400"/>
              </a:spcBef>
              <a:spcAft>
                <a:spcPts val="200"/>
              </a:spcAft>
              <a:buFont typeface="Arial" charset="0"/>
              <a:buChar char="•"/>
              <a:defRPr/>
            </a:pPr>
            <a:endParaRPr lang="en-US" sz="2000" dirty="0">
              <a:latin typeface="Calibri" pitchFamily="34" charset="0"/>
            </a:endParaRPr>
          </a:p>
          <a:p>
            <a:pPr eaLnBrk="1" hangingPunct="1">
              <a:spcBef>
                <a:spcPts val="400"/>
              </a:spcBef>
              <a:spcAft>
                <a:spcPts val="200"/>
              </a:spcAft>
              <a:buFont typeface="Arial" charset="0"/>
              <a:buChar char="•"/>
              <a:defRPr/>
            </a:pPr>
            <a:endParaRPr lang="en-US" sz="2000" dirty="0" smtClean="0">
              <a:latin typeface="Calibri" pitchFamily="34" charset="0"/>
            </a:endParaRPr>
          </a:p>
          <a:p>
            <a:pPr marL="0" indent="0" eaLnBrk="1" hangingPunct="1">
              <a:spcBef>
                <a:spcPts val="400"/>
              </a:spcBef>
              <a:spcAft>
                <a:spcPts val="200"/>
              </a:spcAft>
              <a:defRPr/>
            </a:pPr>
            <a:endParaRPr lang="en-US" sz="2000" dirty="0">
              <a:latin typeface="Calibri" pitchFamily="34" charset="0"/>
            </a:endParaRPr>
          </a:p>
          <a:p>
            <a:pPr eaLnBrk="1" hangingPunct="1">
              <a:spcBef>
                <a:spcPts val="400"/>
              </a:spcBef>
              <a:spcAft>
                <a:spcPts val="200"/>
              </a:spcAft>
              <a:buFont typeface="Arial" charset="0"/>
              <a:buChar char="•"/>
              <a:defRPr/>
            </a:pPr>
            <a:endParaRPr lang="en-US" sz="2000" dirty="0" smtClean="0">
              <a:latin typeface="Calibri" pitchFamily="34" charset="0"/>
            </a:endParaRPr>
          </a:p>
          <a:p>
            <a:pPr eaLnBrk="1" hangingPunct="1">
              <a:spcBef>
                <a:spcPts val="400"/>
              </a:spcBef>
              <a:spcAft>
                <a:spcPts val="200"/>
              </a:spcAft>
              <a:buFont typeface="Arial" charset="0"/>
              <a:buChar char="•"/>
              <a:defRPr/>
            </a:pPr>
            <a:endParaRPr lang="en-US" sz="2000" dirty="0">
              <a:latin typeface="Calibri" pitchFamily="34" charset="0"/>
            </a:endParaRPr>
          </a:p>
          <a:p>
            <a:pPr marL="0" indent="0" eaLnBrk="1" hangingPunct="1">
              <a:spcBef>
                <a:spcPts val="400"/>
              </a:spcBef>
              <a:spcAft>
                <a:spcPts val="200"/>
              </a:spcAft>
              <a:defRPr/>
            </a:pPr>
            <a:endParaRPr lang="en-US" sz="2000" dirty="0" smtClean="0">
              <a:latin typeface="Calibri" pitchFamily="34" charset="0"/>
            </a:endParaRPr>
          </a:p>
          <a:p>
            <a:pPr marL="0" indent="0" eaLnBrk="1" hangingPunct="1">
              <a:spcBef>
                <a:spcPts val="400"/>
              </a:spcBef>
              <a:spcAft>
                <a:spcPts val="200"/>
              </a:spcAft>
              <a:defRPr/>
            </a:pPr>
            <a:endParaRPr lang="en-US" sz="2000" dirty="0" smtClean="0">
              <a:latin typeface="Calibri" pitchFamily="34" charset="0"/>
            </a:endParaRPr>
          </a:p>
        </p:txBody>
      </p:sp>
      <p:sp>
        <p:nvSpPr>
          <p:cNvPr id="7" name="Rectangle 6"/>
          <p:cNvSpPr/>
          <p:nvPr/>
        </p:nvSpPr>
        <p:spPr>
          <a:xfrm>
            <a:off x="2921000" y="985838"/>
            <a:ext cx="3500438" cy="812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3643313" y="1651000"/>
            <a:ext cx="2146300" cy="801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4829175" y="3819525"/>
            <a:ext cx="350838" cy="225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54656" name="Object 32"/>
          <p:cNvGraphicFramePr>
            <a:graphicFrameLocks noChangeAspect="1"/>
          </p:cNvGraphicFramePr>
          <p:nvPr/>
        </p:nvGraphicFramePr>
        <p:xfrm>
          <a:off x="2422525" y="4752975"/>
          <a:ext cx="1706563" cy="455613"/>
        </p:xfrm>
        <a:graphic>
          <a:graphicData uri="http://schemas.openxmlformats.org/presentationml/2006/ole">
            <p:oleObj spid="_x0000_s154656" name="Formula" r:id="rId4" imgW="624230" imgH="167030" progId="Equation.Ribbit">
              <p:embed/>
            </p:oleObj>
          </a:graphicData>
        </a:graphic>
      </p:graphicFrame>
      <p:sp>
        <p:nvSpPr>
          <p:cNvPr id="154663" name="TextBox 19"/>
          <p:cNvSpPr txBox="1">
            <a:spLocks noChangeArrowheads="1"/>
          </p:cNvSpPr>
          <p:nvPr/>
        </p:nvSpPr>
        <p:spPr bwMode="auto">
          <a:xfrm>
            <a:off x="889000" y="4273550"/>
            <a:ext cx="3149600" cy="461963"/>
          </a:xfrm>
          <a:prstGeom prst="rect">
            <a:avLst/>
          </a:prstGeom>
          <a:noFill/>
          <a:ln w="9525">
            <a:noFill/>
            <a:miter lim="800000"/>
            <a:headEnd/>
            <a:tailEnd/>
          </a:ln>
        </p:spPr>
        <p:txBody>
          <a:bodyPr wrap="none">
            <a:spAutoFit/>
          </a:bodyPr>
          <a:lstStyle/>
          <a:p>
            <a:r>
              <a:rPr lang="en-US" sz="2400">
                <a:latin typeface="Calibri" pitchFamily="34" charset="0"/>
              </a:rPr>
              <a:t>The famous Ohm’s Law:</a:t>
            </a:r>
          </a:p>
        </p:txBody>
      </p:sp>
      <p:graphicFrame>
        <p:nvGraphicFramePr>
          <p:cNvPr id="154657" name="Object 33"/>
          <p:cNvGraphicFramePr>
            <a:graphicFrameLocks noChangeAspect="1"/>
          </p:cNvGraphicFramePr>
          <p:nvPr/>
        </p:nvGraphicFramePr>
        <p:xfrm>
          <a:off x="2622550" y="1179513"/>
          <a:ext cx="3429000" cy="3113087"/>
        </p:xfrm>
        <a:graphic>
          <a:graphicData uri="http://schemas.openxmlformats.org/presentationml/2006/ole">
            <p:oleObj spid="_x0000_s154657" name="Visio" r:id="rId5" imgW="848249" imgH="770668" progId="Visio.Drawing.11">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4" name="Title 1"/>
          <p:cNvSpPr>
            <a:spLocks noGrp="1"/>
          </p:cNvSpPr>
          <p:nvPr>
            <p:ph type="title" idx="4294967295"/>
          </p:nvPr>
        </p:nvSpPr>
        <p:spPr>
          <a:xfrm>
            <a:off x="457200" y="196850"/>
            <a:ext cx="8229600" cy="658813"/>
          </a:xfrm>
        </p:spPr>
        <p:txBody>
          <a:bodyPr/>
          <a:lstStyle/>
          <a:p>
            <a:pPr eaLnBrk="1" hangingPunct="1"/>
            <a:r>
              <a:rPr lang="en-US" sz="2800" b="1" smtClean="0">
                <a:solidFill>
                  <a:srgbClr val="558ED5"/>
                </a:solidFill>
                <a:latin typeface="Calibri" pitchFamily="34" charset="0"/>
              </a:rPr>
              <a:t>A Circuit and its water analogy</a:t>
            </a:r>
          </a:p>
        </p:txBody>
      </p:sp>
      <p:sp>
        <p:nvSpPr>
          <p:cNvPr id="7171" name="Content Placeholder 2"/>
          <p:cNvSpPr txBox="1">
            <a:spLocks/>
          </p:cNvSpPr>
          <p:nvPr/>
        </p:nvSpPr>
        <p:spPr bwMode="auto">
          <a:xfrm>
            <a:off x="457200" y="941388"/>
            <a:ext cx="8229600" cy="5370512"/>
          </a:xfrm>
          <a:prstGeom prst="rect">
            <a:avLst/>
          </a:prstGeom>
          <a:noFill/>
          <a:ln>
            <a:noFill/>
          </a:ln>
          <a:extLst/>
        </p:spPr>
        <p:txBody>
          <a:bodyPr/>
          <a:lstStyle/>
          <a:p>
            <a:pPr marL="342900" indent="-342900">
              <a:spcBef>
                <a:spcPts val="400"/>
              </a:spcBef>
              <a:spcAft>
                <a:spcPts val="200"/>
              </a:spcAft>
              <a:buFont typeface="Arial" charset="0"/>
              <a:buChar char="•"/>
            </a:pPr>
            <a:endParaRPr lang="en-US" sz="2000">
              <a:latin typeface="Calibri" pitchFamily="34" charset="0"/>
            </a:endParaRPr>
          </a:p>
          <a:p>
            <a:pPr marL="342900" indent="-342900">
              <a:spcBef>
                <a:spcPts val="400"/>
              </a:spcBef>
              <a:spcAft>
                <a:spcPts val="200"/>
              </a:spcAft>
              <a:buFont typeface="Arial" charset="0"/>
              <a:buChar char="•"/>
            </a:pPr>
            <a:endParaRPr lang="en-US" sz="2000">
              <a:latin typeface="Calibri" pitchFamily="34" charset="0"/>
            </a:endParaRPr>
          </a:p>
          <a:p>
            <a:pPr marL="342900" indent="-342900">
              <a:spcBef>
                <a:spcPts val="400"/>
              </a:spcBef>
              <a:spcAft>
                <a:spcPts val="200"/>
              </a:spcAft>
              <a:buFont typeface="Arial" charset="0"/>
              <a:buChar char="•"/>
            </a:pPr>
            <a:endParaRPr lang="en-US" sz="2000">
              <a:latin typeface="Calibri" pitchFamily="34" charset="0"/>
            </a:endParaRPr>
          </a:p>
          <a:p>
            <a:pPr marL="342900" indent="-342900">
              <a:spcBef>
                <a:spcPts val="400"/>
              </a:spcBef>
              <a:spcAft>
                <a:spcPts val="200"/>
              </a:spcAft>
              <a:buFont typeface="Arial" charset="0"/>
              <a:buChar char="•"/>
            </a:pPr>
            <a:endParaRPr lang="en-US" sz="2000">
              <a:latin typeface="Calibri" pitchFamily="34" charset="0"/>
            </a:endParaRPr>
          </a:p>
          <a:p>
            <a:pPr marL="342900" indent="-342900">
              <a:spcBef>
                <a:spcPts val="400"/>
              </a:spcBef>
              <a:spcAft>
                <a:spcPts val="200"/>
              </a:spcAft>
              <a:buFont typeface="Arial" charset="0"/>
              <a:buChar char="•"/>
            </a:pPr>
            <a:endParaRPr lang="en-US" sz="2000">
              <a:latin typeface="Calibri" pitchFamily="34" charset="0"/>
            </a:endParaRPr>
          </a:p>
          <a:p>
            <a:pPr marL="342900" indent="-342900">
              <a:spcBef>
                <a:spcPts val="400"/>
              </a:spcBef>
              <a:spcAft>
                <a:spcPts val="200"/>
              </a:spcAft>
              <a:buFont typeface="Arial" charset="0"/>
              <a:buChar char="•"/>
            </a:pPr>
            <a:endParaRPr lang="en-US" sz="2000">
              <a:latin typeface="Calibri" pitchFamily="34" charset="0"/>
            </a:endParaRPr>
          </a:p>
          <a:p>
            <a:pPr marL="342900" indent="-342900">
              <a:spcBef>
                <a:spcPts val="400"/>
              </a:spcBef>
              <a:spcAft>
                <a:spcPts val="200"/>
              </a:spcAft>
              <a:buFont typeface="Arial" charset="0"/>
              <a:buChar char="•"/>
            </a:pPr>
            <a:endParaRPr lang="en-US" sz="2000">
              <a:latin typeface="Calibri" pitchFamily="34" charset="0"/>
            </a:endParaRPr>
          </a:p>
          <a:p>
            <a:pPr marL="342900" indent="-342900">
              <a:spcBef>
                <a:spcPts val="400"/>
              </a:spcBef>
              <a:spcAft>
                <a:spcPts val="200"/>
              </a:spcAft>
            </a:pPr>
            <a:endParaRPr lang="en-US" sz="2000">
              <a:latin typeface="Calibri" pitchFamily="34" charset="0"/>
            </a:endParaRPr>
          </a:p>
          <a:p>
            <a:pPr marL="342900" indent="-342900">
              <a:spcBef>
                <a:spcPts val="400"/>
              </a:spcBef>
              <a:spcAft>
                <a:spcPts val="200"/>
              </a:spcAft>
              <a:buFont typeface="Arial" charset="0"/>
              <a:buChar char="•"/>
            </a:pPr>
            <a:endParaRPr lang="en-US" sz="2000">
              <a:latin typeface="Calibri" pitchFamily="34" charset="0"/>
            </a:endParaRPr>
          </a:p>
          <a:p>
            <a:pPr marL="342900" indent="-342900">
              <a:spcBef>
                <a:spcPts val="400"/>
              </a:spcBef>
              <a:spcAft>
                <a:spcPts val="200"/>
              </a:spcAft>
              <a:buFont typeface="Arial" charset="0"/>
              <a:buChar char="•"/>
            </a:pPr>
            <a:endParaRPr lang="en-US" sz="2000">
              <a:latin typeface="Calibri" pitchFamily="34" charset="0"/>
            </a:endParaRPr>
          </a:p>
          <a:p>
            <a:pPr marL="342900" indent="-342900">
              <a:spcBef>
                <a:spcPts val="400"/>
              </a:spcBef>
              <a:spcAft>
                <a:spcPts val="200"/>
              </a:spcAft>
            </a:pPr>
            <a:endParaRPr lang="en-US" sz="2000">
              <a:latin typeface="Calibri" pitchFamily="34" charset="0"/>
            </a:endParaRPr>
          </a:p>
          <a:p>
            <a:pPr marL="342900" indent="-342900">
              <a:spcBef>
                <a:spcPts val="400"/>
              </a:spcBef>
              <a:spcAft>
                <a:spcPts val="200"/>
              </a:spcAft>
            </a:pPr>
            <a:endParaRPr lang="en-US" sz="2000">
              <a:latin typeface="Calibri" pitchFamily="34" charset="0"/>
            </a:endParaRPr>
          </a:p>
          <a:p>
            <a:pPr marL="342900" indent="-342900">
              <a:spcBef>
                <a:spcPts val="400"/>
              </a:spcBef>
              <a:spcAft>
                <a:spcPts val="200"/>
              </a:spcAft>
              <a:buFont typeface="Arial" charset="0"/>
              <a:buChar char="•"/>
            </a:pPr>
            <a:r>
              <a:rPr lang="en-US" sz="2400">
                <a:latin typeface="Calibri" pitchFamily="34" charset="0"/>
              </a:rPr>
              <a:t>Note: do not take these analogies too far…</a:t>
            </a:r>
            <a:endParaRPr lang="en-US" sz="2400" b="1">
              <a:solidFill>
                <a:srgbClr val="558ED5"/>
              </a:solidFill>
              <a:latin typeface="Calibri" pitchFamily="34" charset="0"/>
            </a:endParaRPr>
          </a:p>
        </p:txBody>
      </p:sp>
      <p:sp>
        <p:nvSpPr>
          <p:cNvPr id="5" name="Rounded Rectangle 4"/>
          <p:cNvSpPr/>
          <p:nvPr/>
        </p:nvSpPr>
        <p:spPr>
          <a:xfrm>
            <a:off x="3598863" y="1109663"/>
            <a:ext cx="2224087" cy="2811462"/>
          </a:xfrm>
          <a:prstGeom prst="roundRect">
            <a:avLst>
              <a:gd name="adj" fmla="val 33418"/>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2921000" y="985838"/>
            <a:ext cx="3500438" cy="812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3643313" y="1651000"/>
            <a:ext cx="2146300" cy="801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 name="Straight Arrow Connector 9"/>
          <p:cNvCxnSpPr/>
          <p:nvPr/>
        </p:nvCxnSpPr>
        <p:spPr>
          <a:xfrm>
            <a:off x="2571750" y="1571625"/>
            <a:ext cx="1568450" cy="8810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7950" name="TextBox 10"/>
          <p:cNvSpPr txBox="1">
            <a:spLocks noChangeArrowheads="1"/>
          </p:cNvSpPr>
          <p:nvPr/>
        </p:nvSpPr>
        <p:spPr bwMode="auto">
          <a:xfrm>
            <a:off x="889000" y="1203325"/>
            <a:ext cx="2547938" cy="368300"/>
          </a:xfrm>
          <a:prstGeom prst="rect">
            <a:avLst/>
          </a:prstGeom>
          <a:noFill/>
          <a:ln w="9525">
            <a:noFill/>
            <a:miter lim="800000"/>
            <a:headEnd/>
            <a:tailEnd/>
          </a:ln>
        </p:spPr>
        <p:txBody>
          <a:bodyPr wrap="none">
            <a:spAutoFit/>
          </a:bodyPr>
          <a:lstStyle/>
          <a:p>
            <a:r>
              <a:rPr lang="en-US" b="1">
                <a:latin typeface="Calibri" pitchFamily="34" charset="0"/>
              </a:rPr>
              <a:t>Water level – Voltage (V)</a:t>
            </a:r>
          </a:p>
        </p:txBody>
      </p:sp>
      <p:sp>
        <p:nvSpPr>
          <p:cNvPr id="13" name="Rectangle 12"/>
          <p:cNvSpPr/>
          <p:nvPr/>
        </p:nvSpPr>
        <p:spPr>
          <a:xfrm>
            <a:off x="4829175" y="3819525"/>
            <a:ext cx="350838" cy="225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4905375" y="3913188"/>
            <a:ext cx="196850" cy="2619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4905375" y="4241800"/>
            <a:ext cx="196850" cy="2619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4905375" y="4565650"/>
            <a:ext cx="196850" cy="2619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1" name="Straight Arrow Connector 20"/>
          <p:cNvCxnSpPr/>
          <p:nvPr/>
        </p:nvCxnSpPr>
        <p:spPr>
          <a:xfrm flipV="1">
            <a:off x="2921000" y="3095625"/>
            <a:ext cx="1547813" cy="1476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7956" name="TextBox 21"/>
          <p:cNvSpPr txBox="1">
            <a:spLocks noChangeArrowheads="1"/>
          </p:cNvSpPr>
          <p:nvPr/>
        </p:nvSpPr>
        <p:spPr bwMode="auto">
          <a:xfrm>
            <a:off x="895350" y="3095625"/>
            <a:ext cx="2012950" cy="369888"/>
          </a:xfrm>
          <a:prstGeom prst="rect">
            <a:avLst/>
          </a:prstGeom>
          <a:noFill/>
          <a:ln w="9525">
            <a:noFill/>
            <a:miter lim="800000"/>
            <a:headEnd/>
            <a:tailEnd/>
          </a:ln>
        </p:spPr>
        <p:txBody>
          <a:bodyPr wrap="none">
            <a:spAutoFit/>
          </a:bodyPr>
          <a:lstStyle/>
          <a:p>
            <a:r>
              <a:rPr lang="en-US" b="1">
                <a:latin typeface="Calibri" pitchFamily="34" charset="0"/>
              </a:rPr>
              <a:t>Water – Charge (Q)</a:t>
            </a:r>
          </a:p>
        </p:txBody>
      </p:sp>
      <p:cxnSp>
        <p:nvCxnSpPr>
          <p:cNvPr id="25" name="Straight Arrow Connector 24"/>
          <p:cNvCxnSpPr>
            <a:stCxn id="167958" idx="1"/>
            <a:endCxn id="18" idx="6"/>
          </p:cNvCxnSpPr>
          <p:nvPr/>
        </p:nvCxnSpPr>
        <p:spPr>
          <a:xfrm flipH="1">
            <a:off x="5102225" y="4135438"/>
            <a:ext cx="1319213" cy="2381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7958" name="TextBox 25"/>
          <p:cNvSpPr txBox="1">
            <a:spLocks noChangeArrowheads="1"/>
          </p:cNvSpPr>
          <p:nvPr/>
        </p:nvSpPr>
        <p:spPr bwMode="auto">
          <a:xfrm>
            <a:off x="6421438" y="3951288"/>
            <a:ext cx="2071687" cy="369887"/>
          </a:xfrm>
          <a:prstGeom prst="rect">
            <a:avLst/>
          </a:prstGeom>
          <a:noFill/>
          <a:ln w="9525">
            <a:noFill/>
            <a:miter lim="800000"/>
            <a:headEnd/>
            <a:tailEnd/>
          </a:ln>
        </p:spPr>
        <p:txBody>
          <a:bodyPr wrap="none">
            <a:spAutoFit/>
          </a:bodyPr>
          <a:lstStyle/>
          <a:p>
            <a:r>
              <a:rPr lang="en-US" b="1">
                <a:latin typeface="Calibri" pitchFamily="34" charset="0"/>
              </a:rPr>
              <a:t>Stream – Current (I)</a:t>
            </a:r>
          </a:p>
        </p:txBody>
      </p:sp>
      <p:cxnSp>
        <p:nvCxnSpPr>
          <p:cNvPr id="29" name="Straight Arrow Connector 28"/>
          <p:cNvCxnSpPr>
            <a:stCxn id="167960" idx="1"/>
            <a:endCxn id="14" idx="0"/>
          </p:cNvCxnSpPr>
          <p:nvPr/>
        </p:nvCxnSpPr>
        <p:spPr>
          <a:xfrm flipH="1">
            <a:off x="5003800" y="2625725"/>
            <a:ext cx="1084263" cy="12874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7960" name="TextBox 29"/>
          <p:cNvSpPr txBox="1">
            <a:spLocks noChangeArrowheads="1"/>
          </p:cNvSpPr>
          <p:nvPr/>
        </p:nvSpPr>
        <p:spPr bwMode="auto">
          <a:xfrm>
            <a:off x="6088063" y="2441575"/>
            <a:ext cx="2908300" cy="369888"/>
          </a:xfrm>
          <a:prstGeom prst="rect">
            <a:avLst/>
          </a:prstGeom>
          <a:noFill/>
          <a:ln w="9525">
            <a:noFill/>
            <a:miter lim="800000"/>
            <a:headEnd/>
            <a:tailEnd/>
          </a:ln>
        </p:spPr>
        <p:txBody>
          <a:bodyPr wrap="none">
            <a:spAutoFit/>
          </a:bodyPr>
          <a:lstStyle/>
          <a:p>
            <a:r>
              <a:rPr lang="en-US" b="1">
                <a:latin typeface="Calibri" pitchFamily="34" charset="0"/>
              </a:rPr>
              <a:t>Slit/opening – Resistance (R)</a:t>
            </a:r>
          </a:p>
        </p:txBody>
      </p:sp>
      <p:graphicFrame>
        <p:nvGraphicFramePr>
          <p:cNvPr id="167943" name="Object 7"/>
          <p:cNvGraphicFramePr>
            <a:graphicFrameLocks noChangeAspect="1"/>
          </p:cNvGraphicFramePr>
          <p:nvPr/>
        </p:nvGraphicFramePr>
        <p:xfrm>
          <a:off x="2422525" y="4752975"/>
          <a:ext cx="1706563" cy="455613"/>
        </p:xfrm>
        <a:graphic>
          <a:graphicData uri="http://schemas.openxmlformats.org/presentationml/2006/ole">
            <p:oleObj spid="_x0000_s167943" name="Formula" r:id="rId4" imgW="624230" imgH="167030" progId="Equation.Ribbit">
              <p:embed/>
            </p:oleObj>
          </a:graphicData>
        </a:graphic>
      </p:graphicFrame>
      <p:sp>
        <p:nvSpPr>
          <p:cNvPr id="167961" name="TextBox 19"/>
          <p:cNvSpPr txBox="1">
            <a:spLocks noChangeArrowheads="1"/>
          </p:cNvSpPr>
          <p:nvPr/>
        </p:nvSpPr>
        <p:spPr bwMode="auto">
          <a:xfrm>
            <a:off x="889000" y="4273550"/>
            <a:ext cx="3149600" cy="461963"/>
          </a:xfrm>
          <a:prstGeom prst="rect">
            <a:avLst/>
          </a:prstGeom>
          <a:noFill/>
          <a:ln w="9525">
            <a:noFill/>
            <a:miter lim="800000"/>
            <a:headEnd/>
            <a:tailEnd/>
          </a:ln>
        </p:spPr>
        <p:txBody>
          <a:bodyPr wrap="none">
            <a:spAutoFit/>
          </a:bodyPr>
          <a:lstStyle/>
          <a:p>
            <a:r>
              <a:rPr lang="en-US" sz="2400">
                <a:latin typeface="Calibri" pitchFamily="34" charset="0"/>
              </a:rPr>
              <a:t>The famous Ohm’s Law:</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6051</TotalTime>
  <Words>1506</Words>
  <Application>Microsoft Office PowerPoint</Application>
  <PresentationFormat>On-screen Show (4:3)</PresentationFormat>
  <Paragraphs>624</Paragraphs>
  <Slides>55</Slides>
  <Notes>50</Notes>
  <HiddenSlides>0</HiddenSlides>
  <MMClips>0</MMClips>
  <ScaleCrop>false</ScaleCrop>
  <HeadingPairs>
    <vt:vector size="8" baseType="variant">
      <vt:variant>
        <vt:lpstr>Fonts Used</vt:lpstr>
      </vt:variant>
      <vt:variant>
        <vt:i4>8</vt:i4>
      </vt:variant>
      <vt:variant>
        <vt:lpstr>Design Template</vt:lpstr>
      </vt:variant>
      <vt:variant>
        <vt:i4>1</vt:i4>
      </vt:variant>
      <vt:variant>
        <vt:lpstr>Embedded OLE Servers</vt:lpstr>
      </vt:variant>
      <vt:variant>
        <vt:i4>2</vt:i4>
      </vt:variant>
      <vt:variant>
        <vt:lpstr>Slide Titles</vt:lpstr>
      </vt:variant>
      <vt:variant>
        <vt:i4>55</vt:i4>
      </vt:variant>
    </vt:vector>
  </HeadingPairs>
  <TitlesOfParts>
    <vt:vector size="66" baseType="lpstr">
      <vt:lpstr>Arial</vt:lpstr>
      <vt:lpstr>Calibri</vt:lpstr>
      <vt:lpstr>MS PGothic</vt:lpstr>
      <vt:lpstr>PMingLiU</vt:lpstr>
      <vt:lpstr>Helvetica</vt:lpstr>
      <vt:lpstr>Wingdings</vt:lpstr>
      <vt:lpstr>Arial Unicode MS</vt:lpstr>
      <vt:lpstr>Times New Roman</vt:lpstr>
      <vt:lpstr>Default Design</vt:lpstr>
      <vt:lpstr>Visio</vt:lpstr>
      <vt:lpstr>Formula</vt:lpstr>
      <vt:lpstr>Slide 1</vt:lpstr>
      <vt:lpstr>Objectives</vt:lpstr>
      <vt:lpstr>Some Electronic Components</vt:lpstr>
      <vt:lpstr>Electronic Component Symbols</vt:lpstr>
      <vt:lpstr>Circuits &amp; Schematics</vt:lpstr>
      <vt:lpstr>Making Connections</vt:lpstr>
      <vt:lpstr>VOLTAGE, CURRENT AND RESISTORS</vt:lpstr>
      <vt:lpstr>A Circuit</vt:lpstr>
      <vt:lpstr>A Circuit and its water analogy</vt:lpstr>
      <vt:lpstr>Voltage, Current and Resistance</vt:lpstr>
      <vt:lpstr>Voltage, Current and Resistance</vt:lpstr>
      <vt:lpstr>Voltage, Current and Resistance</vt:lpstr>
      <vt:lpstr>Voltage, Current and Resistance</vt:lpstr>
      <vt:lpstr>Units and dimensions</vt:lpstr>
      <vt:lpstr>Basic Rules</vt:lpstr>
      <vt:lpstr>Basic Rules</vt:lpstr>
      <vt:lpstr>Basic Rules</vt:lpstr>
      <vt:lpstr>Basic circuit analysis</vt:lpstr>
      <vt:lpstr>Resistors in series</vt:lpstr>
      <vt:lpstr>Resistors in parallel</vt:lpstr>
      <vt:lpstr>Example</vt:lpstr>
      <vt:lpstr>Kirchhoff’s circuit laws</vt:lpstr>
      <vt:lpstr>Application -- voltage divider</vt:lpstr>
      <vt:lpstr>Application – current divider</vt:lpstr>
      <vt:lpstr>CAPACITORS</vt:lpstr>
      <vt:lpstr>Capacitor</vt:lpstr>
      <vt:lpstr>Capacitor – cont’d</vt:lpstr>
      <vt:lpstr>Capacitor in series and parallel</vt:lpstr>
      <vt:lpstr>R-C network – water analogy</vt:lpstr>
      <vt:lpstr>R-C network – Charging up</vt:lpstr>
      <vt:lpstr>R-C network – Charging up</vt:lpstr>
      <vt:lpstr>R-C network – water analogy</vt:lpstr>
      <vt:lpstr>R-C network – Discharging</vt:lpstr>
      <vt:lpstr>R-C network – Discharging</vt:lpstr>
      <vt:lpstr>Effects of capacitor in circuits</vt:lpstr>
      <vt:lpstr>MULTIMETER</vt:lpstr>
      <vt:lpstr>Measurement of Voltage and Current</vt:lpstr>
      <vt:lpstr>Application -- ammeter</vt:lpstr>
      <vt:lpstr>Application -- ammeter</vt:lpstr>
      <vt:lpstr>Application -- ammeter</vt:lpstr>
      <vt:lpstr>Application -- voltmeter</vt:lpstr>
      <vt:lpstr>Application -- voltmeter</vt:lpstr>
      <vt:lpstr>Application -- ohmmeter</vt:lpstr>
      <vt:lpstr>MEASUREMENTS OF ELECTRICAL SIGNALS BY OSCILLOSCOPE</vt:lpstr>
      <vt:lpstr>Oscilloscope</vt:lpstr>
      <vt:lpstr>Oscilloscope – working principle</vt:lpstr>
      <vt:lpstr>Oscilloscope – working principle</vt:lpstr>
      <vt:lpstr>PRINTED CIRCUIT BOARD &amp; SOLDERING</vt:lpstr>
      <vt:lpstr>Techniques for circuit assembling</vt:lpstr>
      <vt:lpstr>Techniques for circuit assembling</vt:lpstr>
      <vt:lpstr>Printed Circuit Board (PCB)</vt:lpstr>
      <vt:lpstr>Parts on a PCB</vt:lpstr>
      <vt:lpstr>Other features on a PCB</vt:lpstr>
      <vt:lpstr>Designing a PCB</vt:lpstr>
      <vt:lpstr>References</vt:lpstr>
    </vt:vector>
  </TitlesOfParts>
  <Company>Chinese University of Hong Kong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Pun To (Douglas) Yung</dc:creator>
  <cp:lastModifiedBy>wkma</cp:lastModifiedBy>
  <cp:revision>476</cp:revision>
  <dcterms:created xsi:type="dcterms:W3CDTF">2011-01-09T12:34:36Z</dcterms:created>
  <dcterms:modified xsi:type="dcterms:W3CDTF">2013-09-27T07:16:02Z</dcterms:modified>
</cp:coreProperties>
</file>