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76" r:id="rId9"/>
    <p:sldId id="277" r:id="rId10"/>
    <p:sldId id="278" r:id="rId11"/>
    <p:sldId id="262" r:id="rId12"/>
    <p:sldId id="263" r:id="rId13"/>
    <p:sldId id="264" r:id="rId14"/>
    <p:sldId id="265" r:id="rId15"/>
    <p:sldId id="279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28" autoAdjust="0"/>
    <p:restoredTop sz="98315" autoAdjust="0"/>
  </p:normalViewPr>
  <p:slideViewPr>
    <p:cSldViewPr snapToGrid="0" showGuides="1">
      <p:cViewPr varScale="1">
        <p:scale>
          <a:sx n="52" d="100"/>
          <a:sy n="52" d="100"/>
        </p:scale>
        <p:origin x="-57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F6DD3-76A0-4984-A045-591F1611E1F2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95B87-1EB2-4A41-B558-E2D31367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61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95B87-1EB2-4A41-B558-E2D31367037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233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95B87-1EB2-4A41-B558-E2D31367037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39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Topic of the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Presenter Name and Department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747" y="6237014"/>
            <a:ext cx="2782957" cy="488734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05917" y="6325638"/>
            <a:ext cx="51209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ENGG1100 Introduction</a:t>
            </a:r>
            <a:r>
              <a:rPr lang="en-US" sz="2000" baseline="0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Engineering Design</a:t>
            </a:r>
          </a:p>
        </p:txBody>
      </p:sp>
    </p:spTree>
    <p:extLst>
      <p:ext uri="{BB962C8B-B14F-4D97-AF65-F5344CB8AC3E}">
        <p14:creationId xmlns:p14="http://schemas.microsoft.com/office/powerpoint/2010/main" val="296733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Use this field to show the sub-section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8"/>
          <p:cNvCxnSpPr/>
          <p:nvPr userDrawn="1"/>
        </p:nvCxnSpPr>
        <p:spPr>
          <a:xfrm>
            <a:off x="0" y="6253924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2" y="20030"/>
            <a:ext cx="1842052" cy="32349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0" y="370648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-939" y="-4515"/>
            <a:ext cx="3043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ENGG1100</a:t>
            </a:r>
            <a:r>
              <a:rPr lang="en-US" baseline="0" dirty="0" smtClean="0"/>
              <a:t> | Term 1 | 2014-15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00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Use this field to show the sub-section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3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57122"/>
            <a:ext cx="3886200" cy="48198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57122"/>
            <a:ext cx="3886200" cy="48198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Use this field to show the sub-section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2" y="20030"/>
            <a:ext cx="1842052" cy="323495"/>
          </a:xfrm>
          <a:prstGeom prst="rect">
            <a:avLst/>
          </a:prstGeom>
        </p:spPr>
      </p:pic>
      <p:cxnSp>
        <p:nvCxnSpPr>
          <p:cNvPr id="10" name="Straight Connector 8"/>
          <p:cNvCxnSpPr/>
          <p:nvPr userDrawn="1"/>
        </p:nvCxnSpPr>
        <p:spPr>
          <a:xfrm>
            <a:off x="0" y="370648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-939" y="-4515"/>
            <a:ext cx="3043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ENGG1100</a:t>
            </a:r>
            <a:r>
              <a:rPr lang="en-US" baseline="0" dirty="0" smtClean="0"/>
              <a:t> | Term 1 | 2014-15</a:t>
            </a:r>
            <a:endParaRPr lang="en-GB" dirty="0"/>
          </a:p>
        </p:txBody>
      </p:sp>
      <p:cxnSp>
        <p:nvCxnSpPr>
          <p:cNvPr id="12" name="Straight Connector 8"/>
          <p:cNvCxnSpPr/>
          <p:nvPr userDrawn="1"/>
        </p:nvCxnSpPr>
        <p:spPr>
          <a:xfrm>
            <a:off x="0" y="6253924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83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9237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50235"/>
            <a:ext cx="3868340" cy="6440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994264"/>
            <a:ext cx="3868340" cy="4195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50235"/>
            <a:ext cx="3887391" cy="6440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994264"/>
            <a:ext cx="3887391" cy="4195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Use this field to show the sub-section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2" y="20030"/>
            <a:ext cx="1842052" cy="323495"/>
          </a:xfrm>
          <a:prstGeom prst="rect">
            <a:avLst/>
          </a:prstGeom>
        </p:spPr>
      </p:pic>
      <p:cxnSp>
        <p:nvCxnSpPr>
          <p:cNvPr id="12" name="Straight Connector 8"/>
          <p:cNvCxnSpPr/>
          <p:nvPr userDrawn="1"/>
        </p:nvCxnSpPr>
        <p:spPr>
          <a:xfrm>
            <a:off x="0" y="370648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-939" y="-4515"/>
            <a:ext cx="3043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ENGG1100</a:t>
            </a:r>
            <a:r>
              <a:rPr lang="en-US" baseline="0" dirty="0" smtClean="0"/>
              <a:t> | Term 1 | 2014-15</a:t>
            </a:r>
            <a:endParaRPr lang="en-GB" dirty="0"/>
          </a:p>
        </p:txBody>
      </p:sp>
      <p:cxnSp>
        <p:nvCxnSpPr>
          <p:cNvPr id="14" name="Straight Connector 8"/>
          <p:cNvCxnSpPr/>
          <p:nvPr userDrawn="1"/>
        </p:nvCxnSpPr>
        <p:spPr>
          <a:xfrm>
            <a:off x="0" y="6253924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73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Use this field to show the sub-section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2" y="20030"/>
            <a:ext cx="1842052" cy="323495"/>
          </a:xfrm>
          <a:prstGeom prst="rect">
            <a:avLst/>
          </a:prstGeom>
        </p:spPr>
      </p:pic>
      <p:cxnSp>
        <p:nvCxnSpPr>
          <p:cNvPr id="8" name="Straight Connector 8"/>
          <p:cNvCxnSpPr/>
          <p:nvPr userDrawn="1"/>
        </p:nvCxnSpPr>
        <p:spPr>
          <a:xfrm>
            <a:off x="0" y="370648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-939" y="-4515"/>
            <a:ext cx="3043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ENGG1100</a:t>
            </a:r>
            <a:r>
              <a:rPr lang="en-US" baseline="0" dirty="0" smtClean="0"/>
              <a:t> | Term 1 | 2014-15</a:t>
            </a:r>
            <a:endParaRPr lang="en-GB" dirty="0"/>
          </a:p>
        </p:txBody>
      </p:sp>
      <p:cxnSp>
        <p:nvCxnSpPr>
          <p:cNvPr id="10" name="Straight Connector 8"/>
          <p:cNvCxnSpPr/>
          <p:nvPr userDrawn="1"/>
        </p:nvCxnSpPr>
        <p:spPr>
          <a:xfrm>
            <a:off x="0" y="6253924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48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Use this field to show the sub-section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192" y="20030"/>
            <a:ext cx="1842052" cy="323495"/>
          </a:xfrm>
          <a:prstGeom prst="rect">
            <a:avLst/>
          </a:prstGeom>
        </p:spPr>
      </p:pic>
      <p:cxnSp>
        <p:nvCxnSpPr>
          <p:cNvPr id="7" name="Straight Connector 8"/>
          <p:cNvCxnSpPr/>
          <p:nvPr userDrawn="1"/>
        </p:nvCxnSpPr>
        <p:spPr>
          <a:xfrm>
            <a:off x="0" y="370648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-939" y="-4515"/>
            <a:ext cx="3043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ENGG1100</a:t>
            </a:r>
            <a:r>
              <a:rPr lang="en-US" baseline="0" dirty="0" smtClean="0"/>
              <a:t> | Term 1 | 2014-15</a:t>
            </a:r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53924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42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5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7246"/>
            <a:ext cx="7886700" cy="4809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Use this field to show the sub-section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131F1-8214-4FEC-9FC5-6D29563E6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31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Omni-wheel Car</a:t>
            </a:r>
            <a:br>
              <a:rPr lang="en-GB" dirty="0" smtClean="0"/>
            </a:br>
            <a:r>
              <a:rPr lang="en-GB" dirty="0"/>
              <a:t>Additional </a:t>
            </a:r>
            <a:r>
              <a:rPr lang="en-GB" dirty="0" smtClean="0"/>
              <a:t>Documentation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7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remote control looks like this (unless you are using the Android app)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Remote Control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10</a:t>
            </a:fld>
            <a:endParaRPr lang="en-GB"/>
          </a:p>
        </p:txBody>
      </p:sp>
      <p:pic>
        <p:nvPicPr>
          <p:cNvPr id="7" name="Picture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6" t="18500" r="12988" b="23750"/>
          <a:stretch/>
        </p:blipFill>
        <p:spPr>
          <a:xfrm>
            <a:off x="2333517" y="2271979"/>
            <a:ext cx="4476966" cy="2766011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11" idx="0"/>
          </p:cNvCxnSpPr>
          <p:nvPr/>
        </p:nvCxnSpPr>
        <p:spPr>
          <a:xfrm flipV="1">
            <a:off x="1406178" y="4187799"/>
            <a:ext cx="1129553" cy="56093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8242" y="4748733"/>
            <a:ext cx="97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Joystick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3" idx="2"/>
          </p:cNvCxnSpPr>
          <p:nvPr/>
        </p:nvCxnSpPr>
        <p:spPr>
          <a:xfrm>
            <a:off x="1718794" y="3034785"/>
            <a:ext cx="614723" cy="24501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30858" y="2388454"/>
            <a:ext cx="975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Switch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02501" y="3654984"/>
            <a:ext cx="1165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 buttons</a:t>
            </a:r>
            <a:endParaRPr lang="en-US" dirty="0"/>
          </a:p>
        </p:txBody>
      </p:sp>
      <p:sp>
        <p:nvSpPr>
          <p:cNvPr id="17" name="Right Brace 16"/>
          <p:cNvSpPr/>
          <p:nvPr/>
        </p:nvSpPr>
        <p:spPr>
          <a:xfrm>
            <a:off x="6715845" y="3157294"/>
            <a:ext cx="309923" cy="131097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914957"/>
              </p:ext>
            </p:extLst>
          </p:nvPr>
        </p:nvGraphicFramePr>
        <p:xfrm>
          <a:off x="5630008" y="5145356"/>
          <a:ext cx="3373314" cy="98384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24438"/>
                <a:gridCol w="1124438"/>
                <a:gridCol w="1124438"/>
              </a:tblGrid>
              <a:tr h="286184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 Max Speed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Dec Acceleration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Inc</a:t>
                      </a:r>
                      <a:r>
                        <a:rPr lang="en-US" sz="1050" baseline="0" dirty="0" smtClean="0"/>
                        <a:t> Acceleration</a:t>
                      </a:r>
                      <a:endParaRPr lang="en-US" sz="1050" dirty="0"/>
                    </a:p>
                  </a:txBody>
                  <a:tcPr/>
                </a:tc>
              </a:tr>
              <a:tr h="402665">
                <a:tc>
                  <a:txBody>
                    <a:bodyPr/>
                    <a:lstStyle/>
                    <a:p>
                      <a:r>
                        <a:rPr lang="en-US" sz="1050" dirty="0" err="1" smtClean="0"/>
                        <a:t>Inc</a:t>
                      </a:r>
                      <a:r>
                        <a:rPr lang="en-US" sz="1050" dirty="0" smtClean="0"/>
                        <a:t> Max Speed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Light</a:t>
                      </a:r>
                      <a:r>
                        <a:rPr lang="en-US" sz="1050" baseline="0" dirty="0" smtClean="0"/>
                        <a:t> Following Mode START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Light Following Mode STOP</a:t>
                      </a:r>
                      <a:endParaRPr lang="en-US" sz="1050" dirty="0"/>
                    </a:p>
                  </a:txBody>
                  <a:tcPr/>
                </a:tc>
              </a:tr>
              <a:tr h="286184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Stop Robot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CCW Rotation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CW Rotation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8194431" y="3947746"/>
            <a:ext cx="791307" cy="1170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679831" y="3947746"/>
            <a:ext cx="1600200" cy="1170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42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Joystick Input (1)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map joystick input into regions</a:t>
            </a:r>
          </a:p>
          <a:p>
            <a:r>
              <a:rPr lang="en-US" dirty="0"/>
              <a:t>Each region corresponds to one linear movement or STOP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Joystick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11</a:t>
            </a:fld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2343195" y="2408663"/>
            <a:ext cx="4645626" cy="3811597"/>
            <a:chOff x="1712445" y="1674976"/>
            <a:chExt cx="6019800" cy="4939066"/>
          </a:xfrm>
        </p:grpSpPr>
        <p:grpSp>
          <p:nvGrpSpPr>
            <p:cNvPr id="26" name="Group 25"/>
            <p:cNvGrpSpPr/>
            <p:nvPr/>
          </p:nvGrpSpPr>
          <p:grpSpPr>
            <a:xfrm>
              <a:off x="1946764" y="1674976"/>
              <a:ext cx="5223157" cy="4939066"/>
              <a:chOff x="1294222" y="2647244"/>
              <a:chExt cx="2058578" cy="1925017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600200" y="2971800"/>
                <a:ext cx="1524000" cy="1371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 flipV="1">
                <a:off x="1600200" y="2667000"/>
                <a:ext cx="0" cy="167640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1600200" y="4343400"/>
                <a:ext cx="1752600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524000" y="4385733"/>
                <a:ext cx="1828800" cy="186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                             y                       255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 rot="16200000">
                <a:off x="474133" y="3467333"/>
                <a:ext cx="1828800" cy="1886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                         x                         255</a:t>
                </a:r>
                <a:endParaRPr lang="en-US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712445" y="2388184"/>
              <a:ext cx="6019800" cy="3792679"/>
              <a:chOff x="1325531" y="2953843"/>
              <a:chExt cx="6019800" cy="3792679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1325531" y="4841522"/>
                <a:ext cx="60198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H="1">
                <a:off x="4335431" y="2953843"/>
                <a:ext cx="18823" cy="379267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2354231" y="3088922"/>
                <a:ext cx="1447800" cy="12954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792631" y="5242278"/>
                <a:ext cx="1524000" cy="1504244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4792631" y="3088922"/>
                <a:ext cx="1371600" cy="12954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2354231" y="5222522"/>
                <a:ext cx="1447800" cy="14478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Rectangle 15"/>
              <p:cNvSpPr/>
              <p:nvPr/>
            </p:nvSpPr>
            <p:spPr>
              <a:xfrm>
                <a:off x="3802031" y="4384322"/>
                <a:ext cx="990600" cy="857956"/>
              </a:xfrm>
              <a:prstGeom prst="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>
                <a:stCxn id="16" idx="3"/>
              </p:cNvCxnSpPr>
              <p:nvPr/>
            </p:nvCxnSpPr>
            <p:spPr>
              <a:xfrm>
                <a:off x="4792631" y="4813300"/>
                <a:ext cx="1524000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278031" y="4841522"/>
                <a:ext cx="1524000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/>
              <p:cNvSpPr/>
              <p:nvPr/>
            </p:nvSpPr>
            <p:spPr>
              <a:xfrm>
                <a:off x="4013279" y="3431822"/>
                <a:ext cx="655551" cy="6096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007655" y="4508500"/>
                <a:ext cx="655551" cy="6096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0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569756" y="4041422"/>
                <a:ext cx="655551" cy="6096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2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569756" y="5159022"/>
                <a:ext cx="655551" cy="6096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3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310487" y="4041422"/>
                <a:ext cx="655551" cy="6096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6</a:t>
                </a: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310487" y="5159022"/>
                <a:ext cx="655551" cy="6096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5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4043311" y="5768622"/>
                <a:ext cx="655551" cy="6096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FF0000"/>
                    </a:solidFill>
                  </a:rPr>
                  <a:t>4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5694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Joystick Input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X-Y axis given by the remote control is different from the X-Y axis used inside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StateMachine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. Search for the following lines of code and see how this is handled:</a:t>
            </a:r>
          </a:p>
          <a:p>
            <a:r>
              <a:rPr lang="en-US" dirty="0" smtClean="0"/>
              <a:t>Inside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loop()</a:t>
            </a:r>
          </a:p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StateMachine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MotorY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MotorX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smtClean="0"/>
              <a:t>Inside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StateMachine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X-128;  if(X==0)X=1;  // X cannot be 0.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Y = Y-128;  if(Y==0)Y=1;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Joystick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198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Light Input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Students can add at most 6 </a:t>
                </a:r>
                <a:r>
                  <a:rPr lang="en-US" dirty="0" smtClean="0"/>
                  <a:t>LDRs</a:t>
                </a:r>
                <a:r>
                  <a:rPr lang="en-US" baseline="30000" dirty="0" smtClean="0"/>
                  <a:t>[3]</a:t>
                </a:r>
                <a:r>
                  <a:rPr lang="en-US" dirty="0" smtClean="0"/>
                  <a:t>. </a:t>
                </a:r>
                <a:r>
                  <a:rPr lang="en-US" dirty="0"/>
                  <a:t>LDR receives more light gets a higher value from the </a:t>
                </a:r>
                <a:r>
                  <a:rPr lang="en-US" sz="2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analogRead</a:t>
                </a:r>
                <a:r>
                  <a:rPr lang="en-US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</a:t>
                </a:r>
                <a:r>
                  <a:rPr lang="en-US" dirty="0"/>
                  <a:t>.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dirty="0"/>
                  <a:t>In </a:t>
                </a:r>
                <a:r>
                  <a:rPr lang="en-US" sz="24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LightControl</a:t>
                </a:r>
                <a:r>
                  <a:rPr lang="en-US" sz="24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</a:t>
                </a:r>
                <a:r>
                  <a:rPr lang="en-US" dirty="0"/>
                  <a:t>, the voltage of all LDRs are read into A</a:t>
                </a:r>
                <a:r>
                  <a:rPr lang="en-US" baseline="-25000" dirty="0"/>
                  <a:t>i</a:t>
                </a:r>
                <a:r>
                  <a:rPr lang="en-US" dirty="0"/>
                  <a:t> and the maximum is found. </a:t>
                </a:r>
                <a:r>
                  <a:rPr lang="en-US" dirty="0">
                    <a:cs typeface="Courier New" panose="02070309020205020404" pitchFamily="49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  <a:cs typeface="Courier New" panose="02070309020205020404" pitchFamily="49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  <a:cs typeface="Courier New" panose="02070309020205020404" pitchFamily="49" charset="0"/>
                          </a:rPr>
                          <m:t>max</m:t>
                        </m:r>
                      </m:sub>
                    </m:sSub>
                  </m:oMath>
                </a14:m>
                <a:r>
                  <a:rPr lang="en-US" dirty="0">
                    <a:cs typeface="Courier New" panose="02070309020205020404" pitchFamily="49" charset="0"/>
                  </a:rPr>
                  <a:t> is larger than some threshold, then it corresponds to linear movement towards that direction. Otherwise the car should stop.</a:t>
                </a:r>
              </a:p>
              <a:p>
                <a:r>
                  <a:rPr lang="en-US" dirty="0">
                    <a:cs typeface="Courier New" panose="02070309020205020404" pitchFamily="49" charset="0"/>
                  </a:rPr>
                  <a:t>The skeleton code gives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  <a:cs typeface="Courier New" panose="02070309020205020404" pitchFamily="49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  <a:cs typeface="Courier New" panose="02070309020205020404" pitchFamily="49" charset="0"/>
                          </a:rPr>
                          <m:t>max</m:t>
                        </m:r>
                      </m:sub>
                    </m:sSub>
                    <m:r>
                      <a:rPr lang="en-US" i="1">
                        <a:latin typeface="Cambria Math"/>
                        <a:cs typeface="Courier New" panose="02070309020205020404" pitchFamily="49" charset="0"/>
                      </a:rPr>
                      <m:t>&gt;</m:t>
                    </m:r>
                    <m:f>
                      <m:fPr>
                        <m:ctrlP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  <m:t>6</m:t>
                        </m:r>
                      </m:den>
                    </m:f>
                    <m:r>
                      <a:rPr lang="en-US" i="1">
                        <a:latin typeface="Cambria Math"/>
                        <a:cs typeface="Courier New" panose="02070309020205020404" pitchFamily="49" charset="0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  <a:cs typeface="Courier New" panose="02070309020205020404" pitchFamily="49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cs typeface="Courier New" panose="02070309020205020404" pitchFamily="49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cs typeface="Courier New" panose="02070309020205020404" pitchFamily="49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, which is always true (except when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  <a:cs typeface="Courier New" panose="02070309020205020404" pitchFamily="49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err="1" smtClean="0"/>
                  <a:t>s</a:t>
                </a:r>
                <a:r>
                  <a:rPr lang="en-US" dirty="0" smtClean="0"/>
                  <a:t> are </a:t>
                </a:r>
                <a:r>
                  <a:rPr lang="en-US" dirty="0"/>
                  <a:t>equal). Students </a:t>
                </a:r>
                <a:r>
                  <a:rPr lang="en-US" dirty="0" smtClean="0"/>
                  <a:t>may want to </a:t>
                </a:r>
                <a:r>
                  <a:rPr lang="en-US" dirty="0"/>
                  <a:t>change </a:t>
                </a:r>
                <a:r>
                  <a:rPr lang="en-US" dirty="0" smtClean="0"/>
                  <a:t>this. </a:t>
                </a:r>
                <a:r>
                  <a:rPr lang="en-US" dirty="0"/>
                  <a:t>Otherwise the car would move randomly when there is no obvious light source.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59" t="-1901" r="-2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Light (LDR)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13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47700" y="575819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[3] Reducing the number of LDR needed while still keeping the light control function work well is consider as a bonus task.</a:t>
            </a:r>
          </a:p>
        </p:txBody>
      </p:sp>
    </p:spTree>
    <p:extLst>
      <p:ext uri="{BB962C8B-B14F-4D97-AF65-F5344CB8AC3E}">
        <p14:creationId xmlns:p14="http://schemas.microsoft.com/office/powerpoint/2010/main" val="3556881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Upon receiving the commands, students are expected to follow </a:t>
            </a:r>
            <a:r>
              <a:rPr lang="en-US" dirty="0" smtClean="0"/>
              <a:t>the state diagram in the next page.</a:t>
            </a:r>
          </a:p>
          <a:p>
            <a:r>
              <a:rPr lang="en-US" dirty="0" smtClean="0"/>
              <a:t>A textual description of the state transition conditions will also be given after the state diagram.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Light (LDR)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82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Use this field to show the sub-section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15</a:t>
            </a:fld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020693" y="2682213"/>
            <a:ext cx="914400" cy="838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rgbClr val="FF0000"/>
                </a:solidFill>
              </a:rPr>
              <a:t>STOP</a:t>
            </a:r>
            <a:br>
              <a:rPr lang="en-US" sz="1700" b="1" dirty="0" smtClean="0">
                <a:solidFill>
                  <a:srgbClr val="FF0000"/>
                </a:solidFill>
              </a:rPr>
            </a:br>
            <a:r>
              <a:rPr lang="en-US" sz="1100" b="1" dirty="0" smtClean="0">
                <a:solidFill>
                  <a:srgbClr val="FF0000"/>
                </a:solidFill>
              </a:rPr>
              <a:t>(Also initial state)</a:t>
            </a:r>
            <a:endParaRPr lang="en-US" sz="1100" b="1" dirty="0">
              <a:solidFill>
                <a:srgbClr val="FF0000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020693" y="4445008"/>
            <a:ext cx="914400" cy="838200"/>
            <a:chOff x="3918727" y="4314776"/>
            <a:chExt cx="914400" cy="838200"/>
          </a:xfrm>
        </p:grpSpPr>
        <p:sp>
          <p:nvSpPr>
            <p:cNvPr id="9" name="Oval 8"/>
            <p:cNvSpPr/>
            <p:nvPr/>
          </p:nvSpPr>
          <p:spPr>
            <a:xfrm>
              <a:off x="3918727" y="4314776"/>
              <a:ext cx="914400" cy="838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Down Arrow 45"/>
            <p:cNvSpPr/>
            <p:nvPr/>
          </p:nvSpPr>
          <p:spPr>
            <a:xfrm>
              <a:off x="4193287" y="4445008"/>
              <a:ext cx="381000" cy="577735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390184" y="3608671"/>
            <a:ext cx="914400" cy="838200"/>
            <a:chOff x="2884383" y="3895676"/>
            <a:chExt cx="914400" cy="838200"/>
          </a:xfrm>
        </p:grpSpPr>
        <p:sp>
          <p:nvSpPr>
            <p:cNvPr id="15" name="Oval 14"/>
            <p:cNvSpPr/>
            <p:nvPr/>
          </p:nvSpPr>
          <p:spPr>
            <a:xfrm>
              <a:off x="2884383" y="3895676"/>
              <a:ext cx="914400" cy="838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Down Arrow 46"/>
            <p:cNvSpPr/>
            <p:nvPr/>
          </p:nvSpPr>
          <p:spPr>
            <a:xfrm rot="3600000">
              <a:off x="3151083" y="4070382"/>
              <a:ext cx="381000" cy="577735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390184" y="1779550"/>
            <a:ext cx="914400" cy="838200"/>
            <a:chOff x="2884383" y="2866976"/>
            <a:chExt cx="914400" cy="838200"/>
          </a:xfrm>
        </p:grpSpPr>
        <p:sp>
          <p:nvSpPr>
            <p:cNvPr id="12" name="Oval 11"/>
            <p:cNvSpPr/>
            <p:nvPr/>
          </p:nvSpPr>
          <p:spPr>
            <a:xfrm>
              <a:off x="2884383" y="2866976"/>
              <a:ext cx="914400" cy="838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Down Arrow 47"/>
            <p:cNvSpPr/>
            <p:nvPr/>
          </p:nvSpPr>
          <p:spPr>
            <a:xfrm rot="7200000">
              <a:off x="3130367" y="2948109"/>
              <a:ext cx="381000" cy="577735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028553" y="908696"/>
            <a:ext cx="914400" cy="838200"/>
            <a:chOff x="3918727" y="2295476"/>
            <a:chExt cx="914400" cy="838200"/>
          </a:xfrm>
        </p:grpSpPr>
        <p:sp>
          <p:nvSpPr>
            <p:cNvPr id="10" name="Oval 9"/>
            <p:cNvSpPr/>
            <p:nvPr/>
          </p:nvSpPr>
          <p:spPr>
            <a:xfrm>
              <a:off x="3918727" y="2295476"/>
              <a:ext cx="914400" cy="838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Down Arrow 48"/>
            <p:cNvSpPr/>
            <p:nvPr/>
          </p:nvSpPr>
          <p:spPr>
            <a:xfrm flipV="1">
              <a:off x="4182604" y="2431749"/>
              <a:ext cx="381000" cy="577735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680586" y="1724748"/>
            <a:ext cx="914400" cy="838200"/>
            <a:chOff x="4930494" y="2866976"/>
            <a:chExt cx="914400" cy="838200"/>
          </a:xfrm>
        </p:grpSpPr>
        <p:sp>
          <p:nvSpPr>
            <p:cNvPr id="11" name="Oval 10"/>
            <p:cNvSpPr/>
            <p:nvPr/>
          </p:nvSpPr>
          <p:spPr>
            <a:xfrm>
              <a:off x="4930494" y="2866976"/>
              <a:ext cx="914400" cy="838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Down Arrow 49"/>
            <p:cNvSpPr/>
            <p:nvPr/>
          </p:nvSpPr>
          <p:spPr>
            <a:xfrm rot="14400000">
              <a:off x="5219321" y="3031468"/>
              <a:ext cx="381000" cy="577735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680586" y="3617258"/>
            <a:ext cx="914400" cy="838200"/>
            <a:chOff x="4947427" y="3895676"/>
            <a:chExt cx="914400" cy="838200"/>
          </a:xfrm>
        </p:grpSpPr>
        <p:sp>
          <p:nvSpPr>
            <p:cNvPr id="13" name="Oval 12"/>
            <p:cNvSpPr/>
            <p:nvPr/>
          </p:nvSpPr>
          <p:spPr>
            <a:xfrm>
              <a:off x="4947427" y="3895676"/>
              <a:ext cx="914400" cy="838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Down Arrow 50"/>
            <p:cNvSpPr/>
            <p:nvPr/>
          </p:nvSpPr>
          <p:spPr>
            <a:xfrm rot="18000000">
              <a:off x="5236255" y="4053159"/>
              <a:ext cx="381000" cy="577735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422482" y="2682213"/>
            <a:ext cx="914400" cy="838200"/>
            <a:chOff x="1131783" y="3287487"/>
            <a:chExt cx="914400" cy="838200"/>
          </a:xfrm>
        </p:grpSpPr>
        <p:sp>
          <p:nvSpPr>
            <p:cNvPr id="16" name="Oval 15"/>
            <p:cNvSpPr/>
            <p:nvPr/>
          </p:nvSpPr>
          <p:spPr>
            <a:xfrm>
              <a:off x="1131783" y="3287487"/>
              <a:ext cx="914400" cy="838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Curved Up Arrow 51"/>
            <p:cNvSpPr/>
            <p:nvPr/>
          </p:nvSpPr>
          <p:spPr>
            <a:xfrm>
              <a:off x="1227033" y="3561228"/>
              <a:ext cx="723900" cy="457200"/>
            </a:xfrm>
            <a:prstGeom prst="curvedUp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040702" y="2682213"/>
            <a:ext cx="914400" cy="838200"/>
            <a:chOff x="6793016" y="3287487"/>
            <a:chExt cx="914400" cy="838200"/>
          </a:xfrm>
        </p:grpSpPr>
        <p:sp>
          <p:nvSpPr>
            <p:cNvPr id="17" name="Oval 16"/>
            <p:cNvSpPr/>
            <p:nvPr/>
          </p:nvSpPr>
          <p:spPr>
            <a:xfrm>
              <a:off x="6793016" y="3287487"/>
              <a:ext cx="914400" cy="838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urved Down Arrow 52"/>
            <p:cNvSpPr/>
            <p:nvPr/>
          </p:nvSpPr>
          <p:spPr>
            <a:xfrm>
              <a:off x="6926927" y="3410238"/>
              <a:ext cx="762000" cy="457200"/>
            </a:xfrm>
            <a:prstGeom prst="curved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929393" y="5303965"/>
            <a:ext cx="337603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 states provided in</a:t>
            </a:r>
          </a:p>
          <a:p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StateMachine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995853" y="492369"/>
            <a:ext cx="4844562" cy="555673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4407288" y="1784189"/>
            <a:ext cx="0" cy="9245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587059" y="1785535"/>
            <a:ext cx="0" cy="92324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858252" y="2312894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V="1">
            <a:off x="4935093" y="2432483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248459" y="3239473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0800000" flipV="1">
            <a:off x="3281340" y="3359062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408551" y="3520413"/>
            <a:ext cx="0" cy="9245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588322" y="3521759"/>
            <a:ext cx="0" cy="92324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3207351" y="1443675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0800000" flipV="1">
            <a:off x="3284192" y="1563264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4400000" flipV="1">
            <a:off x="4995918" y="1247902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3600000" flipV="1">
            <a:off x="4958463" y="1367491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14400000" flipV="1">
            <a:off x="4914647" y="3207164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3600000" flipV="1">
            <a:off x="4885984" y="3317961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2758819" y="2638342"/>
            <a:ext cx="0" cy="9245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894630" y="2648480"/>
            <a:ext cx="0" cy="92324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6108477" y="2626882"/>
            <a:ext cx="0" cy="9245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6226704" y="2628228"/>
            <a:ext cx="0" cy="92324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4400000" flipV="1">
            <a:off x="3240918" y="2359032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3600000" flipV="1">
            <a:off x="3221047" y="2461037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930520" y="4262068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0800000" flipV="1">
            <a:off x="4954609" y="4364073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15" idx="5"/>
          </p:cNvCxnSpPr>
          <p:nvPr/>
        </p:nvCxnSpPr>
        <p:spPr>
          <a:xfrm flipH="1" flipV="1">
            <a:off x="3170673" y="4324119"/>
            <a:ext cx="868066" cy="4090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3600000" flipV="1">
            <a:off x="3154041" y="4340943"/>
            <a:ext cx="822334" cy="5526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14" idx="1"/>
            <a:endCxn id="16" idx="0"/>
          </p:cNvCxnSpPr>
          <p:nvPr/>
        </p:nvCxnSpPr>
        <p:spPr>
          <a:xfrm rot="16200000" flipV="1">
            <a:off x="2455767" y="1106128"/>
            <a:ext cx="122752" cy="3274922"/>
          </a:xfrm>
          <a:prstGeom prst="curvedConnector3">
            <a:avLst>
              <a:gd name="adj1" fmla="val 118872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6" idx="4"/>
            <a:endCxn id="14" idx="3"/>
          </p:cNvCxnSpPr>
          <p:nvPr/>
        </p:nvCxnSpPr>
        <p:spPr>
          <a:xfrm rot="5400000" flipH="1" flipV="1">
            <a:off x="2455767" y="1821576"/>
            <a:ext cx="122752" cy="3274922"/>
          </a:xfrm>
          <a:prstGeom prst="curvedConnector3">
            <a:avLst>
              <a:gd name="adj1" fmla="val -1274954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14" idx="7"/>
            <a:endCxn id="17" idx="0"/>
          </p:cNvCxnSpPr>
          <p:nvPr/>
        </p:nvCxnSpPr>
        <p:spPr>
          <a:xfrm rot="5400000" flipH="1" flipV="1">
            <a:off x="6588166" y="895229"/>
            <a:ext cx="122752" cy="3696720"/>
          </a:xfrm>
          <a:prstGeom prst="curvedConnector3">
            <a:avLst>
              <a:gd name="adj1" fmla="val 118156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17" idx="4"/>
            <a:endCxn id="14" idx="5"/>
          </p:cNvCxnSpPr>
          <p:nvPr/>
        </p:nvCxnSpPr>
        <p:spPr>
          <a:xfrm rot="5400000" flipH="1">
            <a:off x="6588166" y="1610677"/>
            <a:ext cx="122752" cy="3696720"/>
          </a:xfrm>
          <a:prstGeom prst="curvedConnector3">
            <a:avLst>
              <a:gd name="adj1" fmla="val -1296442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075984" y="1163680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1</a:t>
            </a:r>
            <a:endParaRPr lang="en-US" sz="1100" dirty="0"/>
          </a:p>
        </p:txBody>
      </p:sp>
      <p:sp>
        <p:nvSpPr>
          <p:cNvPr id="85" name="TextBox 84"/>
          <p:cNvSpPr txBox="1"/>
          <p:nvPr/>
        </p:nvSpPr>
        <p:spPr>
          <a:xfrm>
            <a:off x="3586220" y="1232159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1</a:t>
            </a:r>
            <a:endParaRPr lang="en-US" sz="1100" dirty="0"/>
          </a:p>
        </p:txBody>
      </p:sp>
      <p:sp>
        <p:nvSpPr>
          <p:cNvPr id="86" name="TextBox 85"/>
          <p:cNvSpPr txBox="1"/>
          <p:nvPr/>
        </p:nvSpPr>
        <p:spPr>
          <a:xfrm>
            <a:off x="4027659" y="1990731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1</a:t>
            </a:r>
            <a:endParaRPr lang="en-US" sz="1100" dirty="0"/>
          </a:p>
        </p:txBody>
      </p:sp>
      <p:sp>
        <p:nvSpPr>
          <p:cNvPr id="87" name="TextBox 86"/>
          <p:cNvSpPr txBox="1"/>
          <p:nvPr/>
        </p:nvSpPr>
        <p:spPr>
          <a:xfrm>
            <a:off x="4528677" y="1960615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0</a:t>
            </a:r>
            <a:endParaRPr lang="en-US" sz="1100" dirty="0"/>
          </a:p>
        </p:txBody>
      </p:sp>
      <p:sp>
        <p:nvSpPr>
          <p:cNvPr id="88" name="TextBox 87"/>
          <p:cNvSpPr txBox="1"/>
          <p:nvPr/>
        </p:nvSpPr>
        <p:spPr>
          <a:xfrm>
            <a:off x="4023514" y="4089289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0</a:t>
            </a:r>
            <a:endParaRPr lang="en-US" sz="1100" dirty="0"/>
          </a:p>
        </p:txBody>
      </p:sp>
      <p:sp>
        <p:nvSpPr>
          <p:cNvPr id="89" name="TextBox 88"/>
          <p:cNvSpPr txBox="1"/>
          <p:nvPr/>
        </p:nvSpPr>
        <p:spPr>
          <a:xfrm>
            <a:off x="3244920" y="2657272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0</a:t>
            </a:r>
            <a:endParaRPr lang="en-US" sz="1100" dirty="0"/>
          </a:p>
        </p:txBody>
      </p:sp>
      <p:sp>
        <p:nvSpPr>
          <p:cNvPr id="90" name="TextBox 89"/>
          <p:cNvSpPr txBox="1"/>
          <p:nvPr/>
        </p:nvSpPr>
        <p:spPr>
          <a:xfrm>
            <a:off x="5301582" y="3269546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0</a:t>
            </a:r>
            <a:endParaRPr lang="en-US" sz="1100" dirty="0"/>
          </a:p>
        </p:txBody>
      </p:sp>
      <p:sp>
        <p:nvSpPr>
          <p:cNvPr id="91" name="TextBox 90"/>
          <p:cNvSpPr txBox="1"/>
          <p:nvPr/>
        </p:nvSpPr>
        <p:spPr>
          <a:xfrm>
            <a:off x="5309876" y="2642139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0</a:t>
            </a:r>
            <a:endParaRPr lang="en-US" sz="1100" dirty="0"/>
          </a:p>
        </p:txBody>
      </p:sp>
      <p:sp>
        <p:nvSpPr>
          <p:cNvPr id="92" name="TextBox 91"/>
          <p:cNvSpPr txBox="1"/>
          <p:nvPr/>
        </p:nvSpPr>
        <p:spPr>
          <a:xfrm>
            <a:off x="3290131" y="3320266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0</a:t>
            </a:r>
            <a:endParaRPr lang="en-US" sz="1100" dirty="0"/>
          </a:p>
        </p:txBody>
      </p:sp>
      <p:sp>
        <p:nvSpPr>
          <p:cNvPr id="93" name="TextBox 92"/>
          <p:cNvSpPr txBox="1"/>
          <p:nvPr/>
        </p:nvSpPr>
        <p:spPr>
          <a:xfrm>
            <a:off x="4870690" y="1499400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2</a:t>
            </a:r>
            <a:endParaRPr lang="en-US" sz="1100" dirty="0"/>
          </a:p>
        </p:txBody>
      </p:sp>
      <p:sp>
        <p:nvSpPr>
          <p:cNvPr id="95" name="TextBox 94"/>
          <p:cNvSpPr txBox="1"/>
          <p:nvPr/>
        </p:nvSpPr>
        <p:spPr>
          <a:xfrm>
            <a:off x="4546970" y="4093458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4</a:t>
            </a:r>
            <a:endParaRPr lang="en-US" sz="1100" dirty="0"/>
          </a:p>
        </p:txBody>
      </p:sp>
      <p:sp>
        <p:nvSpPr>
          <p:cNvPr id="96" name="TextBox 95"/>
          <p:cNvSpPr txBox="1"/>
          <p:nvPr/>
        </p:nvSpPr>
        <p:spPr>
          <a:xfrm>
            <a:off x="5060751" y="4730970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4</a:t>
            </a:r>
            <a:endParaRPr lang="en-US" sz="1100" dirty="0"/>
          </a:p>
        </p:txBody>
      </p:sp>
      <p:sp>
        <p:nvSpPr>
          <p:cNvPr id="97" name="TextBox 96"/>
          <p:cNvSpPr txBox="1"/>
          <p:nvPr/>
        </p:nvSpPr>
        <p:spPr>
          <a:xfrm>
            <a:off x="3474191" y="4730970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4</a:t>
            </a:r>
            <a:endParaRPr lang="en-US" sz="1100" dirty="0"/>
          </a:p>
        </p:txBody>
      </p:sp>
      <p:sp>
        <p:nvSpPr>
          <p:cNvPr id="98" name="TextBox 97"/>
          <p:cNvSpPr txBox="1"/>
          <p:nvPr/>
        </p:nvSpPr>
        <p:spPr>
          <a:xfrm>
            <a:off x="5283499" y="4093827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3</a:t>
            </a:r>
            <a:endParaRPr lang="en-US" sz="1100" dirty="0"/>
          </a:p>
        </p:txBody>
      </p:sp>
      <p:sp>
        <p:nvSpPr>
          <p:cNvPr id="100" name="TextBox 99"/>
          <p:cNvSpPr txBox="1"/>
          <p:nvPr/>
        </p:nvSpPr>
        <p:spPr>
          <a:xfrm>
            <a:off x="4999876" y="3571729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3</a:t>
            </a:r>
            <a:endParaRPr lang="en-US" sz="1100" dirty="0"/>
          </a:p>
        </p:txBody>
      </p:sp>
      <p:sp>
        <p:nvSpPr>
          <p:cNvPr id="101" name="TextBox 100"/>
          <p:cNvSpPr txBox="1"/>
          <p:nvPr/>
        </p:nvSpPr>
        <p:spPr>
          <a:xfrm>
            <a:off x="6208388" y="3000554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3</a:t>
            </a:r>
            <a:endParaRPr lang="en-US" sz="1100" dirty="0"/>
          </a:p>
        </p:txBody>
      </p:sp>
      <p:sp>
        <p:nvSpPr>
          <p:cNvPr id="102" name="TextBox 101"/>
          <p:cNvSpPr txBox="1"/>
          <p:nvPr/>
        </p:nvSpPr>
        <p:spPr>
          <a:xfrm>
            <a:off x="5715754" y="3014696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2</a:t>
            </a:r>
            <a:endParaRPr lang="en-US" sz="1100" dirty="0"/>
          </a:p>
        </p:txBody>
      </p:sp>
      <p:sp>
        <p:nvSpPr>
          <p:cNvPr id="103" name="TextBox 102"/>
          <p:cNvSpPr txBox="1"/>
          <p:nvPr/>
        </p:nvSpPr>
        <p:spPr>
          <a:xfrm>
            <a:off x="2384335" y="2959047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6</a:t>
            </a:r>
            <a:endParaRPr lang="en-US" sz="1100" dirty="0"/>
          </a:p>
        </p:txBody>
      </p:sp>
      <p:sp>
        <p:nvSpPr>
          <p:cNvPr id="104" name="TextBox 103"/>
          <p:cNvSpPr txBox="1"/>
          <p:nvPr/>
        </p:nvSpPr>
        <p:spPr>
          <a:xfrm>
            <a:off x="2852840" y="2980659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5</a:t>
            </a:r>
            <a:endParaRPr lang="en-US" sz="1100" dirty="0"/>
          </a:p>
        </p:txBody>
      </p:sp>
      <p:sp>
        <p:nvSpPr>
          <p:cNvPr id="105" name="TextBox 104"/>
          <p:cNvSpPr txBox="1"/>
          <p:nvPr/>
        </p:nvSpPr>
        <p:spPr>
          <a:xfrm>
            <a:off x="3291847" y="4198100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5</a:t>
            </a:r>
            <a:endParaRPr lang="en-US" sz="11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470940" y="2367851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6</a:t>
            </a:r>
            <a:endParaRPr lang="en-US" sz="1100" dirty="0"/>
          </a:p>
        </p:txBody>
      </p:sp>
      <p:sp>
        <p:nvSpPr>
          <p:cNvPr id="108" name="TextBox 107"/>
          <p:cNvSpPr txBox="1"/>
          <p:nvPr/>
        </p:nvSpPr>
        <p:spPr>
          <a:xfrm>
            <a:off x="3826922" y="1621413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6</a:t>
            </a:r>
            <a:endParaRPr lang="en-US" sz="1100" dirty="0"/>
          </a:p>
        </p:txBody>
      </p:sp>
      <p:sp>
        <p:nvSpPr>
          <p:cNvPr id="109" name="TextBox 108"/>
          <p:cNvSpPr txBox="1"/>
          <p:nvPr/>
        </p:nvSpPr>
        <p:spPr>
          <a:xfrm>
            <a:off x="5057044" y="2265031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2</a:t>
            </a:r>
            <a:endParaRPr lang="en-US" sz="11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565208" y="3601361"/>
            <a:ext cx="4423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 = 5</a:t>
            </a:r>
            <a:endParaRPr lang="en-US" sz="1100" dirty="0"/>
          </a:p>
        </p:txBody>
      </p:sp>
      <p:sp>
        <p:nvSpPr>
          <p:cNvPr id="111" name="TextBox 110"/>
          <p:cNvSpPr txBox="1"/>
          <p:nvPr/>
        </p:nvSpPr>
        <p:spPr>
          <a:xfrm>
            <a:off x="106774" y="1153681"/>
            <a:ext cx="19613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CCW rotation button pressed  </a:t>
            </a:r>
            <a:br>
              <a:rPr lang="en-US" sz="1100" dirty="0" smtClean="0"/>
            </a:br>
            <a:r>
              <a:rPr lang="en-US" sz="1100" dirty="0" smtClean="0"/>
              <a:t>and all motors have speed 0</a:t>
            </a:r>
            <a:endParaRPr lang="en-US" sz="1100" dirty="0"/>
          </a:p>
        </p:txBody>
      </p:sp>
      <p:sp>
        <p:nvSpPr>
          <p:cNvPr id="112" name="TextBox 111"/>
          <p:cNvSpPr txBox="1"/>
          <p:nvPr/>
        </p:nvSpPr>
        <p:spPr>
          <a:xfrm>
            <a:off x="7321407" y="1132377"/>
            <a:ext cx="18225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CW rotation button pressed  </a:t>
            </a:r>
            <a:br>
              <a:rPr lang="en-US" sz="1100" dirty="0" smtClean="0"/>
            </a:br>
            <a:r>
              <a:rPr lang="en-US" sz="1100" dirty="0" smtClean="0"/>
              <a:t>and all motors have speed 0</a:t>
            </a:r>
            <a:endParaRPr lang="en-US" sz="1100" dirty="0"/>
          </a:p>
        </p:txBody>
      </p:sp>
      <p:sp>
        <p:nvSpPr>
          <p:cNvPr id="113" name="TextBox 112"/>
          <p:cNvSpPr txBox="1"/>
          <p:nvPr/>
        </p:nvSpPr>
        <p:spPr>
          <a:xfrm>
            <a:off x="225769" y="4956199"/>
            <a:ext cx="19613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Stop rotation button pressed</a:t>
            </a:r>
            <a:endParaRPr lang="en-US" sz="1100" dirty="0"/>
          </a:p>
        </p:txBody>
      </p:sp>
      <p:sp>
        <p:nvSpPr>
          <p:cNvPr id="114" name="TextBox 113"/>
          <p:cNvSpPr txBox="1"/>
          <p:nvPr/>
        </p:nvSpPr>
        <p:spPr>
          <a:xfrm>
            <a:off x="7303823" y="4900157"/>
            <a:ext cx="19613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Stop rotation button pressed</a:t>
            </a:r>
            <a:endParaRPr lang="en-US" sz="1100" dirty="0"/>
          </a:p>
        </p:txBody>
      </p:sp>
      <p:sp>
        <p:nvSpPr>
          <p:cNvPr id="94" name="TextBox 93"/>
          <p:cNvSpPr txBox="1"/>
          <p:nvPr/>
        </p:nvSpPr>
        <p:spPr>
          <a:xfrm>
            <a:off x="5015962" y="627494"/>
            <a:ext cx="1824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J: Joystick Input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5401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transition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transitions between linear movements and STOP:</a:t>
            </a:r>
          </a:p>
          <a:p>
            <a:pPr lvl="1"/>
            <a:r>
              <a:rPr lang="en-US" dirty="0"/>
              <a:t>Joystick stays in the required region</a:t>
            </a:r>
          </a:p>
          <a:p>
            <a:r>
              <a:rPr lang="en-US" dirty="0"/>
              <a:t>For transitions from STOP to self-rotations:</a:t>
            </a:r>
          </a:p>
          <a:p>
            <a:pPr lvl="1"/>
            <a:r>
              <a:rPr lang="en-US" dirty="0"/>
              <a:t>The ball is stationary (i.e.,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getSpeed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of each motor are ZERO)</a:t>
            </a:r>
          </a:p>
          <a:p>
            <a:pPr lvl="1"/>
            <a:r>
              <a:rPr lang="en-US" dirty="0"/>
              <a:t>The relevant button has been pressed (checking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RobotRot</a:t>
            </a:r>
            <a:r>
              <a:rPr lang="en-US" dirty="0"/>
              <a:t> variable)</a:t>
            </a:r>
          </a:p>
          <a:p>
            <a:r>
              <a:rPr lang="en-US" dirty="0"/>
              <a:t>For transitions from self-rotations to STOP:</a:t>
            </a:r>
          </a:p>
          <a:p>
            <a:pPr lvl="1"/>
            <a:r>
              <a:rPr lang="en-US" dirty="0"/>
              <a:t>The relevant button has been pressed (checking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RobotRot</a:t>
            </a:r>
            <a:r>
              <a:rPr lang="en-US" dirty="0"/>
              <a:t> variable)</a:t>
            </a:r>
          </a:p>
          <a:p>
            <a:r>
              <a:rPr lang="en-US" dirty="0"/>
              <a:t>Reminder: No direct transitions in-between the two self-rotation </a:t>
            </a:r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State Transition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097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“DEBUG”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facilitate students’ troubleshooting effort, a debug board is given to the </a:t>
            </a:r>
            <a:r>
              <a:rPr lang="en-US" sz="3200" dirty="0" smtClean="0"/>
              <a:t>students.</a:t>
            </a:r>
            <a:endParaRPr lang="en-US" sz="3200" dirty="0"/>
          </a:p>
          <a:p>
            <a:r>
              <a:rPr lang="en-US" sz="3200" dirty="0"/>
              <a:t>Students could change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pLEDpattern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3200" dirty="0" smtClean="0"/>
              <a:t> in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setLED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().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updateLED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3200" dirty="0"/>
              <a:t> </a:t>
            </a:r>
            <a:r>
              <a:rPr lang="en-US" sz="3200" dirty="0" smtClean="0"/>
              <a:t>will be called by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3200" dirty="0" smtClean="0"/>
              <a:t> to display the message onto the debug </a:t>
            </a:r>
            <a:r>
              <a:rPr lang="en-US" sz="3200" dirty="0"/>
              <a:t>board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DEBUG display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602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TODO list for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Students will have to do the following:</a:t>
            </a:r>
          </a:p>
          <a:p>
            <a:pPr lvl="1"/>
            <a:r>
              <a:rPr lang="en-US" sz="2800" dirty="0" err="1"/>
              <a:t>JoyStick</a:t>
            </a:r>
            <a:r>
              <a:rPr lang="en-US" sz="2800" dirty="0"/>
              <a:t> control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StateMachine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sz="2400" dirty="0"/>
              <a:t>Implement the self-rotation states</a:t>
            </a:r>
          </a:p>
          <a:p>
            <a:pPr lvl="1"/>
            <a:r>
              <a:rPr lang="en-US" sz="2800"/>
              <a:t>Light </a:t>
            </a:r>
            <a:r>
              <a:rPr lang="en-US" sz="2800" smtClean="0"/>
              <a:t>control</a:t>
            </a:r>
            <a:endParaRPr lang="en-US" sz="2800" dirty="0" smtClean="0"/>
          </a:p>
          <a:p>
            <a:pPr lvl="2"/>
            <a:r>
              <a:rPr lang="en-US" sz="2400" dirty="0" smtClean="0"/>
              <a:t>Test and Find the range of the LDR values</a:t>
            </a:r>
          </a:p>
          <a:p>
            <a:pPr lvl="2"/>
            <a:r>
              <a:rPr lang="en-US" sz="2400" dirty="0" smtClean="0"/>
              <a:t>Implement </a:t>
            </a:r>
            <a:r>
              <a:rPr lang="en-US" sz="2400" dirty="0"/>
              <a:t>the details of the FSM for light </a:t>
            </a:r>
            <a:r>
              <a:rPr lang="en-US" sz="2400" dirty="0" smtClean="0"/>
              <a:t>control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TODO list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85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help student bridging their knowledge in the lecture to the car they have to build</a:t>
            </a:r>
          </a:p>
          <a:p>
            <a:r>
              <a:rPr lang="en-US" dirty="0"/>
              <a:t>To provide a clear documentation of all necessary details to students + teaching assistants + mentors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88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Mechanism </a:t>
            </a:r>
            <a:r>
              <a:rPr lang="en-US" dirty="0"/>
              <a:t>of the Car</a:t>
            </a:r>
          </a:p>
          <a:p>
            <a:r>
              <a:rPr lang="en-US" dirty="0"/>
              <a:t>Overview of the Skeleton </a:t>
            </a:r>
            <a:r>
              <a:rPr lang="en-US" dirty="0" smtClean="0"/>
              <a:t>Code</a:t>
            </a:r>
          </a:p>
          <a:p>
            <a:r>
              <a:rPr lang="en-US" dirty="0" smtClean="0"/>
              <a:t>State </a:t>
            </a:r>
            <a:r>
              <a:rPr lang="en-US" dirty="0"/>
              <a:t>Diagram</a:t>
            </a:r>
          </a:p>
          <a:p>
            <a:r>
              <a:rPr lang="en-US" dirty="0"/>
              <a:t>State Transition Conditions</a:t>
            </a:r>
          </a:p>
          <a:p>
            <a:r>
              <a:rPr lang="en-US" dirty="0"/>
              <a:t>Receiving Joystick Input</a:t>
            </a:r>
          </a:p>
          <a:p>
            <a:r>
              <a:rPr lang="en-US" dirty="0"/>
              <a:t>Receiving Light </a:t>
            </a:r>
            <a:r>
              <a:rPr lang="en-US" dirty="0" smtClean="0"/>
              <a:t>Input</a:t>
            </a:r>
          </a:p>
          <a:p>
            <a:r>
              <a:rPr lang="en-US" dirty="0" smtClean="0"/>
              <a:t>Debug board</a:t>
            </a:r>
          </a:p>
          <a:p>
            <a:r>
              <a:rPr lang="en-US" dirty="0" smtClean="0"/>
              <a:t>TODO </a:t>
            </a:r>
            <a:r>
              <a:rPr lang="en-US" dirty="0"/>
              <a:t>list for </a:t>
            </a:r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397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 of the Car (1)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 always use top view to present the car in this set of slides</a:t>
            </a:r>
          </a:p>
          <a:p>
            <a:r>
              <a:rPr lang="en-US" sz="2400" dirty="0"/>
              <a:t>When view from outside of the card, each motor can be controlled to move:</a:t>
            </a:r>
          </a:p>
          <a:p>
            <a:pPr lvl="1"/>
            <a:r>
              <a:rPr lang="en-US" dirty="0"/>
              <a:t>Clockwise (-</a:t>
            </a:r>
            <a:r>
              <a:rPr lang="en-US" dirty="0" err="1"/>
              <a:t>ve</a:t>
            </a:r>
            <a:r>
              <a:rPr lang="en-US" dirty="0"/>
              <a:t> speed)</a:t>
            </a:r>
          </a:p>
          <a:p>
            <a:pPr lvl="1"/>
            <a:r>
              <a:rPr lang="en-US" dirty="0"/>
              <a:t>Counter-clockwise (+</a:t>
            </a:r>
            <a:r>
              <a:rPr lang="en-US" dirty="0" err="1"/>
              <a:t>ve</a:t>
            </a:r>
            <a:r>
              <a:rPr lang="en-US" dirty="0"/>
              <a:t> speed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Mechanism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4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1553049" y="2731911"/>
            <a:ext cx="1945677" cy="1944101"/>
            <a:chOff x="1530473" y="2743200"/>
            <a:chExt cx="1945677" cy="1944101"/>
          </a:xfrm>
        </p:grpSpPr>
        <p:sp>
          <p:nvSpPr>
            <p:cNvPr id="11" name="Oval 10"/>
            <p:cNvSpPr/>
            <p:nvPr/>
          </p:nvSpPr>
          <p:spPr>
            <a:xfrm>
              <a:off x="1828800" y="3124200"/>
              <a:ext cx="1371600" cy="1371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095500" y="2743200"/>
              <a:ext cx="8382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M2</a:t>
              </a:r>
              <a:endParaRPr lang="en-US" dirty="0"/>
            </a:p>
          </p:txBody>
        </p:sp>
        <p:sp>
          <p:nvSpPr>
            <p:cNvPr id="13" name="Rounded Rectangle 12"/>
            <p:cNvSpPr/>
            <p:nvPr/>
          </p:nvSpPr>
          <p:spPr>
            <a:xfrm rot="3600000">
              <a:off x="1301873" y="4077701"/>
              <a:ext cx="8382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M1</a:t>
              </a:r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 rot="18000000">
              <a:off x="2866550" y="4043833"/>
              <a:ext cx="8382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7040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 of the Car (2)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To simplify handling </a:t>
            </a:r>
            <a:r>
              <a:rPr lang="en-US" baseline="30000" dirty="0"/>
              <a:t>[1]</a:t>
            </a:r>
            <a:r>
              <a:rPr lang="en-US" dirty="0"/>
              <a:t>, the </a:t>
            </a:r>
            <a:r>
              <a:rPr lang="en-US" dirty="0" smtClean="0"/>
              <a:t>controls </a:t>
            </a:r>
            <a:r>
              <a:rPr lang="en-US" dirty="0"/>
              <a:t>are:</a:t>
            </a:r>
          </a:p>
          <a:p>
            <a:r>
              <a:rPr lang="en-US" dirty="0"/>
              <a:t>Linear movement of six directions: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Self-rotations: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Mechanism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5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47700" y="56947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[1] The formal way to control a </a:t>
            </a:r>
            <a:r>
              <a:rPr lang="en-US" sz="1400" dirty="0" err="1" smtClean="0"/>
              <a:t>omni</a:t>
            </a:r>
            <a:r>
              <a:rPr lang="en-US" sz="1400" dirty="0" smtClean="0"/>
              <a:t>-wheel car involves computing the compound force and the total torque from each motor.</a:t>
            </a:r>
            <a:endParaRPr lang="en-US" sz="1400" dirty="0"/>
          </a:p>
        </p:txBody>
      </p:sp>
      <p:grpSp>
        <p:nvGrpSpPr>
          <p:cNvPr id="9" name="Group 8"/>
          <p:cNvGrpSpPr/>
          <p:nvPr/>
        </p:nvGrpSpPr>
        <p:grpSpPr>
          <a:xfrm>
            <a:off x="1553049" y="2731911"/>
            <a:ext cx="1945677" cy="1944101"/>
            <a:chOff x="1530473" y="2743200"/>
            <a:chExt cx="1945677" cy="1944101"/>
          </a:xfrm>
        </p:grpSpPr>
        <p:sp>
          <p:nvSpPr>
            <p:cNvPr id="10" name="Oval 9"/>
            <p:cNvSpPr/>
            <p:nvPr/>
          </p:nvSpPr>
          <p:spPr>
            <a:xfrm>
              <a:off x="1828800" y="3124200"/>
              <a:ext cx="1371600" cy="1371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095500" y="2743200"/>
              <a:ext cx="8382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M2</a:t>
              </a:r>
              <a:endParaRPr lang="en-US" dirty="0"/>
            </a:p>
          </p:txBody>
        </p:sp>
        <p:sp>
          <p:nvSpPr>
            <p:cNvPr id="12" name="Rounded Rectangle 11"/>
            <p:cNvSpPr/>
            <p:nvPr/>
          </p:nvSpPr>
          <p:spPr>
            <a:xfrm rot="3600000">
              <a:off x="1301873" y="4077701"/>
              <a:ext cx="8382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M1</a:t>
              </a:r>
              <a:endParaRPr lang="en-US" dirty="0"/>
            </a:p>
          </p:txBody>
        </p:sp>
        <p:sp>
          <p:nvSpPr>
            <p:cNvPr id="13" name="Rounded Rectangle 12"/>
            <p:cNvSpPr/>
            <p:nvPr/>
          </p:nvSpPr>
          <p:spPr>
            <a:xfrm rot="18000000">
              <a:off x="2866550" y="4043833"/>
              <a:ext cx="8382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M3</a:t>
              </a:r>
              <a:endParaRPr lang="en-US" dirty="0"/>
            </a:p>
          </p:txBody>
        </p:sp>
      </p:grpSp>
      <p:sp>
        <p:nvSpPr>
          <p:cNvPr id="14" name="Curved Up Arrow 13"/>
          <p:cNvSpPr/>
          <p:nvPr/>
        </p:nvSpPr>
        <p:spPr>
          <a:xfrm>
            <a:off x="5327748" y="5253925"/>
            <a:ext cx="10668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Down Arrow 14"/>
          <p:cNvSpPr/>
          <p:nvPr/>
        </p:nvSpPr>
        <p:spPr>
          <a:xfrm>
            <a:off x="6927948" y="5253925"/>
            <a:ext cx="1143000" cy="4572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861148" y="2899075"/>
            <a:ext cx="1584657" cy="1758120"/>
            <a:chOff x="5858241" y="3200400"/>
            <a:chExt cx="1584657" cy="1758120"/>
          </a:xfrm>
        </p:grpSpPr>
        <p:sp>
          <p:nvSpPr>
            <p:cNvPr id="17" name="Down Arrow 16"/>
            <p:cNvSpPr/>
            <p:nvPr/>
          </p:nvSpPr>
          <p:spPr>
            <a:xfrm>
              <a:off x="6461481" y="4380785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Down Arrow 17"/>
            <p:cNvSpPr/>
            <p:nvPr/>
          </p:nvSpPr>
          <p:spPr>
            <a:xfrm rot="3600000">
              <a:off x="5956609" y="4103207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Down Arrow 18"/>
            <p:cNvSpPr/>
            <p:nvPr/>
          </p:nvSpPr>
          <p:spPr>
            <a:xfrm rot="7200000">
              <a:off x="5967898" y="3500557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Down Arrow 19"/>
            <p:cNvSpPr/>
            <p:nvPr/>
          </p:nvSpPr>
          <p:spPr>
            <a:xfrm flipV="1">
              <a:off x="6451603" y="3200400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Down Arrow 20"/>
            <p:cNvSpPr/>
            <p:nvPr/>
          </p:nvSpPr>
          <p:spPr>
            <a:xfrm rot="14400000">
              <a:off x="6959295" y="3506263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Down Arrow 21"/>
            <p:cNvSpPr/>
            <p:nvPr/>
          </p:nvSpPr>
          <p:spPr>
            <a:xfrm rot="18000000">
              <a:off x="6963531" y="4091919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082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 of the Car (3)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As an example, moving forward would means: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M1.set(-255);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M2.set(0);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M3.set(255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Mechanism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6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1553049" y="2731911"/>
            <a:ext cx="1945677" cy="1944101"/>
            <a:chOff x="1530473" y="2743200"/>
            <a:chExt cx="1945677" cy="1944101"/>
          </a:xfrm>
        </p:grpSpPr>
        <p:sp>
          <p:nvSpPr>
            <p:cNvPr id="9" name="Oval 8"/>
            <p:cNvSpPr/>
            <p:nvPr/>
          </p:nvSpPr>
          <p:spPr>
            <a:xfrm>
              <a:off x="1828800" y="3124200"/>
              <a:ext cx="1371600" cy="13716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095500" y="2743200"/>
              <a:ext cx="8382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M2</a:t>
              </a:r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 rot="3600000">
              <a:off x="1301873" y="4077701"/>
              <a:ext cx="8382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M1</a:t>
              </a:r>
              <a:endParaRPr lang="en-US" dirty="0"/>
            </a:p>
          </p:txBody>
        </p:sp>
        <p:sp>
          <p:nvSpPr>
            <p:cNvPr id="12" name="Rounded Rectangle 11"/>
            <p:cNvSpPr/>
            <p:nvPr/>
          </p:nvSpPr>
          <p:spPr>
            <a:xfrm rot="18000000">
              <a:off x="2866550" y="4043833"/>
              <a:ext cx="8382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M3</a:t>
              </a:r>
              <a:endParaRPr lang="en-US" dirty="0"/>
            </a:p>
          </p:txBody>
        </p:sp>
      </p:grpSp>
      <p:sp>
        <p:nvSpPr>
          <p:cNvPr id="13" name="Down Arrow 12"/>
          <p:cNvSpPr/>
          <p:nvPr/>
        </p:nvSpPr>
        <p:spPr>
          <a:xfrm flipV="1">
            <a:off x="2146938" y="3187107"/>
            <a:ext cx="762000" cy="115547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1800000" flipV="1">
            <a:off x="3396412" y="3475974"/>
            <a:ext cx="381000" cy="577735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 rot="19800000" flipV="1">
            <a:off x="1294995" y="3513538"/>
            <a:ext cx="381000" cy="577735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65676" y="2299916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 MOVE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4681246"/>
            <a:ext cx="131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CLOCKWISE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8087" y="4681246"/>
            <a:ext cx="131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ANTI-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CLOCKWISE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768269" y="3324315"/>
            <a:ext cx="324740" cy="299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41733" y="3529411"/>
            <a:ext cx="1414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speed:</a:t>
            </a:r>
            <a:br>
              <a:rPr lang="en-US" dirty="0" smtClean="0"/>
            </a:br>
            <a:r>
              <a:rPr lang="en-US" dirty="0" smtClean="0"/>
              <a:t>-255 to 255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23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the Car (4)</a:t>
            </a:r>
            <a:endParaRPr lang="en-US" dirty="0"/>
          </a:p>
        </p:txBody>
      </p:sp>
      <p:sp>
        <p:nvSpPr>
          <p:cNvPr id="63" name="Content Placeholder 6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the wheels move for each of these movements?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Mechanism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7</a:t>
            </a:fld>
            <a:endParaRPr lang="en-GB"/>
          </a:p>
        </p:txBody>
      </p:sp>
      <p:grpSp>
        <p:nvGrpSpPr>
          <p:cNvPr id="62" name="Group 61"/>
          <p:cNvGrpSpPr/>
          <p:nvPr/>
        </p:nvGrpSpPr>
        <p:grpSpPr>
          <a:xfrm>
            <a:off x="952724" y="2496468"/>
            <a:ext cx="7238553" cy="2971005"/>
            <a:chOff x="915258" y="2027903"/>
            <a:chExt cx="7238553" cy="2971005"/>
          </a:xfrm>
        </p:grpSpPr>
        <p:grpSp>
          <p:nvGrpSpPr>
            <p:cNvPr id="8" name="Group 7"/>
            <p:cNvGrpSpPr/>
            <p:nvPr/>
          </p:nvGrpSpPr>
          <p:grpSpPr>
            <a:xfrm>
              <a:off x="915258" y="2027903"/>
              <a:ext cx="1265838" cy="1264812"/>
              <a:chOff x="1530473" y="2743200"/>
              <a:chExt cx="1945677" cy="1944101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828800" y="3124200"/>
                <a:ext cx="1371600" cy="1371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2095500" y="2743200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M2</a:t>
                </a:r>
                <a:endParaRPr lang="en-US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 rot="3600000">
                <a:off x="1301873" y="4077701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 rot="18000000">
                <a:off x="2866550" y="4043833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M3</a:t>
                </a:r>
                <a:endParaRPr lang="en-US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903715" y="2027903"/>
              <a:ext cx="1265838" cy="1264812"/>
              <a:chOff x="1530473" y="2743200"/>
              <a:chExt cx="1945677" cy="1944101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1828800" y="3124200"/>
                <a:ext cx="1371600" cy="1371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2095500" y="2743200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M2</a:t>
                </a:r>
                <a:endParaRPr lang="en-US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 rot="3600000">
                <a:off x="1301873" y="4077701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 rot="18000000">
                <a:off x="2866550" y="4043833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M3</a:t>
                </a:r>
                <a:endParaRPr lang="en-US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892172" y="2027903"/>
              <a:ext cx="1265838" cy="1264812"/>
              <a:chOff x="1530473" y="2743200"/>
              <a:chExt cx="1945677" cy="1944101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828800" y="3124200"/>
                <a:ext cx="1371600" cy="1371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095500" y="2743200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M2</a:t>
                </a:r>
                <a:endParaRPr lang="en-US" dirty="0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 rot="3600000">
                <a:off x="1301873" y="4077701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18000000">
                <a:off x="2866550" y="4043833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M3</a:t>
                </a:r>
                <a:endParaRPr lang="en-US" dirty="0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6880629" y="2027903"/>
              <a:ext cx="1265838" cy="1264812"/>
              <a:chOff x="1530473" y="2743200"/>
              <a:chExt cx="1945677" cy="1944101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828800" y="3124200"/>
                <a:ext cx="1371600" cy="1371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2095500" y="2743200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M2</a:t>
                </a:r>
                <a:endParaRPr lang="en-US" dirty="0"/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 rot="3600000">
                <a:off x="1301873" y="4077701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 rot="18000000">
                <a:off x="2866550" y="4043833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M3</a:t>
                </a:r>
                <a:endParaRPr lang="en-US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922602" y="3734096"/>
              <a:ext cx="1265838" cy="1264812"/>
              <a:chOff x="1530473" y="2743200"/>
              <a:chExt cx="1945677" cy="1944101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828800" y="3124200"/>
                <a:ext cx="1371600" cy="1371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2095500" y="2743200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M2</a:t>
                </a:r>
                <a:endParaRPr lang="en-US" dirty="0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 rot="3600000">
                <a:off x="1301873" y="4077701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 rot="18000000">
                <a:off x="2866550" y="4043833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M3</a:t>
                </a:r>
                <a:endParaRPr lang="en-US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2911059" y="3734096"/>
              <a:ext cx="1265838" cy="1264812"/>
              <a:chOff x="1530473" y="2743200"/>
              <a:chExt cx="1945677" cy="1944101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828800" y="3124200"/>
                <a:ext cx="1371600" cy="1371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2095500" y="2743200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M2</a:t>
                </a:r>
                <a:endParaRPr lang="en-US" dirty="0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 rot="3600000">
                <a:off x="1301873" y="4077701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 rot="18000000">
                <a:off x="2866550" y="4043833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M3</a:t>
                </a:r>
                <a:endParaRPr lang="en-US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4899516" y="3734096"/>
              <a:ext cx="1265838" cy="1264812"/>
              <a:chOff x="1530473" y="2743200"/>
              <a:chExt cx="1945677" cy="1944101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1828800" y="3124200"/>
                <a:ext cx="1371600" cy="1371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2095500" y="2743200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M2</a:t>
                </a:r>
                <a:endParaRPr lang="en-US" dirty="0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 rot="3600000">
                <a:off x="1301873" y="4077701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 rot="18000000">
                <a:off x="2866550" y="4043833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M3</a:t>
                </a:r>
                <a:endParaRPr lang="en-US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6887973" y="3734096"/>
              <a:ext cx="1265838" cy="1264812"/>
              <a:chOff x="1530473" y="2743200"/>
              <a:chExt cx="1945677" cy="1944101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828800" y="3124200"/>
                <a:ext cx="1371600" cy="13716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2095500" y="2743200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M2</a:t>
                </a:r>
                <a:endParaRPr lang="en-US" dirty="0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 rot="3600000">
                <a:off x="1301873" y="4077701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 rot="18000000">
                <a:off x="2866550" y="4043833"/>
                <a:ext cx="838200" cy="381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M3</a:t>
                </a:r>
                <a:endParaRPr lang="en-US" dirty="0"/>
              </a:p>
            </p:txBody>
          </p:sp>
        </p:grpSp>
        <p:sp>
          <p:nvSpPr>
            <p:cNvPr id="54" name="Down Arrow 53"/>
            <p:cNvSpPr/>
            <p:nvPr/>
          </p:nvSpPr>
          <p:spPr>
            <a:xfrm>
              <a:off x="3360822" y="4195069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Down Arrow 54"/>
            <p:cNvSpPr/>
            <p:nvPr/>
          </p:nvSpPr>
          <p:spPr>
            <a:xfrm rot="3600000">
              <a:off x="1308951" y="4184338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Down Arrow 55"/>
            <p:cNvSpPr/>
            <p:nvPr/>
          </p:nvSpPr>
          <p:spPr>
            <a:xfrm rot="7200000">
              <a:off x="1372364" y="2421772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Down Arrow 56"/>
            <p:cNvSpPr/>
            <p:nvPr/>
          </p:nvSpPr>
          <p:spPr>
            <a:xfrm flipV="1">
              <a:off x="3353478" y="2433083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Down Arrow 57"/>
            <p:cNvSpPr/>
            <p:nvPr/>
          </p:nvSpPr>
          <p:spPr>
            <a:xfrm rot="14400000">
              <a:off x="5349279" y="2421772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Down Arrow 58"/>
            <p:cNvSpPr/>
            <p:nvPr/>
          </p:nvSpPr>
          <p:spPr>
            <a:xfrm rot="18000000">
              <a:off x="5341935" y="4167147"/>
              <a:ext cx="381000" cy="5777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Curved Up Arrow 59"/>
            <p:cNvSpPr/>
            <p:nvPr/>
          </p:nvSpPr>
          <p:spPr>
            <a:xfrm>
              <a:off x="7179835" y="2615819"/>
              <a:ext cx="696802" cy="298629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Curved Down Arrow 60"/>
            <p:cNvSpPr/>
            <p:nvPr/>
          </p:nvSpPr>
          <p:spPr>
            <a:xfrm>
              <a:off x="7178001" y="4140710"/>
              <a:ext cx="718584" cy="287434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615297" y="2281727"/>
            <a:ext cx="6084606" cy="381997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07776" y="5657315"/>
            <a:ext cx="2124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 Lab7 material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6851978" y="5638359"/>
            <a:ext cx="1565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Pls</a:t>
            </a:r>
            <a:r>
              <a:rPr lang="en-US" dirty="0" smtClean="0"/>
              <a:t> do these 2 on your 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2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Overview of the Skeleton Code (1)</a:t>
            </a:r>
            <a:br>
              <a:rPr lang="en-US" sz="3600" dirty="0" smtClean="0"/>
            </a:br>
            <a:r>
              <a:rPr lang="en-US" sz="3600" dirty="0" smtClean="0"/>
              <a:t>Work-sharing between functions</a:t>
            </a:r>
            <a:endParaRPr lang="en-US" sz="36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setup() – initialize what the program requires</a:t>
            </a:r>
          </a:p>
          <a:p>
            <a:r>
              <a:rPr lang="en-US" dirty="0"/>
              <a:t>l</a:t>
            </a:r>
            <a:r>
              <a:rPr lang="en-US" dirty="0" smtClean="0"/>
              <a:t>oop() – main loop of the car</a:t>
            </a:r>
          </a:p>
          <a:p>
            <a:pPr lvl="1"/>
            <a:r>
              <a:rPr lang="en-US" dirty="0" err="1" smtClean="0"/>
              <a:t>BluetoothCom</a:t>
            </a:r>
            <a:r>
              <a:rPr lang="en-US" dirty="0" smtClean="0"/>
              <a:t>() – read a command from the </a:t>
            </a:r>
            <a:r>
              <a:rPr lang="en-US" dirty="0" err="1" smtClean="0"/>
              <a:t>bluetooth</a:t>
            </a:r>
            <a:endParaRPr lang="en-US" dirty="0" smtClean="0"/>
          </a:p>
          <a:p>
            <a:pPr lvl="1"/>
            <a:r>
              <a:rPr lang="en-US" dirty="0" err="1" smtClean="0"/>
              <a:t>SetDevice</a:t>
            </a:r>
            <a:r>
              <a:rPr lang="en-US" dirty="0" smtClean="0"/>
              <a:t>() – interpret the command read</a:t>
            </a:r>
          </a:p>
          <a:p>
            <a:pPr lvl="1"/>
            <a:r>
              <a:rPr lang="en-US" b="1" dirty="0" err="1" smtClean="0"/>
              <a:t>StateMachine</a:t>
            </a:r>
            <a:r>
              <a:rPr lang="en-US" dirty="0" smtClean="0"/>
              <a:t>() – state machine when the car is in remote control mode</a:t>
            </a:r>
          </a:p>
          <a:p>
            <a:pPr lvl="1"/>
            <a:r>
              <a:rPr lang="en-US" b="1" dirty="0" err="1" smtClean="0"/>
              <a:t>LightControl</a:t>
            </a:r>
            <a:r>
              <a:rPr lang="en-US" dirty="0" smtClean="0"/>
              <a:t>() – state machine when the car is in light control mode</a:t>
            </a:r>
          </a:p>
          <a:p>
            <a:pPr lvl="1"/>
            <a:r>
              <a:rPr lang="en-US" b="1" dirty="0" err="1" smtClean="0"/>
              <a:t>setLED</a:t>
            </a:r>
            <a:r>
              <a:rPr lang="en-US" dirty="0" smtClean="0"/>
              <a:t>() – change the LED by setting values into </a:t>
            </a:r>
            <a:r>
              <a:rPr lang="en-US" dirty="0" err="1" smtClean="0"/>
              <a:t>pLEDpattern</a:t>
            </a:r>
            <a:r>
              <a:rPr lang="en-US" dirty="0" smtClean="0"/>
              <a:t>[]</a:t>
            </a:r>
          </a:p>
          <a:p>
            <a:pPr lvl="1"/>
            <a:r>
              <a:rPr lang="en-US" dirty="0" err="1" smtClean="0"/>
              <a:t>updateMotor</a:t>
            </a:r>
            <a:r>
              <a:rPr lang="en-US" dirty="0" smtClean="0"/>
              <a:t>() – internal-state management of the motor interface</a:t>
            </a:r>
          </a:p>
          <a:p>
            <a:pPr lvl="1"/>
            <a:r>
              <a:rPr lang="en-US" b="1" dirty="0" err="1" smtClean="0"/>
              <a:t>updateLED</a:t>
            </a:r>
            <a:r>
              <a:rPr lang="en-US" dirty="0" smtClean="0"/>
              <a:t>() – read </a:t>
            </a:r>
            <a:r>
              <a:rPr lang="en-US" dirty="0" err="1"/>
              <a:t>pLEDpattern</a:t>
            </a:r>
            <a:r>
              <a:rPr lang="en-US" dirty="0"/>
              <a:t>[] </a:t>
            </a:r>
            <a:r>
              <a:rPr lang="en-US" dirty="0" smtClean="0"/>
              <a:t>and send hardware commands</a:t>
            </a:r>
          </a:p>
          <a:p>
            <a:pPr lvl="2"/>
            <a:r>
              <a:rPr lang="en-US" dirty="0" err="1" smtClean="0"/>
              <a:t>getCode</a:t>
            </a:r>
            <a:r>
              <a:rPr lang="en-US" dirty="0"/>
              <a:t>() </a:t>
            </a:r>
            <a:r>
              <a:rPr lang="en-US" dirty="0" smtClean="0"/>
              <a:t>– convert character to 7-segment on/off values</a:t>
            </a:r>
          </a:p>
          <a:p>
            <a:pPr lvl="1"/>
            <a:r>
              <a:rPr lang="en-US" dirty="0" err="1" smtClean="0"/>
              <a:t>slowDown</a:t>
            </a:r>
            <a:r>
              <a:rPr lang="en-US" dirty="0" smtClean="0"/>
              <a:t>() – a fixed delay for the car to execute the motor moves for some time</a:t>
            </a:r>
          </a:p>
          <a:p>
            <a:r>
              <a:rPr lang="en-US" i="1" dirty="0" smtClean="0"/>
              <a:t>Students are allowed to edit the bold-typed functions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v14.10.13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Code Overview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296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Overview of the Skeleton Code </a:t>
            </a:r>
            <a:r>
              <a:rPr lang="en-US" sz="3600" dirty="0" smtClean="0"/>
              <a:t>(2)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Motor interface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prevent bad things due to sudden change of speed</a:t>
            </a:r>
            <a:r>
              <a:rPr lang="en-US" baseline="30000" dirty="0" smtClean="0"/>
              <a:t>[2]</a:t>
            </a:r>
            <a:r>
              <a:rPr lang="en-US" dirty="0" smtClean="0"/>
              <a:t>, a motor interface is provided.</a:t>
            </a:r>
            <a:endParaRPr lang="en-US" dirty="0"/>
          </a:p>
          <a:p>
            <a:r>
              <a:rPr lang="en-US" dirty="0" smtClean="0"/>
              <a:t>Initialize (already done before setup())</a:t>
            </a:r>
          </a:p>
          <a:p>
            <a:pPr lvl="1"/>
            <a:r>
              <a:rPr lang="en-US" dirty="0" err="1" smtClean="0"/>
              <a:t>setProperties</a:t>
            </a:r>
            <a:r>
              <a:rPr lang="en-US" dirty="0" smtClean="0"/>
              <a:t>() – set the minimum, maximum speed and the “step” value, which is the limit of change of speed per time-step.</a:t>
            </a:r>
          </a:p>
          <a:p>
            <a:r>
              <a:rPr lang="en-US" dirty="0" smtClean="0"/>
              <a:t>Functions Exposed to the Students</a:t>
            </a:r>
          </a:p>
          <a:p>
            <a:pPr lvl="1"/>
            <a:r>
              <a:rPr lang="en-US" dirty="0" smtClean="0"/>
              <a:t>set() – set the speed we want it to have</a:t>
            </a:r>
          </a:p>
          <a:p>
            <a:pPr lvl="1"/>
            <a:r>
              <a:rPr lang="en-US" dirty="0" err="1" smtClean="0"/>
              <a:t>getSpeed</a:t>
            </a:r>
            <a:r>
              <a:rPr lang="en-US" dirty="0" smtClean="0"/>
              <a:t>() – get the speed the motor currently is running at</a:t>
            </a:r>
          </a:p>
          <a:p>
            <a:r>
              <a:rPr lang="en-US" dirty="0" smtClean="0"/>
              <a:t>Other Function</a:t>
            </a:r>
          </a:p>
          <a:p>
            <a:pPr lvl="1"/>
            <a:r>
              <a:rPr lang="en-US" dirty="0" smtClean="0"/>
              <a:t>update() – declare a time-step to the interface.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v14.10.13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tint val="75000"/>
                  </a:prstClr>
                </a:solidFill>
              </a:rPr>
              <a:t>Code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1F1-8214-4FEC-9FC5-6D29563E6198}" type="slidenum">
              <a:rPr lang="en-GB" smtClean="0"/>
              <a:t>9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47700" y="5865620"/>
            <a:ext cx="784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[2] such as skidding, burn of parts due to back EMF, etc.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67131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1150</Words>
  <Application>Microsoft Office PowerPoint</Application>
  <PresentationFormat>On-screen Show (4:3)</PresentationFormat>
  <Paragraphs>242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Omni-wheel Car Additional Documentation</vt:lpstr>
      <vt:lpstr>Purpose</vt:lpstr>
      <vt:lpstr>Contents</vt:lpstr>
      <vt:lpstr>Mechanism of the Car (1)</vt:lpstr>
      <vt:lpstr>Mechanism of the Car (2)</vt:lpstr>
      <vt:lpstr>Mechanism of the Car (3)</vt:lpstr>
      <vt:lpstr>Mechanism of the Car (4)</vt:lpstr>
      <vt:lpstr>Overview of the Skeleton Code (1) Work-sharing between functions</vt:lpstr>
      <vt:lpstr>Overview of the Skeleton Code (2) Motor interface</vt:lpstr>
      <vt:lpstr>Remote Control</vt:lpstr>
      <vt:lpstr>Receiving Joystick Input (1)</vt:lpstr>
      <vt:lpstr>Receiving Joystick Input (2)</vt:lpstr>
      <vt:lpstr>Receiving Light Input</vt:lpstr>
      <vt:lpstr>State Diagram</vt:lpstr>
      <vt:lpstr>PowerPoint Presentation</vt:lpstr>
      <vt:lpstr>State transition conditions</vt:lpstr>
      <vt:lpstr>“DEBUG” board</vt:lpstr>
      <vt:lpstr>TODO list for students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Eden</dc:creator>
  <cp:lastModifiedBy>khwong</cp:lastModifiedBy>
  <cp:revision>61</cp:revision>
  <dcterms:created xsi:type="dcterms:W3CDTF">2014-07-28T08:30:42Z</dcterms:created>
  <dcterms:modified xsi:type="dcterms:W3CDTF">2014-10-14T02:58:31Z</dcterms:modified>
</cp:coreProperties>
</file>