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5" r:id="rId10"/>
    <p:sldId id="264" r:id="rId11"/>
    <p:sldId id="293" r:id="rId12"/>
    <p:sldId id="276" r:id="rId13"/>
    <p:sldId id="277" r:id="rId14"/>
    <p:sldId id="283" r:id="rId15"/>
    <p:sldId id="273" r:id="rId16"/>
    <p:sldId id="274" r:id="rId17"/>
    <p:sldId id="281" r:id="rId18"/>
    <p:sldId id="275" r:id="rId19"/>
    <p:sldId id="286" r:id="rId20"/>
    <p:sldId id="280" r:id="rId21"/>
    <p:sldId id="284" r:id="rId22"/>
    <p:sldId id="288" r:id="rId23"/>
    <p:sldId id="285" r:id="rId24"/>
    <p:sldId id="289" r:id="rId25"/>
    <p:sldId id="290" r:id="rId26"/>
    <p:sldId id="291" r:id="rId27"/>
    <p:sldId id="294" r:id="rId28"/>
    <p:sldId id="272" r:id="rId29"/>
    <p:sldId id="261" r:id="rId30"/>
    <p:sldId id="271" r:id="rId31"/>
    <p:sldId id="269" r:id="rId32"/>
    <p:sldId id="270" r:id="rId3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C1CDF-FCA6-4DF8-AC60-943B4964A670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E971-F074-4A4E-95BD-3B8C47460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5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7E971-F074-4A4E-95BD-3B8C47460BA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8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7E971-F074-4A4E-95BD-3B8C47460BA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49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7E971-F074-4A4E-95BD-3B8C47460BA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8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3419-441E-4BAA-B855-28FF55C85C29}" type="datetime1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0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5CE46-BDC2-4B07-A033-A3E4F6E263AD}" type="datetime1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9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AA271-82E1-4BBC-BF42-F1505E9AA37E}" type="datetime1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29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DF395-D7E8-4E37-8E4B-29B8E5F221F3}" type="datetime1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9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6012B-74B5-41C2-8272-D65F2320EE5F}" type="datetime1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8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1F549-CD05-42FA-B538-FA68310143B1}" type="datetime1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7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D6DA-EB23-43C7-BCA0-3F612ED38919}" type="datetime1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8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B0C65-6570-4DAB-B89C-78F2D847783B}" type="datetime1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66CA-30B2-45E4-8282-7910581CF409}" type="datetime1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9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541E4-C60E-46EC-8F38-1CAD20B72863}" type="datetime1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9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A94AC-65F1-4A92-A721-02C5969F508A}" type="datetime1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4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0E8D5-B23A-44E1-B5EF-58C654BC1D1F}" type="datetime1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Pose estimation methods v01.b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1A437-43F4-4653-B2E4-0B3B327C0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hyperlink" Target="https://www.researchgate.net/publication/49458221_EPnP_An_accurate_On_solution_to_the_PnP_problem" TargetMode="External"/><Relationship Id="rId4" Type="http://schemas.openxmlformats.org/officeDocument/2006/relationships/hyperlink" Target="https://en.wikipedia.org/wiki/Barycentric_coordinate_syste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png"/><Relationship Id="rId2" Type="http://schemas.openxmlformats.org/officeDocument/2006/relationships/hyperlink" Target="https://docs.opencv.org/3.4.0/d5/dae/tutorial_aruco_detec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V7vOTvUCx8" TargetMode="External"/><Relationship Id="rId5" Type="http://schemas.openxmlformats.org/officeDocument/2006/relationships/image" Target="../media/image8.emf"/><Relationship Id="rId4" Type="http://schemas.openxmlformats.org/officeDocument/2006/relationships/hyperlink" Target="https://youtu.be/IsXWrcB_Hvs?t=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arycentric_coordinate_system%20%5b1" TargetMode="Externa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hyperlink" Target="https://en.wikipedia.org/wiki/Reprojection_error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wwd7086/CV-Epnp" TargetMode="External"/><Relationship Id="rId7" Type="http://schemas.openxmlformats.org/officeDocument/2006/relationships/hyperlink" Target="https://docs.opencv.org/trunk/d5/dae/tutorial_aruco_detection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pfl.ch/labs/cvlab/wp-content/uploads/2018/08/EPnP_matlab.zip" TargetMode="External"/><Relationship Id="rId5" Type="http://schemas.openxmlformats.org/officeDocument/2006/relationships/hyperlink" Target="https://www.researchgate.net/publication/49458221_EPnP_An_accurate_On_solution_to_the_PnP_problem" TargetMode="External"/><Relationship Id="rId4" Type="http://schemas.openxmlformats.org/officeDocument/2006/relationships/hyperlink" Target="https://en.wikipedia.org/wiki/Barycentric_coordinate_system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link.springer.com/content/pdf/10.1007%25https:/link.springer.com/content/pdf/10.1007/978-3-642-02230-2.pdf2F978-3-642-02230-2.pdf" TargetMode="External"/><Relationship Id="rId13" Type="http://schemas.openxmlformats.org/officeDocument/2006/relationships/hyperlink" Target="http://www.cse.cuhk.edu.hk/~khwong/j2004_IEEE_chang_MM_xlowe_draft.pdf" TargetMode="External"/><Relationship Id="rId3" Type="http://schemas.openxmlformats.org/officeDocument/2006/relationships/hyperlink" Target="http://home.in.tum.de/~grembowi/ar2004_05/3dPoseEstimation_presentation.pdfPOSIT" TargetMode="External"/><Relationship Id="rId7" Type="http://schemas.openxmlformats.org/officeDocument/2006/relationships/hyperlink" Target="http://www.haowuhw.com/pose/report.pdf" TargetMode="External"/><Relationship Id="rId12" Type="http://schemas.openxmlformats.org/officeDocument/2006/relationships/hyperlink" Target="Vincent%20Lepetit%20&#183;%20Francesc%20Moreno-Noguer%20&#183;%20Pascal%20Fu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.in.tum.de/~grembowi/ar2004_05/3dPoseEstimation_elaboration.pdf" TargetMode="External"/><Relationship Id="rId11" Type="http://schemas.openxmlformats.org/officeDocument/2006/relationships/hyperlink" Target="http://home.in.tum.de/~grembowi/ar2004_05/3dPoseEstimation_presentation.pdf" TargetMode="External"/><Relationship Id="rId5" Type="http://schemas.openxmlformats.org/officeDocument/2006/relationships/hyperlink" Target="https://link.springer.com/journal/11263/15/1/page/1" TargetMode="External"/><Relationship Id="rId15" Type="http://schemas.openxmlformats.org/officeDocument/2006/relationships/hyperlink" Target="http://www.cfar.umd.edu/~daniel/Site_2/Code.html" TargetMode="External"/><Relationship Id="rId10" Type="http://schemas.openxmlformats.org/officeDocument/2006/relationships/hyperlink" Target="https://link.springer.com/book/10.1007/978-3-642-02230-2" TargetMode="External"/><Relationship Id="rId4" Type="http://schemas.openxmlformats.org/officeDocument/2006/relationships/hyperlink" Target="https://link.springer.com/journal/11263" TargetMode="External"/><Relationship Id="rId9" Type="http://schemas.openxmlformats.org/officeDocument/2006/relationships/hyperlink" Target="https://link.springer.com/conference/scia" TargetMode="External"/><Relationship Id="rId14" Type="http://schemas.openxmlformats.org/officeDocument/2006/relationships/hyperlink" Target="http://people.rennes.inria.fr/Eric.Marchand/pose-estimation/tutorial-pose-dementhon-opencv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5188876/rotation-matrix-given-angle-and-point-in-x-y-z" TargetMode="External"/><Relationship Id="rId2" Type="http://schemas.openxmlformats.org/officeDocument/2006/relationships/hyperlink" Target="https://math.stackexchange.com/questions/180418/calculate-rotation-matrix-to-align-vector-a-to-vector-b-in-3d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hyperlink" Target="http://www.haowuhw.com/pose/report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09800"/>
            <a:ext cx="7772400" cy="1470025"/>
          </a:xfrm>
        </p:spPr>
        <p:txBody>
          <a:bodyPr/>
          <a:lstStyle/>
          <a:p>
            <a:r>
              <a:rPr lang="en-US"/>
              <a:t>Pose estimation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KH Wong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5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619216"/>
            <a:ext cx="2667000" cy="763138"/>
          </a:xfrm>
        </p:spPr>
        <p:txBody>
          <a:bodyPr>
            <a:noAutofit/>
          </a:bodyPr>
          <a:lstStyle/>
          <a:p>
            <a:pPr algn="l"/>
            <a:r>
              <a:rPr lang="fr-FR" sz="2800" err="1"/>
              <a:t>EPnP</a:t>
            </a:r>
            <a:r>
              <a:rPr lang="fr-FR" sz="2800"/>
              <a:t>: Efficient Perspective-n-Point Camera Pose Estimation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4254" y="1966747"/>
            <a:ext cx="2449510" cy="4519952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 </a:t>
            </a:r>
            <a:r>
              <a:rPr lang="en-US" sz="2000" dirty="0">
                <a:hlinkClick r:id="rId4"/>
              </a:rPr>
              <a:t>[1] </a:t>
            </a:r>
            <a:r>
              <a:rPr lang="en-US" sz="2200" dirty="0" err="1">
                <a:hlinkClick r:id="rId4"/>
              </a:rPr>
              <a:t>Barycentric</a:t>
            </a:r>
            <a:r>
              <a:rPr lang="en-US" sz="2200" dirty="0">
                <a:hlinkClick r:id="rId4"/>
              </a:rPr>
              <a:t> coordinate system https://en.wikipedia.org/wiki/Barycentric_coordinate_system</a:t>
            </a:r>
            <a:endParaRPr lang="en-US" sz="2200" dirty="0"/>
          </a:p>
          <a:p>
            <a:r>
              <a:rPr lang="en-US" sz="2200" dirty="0">
                <a:hlinkClick r:id="rId5"/>
              </a:rPr>
              <a:t>[2] Vincent </a:t>
            </a:r>
            <a:r>
              <a:rPr lang="en-US" sz="2200" dirty="0" err="1">
                <a:hlinkClick r:id="rId5"/>
              </a:rPr>
              <a:t>Lepetit</a:t>
            </a:r>
            <a:r>
              <a:rPr lang="en-US" sz="2200" dirty="0">
                <a:hlinkClick r:id="rId5"/>
              </a:rPr>
              <a:t> · </a:t>
            </a:r>
            <a:r>
              <a:rPr lang="en-US" sz="2200" dirty="0" err="1">
                <a:hlinkClick r:id="rId5"/>
              </a:rPr>
              <a:t>Francesc</a:t>
            </a:r>
            <a:r>
              <a:rPr lang="en-US" sz="2200" dirty="0">
                <a:hlinkClick r:id="rId5"/>
              </a:rPr>
              <a:t> Moreno-</a:t>
            </a:r>
            <a:r>
              <a:rPr lang="en-US" sz="2200" dirty="0" err="1">
                <a:hlinkClick r:id="rId5"/>
              </a:rPr>
              <a:t>Noguer</a:t>
            </a:r>
            <a:r>
              <a:rPr lang="en-US" sz="2200" dirty="0">
                <a:hlinkClick r:id="rId5"/>
              </a:rPr>
              <a:t> · Pascal </a:t>
            </a:r>
            <a:r>
              <a:rPr lang="en-US" sz="2200" dirty="0" err="1">
                <a:hlinkClick r:id="rId5"/>
              </a:rPr>
              <a:t>Fua</a:t>
            </a:r>
            <a:r>
              <a:rPr lang="en-US" sz="2200" dirty="0">
                <a:hlinkClick r:id="rId5"/>
              </a:rPr>
              <a:t>, "</a:t>
            </a:r>
            <a:r>
              <a:rPr lang="en-US" sz="2200" dirty="0" err="1">
                <a:hlinkClick r:id="rId5"/>
              </a:rPr>
              <a:t>EPnP</a:t>
            </a:r>
            <a:r>
              <a:rPr lang="en-US" sz="2200" dirty="0">
                <a:hlinkClick r:id="rId5"/>
              </a:rPr>
              <a:t>: An Accurate O(n) Solution to the PnP Problem", International Journal of Computer Vision , February 2009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2895600" cy="365125"/>
          </a:xfrm>
        </p:spPr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57829" y="6001273"/>
            <a:ext cx="2133600" cy="365125"/>
          </a:xfrm>
        </p:spPr>
        <p:txBody>
          <a:bodyPr/>
          <a:lstStyle/>
          <a:p>
            <a:fld id="{E6E1A437-43F4-4653-B2E4-0B3B327C07EE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522264"/>
              </p:ext>
            </p:extLst>
          </p:nvPr>
        </p:nvGraphicFramePr>
        <p:xfrm>
          <a:off x="2493963" y="0"/>
          <a:ext cx="5695950" cy="681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6" imgW="5003640" imgH="5981400" progId="Equation.3">
                  <p:embed/>
                </p:oleObj>
              </mc:Choice>
              <mc:Fallback>
                <p:oleObj name="Equation" r:id="rId6" imgW="5003640" imgH="5981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963" y="0"/>
                        <a:ext cx="5695950" cy="681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286000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5590560" y="4226723"/>
            <a:ext cx="3507508" cy="1598814"/>
            <a:chOff x="5590560" y="4226723"/>
            <a:chExt cx="3507508" cy="1598814"/>
          </a:xfrm>
        </p:grpSpPr>
        <p:sp>
          <p:nvSpPr>
            <p:cNvPr id="30" name="Oval 29"/>
            <p:cNvSpPr/>
            <p:nvPr/>
          </p:nvSpPr>
          <p:spPr>
            <a:xfrm>
              <a:off x="6707286" y="468302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843775" y="5064021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872524" y="4512855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6508830" y="4889000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8251270" y="4639623"/>
              <a:ext cx="0" cy="6368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7717870" y="5276438"/>
              <a:ext cx="533400" cy="2122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 flipV="1">
              <a:off x="7565470" y="5054368"/>
              <a:ext cx="685800" cy="2220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6284227" y="4484808"/>
              <a:ext cx="152400" cy="62493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254270" y="5019089"/>
              <a:ext cx="309231" cy="1061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6225508" y="5082898"/>
              <a:ext cx="533400" cy="2171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8193590" y="4902207"/>
              <a:ext cx="90447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Camera</a:t>
              </a:r>
            </a:p>
            <a:p>
              <a:r>
                <a:rPr lang="en-US" err="1"/>
                <a:t>Coord</a:t>
              </a:r>
              <a:r>
                <a:rPr lang="en-US"/>
                <a:t>. </a:t>
              </a:r>
            </a:p>
            <a:p>
              <a:r>
                <a:rPr lang="en-US"/>
                <a:t>sys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590560" y="4427335"/>
              <a:ext cx="93042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World </a:t>
              </a:r>
              <a:r>
                <a:rPr lang="en-US" err="1"/>
                <a:t>corrd</a:t>
              </a:r>
              <a:r>
                <a:rPr lang="en-US"/>
                <a:t>. sys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7300262" y="4403342"/>
              <a:ext cx="92824" cy="25527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360176" y="4226723"/>
              <a:ext cx="1689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Control point    j</a:t>
              </a:r>
            </a:p>
          </p:txBody>
        </p:sp>
        <p:sp>
          <p:nvSpPr>
            <p:cNvPr id="55" name="5-Point Star 54"/>
            <p:cNvSpPr/>
            <p:nvPr/>
          </p:nvSpPr>
          <p:spPr>
            <a:xfrm>
              <a:off x="7156325" y="4696321"/>
              <a:ext cx="98317" cy="120125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5-Point Star 55"/>
            <p:cNvSpPr/>
            <p:nvPr/>
          </p:nvSpPr>
          <p:spPr>
            <a:xfrm>
              <a:off x="6845805" y="5243236"/>
              <a:ext cx="98317" cy="120125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5-Point Star 56"/>
            <p:cNvSpPr/>
            <p:nvPr/>
          </p:nvSpPr>
          <p:spPr>
            <a:xfrm>
              <a:off x="6944249" y="4921081"/>
              <a:ext cx="98317" cy="120125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5-Point Star 57"/>
            <p:cNvSpPr/>
            <p:nvPr/>
          </p:nvSpPr>
          <p:spPr>
            <a:xfrm>
              <a:off x="6745458" y="4810400"/>
              <a:ext cx="98317" cy="120125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206016" y="5049298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7358416" y="5201698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7448795" y="4902207"/>
              <a:ext cx="76200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5-Point Star 61"/>
            <p:cNvSpPr/>
            <p:nvPr/>
          </p:nvSpPr>
          <p:spPr>
            <a:xfrm>
              <a:off x="8730791" y="4343279"/>
              <a:ext cx="98317" cy="120125"/>
            </a:xfrm>
            <a:prstGeom prst="star5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5982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730" y="4839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Application of </a:t>
            </a:r>
            <a:r>
              <a:rPr lang="en-US" dirty="0" err="1"/>
              <a:t>Epnp</a:t>
            </a:r>
            <a:r>
              <a:rPr lang="en-US" dirty="0"/>
              <a:t> (</a:t>
            </a:r>
            <a:r>
              <a:rPr lang="en-US" dirty="0" err="1"/>
              <a:t>solvepnp</a:t>
            </a:r>
            <a:r>
              <a:rPr lang="en-US" dirty="0"/>
              <a:t> in </a:t>
            </a:r>
            <a:r>
              <a:rPr lang="en-US" dirty="0" err="1"/>
              <a:t>opencv</a:t>
            </a:r>
            <a:r>
              <a:rPr lang="en-US" dirty="0"/>
              <a:t> </a:t>
            </a:r>
            <a:r>
              <a:rPr lang="en-US" dirty="0" err="1"/>
              <a:t>Aruco</a:t>
            </a:r>
            <a:r>
              <a:rPr lang="en-US" dirty="0"/>
              <a:t> pose tracker</a:t>
            </a:r>
            <a:br>
              <a:rPr lang="en-US" dirty="0"/>
            </a:br>
            <a:r>
              <a:rPr lang="en-US" sz="2000" dirty="0">
                <a:hlinkClick r:id="rId2"/>
              </a:rPr>
              <a:t>https://docs.opencv.org/3.4.0/d5/dae/tutorial_aruco_detection.html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2425" y="1721852"/>
            <a:ext cx="5041016" cy="445511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From //https://github.com/njanirudh/Aruco_tracker</a:t>
            </a:r>
          </a:p>
          <a:p>
            <a:pPr marL="285750" indent="-285750"/>
            <a:r>
              <a:rPr lang="en-US" sz="2000" dirty="0"/>
              <a:t>Download project.zip ,</a:t>
            </a:r>
          </a:p>
          <a:p>
            <a:pPr marL="285750" indent="-285750"/>
            <a:r>
              <a:rPr lang="en-US" sz="2000" dirty="0"/>
              <a:t>unzip to a dir. e.g. \</a:t>
            </a:r>
            <a:r>
              <a:rPr lang="en-US" sz="2000" dirty="0" err="1"/>
              <a:t>Aruco_Tracker</a:t>
            </a:r>
            <a:r>
              <a:rPr lang="en-US" sz="2000" dirty="0"/>
              <a:t>-master</a:t>
            </a:r>
          </a:p>
          <a:p>
            <a:pPr marL="285750" indent="-285750"/>
            <a:r>
              <a:rPr lang="en-US" sz="2000" dirty="0"/>
              <a:t>Copy </a:t>
            </a:r>
            <a:r>
              <a:rPr lang="en-US" sz="2000" dirty="0" err="1"/>
              <a:t>Aruco_Tracker</a:t>
            </a:r>
            <a:r>
              <a:rPr lang="en-US" sz="2000" dirty="0"/>
              <a:t>-master\</a:t>
            </a:r>
            <a:r>
              <a:rPr lang="en-US" sz="2000" dirty="0" err="1"/>
              <a:t>calib_images</a:t>
            </a:r>
            <a:r>
              <a:rPr lang="en-US" sz="2000" dirty="0"/>
              <a:t>\checkerboard\*.jpg to </a:t>
            </a:r>
            <a:r>
              <a:rPr lang="en-US" sz="2000" dirty="0" err="1"/>
              <a:t>Aruco_Tracker</a:t>
            </a:r>
            <a:r>
              <a:rPr lang="en-US" sz="2000" dirty="0"/>
              <a:t>-master\</a:t>
            </a:r>
            <a:r>
              <a:rPr lang="en-US" sz="2000" dirty="0" err="1"/>
              <a:t>calib_images</a:t>
            </a:r>
            <a:endParaRPr lang="en-US" sz="2000" dirty="0"/>
          </a:p>
          <a:p>
            <a:pPr marL="285750" indent="-285750"/>
            <a:r>
              <a:rPr lang="en-US" sz="2000" dirty="0"/>
              <a:t>change line 6 of aruco_tracker.py to : </a:t>
            </a:r>
          </a:p>
          <a:p>
            <a:pPr marL="742950" lvl="1" indent="-285750"/>
            <a:r>
              <a:rPr lang="en-US" sz="2000" dirty="0"/>
              <a:t>cap = cv2.VideoCapture(0). </a:t>
            </a:r>
          </a:p>
          <a:p>
            <a:pPr marL="742950" lvl="1" indent="-285750"/>
            <a:r>
              <a:rPr lang="en-US" sz="2000" dirty="0"/>
              <a:t>Run  it</a:t>
            </a:r>
          </a:p>
          <a:p>
            <a:pPr marL="742950" lvl="1" indent="-285750"/>
            <a:r>
              <a:rPr lang="en-US" sz="2000" dirty="0" err="1"/>
              <a:t>conda</a:t>
            </a:r>
            <a:r>
              <a:rPr lang="en-US" sz="2000" dirty="0"/>
              <a:t>&gt;&gt;pythonaruco_tracker.py</a:t>
            </a:r>
          </a:p>
          <a:p>
            <a:pPr marL="285750" indent="-285750"/>
            <a:r>
              <a:rPr lang="en-US" sz="2000" dirty="0"/>
              <a:t>Print the 6x6 </a:t>
            </a:r>
            <a:r>
              <a:rPr lang="en-US" sz="2000" dirty="0" err="1"/>
              <a:t>aruco</a:t>
            </a:r>
            <a:r>
              <a:rPr lang="en-US" sz="2000" dirty="0"/>
              <a:t> marker (in  \</a:t>
            </a:r>
            <a:r>
              <a:rPr lang="en-US" sz="2000" dirty="0" err="1"/>
              <a:t>Aruco_Tracker</a:t>
            </a:r>
            <a:r>
              <a:rPr lang="en-US" sz="2000" dirty="0"/>
              <a:t>-master\images\marker_66.jpg) and show to the camera, it will be tracked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Stem4: Arduino and Computer vision, v.0.b2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88E0B-1669-45B5-A129-F4C05477748E}" type="slidenum">
              <a:rPr lang="en-US" smtClean="0"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1981" y="3898200"/>
            <a:ext cx="2889544" cy="21651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279889" y="3418051"/>
            <a:ext cx="3524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https://youtu.be/IsXWrcB_Hvs?t=6</a:t>
            </a:r>
            <a:r>
              <a:rPr lang="en-US" dirty="0"/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3441" y="1721852"/>
            <a:ext cx="3410618" cy="170714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991224" y="5997969"/>
            <a:ext cx="3152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https://www.youtube.com/watch?v=sV7vOTvUCx8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61105"/>
            <a:ext cx="822827" cy="82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75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Barycentric</a:t>
            </a:r>
            <a:r>
              <a:rPr lang="en-US"/>
              <a:t> coordinate system</a:t>
            </a:r>
            <a:br>
              <a:rPr lang="en-US"/>
            </a:br>
            <a:r>
              <a:rPr lang="en-US" sz="2200">
                <a:hlinkClick r:id="rId3"/>
              </a:rPr>
              <a:t>https://en.wikipedia.org/wiki/Barycentric_coordinate_system [1</a:t>
            </a:r>
            <a:r>
              <a:rPr lang="en-US" sz="2200"/>
              <a:t>]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88" y="1276141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/>
              <a:t>Any 3D world feature (or called model)  point </a:t>
            </a:r>
            <a:r>
              <a:rPr lang="en-US" sz="2000" i="1" dirty="0" err="1"/>
              <a:t>P</a:t>
            </a:r>
            <a:r>
              <a:rPr lang="en-US" sz="2000" i="1" baseline="-25000" dirty="0" err="1"/>
              <a:t>i</a:t>
            </a:r>
            <a:r>
              <a:rPr lang="en-US" sz="2000" i="1" baseline="30000" dirty="0" err="1"/>
              <a:t>w</a:t>
            </a:r>
            <a:r>
              <a:rPr lang="en-US" sz="2000" dirty="0"/>
              <a:t> (  ) can be represented by N(e.g. N=4) 3D world control points  (   )  </a:t>
            </a:r>
            <a:r>
              <a:rPr lang="en-US" sz="2000" dirty="0" err="1"/>
              <a:t>C</a:t>
            </a:r>
            <a:r>
              <a:rPr lang="en-US" sz="2000" baseline="-25000" dirty="0" err="1"/>
              <a:t>j</a:t>
            </a:r>
            <a:r>
              <a:rPr lang="en-US" sz="2000" baseline="30000" dirty="0" err="1"/>
              <a:t>w</a:t>
            </a:r>
            <a:r>
              <a:rPr lang="en-US" sz="2000" baseline="-25000" dirty="0"/>
              <a:t>=1,2,3,4 </a:t>
            </a:r>
            <a:r>
              <a:rPr lang="en-US" sz="2000" dirty="0"/>
              <a:t>using the formula below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39011" y="6480828"/>
            <a:ext cx="2895600" cy="365125"/>
          </a:xfrm>
        </p:spPr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12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24655" y="4949817"/>
            <a:ext cx="0" cy="636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991255" y="5586632"/>
            <a:ext cx="533400" cy="2122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3838855" y="5364562"/>
            <a:ext cx="685800" cy="222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08397" y="5652038"/>
            <a:ext cx="1204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Camera</a:t>
            </a:r>
          </a:p>
          <a:p>
            <a:r>
              <a:rPr lang="en-US"/>
              <a:t>Coord.sys</a:t>
            </a:r>
          </a:p>
        </p:txBody>
      </p:sp>
      <p:sp>
        <p:nvSpPr>
          <p:cNvPr id="21" name="5-Point Star 20"/>
          <p:cNvSpPr/>
          <p:nvPr/>
        </p:nvSpPr>
        <p:spPr>
          <a:xfrm>
            <a:off x="3838855" y="4695918"/>
            <a:ext cx="98317" cy="1201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2259855" y="5570967"/>
            <a:ext cx="98317" cy="1201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3704516" y="5048348"/>
            <a:ext cx="98317" cy="120125"/>
          </a:xfrm>
          <a:prstGeom prst="star5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2804103" y="4677245"/>
            <a:ext cx="98317" cy="1201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654054" y="3858625"/>
            <a:ext cx="420108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=3D feature point </a:t>
            </a:r>
            <a:r>
              <a:rPr lang="en-US" i="1" dirty="0" err="1"/>
              <a:t>P</a:t>
            </a:r>
            <a:r>
              <a:rPr lang="en-US" i="1" baseline="30000" dirty="0" err="1"/>
              <a:t>w</a:t>
            </a:r>
            <a:r>
              <a:rPr lang="en-US" i="1" baseline="-25000" dirty="0" err="1"/>
              <a:t>i</a:t>
            </a:r>
            <a:r>
              <a:rPr lang="en-US" i="1" baseline="-25000" dirty="0"/>
              <a:t>=1,2,3,4</a:t>
            </a:r>
            <a:r>
              <a:rPr lang="en-US" dirty="0"/>
              <a:t> in world </a:t>
            </a:r>
            <a:r>
              <a:rPr lang="en-US" dirty="0" err="1"/>
              <a:t>coord</a:t>
            </a:r>
            <a:r>
              <a:rPr lang="en-US" dirty="0"/>
              <a:t>.</a:t>
            </a:r>
          </a:p>
          <a:p>
            <a:r>
              <a:rPr lang="en-US" dirty="0"/>
              <a:t>=3D Control point  </a:t>
            </a:r>
            <a:r>
              <a:rPr lang="en-US" i="1" dirty="0" err="1"/>
              <a:t>C</a:t>
            </a:r>
            <a:r>
              <a:rPr lang="en-US" i="1" baseline="-25000" dirty="0" err="1"/>
              <a:t>j</a:t>
            </a:r>
            <a:r>
              <a:rPr lang="en-US" i="1" baseline="30000" dirty="0" err="1"/>
              <a:t>w</a:t>
            </a:r>
            <a:r>
              <a:rPr lang="en-US" i="1" baseline="-25000" dirty="0"/>
              <a:t>=1,2,3,4</a:t>
            </a:r>
            <a:r>
              <a:rPr lang="en-US" i="1" dirty="0"/>
              <a:t> </a:t>
            </a:r>
            <a:r>
              <a:rPr lang="en-US" dirty="0"/>
              <a:t>in world </a:t>
            </a:r>
            <a:r>
              <a:rPr lang="en-US" dirty="0" err="1"/>
              <a:t>coord</a:t>
            </a:r>
            <a:r>
              <a:rPr lang="en-US" dirty="0"/>
              <a:t>.</a:t>
            </a:r>
          </a:p>
          <a:p>
            <a:endParaRPr lang="en-US" baseline="-25000" dirty="0"/>
          </a:p>
          <a:p>
            <a:endParaRPr lang="en-US" dirty="0"/>
          </a:p>
          <a:p>
            <a:endParaRPr lang="en-US" baseline="-25000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009636" y="4154992"/>
            <a:ext cx="421237" cy="6093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1506670" y="4739434"/>
            <a:ext cx="517070" cy="38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009697" y="4739434"/>
            <a:ext cx="169533" cy="583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60091" y="4142068"/>
            <a:ext cx="867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World</a:t>
            </a:r>
          </a:p>
          <a:p>
            <a:r>
              <a:rPr lang="en-US" dirty="0" err="1"/>
              <a:t>Coord</a:t>
            </a:r>
            <a:r>
              <a:rPr lang="en-US" dirty="0"/>
              <a:t>. </a:t>
            </a:r>
          </a:p>
          <a:p>
            <a:r>
              <a:rPr lang="en-US" dirty="0"/>
              <a:t>sys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990600" y="1295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86698"/>
              </p:ext>
            </p:extLst>
          </p:nvPr>
        </p:nvGraphicFramePr>
        <p:xfrm>
          <a:off x="617538" y="1901825"/>
          <a:ext cx="8299450" cy="209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name="Equation" r:id="rId4" imgW="4622760" imgH="1168200" progId="Equation.3">
                  <p:embed/>
                </p:oleObj>
              </mc:Choice>
              <mc:Fallback>
                <p:oleObj name="Equation" r:id="rId4" imgW="462276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538" y="1901825"/>
                        <a:ext cx="8299450" cy="2093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5-Point Star 79"/>
          <p:cNvSpPr/>
          <p:nvPr/>
        </p:nvSpPr>
        <p:spPr>
          <a:xfrm>
            <a:off x="4717835" y="1762111"/>
            <a:ext cx="98317" cy="1201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-10774" y="4973661"/>
            <a:ext cx="1762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Choose the center of the model points as one of the control points</a:t>
            </a:r>
          </a:p>
        </p:txBody>
      </p:sp>
      <p:cxnSp>
        <p:nvCxnSpPr>
          <p:cNvPr id="84" name="Straight Arrow Connector 83"/>
          <p:cNvCxnSpPr/>
          <p:nvPr/>
        </p:nvCxnSpPr>
        <p:spPr>
          <a:xfrm flipV="1">
            <a:off x="872415" y="4787780"/>
            <a:ext cx="1922934" cy="407514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701535" y="4726502"/>
            <a:ext cx="3407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Our </a:t>
            </a:r>
            <a:r>
              <a:rPr lang="en-US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pose estimation </a:t>
            </a:r>
            <a:r>
              <a:rPr lang="en-US">
                <a:solidFill>
                  <a:srgbClr val="FF0000"/>
                </a:solidFill>
              </a:rPr>
              <a:t>task is to find Rotation (R), Translation (T) between the world and camera </a:t>
            </a:r>
            <a:r>
              <a:rPr lang="en-US" err="1">
                <a:solidFill>
                  <a:srgbClr val="FF0000"/>
                </a:solidFill>
              </a:rPr>
              <a:t>coord</a:t>
            </a:r>
            <a:r>
              <a:rPr lang="en-US">
                <a:solidFill>
                  <a:srgbClr val="FF0000"/>
                </a:solidFill>
              </a:rPr>
              <a:t>. Systems if model points (</a:t>
            </a:r>
            <a:r>
              <a:rPr lang="en-US" i="1" err="1">
                <a:solidFill>
                  <a:srgbClr val="FF0000"/>
                </a:solidFill>
              </a:rPr>
              <a:t>P</a:t>
            </a:r>
            <a:r>
              <a:rPr lang="en-US" i="1" baseline="-25000" err="1">
                <a:solidFill>
                  <a:srgbClr val="FF0000"/>
                </a:solidFill>
              </a:rPr>
              <a:t>i</a:t>
            </a:r>
            <a:r>
              <a:rPr lang="en-US" i="1" baseline="30000" err="1">
                <a:solidFill>
                  <a:srgbClr val="FF0000"/>
                </a:solidFill>
              </a:rPr>
              <a:t>w</a:t>
            </a:r>
            <a:r>
              <a:rPr lang="en-US" i="1">
                <a:solidFill>
                  <a:srgbClr val="FF0000"/>
                </a:solidFill>
              </a:rPr>
              <a:t>) and their image points </a:t>
            </a:r>
            <a:r>
              <a:rPr lang="en-US" i="1" err="1">
                <a:solidFill>
                  <a:srgbClr val="FF0000"/>
                </a:solidFill>
              </a:rPr>
              <a:t>U</a:t>
            </a:r>
            <a:r>
              <a:rPr lang="en-US" i="1" baseline="-25000" err="1">
                <a:solidFill>
                  <a:srgbClr val="FF0000"/>
                </a:solidFill>
              </a:rPr>
              <a:t>i</a:t>
            </a:r>
            <a:r>
              <a:rPr lang="en-US" i="1">
                <a:solidFill>
                  <a:srgbClr val="FF0000"/>
                </a:solidFill>
              </a:rPr>
              <a:t>=[</a:t>
            </a:r>
            <a:r>
              <a:rPr lang="en-US" i="1" err="1">
                <a:solidFill>
                  <a:srgbClr val="FF0000"/>
                </a:solidFill>
              </a:rPr>
              <a:t>u,v</a:t>
            </a:r>
            <a:r>
              <a:rPr lang="en-US" i="1">
                <a:solidFill>
                  <a:srgbClr val="FF0000"/>
                </a:solidFill>
              </a:rPr>
              <a:t>]</a:t>
            </a:r>
            <a:r>
              <a:rPr lang="en-US" i="1" baseline="-25000" err="1">
                <a:solidFill>
                  <a:srgbClr val="FF0000"/>
                </a:solidFill>
              </a:rPr>
              <a:t>i</a:t>
            </a:r>
            <a:r>
              <a:rPr lang="en-US" i="1" baseline="30000" err="1">
                <a:solidFill>
                  <a:srgbClr val="FF0000"/>
                </a:solidFill>
              </a:rPr>
              <a:t>T</a:t>
            </a:r>
            <a:r>
              <a:rPr lang="en-US" i="1">
                <a:solidFill>
                  <a:srgbClr val="FF0000"/>
                </a:solidFill>
              </a:rPr>
              <a:t>  are given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90" name="5-Point Star 89"/>
          <p:cNvSpPr/>
          <p:nvPr/>
        </p:nvSpPr>
        <p:spPr>
          <a:xfrm>
            <a:off x="4581473" y="4257275"/>
            <a:ext cx="98317" cy="1201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2773843" y="413763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416020" y="459483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234818" y="555732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3083389" y="441574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965533" y="510841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3117933" y="526081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 flipH="1" flipV="1">
            <a:off x="4581472" y="3998517"/>
            <a:ext cx="65852" cy="104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6019800" y="149142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3330949" y="49289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416584"/>
              </p:ext>
            </p:extLst>
          </p:nvPr>
        </p:nvGraphicFramePr>
        <p:xfrm>
          <a:off x="1546595" y="5961743"/>
          <a:ext cx="2168308" cy="47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name="Equation" r:id="rId6" imgW="2070000" imgH="457200" progId="Equation.3">
                  <p:embed/>
                </p:oleObj>
              </mc:Choice>
              <mc:Fallback>
                <p:oleObj name="Equation" r:id="rId6" imgW="2070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46595" y="5961743"/>
                        <a:ext cx="2168308" cy="4788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8217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/>
              <a:t>The </a:t>
            </a:r>
            <a:r>
              <a:rPr lang="en-US" sz="2700" err="1"/>
              <a:t>Barycentric</a:t>
            </a:r>
            <a:r>
              <a:rPr lang="en-US" sz="2700"/>
              <a:t> coordinate parameter calibration</a:t>
            </a:r>
            <a:br>
              <a:rPr lang="en-US"/>
            </a:br>
            <a:r>
              <a:rPr lang="en-US" sz="2700"/>
              <a:t>If you are given </a:t>
            </a:r>
            <a:r>
              <a:rPr lang="en-US" sz="2700" i="1" err="1"/>
              <a:t>P</a:t>
            </a:r>
            <a:r>
              <a:rPr lang="en-US" sz="2700" i="1" baseline="30000" err="1"/>
              <a:t>w</a:t>
            </a:r>
            <a:r>
              <a:rPr lang="en-US" sz="2700" i="1" baseline="-25000" err="1"/>
              <a:t>i</a:t>
            </a:r>
            <a:r>
              <a:rPr lang="en-US" sz="2700" i="1" baseline="-25000"/>
              <a:t>=1,2,..,n</a:t>
            </a:r>
            <a:r>
              <a:rPr lang="en-US" sz="2700"/>
              <a:t> and </a:t>
            </a:r>
            <a:r>
              <a:rPr lang="en-US" sz="2700" i="1" err="1"/>
              <a:t>c</a:t>
            </a:r>
            <a:r>
              <a:rPr lang="en-US" sz="2700" i="1" baseline="30000" err="1"/>
              <a:t>w</a:t>
            </a:r>
            <a:r>
              <a:rPr lang="en-US" sz="2700" i="1" baseline="-25000" err="1"/>
              <a:t>i</a:t>
            </a:r>
            <a:r>
              <a:rPr lang="en-US" sz="2700" i="1" baseline="-25000"/>
              <a:t>=1,2,3,4 </a:t>
            </a:r>
            <a:r>
              <a:rPr lang="en-US" sz="2700"/>
              <a:t>you may recover </a:t>
            </a:r>
            <a:r>
              <a:rPr lang="en-US" sz="2700">
                <a:sym typeface="Symbol" panose="05050102010706020507" pitchFamily="18" charset="2"/>
              </a:rPr>
              <a:t></a:t>
            </a:r>
            <a:r>
              <a:rPr lang="en-US" sz="2700" baseline="-25000" err="1">
                <a:sym typeface="Symbol" panose="05050102010706020507" pitchFamily="18" charset="2"/>
              </a:rPr>
              <a:t>ij</a:t>
            </a:r>
            <a:br>
              <a:rPr lang="en-US" sz="3600" baseline="-25000">
                <a:sym typeface="Symbol" panose="05050102010706020507" pitchFamily="18" charset="2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0600" y="289711"/>
            <a:ext cx="381000" cy="63992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332151"/>
              </p:ext>
            </p:extLst>
          </p:nvPr>
        </p:nvGraphicFramePr>
        <p:xfrm>
          <a:off x="457200" y="1524000"/>
          <a:ext cx="863622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Equation" r:id="rId3" imgW="6197400" imgH="3009600" progId="Equation.3">
                  <p:embed/>
                </p:oleObj>
              </mc:Choice>
              <mc:Fallback>
                <p:oleObj name="Equation" r:id="rId3" imgW="6197400" imgH="300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524000"/>
                        <a:ext cx="8636220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56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/>
              <a:t>Barycentric</a:t>
            </a:r>
            <a:r>
              <a:rPr lang="en-US" sz="3100" dirty="0"/>
              <a:t> coordinate parameter calibration</a:t>
            </a:r>
            <a:br>
              <a:rPr lang="en-US" dirty="0"/>
            </a:br>
            <a:r>
              <a:rPr lang="en-US" sz="2700" dirty="0"/>
              <a:t>If you are given </a:t>
            </a:r>
            <a:r>
              <a:rPr lang="en-US" sz="2700" i="1" dirty="0" err="1"/>
              <a:t>P</a:t>
            </a:r>
            <a:r>
              <a:rPr lang="en-US" sz="2700" i="1" baseline="30000" dirty="0" err="1"/>
              <a:t>w</a:t>
            </a:r>
            <a:r>
              <a:rPr lang="en-US" sz="2700" i="1" baseline="-25000" dirty="0" err="1"/>
              <a:t>i</a:t>
            </a:r>
            <a:r>
              <a:rPr lang="en-US" sz="2700" i="1" baseline="-25000" dirty="0"/>
              <a:t>=1,2,..,n</a:t>
            </a:r>
            <a:r>
              <a:rPr lang="en-US" sz="2700" dirty="0"/>
              <a:t> and </a:t>
            </a:r>
            <a:r>
              <a:rPr lang="en-US" sz="2700" i="1" dirty="0" err="1"/>
              <a:t>c</a:t>
            </a:r>
            <a:r>
              <a:rPr lang="en-US" sz="2700" i="1" baseline="30000" dirty="0" err="1"/>
              <a:t>w</a:t>
            </a:r>
            <a:r>
              <a:rPr lang="en-US" sz="2700" i="1" baseline="-25000" dirty="0" err="1"/>
              <a:t>i</a:t>
            </a:r>
            <a:r>
              <a:rPr lang="en-US" sz="2700" i="1" baseline="-25000" dirty="0"/>
              <a:t>=1,2,3,4 </a:t>
            </a:r>
            <a:r>
              <a:rPr lang="en-US" sz="2700" dirty="0"/>
              <a:t>you may recover all </a:t>
            </a:r>
            <a:r>
              <a:rPr lang="en-US" sz="2700" dirty="0">
                <a:sym typeface="Symbol" panose="05050102010706020507" pitchFamily="18" charset="2"/>
              </a:rPr>
              <a:t></a:t>
            </a:r>
            <a:r>
              <a:rPr lang="en-US" sz="2700" baseline="-25000" dirty="0" err="1">
                <a:sym typeface="Symbol" panose="05050102010706020507" pitchFamily="18" charset="2"/>
              </a:rPr>
              <a:t>ij</a:t>
            </a:r>
            <a:br>
              <a:rPr lang="en-US" sz="3600" baseline="-25000" dirty="0">
                <a:sym typeface="Symbol" panose="05050102010706020507" pitchFamily="18" charset="2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6300" y="3200400"/>
            <a:ext cx="381000" cy="63992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2200" y="4419600"/>
            <a:ext cx="2895600" cy="365125"/>
          </a:xfrm>
        </p:spPr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900547"/>
              </p:ext>
            </p:extLst>
          </p:nvPr>
        </p:nvGraphicFramePr>
        <p:xfrm>
          <a:off x="914400" y="1065212"/>
          <a:ext cx="6292850" cy="579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3" imgW="4165560" imgH="3835080" progId="Equation.3">
                  <p:embed/>
                </p:oleObj>
              </mc:Choice>
              <mc:Fallback>
                <p:oleObj name="Equation" r:id="rId3" imgW="4165560" imgH="3835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065212"/>
                        <a:ext cx="6292850" cy="5792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04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5960"/>
            <a:ext cx="8229600" cy="2474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EPnP</a:t>
            </a:r>
            <a:r>
              <a:rPr lang="en-US" dirty="0"/>
              <a:t>  problem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6462" y="6549824"/>
            <a:ext cx="353100" cy="273007"/>
          </a:xfrm>
        </p:spPr>
        <p:txBody>
          <a:bodyPr>
            <a:normAutofit fontScale="40000" lnSpcReduction="20000"/>
          </a:bodyPr>
          <a:lstStyle/>
          <a:p>
            <a:r>
              <a:rPr lang="en-US"/>
              <a:t>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6502" y="6367261"/>
            <a:ext cx="2133600" cy="365125"/>
          </a:xfrm>
        </p:spPr>
        <p:txBody>
          <a:bodyPr/>
          <a:lstStyle/>
          <a:p>
            <a:fld id="{E6E1A437-43F4-4653-B2E4-0B3B327C07EE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090451"/>
              </p:ext>
            </p:extLst>
          </p:nvPr>
        </p:nvGraphicFramePr>
        <p:xfrm>
          <a:off x="304800" y="685800"/>
          <a:ext cx="8135938" cy="574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3" imgW="5181480" imgH="3657600" progId="Equation.3">
                  <p:embed/>
                </p:oleObj>
              </mc:Choice>
              <mc:Fallback>
                <p:oleObj name="Equation" r:id="rId3" imgW="5181480" imgH="3657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85800"/>
                        <a:ext cx="8135938" cy="574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528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0"/>
            <a:ext cx="8229600" cy="1143000"/>
          </a:xfrm>
        </p:spPr>
        <p:txBody>
          <a:bodyPr/>
          <a:lstStyle/>
          <a:p>
            <a:r>
              <a:rPr lang="fr-FR" err="1"/>
              <a:t>EPnP</a:t>
            </a:r>
            <a:r>
              <a:rPr lang="fr-FR"/>
              <a:t> basic formulation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8813" y="6446837"/>
            <a:ext cx="457200" cy="411163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802386"/>
              </p:ext>
            </p:extLst>
          </p:nvPr>
        </p:nvGraphicFramePr>
        <p:xfrm>
          <a:off x="399038" y="1132952"/>
          <a:ext cx="8359775" cy="545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3" imgW="4787640" imgH="3124080" progId="Equation.3">
                  <p:embed/>
                </p:oleObj>
              </mc:Choice>
              <mc:Fallback>
                <p:oleObj name="Equation" r:id="rId3" imgW="4787640" imgH="312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38" y="1132952"/>
                        <a:ext cx="8359775" cy="545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315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307"/>
            <a:ext cx="8229600" cy="563562"/>
          </a:xfrm>
        </p:spPr>
        <p:txBody>
          <a:bodyPr>
            <a:noAutofit/>
          </a:bodyPr>
          <a:lstStyle/>
          <a:p>
            <a:r>
              <a:rPr lang="en-US" sz="2400" dirty="0" err="1"/>
              <a:t>EPnP</a:t>
            </a:r>
            <a:r>
              <a:rPr lang="en-US" sz="2400" dirty="0"/>
              <a:t> : Our plan to find the pose between the camera and world: find  </a:t>
            </a:r>
            <a:r>
              <a:rPr lang="en-US" sz="2400" i="1" dirty="0" err="1"/>
              <a:t>P</a:t>
            </a:r>
            <a:r>
              <a:rPr lang="en-US" sz="2400" i="1" baseline="30000" dirty="0" err="1"/>
              <a:t>c</a:t>
            </a:r>
            <a:r>
              <a:rPr lang="en-US" sz="2400" i="1" baseline="-25000" dirty="0" err="1"/>
              <a:t>j</a:t>
            </a:r>
            <a:r>
              <a:rPr lang="en-US" sz="2400" i="1" baseline="-25000" dirty="0"/>
              <a:t>=1,2,..,n, </a:t>
            </a:r>
            <a:r>
              <a:rPr lang="en-US" sz="2400" dirty="0"/>
              <a:t> then compute Rotation (R</a:t>
            </a:r>
            <a:r>
              <a:rPr lang="en-US" sz="2400" baseline="-25000" dirty="0"/>
              <a:t>(3x3)</a:t>
            </a:r>
            <a:r>
              <a:rPr lang="en-US" sz="2400" dirty="0"/>
              <a:t>), Translation(T</a:t>
            </a:r>
            <a:r>
              <a:rPr lang="en-US" sz="2400" baseline="-25000" dirty="0"/>
              <a:t>(3x1)</a:t>
            </a:r>
            <a:r>
              <a:rPr lang="en-US" sz="2400" dirty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0" y="5791200"/>
            <a:ext cx="228600" cy="334963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77000" y="2286000"/>
            <a:ext cx="2895600" cy="365125"/>
          </a:xfrm>
        </p:spPr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025547"/>
              </p:ext>
            </p:extLst>
          </p:nvPr>
        </p:nvGraphicFramePr>
        <p:xfrm>
          <a:off x="257175" y="969963"/>
          <a:ext cx="8148638" cy="575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Equation" r:id="rId3" imgW="5003640" imgH="3530520" progId="Equation.3">
                  <p:embed/>
                </p:oleObj>
              </mc:Choice>
              <mc:Fallback>
                <p:oleObj name="Equation" r:id="rId3" imgW="5003640" imgH="35305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175" y="969963"/>
                        <a:ext cx="8148638" cy="5751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71471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24" y="100807"/>
            <a:ext cx="8229600" cy="432593"/>
          </a:xfrm>
        </p:spPr>
        <p:txBody>
          <a:bodyPr>
            <a:noAutofit/>
          </a:bodyPr>
          <a:lstStyle/>
          <a:p>
            <a:r>
              <a:rPr lang="fr-FR" sz="2800" err="1"/>
              <a:t>EPnP</a:t>
            </a:r>
            <a:r>
              <a:rPr lang="fr-FR" sz="2800"/>
              <a:t> continue to </a:t>
            </a:r>
            <a:r>
              <a:rPr lang="fr-FR" sz="2800" err="1"/>
              <a:t>find</a:t>
            </a:r>
            <a:r>
              <a:rPr lang="fr-FR" sz="2800"/>
              <a:t> </a:t>
            </a:r>
            <a:r>
              <a:rPr lang="fr-FR" sz="2800" i="1" err="1"/>
              <a:t>P</a:t>
            </a:r>
            <a:r>
              <a:rPr lang="fr-FR" sz="2800" i="1" baseline="30000" err="1"/>
              <a:t>c</a:t>
            </a:r>
            <a:r>
              <a:rPr lang="fr-FR" sz="2800" i="1" baseline="-25000" err="1"/>
              <a:t>j</a:t>
            </a:r>
            <a:r>
              <a:rPr lang="fr-FR" sz="2800" i="1" baseline="-25000"/>
              <a:t>=1,2,3,4</a:t>
            </a:r>
            <a:endParaRPr lang="en-US" sz="2800" i="1" baseline="-25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0" y="139699"/>
            <a:ext cx="228600" cy="334963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63567"/>
            <a:ext cx="2895600" cy="365125"/>
          </a:xfrm>
        </p:spPr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51728"/>
              </p:ext>
            </p:extLst>
          </p:nvPr>
        </p:nvGraphicFramePr>
        <p:xfrm>
          <a:off x="941388" y="852488"/>
          <a:ext cx="7291387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3" imgW="4762440" imgH="3695400" progId="Equation.3">
                  <p:embed/>
                </p:oleObj>
              </mc:Choice>
              <mc:Fallback>
                <p:oleObj name="Equation" r:id="rId3" imgW="4762440" imgH="3695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1388" y="852488"/>
                        <a:ext cx="7291387" cy="566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838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24" y="100807"/>
            <a:ext cx="8229600" cy="432593"/>
          </a:xfrm>
        </p:spPr>
        <p:txBody>
          <a:bodyPr>
            <a:noAutofit/>
          </a:bodyPr>
          <a:lstStyle/>
          <a:p>
            <a:r>
              <a:rPr lang="fr-FR" sz="2800" err="1"/>
              <a:t>EPnP</a:t>
            </a:r>
            <a:r>
              <a:rPr lang="fr-FR" sz="2800"/>
              <a:t> continue to </a:t>
            </a:r>
            <a:r>
              <a:rPr lang="fr-FR" sz="2800" err="1"/>
              <a:t>find</a:t>
            </a:r>
            <a:r>
              <a:rPr lang="fr-FR" sz="2800"/>
              <a:t> </a:t>
            </a:r>
            <a:r>
              <a:rPr lang="fr-FR" sz="2800" i="1" err="1"/>
              <a:t>P</a:t>
            </a:r>
            <a:r>
              <a:rPr lang="fr-FR" sz="2800" i="1" baseline="30000" err="1"/>
              <a:t>c</a:t>
            </a:r>
            <a:r>
              <a:rPr lang="fr-FR" sz="2800" i="1" baseline="-25000" err="1"/>
              <a:t>j</a:t>
            </a:r>
            <a:r>
              <a:rPr lang="fr-FR" sz="2800" i="1" baseline="-25000"/>
              <a:t>=1,2,3,4</a:t>
            </a:r>
            <a:endParaRPr lang="en-US" sz="2800" i="1" baseline="-25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0" y="139699"/>
            <a:ext cx="228600" cy="334963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463567"/>
            <a:ext cx="2895600" cy="365125"/>
          </a:xfrm>
        </p:spPr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521268"/>
              </p:ext>
            </p:extLst>
          </p:nvPr>
        </p:nvGraphicFramePr>
        <p:xfrm>
          <a:off x="1087438" y="914400"/>
          <a:ext cx="6532562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3" imgW="4267080" imgH="939600" progId="Equation.3">
                  <p:embed/>
                </p:oleObj>
              </mc:Choice>
              <mc:Fallback>
                <p:oleObj name="Equation" r:id="rId3" imgW="42670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7438" y="914400"/>
                        <a:ext cx="6532562" cy="1439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07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Introduction</a:t>
            </a:r>
          </a:p>
          <a:p>
            <a:r>
              <a:rPr lang="en-US"/>
              <a:t>Problem definition</a:t>
            </a:r>
          </a:p>
          <a:p>
            <a:r>
              <a:rPr lang="en-US"/>
              <a:t>Linear techniques</a:t>
            </a:r>
          </a:p>
          <a:p>
            <a:r>
              <a:rPr lang="en-US"/>
              <a:t>Iterative techniques</a:t>
            </a:r>
          </a:p>
          <a:p>
            <a:r>
              <a:rPr lang="en-US"/>
              <a:t>Comparisons</a:t>
            </a:r>
          </a:p>
          <a:p>
            <a:r>
              <a:rPr lang="en-US"/>
              <a:t>Implementation issues</a:t>
            </a:r>
          </a:p>
          <a:p>
            <a:r>
              <a:rPr lang="en-US"/>
              <a:t>Conclusion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8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EPnP</a:t>
            </a:r>
            <a:r>
              <a:rPr lang="en-US" dirty="0"/>
              <a:t> : what to do next after </a:t>
            </a:r>
            <a:r>
              <a:rPr lang="en-US" i="1" dirty="0"/>
              <a:t>V</a:t>
            </a:r>
            <a:r>
              <a:rPr lang="en-US" dirty="0"/>
              <a:t> is found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0" y="5791200"/>
            <a:ext cx="228600" cy="334963"/>
          </a:xfrm>
        </p:spPr>
        <p:txBody>
          <a:bodyPr>
            <a:normAutofit fontScale="550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961935"/>
              </p:ext>
            </p:extLst>
          </p:nvPr>
        </p:nvGraphicFramePr>
        <p:xfrm>
          <a:off x="609600" y="1498600"/>
          <a:ext cx="66294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2" name="Equation" r:id="rId3" imgW="3314520" imgH="1473120" progId="Equation.3">
                  <p:embed/>
                </p:oleObj>
              </mc:Choice>
              <mc:Fallback>
                <p:oleObj name="Equation" r:id="rId3" imgW="331452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498600"/>
                        <a:ext cx="662940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756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4038600" cy="609600"/>
          </a:xfrm>
        </p:spPr>
        <p:txBody>
          <a:bodyPr>
            <a:normAutofit/>
          </a:bodyPr>
          <a:lstStyle/>
          <a:p>
            <a:r>
              <a:rPr lang="en-US" sz="2400" dirty="0"/>
              <a:t>How to recover </a:t>
            </a:r>
            <a:r>
              <a:rPr lang="en-US" sz="2400" i="1" dirty="0">
                <a:sym typeface="Symbol" panose="05050102010706020507" pitchFamily="18" charset="2"/>
              </a:rPr>
              <a:t> </a:t>
            </a:r>
            <a:r>
              <a:rPr lang="en-US" sz="2400" dirty="0"/>
              <a:t>? Case: N=1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4284" y="5411787"/>
            <a:ext cx="838200" cy="94456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491962"/>
              </p:ext>
            </p:extLst>
          </p:nvPr>
        </p:nvGraphicFramePr>
        <p:xfrm>
          <a:off x="358251" y="609600"/>
          <a:ext cx="7251701" cy="591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3" imgW="4483080" imgH="3657600" progId="Equation.3">
                  <p:embed/>
                </p:oleObj>
              </mc:Choice>
              <mc:Fallback>
                <p:oleObj name="Equation" r:id="rId3" imgW="4483080" imgH="3657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251" y="609600"/>
                        <a:ext cx="7251701" cy="591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5677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4038600" cy="609600"/>
          </a:xfrm>
        </p:spPr>
        <p:txBody>
          <a:bodyPr>
            <a:normAutofit/>
          </a:bodyPr>
          <a:lstStyle/>
          <a:p>
            <a:r>
              <a:rPr lang="en-US" sz="2400" dirty="0"/>
              <a:t>How to recover </a:t>
            </a:r>
            <a:r>
              <a:rPr lang="en-US" sz="2400" i="1" dirty="0">
                <a:sym typeface="Symbol" panose="05050102010706020507" pitchFamily="18" charset="2"/>
              </a:rPr>
              <a:t> </a:t>
            </a:r>
            <a:r>
              <a:rPr lang="en-US" sz="2400" dirty="0"/>
              <a:t>? Case: N=2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0" y="6538912"/>
            <a:ext cx="252884" cy="33655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340220"/>
              </p:ext>
            </p:extLst>
          </p:nvPr>
        </p:nvGraphicFramePr>
        <p:xfrm>
          <a:off x="671513" y="571500"/>
          <a:ext cx="7404100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3" imgW="4876560" imgH="3784320" progId="Equation.3">
                  <p:embed/>
                </p:oleObj>
              </mc:Choice>
              <mc:Fallback>
                <p:oleObj name="Equation" r:id="rId3" imgW="4876560" imgH="3784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571500"/>
                        <a:ext cx="7404100" cy="574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123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4038600" cy="6096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How to recover </a:t>
            </a:r>
            <a:r>
              <a:rPr lang="en-US" sz="2400" i="1" dirty="0">
                <a:sym typeface="Symbol" panose="05050102010706020507" pitchFamily="18" charset="2"/>
              </a:rPr>
              <a:t> </a:t>
            </a:r>
            <a:r>
              <a:rPr lang="en-US" sz="2400" dirty="0"/>
              <a:t>? Case: N=2(Continue)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0" y="6538912"/>
            <a:ext cx="252884" cy="33655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470552"/>
              </p:ext>
            </p:extLst>
          </p:nvPr>
        </p:nvGraphicFramePr>
        <p:xfrm>
          <a:off x="685800" y="628650"/>
          <a:ext cx="7086600" cy="557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3" imgW="3619440" imgH="2844720" progId="Equation.3">
                  <p:embed/>
                </p:oleObj>
              </mc:Choice>
              <mc:Fallback>
                <p:oleObj name="Equation" r:id="rId3" imgW="3619440" imgH="2844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628650"/>
                        <a:ext cx="7086600" cy="557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5875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0"/>
            <a:ext cx="4038600" cy="6096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How to recover </a:t>
            </a:r>
            <a:r>
              <a:rPr lang="en-US" sz="2400" i="1" dirty="0">
                <a:sym typeface="Symbol" panose="05050102010706020507" pitchFamily="18" charset="2"/>
              </a:rPr>
              <a:t> </a:t>
            </a:r>
            <a:r>
              <a:rPr lang="en-US" sz="2400" dirty="0"/>
              <a:t>? Case: N=2(Continue)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0" y="6538912"/>
            <a:ext cx="252884" cy="33655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9287517"/>
              </p:ext>
            </p:extLst>
          </p:nvPr>
        </p:nvGraphicFramePr>
        <p:xfrm>
          <a:off x="685800" y="628650"/>
          <a:ext cx="7086600" cy="557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8" name="Equation" r:id="rId3" imgW="3619440" imgH="2844720" progId="Equation.3">
                  <p:embed/>
                </p:oleObj>
              </mc:Choice>
              <mc:Fallback>
                <p:oleObj name="Equation" r:id="rId3" imgW="3619440" imgH="2844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628650"/>
                        <a:ext cx="7086600" cy="557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105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How to recover </a:t>
            </a:r>
            <a:r>
              <a:rPr lang="en-US" sz="2400" i="1" dirty="0">
                <a:sym typeface="Symbol" panose="05050102010706020507" pitchFamily="18" charset="2"/>
              </a:rPr>
              <a:t> </a:t>
            </a:r>
            <a:r>
              <a:rPr lang="en-US" sz="2400" dirty="0"/>
              <a:t>? Case: N=2(Continue)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4400" y="6080444"/>
            <a:ext cx="152400" cy="45719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223920"/>
              </p:ext>
            </p:extLst>
          </p:nvPr>
        </p:nvGraphicFramePr>
        <p:xfrm>
          <a:off x="762000" y="598488"/>
          <a:ext cx="6473825" cy="584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3" imgW="4444920" imgH="4012920" progId="Equation.3">
                  <p:embed/>
                </p:oleObj>
              </mc:Choice>
              <mc:Fallback>
                <p:oleObj name="Equation" r:id="rId3" imgW="4444920" imgH="4012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598488"/>
                        <a:ext cx="6473825" cy="584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903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which case is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image projection to judge which case (N=1 or 2) can generate the best result with minimum re-projection error</a:t>
            </a:r>
          </a:p>
          <a:p>
            <a:r>
              <a:rPr lang="en-US" dirty="0"/>
              <a:t>If the re-projection error is still large, Use case N=3 and 4 to find the scaling factors. Details can be found in [2] and the program in [3].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29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Re-projection error  </a:t>
            </a:r>
            <a:r>
              <a:rPr lang="en-US" sz="2700" dirty="0">
                <a:hlinkClick r:id="rId2"/>
              </a:rPr>
              <a:t>https://en.wikipedia.org/wiki/Reprojection_error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27</a:t>
            </a:fld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3361" y="1338961"/>
            <a:ext cx="5289839" cy="533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59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Epnp</a:t>
            </a:r>
            <a:r>
              <a:rPr lang="en-US" dirty="0"/>
              <a:t> references and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>
              <a:hlinkClick r:id="rId3"/>
            </a:endParaRPr>
          </a:p>
          <a:p>
            <a:r>
              <a:rPr lang="en-US" sz="2800" dirty="0"/>
              <a:t>[1] </a:t>
            </a:r>
            <a:r>
              <a:rPr lang="en-US" dirty="0" err="1"/>
              <a:t>Barycentric</a:t>
            </a:r>
            <a:r>
              <a:rPr lang="en-US" dirty="0"/>
              <a:t> coordinate system </a:t>
            </a:r>
            <a:r>
              <a:rPr lang="en-US" dirty="0">
                <a:hlinkClick r:id="rId4"/>
              </a:rPr>
              <a:t>https://en.wikipedia.org/wiki/Barycentric_coordinate_system</a:t>
            </a:r>
            <a:endParaRPr lang="en-US" dirty="0"/>
          </a:p>
          <a:p>
            <a:r>
              <a:rPr lang="en-US" dirty="0"/>
              <a:t>[2] Vincent </a:t>
            </a:r>
            <a:r>
              <a:rPr lang="en-US" dirty="0" err="1"/>
              <a:t>Lepetit</a:t>
            </a:r>
            <a:r>
              <a:rPr lang="en-US" dirty="0"/>
              <a:t> · </a:t>
            </a:r>
            <a:r>
              <a:rPr lang="en-US" dirty="0" err="1"/>
              <a:t>Francesc</a:t>
            </a:r>
            <a:r>
              <a:rPr lang="en-US" dirty="0"/>
              <a:t> Moreno-</a:t>
            </a:r>
            <a:r>
              <a:rPr lang="en-US" dirty="0" err="1"/>
              <a:t>Noguer</a:t>
            </a:r>
            <a:r>
              <a:rPr lang="en-US" dirty="0"/>
              <a:t> · Pascal </a:t>
            </a:r>
            <a:r>
              <a:rPr lang="en-US" dirty="0" err="1"/>
              <a:t>Fua</a:t>
            </a:r>
            <a:r>
              <a:rPr lang="en-US" dirty="0"/>
              <a:t>, "</a:t>
            </a:r>
            <a:r>
              <a:rPr lang="en-US" dirty="0" err="1"/>
              <a:t>EPnP</a:t>
            </a:r>
            <a:r>
              <a:rPr lang="en-US" dirty="0"/>
              <a:t>: An Accurate O(n) Solution to the PnP Problem", International Journal of Computer Vision , February 2009 </a:t>
            </a:r>
            <a:r>
              <a:rPr lang="en-US" dirty="0">
                <a:hlinkClick r:id="rId5"/>
              </a:rPr>
              <a:t>web-ink</a:t>
            </a:r>
            <a:endParaRPr lang="en-US" dirty="0"/>
          </a:p>
          <a:p>
            <a:r>
              <a:rPr lang="en-US" dirty="0">
                <a:hlinkClick r:id="rId6"/>
              </a:rPr>
              <a:t>[3] https://www.epfl.ch/labs/cvlab/software/multi-view-stereo/epnp/</a:t>
            </a:r>
          </a:p>
          <a:p>
            <a:pPr lvl="1"/>
            <a:r>
              <a:rPr lang="en-US" dirty="0">
                <a:hlinkClick r:id="rId6"/>
              </a:rPr>
              <a:t>https://www.epfl.ch/labs/cvlab/wp-content/uploads/2018/08/EPnP_matlab.zip</a:t>
            </a:r>
            <a:r>
              <a:rPr lang="en-US" dirty="0"/>
              <a:t>  </a:t>
            </a:r>
          </a:p>
          <a:p>
            <a:r>
              <a:rPr lang="en-US" dirty="0"/>
              <a:t>[4] </a:t>
            </a:r>
            <a:r>
              <a:rPr lang="en-US" dirty="0" err="1"/>
              <a:t>Aruco</a:t>
            </a:r>
            <a:r>
              <a:rPr lang="en-US" dirty="0"/>
              <a:t> tracker </a:t>
            </a:r>
            <a:r>
              <a:rPr lang="en-US" dirty="0">
                <a:hlinkClick r:id="rId7"/>
              </a:rPr>
              <a:t>https://docs.opencv.org/trunk/d5/dae/tutorial_aruco_detection.html</a:t>
            </a:r>
            <a:endParaRPr lang="en-US" dirty="0"/>
          </a:p>
          <a:p>
            <a:endParaRPr lang="en-US" dirty="0">
              <a:hlinkClick r:id="rId3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711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>
                <a:effectLst/>
              </a:rPr>
              <a:t>POSIT: POSE estimation</a:t>
            </a:r>
          </a:p>
          <a:p>
            <a:pPr lvl="1"/>
            <a:r>
              <a:rPr lang="en-US"/>
              <a:t>Daniel F. </a:t>
            </a:r>
            <a:r>
              <a:rPr lang="en-US" err="1"/>
              <a:t>Dementhon,Larry</a:t>
            </a:r>
            <a:r>
              <a:rPr lang="en-US"/>
              <a:t> S. Davis,</a:t>
            </a:r>
            <a:r>
              <a:rPr lang="en-US">
                <a:effectLst/>
              </a:rPr>
              <a:t> “Model Based Object Pose in 25 Lines of Code ”,</a:t>
            </a:r>
            <a:br>
              <a:rPr lang="en-US">
                <a:effectLst/>
              </a:rPr>
            </a:br>
            <a:r>
              <a:rPr lang="en-US" u="sng">
                <a:hlinkClick r:id="rId3"/>
              </a:rPr>
              <a:t>http://home.in.tum.de/~grembowi/ar2004_05/3dPoseEstimation_presentation.pdfPOSIT</a:t>
            </a:r>
            <a:r>
              <a:rPr lang="en-US" u="sng"/>
              <a:t>, I</a:t>
            </a:r>
            <a:r>
              <a:rPr lang="en-US">
                <a:hlinkClick r:id="rId4" tooltip="International Journal of Computer Vision"/>
              </a:rPr>
              <a:t>nternational Journal of Computer Vision</a:t>
            </a:r>
            <a:r>
              <a:rPr lang="en-US"/>
              <a:t> June 1995, Volume 15, </a:t>
            </a:r>
            <a:r>
              <a:rPr lang="en-US" u="sng">
                <a:hlinkClick r:id="rId5"/>
              </a:rPr>
              <a:t>Issue 1–2</a:t>
            </a:r>
            <a:r>
              <a:rPr lang="en-US"/>
              <a:t>, pp 123–141</a:t>
            </a:r>
          </a:p>
          <a:p>
            <a:pPr lvl="1" fontAlgn="ctr"/>
            <a:r>
              <a:rPr lang="en-US"/>
              <a:t> </a:t>
            </a:r>
            <a:r>
              <a:rPr lang="en-US" u="sng"/>
              <a:t> the </a:t>
            </a:r>
            <a:r>
              <a:rPr lang="en-US" u="sng">
                <a:effectLst/>
              </a:rPr>
              <a:t>original paper </a:t>
            </a:r>
            <a:endParaRPr lang="en-US">
              <a:effectLst/>
            </a:endParaRPr>
          </a:p>
          <a:p>
            <a:pPr lvl="1"/>
            <a:r>
              <a:rPr lang="en-US"/>
              <a:t>Sebastian </a:t>
            </a:r>
            <a:r>
              <a:rPr lang="en-US" err="1"/>
              <a:t>Grembowietz</a:t>
            </a:r>
            <a:r>
              <a:rPr lang="en-US"/>
              <a:t> , “3D Pose Estimation</a:t>
            </a:r>
            <a:r>
              <a:rPr lang="en-US">
                <a:hlinkClick r:id="rId6"/>
              </a:rPr>
              <a:t>” </a:t>
            </a:r>
            <a:r>
              <a:rPr lang="en-US" u="sng">
                <a:hlinkClick r:id="rId6"/>
              </a:rPr>
              <a:t>http://home.in.tum.de/~grembowi/ar2004_05/3dPoseEstimation_elaboration.pdf</a:t>
            </a:r>
            <a:r>
              <a:rPr lang="en-US">
                <a:effectLst/>
              </a:rPr>
              <a:t> a tutorial on pose estimation methods: 3pt , p4+p, POSIT, linear method, perspective p7p, </a:t>
            </a:r>
          </a:p>
          <a:p>
            <a:pPr lvl="1"/>
            <a:r>
              <a:rPr lang="en-US"/>
              <a:t>Thomas Petersen , “A comparison of 2D-3D Pose Estimation Methods” Aalborg University 2008</a:t>
            </a:r>
            <a:r>
              <a:rPr lang="en-US">
                <a:hlinkClick r:id="rId7"/>
              </a:rPr>
              <a:t> </a:t>
            </a:r>
            <a:r>
              <a:rPr lang="en-US" u="sng">
                <a:hlinkClick r:id="rId7"/>
              </a:rPr>
              <a:t>http://www.haowuhw.com/pose/report.pdf</a:t>
            </a:r>
            <a:r>
              <a:rPr lang="en-US">
                <a:effectLst/>
              </a:rPr>
              <a:t> a report on POS, POSIT</a:t>
            </a:r>
          </a:p>
          <a:p>
            <a:pPr lvl="1" fontAlgn="ctr"/>
            <a:r>
              <a:rPr lang="de-DE"/>
              <a:t>Daniel Grest,Thomas Petersen,Volker Krüger</a:t>
            </a:r>
            <a:r>
              <a:rPr lang="en-US"/>
              <a:t>, “</a:t>
            </a:r>
            <a:r>
              <a:rPr lang="en-US">
                <a:hlinkClick r:id="rId8"/>
              </a:rPr>
              <a:t>A Comparison of Iterative 2D-3D Pose Estimation Methods for Real-Time Applications</a:t>
            </a:r>
            <a:r>
              <a:rPr lang="en-US"/>
              <a:t>”, </a:t>
            </a:r>
            <a:r>
              <a:rPr lang="en-US" u="sng">
                <a:hlinkClick r:id="rId9"/>
              </a:rPr>
              <a:t>Scandinavian Conference on Image Analysis</a:t>
            </a:r>
            <a:r>
              <a:rPr lang="en-US" u="sng"/>
              <a:t>,</a:t>
            </a:r>
            <a:r>
              <a:rPr lang="en-US"/>
              <a:t> SCIA 2009: </a:t>
            </a:r>
            <a:r>
              <a:rPr lang="en-US" u="sng">
                <a:hlinkClick r:id="rId10"/>
              </a:rPr>
              <a:t>Image Analysis</a:t>
            </a:r>
            <a:r>
              <a:rPr lang="en-US"/>
              <a:t> pp 706-715</a:t>
            </a:r>
          </a:p>
          <a:p>
            <a:pPr lvl="1" fontAlgn="ctr"/>
            <a:r>
              <a:rPr lang="en-US"/>
              <a:t>Tutorial </a:t>
            </a:r>
            <a:r>
              <a:rPr lang="en-US" err="1"/>
              <a:t>ppt</a:t>
            </a:r>
            <a:endParaRPr lang="en-US"/>
          </a:p>
          <a:p>
            <a:pPr lvl="2" fontAlgn="ctr"/>
            <a:r>
              <a:rPr lang="en-US"/>
              <a:t>Sebastian </a:t>
            </a:r>
            <a:r>
              <a:rPr lang="en-US" err="1"/>
              <a:t>Grembowietz</a:t>
            </a:r>
            <a:r>
              <a:rPr lang="en-US"/>
              <a:t>, “Algorithms for Augmented Reality 3D Pose Estimation”, 2004 </a:t>
            </a:r>
            <a:r>
              <a:rPr lang="en-US" err="1"/>
              <a:t>nov</a:t>
            </a:r>
            <a:r>
              <a:rPr lang="en-US"/>
              <a:t> 19, </a:t>
            </a:r>
            <a:r>
              <a:rPr lang="en-US">
                <a:hlinkClick r:id="rId11"/>
              </a:rPr>
              <a:t>http://home.in.tum.de/~grembowi/ar2004_05/3dPoseEstimation_presentation.pdf</a:t>
            </a:r>
            <a:endParaRPr lang="en-US"/>
          </a:p>
          <a:p>
            <a:pPr fontAlgn="ctr"/>
            <a:r>
              <a:rPr lang="en-US" err="1"/>
              <a:t>Epnp</a:t>
            </a:r>
            <a:endParaRPr lang="en-US"/>
          </a:p>
          <a:p>
            <a:pPr lvl="1" fontAlgn="ctr"/>
            <a:r>
              <a:rPr lang="en-US"/>
              <a:t>Vincent </a:t>
            </a:r>
            <a:r>
              <a:rPr lang="en-US" err="1"/>
              <a:t>Lepetit</a:t>
            </a:r>
            <a:r>
              <a:rPr lang="en-US"/>
              <a:t> · </a:t>
            </a:r>
            <a:r>
              <a:rPr lang="en-US" err="1"/>
              <a:t>Francesc</a:t>
            </a:r>
            <a:r>
              <a:rPr lang="en-US"/>
              <a:t> Moreno-</a:t>
            </a:r>
            <a:r>
              <a:rPr lang="en-US" err="1"/>
              <a:t>Noguer</a:t>
            </a:r>
            <a:r>
              <a:rPr lang="en-US"/>
              <a:t> · Pascal </a:t>
            </a:r>
            <a:r>
              <a:rPr lang="en-US" err="1"/>
              <a:t>Fua</a:t>
            </a:r>
            <a:r>
              <a:rPr lang="en-US"/>
              <a:t>, "</a:t>
            </a:r>
            <a:r>
              <a:rPr lang="en-US" err="1"/>
              <a:t>EPnP</a:t>
            </a:r>
            <a:r>
              <a:rPr lang="en-US"/>
              <a:t>: An Accurate O(n) Solution to the PnP Problem", International Journal of Computer Vision , February 2009 </a:t>
            </a:r>
            <a:r>
              <a:rPr lang="en-US">
                <a:hlinkClick r:id="rId12" action="ppaction://hlinkfile"/>
              </a:rPr>
              <a:t>https://pdfs.semanticscholar.org/6ed0/083ff42ac966a6f37710e0b5555b98fd7565.pdf</a:t>
            </a:r>
            <a:endParaRPr lang="en-US"/>
          </a:p>
          <a:p>
            <a:pPr lvl="1"/>
            <a:endParaRPr lang="en-US">
              <a:effectLst/>
            </a:endParaRPr>
          </a:p>
          <a:p>
            <a:r>
              <a:rPr lang="en-US"/>
              <a:t>Khwong</a:t>
            </a:r>
          </a:p>
          <a:p>
            <a:pPr lvl="1"/>
            <a:r>
              <a:rPr lang="en-US" i="1" u="sng">
                <a:hlinkClick r:id="rId13"/>
              </a:rPr>
              <a:t>http://www.cse.cuhk.edu.hk/%7Ekhwong/j2004_IEEE_chang_MM_xlowe_draft.pdf</a:t>
            </a:r>
            <a:endParaRPr lang="en-US"/>
          </a:p>
          <a:p>
            <a:r>
              <a:rPr lang="en-US"/>
              <a:t>Code</a:t>
            </a:r>
          </a:p>
          <a:p>
            <a:pPr lvl="1"/>
            <a:r>
              <a:rPr lang="en-US" i="1" u="sng">
                <a:hlinkClick r:id="rId14"/>
              </a:rPr>
              <a:t>http://people.rennes.inria.fr/Eric.Marchand/pose-estimation/tutorial-pose-dementhon-opencv.html</a:t>
            </a:r>
            <a:r>
              <a:rPr lang="en-US" i="1"/>
              <a:t> </a:t>
            </a:r>
          </a:p>
          <a:p>
            <a:pPr lvl="1"/>
            <a:r>
              <a:rPr lang="en-US" i="1" u="sng">
                <a:hlinkClick r:id="rId15"/>
              </a:rPr>
              <a:t>http://www.cfar.umd.edu/~daniel/Site_2/Code.html</a:t>
            </a:r>
            <a:r>
              <a:rPr lang="en-US" i="1"/>
              <a:t> (posit </a:t>
            </a:r>
            <a:r>
              <a:rPr lang="en-US" i="1" err="1"/>
              <a:t>matlab</a:t>
            </a:r>
            <a:r>
              <a:rPr lang="en-US" i="1"/>
              <a:t> , </a:t>
            </a:r>
            <a:r>
              <a:rPr lang="en-US" i="1" err="1"/>
              <a:t>c++</a:t>
            </a:r>
            <a:r>
              <a:rPr lang="en-US" i="1"/>
              <a:t> </a:t>
            </a:r>
            <a:r>
              <a:rPr lang="en-US" i="1" err="1"/>
              <a:t>etc</a:t>
            </a:r>
            <a:r>
              <a:rPr lang="en-US" i="1"/>
              <a:t>)</a:t>
            </a:r>
          </a:p>
          <a:p>
            <a:endParaRPr lang="en-US">
              <a:effectLst/>
            </a:endParaRP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4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Pose estimation?</a:t>
            </a:r>
          </a:p>
          <a:p>
            <a:r>
              <a:rPr lang="en-US"/>
              <a:t>What is pose estimation used for?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0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https://math.stackexchange.com/questions/180418/calculate-rotation-matrix-to-align-vector-a-to-vector-b-in-3d</a:t>
            </a:r>
            <a:endParaRPr lang="en-US" dirty="0"/>
          </a:p>
          <a:p>
            <a:r>
              <a:rPr lang="en-US" dirty="0">
                <a:hlinkClick r:id="rId3"/>
              </a:rPr>
              <a:t>https://stackoverflow.com/questions/5188876/rotation-matrix-given-angle-and-point-in-x-y-z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24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1800"/>
              <a:t>POS,POSIT (alternative formulation)</a:t>
            </a:r>
            <a:br>
              <a:rPr lang="en-US" sz="1800"/>
            </a:br>
            <a:r>
              <a:rPr lang="en-US" sz="1800"/>
              <a:t>A simplified model , focal length =f, o</a:t>
            </a:r>
            <a:r>
              <a:rPr lang="en-US" sz="1800" baseline="-25000"/>
              <a:t>x</a:t>
            </a:r>
            <a:r>
              <a:rPr lang="en-US" sz="1800"/>
              <a:t>=o</a:t>
            </a:r>
            <a:r>
              <a:rPr lang="en-US" sz="1800" baseline="-25000"/>
              <a:t>y</a:t>
            </a:r>
            <a:r>
              <a:rPr lang="en-US" sz="1800"/>
              <a:t>=0</a:t>
            </a:r>
            <a:br>
              <a:rPr lang="en-US" sz="1800"/>
            </a:br>
            <a:r>
              <a:rPr lang="en-US" sz="1800" i="1" err="1"/>
              <a:t>K</a:t>
            </a:r>
            <a:r>
              <a:rPr lang="en-US" sz="1800" i="1" baseline="-25000" err="1"/>
              <a:t>int</a:t>
            </a:r>
            <a:r>
              <a:rPr lang="en-US" sz="1800"/>
              <a:t>= intrinsic parameters, </a:t>
            </a:r>
            <a:br>
              <a:rPr lang="en-US" sz="1800"/>
            </a:br>
            <a:r>
              <a:rPr lang="en-US" sz="1800" i="1" err="1"/>
              <a:t>K</a:t>
            </a:r>
            <a:r>
              <a:rPr lang="en-US" sz="1800" i="1" baseline="-25000" err="1"/>
              <a:t>ext</a:t>
            </a:r>
            <a:r>
              <a:rPr lang="en-US" sz="1800"/>
              <a:t>=extrinsic parameters, projection=</a:t>
            </a:r>
            <a:r>
              <a:rPr lang="en-US" sz="1800" err="1"/>
              <a:t>Kint</a:t>
            </a:r>
            <a:r>
              <a:rPr lang="en-US" sz="1800"/>
              <a:t>*</a:t>
            </a:r>
            <a:r>
              <a:rPr lang="en-US" sz="1800" err="1"/>
              <a:t>kext</a:t>
            </a:r>
            <a:br>
              <a:rPr lang="en-US" sz="1800"/>
            </a:br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 flipV="1">
            <a:off x="8229600" y="6096000"/>
            <a:ext cx="914400" cy="274637"/>
          </a:xfrm>
        </p:spPr>
        <p:txBody>
          <a:bodyPr>
            <a:normAutofit fontScale="400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0" y="6324600"/>
            <a:ext cx="2895600" cy="365125"/>
          </a:xfrm>
        </p:spPr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355179"/>
              </p:ext>
            </p:extLst>
          </p:nvPr>
        </p:nvGraphicFramePr>
        <p:xfrm>
          <a:off x="304800" y="1264844"/>
          <a:ext cx="3986213" cy="556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tion" r:id="rId3" imgW="3746160" imgH="5232240" progId="Equation.3">
                  <p:embed/>
                </p:oleObj>
              </mc:Choice>
              <mc:Fallback>
                <p:oleObj name="Equation" r:id="rId3" imgW="3746160" imgH="5232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264844"/>
                        <a:ext cx="3986213" cy="5564187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723438"/>
              </p:ext>
            </p:extLst>
          </p:nvPr>
        </p:nvGraphicFramePr>
        <p:xfrm>
          <a:off x="4648200" y="1524000"/>
          <a:ext cx="42672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tion" r:id="rId5" imgW="4267080" imgH="4495680" progId="Equation.3">
                  <p:embed/>
                </p:oleObj>
              </mc:Choice>
              <mc:Fallback>
                <p:oleObj name="Equation" r:id="rId5" imgW="4267080" imgH="4495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48200" y="1524000"/>
                        <a:ext cx="4267200" cy="4495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6200" y="76200"/>
            <a:ext cx="525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000"/>
              <a:t>Ref :Thomas Petersen , “A comparison of 2D-3D Pose Estimation Methods” Aalborg University 2008</a:t>
            </a:r>
            <a:r>
              <a:rPr lang="en-US" sz="1000">
                <a:hlinkClick r:id="rId7"/>
              </a:rPr>
              <a:t> </a:t>
            </a:r>
            <a:r>
              <a:rPr lang="en-US" sz="1000" u="sng">
                <a:hlinkClick r:id="rId7"/>
              </a:rPr>
              <a:t>http://www.haowuhw.com/pose/report.pdf</a:t>
            </a:r>
            <a:r>
              <a:rPr lang="en-US" sz="1000">
                <a:effectLst/>
              </a:rPr>
              <a:t> a report on POS, POSIT</a:t>
            </a:r>
          </a:p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0991110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 </a:t>
            </a:r>
            <a:r>
              <a:rPr lang="en-US" err="1"/>
              <a:t>Algo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0" y="5867400"/>
            <a:ext cx="457200" cy="258763"/>
          </a:xfrm>
        </p:spPr>
        <p:txBody>
          <a:bodyPr>
            <a:normAutofit fontScale="400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13186"/>
              </p:ext>
            </p:extLst>
          </p:nvPr>
        </p:nvGraphicFramePr>
        <p:xfrm>
          <a:off x="685800" y="1219200"/>
          <a:ext cx="4775200" cy="500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3" imgW="4775040" imgH="5003640" progId="Equation.3">
                  <p:embed/>
                </p:oleObj>
              </mc:Choice>
              <mc:Fallback>
                <p:oleObj name="Equation" r:id="rId3" imgW="4775040" imgH="5003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219200"/>
                        <a:ext cx="4775200" cy="500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pose?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4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Pose estimation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POSIT</a:t>
            </a:r>
          </a:p>
          <a:p>
            <a:r>
              <a:rPr lang="en-US" err="1"/>
              <a:t>Epnp</a:t>
            </a:r>
            <a:r>
              <a:rPr lang="en-US"/>
              <a:t> (solve </a:t>
            </a:r>
            <a:r>
              <a:rPr lang="en-US" err="1"/>
              <a:t>pnp</a:t>
            </a:r>
            <a:r>
              <a:rPr lang="en-US"/>
              <a:t> in </a:t>
            </a:r>
            <a:r>
              <a:rPr lang="en-US" err="1"/>
              <a:t>opencv</a:t>
            </a:r>
            <a:r>
              <a:rPr lang="en-US"/>
              <a:t>)</a:t>
            </a:r>
          </a:p>
          <a:p>
            <a:r>
              <a:rPr lang="en-US"/>
              <a:t>P3P</a:t>
            </a:r>
          </a:p>
          <a:p>
            <a:r>
              <a:rPr lang="en-US"/>
              <a:t>P4P</a:t>
            </a:r>
          </a:p>
          <a:p>
            <a:r>
              <a:rPr lang="en-US"/>
              <a:t>P7P</a:t>
            </a:r>
          </a:p>
          <a:p>
            <a:r>
              <a:rPr lang="en-US"/>
              <a:t>Linear methods</a:t>
            </a:r>
          </a:p>
          <a:p>
            <a:pPr lvl="1"/>
            <a:r>
              <a:rPr lang="en-US"/>
              <a:t>P3P</a:t>
            </a:r>
          </a:p>
          <a:p>
            <a:pPr lvl="1"/>
            <a:r>
              <a:rPr lang="en-US"/>
              <a:t>Power4 methods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9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POSIT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5800" y="5715000"/>
            <a:ext cx="381000" cy="154352"/>
          </a:xfrm>
        </p:spPr>
        <p:txBody>
          <a:bodyPr>
            <a:normAutofit fontScale="250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215" y="228600"/>
            <a:ext cx="4572000" cy="5635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442066"/>
              </p:ext>
            </p:extLst>
          </p:nvPr>
        </p:nvGraphicFramePr>
        <p:xfrm>
          <a:off x="152400" y="1149350"/>
          <a:ext cx="4191000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4" imgW="4190760" imgH="5435280" progId="Equation.3">
                  <p:embed/>
                </p:oleObj>
              </mc:Choice>
              <mc:Fallback>
                <p:oleObj name="Equation" r:id="rId4" imgW="4190760" imgH="54352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149350"/>
                        <a:ext cx="4191000" cy="5435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366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5"/>
            <a:ext cx="8229600" cy="1143000"/>
          </a:xfrm>
        </p:spPr>
        <p:txBody>
          <a:bodyPr/>
          <a:lstStyle/>
          <a:p>
            <a:r>
              <a:rPr lang="en-US"/>
              <a:t>POSIT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0" y="5715000"/>
            <a:ext cx="228600" cy="411163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511749"/>
              </p:ext>
            </p:extLst>
          </p:nvPr>
        </p:nvGraphicFramePr>
        <p:xfrm>
          <a:off x="387350" y="1339850"/>
          <a:ext cx="3073400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3" imgW="3073320" imgH="2895480" progId="Equation.3">
                  <p:embed/>
                </p:oleObj>
              </mc:Choice>
              <mc:Fallback>
                <p:oleObj name="Equation" r:id="rId3" imgW="3073320" imgH="2895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1339850"/>
                        <a:ext cx="3073400" cy="2895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827815"/>
              </p:ext>
            </p:extLst>
          </p:nvPr>
        </p:nvGraphicFramePr>
        <p:xfrm>
          <a:off x="3581400" y="1371600"/>
          <a:ext cx="3975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5" imgW="3974760" imgH="914400" progId="Equation.3">
                  <p:embed/>
                </p:oleObj>
              </mc:Choice>
              <mc:Fallback>
                <p:oleObj name="Equation" r:id="rId5" imgW="397476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371600"/>
                        <a:ext cx="397510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6425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0" y="5867400"/>
            <a:ext cx="304800" cy="258763"/>
          </a:xfrm>
        </p:spPr>
        <p:txBody>
          <a:bodyPr>
            <a:normAutofit fontScale="40000" lnSpcReduction="20000"/>
          </a:bodyPr>
          <a:lstStyle/>
          <a:p>
            <a:r>
              <a:rPr lang="en-US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519493"/>
              </p:ext>
            </p:extLst>
          </p:nvPr>
        </p:nvGraphicFramePr>
        <p:xfrm>
          <a:off x="571500" y="1009650"/>
          <a:ext cx="55880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3" imgW="5587920" imgH="4686120" progId="Equation.3">
                  <p:embed/>
                </p:oleObj>
              </mc:Choice>
              <mc:Fallback>
                <p:oleObj name="Equation" r:id="rId3" imgW="5587920" imgH="4686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009650"/>
                        <a:ext cx="5588000" cy="4686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216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Because the camera model is SOP scaled orthographic, it is an approximated camera</a:t>
            </a:r>
          </a:p>
          <a:p>
            <a:r>
              <a:rPr lang="en-US"/>
              <a:t>POSIT is based on POS but add a few iteration to improve the result.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Pose estimation methods v01.b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1A437-43F4-4653-B2E4-0B3B327C07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1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4371</TotalTime>
  <Words>1554</Words>
  <Application>Microsoft Office PowerPoint</Application>
  <PresentationFormat>On-screen Show (4:3)</PresentationFormat>
  <Paragraphs>196</Paragraphs>
  <Slides>32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Office Theme</vt:lpstr>
      <vt:lpstr>Equation</vt:lpstr>
      <vt:lpstr>Pose estimation methods</vt:lpstr>
      <vt:lpstr>Overview</vt:lpstr>
      <vt:lpstr>Introduction</vt:lpstr>
      <vt:lpstr>Problem definition</vt:lpstr>
      <vt:lpstr>Pose estimation techniques</vt:lpstr>
      <vt:lpstr>POSIT</vt:lpstr>
      <vt:lpstr>POSIT</vt:lpstr>
      <vt:lpstr>POSIT Algorithm</vt:lpstr>
      <vt:lpstr>POSIT</vt:lpstr>
      <vt:lpstr>EPnP: Efficient Perspective-n-Point Camera Pose Estimation</vt:lpstr>
      <vt:lpstr>Application of Epnp (solvepnp in opencv Aruco pose tracker https://docs.opencv.org/3.4.0/d5/dae/tutorial_aruco_detection.html </vt:lpstr>
      <vt:lpstr>Barycentric coordinate system https://en.wikipedia.org/wiki/Barycentric_coordinate_system [1] </vt:lpstr>
      <vt:lpstr>The Barycentric coordinate parameter calibration If you are given Pwi=1,2,..,n and cwi=1,2,3,4 you may recover ij </vt:lpstr>
      <vt:lpstr>Barycentric coordinate parameter calibration If you are given Pwi=1,2,..,n and cwi=1,2,3,4 you may recover all ij </vt:lpstr>
      <vt:lpstr>EPnP  problem setting</vt:lpstr>
      <vt:lpstr>EPnP basic formulation </vt:lpstr>
      <vt:lpstr>EPnP : Our plan to find the pose between the camera and world: find  Pcj=1,2,..,n,  then compute Rotation (R(3x3)), Translation(T(3x1))</vt:lpstr>
      <vt:lpstr>EPnP continue to find Pcj=1,2,3,4</vt:lpstr>
      <vt:lpstr>EPnP continue to find Pcj=1,2,3,4</vt:lpstr>
      <vt:lpstr>EPnP : what to do next after V is found</vt:lpstr>
      <vt:lpstr>How to recover  ? Case: N=1</vt:lpstr>
      <vt:lpstr>How to recover  ? Case: N=2</vt:lpstr>
      <vt:lpstr>How to recover  ? Case: N=2(Continue)</vt:lpstr>
      <vt:lpstr>How to recover  ? Case: N=2(Continue)</vt:lpstr>
      <vt:lpstr>How to recover  ? Case: N=2(Continue)</vt:lpstr>
      <vt:lpstr>Verify which case is better</vt:lpstr>
      <vt:lpstr>Re-projection error  https://en.wikipedia.org/wiki/Reprojection_error</vt:lpstr>
      <vt:lpstr>Epnp references and program</vt:lpstr>
      <vt:lpstr>References</vt:lpstr>
      <vt:lpstr>appendix</vt:lpstr>
      <vt:lpstr>POS,POSIT (alternative formulation) A simplified model , focal length =f, ox=oy=0 Kint= intrinsic parameters,  Kext=extrinsic parameters, projection=Kint*kext </vt:lpstr>
      <vt:lpstr>POS Algo 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Pose estimation methods</dc:title>
  <dc:creator>khwong</dc:creator>
  <cp:lastModifiedBy>Kin Hong Wong (CCO)</cp:lastModifiedBy>
  <cp:revision>143</cp:revision>
  <cp:lastPrinted>2017-12-12T09:26:03Z</cp:lastPrinted>
  <dcterms:created xsi:type="dcterms:W3CDTF">2017-12-12T01:42:14Z</dcterms:created>
  <dcterms:modified xsi:type="dcterms:W3CDTF">2021-11-27T22:31:57Z</dcterms:modified>
</cp:coreProperties>
</file>