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9" r:id="rId4"/>
    <p:sldId id="260" r:id="rId5"/>
    <p:sldId id="265" r:id="rId6"/>
    <p:sldId id="262" r:id="rId7"/>
    <p:sldId id="263" r:id="rId8"/>
    <p:sldId id="264" r:id="rId9"/>
    <p:sldId id="289" r:id="rId10"/>
    <p:sldId id="290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  <p:sldId id="287" r:id="rId31"/>
    <p:sldId id="258" r:id="rId32"/>
    <p:sldId id="288" r:id="rId33"/>
  </p:sldIdLst>
  <p:sldSz cx="9144000" cy="6858000" type="screen4x3"/>
  <p:notesSz cx="6794500" cy="9906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065" autoAdjust="0"/>
  </p:normalViewPr>
  <p:slideViewPr>
    <p:cSldViewPr>
      <p:cViewPr varScale="1">
        <p:scale>
          <a:sx n="47" d="100"/>
          <a:sy n="47" d="100"/>
        </p:scale>
        <p:origin x="182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9A1BB-1BB3-490E-A325-511BF68B4C0C}" type="datetimeFigureOut">
              <a:rPr lang="zh-HK" altLang="en-US" smtClean="0"/>
              <a:t>28/3/2019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BFB00-976F-45C4-88D4-282EF3D304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0550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Given a set of $x_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$,for $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=1,2,..,n$. find the mean of all $x_i0$, so that the cost function $C(y)$ is minimized\\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&amp;\text{The cost function is } C(y)=\sum_{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 \\</a:t>
            </a:r>
          </a:p>
          <a:p>
            <a:r>
              <a:rPr lang="en-US" dirty="0" smtClean="0">
                <a:effectLst/>
              </a:rPr>
              <a:t>%&amp;C(y)=\sum_{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=n}\|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\|\\</a:t>
            </a:r>
          </a:p>
          <a:p>
            <a:r>
              <a:rPr lang="en-US" dirty="0" smtClean="0">
                <a:effectLst/>
              </a:rPr>
              <a:t>&amp;\text{</a:t>
            </a:r>
            <a:r>
              <a:rPr lang="en-US" dirty="0" err="1" smtClean="0">
                <a:effectLst/>
              </a:rPr>
              <a:t>Initialise</a:t>
            </a:r>
            <a:r>
              <a:rPr lang="en-US" dirty="0" smtClean="0">
                <a:effectLst/>
              </a:rPr>
              <a:t> y}\\</a:t>
            </a:r>
          </a:p>
          <a:p>
            <a:r>
              <a:rPr lang="en-US" dirty="0" smtClean="0">
                <a:effectLst/>
              </a:rPr>
              <a:t>&amp;\text{while ($error$ is too small)}\\</a:t>
            </a:r>
          </a:p>
          <a:p>
            <a:r>
              <a:rPr lang="en-US" dirty="0" smtClean="0">
                <a:effectLst/>
              </a:rPr>
              <a:t>&amp;\{\\</a:t>
            </a:r>
          </a:p>
          <a:p>
            <a:r>
              <a:rPr lang="en-US" dirty="0" smtClean="0">
                <a:effectLst/>
              </a:rPr>
              <a:t>&amp;\</a:t>
            </a:r>
            <a:r>
              <a:rPr lang="en-US" dirty="0" err="1" smtClean="0">
                <a:effectLst/>
              </a:rPr>
              <a:t>nabla</a:t>
            </a:r>
            <a:r>
              <a:rPr lang="en-US" dirty="0" smtClean="0">
                <a:effectLst/>
              </a:rPr>
              <a:t> C(y)= -\sum_{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-y}{\|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\|} \text{ (The proof can be found in Appendix)}\\</a:t>
            </a:r>
          </a:p>
          <a:p>
            <a:r>
              <a:rPr lang="en-US" dirty="0" smtClean="0">
                <a:effectLst/>
              </a:rPr>
              <a:t>&amp;\text{Since gradient descent iteration: } y^{t+1}=y^{t} - \lambda \</a:t>
            </a:r>
            <a:r>
              <a:rPr lang="en-US" dirty="0" err="1" smtClean="0">
                <a:effectLst/>
              </a:rPr>
              <a:t>nabla</a:t>
            </a:r>
            <a:r>
              <a:rPr lang="en-US" dirty="0" smtClean="0">
                <a:effectLst/>
              </a:rPr>
              <a:t> C(</a:t>
            </a:r>
            <a:r>
              <a:rPr lang="en-US" dirty="0" err="1" smtClean="0">
                <a:effectLst/>
              </a:rPr>
              <a:t>y^t</a:t>
            </a:r>
            <a:r>
              <a:rPr lang="en-US" dirty="0" smtClean="0">
                <a:effectLst/>
              </a:rPr>
              <a:t>) \text{, so}\\</a:t>
            </a:r>
          </a:p>
          <a:p>
            <a:r>
              <a:rPr lang="en-US" dirty="0" smtClean="0">
                <a:effectLst/>
              </a:rPr>
              <a:t>&amp;y^{t+1}=y^{t}+ \lambda 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x_i-y^t</a:t>
            </a:r>
            <a:r>
              <a:rPr lang="en-US" dirty="0" smtClean="0">
                <a:effectLst/>
              </a:rPr>
              <a:t>}{\|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\|} \text { by setting}\\</a:t>
            </a:r>
          </a:p>
          <a:p>
            <a:r>
              <a:rPr lang="en-US" dirty="0" smtClean="0">
                <a:effectLst/>
              </a:rPr>
              <a:t>&amp;S_{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}^{t}=\| </a:t>
            </a:r>
            <a:r>
              <a:rPr lang="en-US" dirty="0" err="1" smtClean="0">
                <a:effectLst/>
              </a:rPr>
              <a:t>x_i-y^t</a:t>
            </a:r>
            <a:r>
              <a:rPr lang="en-US" dirty="0" smtClean="0">
                <a:effectLst/>
              </a:rPr>
              <a:t> \| \text{ and } \lambda =\text { learning rate }=\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{1}{\sum_{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=1}^{n}{1}/{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}}, \text{ then }\\</a:t>
            </a:r>
          </a:p>
          <a:p>
            <a:r>
              <a:rPr lang="en-US" dirty="0" smtClean="0">
                <a:effectLst/>
              </a:rPr>
              <a:t>&amp;y^{t+1}=</a:t>
            </a:r>
            <a:r>
              <a:rPr lang="en-US" dirty="0" err="1" smtClean="0">
                <a:effectLst/>
              </a:rPr>
              <a:t>y^t</a:t>
            </a:r>
            <a:r>
              <a:rPr lang="en-US" dirty="0" smtClean="0">
                <a:effectLst/>
              </a:rPr>
              <a:t>+\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=1}^{n}\{(</a:t>
            </a:r>
            <a:r>
              <a:rPr lang="en-US" dirty="0" err="1" smtClean="0">
                <a:effectLst/>
              </a:rPr>
              <a:t>x_i-y^t</a:t>
            </a:r>
            <a:r>
              <a:rPr lang="en-US" dirty="0" smtClean="0">
                <a:effectLst/>
              </a:rPr>
              <a:t>)/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\}}{\sum_{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=1}^{n}{1}/{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 \text{ hence }\\</a:t>
            </a:r>
          </a:p>
          <a:p>
            <a:r>
              <a:rPr lang="en-US" dirty="0" smtClean="0">
                <a:effectLst/>
              </a:rPr>
              <a:t>%&amp;y^{t+1}=\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{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 {{\sum_{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=1}^{n}({1}/{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})}}</a:t>
            </a:r>
          </a:p>
          <a:p>
            <a:r>
              <a:rPr lang="en-US" dirty="0" smtClean="0">
                <a:effectLst/>
              </a:rPr>
              <a:t>%&amp;y^{t+1}=\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 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{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 } { 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=1}^{n}({1}/{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})} }</a:t>
            </a:r>
          </a:p>
          <a:p>
            <a:r>
              <a:rPr lang="en-US" dirty="0" smtClean="0">
                <a:effectLst/>
              </a:rPr>
              <a:t>%&amp;y^{t+1}=\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 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{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 } { 2}</a:t>
            </a:r>
          </a:p>
          <a:p>
            <a:r>
              <a:rPr lang="en-US" dirty="0" smtClean="0">
                <a:effectLst/>
              </a:rPr>
              <a:t>&amp;y^{t+1}=\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{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}}{{\sum_{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=1}^{n}{1}/{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}}}\\</a:t>
            </a:r>
          </a:p>
          <a:p>
            <a:r>
              <a:rPr lang="en-US" dirty="0" smtClean="0">
                <a:effectLst/>
              </a:rPr>
              <a:t>&amp;error=\| y^{t+1}-y^{t}\|\\</a:t>
            </a:r>
          </a:p>
          <a:p>
            <a:r>
              <a:rPr lang="en-US" dirty="0" smtClean="0">
                <a:effectLst/>
              </a:rPr>
              <a:t>&amp;\}\\</a:t>
            </a:r>
          </a:p>
          <a:p>
            <a:r>
              <a:rPr lang="en-US" dirty="0" smtClean="0">
                <a:effectLst/>
              </a:rPr>
              <a:t>&amp; y \text{ is the mean of all } 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\\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&amp;error=\| y^{t+1}-y^{t}\|\\</a:t>
            </a:r>
          </a:p>
          <a:p>
            <a:r>
              <a:rPr lang="en-US" dirty="0" smtClean="0">
                <a:effectLst/>
              </a:rPr>
              <a:t>&amp;\}\\</a:t>
            </a:r>
          </a:p>
          <a:p>
            <a:r>
              <a:rPr lang="en-US" dirty="0" smtClean="0">
                <a:effectLst/>
              </a:rPr>
              <a:t>&amp; y \text{ is the mean of all } 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\\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Given a set of $x_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$,for $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=1,2,..,n$. find the mean of all $x_i0$, so that the cost function $C(y)$ is minimized\\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&amp;\text{The cost function is } C(y)=\sum_{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 \\</a:t>
            </a:r>
          </a:p>
          <a:p>
            <a:r>
              <a:rPr lang="en-US" dirty="0" smtClean="0">
                <a:effectLst/>
              </a:rPr>
              <a:t>%&amp;C(y)=\sum_{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=n}\|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\|\\</a:t>
            </a:r>
          </a:p>
          <a:p>
            <a:r>
              <a:rPr lang="en-US" dirty="0" smtClean="0">
                <a:effectLst/>
              </a:rPr>
              <a:t>&amp;\text{</a:t>
            </a:r>
            <a:r>
              <a:rPr lang="en-US" dirty="0" err="1" smtClean="0">
                <a:effectLst/>
              </a:rPr>
              <a:t>Initialise</a:t>
            </a:r>
            <a:r>
              <a:rPr lang="en-US" dirty="0" smtClean="0">
                <a:effectLst/>
              </a:rPr>
              <a:t> y}\\</a:t>
            </a:r>
          </a:p>
          <a:p>
            <a:r>
              <a:rPr lang="en-US" dirty="0" smtClean="0">
                <a:effectLst/>
              </a:rPr>
              <a:t>&amp;\text{while ($error$ is too small)}\\</a:t>
            </a:r>
          </a:p>
          <a:p>
            <a:r>
              <a:rPr lang="en-US" dirty="0" smtClean="0">
                <a:effectLst/>
              </a:rPr>
              <a:t>&amp;\{\\</a:t>
            </a:r>
          </a:p>
          <a:p>
            <a:r>
              <a:rPr lang="en-US" dirty="0" smtClean="0">
                <a:effectLst/>
              </a:rPr>
              <a:t>%&amp;\</a:t>
            </a:r>
            <a:r>
              <a:rPr lang="en-US" dirty="0" err="1" smtClean="0">
                <a:effectLst/>
              </a:rPr>
              <a:t>nabla</a:t>
            </a:r>
            <a:r>
              <a:rPr lang="en-US" dirty="0" smtClean="0">
                <a:effectLst/>
              </a:rPr>
              <a:t> C(y)= -\sum_{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-y}{\|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\|} \text{ (The proof can be found in Appendix)}\\</a:t>
            </a:r>
          </a:p>
          <a:p>
            <a:r>
              <a:rPr lang="en-US" dirty="0" smtClean="0">
                <a:effectLst/>
              </a:rPr>
              <a:t>%&amp;\text{Since gradient descent iteration: } y^{t+1}=y^{t} - \lambda \</a:t>
            </a:r>
            <a:r>
              <a:rPr lang="en-US" dirty="0" err="1" smtClean="0">
                <a:effectLst/>
              </a:rPr>
              <a:t>nabla</a:t>
            </a:r>
            <a:r>
              <a:rPr lang="en-US" dirty="0" smtClean="0">
                <a:effectLst/>
              </a:rPr>
              <a:t> C(</a:t>
            </a:r>
            <a:r>
              <a:rPr lang="en-US" dirty="0" err="1" smtClean="0">
                <a:effectLst/>
              </a:rPr>
              <a:t>y^t</a:t>
            </a:r>
            <a:r>
              <a:rPr lang="en-US" dirty="0" smtClean="0">
                <a:effectLst/>
              </a:rPr>
              <a:t>) \text{, so}\\</a:t>
            </a:r>
          </a:p>
          <a:p>
            <a:r>
              <a:rPr lang="en-US" dirty="0" smtClean="0">
                <a:effectLst/>
              </a:rPr>
              <a:t>%&amp;y^{t+1}=y^{t}+ \lambda 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x_i-y^t</a:t>
            </a:r>
            <a:r>
              <a:rPr lang="en-US" dirty="0" smtClean="0">
                <a:effectLst/>
              </a:rPr>
              <a:t>}{\|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\|} \text { by setting}\\</a:t>
            </a:r>
          </a:p>
          <a:p>
            <a:r>
              <a:rPr lang="en-US" dirty="0" smtClean="0">
                <a:effectLst/>
              </a:rPr>
              <a:t>%\text{ and } \lambda 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{1}{\sum_{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=1}^{n}{1}/{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}}, \text{ then }\\</a:t>
            </a:r>
          </a:p>
          <a:p>
            <a:r>
              <a:rPr lang="en-US" dirty="0" smtClean="0">
                <a:effectLst/>
              </a:rPr>
              <a:t>%&amp;y^{t+1}=</a:t>
            </a:r>
            <a:r>
              <a:rPr lang="en-US" dirty="0" err="1" smtClean="0">
                <a:effectLst/>
              </a:rPr>
              <a:t>y^t</a:t>
            </a:r>
            <a:r>
              <a:rPr lang="en-US" dirty="0" smtClean="0">
                <a:effectLst/>
              </a:rPr>
              <a:t>+\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=1}^{n}\{(</a:t>
            </a:r>
            <a:r>
              <a:rPr lang="en-US" dirty="0" err="1" smtClean="0">
                <a:effectLst/>
              </a:rPr>
              <a:t>x_i-y^t</a:t>
            </a:r>
            <a:r>
              <a:rPr lang="en-US" dirty="0" smtClean="0">
                <a:effectLst/>
              </a:rPr>
              <a:t>)/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\}}{\sum_{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=1}^{n}{1}/{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 \text{ hence }\\</a:t>
            </a:r>
          </a:p>
          <a:p>
            <a:r>
              <a:rPr lang="en-US" dirty="0" smtClean="0">
                <a:effectLst/>
              </a:rPr>
              <a:t>&amp;S_{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}^{t}=\| </a:t>
            </a:r>
            <a:r>
              <a:rPr lang="en-US" dirty="0" err="1" smtClean="0">
                <a:effectLst/>
              </a:rPr>
              <a:t>x_i-y^t</a:t>
            </a:r>
            <a:r>
              <a:rPr lang="en-US" dirty="0" smtClean="0">
                <a:effectLst/>
              </a:rPr>
              <a:t>\| \\</a:t>
            </a:r>
          </a:p>
          <a:p>
            <a:r>
              <a:rPr lang="en-US" dirty="0" smtClean="0">
                <a:effectLst/>
              </a:rPr>
              <a:t>&amp;y^{t+1}=\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{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}}{{\sum_{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=1}^{n}{1}/{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}}}\\</a:t>
            </a:r>
          </a:p>
          <a:p>
            <a:r>
              <a:rPr lang="en-US" dirty="0" smtClean="0">
                <a:effectLst/>
              </a:rPr>
              <a:t>&amp;error=\| y^{t+1}-y^{t}\|\\</a:t>
            </a:r>
          </a:p>
          <a:p>
            <a:r>
              <a:rPr lang="en-US" dirty="0" smtClean="0">
                <a:effectLst/>
              </a:rPr>
              <a:t>&amp;\}\\</a:t>
            </a:r>
          </a:p>
          <a:p>
            <a:r>
              <a:rPr lang="en-US" dirty="0" smtClean="0">
                <a:effectLst/>
              </a:rPr>
              <a:t>&amp; y \text{ is the mean of all } 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\\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1A8E00-69FF-4780-A829-6F363887DC5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7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&amp;\text{Problem: Given a number of rotations } R_{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=1,2,3...n} \text{ find the mean rotation } S\\</a:t>
            </a:r>
          </a:p>
          <a:p>
            <a:r>
              <a:rPr lang="en-US" dirty="0" smtClean="0">
                <a:effectLst/>
              </a:rPr>
              <a:t>&amp;\text{</a:t>
            </a:r>
            <a:r>
              <a:rPr lang="en-US" dirty="0" err="1" smtClean="0">
                <a:effectLst/>
              </a:rPr>
              <a:t>Solution:Use</a:t>
            </a:r>
            <a:r>
              <a:rPr lang="en-US" dirty="0" smtClean="0">
                <a:effectLst/>
              </a:rPr>
              <a:t> the </a:t>
            </a:r>
            <a:r>
              <a:rPr lang="en-US" dirty="0" err="1" smtClean="0">
                <a:effectLst/>
              </a:rPr>
              <a:t>Weiszfeld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Algirhtm</a:t>
            </a:r>
            <a:r>
              <a:rPr lang="en-US" dirty="0" smtClean="0">
                <a:effectLst/>
              </a:rPr>
              <a:t>}\\</a:t>
            </a:r>
          </a:p>
          <a:p>
            <a:r>
              <a:rPr lang="en-US" dirty="0" smtClean="0">
                <a:effectLst/>
              </a:rPr>
              <a:t>&amp;\text{Initialize a rotation matrix } S^{t=0}\\</a:t>
            </a:r>
          </a:p>
          <a:p>
            <a:r>
              <a:rPr lang="en-US" dirty="0" smtClean="0">
                <a:effectLst/>
              </a:rPr>
              <a:t>&amp; note: log_{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}(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 = log(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*(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)^{-1})\\</a:t>
            </a:r>
          </a:p>
          <a:p>
            <a:r>
              <a:rPr lang="en-US" dirty="0" smtClean="0">
                <a:effectLst/>
              </a:rPr>
              <a:t>&amp;\text{For t=(0,1,2,3,..)}\\</a:t>
            </a:r>
          </a:p>
          <a:p>
            <a:r>
              <a:rPr lang="en-US" dirty="0" smtClean="0">
                <a:effectLst/>
              </a:rPr>
              <a:t>&amp;\{\\ </a:t>
            </a:r>
          </a:p>
          <a:p>
            <a:r>
              <a:rPr lang="en-US" dirty="0" smtClean="0">
                <a:effectLst/>
              </a:rPr>
              <a:t>&amp;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 \gets log(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*(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)^{-1})) \\</a:t>
            </a:r>
          </a:p>
          <a:p>
            <a:r>
              <a:rPr lang="en-US" dirty="0" smtClean="0">
                <a:effectLst/>
              </a:rPr>
              <a:t>&amp;\delta \gets 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=1}^{n}(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/\|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 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(1/\|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 \\</a:t>
            </a:r>
          </a:p>
          <a:p>
            <a:r>
              <a:rPr lang="en-US" dirty="0" smtClean="0">
                <a:effectLst/>
              </a:rPr>
              <a:t>&amp;S^{t+1} \gets </a:t>
            </a:r>
            <a:r>
              <a:rPr lang="en-US" dirty="0" err="1" smtClean="0">
                <a:effectLst/>
              </a:rPr>
              <a:t>exp</a:t>
            </a:r>
            <a:r>
              <a:rPr lang="en-US" dirty="0" smtClean="0">
                <a:effectLst/>
              </a:rPr>
              <a:t>(\delta )* 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 \\</a:t>
            </a:r>
          </a:p>
          <a:p>
            <a:r>
              <a:rPr lang="en-US" dirty="0" smtClean="0">
                <a:effectLst/>
              </a:rPr>
              <a:t>&amp;\text{repeat above until converges }\\</a:t>
            </a:r>
          </a:p>
          <a:p>
            <a:r>
              <a:rPr lang="en-US" dirty="0" smtClean="0">
                <a:effectLst/>
              </a:rPr>
              <a:t>&amp;\}\\</a:t>
            </a:r>
          </a:p>
          <a:p>
            <a:r>
              <a:rPr lang="en-US" dirty="0" smtClean="0">
                <a:effectLst/>
              </a:rPr>
              <a:t>&amp;\text{Note: } \lambda=\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{1} 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(1/\|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\|)}= \text{Learning rate} 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%%%%%%%%%%%%%%%%%%%%%%%%%%%%%%%%%%%%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&amp;S \text{ is a } 3 \times 3 \text{ matrix=the mean rotation}\\</a:t>
            </a:r>
          </a:p>
          <a:p>
            <a:r>
              <a:rPr lang="en-US" dirty="0" smtClean="0">
                <a:effectLst/>
              </a:rPr>
              <a:t>&amp;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 \text{ is a } 3 \times 3 \text{ matrix,} \text{use pose estimation to obtain these rotations}\\</a:t>
            </a:r>
          </a:p>
          <a:p>
            <a:r>
              <a:rPr lang="en-US" dirty="0" smtClean="0">
                <a:effectLst/>
              </a:rPr>
              <a:t>&amp;\delta \text{ is a } 3 \times 3 \text{ matrix=rotation residual}\\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1A8E00-69FF-4780-A829-6F363887DC5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8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\| \</a:t>
            </a:r>
            <a:r>
              <a:rPr lang="en-US" dirty="0" err="1" smtClean="0">
                <a:effectLst/>
              </a:rPr>
              <a:t>log_s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)\|=\| \log(</a:t>
            </a:r>
            <a:r>
              <a:rPr lang="en-US" dirty="0" err="1" smtClean="0">
                <a:effectLst/>
              </a:rPr>
              <a:t>R_i,S</a:t>
            </a:r>
            <a:r>
              <a:rPr lang="en-US" dirty="0" smtClean="0">
                <a:effectLst/>
              </a:rPr>
              <a:t>^{-1}) \|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1A8E00-69FF-4780-A829-6F363887DC5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51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</a:t>
            </a:r>
            <a:r>
              <a:rPr lang="en-US" dirty="0" err="1" smtClean="0">
                <a:effectLst/>
              </a:rPr>
              <a:t>log_s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)=\log(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*S^{-1})\\</a:t>
            </a:r>
          </a:p>
          <a:p>
            <a:r>
              <a:rPr lang="en-US" dirty="0" smtClean="0">
                <a:effectLst/>
              </a:rPr>
              <a:t>&amp;\</a:t>
            </a:r>
            <a:r>
              <a:rPr lang="en-US" dirty="0" err="1" smtClean="0">
                <a:effectLst/>
              </a:rPr>
              <a:t>nabla</a:t>
            </a:r>
            <a:r>
              <a:rPr lang="en-US" dirty="0" smtClean="0">
                <a:effectLst/>
              </a:rPr>
              <a:t> C=-\sum_{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=n} 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</a:t>
            </a:r>
            <a:r>
              <a:rPr lang="en-US" dirty="0" err="1" smtClean="0">
                <a:effectLst/>
              </a:rPr>
              <a:t>log_s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)}{\|\</a:t>
            </a:r>
            <a:r>
              <a:rPr lang="en-US" dirty="0" err="1" smtClean="0">
                <a:effectLst/>
              </a:rPr>
              <a:t>log_s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)\|}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</a:t>
            </a:r>
            <a:r>
              <a:rPr lang="en-US" dirty="0" err="1" smtClean="0">
                <a:effectLst/>
              </a:rPr>
              <a:t>log_s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)=\log(</a:t>
            </a:r>
            <a:r>
              <a:rPr lang="en-US" dirty="0" err="1" smtClean="0">
                <a:effectLst/>
              </a:rPr>
              <a:t>R_i,S</a:t>
            </a:r>
            <a:r>
              <a:rPr lang="en-US" dirty="0" smtClean="0">
                <a:effectLst/>
              </a:rPr>
              <a:t>^{-1})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&amp;\text{Problem: Given a number of rotations } R_{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=1,2,3...n} \text{ find the mean rotation } S\\</a:t>
            </a:r>
          </a:p>
          <a:p>
            <a:r>
              <a:rPr lang="en-US" dirty="0" smtClean="0">
                <a:effectLst/>
              </a:rPr>
              <a:t>&amp;\text{</a:t>
            </a:r>
            <a:r>
              <a:rPr lang="en-US" dirty="0" err="1" smtClean="0">
                <a:effectLst/>
              </a:rPr>
              <a:t>Solution:Use</a:t>
            </a:r>
            <a:r>
              <a:rPr lang="en-US" dirty="0" smtClean="0">
                <a:effectLst/>
              </a:rPr>
              <a:t> the </a:t>
            </a:r>
            <a:r>
              <a:rPr lang="en-US" dirty="0" err="1" smtClean="0">
                <a:effectLst/>
              </a:rPr>
              <a:t>Weiszfeld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Algirhtm</a:t>
            </a:r>
            <a:r>
              <a:rPr lang="en-US" dirty="0" smtClean="0">
                <a:effectLst/>
              </a:rPr>
              <a:t>}\\</a:t>
            </a:r>
          </a:p>
          <a:p>
            <a:r>
              <a:rPr lang="en-US" dirty="0" smtClean="0">
                <a:effectLst/>
              </a:rPr>
              <a:t>&amp;\text{Initialize a rotation matrix } S^{t=0}\\</a:t>
            </a:r>
          </a:p>
          <a:p>
            <a:r>
              <a:rPr lang="en-US" dirty="0" smtClean="0">
                <a:effectLst/>
              </a:rPr>
              <a:t>&amp;\text{For t=(0,1,2,3,..)}\\</a:t>
            </a:r>
          </a:p>
          <a:p>
            <a:r>
              <a:rPr lang="en-US" dirty="0" smtClean="0">
                <a:effectLst/>
              </a:rPr>
              <a:t>&amp;\{\\ </a:t>
            </a:r>
          </a:p>
          <a:p>
            <a:r>
              <a:rPr lang="en-US" dirty="0" smtClean="0">
                <a:effectLst/>
              </a:rPr>
              <a:t>&amp;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=log_{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}(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)=log(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*(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)^{-1})\\</a:t>
            </a:r>
          </a:p>
          <a:p>
            <a:r>
              <a:rPr lang="en-US" dirty="0" smtClean="0">
                <a:effectLst/>
              </a:rPr>
              <a:t>&amp;\delta=\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=1}^{n}(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/\|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 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(1/\|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 \\</a:t>
            </a:r>
          </a:p>
          <a:p>
            <a:r>
              <a:rPr lang="en-US" dirty="0" smtClean="0">
                <a:effectLst/>
              </a:rPr>
              <a:t>&amp;S^{t+1}=</a:t>
            </a:r>
            <a:r>
              <a:rPr lang="en-US" dirty="0" err="1" smtClean="0">
                <a:effectLst/>
              </a:rPr>
              <a:t>exp</a:t>
            </a:r>
            <a:r>
              <a:rPr lang="en-US" dirty="0" smtClean="0">
                <a:effectLst/>
              </a:rPr>
              <a:t>(\delta )* 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 \\</a:t>
            </a:r>
          </a:p>
          <a:p>
            <a:r>
              <a:rPr lang="en-US" dirty="0" smtClean="0">
                <a:effectLst/>
              </a:rPr>
              <a:t>&amp;\text{repeat above until converges }\\</a:t>
            </a:r>
          </a:p>
          <a:p>
            <a:r>
              <a:rPr lang="en-US" dirty="0" smtClean="0">
                <a:effectLst/>
              </a:rPr>
              <a:t>&amp;\}\\</a:t>
            </a:r>
          </a:p>
          <a:p>
            <a:r>
              <a:rPr lang="en-US" dirty="0" smtClean="0">
                <a:effectLst/>
              </a:rPr>
              <a:t>&amp;\text{Note: } \lambda=\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{1} 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(1/\|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\|)}= \text{Learning rate} 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%%%%%%%%%%%%%%%%%%%%%%%%%%%%%%%%%%%%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&amp;S \text{ is a } 3 \times 3 \text{ matrix=the mean rotation}\\</a:t>
            </a:r>
          </a:p>
          <a:p>
            <a:r>
              <a:rPr lang="en-US" dirty="0" smtClean="0">
                <a:effectLst/>
              </a:rPr>
              <a:t>&amp;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 \text{ is a } 3 \times 3 \text{ matrix,} \text{use pose estimation to obtain these rotations}\\</a:t>
            </a:r>
          </a:p>
          <a:p>
            <a:r>
              <a:rPr lang="en-US" dirty="0" smtClean="0">
                <a:effectLst/>
              </a:rPr>
              <a:t>&amp;\delta \text{ is a } 3 \times 3 \text{ matrix=rotation residual}\\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1A8E00-69FF-4780-A829-6F363887DC5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48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</a:t>
            </a:r>
            <a:r>
              <a:rPr lang="en-US" dirty="0" err="1" smtClean="0">
                <a:effectLst/>
              </a:rPr>
              <a:t>log_s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)=\log(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*S^{-1})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&amp;\text{Problem: Given a number of rotations } R_{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=1,2,3...n} \text{ find the mean rotation } S\\</a:t>
            </a:r>
          </a:p>
          <a:p>
            <a:r>
              <a:rPr lang="en-US" dirty="0" smtClean="0">
                <a:effectLst/>
              </a:rPr>
              <a:t>&amp;\text{</a:t>
            </a:r>
            <a:r>
              <a:rPr lang="en-US" dirty="0" err="1" smtClean="0">
                <a:effectLst/>
              </a:rPr>
              <a:t>Solution:Use</a:t>
            </a:r>
            <a:r>
              <a:rPr lang="en-US" dirty="0" smtClean="0">
                <a:effectLst/>
              </a:rPr>
              <a:t> the </a:t>
            </a:r>
            <a:r>
              <a:rPr lang="en-US" dirty="0" err="1" smtClean="0">
                <a:effectLst/>
              </a:rPr>
              <a:t>Weiszfeld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Algirhtm</a:t>
            </a:r>
            <a:r>
              <a:rPr lang="en-US" dirty="0" smtClean="0">
                <a:effectLst/>
              </a:rPr>
              <a:t>}\\</a:t>
            </a:r>
          </a:p>
          <a:p>
            <a:r>
              <a:rPr lang="en-US" dirty="0" smtClean="0">
                <a:effectLst/>
              </a:rPr>
              <a:t>&amp;\text{Initialize a rotation matrix } S^{t=0}\\</a:t>
            </a:r>
          </a:p>
          <a:p>
            <a:r>
              <a:rPr lang="en-US" dirty="0" smtClean="0">
                <a:effectLst/>
              </a:rPr>
              <a:t>&amp;\text{For t=(0,1,2,3,..)}\\</a:t>
            </a:r>
          </a:p>
          <a:p>
            <a:r>
              <a:rPr lang="en-US" dirty="0" smtClean="0">
                <a:effectLst/>
              </a:rPr>
              <a:t>&amp;\{\\ </a:t>
            </a:r>
          </a:p>
          <a:p>
            <a:r>
              <a:rPr lang="en-US" dirty="0" smtClean="0">
                <a:effectLst/>
              </a:rPr>
              <a:t>&amp;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=log_{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}(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)=log(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*(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)^{-1})\\</a:t>
            </a:r>
          </a:p>
          <a:p>
            <a:r>
              <a:rPr lang="en-US" dirty="0" smtClean="0">
                <a:effectLst/>
              </a:rPr>
              <a:t>&amp;\delta=\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=1}^{n}(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/\|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 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(1/\|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 \\</a:t>
            </a:r>
          </a:p>
          <a:p>
            <a:r>
              <a:rPr lang="en-US" dirty="0" smtClean="0">
                <a:effectLst/>
              </a:rPr>
              <a:t>&amp;S^{t+1}=</a:t>
            </a:r>
            <a:r>
              <a:rPr lang="en-US" dirty="0" err="1" smtClean="0">
                <a:effectLst/>
              </a:rPr>
              <a:t>exp</a:t>
            </a:r>
            <a:r>
              <a:rPr lang="en-US" dirty="0" smtClean="0">
                <a:effectLst/>
              </a:rPr>
              <a:t>(\delta) * 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 \\</a:t>
            </a:r>
          </a:p>
          <a:p>
            <a:r>
              <a:rPr lang="en-US" dirty="0" smtClean="0">
                <a:effectLst/>
              </a:rPr>
              <a:t>&amp;\text{repeat above until converges }\\</a:t>
            </a:r>
          </a:p>
          <a:p>
            <a:r>
              <a:rPr lang="en-US" dirty="0" smtClean="0">
                <a:effectLst/>
              </a:rPr>
              <a:t>&amp;\}\\</a:t>
            </a:r>
          </a:p>
          <a:p>
            <a:r>
              <a:rPr lang="en-US" dirty="0" smtClean="0">
                <a:effectLst/>
              </a:rPr>
              <a:t>&amp;\text{Note: } \lambda=\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{1} 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(1/\|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\|)}= \text{Learning rate} 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%%%%%%%%%%%%%%%%%%%%%%%%%%%%%%%%%%%%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&amp;S \text{ is a } 3 \times 3 \text{ matrix=the mean rotation}\\</a:t>
            </a:r>
          </a:p>
          <a:p>
            <a:r>
              <a:rPr lang="en-US" dirty="0" smtClean="0">
                <a:effectLst/>
              </a:rPr>
              <a:t>&amp;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 \text{ is a } 3 \times 3 \text{ matrix,} \text{use pose estimation to obtain these rotations}\\</a:t>
            </a:r>
          </a:p>
          <a:p>
            <a:r>
              <a:rPr lang="en-US" dirty="0" smtClean="0">
                <a:effectLst/>
              </a:rPr>
              <a:t>&amp;\delta \text{ is a } 3 \times 3 \text{ matrix=rotation residual}\\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1A8E00-69FF-4780-A829-6F363887DC5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48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 </a:t>
            </a:r>
          </a:p>
          <a:p>
            <a:r>
              <a:rPr lang="en-US" sz="1200" dirty="0" err="1" smtClean="0"/>
              <a:t>Ri</a:t>
            </a:r>
            <a:r>
              <a:rPr lang="en-US" sz="1200" dirty="0" smtClean="0"/>
              <a:t> %just to show what we get</a:t>
            </a:r>
          </a:p>
          <a:p>
            <a:r>
              <a:rPr lang="en-US" sz="1200" dirty="0" smtClean="0"/>
              <a:t>% set some values close to the truth. ?? may need to find a better selection</a:t>
            </a:r>
          </a:p>
          <a:p>
            <a:r>
              <a:rPr lang="en-US" sz="1200" dirty="0" smtClean="0"/>
              <a:t>%[</a:t>
            </a:r>
            <a:r>
              <a:rPr lang="en-US" sz="1200" dirty="0" err="1" smtClean="0"/>
              <a:t>R_init,anxyz</a:t>
            </a:r>
            <a:r>
              <a:rPr lang="en-US" sz="1200" dirty="0" smtClean="0"/>
              <a:t>]=axis_angle2R(axis_angle+0.05,[axis_x+0.01,axis_y+0.02,axis_z+0.03])%small</a:t>
            </a:r>
          </a:p>
          <a:p>
            <a:r>
              <a:rPr lang="en-US" sz="1200" dirty="0" smtClean="0"/>
              <a:t> </a:t>
            </a:r>
          </a:p>
          <a:p>
            <a:r>
              <a:rPr lang="en-US" sz="1200" dirty="0" smtClean="0"/>
              <a:t>[</a:t>
            </a:r>
            <a:r>
              <a:rPr lang="en-US" sz="1200" dirty="0" err="1" smtClean="0"/>
              <a:t>R_init,anxyz</a:t>
            </a:r>
            <a:r>
              <a:rPr lang="en-US" sz="1200" dirty="0" smtClean="0"/>
              <a:t>]=axis_angle2R(axis_angle+0.5,[axis_x+0.01,axis_y+0.02,axis_z+0.03])%small</a:t>
            </a:r>
          </a:p>
          <a:p>
            <a:r>
              <a:rPr lang="en-US" sz="1200" dirty="0" smtClean="0"/>
              <a:t> </a:t>
            </a:r>
          </a:p>
          <a:p>
            <a:r>
              <a:rPr lang="en-US" sz="1200" dirty="0" smtClean="0"/>
              <a:t>R=</a:t>
            </a:r>
            <a:r>
              <a:rPr lang="en-US" sz="1200" dirty="0" err="1" smtClean="0"/>
              <a:t>R_init</a:t>
            </a:r>
            <a:endParaRPr lang="en-US" sz="1200" dirty="0" smtClean="0"/>
          </a:p>
          <a:p>
            <a:r>
              <a:rPr lang="en-US" sz="1200" dirty="0" smtClean="0"/>
              <a:t> </a:t>
            </a:r>
          </a:p>
          <a:p>
            <a:r>
              <a:rPr lang="en-US" sz="1200" dirty="0" smtClean="0"/>
              <a:t>err=10000,n_loop=0</a:t>
            </a:r>
          </a:p>
          <a:p>
            <a:r>
              <a:rPr lang="en-US" sz="1200" dirty="0" err="1" smtClean="0"/>
              <a:t>max_loop</a:t>
            </a:r>
            <a:r>
              <a:rPr lang="en-US" sz="1200" dirty="0" smtClean="0"/>
              <a:t>=100</a:t>
            </a:r>
          </a:p>
          <a:p>
            <a:r>
              <a:rPr lang="en-US" sz="1200" dirty="0" smtClean="0"/>
              <a:t>%while(err&lt;0.01 &amp;&amp; </a:t>
            </a:r>
            <a:r>
              <a:rPr lang="en-US" sz="1200" dirty="0" err="1" smtClean="0"/>
              <a:t>n_loop</a:t>
            </a:r>
            <a:r>
              <a:rPr lang="en-US" sz="1200" dirty="0" smtClean="0"/>
              <a:t> &lt;</a:t>
            </a:r>
            <a:r>
              <a:rPr lang="en-US" sz="1200" dirty="0" err="1" smtClean="0"/>
              <a:t>max_loop</a:t>
            </a:r>
            <a:r>
              <a:rPr lang="en-US" sz="1200" dirty="0" smtClean="0"/>
              <a:t>)%repeat until err is small</a:t>
            </a:r>
          </a:p>
          <a:p>
            <a:r>
              <a:rPr lang="en-US" sz="1200" dirty="0" smtClean="0"/>
              <a:t>while(err&gt;0.001 &amp; </a:t>
            </a:r>
            <a:r>
              <a:rPr lang="en-US" sz="1200" dirty="0" err="1" smtClean="0"/>
              <a:t>n_loop</a:t>
            </a:r>
            <a:r>
              <a:rPr lang="en-US" sz="1200" dirty="0" smtClean="0"/>
              <a:t> &lt; </a:t>
            </a:r>
            <a:r>
              <a:rPr lang="en-US" sz="1200" dirty="0" err="1" smtClean="0"/>
              <a:t>max_loop</a:t>
            </a:r>
            <a:r>
              <a:rPr lang="en-US" sz="1200" dirty="0" smtClean="0"/>
              <a:t>)%repeat until err is small</a:t>
            </a:r>
          </a:p>
          <a:p>
            <a:r>
              <a:rPr lang="en-US" sz="1200" dirty="0" smtClean="0"/>
              <a:t>    for </a:t>
            </a:r>
            <a:r>
              <a:rPr lang="en-US" sz="1200" dirty="0" err="1" smtClean="0"/>
              <a:t>i</a:t>
            </a:r>
            <a:r>
              <a:rPr lang="en-US" sz="1200" dirty="0" smtClean="0"/>
              <a:t>=1:n %n measurements of mirror positions.</a:t>
            </a:r>
          </a:p>
          <a:p>
            <a:r>
              <a:rPr lang="en-US" sz="1200" dirty="0" smtClean="0"/>
              <a:t>        [</a:t>
            </a:r>
            <a:r>
              <a:rPr lang="en-US" sz="1200" dirty="0" err="1" smtClean="0"/>
              <a:t>eig_vec,eig_val</a:t>
            </a:r>
            <a:r>
              <a:rPr lang="en-US" sz="1200" dirty="0" smtClean="0"/>
              <a:t>]=</a:t>
            </a:r>
            <a:r>
              <a:rPr lang="en-US" sz="1200" dirty="0" err="1" smtClean="0"/>
              <a:t>eig</a:t>
            </a:r>
            <a:r>
              <a:rPr lang="en-US" sz="1200" dirty="0" smtClean="0"/>
              <a:t>(R'*</a:t>
            </a:r>
            <a:r>
              <a:rPr lang="en-US" sz="1200" dirty="0" err="1" smtClean="0"/>
              <a:t>Ri</a:t>
            </a:r>
            <a:r>
              <a:rPr lang="en-US" sz="1200" dirty="0" smtClean="0"/>
              <a:t>(:,:,</a:t>
            </a:r>
            <a:r>
              <a:rPr lang="en-US" sz="1200" dirty="0" err="1" smtClean="0"/>
              <a:t>i</a:t>
            </a:r>
            <a:r>
              <a:rPr lang="en-US" sz="1200" dirty="0" smtClean="0"/>
              <a:t>))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Ri</a:t>
            </a:r>
            <a:r>
              <a:rPr lang="en-US" sz="1200" dirty="0" smtClean="0"/>
              <a:t>(:,:,</a:t>
            </a:r>
            <a:r>
              <a:rPr lang="en-US" sz="1200" dirty="0" err="1" smtClean="0"/>
              <a:t>i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ni</a:t>
            </a:r>
            <a:r>
              <a:rPr lang="en-US" sz="1200" dirty="0" smtClean="0"/>
              <a:t>(:,</a:t>
            </a:r>
            <a:r>
              <a:rPr lang="en-US" sz="1200" dirty="0" err="1" smtClean="0"/>
              <a:t>i</a:t>
            </a:r>
            <a:r>
              <a:rPr lang="en-US" sz="1200" dirty="0" smtClean="0"/>
              <a:t>)=</a:t>
            </a:r>
            <a:r>
              <a:rPr lang="en-US" sz="1200" dirty="0" err="1" smtClean="0"/>
              <a:t>eig_vec</a:t>
            </a:r>
            <a:r>
              <a:rPr lang="en-US" sz="1200" dirty="0" smtClean="0"/>
              <a:t>(:,1) %??should find the </a:t>
            </a:r>
            <a:r>
              <a:rPr lang="en-US" sz="1200" dirty="0" err="1" smtClean="0"/>
              <a:t>eig_vector</a:t>
            </a:r>
            <a:r>
              <a:rPr lang="en-US" sz="1200" dirty="0" smtClean="0"/>
              <a:t> correspond to -1 </a:t>
            </a:r>
            <a:r>
              <a:rPr lang="en-US" sz="1200" dirty="0" err="1" smtClean="0"/>
              <a:t>eign</a:t>
            </a:r>
            <a:r>
              <a:rPr lang="en-US" sz="1200" dirty="0" smtClean="0"/>
              <a:t> value</a:t>
            </a:r>
          </a:p>
          <a:p>
            <a:r>
              <a:rPr lang="en-US" sz="1200" dirty="0" smtClean="0"/>
              <a:t>        %pause</a:t>
            </a:r>
          </a:p>
          <a:p>
            <a:r>
              <a:rPr lang="en-US" sz="1200" dirty="0" smtClean="0"/>
              <a:t>    end %</a:t>
            </a:r>
            <a:r>
              <a:rPr lang="en-US" sz="1200" dirty="0" err="1" smtClean="0"/>
              <a:t>end_for</a:t>
            </a:r>
            <a:endParaRPr lang="en-US" sz="1200" dirty="0" smtClean="0"/>
          </a:p>
          <a:p>
            <a:r>
              <a:rPr lang="en-US" sz="1200" dirty="0" smtClean="0"/>
              <a:t>    clear delta  temp1 temp2 temp3 temp4</a:t>
            </a:r>
          </a:p>
          <a:p>
            <a:r>
              <a:rPr lang="en-US" sz="1200" dirty="0" smtClean="0"/>
              <a:t>    delta=</a:t>
            </a:r>
            <a:r>
              <a:rPr lang="en-US" sz="1200" dirty="0" err="1" smtClean="0"/>
              <a:t>zeros</a:t>
            </a:r>
            <a:r>
              <a:rPr lang="en-US" sz="1200" dirty="0" smtClean="0"/>
              <a:t>(3,3)</a:t>
            </a:r>
          </a:p>
          <a:p>
            <a:r>
              <a:rPr lang="en-US" sz="1200" dirty="0" smtClean="0"/>
              <a:t>    temp3=</a:t>
            </a:r>
            <a:r>
              <a:rPr lang="en-US" sz="1200" dirty="0" err="1" smtClean="0"/>
              <a:t>zeros</a:t>
            </a:r>
            <a:r>
              <a:rPr lang="en-US" sz="1200" dirty="0" smtClean="0"/>
              <a:t>(3,3)</a:t>
            </a:r>
          </a:p>
          <a:p>
            <a:r>
              <a:rPr lang="en-US" sz="1200" dirty="0" smtClean="0"/>
              <a:t>    temp4=0</a:t>
            </a:r>
          </a:p>
          <a:p>
            <a:r>
              <a:rPr lang="en-US" sz="1200" dirty="0" smtClean="0"/>
              <a:t>    for </a:t>
            </a:r>
            <a:r>
              <a:rPr lang="en-US" sz="1200" dirty="0" err="1" smtClean="0"/>
              <a:t>i</a:t>
            </a:r>
            <a:r>
              <a:rPr lang="en-US" sz="1200" dirty="0" smtClean="0"/>
              <a:t>=1:n %n measurements of mirror positions.</a:t>
            </a:r>
          </a:p>
          <a:p>
            <a:r>
              <a:rPr lang="en-US" sz="1200" dirty="0" smtClean="0"/>
              <a:t>        temp1= </a:t>
            </a:r>
            <a:r>
              <a:rPr lang="en-US" sz="1200" dirty="0" err="1" smtClean="0"/>
              <a:t>logm</a:t>
            </a:r>
            <a:r>
              <a:rPr lang="en-US" sz="1200" dirty="0" smtClean="0"/>
              <a:t>(R'*</a:t>
            </a:r>
            <a:r>
              <a:rPr lang="en-US" sz="1200" dirty="0" err="1" smtClean="0"/>
              <a:t>Ri</a:t>
            </a:r>
            <a:r>
              <a:rPr lang="en-US" sz="1200" dirty="0" smtClean="0"/>
              <a:t>(:,:,</a:t>
            </a:r>
            <a:r>
              <a:rPr lang="en-US" sz="1200" dirty="0" err="1" smtClean="0"/>
              <a:t>i</a:t>
            </a:r>
            <a:r>
              <a:rPr lang="en-US" sz="1200" dirty="0" smtClean="0"/>
              <a:t>)*(eye(3)-2*</a:t>
            </a:r>
            <a:r>
              <a:rPr lang="en-US" sz="1200" dirty="0" err="1" smtClean="0"/>
              <a:t>ni</a:t>
            </a:r>
            <a:r>
              <a:rPr lang="en-US" sz="1200" dirty="0" smtClean="0"/>
              <a:t>(:,</a:t>
            </a:r>
            <a:r>
              <a:rPr lang="en-US" sz="1200" dirty="0" err="1" smtClean="0"/>
              <a:t>i</a:t>
            </a:r>
            <a:r>
              <a:rPr lang="en-US" sz="1200" dirty="0" smtClean="0"/>
              <a:t>)*</a:t>
            </a:r>
            <a:r>
              <a:rPr lang="en-US" sz="1200" dirty="0" err="1" smtClean="0"/>
              <a:t>ni</a:t>
            </a:r>
            <a:r>
              <a:rPr lang="en-US" sz="1200" dirty="0" smtClean="0"/>
              <a:t>(:,</a:t>
            </a:r>
            <a:r>
              <a:rPr lang="en-US" sz="1200" dirty="0" err="1" smtClean="0"/>
              <a:t>i</a:t>
            </a:r>
            <a:r>
              <a:rPr lang="en-US" sz="1200" dirty="0" smtClean="0"/>
              <a:t>)'))</a:t>
            </a:r>
          </a:p>
          <a:p>
            <a:r>
              <a:rPr lang="en-US" sz="1200" dirty="0" smtClean="0"/>
              <a:t>        temp2= norm(temp1)</a:t>
            </a:r>
          </a:p>
          <a:p>
            <a:r>
              <a:rPr lang="en-US" sz="1200" dirty="0" smtClean="0"/>
              <a:t>        temp3= temp3 + (temp1/temp2)</a:t>
            </a:r>
          </a:p>
          <a:p>
            <a:r>
              <a:rPr lang="en-US" sz="1200" dirty="0" smtClean="0"/>
              <a:t>        temp4= temp4 + (1/temp2)</a:t>
            </a:r>
          </a:p>
          <a:p>
            <a:r>
              <a:rPr lang="en-US" sz="1200" dirty="0" smtClean="0"/>
              <a:t>    end %</a:t>
            </a:r>
            <a:r>
              <a:rPr lang="en-US" sz="1200" dirty="0" err="1" smtClean="0"/>
              <a:t>end_for</a:t>
            </a:r>
            <a:endParaRPr lang="en-US" sz="1200" dirty="0" smtClean="0"/>
          </a:p>
          <a:p>
            <a:r>
              <a:rPr lang="en-US" sz="1200" dirty="0" smtClean="0"/>
              <a:t>    delta=temp3/temp4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R_old</a:t>
            </a:r>
            <a:r>
              <a:rPr lang="en-US" sz="1200" dirty="0" smtClean="0"/>
              <a:t>=R</a:t>
            </a:r>
          </a:p>
          <a:p>
            <a:r>
              <a:rPr lang="pt-BR" sz="1200" dirty="0" smtClean="0"/>
              <a:t>    R=expm(delta)*R %new guessed R</a:t>
            </a:r>
          </a:p>
          <a:p>
            <a:r>
              <a:rPr lang="en-US" sz="1200" dirty="0" smtClean="0"/>
              <a:t>    err=norm(R*</a:t>
            </a:r>
            <a:r>
              <a:rPr lang="en-US" sz="1200" dirty="0" err="1" smtClean="0"/>
              <a:t>R_old</a:t>
            </a:r>
            <a:r>
              <a:rPr lang="en-US" sz="1200" dirty="0" smtClean="0"/>
              <a:t>' - eye(3)) %error should be close to eye(3)</a:t>
            </a:r>
          </a:p>
          <a:p>
            <a:r>
              <a:rPr lang="en-US" sz="1200" dirty="0" smtClean="0"/>
              <a:t>    %err=norm(</a:t>
            </a:r>
            <a:r>
              <a:rPr lang="en-US" sz="1200" dirty="0" err="1" smtClean="0"/>
              <a:t>logm</a:t>
            </a:r>
            <a:r>
              <a:rPr lang="en-US" sz="1200" dirty="0" smtClean="0"/>
              <a:t>(R*</a:t>
            </a:r>
            <a:r>
              <a:rPr lang="en-US" sz="1200" dirty="0" err="1" smtClean="0"/>
              <a:t>R_old</a:t>
            </a:r>
            <a:r>
              <a:rPr lang="en-US" sz="1200" dirty="0" smtClean="0"/>
              <a:t>'))</a:t>
            </a:r>
          </a:p>
          <a:p>
            <a:r>
              <a:rPr lang="en-US" sz="1200" dirty="0" smtClean="0"/>
              <a:t>    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n_loop</a:t>
            </a:r>
            <a:r>
              <a:rPr lang="en-US" sz="1200" dirty="0" smtClean="0"/>
              <a:t>=n_loop+1</a:t>
            </a:r>
          </a:p>
          <a:p>
            <a:r>
              <a:rPr lang="en-US" sz="1200" dirty="0" smtClean="0"/>
              <a:t>    pause</a:t>
            </a:r>
          </a:p>
          <a:p>
            <a:r>
              <a:rPr lang="en-US" sz="1200" dirty="0" smtClean="0"/>
              <a:t>end %while</a:t>
            </a:r>
          </a:p>
          <a:p>
            <a:r>
              <a:rPr lang="en-US" sz="1200" dirty="0" smtClean="0"/>
              <a:t>'done--------------------------------'</a:t>
            </a:r>
          </a:p>
          <a:p>
            <a:r>
              <a:rPr lang="en-US" sz="1200" dirty="0" smtClean="0"/>
              <a:t>'R found'</a:t>
            </a:r>
          </a:p>
          <a:p>
            <a:r>
              <a:rPr lang="en-US" sz="1200" dirty="0" smtClean="0"/>
              <a:t>R</a:t>
            </a:r>
          </a:p>
          <a:p>
            <a:r>
              <a:rPr lang="en-US" sz="1200" dirty="0" smtClean="0"/>
              <a:t>'</a:t>
            </a:r>
            <a:r>
              <a:rPr lang="en-US" sz="1200" dirty="0" err="1" smtClean="0"/>
              <a:t>R_true</a:t>
            </a:r>
            <a:r>
              <a:rPr lang="en-US" sz="1200" dirty="0" smtClean="0"/>
              <a:t>'</a:t>
            </a:r>
          </a:p>
          <a:p>
            <a:r>
              <a:rPr lang="en-US" sz="1200" dirty="0" err="1" smtClean="0"/>
              <a:t>R_true</a:t>
            </a: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1A8E00-69FF-4780-A829-6F363887DC5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26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BFB00-976F-45C4-88D4-282EF3D3046C}" type="slidenum">
              <a:rPr lang="zh-HK" altLang="en-US" smtClean="0"/>
              <a:t>29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83255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BFB00-976F-45C4-88D4-282EF3D3046C}" type="slidenum">
              <a:rPr lang="zh-HK" altLang="en-US" smtClean="0"/>
              <a:t>32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82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707C-6D65-4C29-8EFB-A78FCC311CB4}" type="datetime1">
              <a:rPr lang="zh-HK" altLang="en-US" smtClean="0"/>
              <a:t>28/3/2019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5344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ED45-020F-483B-BB91-C3128FA41BC9}" type="datetime1">
              <a:rPr lang="zh-HK" altLang="en-US" smtClean="0"/>
              <a:t>28/3/2019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7107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079C-99FC-4142-A791-63890176F553}" type="datetime1">
              <a:rPr lang="zh-HK" altLang="en-US" smtClean="0"/>
              <a:t>28/3/2019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8513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7B95-5574-411F-83FD-1952139B144D}" type="datetime1">
              <a:rPr lang="zh-HK" altLang="en-US" smtClean="0"/>
              <a:t>28/3/2019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4160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6889-D5FE-42DD-937E-6FB74483D2AF}" type="datetime1">
              <a:rPr lang="zh-HK" altLang="en-US" smtClean="0"/>
              <a:t>28/3/2019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281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5A62-7911-4603-8C24-DB0DFE05E7ED}" type="datetime1">
              <a:rPr lang="zh-HK" altLang="en-US" smtClean="0"/>
              <a:t>28/3/2019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711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67F8-602D-451C-9C51-AACF3EE6FF38}" type="datetime1">
              <a:rPr lang="zh-HK" altLang="en-US" smtClean="0"/>
              <a:t>28/3/2019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8999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9849-E0A3-46F1-9AE4-1F8CC115A68F}" type="datetime1">
              <a:rPr lang="zh-HK" altLang="en-US" smtClean="0"/>
              <a:t>28/3/2019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10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9044-E00E-4B4E-B90F-36A5664E99AA}" type="datetime1">
              <a:rPr lang="zh-HK" altLang="en-US" smtClean="0"/>
              <a:t>28/3/2019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8006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4EC8-45C2-46E3-ACB4-04B166E7D3D3}" type="datetime1">
              <a:rPr lang="zh-HK" altLang="en-US" smtClean="0"/>
              <a:t>28/3/2019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2607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3C81-5BAF-4470-8994-4F8368AF045E}" type="datetime1">
              <a:rPr lang="zh-HK" altLang="en-US" smtClean="0"/>
              <a:t>28/3/2019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3566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D011-0F3F-408B-B2F1-E1DB6628CA07}" type="datetime1">
              <a:rPr lang="zh-HK" altLang="en-US" smtClean="0"/>
              <a:t>28/3/2019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4D289-F7ED-4FC0-8B07-8F96990B5F7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8188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84331/does-this-derivation-on-differentiating-the-euclidean-norm-make-sens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demia.edu/3371194/The_comparison_of_L1_and_L2-norm_minimization_methods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Rotation_matri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dirty="0" smtClean="0"/>
              <a:t>Rotation averaging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HK" dirty="0" smtClean="0"/>
              <a:t>KH Wong</a:t>
            </a:r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7712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Matlab</a:t>
            </a:r>
            <a:r>
              <a:rPr lang="en-US" dirty="0"/>
              <a:t> code to show geometric median is not easy to find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It shows when you change the numbers, the median solution is unpredictable.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However, the </a:t>
            </a:r>
            <a:r>
              <a:rPr lang="en-US" altLang="en-US" sz="2000" dirty="0" err="1">
                <a:latin typeface="Cambria Math" pitchFamily="18" charset="0"/>
              </a:rPr>
              <a:t>Weiszfeld</a:t>
            </a:r>
            <a:r>
              <a:rPr lang="en-US" altLang="en-US" sz="2000" dirty="0">
                <a:latin typeface="Cambria Math" pitchFamily="18" charset="0"/>
              </a:rPr>
              <a:t> algorithm </a:t>
            </a:r>
            <a:r>
              <a:rPr lang="en-US" altLang="en-US" sz="2000" dirty="0" smtClean="0">
                <a:latin typeface="Cambria Math" pitchFamily="18" charset="0"/>
              </a:rPr>
              <a:t>provide an iterative solution [2</a:t>
            </a:r>
            <a:r>
              <a:rPr lang="en-US" altLang="en-US" sz="2000" dirty="0">
                <a:latin typeface="Cambria Math" pitchFamily="18" charset="0"/>
              </a:rPr>
              <a:t>]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10</a:t>
            </a:fld>
            <a:endParaRPr lang="zh-HK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7565" y="2713112"/>
            <a:ext cx="3786283" cy="34130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8768" y="2636912"/>
            <a:ext cx="2996333" cy="42934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function </a:t>
            </a:r>
            <a:r>
              <a:rPr lang="en-US" sz="1050" dirty="0" err="1"/>
              <a:t>demo_gmedian</a:t>
            </a:r>
            <a:endParaRPr lang="en-US" sz="1050" dirty="0"/>
          </a:p>
          <a:p>
            <a:r>
              <a:rPr lang="en-US" sz="1050" dirty="0"/>
              <a:t>%</a:t>
            </a:r>
            <a:r>
              <a:rPr lang="en-US" sz="1050" dirty="0" err="1"/>
              <a:t>geomtric</a:t>
            </a:r>
            <a:r>
              <a:rPr lang="en-US" sz="1050" dirty="0"/>
              <a:t> median</a:t>
            </a:r>
          </a:p>
          <a:p>
            <a:r>
              <a:rPr lang="pt-BR" sz="1050" dirty="0"/>
              <a:t>%a=[2 3    6 8</a:t>
            </a:r>
          </a:p>
          <a:p>
            <a:r>
              <a:rPr lang="en-US" sz="1050" dirty="0"/>
              <a:t>%    2 3.2 4 9]</a:t>
            </a:r>
          </a:p>
          <a:p>
            <a:r>
              <a:rPr lang="pt-BR" sz="1050" dirty="0"/>
              <a:t>a=[4.1 1.02 1.13  8</a:t>
            </a:r>
          </a:p>
          <a:p>
            <a:r>
              <a:rPr lang="en-US" sz="1050" dirty="0"/>
              <a:t>   5.1 1.02 1.03  9]</a:t>
            </a:r>
          </a:p>
          <a:p>
            <a:endParaRPr lang="en-US" sz="1050" dirty="0"/>
          </a:p>
          <a:p>
            <a:r>
              <a:rPr lang="en-US" sz="1050" dirty="0"/>
              <a:t>for x=1:100</a:t>
            </a:r>
          </a:p>
          <a:p>
            <a:r>
              <a:rPr lang="en-US" sz="1050" dirty="0"/>
              <a:t>    for y=1:100</a:t>
            </a:r>
          </a:p>
          <a:p>
            <a:r>
              <a:rPr lang="en-US" sz="1050" dirty="0"/>
              <a:t>        d(</a:t>
            </a:r>
            <a:r>
              <a:rPr lang="en-US" sz="1050" dirty="0" err="1"/>
              <a:t>x,y</a:t>
            </a:r>
            <a:r>
              <a:rPr lang="en-US" sz="1050" dirty="0"/>
              <a:t>)=</a:t>
            </a:r>
            <a:r>
              <a:rPr lang="en-US" sz="1050" dirty="0" err="1"/>
              <a:t>dist</a:t>
            </a:r>
            <a:r>
              <a:rPr lang="en-US" sz="1050" dirty="0"/>
              <a:t>(a,[x/10 y/10]') ;%two point distance</a:t>
            </a:r>
          </a:p>
          <a:p>
            <a:r>
              <a:rPr lang="en-US" sz="1050" dirty="0"/>
              <a:t>    end</a:t>
            </a:r>
          </a:p>
          <a:p>
            <a:r>
              <a:rPr lang="en-US" sz="1050" dirty="0"/>
              <a:t>end</a:t>
            </a:r>
          </a:p>
          <a:p>
            <a:r>
              <a:rPr lang="en-US" sz="1050" dirty="0"/>
              <a:t>min(min(d))</a:t>
            </a:r>
          </a:p>
          <a:p>
            <a:r>
              <a:rPr lang="en-US" sz="1050" dirty="0"/>
              <a:t>figure(1)</a:t>
            </a:r>
          </a:p>
          <a:p>
            <a:r>
              <a:rPr lang="en-US" sz="1050" dirty="0" err="1"/>
              <a:t>clf</a:t>
            </a:r>
            <a:endParaRPr lang="en-US" sz="1050" dirty="0"/>
          </a:p>
          <a:p>
            <a:r>
              <a:rPr lang="en-US" sz="1050" dirty="0"/>
              <a:t>%image(d)</a:t>
            </a:r>
          </a:p>
          <a:p>
            <a:r>
              <a:rPr lang="en-US" sz="1050" dirty="0"/>
              <a:t>mesh(d)</a:t>
            </a:r>
          </a:p>
          <a:p>
            <a:endParaRPr lang="en-US" sz="1050" dirty="0"/>
          </a:p>
          <a:p>
            <a:r>
              <a:rPr lang="en-US" sz="1050" dirty="0"/>
              <a:t>function d=</a:t>
            </a:r>
            <a:r>
              <a:rPr lang="en-US" sz="1050" dirty="0" err="1"/>
              <a:t>dist</a:t>
            </a:r>
            <a:r>
              <a:rPr lang="en-US" sz="1050" dirty="0"/>
              <a:t>(</a:t>
            </a:r>
            <a:r>
              <a:rPr lang="en-US" sz="1050" dirty="0" err="1"/>
              <a:t>a,b</a:t>
            </a:r>
            <a:r>
              <a:rPr lang="en-US" sz="1050" dirty="0"/>
              <a:t>)</a:t>
            </a:r>
          </a:p>
          <a:p>
            <a:r>
              <a:rPr lang="en-US" sz="1050" dirty="0"/>
              <a:t>[</a:t>
            </a:r>
            <a:r>
              <a:rPr lang="en-US" sz="1050" dirty="0" err="1"/>
              <a:t>rows,col</a:t>
            </a:r>
            <a:r>
              <a:rPr lang="en-US" sz="1050" dirty="0"/>
              <a:t>]=size(a);</a:t>
            </a:r>
          </a:p>
          <a:p>
            <a:r>
              <a:rPr lang="en-US" sz="1050" dirty="0" err="1"/>
              <a:t>tmp</a:t>
            </a:r>
            <a:r>
              <a:rPr lang="en-US" sz="1050" dirty="0"/>
              <a:t>=0;</a:t>
            </a:r>
          </a:p>
          <a:p>
            <a:r>
              <a:rPr lang="en-US" sz="1050" dirty="0"/>
              <a:t>for j=1:col</a:t>
            </a:r>
          </a:p>
          <a:p>
            <a:r>
              <a:rPr lang="en-US" sz="1050" dirty="0"/>
              <a:t>  </a:t>
            </a:r>
            <a:r>
              <a:rPr lang="en-US" sz="1050" dirty="0" err="1"/>
              <a:t>tmp</a:t>
            </a:r>
            <a:r>
              <a:rPr lang="en-US" sz="1050" dirty="0"/>
              <a:t>=</a:t>
            </a:r>
            <a:r>
              <a:rPr lang="en-US" sz="1050" dirty="0" err="1"/>
              <a:t>tmp+norm</a:t>
            </a:r>
            <a:r>
              <a:rPr lang="en-US" sz="1050" dirty="0"/>
              <a:t>(a(:,j)-b);</a:t>
            </a:r>
          </a:p>
          <a:p>
            <a:r>
              <a:rPr lang="en-US" sz="1050" dirty="0"/>
              <a:t>end</a:t>
            </a:r>
          </a:p>
          <a:p>
            <a:r>
              <a:rPr lang="en-US" sz="1050" dirty="0"/>
              <a:t>d=</a:t>
            </a:r>
            <a:r>
              <a:rPr lang="en-US" sz="1050" dirty="0" err="1"/>
              <a:t>tmp</a:t>
            </a:r>
            <a:r>
              <a:rPr lang="en-US" sz="1050" dirty="0"/>
              <a:t>;</a:t>
            </a:r>
          </a:p>
          <a:p>
            <a:r>
              <a:rPr lang="en-US" sz="1050" dirty="0"/>
              <a:t>return </a:t>
            </a:r>
          </a:p>
        </p:txBody>
      </p:sp>
    </p:spTree>
    <p:extLst>
      <p:ext uri="{BB962C8B-B14F-4D97-AF65-F5344CB8AC3E}">
        <p14:creationId xmlns:p14="http://schemas.microsoft.com/office/powerpoint/2010/main" val="852538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What are the metrics?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zh-HK" dirty="0" smtClean="0"/>
              <a:t>Distance between two rotations in SO3</a:t>
            </a:r>
          </a:p>
          <a:p>
            <a:r>
              <a:rPr lang="en-US" altLang="zh-HK" dirty="0"/>
              <a:t>d</a:t>
            </a:r>
            <a:r>
              <a:rPr lang="en-US" altLang="zh-HK" dirty="0" smtClean="0"/>
              <a:t>(SR1,SR2)=d(R1,R2)=d(R1S,R2S)</a:t>
            </a:r>
          </a:p>
          <a:p>
            <a:r>
              <a:rPr lang="en-US" altLang="zh-HK" dirty="0" smtClean="0"/>
              <a:t>For all S and </a:t>
            </a:r>
            <a:r>
              <a:rPr lang="en-US" altLang="zh-HK" dirty="0" err="1" smtClean="0"/>
              <a:t>Ri</a:t>
            </a:r>
            <a:r>
              <a:rPr lang="en-US" altLang="zh-HK" dirty="0" smtClean="0"/>
              <a:t> rotations.[1]</a:t>
            </a:r>
          </a:p>
          <a:p>
            <a:r>
              <a:rPr lang="en-US" altLang="zh-HK" dirty="0" smtClean="0"/>
              <a:t>Give S,R, there are 3 types of distances</a:t>
            </a:r>
          </a:p>
          <a:p>
            <a:pPr lvl="1"/>
            <a:r>
              <a:rPr lang="en-US" altLang="zh-HK" dirty="0" smtClean="0"/>
              <a:t>Distance 1: Angular distance (geodesic distance)</a:t>
            </a:r>
          </a:p>
          <a:p>
            <a:pPr lvl="2"/>
            <a:r>
              <a:rPr lang="en-US" altLang="zh-HK" dirty="0" smtClean="0">
                <a:solidFill>
                  <a:srgbClr val="FF0000"/>
                </a:solidFill>
                <a:sym typeface="Symbol"/>
              </a:rPr>
              <a:t> =</a:t>
            </a:r>
            <a:r>
              <a:rPr lang="en-US" altLang="zh-HK" dirty="0" smtClean="0">
                <a:solidFill>
                  <a:srgbClr val="FF0000"/>
                </a:solidFill>
              </a:rPr>
              <a:t>d</a:t>
            </a:r>
            <a:r>
              <a:rPr lang="en-US" altLang="zh-HK" dirty="0" smtClean="0">
                <a:solidFill>
                  <a:srgbClr val="FF0000"/>
                </a:solidFill>
                <a:sym typeface="Symbol"/>
              </a:rPr>
              <a:t>(S,R)=||log(SR</a:t>
            </a:r>
            <a:r>
              <a:rPr lang="en-US" altLang="zh-HK" baseline="30000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altLang="zh-HK" dirty="0" smtClean="0">
                <a:solidFill>
                  <a:srgbClr val="FF0000"/>
                </a:solidFill>
                <a:sym typeface="Symbol"/>
              </a:rPr>
              <a:t>)||</a:t>
            </a:r>
            <a:r>
              <a:rPr lang="en-US" altLang="zh-HK" baseline="-25000" dirty="0" smtClean="0">
                <a:solidFill>
                  <a:srgbClr val="FF0000"/>
                </a:solidFill>
                <a:sym typeface="Symbol"/>
              </a:rPr>
              <a:t>2</a:t>
            </a:r>
            <a:endParaRPr lang="en-US" altLang="zh-HK" baseline="-2500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HK" dirty="0" smtClean="0"/>
              <a:t>Distance 2: Chordal distance </a:t>
            </a:r>
          </a:p>
          <a:p>
            <a:pPr lvl="2"/>
            <a:r>
              <a:rPr lang="en-US" altLang="zh-HK" dirty="0" err="1" smtClean="0">
                <a:solidFill>
                  <a:srgbClr val="FF0000"/>
                </a:solidFill>
              </a:rPr>
              <a:t>d</a:t>
            </a:r>
            <a:r>
              <a:rPr lang="en-US" altLang="zh-HK" baseline="-25000" dirty="0" err="1" smtClean="0">
                <a:solidFill>
                  <a:srgbClr val="FF0000"/>
                </a:solidFill>
              </a:rPr>
              <a:t>chord</a:t>
            </a:r>
            <a:r>
              <a:rPr lang="en-US" altLang="zh-HK" dirty="0" smtClean="0">
                <a:solidFill>
                  <a:srgbClr val="FF0000"/>
                </a:solidFill>
              </a:rPr>
              <a:t>=||S-R||</a:t>
            </a:r>
            <a:r>
              <a:rPr lang="en-US" altLang="zh-HK" baseline="-25000" dirty="0" smtClean="0">
                <a:solidFill>
                  <a:srgbClr val="FF0000"/>
                </a:solidFill>
              </a:rPr>
              <a:t>F</a:t>
            </a:r>
            <a:r>
              <a:rPr lang="en-US" altLang="zh-HK" dirty="0" smtClean="0">
                <a:solidFill>
                  <a:srgbClr val="FF0000"/>
                </a:solidFill>
              </a:rPr>
              <a:t>=2*</a:t>
            </a:r>
            <a:r>
              <a:rPr lang="en-US" altLang="zh-HK" dirty="0" err="1" smtClean="0">
                <a:solidFill>
                  <a:srgbClr val="FF0000"/>
                </a:solidFill>
              </a:rPr>
              <a:t>sqrt</a:t>
            </a:r>
            <a:r>
              <a:rPr lang="en-US" altLang="zh-HK" dirty="0" smtClean="0">
                <a:solidFill>
                  <a:srgbClr val="FF0000"/>
                </a:solidFill>
              </a:rPr>
              <a:t>(2)*sin(</a:t>
            </a:r>
            <a:r>
              <a:rPr lang="en-US" altLang="zh-HK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en-US" altLang="zh-HK" dirty="0" smtClean="0">
                <a:solidFill>
                  <a:srgbClr val="FF0000"/>
                </a:solidFill>
              </a:rPr>
              <a:t>/2)</a:t>
            </a:r>
            <a:r>
              <a:rPr lang="en-US" altLang="zh-HK" dirty="0" smtClean="0"/>
              <a:t>,where =||</a:t>
            </a:r>
            <a:r>
              <a:rPr lang="en-US" altLang="zh-HK" dirty="0" smtClean="0">
                <a:sym typeface="Symbol"/>
              </a:rPr>
              <a:t></a:t>
            </a:r>
            <a:r>
              <a:rPr lang="en-US" altLang="zh-HK" dirty="0" smtClean="0"/>
              <a:t>||</a:t>
            </a:r>
            <a:r>
              <a:rPr lang="en-US" altLang="zh-HK" baseline="-25000" dirty="0" smtClean="0"/>
              <a:t>F</a:t>
            </a:r>
            <a:r>
              <a:rPr lang="en-US" altLang="zh-HK" dirty="0" smtClean="0"/>
              <a:t>=</a:t>
            </a:r>
            <a:r>
              <a:rPr lang="en-US" altLang="zh-HK" dirty="0" err="1" smtClean="0"/>
              <a:t>Frobenius</a:t>
            </a:r>
            <a:r>
              <a:rPr lang="en-US" altLang="zh-HK" dirty="0" smtClean="0"/>
              <a:t> norm</a:t>
            </a:r>
          </a:p>
          <a:p>
            <a:pPr lvl="1"/>
            <a:r>
              <a:rPr lang="en-US" altLang="zh-HK" dirty="0" smtClean="0"/>
              <a:t>Distance 3: Quaternion Distance</a:t>
            </a:r>
          </a:p>
          <a:p>
            <a:pPr lvl="2"/>
            <a:r>
              <a:rPr lang="en-US" altLang="zh-HK" dirty="0" err="1" smtClean="0">
                <a:solidFill>
                  <a:srgbClr val="FF0000"/>
                </a:solidFill>
              </a:rPr>
              <a:t>d</a:t>
            </a:r>
            <a:r>
              <a:rPr lang="en-US" altLang="zh-HK" baseline="-25000" dirty="0" err="1" smtClean="0">
                <a:solidFill>
                  <a:srgbClr val="FF0000"/>
                </a:solidFill>
              </a:rPr>
              <a:t>quat</a:t>
            </a:r>
            <a:r>
              <a:rPr lang="en-US" altLang="zh-HK" dirty="0" smtClean="0">
                <a:solidFill>
                  <a:srgbClr val="FF0000"/>
                </a:solidFill>
              </a:rPr>
              <a:t>=2*sin(</a:t>
            </a:r>
            <a:r>
              <a:rPr lang="en-US" altLang="zh-HK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en-US" altLang="zh-HK" dirty="0" smtClean="0">
                <a:solidFill>
                  <a:srgbClr val="FF0000"/>
                </a:solidFill>
              </a:rPr>
              <a:t>/4)</a:t>
            </a:r>
          </a:p>
          <a:p>
            <a:pPr lvl="2"/>
            <a:endParaRPr lang="en-US" altLang="zh-HK" dirty="0" smtClean="0"/>
          </a:p>
          <a:p>
            <a:pPr lvl="2"/>
            <a:endParaRPr lang="en-US" altLang="zh-HK" dirty="0" smtClean="0"/>
          </a:p>
          <a:p>
            <a:pPr lvl="1"/>
            <a:endParaRPr lang="en-US" altLang="zh-HK" dirty="0" smtClean="0"/>
          </a:p>
          <a:p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185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en-US" altLang="zh-HK" sz="4400" dirty="0" smtClean="0"/>
              <a:t>Distance 1:Angular distance (geodesic distance)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If S,R are given</a:t>
            </a:r>
          </a:p>
          <a:p>
            <a:pPr lvl="1"/>
            <a:r>
              <a:rPr lang="en-US" altLang="zh-HK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en-US" altLang="zh-HK" dirty="0" smtClean="0">
                <a:sym typeface="Symbol"/>
              </a:rPr>
              <a:t> =</a:t>
            </a:r>
            <a:r>
              <a:rPr lang="en-US" altLang="zh-HK" dirty="0" smtClean="0"/>
              <a:t>d</a:t>
            </a:r>
            <a:r>
              <a:rPr lang="en-US" altLang="zh-HK" dirty="0" smtClean="0">
                <a:sym typeface="Symbol"/>
              </a:rPr>
              <a:t>(S,R)=d(SR</a:t>
            </a:r>
            <a:r>
              <a:rPr lang="en-US" altLang="zh-HK" baseline="30000" dirty="0" smtClean="0">
                <a:sym typeface="Symbol"/>
              </a:rPr>
              <a:t>T,</a:t>
            </a:r>
            <a:r>
              <a:rPr lang="en-US" altLang="zh-HK" dirty="0" smtClean="0">
                <a:sym typeface="Symbol"/>
              </a:rPr>
              <a:t>I)=</a:t>
            </a:r>
            <a:r>
              <a:rPr lang="en-US" altLang="zh-HK" dirty="0" smtClean="0">
                <a:solidFill>
                  <a:srgbClr val="FF0000"/>
                </a:solidFill>
                <a:sym typeface="Symbol"/>
              </a:rPr>
              <a:t>||log(SR</a:t>
            </a:r>
            <a:r>
              <a:rPr lang="en-US" altLang="zh-HK" baseline="30000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altLang="zh-HK" dirty="0" smtClean="0">
                <a:solidFill>
                  <a:srgbClr val="FF0000"/>
                </a:solidFill>
                <a:sym typeface="Symbol"/>
              </a:rPr>
              <a:t>)||</a:t>
            </a:r>
            <a:r>
              <a:rPr lang="en-US" altLang="zh-HK" baseline="-25000" dirty="0" smtClean="0">
                <a:solidFill>
                  <a:srgbClr val="FF0000"/>
                </a:solidFill>
                <a:sym typeface="Symbol"/>
              </a:rPr>
              <a:t>2</a:t>
            </a:r>
          </a:p>
          <a:p>
            <a:r>
              <a:rPr lang="en-US" altLang="zh-HK" dirty="0" smtClean="0">
                <a:sym typeface="Symbol"/>
              </a:rPr>
              <a:t>If Quaternions representation of R,S are given</a:t>
            </a:r>
          </a:p>
          <a:p>
            <a:pPr lvl="1"/>
            <a:r>
              <a:rPr lang="en-US" altLang="zh-HK" dirty="0" smtClean="0">
                <a:sym typeface="Symbol"/>
              </a:rPr>
              <a:t>If </a:t>
            </a:r>
            <a:r>
              <a:rPr lang="en-US" altLang="zh-HK" dirty="0" err="1" smtClean="0">
                <a:sym typeface="Symbol"/>
              </a:rPr>
              <a:t>r,s</a:t>
            </a:r>
            <a:r>
              <a:rPr lang="en-US" altLang="zh-HK" dirty="0" smtClean="0">
                <a:sym typeface="Symbol"/>
              </a:rPr>
              <a:t> are quaternions of R, and S resp.</a:t>
            </a:r>
          </a:p>
          <a:p>
            <a:pPr lvl="1"/>
            <a:r>
              <a:rPr lang="en-US" altLang="zh-HK" dirty="0" smtClean="0">
                <a:sym typeface="Symbol"/>
              </a:rPr>
              <a:t>=</a:t>
            </a:r>
            <a:r>
              <a:rPr lang="en-US" altLang="zh-HK" dirty="0" smtClean="0"/>
              <a:t> d</a:t>
            </a:r>
            <a:r>
              <a:rPr lang="en-US" altLang="zh-HK" dirty="0" smtClean="0">
                <a:sym typeface="Symbol"/>
              </a:rPr>
              <a:t>(S,R) then</a:t>
            </a:r>
          </a:p>
          <a:p>
            <a:pPr lvl="1"/>
            <a:r>
              <a:rPr lang="en-US" altLang="zh-HK" dirty="0" smtClean="0">
                <a:solidFill>
                  <a:srgbClr val="FF0000"/>
                </a:solidFill>
                <a:sym typeface="Symbol"/>
              </a:rPr>
              <a:t> =2arccos(|c|) </a:t>
            </a:r>
            <a:r>
              <a:rPr lang="en-US" altLang="zh-HK" dirty="0" smtClean="0">
                <a:sym typeface="Symbol"/>
              </a:rPr>
              <a:t>where (</a:t>
            </a:r>
            <a:r>
              <a:rPr lang="en-US" altLang="zh-HK" dirty="0" err="1" smtClean="0">
                <a:sym typeface="Symbol"/>
              </a:rPr>
              <a:t>c,v</a:t>
            </a:r>
            <a:r>
              <a:rPr lang="en-US" altLang="zh-HK" dirty="0" smtClean="0">
                <a:sym typeface="Symbol"/>
              </a:rPr>
              <a:t>)=s</a:t>
            </a:r>
            <a:r>
              <a:rPr lang="en-US" altLang="zh-HK" baseline="30000" dirty="0" smtClean="0">
                <a:sym typeface="Symbol"/>
              </a:rPr>
              <a:t>-1</a:t>
            </a:r>
            <a:r>
              <a:rPr lang="en-US" altLang="zh-HK" dirty="0" smtClean="0">
                <a:sym typeface="Symbol"/>
              </a:rPr>
              <a:t>r. c is ??, r is ??</a:t>
            </a:r>
            <a:endParaRPr lang="en-US" altLang="zh-HK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2887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Distance 2 : Chordal Distance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err="1" smtClean="0"/>
              <a:t>d</a:t>
            </a:r>
            <a:r>
              <a:rPr lang="en-US" altLang="zh-HK" baseline="-25000" dirty="0" err="1" smtClean="0"/>
              <a:t>chord</a:t>
            </a:r>
            <a:r>
              <a:rPr lang="en-US" altLang="zh-HK" dirty="0" smtClean="0"/>
              <a:t>(S,R)=||S-R||</a:t>
            </a:r>
            <a:r>
              <a:rPr lang="en-US" altLang="zh-HK" baseline="-25000" dirty="0" smtClean="0"/>
              <a:t>F</a:t>
            </a:r>
          </a:p>
          <a:p>
            <a:r>
              <a:rPr lang="en-US" altLang="zh-HK" dirty="0" smtClean="0"/>
              <a:t>Since </a:t>
            </a:r>
            <a:r>
              <a:rPr lang="en-US" altLang="zh-HK" dirty="0" err="1" smtClean="0"/>
              <a:t>d</a:t>
            </a:r>
            <a:r>
              <a:rPr lang="en-US" altLang="zh-HK" baseline="-25000" dirty="0" err="1" smtClean="0"/>
              <a:t>chord</a:t>
            </a:r>
            <a:r>
              <a:rPr lang="en-US" altLang="zh-HK" dirty="0" smtClean="0"/>
              <a:t>(S,R)</a:t>
            </a:r>
            <a:r>
              <a:rPr lang="en-US" altLang="zh-HK" baseline="30000" dirty="0" smtClean="0"/>
              <a:t>2</a:t>
            </a:r>
            <a:r>
              <a:rPr lang="en-US" altLang="zh-HK" dirty="0" smtClean="0"/>
              <a:t>=||S-R||</a:t>
            </a:r>
            <a:r>
              <a:rPr lang="en-US" altLang="zh-HK" baseline="-25000" dirty="0" smtClean="0"/>
              <a:t>F</a:t>
            </a:r>
            <a:r>
              <a:rPr lang="en-US" altLang="zh-HK" baseline="30000" dirty="0" smtClean="0"/>
              <a:t>2</a:t>
            </a:r>
            <a:r>
              <a:rPr lang="en-US" altLang="zh-HK" dirty="0" smtClean="0"/>
              <a:t>=||SR</a:t>
            </a:r>
            <a:r>
              <a:rPr lang="en-US" altLang="zh-HK" baseline="30000" dirty="0" smtClean="0"/>
              <a:t>T</a:t>
            </a:r>
            <a:r>
              <a:rPr lang="en-US" altLang="zh-HK" dirty="0" smtClean="0"/>
              <a:t>-I||</a:t>
            </a:r>
            <a:r>
              <a:rPr lang="en-US" altLang="zh-HK" baseline="-25000" dirty="0" smtClean="0"/>
              <a:t>F</a:t>
            </a:r>
            <a:endParaRPr lang="en-US" altLang="zh-HK" baseline="30000" dirty="0" smtClean="0"/>
          </a:p>
          <a:p>
            <a:pPr marL="457200" lvl="1" indent="0">
              <a:buNone/>
            </a:pPr>
            <a:r>
              <a:rPr lang="en-US" altLang="zh-HK" dirty="0" smtClean="0"/>
              <a:t>                                =2{sin</a:t>
            </a:r>
            <a:r>
              <a:rPr lang="en-US" altLang="zh-HK" baseline="30000" dirty="0" smtClean="0"/>
              <a:t>2</a:t>
            </a:r>
            <a:r>
              <a:rPr lang="en-US" altLang="zh-HK" dirty="0"/>
              <a:t>(</a:t>
            </a:r>
            <a:r>
              <a:rPr lang="en-US" altLang="zh-HK" dirty="0" smtClean="0">
                <a:sym typeface="Symbol"/>
              </a:rPr>
              <a:t>)+[1-cos()]</a:t>
            </a:r>
            <a:r>
              <a:rPr lang="en-US" altLang="zh-HK" baseline="30000" dirty="0" smtClean="0"/>
              <a:t>2</a:t>
            </a:r>
            <a:r>
              <a:rPr lang="en-US" altLang="zh-HK" dirty="0" smtClean="0">
                <a:sym typeface="Symbol"/>
              </a:rPr>
              <a:t>}</a:t>
            </a:r>
            <a:endParaRPr lang="en-US" altLang="zh-HK" dirty="0" smtClean="0"/>
          </a:p>
          <a:p>
            <a:pPr marL="457200" lvl="1" indent="0">
              <a:buNone/>
            </a:pPr>
            <a:r>
              <a:rPr lang="en-US" altLang="zh-HK" dirty="0" smtClean="0"/>
              <a:t>                                =8sin</a:t>
            </a:r>
            <a:r>
              <a:rPr lang="en-US" altLang="zh-HK" baseline="30000" dirty="0" smtClean="0"/>
              <a:t>2</a:t>
            </a:r>
            <a:r>
              <a:rPr lang="en-US" altLang="zh-HK" dirty="0" smtClean="0"/>
              <a:t>(</a:t>
            </a:r>
            <a:r>
              <a:rPr lang="en-US" altLang="zh-HK" dirty="0" smtClean="0">
                <a:sym typeface="Symbol"/>
              </a:rPr>
              <a:t>/2), hence</a:t>
            </a:r>
          </a:p>
          <a:p>
            <a:pPr marL="457200" lvl="1" indent="0">
              <a:buNone/>
            </a:pPr>
            <a:r>
              <a:rPr lang="en-US" altLang="zh-HK" dirty="0" smtClean="0"/>
              <a:t>           </a:t>
            </a:r>
            <a:r>
              <a:rPr lang="en-US" altLang="zh-HK" dirty="0" err="1" smtClean="0">
                <a:solidFill>
                  <a:srgbClr val="FF0000"/>
                </a:solidFill>
              </a:rPr>
              <a:t>d</a:t>
            </a:r>
            <a:r>
              <a:rPr lang="en-US" altLang="zh-HK" baseline="-25000" dirty="0" err="1" smtClean="0">
                <a:solidFill>
                  <a:srgbClr val="FF0000"/>
                </a:solidFill>
              </a:rPr>
              <a:t>chord</a:t>
            </a:r>
            <a:r>
              <a:rPr lang="en-US" altLang="zh-HK" dirty="0" smtClean="0">
                <a:solidFill>
                  <a:srgbClr val="FF0000"/>
                </a:solidFill>
              </a:rPr>
              <a:t>(S,R)=2*</a:t>
            </a:r>
            <a:r>
              <a:rPr lang="en-US" altLang="zh-HK" dirty="0" err="1" smtClean="0">
                <a:solidFill>
                  <a:srgbClr val="FF0000"/>
                </a:solidFill>
              </a:rPr>
              <a:t>sqrt</a:t>
            </a:r>
            <a:r>
              <a:rPr lang="en-US" altLang="zh-HK" dirty="0" smtClean="0">
                <a:solidFill>
                  <a:srgbClr val="FF0000"/>
                </a:solidFill>
              </a:rPr>
              <a:t>(2)*sin(</a:t>
            </a:r>
            <a:r>
              <a:rPr lang="en-US" altLang="zh-HK" dirty="0" smtClean="0">
                <a:solidFill>
                  <a:srgbClr val="FF0000"/>
                </a:solidFill>
                <a:sym typeface="Symbol"/>
              </a:rPr>
              <a:t>/2)</a:t>
            </a:r>
          </a:p>
          <a:p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13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13147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/>
            <a:r>
              <a:rPr lang="en-US" altLang="zh-HK" sz="4400" dirty="0" smtClean="0"/>
              <a:t>Distance 3:Quaternion Distance</a:t>
            </a:r>
            <a:endParaRPr lang="zh-HK" alt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HK" dirty="0" smtClean="0"/>
              <a:t>Quaternion Distance</a:t>
            </a:r>
          </a:p>
          <a:p>
            <a:pPr lvl="2"/>
            <a:r>
              <a:rPr lang="en-US" altLang="zh-HK" dirty="0" err="1" smtClean="0">
                <a:solidFill>
                  <a:srgbClr val="FF0000"/>
                </a:solidFill>
              </a:rPr>
              <a:t>d</a:t>
            </a:r>
            <a:r>
              <a:rPr lang="en-US" altLang="zh-HK" baseline="-25000" dirty="0" err="1" smtClean="0">
                <a:solidFill>
                  <a:srgbClr val="FF0000"/>
                </a:solidFill>
              </a:rPr>
              <a:t>quat</a:t>
            </a:r>
            <a:r>
              <a:rPr lang="en-US" altLang="zh-HK" dirty="0" smtClean="0">
                <a:solidFill>
                  <a:srgbClr val="FF0000"/>
                </a:solidFill>
              </a:rPr>
              <a:t>=2*sin(</a:t>
            </a:r>
            <a:r>
              <a:rPr lang="en-US" altLang="zh-HK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en-US" altLang="zh-HK" dirty="0" smtClean="0">
                <a:solidFill>
                  <a:srgbClr val="FF0000"/>
                </a:solidFill>
              </a:rPr>
              <a:t>/4)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14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22939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Rotation mean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HK" dirty="0" smtClean="0"/>
              <a:t>We can find the mean R of given rotations </a:t>
            </a:r>
            <a:r>
              <a:rPr lang="en-US" altLang="zh-HK" dirty="0" err="1" smtClean="0"/>
              <a:t>R</a:t>
            </a:r>
            <a:r>
              <a:rPr lang="en-US" altLang="zh-HK" baseline="-25000" dirty="0" err="1" smtClean="0"/>
              <a:t>i</a:t>
            </a:r>
            <a:r>
              <a:rPr lang="en-US" altLang="zh-HK" baseline="-25000" dirty="0" smtClean="0"/>
              <a:t>=1</a:t>
            </a:r>
            <a:r>
              <a:rPr lang="en-US" altLang="zh-HK" dirty="0" smtClean="0"/>
              <a:t>,R</a:t>
            </a:r>
            <a:r>
              <a:rPr lang="en-US" altLang="zh-HK" baseline="-25000" dirty="0" smtClean="0"/>
              <a:t>i=2</a:t>
            </a:r>
            <a:r>
              <a:rPr lang="en-US" altLang="zh-HK" dirty="0" smtClean="0"/>
              <a:t>…R</a:t>
            </a:r>
            <a:r>
              <a:rPr lang="en-US" altLang="zh-HK" baseline="-25000" dirty="0" smtClean="0"/>
              <a:t>1=n</a:t>
            </a:r>
            <a:r>
              <a:rPr lang="en-US" altLang="zh-HK" dirty="0" smtClean="0"/>
              <a:t> using the following methods.</a:t>
            </a:r>
          </a:p>
          <a:p>
            <a:r>
              <a:rPr lang="en-US" altLang="zh-HK" dirty="0" smtClean="0"/>
              <a:t>Geodesic Mean (angular mean)</a:t>
            </a:r>
          </a:p>
          <a:p>
            <a:pPr lvl="1"/>
            <a:r>
              <a:rPr lang="en-US" altLang="zh-HK" dirty="0" smtClean="0"/>
              <a:t>L2-mean: Min{C(R)=</a:t>
            </a:r>
            <a:r>
              <a:rPr lang="en-US" altLang="zh-HK" dirty="0" smtClean="0">
                <a:sym typeface="Symbol"/>
              </a:rPr>
              <a:t></a:t>
            </a:r>
            <a:r>
              <a:rPr lang="en-US" altLang="zh-HK" baseline="30000" dirty="0" err="1" smtClean="0">
                <a:sym typeface="Symbol"/>
              </a:rPr>
              <a:t>n</a:t>
            </a:r>
            <a:r>
              <a:rPr lang="en-US" altLang="zh-HK" baseline="-25000" dirty="0" err="1" smtClean="0">
                <a:sym typeface="Symbol"/>
              </a:rPr>
              <a:t>i</a:t>
            </a:r>
            <a:r>
              <a:rPr lang="en-US" altLang="zh-HK" baseline="-25000" dirty="0" smtClean="0">
                <a:sym typeface="Symbol"/>
              </a:rPr>
              <a:t>=1</a:t>
            </a:r>
            <a:r>
              <a:rPr lang="en-US" altLang="zh-HK" dirty="0" smtClean="0"/>
              <a:t> d</a:t>
            </a:r>
            <a:r>
              <a:rPr lang="en-US" altLang="zh-HK" dirty="0" smtClean="0">
                <a:sym typeface="Symbol"/>
              </a:rPr>
              <a:t>(</a:t>
            </a:r>
            <a:r>
              <a:rPr lang="en-US" altLang="zh-HK" dirty="0" err="1" smtClean="0">
                <a:sym typeface="Symbol"/>
              </a:rPr>
              <a:t>R,Ri</a:t>
            </a:r>
            <a:r>
              <a:rPr lang="en-US" altLang="zh-HK" dirty="0" smtClean="0">
                <a:sym typeface="Symbol"/>
              </a:rPr>
              <a:t>)</a:t>
            </a:r>
            <a:r>
              <a:rPr lang="en-US" altLang="zh-HK" baseline="30000" dirty="0" smtClean="0">
                <a:sym typeface="Symbol"/>
              </a:rPr>
              <a:t>2</a:t>
            </a:r>
            <a:r>
              <a:rPr lang="en-US" altLang="zh-HK" dirty="0" smtClean="0"/>
              <a:t>}</a:t>
            </a:r>
            <a:endParaRPr lang="en-US" altLang="zh-HK" baseline="30000" dirty="0" smtClean="0"/>
          </a:p>
          <a:p>
            <a:pPr lvl="1"/>
            <a:r>
              <a:rPr lang="en-US" altLang="zh-HK" dirty="0" smtClean="0"/>
              <a:t>L1-mean: Min{C(R)=</a:t>
            </a:r>
            <a:r>
              <a:rPr lang="en-US" altLang="zh-HK" dirty="0" smtClean="0">
                <a:sym typeface="Symbol"/>
              </a:rPr>
              <a:t></a:t>
            </a:r>
            <a:r>
              <a:rPr lang="en-US" altLang="zh-HK" baseline="30000" dirty="0" err="1" smtClean="0">
                <a:sym typeface="Symbol"/>
              </a:rPr>
              <a:t>n</a:t>
            </a:r>
            <a:r>
              <a:rPr lang="en-US" altLang="zh-HK" baseline="-25000" dirty="0" err="1" smtClean="0">
                <a:sym typeface="Symbol"/>
              </a:rPr>
              <a:t>i</a:t>
            </a:r>
            <a:r>
              <a:rPr lang="en-US" altLang="zh-HK" baseline="-25000" dirty="0" smtClean="0">
                <a:sym typeface="Symbol"/>
              </a:rPr>
              <a:t>=1</a:t>
            </a:r>
            <a:r>
              <a:rPr lang="en-US" altLang="zh-HK" dirty="0" smtClean="0"/>
              <a:t> d</a:t>
            </a:r>
            <a:r>
              <a:rPr lang="en-US" altLang="zh-HK" dirty="0" smtClean="0">
                <a:sym typeface="Symbol"/>
              </a:rPr>
              <a:t>(</a:t>
            </a:r>
            <a:r>
              <a:rPr lang="en-US" altLang="zh-HK" dirty="0" err="1" smtClean="0">
                <a:sym typeface="Symbol"/>
              </a:rPr>
              <a:t>R,Ri</a:t>
            </a:r>
            <a:r>
              <a:rPr lang="en-US" altLang="zh-HK" dirty="0" smtClean="0">
                <a:sym typeface="Symbol"/>
              </a:rPr>
              <a:t>)</a:t>
            </a:r>
            <a:r>
              <a:rPr lang="en-US" altLang="zh-HK" dirty="0" smtClean="0"/>
              <a:t>} </a:t>
            </a:r>
            <a:r>
              <a:rPr lang="en-US" altLang="zh-HK" dirty="0" smtClean="0">
                <a:sym typeface="Symbol"/>
              </a:rPr>
              <a:t>, use </a:t>
            </a:r>
            <a:r>
              <a:rPr lang="en-US" altLang="zh-HK" dirty="0" err="1" smtClean="0">
                <a:sym typeface="Symbol"/>
              </a:rPr>
              <a:t>Weiszfeld</a:t>
            </a:r>
            <a:r>
              <a:rPr lang="en-US" altLang="zh-HK" dirty="0" smtClean="0">
                <a:sym typeface="Symbol"/>
              </a:rPr>
              <a:t> Alg.</a:t>
            </a:r>
            <a:endParaRPr lang="en-US" altLang="zh-HK" dirty="0" smtClean="0"/>
          </a:p>
          <a:p>
            <a:r>
              <a:rPr lang="en-US" altLang="zh-HK" dirty="0" smtClean="0"/>
              <a:t>Chordal Mean</a:t>
            </a:r>
          </a:p>
          <a:p>
            <a:pPr lvl="1"/>
            <a:r>
              <a:rPr lang="en-US" altLang="zh-HK" dirty="0" smtClean="0"/>
              <a:t>L2-mean: Min{</a:t>
            </a:r>
            <a:r>
              <a:rPr lang="en-US" altLang="zh-HK" dirty="0" err="1" smtClean="0"/>
              <a:t>d</a:t>
            </a:r>
            <a:r>
              <a:rPr lang="en-US" altLang="zh-HK" baseline="-25000" dirty="0" err="1" smtClean="0"/>
              <a:t>chord</a:t>
            </a:r>
            <a:r>
              <a:rPr lang="en-US" altLang="zh-HK" dirty="0" smtClean="0"/>
              <a:t>(S,R)</a:t>
            </a:r>
            <a:r>
              <a:rPr lang="en-US" altLang="zh-HK" baseline="30000" dirty="0" smtClean="0"/>
              <a:t>2</a:t>
            </a:r>
            <a:r>
              <a:rPr lang="en-US" altLang="zh-HK" dirty="0" smtClean="0"/>
              <a:t>}, see[1]</a:t>
            </a:r>
          </a:p>
          <a:p>
            <a:pPr lvl="1"/>
            <a:r>
              <a:rPr lang="en-US" altLang="zh-HK" dirty="0" smtClean="0"/>
              <a:t>L1-mean: Min{</a:t>
            </a:r>
            <a:r>
              <a:rPr lang="en-US" altLang="zh-HK" dirty="0" err="1" smtClean="0"/>
              <a:t>d</a:t>
            </a:r>
            <a:r>
              <a:rPr lang="en-US" altLang="zh-HK" baseline="-25000" dirty="0" err="1" smtClean="0"/>
              <a:t>chord</a:t>
            </a:r>
            <a:r>
              <a:rPr lang="en-US" altLang="zh-HK" dirty="0" smtClean="0"/>
              <a:t>(S,R)}, see [1]</a:t>
            </a:r>
          </a:p>
          <a:p>
            <a:r>
              <a:rPr lang="en-US" altLang="zh-HK" dirty="0" smtClean="0"/>
              <a:t>Quaternion Mean</a:t>
            </a:r>
          </a:p>
          <a:p>
            <a:pPr lvl="1"/>
            <a:r>
              <a:rPr lang="en-US" altLang="zh-HK" dirty="0" smtClean="0"/>
              <a:t>L2-mean:, see[1]</a:t>
            </a:r>
          </a:p>
          <a:p>
            <a:pPr lvl="1"/>
            <a:r>
              <a:rPr lang="en-US" altLang="zh-HK" dirty="0" smtClean="0"/>
              <a:t>L1-mean:, see[1]</a:t>
            </a:r>
          </a:p>
          <a:p>
            <a:pPr lvl="1"/>
            <a:endParaRPr lang="en-US" altLang="zh-HK" dirty="0" smtClean="0"/>
          </a:p>
          <a:p>
            <a:pPr lvl="1"/>
            <a:endParaRPr lang="en-US" altLang="zh-HK" dirty="0" smtClean="0"/>
          </a:p>
          <a:p>
            <a:pPr lvl="1"/>
            <a:endParaRPr lang="en-US" altLang="zh-HK" dirty="0" smtClean="0"/>
          </a:p>
          <a:p>
            <a:pPr lvl="1"/>
            <a:endParaRPr lang="en-US" altLang="zh-HK" dirty="0" smtClean="0"/>
          </a:p>
          <a:p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15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0286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Compare L1 and L2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HK" dirty="0" smtClean="0"/>
              <a:t>www.academia.edu/3371194/The_comparison_of_L1_and_L2-norm_minimization_methods</a:t>
            </a:r>
          </a:p>
          <a:p>
            <a:r>
              <a:rPr lang="en-US" altLang="zh-HK" dirty="0" smtClean="0"/>
              <a:t>L2: </a:t>
            </a:r>
          </a:p>
          <a:p>
            <a:pPr lvl="1"/>
            <a:r>
              <a:rPr lang="en-US" altLang="zh-HK" dirty="0" smtClean="0"/>
              <a:t>error convex, </a:t>
            </a:r>
          </a:p>
          <a:p>
            <a:pPr lvl="1"/>
            <a:r>
              <a:rPr lang="en-US" altLang="zh-HK" dirty="0" smtClean="0"/>
              <a:t>maybe unstable</a:t>
            </a:r>
          </a:p>
          <a:p>
            <a:r>
              <a:rPr lang="en-US" altLang="zh-HK" dirty="0" smtClean="0"/>
              <a:t>L1: </a:t>
            </a:r>
          </a:p>
          <a:p>
            <a:pPr lvl="1"/>
            <a:r>
              <a:rPr lang="en-US" altLang="zh-HK" dirty="0" smtClean="0"/>
              <a:t>error non-convex</a:t>
            </a:r>
          </a:p>
          <a:p>
            <a:pPr lvl="1"/>
            <a:r>
              <a:rPr lang="en-US" altLang="zh-HK" dirty="0" smtClean="0"/>
              <a:t>More stable</a:t>
            </a:r>
          </a:p>
          <a:p>
            <a:pPr lvl="1"/>
            <a:r>
              <a:rPr lang="en-US" altLang="zh-HK" dirty="0" smtClean="0"/>
              <a:t>???</a:t>
            </a:r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16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27915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Rotation averaging methods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Geodesic Mean (angular mean)</a:t>
            </a:r>
          </a:p>
          <a:p>
            <a:pPr lvl="1"/>
            <a:r>
              <a:rPr lang="en-US" altLang="zh-HK" dirty="0" smtClean="0"/>
              <a:t>L2-mean: Min{C(R)=</a:t>
            </a:r>
            <a:r>
              <a:rPr lang="en-US" altLang="zh-HK" dirty="0" smtClean="0">
                <a:sym typeface="Symbol"/>
              </a:rPr>
              <a:t></a:t>
            </a:r>
            <a:r>
              <a:rPr lang="en-US" altLang="zh-HK" baseline="30000" dirty="0" err="1" smtClean="0">
                <a:sym typeface="Symbol"/>
              </a:rPr>
              <a:t>n</a:t>
            </a:r>
            <a:r>
              <a:rPr lang="en-US" altLang="zh-HK" baseline="-25000" dirty="0" err="1" smtClean="0">
                <a:sym typeface="Symbol"/>
              </a:rPr>
              <a:t>i</a:t>
            </a:r>
            <a:r>
              <a:rPr lang="en-US" altLang="zh-HK" baseline="-25000" dirty="0" smtClean="0">
                <a:sym typeface="Symbol"/>
              </a:rPr>
              <a:t>=1</a:t>
            </a:r>
            <a:r>
              <a:rPr lang="en-US" altLang="zh-HK" dirty="0" smtClean="0"/>
              <a:t> d</a:t>
            </a:r>
            <a:r>
              <a:rPr lang="en-US" altLang="zh-HK" dirty="0" smtClean="0">
                <a:sym typeface="Symbol"/>
              </a:rPr>
              <a:t>(</a:t>
            </a:r>
            <a:r>
              <a:rPr lang="en-US" altLang="zh-HK" dirty="0" err="1" smtClean="0">
                <a:sym typeface="Symbol"/>
              </a:rPr>
              <a:t>R,Ri</a:t>
            </a:r>
            <a:r>
              <a:rPr lang="en-US" altLang="zh-HK" dirty="0" smtClean="0">
                <a:sym typeface="Symbol"/>
              </a:rPr>
              <a:t>)</a:t>
            </a:r>
            <a:r>
              <a:rPr lang="en-US" altLang="zh-HK" baseline="30000" dirty="0" smtClean="0">
                <a:sym typeface="Symbol"/>
              </a:rPr>
              <a:t>2</a:t>
            </a:r>
            <a:r>
              <a:rPr lang="en-US" altLang="zh-HK" dirty="0" smtClean="0"/>
              <a:t>}</a:t>
            </a:r>
            <a:endParaRPr lang="en-US" altLang="zh-HK" baseline="30000" dirty="0" smtClean="0"/>
          </a:p>
          <a:p>
            <a:r>
              <a:rPr lang="en-US" altLang="zh-HK" dirty="0" smtClean="0"/>
              <a:t> </a:t>
            </a:r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17</a:t>
            </a:fld>
            <a:endParaRPr lang="zh-HK" altLang="en-US"/>
          </a:p>
        </p:txBody>
      </p:sp>
      <p:sp>
        <p:nvSpPr>
          <p:cNvPr id="6" name="Rectangle 5"/>
          <p:cNvSpPr/>
          <p:nvPr/>
        </p:nvSpPr>
        <p:spPr>
          <a:xfrm>
            <a:off x="3007308" y="3244334"/>
            <a:ext cx="3129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 smtClean="0"/>
              <a:t>Geodesic Mean (angular mean)</a:t>
            </a:r>
          </a:p>
        </p:txBody>
      </p:sp>
    </p:spTree>
    <p:extLst>
      <p:ext uri="{BB962C8B-B14F-4D97-AF65-F5344CB8AC3E}">
        <p14:creationId xmlns:p14="http://schemas.microsoft.com/office/powerpoint/2010/main" val="4190016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dirty="0" smtClean="0"/>
              <a:t>Geodesic L2 Mean (angular mean)</a:t>
            </a:r>
            <a:br>
              <a:rPr lang="en-US" altLang="zh-HK" dirty="0" smtClean="0"/>
            </a:b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HK" dirty="0" smtClean="0"/>
              <a:t>L2-mean: Min{C(R)=</a:t>
            </a:r>
            <a:r>
              <a:rPr lang="en-US" altLang="zh-HK" dirty="0" smtClean="0">
                <a:sym typeface="Symbol"/>
              </a:rPr>
              <a:t></a:t>
            </a:r>
            <a:r>
              <a:rPr lang="en-US" altLang="zh-HK" baseline="30000" dirty="0" err="1" smtClean="0">
                <a:sym typeface="Symbol"/>
              </a:rPr>
              <a:t>n</a:t>
            </a:r>
            <a:r>
              <a:rPr lang="en-US" altLang="zh-HK" baseline="-25000" dirty="0" err="1" smtClean="0">
                <a:sym typeface="Symbol"/>
              </a:rPr>
              <a:t>i</a:t>
            </a:r>
            <a:r>
              <a:rPr lang="en-US" altLang="zh-HK" baseline="-25000" dirty="0" smtClean="0">
                <a:sym typeface="Symbol"/>
              </a:rPr>
              <a:t>=1</a:t>
            </a:r>
            <a:r>
              <a:rPr lang="en-US" altLang="zh-HK" dirty="0" smtClean="0"/>
              <a:t> d</a:t>
            </a:r>
            <a:r>
              <a:rPr lang="en-US" altLang="zh-HK" dirty="0" smtClean="0">
                <a:sym typeface="Symbol"/>
              </a:rPr>
              <a:t>(</a:t>
            </a:r>
            <a:r>
              <a:rPr lang="en-US" altLang="zh-HK" dirty="0" err="1" smtClean="0">
                <a:sym typeface="Symbol"/>
              </a:rPr>
              <a:t>R,Ri</a:t>
            </a:r>
            <a:r>
              <a:rPr lang="en-US" altLang="zh-HK" dirty="0" smtClean="0">
                <a:sym typeface="Symbol"/>
              </a:rPr>
              <a:t>)</a:t>
            </a:r>
            <a:r>
              <a:rPr lang="en-US" altLang="zh-HK" baseline="30000" dirty="0" smtClean="0">
                <a:sym typeface="Symbol"/>
              </a:rPr>
              <a:t>2</a:t>
            </a:r>
            <a:r>
              <a:rPr lang="en-US" altLang="zh-HK" dirty="0" smtClean="0"/>
              <a:t>}</a:t>
            </a:r>
            <a:endParaRPr lang="en-US" altLang="zh-HK" baseline="300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HK" dirty="0" smtClean="0"/>
          </a:p>
          <a:p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18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5712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dirty="0" smtClean="0"/>
              <a:t>Geodesic L1 Mean (angular mean)</a:t>
            </a:r>
            <a:br>
              <a:rPr lang="en-US" altLang="zh-HK" dirty="0" smtClean="0"/>
            </a:b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HK" dirty="0" smtClean="0"/>
              <a:t>L1-mean: Min{C(R)=</a:t>
            </a:r>
            <a:r>
              <a:rPr lang="en-US" altLang="zh-HK" dirty="0" smtClean="0">
                <a:sym typeface="Symbol"/>
              </a:rPr>
              <a:t></a:t>
            </a:r>
            <a:r>
              <a:rPr lang="en-US" altLang="zh-HK" baseline="30000" dirty="0" err="1" smtClean="0">
                <a:sym typeface="Symbol"/>
              </a:rPr>
              <a:t>n</a:t>
            </a:r>
            <a:r>
              <a:rPr lang="en-US" altLang="zh-HK" baseline="-25000" dirty="0" err="1" smtClean="0">
                <a:sym typeface="Symbol"/>
              </a:rPr>
              <a:t>i</a:t>
            </a:r>
            <a:r>
              <a:rPr lang="en-US" altLang="zh-HK" baseline="-25000" dirty="0" smtClean="0">
                <a:sym typeface="Symbol"/>
              </a:rPr>
              <a:t>=1</a:t>
            </a:r>
            <a:r>
              <a:rPr lang="en-US" altLang="zh-HK" dirty="0" smtClean="0"/>
              <a:t> d</a:t>
            </a:r>
            <a:r>
              <a:rPr lang="en-US" altLang="zh-HK" dirty="0" smtClean="0">
                <a:sym typeface="Symbol"/>
              </a:rPr>
              <a:t>(</a:t>
            </a:r>
            <a:r>
              <a:rPr lang="en-US" altLang="zh-HK" dirty="0" err="1" smtClean="0">
                <a:sym typeface="Symbol"/>
              </a:rPr>
              <a:t>R,Ri</a:t>
            </a:r>
            <a:r>
              <a:rPr lang="en-US" altLang="zh-HK" dirty="0" smtClean="0">
                <a:sym typeface="Symbol"/>
              </a:rPr>
              <a:t>)</a:t>
            </a:r>
            <a:r>
              <a:rPr lang="en-US" altLang="zh-HK" dirty="0" smtClean="0"/>
              <a:t>} </a:t>
            </a:r>
            <a:r>
              <a:rPr lang="en-US" altLang="zh-HK" dirty="0" smtClean="0">
                <a:sym typeface="Symbol"/>
              </a:rPr>
              <a:t>, use </a:t>
            </a:r>
            <a:r>
              <a:rPr lang="en-US" altLang="zh-HK" dirty="0" err="1" smtClean="0">
                <a:sym typeface="Symbol"/>
              </a:rPr>
              <a:t>Weiszfeld</a:t>
            </a:r>
            <a:r>
              <a:rPr lang="en-US" altLang="zh-HK" dirty="0" smtClean="0">
                <a:sym typeface="Symbol"/>
              </a:rPr>
              <a:t> Alg.</a:t>
            </a:r>
            <a:endParaRPr lang="en-US" altLang="zh-HK" dirty="0" smtClean="0"/>
          </a:p>
          <a:p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19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49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Overview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What is rotation averaging?</a:t>
            </a:r>
          </a:p>
          <a:p>
            <a:r>
              <a:rPr lang="en-US" altLang="zh-HK" dirty="0" smtClean="0"/>
              <a:t>Why we study rotation averaging?</a:t>
            </a:r>
          </a:p>
          <a:p>
            <a:r>
              <a:rPr lang="en-US" altLang="zh-HK" dirty="0" smtClean="0"/>
              <a:t>Define the problem and formulations</a:t>
            </a:r>
          </a:p>
          <a:p>
            <a:r>
              <a:rPr lang="en-US" altLang="zh-HK" dirty="0" smtClean="0"/>
              <a:t>What are the metric, and cost function?</a:t>
            </a:r>
          </a:p>
          <a:p>
            <a:r>
              <a:rPr lang="en-US" altLang="zh-HK" dirty="0" smtClean="0"/>
              <a:t>What are the measurement methods: L1, L2</a:t>
            </a:r>
          </a:p>
          <a:p>
            <a:r>
              <a:rPr lang="en-US" altLang="zh-HK" dirty="0" smtClean="0"/>
              <a:t>What are the algorithms?</a:t>
            </a:r>
          </a:p>
          <a:p>
            <a:endParaRPr lang="en-US" altLang="zh-HK" dirty="0" smtClean="0"/>
          </a:p>
          <a:p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39409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595"/>
            <a:ext cx="8229600" cy="1143000"/>
          </a:xfrm>
        </p:spPr>
        <p:txBody>
          <a:bodyPr/>
          <a:lstStyle/>
          <a:p>
            <a:r>
              <a:rPr lang="en-US" altLang="en-US" sz="2800" dirty="0" smtClean="0"/>
              <a:t>The </a:t>
            </a:r>
            <a:r>
              <a:rPr lang="en-US" altLang="en-US" sz="2800" dirty="0"/>
              <a:t>original </a:t>
            </a:r>
            <a:r>
              <a:rPr lang="en-US" altLang="en-US" sz="2800" dirty="0" err="1" smtClean="0">
                <a:latin typeface="Cambria Math" pitchFamily="18" charset="0"/>
              </a:rPr>
              <a:t>Weiszfeld</a:t>
            </a:r>
            <a:r>
              <a:rPr lang="en-US" altLang="en-US" sz="2800" dirty="0" smtClean="0">
                <a:latin typeface="Cambria Math" pitchFamily="18" charset="0"/>
              </a:rPr>
              <a:t> algorithm with explanation [2]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Rotation </a:t>
            </a:r>
            <a:r>
              <a:rPr lang="en-US" dirty="0" err="1" smtClean="0"/>
              <a:t>avergaing</a:t>
            </a:r>
            <a:r>
              <a:rPr lang="en-US" dirty="0" smtClean="0"/>
              <a:t> v.6.1a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1900719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actual algorithm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9344" y="867480"/>
            <a:ext cx="3240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algorithm with explanation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243573"/>
            <a:ext cx="5456175" cy="513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36831"/>
            <a:ext cx="3923605" cy="339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37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71" y="1020336"/>
            <a:ext cx="7046912" cy="566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927" y="43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 smtClean="0"/>
              <a:t>Find the average rotation using the </a:t>
            </a:r>
            <a:r>
              <a:rPr lang="en-US" altLang="en-US" sz="3600" dirty="0" err="1" smtClean="0"/>
              <a:t>Weiszfeld</a:t>
            </a:r>
            <a:r>
              <a:rPr lang="en-US" altLang="en-US" sz="3600" dirty="0" smtClean="0"/>
              <a:t> algorithm (geometric median)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2183" y="5628848"/>
            <a:ext cx="1172344" cy="46491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1927" y="64604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0927" y="6323950"/>
            <a:ext cx="2133600" cy="365125"/>
          </a:xfrm>
        </p:spPr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00727" y="1491600"/>
            <a:ext cx="4005430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sym typeface="Symbol" pitchFamily="18" charset="2"/>
              </a:rPr>
              <a:t>Note use </a:t>
            </a:r>
            <a:r>
              <a:rPr lang="en-US" altLang="en-US" dirty="0" err="1">
                <a:sym typeface="Symbol" pitchFamily="18" charset="2"/>
              </a:rPr>
              <a:t>expm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smtClean="0">
                <a:sym typeface="Symbol" pitchFamily="18" charset="2"/>
              </a:rPr>
              <a:t>to find the exponentials of matrices</a:t>
            </a:r>
          </a:p>
          <a:p>
            <a:r>
              <a:rPr lang="en-US" altLang="en-US" dirty="0" smtClean="0">
                <a:sym typeface="Symbol" pitchFamily="18" charset="2"/>
              </a:rPr>
              <a:t>&gt;&gt;</a:t>
            </a:r>
            <a:r>
              <a:rPr lang="en-US" altLang="en-US" dirty="0">
                <a:sym typeface="Symbol" pitchFamily="18" charset="2"/>
              </a:rPr>
              <a:t>help </a:t>
            </a:r>
            <a:r>
              <a:rPr lang="en-US" altLang="en-US" dirty="0" err="1">
                <a:sym typeface="Symbol" pitchFamily="18" charset="2"/>
              </a:rPr>
              <a:t>expm</a:t>
            </a:r>
            <a:r>
              <a:rPr lang="en-US" altLang="en-US" dirty="0">
                <a:sym typeface="Symbol" pitchFamily="18" charset="2"/>
              </a:rPr>
              <a:t>  in </a:t>
            </a:r>
            <a:r>
              <a:rPr lang="en-US" altLang="en-US" dirty="0" err="1">
                <a:sym typeface="Symbol" pitchFamily="18" charset="2"/>
              </a:rPr>
              <a:t>matlab</a:t>
            </a:r>
            <a:r>
              <a:rPr lang="en-US" altLang="en-US" dirty="0">
                <a:sym typeface="Symbol" pitchFamily="18" charset="2"/>
              </a:rPr>
              <a:t> to find out more. </a:t>
            </a:r>
          </a:p>
          <a:p>
            <a:r>
              <a:rPr lang="en-US" altLang="en-US" dirty="0">
                <a:sym typeface="Symbol" pitchFamily="18" charset="2"/>
              </a:rPr>
              <a:t>E.g. </a:t>
            </a:r>
            <a:r>
              <a:rPr lang="en-US" altLang="en-US" dirty="0" err="1">
                <a:sym typeface="Symbol" pitchFamily="18" charset="2"/>
              </a:rPr>
              <a:t>expm</a:t>
            </a:r>
            <a:r>
              <a:rPr lang="en-US" altLang="en-US" dirty="0">
                <a:sym typeface="Symbol" pitchFamily="18" charset="2"/>
              </a:rPr>
              <a:t>(A</a:t>
            </a:r>
            <a:r>
              <a:rPr lang="en-US" altLang="en-US" baseline="-25000" dirty="0">
                <a:sym typeface="Symbol" pitchFamily="18" charset="2"/>
              </a:rPr>
              <a:t>3x3</a:t>
            </a:r>
            <a:r>
              <a:rPr lang="en-US" altLang="en-US" dirty="0">
                <a:sym typeface="Symbol" pitchFamily="18" charset="2"/>
              </a:rPr>
              <a:t>)= B</a:t>
            </a:r>
            <a:r>
              <a:rPr lang="en-US" altLang="en-US" baseline="-25000" dirty="0">
                <a:sym typeface="Symbol" pitchFamily="18" charset="2"/>
              </a:rPr>
              <a:t>3x3</a:t>
            </a:r>
            <a:endParaRPr lang="en-US" altLang="en-US" dirty="0"/>
          </a:p>
          <a:p>
            <a:r>
              <a:rPr lang="en-US" dirty="0" smtClean="0"/>
              <a:t>Also: if A is a rotation matrix B is a 3x3 real matric, otherwise B may contain complex values.</a:t>
            </a:r>
          </a:p>
          <a:p>
            <a:r>
              <a:rPr lang="en-US" dirty="0" smtClean="0"/>
              <a:t>%Testing </a:t>
            </a:r>
            <a:r>
              <a:rPr lang="en-US" dirty="0" err="1" smtClean="0"/>
              <a:t>matlab</a:t>
            </a:r>
            <a:r>
              <a:rPr lang="en-US" dirty="0" smtClean="0"/>
              <a:t> code</a:t>
            </a:r>
          </a:p>
          <a:p>
            <a:r>
              <a:rPr lang="en-US" dirty="0" err="1" smtClean="0"/>
              <a:t>r_rand</a:t>
            </a:r>
            <a:r>
              <a:rPr lang="en-US" dirty="0" smtClean="0"/>
              <a:t>=rand(3,3)</a:t>
            </a:r>
            <a:endParaRPr lang="en-US" dirty="0"/>
          </a:p>
          <a:p>
            <a:r>
              <a:rPr lang="en-US" dirty="0" err="1"/>
              <a:t>r</a:t>
            </a:r>
            <a:r>
              <a:rPr lang="en-US" dirty="0" err="1" smtClean="0"/>
              <a:t>_rotate</a:t>
            </a:r>
            <a:r>
              <a:rPr lang="en-US" dirty="0" smtClean="0"/>
              <a:t>=</a:t>
            </a:r>
            <a:r>
              <a:rPr lang="en-US" dirty="0" err="1" smtClean="0"/>
              <a:t>rpymat</a:t>
            </a:r>
            <a:r>
              <a:rPr lang="en-US" dirty="0"/>
              <a:t>([1,2,3])</a:t>
            </a:r>
          </a:p>
          <a:p>
            <a:r>
              <a:rPr lang="en-US" dirty="0" err="1"/>
              <a:t>v_rand</a:t>
            </a:r>
            <a:r>
              <a:rPr lang="en-US" dirty="0"/>
              <a:t>=</a:t>
            </a:r>
            <a:r>
              <a:rPr lang="en-US" dirty="0" err="1"/>
              <a:t>logm</a:t>
            </a:r>
            <a:r>
              <a:rPr lang="en-US" dirty="0"/>
              <a:t>(</a:t>
            </a:r>
            <a:r>
              <a:rPr lang="en-US" dirty="0" err="1"/>
              <a:t>r_rand</a:t>
            </a:r>
            <a:r>
              <a:rPr lang="en-US" dirty="0"/>
              <a:t>)</a:t>
            </a:r>
          </a:p>
          <a:p>
            <a:r>
              <a:rPr lang="en-US" dirty="0" err="1" smtClean="0"/>
              <a:t>v_rotate</a:t>
            </a:r>
            <a:r>
              <a:rPr lang="en-US" dirty="0" smtClean="0"/>
              <a:t>=</a:t>
            </a:r>
            <a:r>
              <a:rPr lang="en-US" dirty="0" err="1" smtClean="0"/>
              <a:t>logm</a:t>
            </a:r>
            <a:r>
              <a:rPr lang="en-US" dirty="0" smtClean="0"/>
              <a:t>(</a:t>
            </a:r>
            <a:r>
              <a:rPr lang="en-US" dirty="0" err="1" smtClean="0"/>
              <a:t>r_rotate</a:t>
            </a:r>
            <a:r>
              <a:rPr lang="en-US" dirty="0" smtClean="0"/>
              <a:t>)</a:t>
            </a:r>
            <a:endParaRPr lang="en-US" dirty="0"/>
          </a:p>
          <a:p>
            <a:endParaRPr lang="en-US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677160" y="2341468"/>
            <a:ext cx="14303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Cost function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1"/>
          </p:cNvCxnSpPr>
          <p:nvPr/>
        </p:nvCxnSpPr>
        <p:spPr>
          <a:xfrm flipH="1">
            <a:off x="2821488" y="2526134"/>
            <a:ext cx="855672" cy="461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8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</a:t>
            </a:r>
            <a:r>
              <a:rPr lang="en-US" dirty="0"/>
              <a:t>e</a:t>
            </a:r>
            <a:r>
              <a:rPr lang="en-US" dirty="0" smtClean="0"/>
              <a:t>xplanation of the </a:t>
            </a:r>
            <a:r>
              <a:rPr lang="en-US" dirty="0" err="1" smtClean="0"/>
              <a:t>algo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show the cost function </a:t>
            </a:r>
            <a:r>
              <a:rPr lang="en-US" i="1" dirty="0" smtClean="0"/>
              <a:t>C(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)=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Please refer to equation 23 of </a:t>
            </a:r>
          </a:p>
          <a:p>
            <a:r>
              <a:rPr lang="en-US" dirty="0" smtClean="0"/>
              <a:t>Huynh, Du Q. "Metrics for 3D rotations: Comparison and analysis." </a:t>
            </a:r>
            <a:r>
              <a:rPr lang="en-US" i="1" dirty="0" smtClean="0"/>
              <a:t>Journal of Mathematical Imaging and Vision</a:t>
            </a:r>
            <a:r>
              <a:rPr lang="en-US" dirty="0" smtClean="0"/>
              <a:t> 35.2 (2009): 155-164.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68948"/>
            <a:ext cx="5105399" cy="513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88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856" y="2564904"/>
            <a:ext cx="43243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Using the metric C(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)=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proof is in the next slide</a:t>
            </a:r>
          </a:p>
          <a:p>
            <a:r>
              <a:rPr lang="en-US" sz="2400" dirty="0" smtClean="0"/>
              <a:t>When </a:t>
            </a:r>
            <a:r>
              <a:rPr lang="en-US" sz="2400" dirty="0" smtClean="0">
                <a:sym typeface="Symbol"/>
              </a:rPr>
              <a:t></a:t>
            </a:r>
            <a:r>
              <a:rPr lang="en-US" sz="2400" dirty="0" smtClean="0"/>
              <a:t>C is found we can use the similar treatment in the</a:t>
            </a:r>
            <a:r>
              <a:rPr lang="en-US" altLang="en-US" sz="2400" dirty="0" smtClean="0"/>
              <a:t> original </a:t>
            </a:r>
            <a:r>
              <a:rPr lang="en-US" altLang="en-US" sz="2400" dirty="0" err="1" smtClean="0">
                <a:latin typeface="Cambria Math" pitchFamily="18" charset="0"/>
              </a:rPr>
              <a:t>Weiszfeld</a:t>
            </a:r>
            <a:r>
              <a:rPr lang="en-US" altLang="en-US" sz="2400" dirty="0" smtClean="0">
                <a:latin typeface="Cambria Math" pitchFamily="18" charset="0"/>
              </a:rPr>
              <a:t> </a:t>
            </a:r>
            <a:r>
              <a:rPr lang="en-US" altLang="en-US" sz="2400" dirty="0">
                <a:latin typeface="Cambria Math" pitchFamily="18" charset="0"/>
              </a:rPr>
              <a:t>algorithm </a:t>
            </a:r>
            <a:r>
              <a:rPr lang="en-US" altLang="en-US" sz="2400" dirty="0" smtClean="0">
                <a:latin typeface="Cambria Math" pitchFamily="18" charset="0"/>
              </a:rPr>
              <a:t>to find </a:t>
            </a:r>
            <a:r>
              <a:rPr lang="en-US" altLang="en-US" sz="2400" dirty="0" smtClean="0">
                <a:latin typeface="Cambria Math" pitchFamily="18" charset="0"/>
                <a:sym typeface="Symbol"/>
              </a:rPr>
              <a:t> (derivation to be added)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 err="1"/>
              <a:t>Weiszfeld</a:t>
            </a:r>
            <a:r>
              <a:rPr lang="en-US" altLang="en-US" dirty="0"/>
              <a:t> </a:t>
            </a:r>
            <a:r>
              <a:rPr lang="en-US" altLang="en-US" dirty="0" smtClean="0"/>
              <a:t>algorithm for mean rotation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cxnSp>
        <p:nvCxnSpPr>
          <p:cNvPr id="13" name="Straight Arrow Connector 12"/>
          <p:cNvCxnSpPr>
            <a:endCxn id="6" idx="1"/>
          </p:cNvCxnSpPr>
          <p:nvPr/>
        </p:nvCxnSpPr>
        <p:spPr>
          <a:xfrm flipV="1">
            <a:off x="3352800" y="4436567"/>
            <a:ext cx="1426056" cy="745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90752"/>
            <a:ext cx="3048000" cy="1317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7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572CA-365F-49C3-8200-F78B5C7924E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13435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24000" y="42892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http://math.stackexchange.com/questions/84331/does-this-derivation-on-differentiating-the-euclidean-norm-make-sense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18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4484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Using the metric</a:t>
            </a:r>
          </a:p>
          <a:p>
            <a:endParaRPr lang="en-US" sz="2400" dirty="0"/>
          </a:p>
          <a:p>
            <a:r>
              <a:rPr lang="en-US" sz="2400" dirty="0"/>
              <a:t>Assume you have selected a guess </a:t>
            </a:r>
            <a:r>
              <a:rPr lang="en-US" sz="2400" i="1" dirty="0"/>
              <a:t>S, your measurement is log</a:t>
            </a:r>
            <a:r>
              <a:rPr lang="en-US" sz="2400" i="1" baseline="-25000" dirty="0"/>
              <a:t>s</a:t>
            </a:r>
            <a:r>
              <a:rPr lang="en-US" sz="2400" i="1" dirty="0"/>
              <a:t>(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i</a:t>
            </a:r>
            <a:r>
              <a:rPr lang="en-US" sz="2400" i="1" dirty="0"/>
              <a:t>)</a:t>
            </a:r>
          </a:p>
          <a:p>
            <a:r>
              <a:rPr lang="en-US" sz="2400" dirty="0"/>
              <a:t>Using the </a:t>
            </a:r>
            <a:r>
              <a:rPr lang="en-US" sz="2400" dirty="0" err="1"/>
              <a:t>Weiszfeld</a:t>
            </a:r>
            <a:r>
              <a:rPr lang="en-US" sz="2400" dirty="0"/>
              <a:t> algorithm </a:t>
            </a:r>
            <a:r>
              <a:rPr lang="en-US" sz="2400" dirty="0" smtClean="0"/>
              <a:t>your </a:t>
            </a:r>
            <a:r>
              <a:rPr lang="en-US" sz="2400" dirty="0"/>
              <a:t>next guess </a:t>
            </a:r>
            <a:r>
              <a:rPr lang="en-US" sz="2400" dirty="0" smtClean="0"/>
              <a:t>is s</a:t>
            </a:r>
            <a:r>
              <a:rPr lang="en-US" sz="2400" baseline="30000" dirty="0" smtClean="0"/>
              <a:t>t+1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Because </a:t>
            </a:r>
            <a:r>
              <a:rPr lang="en-US" sz="2400" dirty="0"/>
              <a:t>in the metric space </a:t>
            </a:r>
            <a:r>
              <a:rPr lang="en-US" sz="2400" dirty="0" smtClean="0"/>
              <a:t>(cost function) </a:t>
            </a:r>
            <a:endParaRPr lang="en-US" sz="2400" dirty="0"/>
          </a:p>
          <a:p>
            <a:r>
              <a:rPr lang="en-US" sz="2400" dirty="0"/>
              <a:t>log(s</a:t>
            </a:r>
            <a:r>
              <a:rPr lang="en-US" sz="2400" baseline="30000" dirty="0"/>
              <a:t>t+1</a:t>
            </a:r>
            <a:r>
              <a:rPr lang="en-US" sz="2400" dirty="0"/>
              <a:t> (</a:t>
            </a:r>
            <a:r>
              <a:rPr lang="en-US" sz="2400" dirty="0" err="1"/>
              <a:t>s</a:t>
            </a:r>
            <a:r>
              <a:rPr lang="en-US" sz="2400" baseline="30000" dirty="0" err="1"/>
              <a:t>t</a:t>
            </a:r>
            <a:r>
              <a:rPr lang="en-US" sz="2400" dirty="0"/>
              <a:t>)</a:t>
            </a:r>
            <a:r>
              <a:rPr lang="en-US" sz="2400" baseline="30000" dirty="0"/>
              <a:t>-1</a:t>
            </a:r>
            <a:r>
              <a:rPr lang="en-US" sz="2400" dirty="0"/>
              <a:t>)=</a:t>
            </a:r>
            <a:r>
              <a:rPr lang="en-US" sz="2400" i="1" dirty="0">
                <a:sym typeface="Symbol"/>
              </a:rPr>
              <a:t>, hence</a:t>
            </a:r>
          </a:p>
          <a:p>
            <a:r>
              <a:rPr lang="en-US" sz="2400" dirty="0"/>
              <a:t>(s</a:t>
            </a:r>
            <a:r>
              <a:rPr lang="en-US" sz="2400" baseline="30000" dirty="0"/>
              <a:t>t+1</a:t>
            </a:r>
            <a:r>
              <a:rPr lang="en-US" sz="2400" dirty="0"/>
              <a:t> (</a:t>
            </a:r>
            <a:r>
              <a:rPr lang="en-US" sz="2400" dirty="0" err="1"/>
              <a:t>s</a:t>
            </a:r>
            <a:r>
              <a:rPr lang="en-US" sz="2400" baseline="30000" dirty="0" err="1"/>
              <a:t>t</a:t>
            </a:r>
            <a:r>
              <a:rPr lang="en-US" sz="2400" dirty="0"/>
              <a:t>)</a:t>
            </a:r>
            <a:r>
              <a:rPr lang="en-US" sz="2400" baseline="30000" dirty="0"/>
              <a:t>-1</a:t>
            </a:r>
            <a:r>
              <a:rPr lang="en-US" sz="2400" dirty="0"/>
              <a:t>) =</a:t>
            </a:r>
            <a:r>
              <a:rPr lang="en-US" sz="2400" dirty="0" err="1"/>
              <a:t>exp</a:t>
            </a:r>
            <a:r>
              <a:rPr lang="en-US" sz="2400" dirty="0"/>
              <a:t>(</a:t>
            </a:r>
            <a:r>
              <a:rPr lang="en-US" sz="2400" i="1" dirty="0">
                <a:sym typeface="Symbol"/>
              </a:rPr>
              <a:t></a:t>
            </a:r>
            <a:r>
              <a:rPr lang="en-US" sz="2400" dirty="0" smtClean="0"/>
              <a:t>) </a:t>
            </a:r>
            <a:endParaRPr lang="en-US" sz="2400" dirty="0"/>
          </a:p>
          <a:p>
            <a:r>
              <a:rPr lang="en-US" sz="2400" dirty="0"/>
              <a:t>S</a:t>
            </a:r>
            <a:r>
              <a:rPr lang="en-US" sz="2400" baseline="30000" dirty="0"/>
              <a:t>t+1</a:t>
            </a:r>
            <a:r>
              <a:rPr lang="en-US" sz="2400" dirty="0"/>
              <a:t>=</a:t>
            </a:r>
            <a:r>
              <a:rPr lang="en-US" sz="2400" dirty="0" err="1"/>
              <a:t>exp</a:t>
            </a:r>
            <a:r>
              <a:rPr lang="en-US" sz="2400" dirty="0"/>
              <a:t>(</a:t>
            </a:r>
            <a:r>
              <a:rPr lang="en-US" sz="2400" i="1" dirty="0">
                <a:sym typeface="Symbol"/>
              </a:rPr>
              <a:t></a:t>
            </a:r>
            <a:r>
              <a:rPr lang="en-US" sz="2400" dirty="0"/>
              <a:t>) (</a:t>
            </a:r>
            <a:r>
              <a:rPr lang="en-US" sz="2400" dirty="0" err="1"/>
              <a:t>s</a:t>
            </a:r>
            <a:r>
              <a:rPr lang="en-US" sz="2400" baseline="30000" dirty="0" err="1"/>
              <a:t>t</a:t>
            </a:r>
            <a:r>
              <a:rPr lang="en-US" sz="2400" dirty="0" smtClean="0"/>
              <a:t>) (to be proved in the next slide) </a:t>
            </a:r>
            <a:endParaRPr lang="en-US" sz="2400" i="1" dirty="0">
              <a:sym typeface="Symbol"/>
            </a:endParaRPr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err="1"/>
              <a:t>Weiszfeld</a:t>
            </a:r>
            <a:r>
              <a:rPr lang="en-US" altLang="en-US" dirty="0"/>
              <a:t> algorithm for mean rotation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cxnSp>
        <p:nvCxnSpPr>
          <p:cNvPr id="13" name="Straight Arrow Connector 12"/>
          <p:cNvCxnSpPr>
            <a:endCxn id="10" idx="1"/>
          </p:cNvCxnSpPr>
          <p:nvPr/>
        </p:nvCxnSpPr>
        <p:spPr>
          <a:xfrm flipV="1">
            <a:off x="3059832" y="4436567"/>
            <a:ext cx="1719024" cy="216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33051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856" y="2564904"/>
            <a:ext cx="43243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66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Explanation </a:t>
            </a:r>
            <a:r>
              <a:rPr lang="en-US" dirty="0" smtClean="0"/>
              <a:t>3: to proof the update rule: </a:t>
            </a:r>
            <a:r>
              <a:rPr lang="en-US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t+1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=</a:t>
            </a:r>
            <a:r>
              <a:rPr lang="en-US" dirty="0" err="1" smtClean="0">
                <a:sym typeface="Symbol"/>
              </a:rPr>
              <a:t>exp</a:t>
            </a:r>
            <a:r>
              <a:rPr lang="en-US" dirty="0" smtClean="0">
                <a:sym typeface="Symbol"/>
              </a:rPr>
              <a:t>(</a:t>
            </a:r>
            <a:r>
              <a:rPr lang="en-US" dirty="0">
                <a:sym typeface="Symbol"/>
              </a:rPr>
              <a:t>) *S</a:t>
            </a:r>
            <a:r>
              <a:rPr lang="en-US" baseline="-25000" dirty="0">
                <a:sym typeface="Symbol"/>
              </a:rPr>
              <a:t>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Starring from Tayler series expansion, by </a:t>
            </a:r>
            <a:r>
              <a:rPr lang="en-US" sz="2000" dirty="0"/>
              <a:t>definition</a:t>
            </a:r>
          </a:p>
          <a:p>
            <a:r>
              <a:rPr lang="en-US" sz="2000" dirty="0" smtClean="0"/>
              <a:t>f(x)=f(x0)+f’(x0)(x-x0) ---(</a:t>
            </a: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In (</a:t>
            </a:r>
            <a:r>
              <a:rPr lang="en-US" sz="2000" dirty="0" err="1" smtClean="0"/>
              <a:t>i</a:t>
            </a:r>
            <a:r>
              <a:rPr lang="en-US" sz="2000" dirty="0" smtClean="0"/>
              <a:t>) x0 is the guess, x is the next better guess, f()=cost,  f’=</a:t>
            </a:r>
            <a:r>
              <a:rPr lang="en-US" sz="2000" dirty="0" err="1" smtClean="0"/>
              <a:t>df</a:t>
            </a:r>
            <a:r>
              <a:rPr lang="en-US" sz="2000" dirty="0" smtClean="0"/>
              <a:t>()/dx</a:t>
            </a:r>
          </a:p>
          <a:p>
            <a:r>
              <a:rPr lang="en-US" sz="2000" dirty="0" smtClean="0"/>
              <a:t>If we set </a:t>
            </a:r>
            <a:r>
              <a:rPr lang="en-US" sz="2000" dirty="0"/>
              <a:t>f(x</a:t>
            </a:r>
            <a:r>
              <a:rPr lang="en-US" sz="2000" dirty="0" smtClean="0"/>
              <a:t>)=cost, and </a:t>
            </a:r>
            <a:r>
              <a:rPr lang="en-US" sz="2000" dirty="0" smtClean="0">
                <a:sym typeface="Symbol"/>
              </a:rPr>
              <a:t></a:t>
            </a:r>
            <a:r>
              <a:rPr lang="en-US" sz="2000" dirty="0">
                <a:sym typeface="Symbol"/>
              </a:rPr>
              <a:t>C </a:t>
            </a:r>
            <a:r>
              <a:rPr lang="en-US" sz="2000" dirty="0" smtClean="0">
                <a:sym typeface="Symbol"/>
              </a:rPr>
              <a:t>=</a:t>
            </a:r>
            <a:r>
              <a:rPr lang="en-US" sz="2000" dirty="0" smtClean="0"/>
              <a:t>f’(</a:t>
            </a:r>
            <a:r>
              <a:rPr lang="en-US" sz="2000" dirty="0"/>
              <a:t>x</a:t>
            </a:r>
            <a:r>
              <a:rPr lang="en-US" sz="2000" dirty="0" smtClean="0"/>
              <a:t>)(x-x0)=f</a:t>
            </a:r>
            <a:r>
              <a:rPr lang="en-US" sz="2000" dirty="0"/>
              <a:t>’(x</a:t>
            </a:r>
            <a:r>
              <a:rPr lang="en-US" sz="2000" dirty="0" smtClean="0"/>
              <a:t>)</a:t>
            </a:r>
            <a:r>
              <a:rPr lang="en-US" sz="2000" dirty="0">
                <a:sym typeface="Symbol"/>
              </a:rPr>
              <a:t>  </a:t>
            </a:r>
            <a:r>
              <a:rPr lang="en-US" sz="2000" dirty="0" smtClean="0"/>
              <a:t>=</a:t>
            </a:r>
            <a:r>
              <a:rPr lang="en-US" sz="2000" dirty="0" smtClean="0">
                <a:sym typeface="Symbol"/>
              </a:rPr>
              <a:t></a:t>
            </a:r>
            <a:r>
              <a:rPr lang="en-US" sz="2000" dirty="0" smtClean="0"/>
              <a:t>,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/>
              <a:t> where f</a:t>
            </a:r>
            <a:r>
              <a:rPr lang="en-US" sz="2000" dirty="0"/>
              <a:t>’(x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=gradient  of f(), and =step size (or learning rate) =(</a:t>
            </a:r>
            <a:r>
              <a:rPr lang="en-US" sz="2000" dirty="0"/>
              <a:t>x-x0</a:t>
            </a:r>
            <a:r>
              <a:rPr lang="en-US" sz="2000" dirty="0" smtClean="0"/>
              <a:t>), so</a:t>
            </a:r>
            <a:r>
              <a:rPr lang="en-US" sz="2000" dirty="0" smtClean="0">
                <a:sym typeface="Symbol"/>
              </a:rPr>
              <a:t> </a:t>
            </a:r>
          </a:p>
          <a:p>
            <a:r>
              <a:rPr lang="en-US" sz="2000" dirty="0" smtClean="0"/>
              <a:t>from (</a:t>
            </a:r>
            <a:r>
              <a:rPr lang="en-US" sz="2000" dirty="0" err="1" smtClean="0"/>
              <a:t>i</a:t>
            </a:r>
            <a:r>
              <a:rPr lang="en-US" sz="2000" dirty="0" smtClean="0"/>
              <a:t>) we get an iterative procedure cost </a:t>
            </a:r>
            <a:r>
              <a:rPr lang="en-US" sz="2000" dirty="0" err="1" smtClean="0"/>
              <a:t>C_new</a:t>
            </a:r>
            <a:r>
              <a:rPr lang="en-US" sz="2000" dirty="0" smtClean="0"/>
              <a:t>=</a:t>
            </a:r>
            <a:r>
              <a:rPr lang="en-US" sz="2000" dirty="0" err="1" smtClean="0"/>
              <a:t>C_old</a:t>
            </a:r>
            <a:r>
              <a:rPr lang="en-US" sz="2000" dirty="0" smtClean="0"/>
              <a:t>+</a:t>
            </a:r>
            <a:r>
              <a:rPr lang="en-US" sz="2000" dirty="0" smtClean="0">
                <a:sym typeface="Symbol"/>
              </a:rPr>
              <a:t>C---(ii)</a:t>
            </a:r>
          </a:p>
          <a:p>
            <a:r>
              <a:rPr lang="en-US" sz="2000" dirty="0" smtClean="0">
                <a:sym typeface="Symbol"/>
              </a:rPr>
              <a:t>Since cost is a log function log(S) here, where cost=log(S</a:t>
            </a:r>
            <a:r>
              <a:rPr lang="en-US" sz="2000" baseline="-25000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), from (ii)</a:t>
            </a:r>
          </a:p>
          <a:p>
            <a:r>
              <a:rPr lang="en-US" sz="2000" dirty="0" smtClean="0">
                <a:sym typeface="Symbol"/>
              </a:rPr>
              <a:t>log(S</a:t>
            </a:r>
            <a:r>
              <a:rPr lang="en-US" sz="2000" baseline="-25000" dirty="0" smtClean="0">
                <a:sym typeface="Symbol"/>
              </a:rPr>
              <a:t>t+1</a:t>
            </a:r>
            <a:r>
              <a:rPr lang="en-US" sz="2000" dirty="0" smtClean="0">
                <a:sym typeface="Symbol"/>
              </a:rPr>
              <a:t>)</a:t>
            </a:r>
            <a:r>
              <a:rPr lang="en-US" sz="2000" dirty="0">
                <a:sym typeface="Symbol"/>
              </a:rPr>
              <a:t>-</a:t>
            </a:r>
            <a:r>
              <a:rPr lang="en-US" sz="2000" dirty="0" smtClean="0">
                <a:sym typeface="Symbol"/>
              </a:rPr>
              <a:t>log(S</a:t>
            </a:r>
            <a:r>
              <a:rPr lang="en-US" sz="2000" baseline="-25000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)</a:t>
            </a:r>
            <a:r>
              <a:rPr lang="en-US" sz="2000" dirty="0" smtClean="0"/>
              <a:t>=</a:t>
            </a:r>
            <a:r>
              <a:rPr lang="en-US" sz="2000" dirty="0" smtClean="0">
                <a:sym typeface="Symbol"/>
              </a:rPr>
              <a:t>log(S</a:t>
            </a:r>
            <a:r>
              <a:rPr lang="en-US" sz="2000" baseline="-25000" dirty="0" smtClean="0">
                <a:sym typeface="Symbol"/>
              </a:rPr>
              <a:t>t+1</a:t>
            </a:r>
            <a:r>
              <a:rPr lang="en-US" sz="2000" dirty="0" smtClean="0">
                <a:sym typeface="Symbol"/>
              </a:rPr>
              <a:t>/S</a:t>
            </a:r>
            <a:r>
              <a:rPr lang="en-US" sz="2000" baseline="-25000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)=--(iii)where S</a:t>
            </a:r>
            <a:r>
              <a:rPr lang="en-US" sz="2000" baseline="-25000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=</a:t>
            </a:r>
            <a:r>
              <a:rPr lang="en-US" sz="2000" dirty="0" err="1">
                <a:sym typeface="Symbol"/>
              </a:rPr>
              <a:t>q</a:t>
            </a:r>
            <a:r>
              <a:rPr lang="en-US" sz="2000" dirty="0" err="1" smtClean="0">
                <a:sym typeface="Symbol"/>
              </a:rPr>
              <a:t>uess</a:t>
            </a:r>
            <a:r>
              <a:rPr lang="en-US" sz="2000" dirty="0" smtClean="0">
                <a:sym typeface="Symbol"/>
              </a:rPr>
              <a:t> rotation at iteration t. </a:t>
            </a:r>
          </a:p>
          <a:p>
            <a:r>
              <a:rPr lang="en-US" sz="2000" dirty="0" smtClean="0">
                <a:sym typeface="Symbol"/>
              </a:rPr>
              <a:t>Take exponential on both sides</a:t>
            </a:r>
          </a:p>
          <a:p>
            <a:r>
              <a:rPr lang="en-US" sz="2000" dirty="0" smtClean="0">
                <a:sym typeface="Symbol"/>
              </a:rPr>
              <a:t>S</a:t>
            </a:r>
            <a:r>
              <a:rPr lang="en-US" sz="2000" baseline="-25000" dirty="0" smtClean="0">
                <a:sym typeface="Symbol"/>
              </a:rPr>
              <a:t>t+1</a:t>
            </a:r>
            <a:r>
              <a:rPr lang="en-US" sz="2000" dirty="0" smtClean="0">
                <a:sym typeface="Symbol"/>
              </a:rPr>
              <a:t> /S</a:t>
            </a:r>
            <a:r>
              <a:rPr lang="en-US" sz="2000" baseline="-25000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 =</a:t>
            </a:r>
            <a:r>
              <a:rPr lang="en-US" sz="2000" dirty="0" err="1" smtClean="0">
                <a:sym typeface="Symbol"/>
              </a:rPr>
              <a:t>expm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dirty="0">
                <a:sym typeface="Symbol"/>
              </a:rPr>
              <a:t></a:t>
            </a:r>
            <a:r>
              <a:rPr lang="en-US" sz="2000" dirty="0" smtClean="0">
                <a:sym typeface="Symbol"/>
              </a:rPr>
              <a:t>) or </a:t>
            </a:r>
            <a:r>
              <a:rPr lang="en-US" sz="2000" dirty="0">
                <a:sym typeface="Symbol"/>
              </a:rPr>
              <a:t>S</a:t>
            </a:r>
            <a:r>
              <a:rPr lang="en-US" sz="2000" baseline="-25000" dirty="0">
                <a:sym typeface="Symbol"/>
              </a:rPr>
              <a:t>t+1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=</a:t>
            </a:r>
            <a:r>
              <a:rPr lang="en-US" sz="2000" dirty="0" err="1" smtClean="0">
                <a:sym typeface="Symbol"/>
              </a:rPr>
              <a:t>exp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dirty="0">
                <a:sym typeface="Symbol"/>
              </a:rPr>
              <a:t></a:t>
            </a:r>
            <a:r>
              <a:rPr lang="en-US" sz="2000" dirty="0" smtClean="0">
                <a:sym typeface="Symbol"/>
              </a:rPr>
              <a:t>)</a:t>
            </a:r>
            <a:r>
              <a:rPr lang="en-US" sz="2000" dirty="0">
                <a:sym typeface="Symbol"/>
              </a:rPr>
              <a:t> *</a:t>
            </a:r>
            <a:r>
              <a:rPr lang="en-US" sz="2000" dirty="0" smtClean="0">
                <a:sym typeface="Symbol"/>
              </a:rPr>
              <a:t>S</a:t>
            </a:r>
            <a:r>
              <a:rPr lang="en-US" sz="2000" baseline="-25000" dirty="0" smtClean="0">
                <a:sym typeface="Symbol"/>
              </a:rPr>
              <a:t>t </a:t>
            </a:r>
            <a:r>
              <a:rPr lang="en-US" sz="2000" dirty="0" smtClean="0">
                <a:sym typeface="Symbol"/>
              </a:rPr>
              <a:t>(proved) </a:t>
            </a:r>
          </a:p>
          <a:p>
            <a:r>
              <a:rPr lang="en-US" sz="2000" dirty="0" smtClean="0">
                <a:sym typeface="Symbol"/>
              </a:rPr>
              <a:t>Notes:</a:t>
            </a:r>
          </a:p>
          <a:p>
            <a:pPr lvl="1"/>
            <a:r>
              <a:rPr lang="en-US" sz="1800" dirty="0" smtClean="0">
                <a:sym typeface="Symbol"/>
              </a:rPr>
              <a:t>Since  is a matrix , note: we use </a:t>
            </a:r>
            <a:r>
              <a:rPr lang="en-US" sz="1800" dirty="0" err="1" smtClean="0">
                <a:sym typeface="Symbol"/>
              </a:rPr>
              <a:t>expm</a:t>
            </a:r>
            <a:r>
              <a:rPr lang="en-US" sz="1800" dirty="0" smtClean="0">
                <a:sym typeface="Symbol"/>
              </a:rPr>
              <a:t>( ) instead of </a:t>
            </a:r>
            <a:r>
              <a:rPr lang="en-US" sz="1800" dirty="0" err="1" smtClean="0">
                <a:sym typeface="Symbol"/>
              </a:rPr>
              <a:t>exp</a:t>
            </a:r>
            <a:r>
              <a:rPr lang="en-US" sz="1800" dirty="0" smtClean="0">
                <a:sym typeface="Symbol"/>
              </a:rPr>
              <a:t> in MATLAB </a:t>
            </a:r>
            <a:endParaRPr lang="en-US" sz="1800" dirty="0">
              <a:sym typeface="Symbol"/>
            </a:endParaRPr>
          </a:p>
          <a:p>
            <a:pPr lvl="1"/>
            <a:r>
              <a:rPr lang="en-US" sz="1800" dirty="0" smtClean="0">
                <a:sym typeface="Symbol"/>
              </a:rPr>
              <a:t>For  rotation </a:t>
            </a:r>
            <a:r>
              <a:rPr lang="en-US" sz="1800" dirty="0">
                <a:sym typeface="Symbol"/>
              </a:rPr>
              <a:t>S</a:t>
            </a:r>
            <a:r>
              <a:rPr lang="en-US" sz="1800" baseline="-25000" dirty="0">
                <a:sym typeface="Symbol"/>
              </a:rPr>
              <a:t>t</a:t>
            </a:r>
            <a:r>
              <a:rPr lang="en-US" sz="1800" dirty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, the rotation axis is u, hence [u]</a:t>
            </a:r>
            <a:r>
              <a:rPr lang="en-US" sz="1800" baseline="-25000" dirty="0" smtClean="0">
                <a:sym typeface="Symbol"/>
              </a:rPr>
              <a:t>x</a:t>
            </a:r>
            <a:r>
              <a:rPr lang="en-US" sz="1800" dirty="0" smtClean="0">
                <a:sym typeface="Symbol"/>
              </a:rPr>
              <a:t>=N, </a:t>
            </a:r>
            <a:r>
              <a:rPr lang="en-US" sz="1800" baseline="-25000" dirty="0" smtClean="0">
                <a:sym typeface="Symbol"/>
              </a:rPr>
              <a:t>t</a:t>
            </a:r>
            <a:r>
              <a:rPr lang="en-US" sz="1800" dirty="0" smtClean="0">
                <a:sym typeface="Symbol"/>
              </a:rPr>
              <a:t>is the angle of rotation such that   S</a:t>
            </a:r>
            <a:r>
              <a:rPr lang="en-US" sz="1800" baseline="-25000" dirty="0" smtClean="0">
                <a:sym typeface="Symbol"/>
              </a:rPr>
              <a:t>t</a:t>
            </a:r>
            <a:r>
              <a:rPr lang="en-US" sz="1800" dirty="0" smtClean="0">
                <a:sym typeface="Symbol"/>
              </a:rPr>
              <a:t> =</a:t>
            </a:r>
            <a:r>
              <a:rPr lang="en-US" sz="1800" dirty="0" err="1" smtClean="0">
                <a:sym typeface="Symbol"/>
              </a:rPr>
              <a:t>exp</a:t>
            </a:r>
            <a:r>
              <a:rPr lang="en-US" sz="1800" dirty="0" smtClean="0">
                <a:sym typeface="Symbol"/>
              </a:rPr>
              <a:t>(</a:t>
            </a:r>
            <a:r>
              <a:rPr lang="en-US" sz="1800" baseline="-25000" dirty="0" smtClean="0">
                <a:sym typeface="Symbol"/>
              </a:rPr>
              <a:t>t</a:t>
            </a:r>
            <a:r>
              <a:rPr lang="en-US" sz="1800" dirty="0" smtClean="0">
                <a:sym typeface="Symbol"/>
              </a:rPr>
              <a:t>*[u]</a:t>
            </a:r>
            <a:r>
              <a:rPr lang="en-US" sz="1800" baseline="-25000" dirty="0" smtClean="0">
                <a:sym typeface="Symbol"/>
              </a:rPr>
              <a:t>x</a:t>
            </a:r>
            <a:r>
              <a:rPr lang="en-US" sz="1800" dirty="0" smtClean="0">
                <a:sym typeface="Symbol"/>
              </a:rPr>
              <a:t>)=</a:t>
            </a:r>
            <a:r>
              <a:rPr lang="en-US" sz="1800" dirty="0" err="1">
                <a:sym typeface="Symbol"/>
              </a:rPr>
              <a:t>exp</a:t>
            </a:r>
            <a:r>
              <a:rPr lang="en-US" sz="1800" dirty="0" smtClean="0">
                <a:sym typeface="Symbol"/>
              </a:rPr>
              <a:t>(</a:t>
            </a:r>
            <a:r>
              <a:rPr lang="en-US" sz="1800" baseline="-25000" dirty="0" smtClean="0">
                <a:sym typeface="Symbol"/>
              </a:rPr>
              <a:t>t</a:t>
            </a:r>
            <a:r>
              <a:rPr lang="en-US" sz="1800" dirty="0" smtClean="0">
                <a:sym typeface="Symbol"/>
              </a:rPr>
              <a:t>*N)</a:t>
            </a:r>
            <a:r>
              <a:rPr lang="en-US" sz="1800" baseline="-25000" dirty="0" smtClean="0">
                <a:sym typeface="Symbol"/>
              </a:rPr>
              <a:t> </a:t>
            </a:r>
          </a:p>
          <a:p>
            <a:endParaRPr lang="en-US" sz="1800" dirty="0" smtClean="0">
              <a:sym typeface="Symbol"/>
            </a:endParaRPr>
          </a:p>
          <a:p>
            <a:endParaRPr lang="en-US" sz="1800" dirty="0" smtClean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743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572CA-365F-49C3-8200-F78B5C7924E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416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Demo </a:t>
            </a:r>
            <a:r>
              <a:rPr lang="en-US" dirty="0"/>
              <a:t>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program in the attached </a:t>
            </a:r>
            <a:r>
              <a:rPr lang="en-US" dirty="0" err="1" smtClean="0"/>
              <a:t>ppt</a:t>
            </a:r>
            <a:r>
              <a:rPr lang="en-US" dirty="0" smtClean="0"/>
              <a:t> note</a:t>
            </a:r>
          </a:p>
          <a:p>
            <a:r>
              <a:rPr lang="en-US" dirty="0" smtClean="0"/>
              <a:t>need functions (all in the attached  notes)</a:t>
            </a:r>
          </a:p>
          <a:p>
            <a:r>
              <a:rPr lang="en-US" dirty="0" err="1" smtClean="0"/>
              <a:t>rpyAng</a:t>
            </a:r>
            <a:endParaRPr lang="en-US" dirty="0" smtClean="0"/>
          </a:p>
          <a:p>
            <a:r>
              <a:rPr lang="en-US" dirty="0" err="1" smtClean="0"/>
              <a:t>rpymat</a:t>
            </a:r>
            <a:endParaRPr lang="en-US" dirty="0" smtClean="0"/>
          </a:p>
          <a:p>
            <a:r>
              <a:rPr lang="en-US" dirty="0" smtClean="0"/>
              <a:t>axis_angle2R</a:t>
            </a:r>
          </a:p>
          <a:p>
            <a:r>
              <a:rPr lang="en-US" dirty="0" err="1"/>
              <a:t>unit_vector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433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Ago.1:Rotation averaging for paper5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572000" cy="4800600"/>
          </a:xfrm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dirty="0"/>
              <a:t> while(err&gt;1*10^-3 &amp;&amp; </a:t>
            </a:r>
            <a:r>
              <a:rPr lang="en-US" sz="1600" dirty="0" err="1"/>
              <a:t>n_loop</a:t>
            </a:r>
            <a:r>
              <a:rPr lang="en-US" sz="1600" dirty="0"/>
              <a:t> &lt; </a:t>
            </a:r>
            <a:r>
              <a:rPr lang="en-US" sz="1600" dirty="0" err="1"/>
              <a:t>max_loop</a:t>
            </a:r>
            <a:r>
              <a:rPr lang="en-US" sz="1600" dirty="0"/>
              <a:t>)%repeat until err is small</a:t>
            </a:r>
          </a:p>
          <a:p>
            <a:r>
              <a:rPr lang="en-US" sz="1600" dirty="0"/>
              <a:t>            clear delta  temp1 temp2 temp3 temp4</a:t>
            </a:r>
          </a:p>
          <a:p>
            <a:r>
              <a:rPr lang="en-US" sz="1600" dirty="0"/>
              <a:t>            delta=zeros(3,3);</a:t>
            </a:r>
          </a:p>
          <a:p>
            <a:r>
              <a:rPr lang="en-US" sz="1600" dirty="0"/>
              <a:t>            temp3=zeros(3,3);</a:t>
            </a:r>
          </a:p>
          <a:p>
            <a:r>
              <a:rPr lang="en-US" sz="1600" dirty="0"/>
              <a:t>            temp4=0</a:t>
            </a:r>
          </a:p>
          <a:p>
            <a:r>
              <a:rPr lang="en-US" sz="1600" dirty="0"/>
              <a:t>            for </a:t>
            </a:r>
            <a:r>
              <a:rPr lang="en-US" sz="1600" dirty="0" err="1"/>
              <a:t>i</a:t>
            </a:r>
            <a:r>
              <a:rPr lang="en-US" sz="1600" dirty="0"/>
              <a:t>=1:n </a:t>
            </a:r>
            <a:r>
              <a:rPr lang="en-US" sz="1600" dirty="0" smtClean="0"/>
              <a:t>%</a:t>
            </a:r>
            <a:endParaRPr lang="en-US" sz="1600" dirty="0"/>
          </a:p>
          <a:p>
            <a:r>
              <a:rPr lang="en-US" sz="1600" dirty="0"/>
              <a:t>                temp1= </a:t>
            </a:r>
            <a:r>
              <a:rPr lang="en-US" sz="1600" dirty="0" err="1"/>
              <a:t>logm</a:t>
            </a:r>
            <a:r>
              <a:rPr lang="en-US" sz="1600" dirty="0"/>
              <a:t>(</a:t>
            </a:r>
            <a:r>
              <a:rPr lang="en-US" sz="1600" dirty="0" err="1"/>
              <a:t>Rjk</a:t>
            </a:r>
            <a:r>
              <a:rPr lang="en-US" sz="1600" dirty="0"/>
              <a:t>'*</a:t>
            </a:r>
            <a:r>
              <a:rPr lang="en-US" sz="1600" dirty="0" err="1"/>
              <a:t>Rj</a:t>
            </a:r>
            <a:r>
              <a:rPr lang="en-US" sz="1600" dirty="0"/>
              <a:t>(:,:,</a:t>
            </a:r>
            <a:r>
              <a:rPr lang="en-US" sz="1600" dirty="0" err="1"/>
              <a:t>i</a:t>
            </a:r>
            <a:r>
              <a:rPr lang="en-US" sz="1600" dirty="0"/>
              <a:t>)*</a:t>
            </a:r>
            <a:r>
              <a:rPr lang="en-US" sz="1600" dirty="0" err="1"/>
              <a:t>Rk</a:t>
            </a:r>
            <a:r>
              <a:rPr lang="en-US" sz="1600" dirty="0"/>
              <a:t>(:,:,</a:t>
            </a:r>
            <a:r>
              <a:rPr lang="en-US" sz="1600" dirty="0" err="1"/>
              <a:t>i</a:t>
            </a:r>
            <a:r>
              <a:rPr lang="en-US" sz="1600" dirty="0"/>
              <a:t>));</a:t>
            </a:r>
          </a:p>
          <a:p>
            <a:r>
              <a:rPr lang="en-US" sz="1600" dirty="0"/>
              <a:t>                temp2= norm(temp1);</a:t>
            </a:r>
          </a:p>
          <a:p>
            <a:r>
              <a:rPr lang="en-US" sz="1600" dirty="0"/>
              <a:t>                temp3= temp3 + (temp1/temp2);</a:t>
            </a:r>
          </a:p>
          <a:p>
            <a:r>
              <a:rPr lang="en-US" sz="1600" dirty="0"/>
              <a:t>                temp4= temp4 + (1/temp2);</a:t>
            </a:r>
          </a:p>
          <a:p>
            <a:r>
              <a:rPr lang="en-US" sz="1600" dirty="0" smtClean="0"/>
              <a:t>           end </a:t>
            </a:r>
            <a:r>
              <a:rPr lang="en-US" sz="1600" dirty="0"/>
              <a:t>%</a:t>
            </a:r>
            <a:r>
              <a:rPr lang="en-US" sz="1600" dirty="0" err="1"/>
              <a:t>end_for</a:t>
            </a:r>
            <a:endParaRPr lang="en-US" sz="1600" dirty="0"/>
          </a:p>
          <a:p>
            <a:r>
              <a:rPr lang="en-US" sz="1600" dirty="0"/>
              <a:t>            delta=temp3/temp4</a:t>
            </a:r>
            <a:r>
              <a:rPr lang="en-US" sz="1600" dirty="0" smtClean="0"/>
              <a:t>;</a:t>
            </a:r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267200" y="685800"/>
            <a:ext cx="4876800" cy="5638800"/>
          </a:xfrm>
        </p:spPr>
        <p:txBody>
          <a:bodyPr/>
          <a:lstStyle/>
          <a:p>
            <a:r>
              <a:rPr lang="en-US" sz="2000" dirty="0" smtClean="0"/>
              <a:t>    </a:t>
            </a:r>
            <a:r>
              <a:rPr lang="en-US" sz="2000" dirty="0" err="1" smtClean="0"/>
              <a:t>Rjk_old</a:t>
            </a:r>
            <a:r>
              <a:rPr lang="en-US" sz="2000" dirty="0" smtClean="0"/>
              <a:t>=</a:t>
            </a:r>
            <a:r>
              <a:rPr lang="en-US" sz="2000" dirty="0" err="1" smtClean="0"/>
              <a:t>Rjk</a:t>
            </a:r>
            <a:r>
              <a:rPr lang="en-US" sz="2000" dirty="0"/>
              <a:t>;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Rjk</a:t>
            </a:r>
            <a:r>
              <a:rPr lang="en-US" sz="2000" dirty="0" smtClean="0"/>
              <a:t>=</a:t>
            </a:r>
            <a:r>
              <a:rPr lang="en-US" sz="2000" dirty="0" err="1" smtClean="0"/>
              <a:t>Rjk</a:t>
            </a:r>
            <a:r>
              <a:rPr lang="en-US" sz="2000" dirty="0" smtClean="0"/>
              <a:t>*</a:t>
            </a:r>
            <a:r>
              <a:rPr lang="en-US" sz="2000" dirty="0" err="1" smtClean="0"/>
              <a:t>expm</a:t>
            </a:r>
            <a:r>
              <a:rPr lang="en-US" sz="2000" dirty="0" smtClean="0"/>
              <a:t>(delta</a:t>
            </a:r>
            <a:r>
              <a:rPr lang="en-US" sz="2000" dirty="0"/>
              <a:t>); %new guessed R</a:t>
            </a:r>
          </a:p>
          <a:p>
            <a:r>
              <a:rPr lang="en-US" sz="2000" dirty="0"/>
              <a:t>            err=norm(</a:t>
            </a:r>
            <a:r>
              <a:rPr lang="en-US" sz="2000" dirty="0" err="1"/>
              <a:t>Rjk</a:t>
            </a:r>
            <a:r>
              <a:rPr lang="en-US" sz="2000" dirty="0"/>
              <a:t>*</a:t>
            </a:r>
            <a:r>
              <a:rPr lang="en-US" sz="2000" dirty="0" err="1"/>
              <a:t>Rjk_old</a:t>
            </a:r>
            <a:r>
              <a:rPr lang="en-US" sz="2000" dirty="0"/>
              <a:t>' - eye(3)) </a:t>
            </a:r>
            <a:endParaRPr lang="en-US" sz="2000" dirty="0" smtClean="0"/>
          </a:p>
          <a:p>
            <a:r>
              <a:rPr lang="en-US" sz="2000" dirty="0" smtClean="0"/>
              <a:t>           </a:t>
            </a:r>
            <a:r>
              <a:rPr lang="en-US" sz="2000" dirty="0" err="1" smtClean="0"/>
              <a:t>n_loop</a:t>
            </a:r>
            <a:r>
              <a:rPr lang="en-US" sz="2000" dirty="0" smtClean="0"/>
              <a:t>=n_loop+1</a:t>
            </a:r>
            <a:endParaRPr lang="en-US" sz="2000" dirty="0"/>
          </a:p>
          <a:p>
            <a:r>
              <a:rPr lang="en-US" sz="2000" dirty="0"/>
              <a:t>            err</a:t>
            </a:r>
          </a:p>
          <a:p>
            <a:r>
              <a:rPr lang="en-US" sz="2000" dirty="0" smtClean="0"/>
              <a:t> end </a:t>
            </a:r>
            <a:r>
              <a:rPr lang="en-US" sz="2000" dirty="0"/>
              <a:t>%while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Rjk</a:t>
            </a:r>
            <a:endParaRPr lang="en-US" sz="2000" dirty="0"/>
          </a:p>
          <a:p>
            <a:r>
              <a:rPr lang="en-US" sz="2000" dirty="0" smtClean="0"/>
              <a:t>end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068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2249"/>
            <a:ext cx="7522758" cy="675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86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dirty="0" smtClean="0"/>
              <a:t>What is rotation averaging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To find the mean of many given rotation</a:t>
            </a:r>
          </a:p>
          <a:p>
            <a:r>
              <a:rPr lang="en-US" altLang="zh-HK" dirty="0" smtClean="0"/>
              <a:t>Single rotation averaging</a:t>
            </a:r>
          </a:p>
          <a:p>
            <a:r>
              <a:rPr lang="en-US" altLang="zh-HK" dirty="0" smtClean="0"/>
              <a:t>Multiple rotation averaging</a:t>
            </a:r>
          </a:p>
          <a:p>
            <a:r>
              <a:rPr lang="en-US" altLang="zh-HK" dirty="0" smtClean="0"/>
              <a:t>Conjugate rotation averaging</a:t>
            </a:r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65197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Algo2: Rotation averaging with mirror (paper1)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6858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while(err&gt;1*10</a:t>
            </a:r>
            <a:r>
              <a:rPr lang="en-US" sz="1800" dirty="0"/>
              <a:t>^-4&amp;&amp; </a:t>
            </a:r>
            <a:r>
              <a:rPr lang="en-US" sz="1800" dirty="0" err="1"/>
              <a:t>n_loop</a:t>
            </a:r>
            <a:r>
              <a:rPr lang="en-US" sz="1800" dirty="0"/>
              <a:t> &lt; </a:t>
            </a:r>
            <a:r>
              <a:rPr lang="en-US" sz="1800" dirty="0" err="1"/>
              <a:t>max_loop</a:t>
            </a:r>
            <a:r>
              <a:rPr lang="en-US" sz="1800" dirty="0"/>
              <a:t>)%repeat until err is small</a:t>
            </a:r>
          </a:p>
          <a:p>
            <a:r>
              <a:rPr lang="en-US" sz="1800" dirty="0"/>
              <a:t>   </a:t>
            </a:r>
            <a:r>
              <a:rPr lang="en-US" sz="1800" dirty="0" smtClean="0"/>
              <a:t>    </a:t>
            </a:r>
            <a:r>
              <a:rPr lang="en-US" sz="1800" dirty="0"/>
              <a:t>clear  </a:t>
            </a:r>
            <a:r>
              <a:rPr lang="en-US" sz="1800" dirty="0" err="1"/>
              <a:t>ni</a:t>
            </a:r>
            <a:r>
              <a:rPr lang="en-US" sz="1800" dirty="0"/>
              <a:t> </a:t>
            </a:r>
            <a:r>
              <a:rPr lang="en-US" sz="1800" dirty="0" err="1"/>
              <a:t>rr</a:t>
            </a:r>
            <a:r>
              <a:rPr lang="en-US" sz="1800" dirty="0"/>
              <a:t> cc</a:t>
            </a:r>
          </a:p>
          <a:p>
            <a:r>
              <a:rPr lang="en-US" sz="1800" dirty="0"/>
              <a:t>        for </a:t>
            </a:r>
            <a:r>
              <a:rPr lang="en-US" sz="1800" dirty="0" err="1"/>
              <a:t>i</a:t>
            </a:r>
            <a:r>
              <a:rPr lang="en-US" sz="1800" dirty="0"/>
              <a:t>=1:n %n measurements of mirror positions.</a:t>
            </a:r>
          </a:p>
          <a:p>
            <a:r>
              <a:rPr lang="en-US" sz="1800" dirty="0"/>
              <a:t>            %--inside </a:t>
            </a:r>
            <a:r>
              <a:rPr lang="en-US" sz="1800" dirty="0" err="1"/>
              <a:t>Algo</a:t>
            </a:r>
            <a:r>
              <a:rPr lang="en-US" sz="1800" dirty="0"/>
              <a:t> 1---------------------------</a:t>
            </a:r>
          </a:p>
          <a:p>
            <a:r>
              <a:rPr lang="en-US" sz="1800" dirty="0"/>
              <a:t>            [</a:t>
            </a:r>
            <a:r>
              <a:rPr lang="en-US" sz="1800" dirty="0" err="1"/>
              <a:t>eig_vec,eig_val</a:t>
            </a:r>
            <a:r>
              <a:rPr lang="en-US" sz="1800" dirty="0"/>
              <a:t>]=</a:t>
            </a:r>
            <a:r>
              <a:rPr lang="en-US" sz="1800" dirty="0" err="1"/>
              <a:t>eig</a:t>
            </a:r>
            <a:r>
              <a:rPr lang="en-US" sz="1800" dirty="0"/>
              <a:t>(R'*</a:t>
            </a:r>
            <a:r>
              <a:rPr lang="en-US" sz="1800" dirty="0" err="1"/>
              <a:t>Ri</a:t>
            </a:r>
            <a:r>
              <a:rPr lang="en-US" sz="1800" dirty="0"/>
              <a:t>(:,:,</a:t>
            </a:r>
            <a:r>
              <a:rPr lang="en-US" sz="1800" dirty="0" err="1"/>
              <a:t>i</a:t>
            </a:r>
            <a:r>
              <a:rPr lang="en-US" sz="1800" dirty="0"/>
              <a:t>));</a:t>
            </a:r>
          </a:p>
          <a:p>
            <a:r>
              <a:rPr lang="en-US" sz="1800" dirty="0"/>
              <a:t>            clear </a:t>
            </a:r>
            <a:r>
              <a:rPr lang="en-US" sz="1800" dirty="0" err="1"/>
              <a:t>rr</a:t>
            </a:r>
            <a:r>
              <a:rPr lang="en-US" sz="1800" dirty="0"/>
              <a:t> cc</a:t>
            </a:r>
          </a:p>
          <a:p>
            <a:r>
              <a:rPr lang="en-US" sz="1800" dirty="0"/>
              <a:t>            [</a:t>
            </a:r>
            <a:r>
              <a:rPr lang="en-US" sz="1800" dirty="0" err="1"/>
              <a:t>rr,cc</a:t>
            </a:r>
            <a:r>
              <a:rPr lang="en-US" sz="1800" dirty="0"/>
              <a:t>]=find(</a:t>
            </a:r>
            <a:r>
              <a:rPr lang="en-US" sz="1800" dirty="0" err="1"/>
              <a:t>eig_val</a:t>
            </a:r>
            <a:r>
              <a:rPr lang="en-US" sz="1800" dirty="0"/>
              <a:t> &lt; -0.5);</a:t>
            </a:r>
          </a:p>
          <a:p>
            <a:r>
              <a:rPr lang="en-US" sz="1800" dirty="0"/>
              <a:t>   </a:t>
            </a:r>
            <a:r>
              <a:rPr lang="en-US" sz="1800" dirty="0" smtClean="0"/>
              <a:t>        </a:t>
            </a:r>
            <a:r>
              <a:rPr lang="en-US" sz="1800" dirty="0" err="1"/>
              <a:t>ni</a:t>
            </a:r>
            <a:r>
              <a:rPr lang="en-US" sz="1800" dirty="0"/>
              <a:t>(:,</a:t>
            </a:r>
            <a:r>
              <a:rPr lang="en-US" sz="1800" dirty="0" err="1"/>
              <a:t>i</a:t>
            </a:r>
            <a:r>
              <a:rPr lang="en-US" sz="1800" dirty="0"/>
              <a:t>)=</a:t>
            </a:r>
            <a:r>
              <a:rPr lang="en-US" sz="1800" dirty="0" err="1"/>
              <a:t>eig_vec</a:t>
            </a:r>
            <a:r>
              <a:rPr lang="en-US" sz="1800" dirty="0"/>
              <a:t>(:,cc(1)); </a:t>
            </a:r>
            <a:r>
              <a:rPr lang="en-US" sz="1800" dirty="0" smtClean="0"/>
              <a:t>%</a:t>
            </a:r>
            <a:endParaRPr lang="en-US" sz="1800" dirty="0"/>
          </a:p>
          <a:p>
            <a:r>
              <a:rPr lang="en-US" sz="1800" dirty="0"/>
              <a:t>        end %</a:t>
            </a:r>
            <a:r>
              <a:rPr lang="en-US" sz="1800" dirty="0" err="1"/>
              <a:t>end_for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clear </a:t>
            </a:r>
            <a:r>
              <a:rPr lang="en-US" sz="1800" dirty="0"/>
              <a:t>delta  temp1 temp2 temp3 temp4</a:t>
            </a:r>
          </a:p>
          <a:p>
            <a:r>
              <a:rPr lang="en-US" sz="1800" dirty="0"/>
              <a:t>        delta=zeros(3,3);</a:t>
            </a:r>
          </a:p>
          <a:p>
            <a:r>
              <a:rPr lang="en-US" sz="1800" dirty="0"/>
              <a:t>        temp3=zeros(3,3);</a:t>
            </a:r>
          </a:p>
          <a:p>
            <a:r>
              <a:rPr lang="en-US" sz="1800" dirty="0"/>
              <a:t>        temp4=0;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038600" y="762000"/>
            <a:ext cx="4800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 </a:t>
            </a:r>
            <a:r>
              <a:rPr lang="en-US" sz="1600" dirty="0"/>
              <a:t> for </a:t>
            </a:r>
            <a:r>
              <a:rPr lang="en-US" sz="1600" dirty="0" err="1"/>
              <a:t>i</a:t>
            </a:r>
            <a:r>
              <a:rPr lang="en-US" sz="1600" dirty="0"/>
              <a:t>=1:n %n measurements of mirror positions.</a:t>
            </a:r>
          </a:p>
          <a:p>
            <a:r>
              <a:rPr lang="en-US" sz="1600" dirty="0" smtClean="0"/>
              <a:t>       </a:t>
            </a:r>
            <a:r>
              <a:rPr lang="en-US" sz="1600" dirty="0"/>
              <a:t>temp1= </a:t>
            </a:r>
            <a:r>
              <a:rPr lang="en-US" sz="1600" dirty="0" smtClean="0"/>
              <a:t>…</a:t>
            </a:r>
          </a:p>
          <a:p>
            <a:r>
              <a:rPr lang="en-US" sz="1600" dirty="0" smtClean="0"/>
              <a:t>         </a:t>
            </a:r>
            <a:r>
              <a:rPr lang="en-US" sz="1600" dirty="0" err="1" smtClean="0"/>
              <a:t>logm</a:t>
            </a:r>
            <a:r>
              <a:rPr lang="en-US" sz="1600" dirty="0" smtClean="0"/>
              <a:t>(R</a:t>
            </a:r>
            <a:r>
              <a:rPr lang="en-US" sz="1600" dirty="0"/>
              <a:t>'*</a:t>
            </a:r>
            <a:r>
              <a:rPr lang="en-US" sz="1600" dirty="0" err="1"/>
              <a:t>Ri</a:t>
            </a:r>
            <a:r>
              <a:rPr lang="en-US" sz="1600" dirty="0"/>
              <a:t>(:,:,</a:t>
            </a:r>
            <a:r>
              <a:rPr lang="en-US" sz="1600" dirty="0" err="1"/>
              <a:t>i</a:t>
            </a:r>
            <a:r>
              <a:rPr lang="en-US" sz="1600" dirty="0"/>
              <a:t>)*(eye(3</a:t>
            </a:r>
            <a:r>
              <a:rPr lang="en-US" sz="1600" dirty="0" smtClean="0"/>
              <a:t>)- 2*</a:t>
            </a:r>
            <a:r>
              <a:rPr lang="en-US" sz="1600" dirty="0" err="1" smtClean="0"/>
              <a:t>ni</a:t>
            </a:r>
            <a:r>
              <a:rPr lang="en-US" sz="1600" dirty="0"/>
              <a:t>(:,</a:t>
            </a:r>
            <a:r>
              <a:rPr lang="en-US" sz="1600" dirty="0" err="1"/>
              <a:t>i</a:t>
            </a:r>
            <a:r>
              <a:rPr lang="en-US" sz="1600" dirty="0"/>
              <a:t>)*</a:t>
            </a:r>
            <a:r>
              <a:rPr lang="en-US" sz="1600" dirty="0" err="1"/>
              <a:t>ni</a:t>
            </a:r>
            <a:r>
              <a:rPr lang="en-US" sz="1600" dirty="0"/>
              <a:t>(:,</a:t>
            </a:r>
            <a:r>
              <a:rPr lang="en-US" sz="1600" dirty="0" err="1"/>
              <a:t>i</a:t>
            </a:r>
            <a:r>
              <a:rPr lang="en-US" sz="1600" dirty="0"/>
              <a:t>)'));</a:t>
            </a:r>
          </a:p>
          <a:p>
            <a:r>
              <a:rPr lang="en-US" sz="1600" dirty="0"/>
              <a:t>            temp2= norm(temp1);</a:t>
            </a:r>
          </a:p>
          <a:p>
            <a:r>
              <a:rPr lang="en-US" sz="1600" dirty="0"/>
              <a:t>            temp3= temp3 + (temp1/temp2);</a:t>
            </a:r>
          </a:p>
          <a:p>
            <a:r>
              <a:rPr lang="en-US" sz="1600" dirty="0"/>
              <a:t>            temp4= temp4 + (1/temp2);</a:t>
            </a:r>
          </a:p>
          <a:p>
            <a:r>
              <a:rPr lang="en-US" sz="1600" dirty="0" smtClean="0"/>
              <a:t>     end </a:t>
            </a:r>
            <a:r>
              <a:rPr lang="en-US" sz="1600" dirty="0"/>
              <a:t>%</a:t>
            </a:r>
            <a:r>
              <a:rPr lang="en-US" sz="1600" dirty="0" err="1"/>
              <a:t>end_for</a:t>
            </a:r>
            <a:endParaRPr lang="en-US" sz="1600" dirty="0"/>
          </a:p>
          <a:p>
            <a:r>
              <a:rPr lang="en-US" sz="1600" dirty="0"/>
              <a:t>        delta=temp3/temp4;</a:t>
            </a:r>
          </a:p>
          <a:p>
            <a:r>
              <a:rPr lang="en-US" sz="1600" dirty="0" smtClean="0"/>
              <a:t>       </a:t>
            </a:r>
            <a:r>
              <a:rPr lang="en-US" sz="1600" dirty="0" err="1" smtClean="0"/>
              <a:t>R_old</a:t>
            </a:r>
            <a:r>
              <a:rPr lang="en-US" sz="1600" dirty="0" smtClean="0"/>
              <a:t>=R</a:t>
            </a:r>
            <a:r>
              <a:rPr lang="en-US" sz="1600" dirty="0"/>
              <a:t>;</a:t>
            </a:r>
          </a:p>
          <a:p>
            <a:r>
              <a:rPr lang="en-US" sz="1600" dirty="0" smtClean="0"/>
              <a:t>      R=R*</a:t>
            </a:r>
            <a:r>
              <a:rPr lang="en-US" sz="1600" dirty="0" err="1" smtClean="0"/>
              <a:t>expm</a:t>
            </a:r>
            <a:r>
              <a:rPr lang="en-US" sz="1600" dirty="0" smtClean="0"/>
              <a:t>(delta</a:t>
            </a:r>
            <a:r>
              <a:rPr lang="en-US" sz="1600" dirty="0"/>
              <a:t>); %new guessed R</a:t>
            </a:r>
          </a:p>
          <a:p>
            <a:r>
              <a:rPr lang="en-US" sz="1600" dirty="0"/>
              <a:t>        err=norm(R'*</a:t>
            </a:r>
            <a:r>
              <a:rPr lang="en-US" sz="1600" dirty="0" err="1"/>
              <a:t>R_old</a:t>
            </a:r>
            <a:r>
              <a:rPr lang="en-US" sz="1600" dirty="0"/>
              <a:t> - eye(3)) ;%error </a:t>
            </a:r>
            <a:r>
              <a:rPr lang="en-US" sz="1600" dirty="0" smtClean="0">
                <a:sym typeface="Symbol"/>
              </a:rPr>
              <a:t></a:t>
            </a:r>
            <a:r>
              <a:rPr lang="en-US" sz="1600" dirty="0" smtClean="0"/>
              <a:t>eye(3)</a:t>
            </a:r>
            <a:endParaRPr lang="en-US" sz="1600" dirty="0"/>
          </a:p>
          <a:p>
            <a:r>
              <a:rPr lang="en-US" sz="1600" dirty="0" smtClean="0"/>
              <a:t>        </a:t>
            </a:r>
            <a:r>
              <a:rPr lang="en-US" sz="1600" dirty="0" err="1" smtClean="0"/>
              <a:t>n_loop</a:t>
            </a:r>
            <a:r>
              <a:rPr lang="en-US" sz="1600" dirty="0" smtClean="0"/>
              <a:t>=n_loop+1</a:t>
            </a:r>
            <a:endParaRPr lang="en-US" sz="1600" dirty="0"/>
          </a:p>
          <a:p>
            <a:r>
              <a:rPr lang="en-US" sz="1600" dirty="0" smtClean="0"/>
              <a:t>   end </a:t>
            </a:r>
            <a:r>
              <a:rPr lang="en-US" sz="1600" dirty="0"/>
              <a:t>%</a:t>
            </a:r>
            <a:r>
              <a:rPr lang="en-US" sz="1600" dirty="0" err="1"/>
              <a:t>nn_noise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52600" y="63246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707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References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altLang="zh-HK" sz="2000" dirty="0" smtClean="0"/>
              <a:t>Hartley, Richard, et al. "Rotation averaging." International journal of computer vision 103.3 (2013): 267-305.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/>
              <a:t>Long, </a:t>
            </a:r>
            <a:r>
              <a:rPr lang="en-US" sz="2000" dirty="0" err="1" smtClean="0"/>
              <a:t>Gucan</a:t>
            </a:r>
            <a:r>
              <a:rPr lang="en-US" sz="2000" dirty="0" smtClean="0"/>
              <a:t>, et al. "Simplified Mirror-Based Camera Pose Computation via Rotation Averaging." </a:t>
            </a:r>
            <a:r>
              <a:rPr lang="en-US" sz="2000" i="1" dirty="0" smtClean="0"/>
              <a:t>Proceedings of the IEEE Conference on Computer Vision and Pattern Recognition</a:t>
            </a:r>
            <a:r>
              <a:rPr lang="en-US" sz="2000" dirty="0" smtClean="0"/>
              <a:t>. 2015.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/>
              <a:t>Hartley, Richard, </a:t>
            </a:r>
            <a:r>
              <a:rPr lang="en-US" sz="2000" dirty="0" err="1" smtClean="0"/>
              <a:t>Khurrum</a:t>
            </a:r>
            <a:r>
              <a:rPr lang="en-US" sz="2000" dirty="0" smtClean="0"/>
              <a:t> </a:t>
            </a:r>
            <a:r>
              <a:rPr lang="en-US" sz="2000" dirty="0" err="1" smtClean="0"/>
              <a:t>Aftab</a:t>
            </a:r>
            <a:r>
              <a:rPr lang="en-US" sz="2000" dirty="0" smtClean="0"/>
              <a:t>, and </a:t>
            </a:r>
            <a:r>
              <a:rPr lang="en-US" sz="2000" dirty="0" err="1" smtClean="0"/>
              <a:t>Jochen</a:t>
            </a:r>
            <a:r>
              <a:rPr lang="en-US" sz="2000" dirty="0" smtClean="0"/>
              <a:t> </a:t>
            </a:r>
            <a:r>
              <a:rPr lang="en-US" sz="2000" dirty="0" err="1" smtClean="0"/>
              <a:t>Trumpf</a:t>
            </a:r>
            <a:r>
              <a:rPr lang="en-US" sz="2000" dirty="0" smtClean="0"/>
              <a:t>. "L1 rotation averaging using the </a:t>
            </a:r>
            <a:r>
              <a:rPr lang="en-US" sz="2000" dirty="0" err="1" smtClean="0"/>
              <a:t>Weiszfeld</a:t>
            </a:r>
            <a:r>
              <a:rPr lang="en-US" sz="2000" dirty="0" smtClean="0"/>
              <a:t> algorithm." </a:t>
            </a:r>
            <a:r>
              <a:rPr lang="en-US" sz="2000" i="1" dirty="0" smtClean="0"/>
              <a:t>Computer Vision and Pattern Recognition (CVPR), 2011 IEEE Conference on</a:t>
            </a:r>
            <a:r>
              <a:rPr lang="en-US" sz="2000" dirty="0" smtClean="0"/>
              <a:t>. IEEE, 2011.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err="1" smtClean="0"/>
              <a:t>Aftab</a:t>
            </a:r>
            <a:r>
              <a:rPr lang="en-US" sz="2000" dirty="0" smtClean="0"/>
              <a:t>, </a:t>
            </a:r>
            <a:r>
              <a:rPr lang="en-US" sz="2000" dirty="0" err="1" smtClean="0"/>
              <a:t>Khurrum</a:t>
            </a:r>
            <a:r>
              <a:rPr lang="en-US" sz="2000" dirty="0" smtClean="0"/>
              <a:t>, Richard Hartley, and </a:t>
            </a:r>
            <a:r>
              <a:rPr lang="en-US" sz="2000" dirty="0" err="1" smtClean="0"/>
              <a:t>Jochen</a:t>
            </a:r>
            <a:r>
              <a:rPr lang="en-US" sz="2000" dirty="0" smtClean="0"/>
              <a:t> </a:t>
            </a:r>
            <a:r>
              <a:rPr lang="en-US" sz="2000" dirty="0" err="1" smtClean="0"/>
              <a:t>Trumpf</a:t>
            </a:r>
            <a:r>
              <a:rPr lang="en-US" sz="2000" dirty="0" smtClean="0"/>
              <a:t>. "Generalized </a:t>
            </a:r>
            <a:r>
              <a:rPr lang="en-US" sz="2000" dirty="0" err="1" smtClean="0"/>
              <a:t>Weiszfeld</a:t>
            </a:r>
            <a:r>
              <a:rPr lang="en-US" sz="2000" dirty="0" smtClean="0"/>
              <a:t> algorithms for </a:t>
            </a:r>
            <a:r>
              <a:rPr lang="en-US" sz="2000" dirty="0" err="1" smtClean="0"/>
              <a:t>Lq</a:t>
            </a:r>
            <a:r>
              <a:rPr lang="en-US" sz="2000" dirty="0" smtClean="0"/>
              <a:t> optimization." </a:t>
            </a:r>
            <a:r>
              <a:rPr lang="en-US" sz="2000" i="1" dirty="0" smtClean="0"/>
              <a:t>Pattern Analysis and Machine Intelligence, IEEE Transactions on</a:t>
            </a:r>
            <a:r>
              <a:rPr lang="en-US" sz="2000" dirty="0" smtClean="0"/>
              <a:t> 37.4 (2015): 728-745.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Huynh, Du Q. "Metrics for 3D rotations: Comparison and analysis." </a:t>
            </a:r>
            <a:r>
              <a:rPr lang="en-US" sz="2000" i="1" dirty="0"/>
              <a:t>Journal of Mathematical Imaging and Vision</a:t>
            </a:r>
            <a:r>
              <a:rPr lang="en-US" sz="2000" dirty="0"/>
              <a:t> 35.2 (2009): 155-164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>
                <a:hlinkClick r:id="rId2"/>
              </a:rPr>
              <a:t>http://www.academia.edu/3371194/The_comparison_of_L1_and_L2-norm_minimization_methods</a:t>
            </a: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pt-BR" sz="2000" dirty="0" smtClean="0"/>
              <a:t>Rui</a:t>
            </a:r>
            <a:r>
              <a:rPr lang="pt-BR" sz="2000" dirty="0"/>
              <a:t> </a:t>
            </a:r>
            <a:r>
              <a:rPr lang="pt-BR" sz="2000" dirty="0" smtClean="0"/>
              <a:t>Rodrigues, João</a:t>
            </a:r>
            <a:r>
              <a:rPr lang="pt-BR" sz="2000" dirty="0"/>
              <a:t> P. </a:t>
            </a:r>
            <a:r>
              <a:rPr lang="pt-BR" sz="2000" dirty="0" smtClean="0"/>
              <a:t>Barreto,Urbano</a:t>
            </a:r>
            <a:r>
              <a:rPr lang="pt-BR" sz="2000" dirty="0"/>
              <a:t> </a:t>
            </a:r>
            <a:r>
              <a:rPr lang="pt-BR" sz="2000" dirty="0" smtClean="0"/>
              <a:t>Nunes, “</a:t>
            </a:r>
            <a:r>
              <a:rPr lang="en-US" sz="2000" dirty="0" smtClean="0"/>
              <a:t>Camera </a:t>
            </a:r>
            <a:r>
              <a:rPr lang="en-US" sz="2000" dirty="0"/>
              <a:t>Pose Estimation Using Images of Planar Mirror </a:t>
            </a:r>
            <a:r>
              <a:rPr lang="en-US" sz="2000" dirty="0" smtClean="0"/>
              <a:t>Reflections”, </a:t>
            </a:r>
            <a:r>
              <a:rPr lang="en-US" sz="2000" dirty="0"/>
              <a:t>ECCV 2010</a:t>
            </a:r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27ECA-7AD2-4630-B9FE-781EED27360D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2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(require </a:t>
            </a:r>
            <a:r>
              <a:rPr lang="en-US" dirty="0" err="1" smtClean="0"/>
              <a:t>rpyMat.m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%This demos shows the angle of  </a:t>
            </a:r>
            <a:r>
              <a:rPr lang="en-US" dirty="0" err="1"/>
              <a:t>logm</a:t>
            </a:r>
            <a:r>
              <a:rPr lang="en-US" dirty="0"/>
              <a:t>(r1^T*r2), and the angle of </a:t>
            </a:r>
            <a:r>
              <a:rPr lang="en-US" dirty="0" err="1"/>
              <a:t>logm</a:t>
            </a:r>
            <a:r>
              <a:rPr lang="en-US" dirty="0"/>
              <a:t>(r2^T*r1) are same'</a:t>
            </a:r>
          </a:p>
          <a:p>
            <a:r>
              <a:rPr lang="en-US" dirty="0"/>
              <a:t>r1=</a:t>
            </a:r>
            <a:r>
              <a:rPr lang="en-US" dirty="0" err="1"/>
              <a:t>rpymat</a:t>
            </a:r>
            <a:r>
              <a:rPr lang="en-US" dirty="0"/>
              <a:t>([1.1 2.1 3.1])</a:t>
            </a:r>
          </a:p>
          <a:p>
            <a:r>
              <a:rPr lang="en-US" dirty="0"/>
              <a:t>r2=</a:t>
            </a:r>
            <a:r>
              <a:rPr lang="en-US" dirty="0" err="1"/>
              <a:t>rpymat</a:t>
            </a:r>
            <a:r>
              <a:rPr lang="en-US" dirty="0"/>
              <a:t>([3.2 2.2 1.3])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dr1=</a:t>
            </a:r>
            <a:r>
              <a:rPr lang="en-US" dirty="0" err="1"/>
              <a:t>logm</a:t>
            </a:r>
            <a:r>
              <a:rPr lang="en-US" dirty="0"/>
              <a:t>(r1'*r2)</a:t>
            </a:r>
          </a:p>
          <a:p>
            <a:r>
              <a:rPr lang="en-US" dirty="0"/>
              <a:t>vrrotmat2vec(dr1)</a:t>
            </a:r>
          </a:p>
          <a:p>
            <a:r>
              <a:rPr lang="en-US" dirty="0"/>
              <a:t>axis_angle1=vrrotmat2vec(dr1)</a:t>
            </a:r>
          </a:p>
          <a:p>
            <a:r>
              <a:rPr lang="en-US" dirty="0"/>
              <a:t>angle1=axis_angle1(4)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dr2=</a:t>
            </a:r>
            <a:r>
              <a:rPr lang="en-US" dirty="0" err="1"/>
              <a:t>logm</a:t>
            </a:r>
            <a:r>
              <a:rPr lang="en-US" dirty="0"/>
              <a:t>(r2*r1')</a:t>
            </a:r>
          </a:p>
          <a:p>
            <a:r>
              <a:rPr lang="en-US" dirty="0"/>
              <a:t>axis_angle2=vrrotmat2vec(dr2)</a:t>
            </a:r>
          </a:p>
          <a:p>
            <a:r>
              <a:rPr lang="en-US" dirty="0"/>
              <a:t>angle2=axis_angle2(4)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'show result, the axis may not the same'</a:t>
            </a:r>
          </a:p>
          <a:p>
            <a:r>
              <a:rPr lang="en-US" dirty="0"/>
              <a:t>axis_angle1</a:t>
            </a:r>
          </a:p>
          <a:p>
            <a:r>
              <a:rPr lang="en-US" dirty="0"/>
              <a:t>axis_angle2</a:t>
            </a:r>
          </a:p>
          <a:p>
            <a:r>
              <a:rPr lang="en-US" dirty="0" err="1"/>
              <a:t>disp</a:t>
            </a:r>
            <a:r>
              <a:rPr lang="en-US" dirty="0"/>
              <a:t>('its shows the angle of  </a:t>
            </a:r>
            <a:r>
              <a:rPr lang="en-US" dirty="0" err="1"/>
              <a:t>logm</a:t>
            </a:r>
            <a:r>
              <a:rPr lang="en-US" dirty="0"/>
              <a:t>(r1^T*r2), and the angle of </a:t>
            </a:r>
            <a:r>
              <a:rPr lang="en-US" dirty="0" err="1"/>
              <a:t>logm</a:t>
            </a:r>
            <a:r>
              <a:rPr lang="en-US" dirty="0"/>
              <a:t>(r2^T*r1) are same')</a:t>
            </a:r>
          </a:p>
          <a:p>
            <a:r>
              <a:rPr lang="en-US" dirty="0"/>
              <a:t>angle1</a:t>
            </a:r>
          </a:p>
          <a:p>
            <a:r>
              <a:rPr lang="en-US" dirty="0"/>
              <a:t>angle2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% Author: Rodrigo </a:t>
            </a:r>
            <a:r>
              <a:rPr lang="en-US" dirty="0" err="1"/>
              <a:t>Carceroni</a:t>
            </a:r>
            <a:endParaRPr lang="en-US" dirty="0"/>
          </a:p>
          <a:p>
            <a:r>
              <a:rPr lang="en-US" dirty="0"/>
              <a:t>% Disclaimer: This code comes with no guarantee at all and its author</a:t>
            </a:r>
          </a:p>
          <a:p>
            <a:r>
              <a:rPr lang="en-US" dirty="0"/>
              <a:t>%   is not liable for any damage that its utilization may cause.</a:t>
            </a:r>
          </a:p>
          <a:p>
            <a:r>
              <a:rPr lang="en-US" dirty="0"/>
              <a:t>%</a:t>
            </a:r>
            <a:r>
              <a:rPr lang="en-US" dirty="0" err="1"/>
              <a:t>khw</a:t>
            </a:r>
            <a:r>
              <a:rPr lang="en-US" dirty="0"/>
              <a:t> added 3.3002 , input </a:t>
            </a:r>
            <a:r>
              <a:rPr lang="en-US" dirty="0" err="1"/>
              <a:t>angs</a:t>
            </a:r>
            <a:r>
              <a:rPr lang="en-US" dirty="0"/>
              <a:t> is a 1x3 matrix,</a:t>
            </a:r>
          </a:p>
          <a:p>
            <a:r>
              <a:rPr lang="en-US" dirty="0"/>
              <a:t>%    </a:t>
            </a:r>
            <a:r>
              <a:rPr lang="en-US" dirty="0" err="1"/>
              <a:t>angs</a:t>
            </a:r>
            <a:r>
              <a:rPr lang="en-US" dirty="0"/>
              <a:t>(1) is yaw   angle about x-axis</a:t>
            </a:r>
          </a:p>
          <a:p>
            <a:r>
              <a:rPr lang="en-US" dirty="0"/>
              <a:t>%    </a:t>
            </a:r>
            <a:r>
              <a:rPr lang="en-US" dirty="0" err="1"/>
              <a:t>angs</a:t>
            </a:r>
            <a:r>
              <a:rPr lang="en-US" dirty="0"/>
              <a:t>(2) is pitch angle about y-</a:t>
            </a:r>
            <a:r>
              <a:rPr lang="en-US" dirty="0" err="1"/>
              <a:t>aixs</a:t>
            </a:r>
            <a:endParaRPr lang="en-US" dirty="0"/>
          </a:p>
          <a:p>
            <a:r>
              <a:rPr lang="en-US" dirty="0"/>
              <a:t>%    </a:t>
            </a:r>
            <a:r>
              <a:rPr lang="en-US" dirty="0" err="1"/>
              <a:t>angs</a:t>
            </a:r>
            <a:r>
              <a:rPr lang="en-US" dirty="0"/>
              <a:t>(3) is roll  angle about z-axis</a:t>
            </a:r>
          </a:p>
          <a:p>
            <a:r>
              <a:rPr lang="en-US" dirty="0"/>
              <a:t>%then X'=RX+T; X,T are 3X1 matrixes for [X,Y,Z]' 3D </a:t>
            </a:r>
            <a:r>
              <a:rPr lang="en-US" dirty="0" err="1"/>
              <a:t>corrd</a:t>
            </a:r>
            <a:r>
              <a:rPr lang="en-US" dirty="0"/>
              <a:t>. and translations.</a:t>
            </a:r>
          </a:p>
          <a:p>
            <a:r>
              <a:rPr lang="en-US" dirty="0"/>
              <a:t>function R = </a:t>
            </a:r>
            <a:r>
              <a:rPr lang="en-US" dirty="0" err="1"/>
              <a:t>rpyMat</a:t>
            </a:r>
            <a:r>
              <a:rPr lang="en-US" dirty="0"/>
              <a:t> (</a:t>
            </a:r>
            <a:r>
              <a:rPr lang="en-US" dirty="0" err="1"/>
              <a:t>angs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% Return the 3x3 rotation matrix described by a set of Roll, Pitch and Yaw</a:t>
            </a:r>
          </a:p>
          <a:p>
            <a:r>
              <a:rPr lang="en-US" dirty="0"/>
              <a:t>% angles.</a:t>
            </a:r>
          </a:p>
          <a:p>
            <a:endParaRPr lang="en-US" dirty="0"/>
          </a:p>
          <a:p>
            <a:r>
              <a:rPr lang="en-US" dirty="0" err="1"/>
              <a:t>cosA</a:t>
            </a:r>
            <a:r>
              <a:rPr lang="en-US" dirty="0"/>
              <a:t> = cos (</a:t>
            </a:r>
            <a:r>
              <a:rPr lang="en-US" dirty="0" err="1"/>
              <a:t>angs</a:t>
            </a:r>
            <a:r>
              <a:rPr lang="en-US" dirty="0"/>
              <a:t>(3));</a:t>
            </a:r>
          </a:p>
          <a:p>
            <a:r>
              <a:rPr lang="en-US" dirty="0" err="1"/>
              <a:t>sinA</a:t>
            </a:r>
            <a:r>
              <a:rPr lang="en-US" dirty="0"/>
              <a:t> = sin (</a:t>
            </a:r>
            <a:r>
              <a:rPr lang="en-US" dirty="0" err="1"/>
              <a:t>angs</a:t>
            </a:r>
            <a:r>
              <a:rPr lang="en-US" dirty="0"/>
              <a:t>(3));</a:t>
            </a:r>
          </a:p>
          <a:p>
            <a:r>
              <a:rPr lang="en-US" dirty="0" err="1"/>
              <a:t>cosB</a:t>
            </a:r>
            <a:r>
              <a:rPr lang="en-US" dirty="0"/>
              <a:t> = cos (</a:t>
            </a:r>
            <a:r>
              <a:rPr lang="en-US" dirty="0" err="1"/>
              <a:t>angs</a:t>
            </a:r>
            <a:r>
              <a:rPr lang="en-US" dirty="0"/>
              <a:t>(2));</a:t>
            </a:r>
          </a:p>
          <a:p>
            <a:r>
              <a:rPr lang="en-US" dirty="0" err="1"/>
              <a:t>sinB</a:t>
            </a:r>
            <a:r>
              <a:rPr lang="en-US" dirty="0"/>
              <a:t> = sin (</a:t>
            </a:r>
            <a:r>
              <a:rPr lang="en-US" dirty="0" err="1"/>
              <a:t>angs</a:t>
            </a:r>
            <a:r>
              <a:rPr lang="en-US" dirty="0"/>
              <a:t>(2));</a:t>
            </a:r>
          </a:p>
          <a:p>
            <a:r>
              <a:rPr lang="en-US" dirty="0" err="1"/>
              <a:t>cosC</a:t>
            </a:r>
            <a:r>
              <a:rPr lang="en-US" dirty="0"/>
              <a:t> = cos (</a:t>
            </a:r>
            <a:r>
              <a:rPr lang="en-US" dirty="0" err="1"/>
              <a:t>angs</a:t>
            </a:r>
            <a:r>
              <a:rPr lang="en-US" dirty="0"/>
              <a:t>(1));</a:t>
            </a:r>
          </a:p>
          <a:p>
            <a:r>
              <a:rPr lang="en-US" dirty="0" err="1"/>
              <a:t>sinC</a:t>
            </a:r>
            <a:r>
              <a:rPr lang="en-US" dirty="0"/>
              <a:t> = sin (</a:t>
            </a:r>
            <a:r>
              <a:rPr lang="en-US" dirty="0" err="1"/>
              <a:t>angs</a:t>
            </a:r>
            <a:r>
              <a:rPr lang="en-US" dirty="0"/>
              <a:t>(1));</a:t>
            </a:r>
          </a:p>
          <a:p>
            <a:endParaRPr lang="en-US" dirty="0"/>
          </a:p>
          <a:p>
            <a:r>
              <a:rPr lang="en-US" dirty="0" err="1"/>
              <a:t>cosAsinB</a:t>
            </a:r>
            <a:r>
              <a:rPr lang="en-US" dirty="0"/>
              <a:t> = </a:t>
            </a:r>
            <a:r>
              <a:rPr lang="en-US" dirty="0" err="1"/>
              <a:t>cosA</a:t>
            </a:r>
            <a:r>
              <a:rPr lang="en-US" dirty="0"/>
              <a:t> .* </a:t>
            </a:r>
            <a:r>
              <a:rPr lang="en-US" dirty="0" err="1"/>
              <a:t>sinB</a:t>
            </a:r>
            <a:r>
              <a:rPr lang="en-US" dirty="0"/>
              <a:t>;</a:t>
            </a:r>
          </a:p>
          <a:p>
            <a:r>
              <a:rPr lang="en-US" dirty="0" err="1"/>
              <a:t>sinAsinB</a:t>
            </a:r>
            <a:r>
              <a:rPr lang="en-US" dirty="0"/>
              <a:t> = </a:t>
            </a:r>
            <a:r>
              <a:rPr lang="en-US" dirty="0" err="1"/>
              <a:t>sinA</a:t>
            </a:r>
            <a:r>
              <a:rPr lang="en-US" dirty="0"/>
              <a:t> .* </a:t>
            </a:r>
            <a:r>
              <a:rPr lang="en-US" dirty="0" err="1"/>
              <a:t>sinB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R = [ </a:t>
            </a:r>
            <a:r>
              <a:rPr lang="en-US" dirty="0" err="1"/>
              <a:t>cosA</a:t>
            </a:r>
            <a:r>
              <a:rPr lang="en-US" dirty="0"/>
              <a:t>.*</a:t>
            </a:r>
            <a:r>
              <a:rPr lang="en-US" dirty="0" err="1"/>
              <a:t>cosB</a:t>
            </a:r>
            <a:r>
              <a:rPr lang="en-US" dirty="0"/>
              <a:t>  </a:t>
            </a:r>
            <a:r>
              <a:rPr lang="en-US" dirty="0" err="1"/>
              <a:t>cosAsinB</a:t>
            </a:r>
            <a:r>
              <a:rPr lang="en-US" dirty="0"/>
              <a:t>.*</a:t>
            </a:r>
            <a:r>
              <a:rPr lang="en-US" dirty="0" err="1"/>
              <a:t>sinC-sinA</a:t>
            </a:r>
            <a:r>
              <a:rPr lang="en-US" dirty="0"/>
              <a:t>.*</a:t>
            </a:r>
            <a:r>
              <a:rPr lang="en-US" dirty="0" err="1"/>
              <a:t>cosC</a:t>
            </a:r>
            <a:r>
              <a:rPr lang="en-US" dirty="0"/>
              <a:t>  </a:t>
            </a:r>
            <a:r>
              <a:rPr lang="en-US" dirty="0" err="1"/>
              <a:t>cosAsinB</a:t>
            </a:r>
            <a:r>
              <a:rPr lang="en-US" dirty="0"/>
              <a:t>.*</a:t>
            </a:r>
            <a:r>
              <a:rPr lang="en-US" dirty="0" err="1"/>
              <a:t>cosC+sinA</a:t>
            </a:r>
            <a:r>
              <a:rPr lang="en-US" dirty="0"/>
              <a:t>.*</a:t>
            </a:r>
            <a:r>
              <a:rPr lang="en-US" dirty="0" err="1"/>
              <a:t>sinC</a:t>
            </a:r>
            <a:r>
              <a:rPr lang="en-US" dirty="0"/>
              <a:t> ;</a:t>
            </a:r>
          </a:p>
          <a:p>
            <a:r>
              <a:rPr lang="en-US" dirty="0"/>
              <a:t>      </a:t>
            </a:r>
            <a:r>
              <a:rPr lang="en-US" dirty="0" err="1"/>
              <a:t>sinA</a:t>
            </a:r>
            <a:r>
              <a:rPr lang="en-US" dirty="0"/>
              <a:t>.*</a:t>
            </a:r>
            <a:r>
              <a:rPr lang="en-US" dirty="0" err="1"/>
              <a:t>cosB</a:t>
            </a:r>
            <a:r>
              <a:rPr lang="en-US" dirty="0"/>
              <a:t>  </a:t>
            </a:r>
            <a:r>
              <a:rPr lang="en-US" dirty="0" err="1"/>
              <a:t>sinAsinB</a:t>
            </a:r>
            <a:r>
              <a:rPr lang="en-US" dirty="0"/>
              <a:t>.*</a:t>
            </a:r>
            <a:r>
              <a:rPr lang="en-US" dirty="0" err="1"/>
              <a:t>sinC+cosA</a:t>
            </a:r>
            <a:r>
              <a:rPr lang="en-US" dirty="0"/>
              <a:t>.*</a:t>
            </a:r>
            <a:r>
              <a:rPr lang="en-US" dirty="0" err="1"/>
              <a:t>cosC</a:t>
            </a:r>
            <a:r>
              <a:rPr lang="en-US" dirty="0"/>
              <a:t>  </a:t>
            </a:r>
            <a:r>
              <a:rPr lang="en-US" dirty="0" err="1"/>
              <a:t>sinAsinB</a:t>
            </a:r>
            <a:r>
              <a:rPr lang="en-US" dirty="0"/>
              <a:t>.*</a:t>
            </a:r>
            <a:r>
              <a:rPr lang="en-US" dirty="0" err="1"/>
              <a:t>cosC-cosA</a:t>
            </a:r>
            <a:r>
              <a:rPr lang="en-US" dirty="0"/>
              <a:t>.*</a:t>
            </a:r>
            <a:r>
              <a:rPr lang="en-US" dirty="0" err="1"/>
              <a:t>sinC</a:t>
            </a:r>
            <a:r>
              <a:rPr lang="en-US" dirty="0"/>
              <a:t> ;</a:t>
            </a:r>
          </a:p>
          <a:p>
            <a:r>
              <a:rPr lang="en-US" dirty="0"/>
              <a:t>        -</a:t>
            </a:r>
            <a:r>
              <a:rPr lang="en-US" dirty="0" err="1"/>
              <a:t>sinB</a:t>
            </a:r>
            <a:r>
              <a:rPr lang="en-US" dirty="0"/>
              <a:t>            </a:t>
            </a:r>
            <a:r>
              <a:rPr lang="en-US" dirty="0" err="1"/>
              <a:t>cosB</a:t>
            </a:r>
            <a:r>
              <a:rPr lang="en-US" dirty="0"/>
              <a:t>.*</a:t>
            </a:r>
            <a:r>
              <a:rPr lang="en-US" dirty="0" err="1"/>
              <a:t>sinC</a:t>
            </a:r>
            <a:r>
              <a:rPr lang="en-US" dirty="0"/>
              <a:t>                 </a:t>
            </a:r>
            <a:r>
              <a:rPr lang="en-US" dirty="0" err="1"/>
              <a:t>cosB</a:t>
            </a:r>
            <a:r>
              <a:rPr lang="en-US" dirty="0"/>
              <a:t>.*</a:t>
            </a:r>
            <a:r>
              <a:rPr lang="en-US" dirty="0" err="1"/>
              <a:t>cosC</a:t>
            </a:r>
            <a:r>
              <a:rPr lang="en-US" dirty="0"/>
              <a:t>         ];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32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85167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Why we learn the methods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Because it can be applied to </a:t>
            </a:r>
            <a:r>
              <a:rPr lang="en-US" altLang="zh-HK" dirty="0" err="1" smtClean="0"/>
              <a:t>SfM</a:t>
            </a:r>
            <a:endParaRPr lang="en-US" altLang="zh-HK" dirty="0" smtClean="0"/>
          </a:p>
          <a:p>
            <a:r>
              <a:rPr lang="en-US" altLang="zh-HK" dirty="0" smtClean="0"/>
              <a:t>Applications</a:t>
            </a:r>
          </a:p>
          <a:p>
            <a:pPr lvl="1"/>
            <a:r>
              <a:rPr lang="en-US" altLang="zh-HK" dirty="0" err="1" smtClean="0"/>
              <a:t>SfM</a:t>
            </a:r>
            <a:endParaRPr lang="en-US" altLang="zh-HK" dirty="0" smtClean="0"/>
          </a:p>
          <a:p>
            <a:pPr lvl="1"/>
            <a:r>
              <a:rPr lang="en-US" altLang="zh-HK" dirty="0" smtClean="0"/>
              <a:t>IMU averaging</a:t>
            </a:r>
          </a:p>
          <a:p>
            <a:pPr lvl="1"/>
            <a:r>
              <a:rPr lang="en-US" altLang="zh-HK" dirty="0" smtClean="0"/>
              <a:t>Mirror</a:t>
            </a:r>
          </a:p>
          <a:p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066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dirty="0" smtClean="0"/>
              <a:t>Define the problem and formulations</a:t>
            </a:r>
            <a:br>
              <a:rPr lang="en-US" altLang="zh-HK" dirty="0" smtClean="0"/>
            </a:b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What are the representation methods of rotation matrices </a:t>
            </a:r>
          </a:p>
          <a:p>
            <a:pPr lvl="1"/>
            <a:r>
              <a:rPr lang="en-US" altLang="zh-HK" dirty="0" smtClean="0"/>
              <a:t>Euler angle?</a:t>
            </a:r>
          </a:p>
          <a:p>
            <a:pPr lvl="1"/>
            <a:r>
              <a:rPr lang="en-US" altLang="zh-HK" dirty="0" smtClean="0"/>
              <a:t>Axis-angles</a:t>
            </a:r>
          </a:p>
          <a:p>
            <a:pPr lvl="1"/>
            <a:r>
              <a:rPr lang="en-US" altLang="zh-HK" dirty="0" smtClean="0"/>
              <a:t>Quaternions</a:t>
            </a:r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8429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45138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/>
              <a:t>Theory: 3D Rotation using axis-angle representation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r>
              <a:rPr lang="en-US" altLang="en-US" sz="2800" dirty="0" smtClean="0"/>
              <a:t>Definition: R is a 3x3 matrix that transforms a vector P1 to P2 such that P2=R*P1. </a:t>
            </a:r>
          </a:p>
          <a:p>
            <a:pPr lvl="1"/>
            <a:r>
              <a:rPr lang="en-US" altLang="en-US" sz="2400" dirty="0" smtClean="0"/>
              <a:t>axis=Rotation axis is a </a:t>
            </a:r>
            <a:r>
              <a:rPr lang="en-US" altLang="en-US" sz="2400" dirty="0"/>
              <a:t>unit vector (u) </a:t>
            </a:r>
            <a:r>
              <a:rPr lang="en-US" altLang="en-US" sz="2400" dirty="0" smtClean="0"/>
              <a:t> of vector n </a:t>
            </a:r>
          </a:p>
          <a:p>
            <a:pPr lvl="1"/>
            <a:r>
              <a:rPr lang="en-US" altLang="en-US" sz="2400" dirty="0" smtClean="0"/>
              <a:t>angle=Angle of rotation </a:t>
            </a:r>
            <a:r>
              <a:rPr lang="en-US" altLang="en-US" sz="2400" dirty="0" smtClean="0">
                <a:sym typeface="Symbol" pitchFamily="18" charset="2"/>
              </a:rPr>
              <a:t></a:t>
            </a:r>
            <a:r>
              <a:rPr lang="en-US" altLang="en-US" sz="2400" dirty="0" smtClean="0"/>
              <a:t> </a:t>
            </a:r>
          </a:p>
          <a:p>
            <a:pPr lvl="1"/>
            <a:endParaRPr lang="en-US" altLang="en-US" sz="2400" dirty="0" smtClean="0"/>
          </a:p>
          <a:p>
            <a:endParaRPr lang="en-US" alt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34EFA-FB41-40DD-847F-ED9FCFD6C8B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150" name="TextBox 10"/>
          <p:cNvSpPr txBox="1">
            <a:spLocks noChangeArrowheads="1"/>
          </p:cNvSpPr>
          <p:nvPr/>
        </p:nvSpPr>
        <p:spPr bwMode="auto">
          <a:xfrm>
            <a:off x="371475" y="5981700"/>
            <a:ext cx="85645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>
                <a:hlinkClick r:id=""/>
              </a:rPr>
              <a:t>http://www.memphys.sdu.dk/~besold/INDEX/axis-angle.pdf</a:t>
            </a:r>
          </a:p>
          <a:p>
            <a:r>
              <a:rPr lang="en-US" altLang="en-US">
                <a:hlinkClick r:id=""/>
              </a:rPr>
              <a:t>http://www.euclideanspace.com/maths/geometry/rotations/conversions/angleToMatrix/</a:t>
            </a:r>
            <a:endParaRPr lang="en-US" altLang="en-US"/>
          </a:p>
          <a:p>
            <a:r>
              <a:rPr lang="en-US" altLang="en-US">
                <a:hlinkClick r:id="rId2"/>
              </a:rPr>
              <a:t>https://en.wikipedia.org/wiki/Rotation_matrix</a:t>
            </a:r>
            <a:endParaRPr lang="en-US" altLang="en-US"/>
          </a:p>
          <a:p>
            <a:endParaRPr lang="en-US" altLang="en-US"/>
          </a:p>
        </p:txBody>
      </p:sp>
      <p:pic>
        <p:nvPicPr>
          <p:cNvPr id="6151" name="Picture 4" descr="axis angle to matrix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3200400"/>
            <a:ext cx="33528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Box 11"/>
          <p:cNvSpPr txBox="1">
            <a:spLocks noChangeArrowheads="1"/>
          </p:cNvSpPr>
          <p:nvPr/>
        </p:nvSpPr>
        <p:spPr bwMode="auto">
          <a:xfrm>
            <a:off x="8180544" y="32004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/>
              <a:t>n</a:t>
            </a:r>
          </a:p>
        </p:txBody>
      </p:sp>
      <p:sp>
        <p:nvSpPr>
          <p:cNvPr id="6154" name="TextBox 12"/>
          <p:cNvSpPr txBox="1">
            <a:spLocks noChangeArrowheads="1"/>
          </p:cNvSpPr>
          <p:nvPr/>
        </p:nvSpPr>
        <p:spPr bwMode="auto">
          <a:xfrm>
            <a:off x="466724" y="4419600"/>
            <a:ext cx="52943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/>
              <a:t>Rn(</a:t>
            </a:r>
            <a:r>
              <a:rPr lang="en-US" altLang="en-US" sz="2400" dirty="0">
                <a:sym typeface="Symbol" pitchFamily="18" charset="2"/>
              </a:rPr>
              <a:t></a:t>
            </a:r>
            <a:r>
              <a:rPr lang="en-US" altLang="en-US" sz="2400" dirty="0" smtClean="0">
                <a:sym typeface="Symbol" pitchFamily="18" charset="2"/>
              </a:rPr>
              <a:t>)</a:t>
            </a:r>
            <a:r>
              <a:rPr lang="en-US" altLang="en-US" sz="2400" baseline="-25000" dirty="0" smtClean="0">
                <a:sym typeface="Symbol" pitchFamily="18" charset="2"/>
              </a:rPr>
              <a:t>(3x3)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=</a:t>
            </a:r>
            <a:r>
              <a:rPr lang="en-US" altLang="en-US" sz="2400" dirty="0" err="1"/>
              <a:t>I+Nsin</a:t>
            </a:r>
            <a:r>
              <a:rPr lang="en-US" altLang="en-US" sz="2400" dirty="0">
                <a:sym typeface="Symbol" pitchFamily="18" charset="2"/>
              </a:rPr>
              <a:t>+N</a:t>
            </a:r>
            <a:r>
              <a:rPr lang="en-US" altLang="en-US" sz="2400" baseline="30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(1-cos)</a:t>
            </a:r>
            <a:r>
              <a:rPr lang="en-US" altLang="en-US" sz="2400" dirty="0"/>
              <a:t> , where </a:t>
            </a:r>
            <a:r>
              <a:rPr lang="en-US" altLang="en-US" sz="2400" dirty="0">
                <a:sym typeface="Symbol" pitchFamily="18" charset="2"/>
              </a:rPr>
              <a:t>N=[u]</a:t>
            </a:r>
            <a:r>
              <a:rPr lang="en-US" altLang="en-US" sz="2400" baseline="-25000" dirty="0">
                <a:sym typeface="Symbol" pitchFamily="18" charset="2"/>
              </a:rPr>
              <a:t>x</a:t>
            </a:r>
            <a:r>
              <a:rPr lang="en-US" altLang="en-US" sz="2400" dirty="0">
                <a:sym typeface="Symbol" pitchFamily="18" charset="2"/>
              </a:rPr>
              <a:t>, </a:t>
            </a:r>
            <a:r>
              <a:rPr lang="en-US" altLang="en-US" sz="2400" dirty="0"/>
              <a:t>[]</a:t>
            </a:r>
            <a:r>
              <a:rPr lang="en-US" altLang="en-US" sz="2400" baseline="-25000" dirty="0"/>
              <a:t>x</a:t>
            </a:r>
            <a:r>
              <a:rPr lang="en-US" altLang="en-US" sz="2400" dirty="0"/>
              <a:t>=skew symmetric </a:t>
            </a:r>
            <a:r>
              <a:rPr lang="en-US" altLang="en-US" sz="2400" dirty="0" smtClean="0"/>
              <a:t>matrix, u is the unit vector of n</a:t>
            </a:r>
            <a:endParaRPr lang="en-US" altLang="en-US" sz="2400" dirty="0"/>
          </a:p>
        </p:txBody>
      </p:sp>
      <p:pic>
        <p:nvPicPr>
          <p:cNvPr id="11" name="Picture 10" descr="angle to matrix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639" y="260648"/>
            <a:ext cx="298132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2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Axis-angle representation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 smtClean="0"/>
              <a:t>Rn(</a:t>
            </a:r>
            <a:r>
              <a:rPr lang="en-US" altLang="en-US" sz="2400" dirty="0" smtClean="0">
                <a:sym typeface="Symbol" pitchFamily="18" charset="2"/>
              </a:rPr>
              <a:t>)</a:t>
            </a:r>
            <a:r>
              <a:rPr lang="en-US" altLang="en-US" sz="2400" baseline="-25000" dirty="0" smtClean="0">
                <a:sym typeface="Symbol" pitchFamily="18" charset="2"/>
              </a:rPr>
              <a:t>(</a:t>
            </a:r>
            <a:r>
              <a:rPr lang="en-US" altLang="en-US" sz="2400" baseline="-25000" dirty="0">
                <a:sym typeface="Symbol" pitchFamily="18" charset="2"/>
              </a:rPr>
              <a:t>3x3)</a:t>
            </a:r>
            <a:r>
              <a:rPr lang="en-US" altLang="en-US" sz="2400" dirty="0" smtClean="0"/>
              <a:t> =I+N</a:t>
            </a:r>
            <a:r>
              <a:rPr lang="en-US" altLang="en-US" sz="2400" baseline="-25000" dirty="0">
                <a:sym typeface="Symbol" pitchFamily="18" charset="2"/>
              </a:rPr>
              <a:t>(3x3)</a:t>
            </a:r>
            <a:r>
              <a:rPr lang="en-US" altLang="en-US" sz="2400" dirty="0" smtClean="0"/>
              <a:t>sin</a:t>
            </a:r>
            <a:r>
              <a:rPr lang="en-US" altLang="en-US" sz="2400" dirty="0" smtClean="0">
                <a:sym typeface="Symbol" pitchFamily="18" charset="2"/>
              </a:rPr>
              <a:t>+N</a:t>
            </a:r>
            <a:r>
              <a:rPr lang="en-US" altLang="en-US" sz="2400" baseline="30000" dirty="0" smtClean="0">
                <a:sym typeface="Symbol" pitchFamily="18" charset="2"/>
              </a:rPr>
              <a:t>2</a:t>
            </a:r>
            <a:r>
              <a:rPr lang="en-US" altLang="en-US" sz="2400" baseline="-25000" dirty="0">
                <a:sym typeface="Symbol" pitchFamily="18" charset="2"/>
              </a:rPr>
              <a:t>(3x3) </a:t>
            </a:r>
            <a:r>
              <a:rPr lang="en-US" altLang="en-US" sz="2400" dirty="0" smtClean="0">
                <a:sym typeface="Symbol" pitchFamily="18" charset="2"/>
              </a:rPr>
              <a:t>(1-cos)</a:t>
            </a:r>
            <a:r>
              <a:rPr lang="en-US" altLang="en-US" sz="2400" dirty="0" smtClean="0"/>
              <a:t> , where </a:t>
            </a:r>
            <a:r>
              <a:rPr lang="en-US" altLang="en-US" sz="2400" dirty="0" smtClean="0">
                <a:sym typeface="Symbol" pitchFamily="18" charset="2"/>
              </a:rPr>
              <a:t>N=[u]</a:t>
            </a:r>
            <a:r>
              <a:rPr lang="en-US" altLang="en-US" sz="2400" baseline="-25000" dirty="0" smtClean="0">
                <a:sym typeface="Symbol" pitchFamily="18" charset="2"/>
              </a:rPr>
              <a:t>x</a:t>
            </a:r>
          </a:p>
          <a:p>
            <a:r>
              <a:rPr lang="en-US" altLang="en-US" sz="2400" dirty="0">
                <a:solidFill>
                  <a:srgbClr val="00B050"/>
                </a:solidFill>
                <a:sym typeface="Symbol" pitchFamily="18" charset="2"/>
              </a:rPr>
              <a:t> </a:t>
            </a:r>
            <a:r>
              <a:rPr lang="en-US" altLang="en-US" sz="2400" dirty="0" smtClean="0">
                <a:solidFill>
                  <a:srgbClr val="00B050"/>
                </a:solidFill>
                <a:sym typeface="Symbol" pitchFamily="18" charset="2"/>
              </a:rPr>
              <a:t>= an angle which is a scalar</a:t>
            </a:r>
            <a:r>
              <a:rPr lang="en-US" altLang="en-US" sz="2400" dirty="0" smtClean="0">
                <a:sym typeface="Symbol" pitchFamily="18" charset="2"/>
              </a:rPr>
              <a:t>,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 smtClean="0">
                <a:solidFill>
                  <a:srgbClr val="0070C0"/>
                </a:solidFill>
                <a:sym typeface="Symbol" pitchFamily="18" charset="2"/>
              </a:rPr>
              <a:t>N is a 3x3 matrix </a:t>
            </a:r>
          </a:p>
          <a:p>
            <a:r>
              <a:rPr lang="en-US" altLang="en-US" sz="2400" dirty="0" smtClean="0">
                <a:sym typeface="Symbol" pitchFamily="18" charset="2"/>
              </a:rPr>
              <a:t>The above equation can be expressed as a power series described by an Exponential function EXP( ), hence</a:t>
            </a:r>
            <a:endParaRPr lang="en-US" altLang="en-US" sz="2400" dirty="0" smtClean="0"/>
          </a:p>
          <a:p>
            <a:r>
              <a:rPr lang="en-US" altLang="en-US" sz="2400" dirty="0" smtClean="0"/>
              <a:t>Rn(</a:t>
            </a:r>
            <a:r>
              <a:rPr lang="en-US" altLang="en-US" sz="2400" dirty="0" smtClean="0">
                <a:sym typeface="Symbol" pitchFamily="18" charset="2"/>
              </a:rPr>
              <a:t></a:t>
            </a:r>
            <a:r>
              <a:rPr lang="en-US" altLang="en-US" sz="2400" dirty="0" smtClean="0"/>
              <a:t>)</a:t>
            </a:r>
            <a:r>
              <a:rPr lang="en-US" altLang="en-US" sz="2400" baseline="-25000" dirty="0" smtClean="0">
                <a:sym typeface="Symbol" pitchFamily="18" charset="2"/>
              </a:rPr>
              <a:t>(</a:t>
            </a:r>
            <a:r>
              <a:rPr lang="en-US" altLang="en-US" sz="2400" baseline="-25000" dirty="0">
                <a:sym typeface="Symbol" pitchFamily="18" charset="2"/>
              </a:rPr>
              <a:t>3x3)</a:t>
            </a:r>
            <a:r>
              <a:rPr lang="en-US" altLang="en-US" sz="2400" dirty="0" smtClean="0"/>
              <a:t>=</a:t>
            </a:r>
            <a:r>
              <a:rPr lang="en-US" altLang="en-US" sz="2400" dirty="0" err="1" smtClean="0"/>
              <a:t>Exp</a:t>
            </a:r>
            <a:r>
              <a:rPr lang="en-US" altLang="en-US" sz="2400" dirty="0" smtClean="0"/>
              <a:t>(</a:t>
            </a:r>
            <a:r>
              <a:rPr lang="en-US" altLang="en-US" sz="2400" dirty="0" smtClean="0">
                <a:sym typeface="Symbol" pitchFamily="18" charset="2"/>
              </a:rPr>
              <a:t>N</a:t>
            </a:r>
            <a:r>
              <a:rPr lang="en-US" altLang="en-US" sz="2400" baseline="-25000" dirty="0" smtClean="0">
                <a:sym typeface="Symbol" pitchFamily="18" charset="2"/>
              </a:rPr>
              <a:t>(3x3)</a:t>
            </a:r>
            <a:r>
              <a:rPr lang="en-US" altLang="en-US" sz="2400" dirty="0" smtClean="0">
                <a:sym typeface="Symbol" pitchFamily="18" charset="2"/>
              </a:rPr>
              <a:t>)=</a:t>
            </a:r>
            <a:r>
              <a:rPr lang="en-US" altLang="en-US" sz="2400" dirty="0" err="1" smtClean="0">
                <a:sym typeface="Symbol" pitchFamily="18" charset="2"/>
              </a:rPr>
              <a:t>Exp</a:t>
            </a:r>
            <a:r>
              <a:rPr lang="en-US" altLang="en-US" sz="2400" dirty="0" smtClean="0">
                <a:sym typeface="Symbol" pitchFamily="18" charset="2"/>
              </a:rPr>
              <a:t>(</a:t>
            </a:r>
            <a:r>
              <a:rPr lang="en-US" altLang="en-US" sz="2400" dirty="0">
                <a:sym typeface="Symbol" pitchFamily="18" charset="2"/>
              </a:rPr>
              <a:t>[u]</a:t>
            </a:r>
            <a:r>
              <a:rPr lang="en-US" altLang="en-US" sz="2400" baseline="-25000" dirty="0">
                <a:sym typeface="Symbol" pitchFamily="18" charset="2"/>
              </a:rPr>
              <a:t>x</a:t>
            </a:r>
            <a:r>
              <a:rPr lang="en-US" altLang="en-US" sz="2400" dirty="0" smtClean="0">
                <a:sym typeface="Symbol" pitchFamily="18" charset="2"/>
              </a:rPr>
              <a:t>)=</a:t>
            </a:r>
            <a:r>
              <a:rPr lang="en-US" altLang="en-US" sz="2400" dirty="0" err="1" smtClean="0">
                <a:sym typeface="Symbol" pitchFamily="18" charset="2"/>
              </a:rPr>
              <a:t>I+Nsin</a:t>
            </a:r>
            <a:r>
              <a:rPr lang="en-US" altLang="en-US" sz="2400" dirty="0" smtClean="0">
                <a:sym typeface="Symbol" pitchFamily="18" charset="2"/>
              </a:rPr>
              <a:t> +N</a:t>
            </a:r>
            <a:r>
              <a:rPr lang="en-US" altLang="en-US" sz="2400" baseline="30000" dirty="0" smtClean="0">
                <a:sym typeface="Symbol" pitchFamily="18" charset="2"/>
              </a:rPr>
              <a:t>2</a:t>
            </a:r>
            <a:r>
              <a:rPr lang="en-US" altLang="en-US" sz="2400" dirty="0" smtClean="0">
                <a:sym typeface="Symbol" pitchFamily="18" charset="2"/>
              </a:rPr>
              <a:t>(1-cos) . </a:t>
            </a:r>
          </a:p>
          <a:p>
            <a:r>
              <a:rPr lang="en-US" altLang="en-US" sz="2400" dirty="0" smtClean="0"/>
              <a:t>Rn</a:t>
            </a:r>
            <a:r>
              <a:rPr lang="en-US" altLang="en-US" sz="2400" dirty="0"/>
              <a:t>(</a:t>
            </a:r>
            <a:r>
              <a:rPr lang="en-US" altLang="en-US" sz="2400" dirty="0">
                <a:sym typeface="Symbol" pitchFamily="18" charset="2"/>
              </a:rPr>
              <a:t></a:t>
            </a:r>
            <a:r>
              <a:rPr lang="en-US" altLang="en-US" sz="2400" dirty="0" smtClean="0"/>
              <a:t>)</a:t>
            </a:r>
            <a:r>
              <a:rPr lang="en-US" altLang="en-US" sz="2400" dirty="0" smtClean="0">
                <a:sym typeface="Symbol" pitchFamily="18" charset="2"/>
              </a:rPr>
              <a:t> is the rotation matrix to rotate a vector P1 to P2, such that </a:t>
            </a:r>
            <a:r>
              <a:rPr lang="en-US" altLang="en-US" sz="2400" dirty="0">
                <a:sym typeface="Symbol" pitchFamily="18" charset="2"/>
              </a:rPr>
              <a:t>P2=Rn()*</a:t>
            </a:r>
            <a:r>
              <a:rPr lang="en-US" altLang="en-US" sz="2400" dirty="0" smtClean="0">
                <a:sym typeface="Symbol" pitchFamily="18" charset="2"/>
              </a:rPr>
              <a:t>P1. </a:t>
            </a:r>
            <a:r>
              <a:rPr lang="en-US" altLang="en-US" sz="2400" dirty="0">
                <a:sym typeface="Symbol" pitchFamily="18" charset="2"/>
              </a:rPr>
              <a:t>T</a:t>
            </a:r>
            <a:r>
              <a:rPr lang="en-US" altLang="en-US" sz="2400" dirty="0" smtClean="0">
                <a:sym typeface="Symbol" pitchFamily="18" charset="2"/>
              </a:rPr>
              <a:t>he rotational axis is the vector n (the unit vector of n is u), and the rotation is  around the circle perpendicular to u (see the picture in the previous slide). So </a:t>
            </a:r>
          </a:p>
          <a:p>
            <a:r>
              <a:rPr lang="en-US" altLang="en-US" sz="2000" dirty="0" smtClean="0">
                <a:solidFill>
                  <a:srgbClr val="FF0000"/>
                </a:solidFill>
                <a:sym typeface="Symbol" pitchFamily="18" charset="2"/>
              </a:rPr>
              <a:t>Log[</a:t>
            </a:r>
            <a:r>
              <a:rPr lang="en-US" altLang="en-US" sz="2000" dirty="0" smtClean="0">
                <a:solidFill>
                  <a:srgbClr val="FF0000"/>
                </a:solidFill>
              </a:rPr>
              <a:t>Rn</a:t>
            </a:r>
            <a:r>
              <a:rPr lang="en-US" altLang="en-US" sz="2000" baseline="-25000" dirty="0" smtClean="0">
                <a:solidFill>
                  <a:srgbClr val="FF0000"/>
                </a:solidFill>
              </a:rPr>
              <a:t>3x3</a:t>
            </a:r>
            <a:r>
              <a:rPr lang="en-US" altLang="en-US" sz="2000" dirty="0" smtClean="0">
                <a:solidFill>
                  <a:srgbClr val="FF0000"/>
                </a:solidFill>
              </a:rPr>
              <a:t>(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</a:t>
            </a:r>
            <a:r>
              <a:rPr lang="en-US" altLang="en-US" sz="2000" dirty="0" smtClean="0">
                <a:solidFill>
                  <a:srgbClr val="FF0000"/>
                </a:solidFill>
              </a:rPr>
              <a:t>)]=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</a:t>
            </a:r>
            <a:r>
              <a:rPr lang="en-US" altLang="en-US" sz="2000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altLang="en-US" sz="2000" baseline="-25000" dirty="0">
                <a:solidFill>
                  <a:srgbClr val="FF0000"/>
                </a:solidFill>
                <a:sym typeface="Symbol" pitchFamily="18" charset="2"/>
              </a:rPr>
              <a:t>3x3</a:t>
            </a:r>
            <a:r>
              <a:rPr lang="en-US" altLang="en-US" sz="200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, (</a:t>
            </a:r>
            <a:r>
              <a:rPr lang="en-US" altLang="en-US" sz="2000" dirty="0" smtClean="0">
                <a:solidFill>
                  <a:srgbClr val="FF0000"/>
                </a:solidFill>
                <a:sym typeface="Symbol" pitchFamily="18" charset="2"/>
              </a:rPr>
              <a:t> is a scalar) or</a:t>
            </a:r>
          </a:p>
          <a:p>
            <a:r>
              <a:rPr lang="en-US" altLang="en-US" sz="2000" dirty="0" smtClean="0">
                <a:solidFill>
                  <a:srgbClr val="FF0000"/>
                </a:solidFill>
              </a:rPr>
              <a:t>Rn</a:t>
            </a:r>
            <a:r>
              <a:rPr lang="en-US" altLang="en-US" sz="2000" baseline="-25000" dirty="0" smtClean="0">
                <a:solidFill>
                  <a:srgbClr val="FF0000"/>
                </a:solidFill>
              </a:rPr>
              <a:t>3x3</a:t>
            </a:r>
            <a:r>
              <a:rPr lang="en-US" altLang="en-US" sz="2000" dirty="0" smtClean="0">
                <a:solidFill>
                  <a:srgbClr val="FF0000"/>
                </a:solidFill>
              </a:rPr>
              <a:t>(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</a:t>
            </a:r>
            <a:r>
              <a:rPr lang="en-US" altLang="en-US" sz="2000" dirty="0" smtClean="0">
                <a:solidFill>
                  <a:srgbClr val="FF0000"/>
                </a:solidFill>
              </a:rPr>
              <a:t>)=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exp</a:t>
            </a:r>
            <a:r>
              <a:rPr lang="en-US" altLang="en-US" sz="2000" dirty="0" smtClean="0">
                <a:solidFill>
                  <a:srgbClr val="FF0000"/>
                </a:solidFill>
              </a:rPr>
              <a:t>(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</a:t>
            </a:r>
            <a:r>
              <a:rPr lang="en-US" altLang="en-US" sz="2000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altLang="en-US" sz="2000" baseline="-25000" dirty="0" smtClean="0">
                <a:solidFill>
                  <a:srgbClr val="FF0000"/>
                </a:solidFill>
                <a:sym typeface="Symbol" pitchFamily="18" charset="2"/>
              </a:rPr>
              <a:t>3x3</a:t>
            </a:r>
            <a:r>
              <a:rPr lang="en-US" altLang="en-US" sz="2000" dirty="0" smtClean="0">
                <a:solidFill>
                  <a:srgbClr val="FF0000"/>
                </a:solidFill>
              </a:rPr>
              <a:t>)</a:t>
            </a:r>
            <a:endParaRPr lang="en-US" altLang="en-US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r>
              <a:rPr lang="en-US" altLang="en-US" sz="2400" dirty="0" smtClean="0">
                <a:sym typeface="Symbol" pitchFamily="18" charset="2"/>
              </a:rPr>
              <a:t>In </a:t>
            </a:r>
            <a:r>
              <a:rPr lang="en-US" altLang="en-US" sz="2400" dirty="0" err="1" smtClean="0">
                <a:sym typeface="Symbol" pitchFamily="18" charset="2"/>
              </a:rPr>
              <a:t>matlab</a:t>
            </a:r>
            <a:r>
              <a:rPr lang="en-US" altLang="en-US" sz="2400" dirty="0" smtClean="0">
                <a:sym typeface="Symbol" pitchFamily="18" charset="2"/>
              </a:rPr>
              <a:t> exponential of a matrix can be found by </a:t>
            </a:r>
            <a:r>
              <a:rPr lang="en-US" altLang="en-US" sz="2400" dirty="0" err="1" smtClean="0">
                <a:sym typeface="Symbol" pitchFamily="18" charset="2"/>
              </a:rPr>
              <a:t>Expm</a:t>
            </a:r>
            <a:r>
              <a:rPr lang="en-US" altLang="en-US" sz="2400" dirty="0" smtClean="0">
                <a:sym typeface="Symbol" pitchFamily="18" charset="2"/>
              </a:rPr>
              <a:t>(). Use &gt;&gt;help </a:t>
            </a:r>
            <a:r>
              <a:rPr lang="en-US" altLang="en-US" sz="2400" dirty="0" err="1" smtClean="0">
                <a:sym typeface="Symbol" pitchFamily="18" charset="2"/>
              </a:rPr>
              <a:t>expm</a:t>
            </a:r>
            <a:r>
              <a:rPr lang="en-US" altLang="en-US" sz="2400" dirty="0" smtClean="0">
                <a:sym typeface="Symbol" pitchFamily="18" charset="2"/>
              </a:rPr>
              <a:t>  in </a:t>
            </a:r>
            <a:r>
              <a:rPr lang="en-US" altLang="en-US" sz="2400" dirty="0" err="1" smtClean="0">
                <a:sym typeface="Symbol" pitchFamily="18" charset="2"/>
              </a:rPr>
              <a:t>matlab</a:t>
            </a:r>
            <a:r>
              <a:rPr lang="en-US" altLang="en-US" sz="2400" dirty="0" smtClean="0">
                <a:sym typeface="Symbol" pitchFamily="18" charset="2"/>
              </a:rPr>
              <a:t> to find out more. E.g. </a:t>
            </a:r>
            <a:r>
              <a:rPr lang="en-US" altLang="en-US" sz="2400" dirty="0" err="1" smtClean="0">
                <a:sym typeface="Symbol" pitchFamily="18" charset="2"/>
              </a:rPr>
              <a:t>expm</a:t>
            </a:r>
            <a:r>
              <a:rPr lang="en-US" altLang="en-US" sz="2400" dirty="0" smtClean="0">
                <a:sym typeface="Symbol" pitchFamily="18" charset="2"/>
              </a:rPr>
              <a:t>(A</a:t>
            </a:r>
            <a:r>
              <a:rPr lang="en-US" altLang="en-US" sz="2400" baseline="-25000" dirty="0" smtClean="0">
                <a:sym typeface="Symbol" pitchFamily="18" charset="2"/>
              </a:rPr>
              <a:t>3x3</a:t>
            </a:r>
            <a:r>
              <a:rPr lang="en-US" altLang="en-US" sz="2400" dirty="0">
                <a:sym typeface="Symbol" pitchFamily="18" charset="2"/>
              </a:rPr>
              <a:t>)= </a:t>
            </a:r>
            <a:r>
              <a:rPr lang="en-US" altLang="en-US" sz="2400" dirty="0" smtClean="0">
                <a:sym typeface="Symbol" pitchFamily="18" charset="2"/>
              </a:rPr>
              <a:t>B</a:t>
            </a:r>
            <a:r>
              <a:rPr lang="en-US" altLang="en-US" sz="2400" baseline="-25000" dirty="0" smtClean="0">
                <a:sym typeface="Symbol" pitchFamily="18" charset="2"/>
              </a:rPr>
              <a:t>3x3</a:t>
            </a:r>
            <a:endParaRPr lang="en-US" alt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218A9-EC41-4BB0-A55C-F6C1D7B7F328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geometric median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927AF-B561-40B0-AAFF-CBCEE3664283}" type="slidenum">
              <a:rPr lang="en-US"/>
              <a:pPr>
                <a:defRPr/>
              </a:pPr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First suggested by </a:t>
                </a:r>
                <a:r>
                  <a:rPr lang="en-US" dirty="0"/>
                  <a:t>Pierre de </a:t>
                </a:r>
                <a:r>
                  <a:rPr lang="en-US" dirty="0" smtClean="0"/>
                  <a:t>Fermat</a:t>
                </a:r>
              </a:p>
              <a:p>
                <a:r>
                  <a:rPr lang="en-US" dirty="0" smtClean="0"/>
                  <a:t>Problem definition: Give a set of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in some metric space, find mean(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) that the sum of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()</m:t>
                    </m:r>
                  </m:oMath>
                </a14:m>
                <a:r>
                  <a:rPr lang="en-US" dirty="0" smtClean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to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 is a minimum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argmin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lim>
                        </m:limLow>
                      </m:fName>
                      <m:e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</m:func>
                  </m:oMath>
                </a14:m>
                <a:r>
                  <a:rPr lang="en-US" dirty="0" smtClean="0"/>
                  <a:t>  </a:t>
                </a:r>
              </a:p>
              <a:p>
                <a:r>
                  <a:rPr lang="en-US" dirty="0" smtClean="0"/>
                  <a:t>No simple direct solution , can be solved by </a:t>
                </a:r>
              </a:p>
              <a:p>
                <a:r>
                  <a:rPr lang="en-US" dirty="0" err="1" smtClean="0"/>
                  <a:t>Weiszfeld</a:t>
                </a:r>
                <a:r>
                  <a:rPr lang="en-US" dirty="0" smtClean="0"/>
                  <a:t> algorithm (To be discussed)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409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Matlab</a:t>
            </a:r>
            <a:r>
              <a:rPr lang="en-US" dirty="0" smtClean="0"/>
              <a:t> code to show geometric median is not easy to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2001"/>
            <a:ext cx="82296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function </a:t>
            </a:r>
            <a:r>
              <a:rPr lang="en-US" dirty="0" err="1"/>
              <a:t>demo_gmedian</a:t>
            </a:r>
            <a:endParaRPr lang="en-US" dirty="0"/>
          </a:p>
          <a:p>
            <a:r>
              <a:rPr lang="en-US" dirty="0"/>
              <a:t>%</a:t>
            </a:r>
            <a:r>
              <a:rPr lang="en-US" dirty="0" err="1"/>
              <a:t>geomtric</a:t>
            </a:r>
            <a:r>
              <a:rPr lang="en-US" dirty="0"/>
              <a:t> median</a:t>
            </a:r>
          </a:p>
          <a:p>
            <a:r>
              <a:rPr lang="pt-BR" dirty="0"/>
              <a:t>%a=[2 3    6 8</a:t>
            </a:r>
          </a:p>
          <a:p>
            <a:r>
              <a:rPr lang="en-US" dirty="0"/>
              <a:t>%    2 3.2 4 9]</a:t>
            </a:r>
          </a:p>
          <a:p>
            <a:r>
              <a:rPr lang="pt-BR" dirty="0"/>
              <a:t>a=[4.1 1.02 1.13  8</a:t>
            </a:r>
          </a:p>
          <a:p>
            <a:r>
              <a:rPr lang="en-US" dirty="0"/>
              <a:t>   5.1 1.02 1.03  9]</a:t>
            </a:r>
          </a:p>
          <a:p>
            <a:endParaRPr lang="en-US" dirty="0"/>
          </a:p>
          <a:p>
            <a:r>
              <a:rPr lang="en-US" dirty="0"/>
              <a:t>for x=1:100</a:t>
            </a:r>
          </a:p>
          <a:p>
            <a:r>
              <a:rPr lang="en-US" dirty="0"/>
              <a:t>    for y=1:100</a:t>
            </a:r>
          </a:p>
          <a:p>
            <a:r>
              <a:rPr lang="en-US" dirty="0"/>
              <a:t>        d(</a:t>
            </a:r>
            <a:r>
              <a:rPr lang="en-US" dirty="0" err="1"/>
              <a:t>x,y</a:t>
            </a:r>
            <a:r>
              <a:rPr lang="en-US" dirty="0"/>
              <a:t>)=</a:t>
            </a:r>
            <a:r>
              <a:rPr lang="en-US" dirty="0" err="1"/>
              <a:t>dist</a:t>
            </a:r>
            <a:r>
              <a:rPr lang="en-US" dirty="0"/>
              <a:t>(a,[x/10 y/10]') ;%two point distance</a:t>
            </a:r>
          </a:p>
          <a:p>
            <a:r>
              <a:rPr lang="en-US" dirty="0"/>
              <a:t>    end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min(min(d))</a:t>
            </a:r>
          </a:p>
          <a:p>
            <a:r>
              <a:rPr lang="en-US" dirty="0"/>
              <a:t>figure(1)</a:t>
            </a:r>
          </a:p>
          <a:p>
            <a:r>
              <a:rPr lang="en-US" dirty="0" err="1"/>
              <a:t>clf</a:t>
            </a:r>
            <a:endParaRPr lang="en-US" dirty="0"/>
          </a:p>
          <a:p>
            <a:r>
              <a:rPr lang="en-US" dirty="0"/>
              <a:t>%image(d)</a:t>
            </a:r>
          </a:p>
          <a:p>
            <a:r>
              <a:rPr lang="en-US" dirty="0"/>
              <a:t>mesh(d)</a:t>
            </a:r>
          </a:p>
          <a:p>
            <a:endParaRPr lang="en-US" dirty="0"/>
          </a:p>
          <a:p>
            <a:r>
              <a:rPr lang="en-US" dirty="0"/>
              <a:t>function d=</a:t>
            </a:r>
            <a:r>
              <a:rPr lang="en-US" dirty="0" err="1"/>
              <a:t>dist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</a:t>
            </a:r>
          </a:p>
          <a:p>
            <a:r>
              <a:rPr lang="en-US" dirty="0"/>
              <a:t>[</a:t>
            </a:r>
            <a:r>
              <a:rPr lang="en-US" dirty="0" err="1"/>
              <a:t>rows,col</a:t>
            </a:r>
            <a:r>
              <a:rPr lang="en-US" dirty="0"/>
              <a:t>]=size(a);</a:t>
            </a:r>
          </a:p>
          <a:p>
            <a:r>
              <a:rPr lang="en-US" dirty="0" err="1"/>
              <a:t>tmp</a:t>
            </a:r>
            <a:r>
              <a:rPr lang="en-US" dirty="0"/>
              <a:t>=0;</a:t>
            </a:r>
          </a:p>
          <a:p>
            <a:r>
              <a:rPr lang="en-US" dirty="0"/>
              <a:t>for j=1:col</a:t>
            </a:r>
          </a:p>
          <a:p>
            <a:r>
              <a:rPr lang="en-US" dirty="0"/>
              <a:t>  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tmp+norm</a:t>
            </a:r>
            <a:r>
              <a:rPr lang="en-US" dirty="0"/>
              <a:t>(a(:,j)-b);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d=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r>
              <a:rPr lang="en-US" dirty="0"/>
              <a:t>return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9</a:t>
            </a:fld>
            <a:endParaRPr lang="zh-HK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1916832"/>
            <a:ext cx="3786283" cy="341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1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3751</Words>
  <Application>Microsoft Office PowerPoint</Application>
  <PresentationFormat>On-screen Show (4:3)</PresentationFormat>
  <Paragraphs>624</Paragraphs>
  <Slides>32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Cambria Math</vt:lpstr>
      <vt:lpstr>新細明體</vt:lpstr>
      <vt:lpstr>Symbol</vt:lpstr>
      <vt:lpstr>Office Theme</vt:lpstr>
      <vt:lpstr>Rotation averaging</vt:lpstr>
      <vt:lpstr>Overview</vt:lpstr>
      <vt:lpstr>What is rotation averaging</vt:lpstr>
      <vt:lpstr>Why we learn the methods</vt:lpstr>
      <vt:lpstr>Define the problem and formulations </vt:lpstr>
      <vt:lpstr>Theory: 3D Rotation using axis-angle representation</vt:lpstr>
      <vt:lpstr>Axis-angle representation</vt:lpstr>
      <vt:lpstr>The geometric median problem</vt:lpstr>
      <vt:lpstr>Matlab code to show geometric median is not easy to find</vt:lpstr>
      <vt:lpstr>Matlab code to show geometric median is not easy to find</vt:lpstr>
      <vt:lpstr>What are the metrics?</vt:lpstr>
      <vt:lpstr>Distance 1:Angular distance (geodesic distance)</vt:lpstr>
      <vt:lpstr>Distance 2 : Chordal Distance </vt:lpstr>
      <vt:lpstr>Distance 3:Quaternion Distance</vt:lpstr>
      <vt:lpstr>Rotation mean</vt:lpstr>
      <vt:lpstr>Compare L1 and L2</vt:lpstr>
      <vt:lpstr>Rotation averaging methods</vt:lpstr>
      <vt:lpstr>Geodesic L2 Mean (angular mean) </vt:lpstr>
      <vt:lpstr>Geodesic L1 Mean (angular mean) </vt:lpstr>
      <vt:lpstr>The original Weiszfeld algorithm with explanation [2] </vt:lpstr>
      <vt:lpstr>Find the average rotation using the Weiszfeld algorithm (geometric median)</vt:lpstr>
      <vt:lpstr>Further explanation of the algo.</vt:lpstr>
      <vt:lpstr>Explanation 1 </vt:lpstr>
      <vt:lpstr>PowerPoint Presentation</vt:lpstr>
      <vt:lpstr>Explanation 2 </vt:lpstr>
      <vt:lpstr>Explanation 3: to proof the update rule: St+1 =exp() *St</vt:lpstr>
      <vt:lpstr>Implementation: Demo program</vt:lpstr>
      <vt:lpstr>Ago.1:Rotation averaging for paper5</vt:lpstr>
      <vt:lpstr>PowerPoint Presentation</vt:lpstr>
      <vt:lpstr>Algo2: Rotation averaging with mirror (paper1)</vt:lpstr>
      <vt:lpstr>References</vt:lpstr>
      <vt:lpstr>Demo (require rpyMat.m)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Rotation averaging</dc:title>
  <dc:creator>khwong</dc:creator>
  <cp:lastModifiedBy>khwong</cp:lastModifiedBy>
  <cp:revision>30</cp:revision>
  <cp:lastPrinted>2016-03-29T04:59:02Z</cp:lastPrinted>
  <dcterms:created xsi:type="dcterms:W3CDTF">2016-03-27T02:43:46Z</dcterms:created>
  <dcterms:modified xsi:type="dcterms:W3CDTF">2019-03-28T12:45:10Z</dcterms:modified>
</cp:coreProperties>
</file>