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A45DF-B655-44EB-8B3A-FE0BB7D1C73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BD7ED-0E20-4437-92A5-DB9C0654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BD7ED-0E20-4437-92A5-DB9C0654D4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9D744-FF10-4324-8F9D-CD0A537145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1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9D744-FF10-4324-8F9D-CD0A537145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0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9D744-FF10-4324-8F9D-CD0A537145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1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FA18-77C9-45C3-8EC2-7F0517FC64C8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4E47-237D-4228-A6F7-C227E9CC9C97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1461-30ED-4768-8433-785D0DEB7D9D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5D85-170B-4490-9017-535778ADC48B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7156-64A9-48AA-9BCC-570E34A3531B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7AC3-10C4-4832-B619-107E5F88EDE5}" type="datetime1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6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21A3-ACCF-4D00-A686-B5985C8F4BA5}" type="datetime1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7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E14-200A-4CF9-8B0F-632364632FEE}" type="datetime1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3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C6BE-7DB0-4625-8310-D67AEFB39638}" type="datetime1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4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9FEAE-9AEE-4055-9D19-B524F2A5A83B}" type="datetime1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72D9-40CC-4906-B7B5-E6BA67CE5DC5}" type="datetime1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C87D-CBB1-4F36-B421-9D25938A0705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D549-CDD2-4D9B-9BD4-3C35CC2FC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3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cuhk.edu.hk/~khwong/www2/cmsc5707/5707_likelihood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urrent_neural_networ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Long_short-term_memor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current_neural_networ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tutorials" TargetMode="External"/><Relationship Id="rId2" Type="http://schemas.openxmlformats.org/officeDocument/2006/relationships/hyperlink" Target="https://en.wikipedia.org/wiki/Recurrent_neural_networ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current_neural_networ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tutorials/recurrent" TargetMode="External"/><Relationship Id="rId2" Type="http://schemas.openxmlformats.org/officeDocument/2006/relationships/hyperlink" Target="https://en.wikipedia.org/wiki/Recurrent_neural_networ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colah.github.io/posts/2015-08-Understanding-LSTM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urrent_neural_network#cite_note-bmm615-25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en.wikipedia.org/wiki/Jeff_Elma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en.wikipedia.org/wiki/Multilayer_perceptr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-dsi.ing.unifi.it/~paolo/ps/tnn-94-gradient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karpathy.github.io/2015/05/21/rnn-effectivenes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Recurrent neural network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RNN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D549-CDD2-4D9B-9BD4-3C35CC2FC8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simple RNN (recurrent Neural network)</a:t>
            </a:r>
            <a:br>
              <a:rPr lang="en-US" sz="2800" dirty="0"/>
            </a:br>
            <a:r>
              <a:rPr lang="en-US" sz="2800" dirty="0"/>
              <a:t> for sequence </a:t>
            </a:r>
            <a:r>
              <a:rPr lang="en-US" sz="2800" dirty="0" smtClean="0"/>
              <a:t>prediction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Predict the next character</a:t>
            </a:r>
            <a:r>
              <a:rPr lang="en-US" sz="2800" dirty="0" smtClean="0"/>
              <a:t> game</a:t>
            </a:r>
          </a:p>
          <a:p>
            <a:r>
              <a:rPr lang="en-US" sz="2800" dirty="0" smtClean="0"/>
              <a:t>First: define the characters. The dictionary has 4 characters, one-hot representation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PIG</a:t>
            </a:r>
            <a:r>
              <a:rPr lang="en-US" sz="2800" dirty="0">
                <a:sym typeface="Wingdings" panose="05000000000000000000" pitchFamily="2" charset="2"/>
              </a:rPr>
              <a:t> is received, the prediction is </a:t>
            </a:r>
            <a:r>
              <a:rPr lang="en-US" sz="2800" dirty="0" smtClean="0">
                <a:sym typeface="Wingdings" panose="05000000000000000000" pitchFamily="2" charset="2"/>
              </a:rPr>
              <a:t>S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This mechanism can be extended to machine translation</a:t>
            </a:r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919805" y="4343400"/>
          <a:ext cx="3124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One hot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9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17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simple RNN (recurrent </a:t>
            </a:r>
            <a:r>
              <a:rPr lang="en-US" sz="2000" dirty="0"/>
              <a:t>Neural </a:t>
            </a:r>
            <a:r>
              <a:rPr lang="en-US" sz="2000" dirty="0" smtClean="0"/>
              <a:t>network)  for sequence prediction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23" y="82475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Unroll an RNN: If PIG</a:t>
            </a:r>
            <a:r>
              <a:rPr lang="en-US" sz="2000" dirty="0" smtClean="0">
                <a:sym typeface="Wingdings" panose="05000000000000000000" pitchFamily="2" charset="2"/>
              </a:rPr>
              <a:t> is received, the prediction is S</a:t>
            </a:r>
          </a:p>
          <a:p>
            <a:r>
              <a:rPr lang="en-US" sz="2000" dirty="0" err="1" smtClean="0"/>
              <a:t>Tanh</a:t>
            </a:r>
            <a:r>
              <a:rPr lang="en-US" sz="2000" dirty="0" smtClean="0"/>
              <a:t>(</a:t>
            </a:r>
            <a:r>
              <a:rPr lang="en-US" sz="2000" dirty="0" err="1" smtClean="0"/>
              <a:t>Whx</a:t>
            </a:r>
            <a:r>
              <a:rPr lang="en-US" sz="2000" dirty="0" smtClean="0"/>
              <a:t>*X   +    </a:t>
            </a:r>
            <a:r>
              <a:rPr lang="en-US" sz="2000" dirty="0" err="1" smtClean="0"/>
              <a:t>Whh</a:t>
            </a:r>
            <a:r>
              <a:rPr lang="en-US" sz="2000" dirty="0" smtClean="0"/>
              <a:t>(1)*h</a:t>
            </a:r>
            <a:r>
              <a:rPr lang="en-US" sz="2000" baseline="-25000" dirty="0" smtClean="0"/>
              <a:t>t-1</a:t>
            </a:r>
            <a:r>
              <a:rPr lang="en-US" sz="2000" dirty="0" smtClean="0"/>
              <a:t>(1)   +   bias(1))=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(1)</a:t>
            </a:r>
            <a:endParaRPr lang="en-US" sz="2000" dirty="0"/>
          </a:p>
          <a:p>
            <a:r>
              <a:rPr lang="en-US" sz="2000" dirty="0" err="1" smtClean="0"/>
              <a:t>Tanh</a:t>
            </a:r>
            <a:r>
              <a:rPr lang="en-US" sz="2000" dirty="0" smtClean="0"/>
              <a:t>(</a:t>
            </a:r>
            <a:r>
              <a:rPr lang="en-US" sz="2000" dirty="0" err="1" smtClean="0"/>
              <a:t>Whx</a:t>
            </a:r>
            <a:r>
              <a:rPr lang="en-US" sz="2000" dirty="0" smtClean="0"/>
              <a:t>*X   +    </a:t>
            </a:r>
            <a:r>
              <a:rPr lang="en-US" sz="2000" dirty="0" err="1" smtClean="0"/>
              <a:t>Whh</a:t>
            </a:r>
            <a:r>
              <a:rPr lang="en-US" sz="2000" dirty="0" smtClean="0"/>
              <a:t>(2)*h</a:t>
            </a:r>
            <a:r>
              <a:rPr lang="en-US" sz="2000" baseline="-25000" dirty="0" smtClean="0"/>
              <a:t>t-1</a:t>
            </a:r>
            <a:r>
              <a:rPr lang="en-US" sz="2000" dirty="0" smtClean="0"/>
              <a:t>(2)   +   bias(2))=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(2)</a:t>
            </a:r>
            <a:endParaRPr lang="en-US" sz="2000" dirty="0"/>
          </a:p>
          <a:p>
            <a:r>
              <a:rPr lang="en-US" sz="2000" dirty="0" err="1" smtClean="0"/>
              <a:t>Tanh</a:t>
            </a:r>
            <a:r>
              <a:rPr lang="en-US" sz="2000" dirty="0" smtClean="0"/>
              <a:t>(</a:t>
            </a:r>
            <a:r>
              <a:rPr lang="en-US" sz="2000" dirty="0" err="1" smtClean="0"/>
              <a:t>Whx</a:t>
            </a:r>
            <a:r>
              <a:rPr lang="en-US" sz="2000" dirty="0" smtClean="0"/>
              <a:t>*X   +    </a:t>
            </a:r>
            <a:r>
              <a:rPr lang="en-US" sz="2000" dirty="0" err="1" smtClean="0"/>
              <a:t>Whh</a:t>
            </a:r>
            <a:r>
              <a:rPr lang="en-US" sz="2000" dirty="0" smtClean="0"/>
              <a:t>(3)*h</a:t>
            </a:r>
            <a:r>
              <a:rPr lang="en-US" sz="2000" baseline="-25000" dirty="0" smtClean="0"/>
              <a:t>t-1</a:t>
            </a:r>
            <a:r>
              <a:rPr lang="en-US" sz="2000" dirty="0" smtClean="0"/>
              <a:t>(3)   +   bias(3))=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(3)</a:t>
            </a:r>
            <a:endParaRPr lang="en-US" sz="2000" dirty="0"/>
          </a:p>
          <a:p>
            <a:r>
              <a:rPr lang="en-US" sz="2000" dirty="0" smtClean="0"/>
              <a:t>A is an RNN with 3 neurons : enter PIG step by step to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at each time t , 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will give S automatically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6871" y="6223552"/>
            <a:ext cx="2895600" cy="365125"/>
          </a:xfrm>
        </p:spPr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5871" y="6223552"/>
            <a:ext cx="2133600" cy="365125"/>
          </a:xfrm>
        </p:spPr>
        <p:txBody>
          <a:bodyPr/>
          <a:lstStyle/>
          <a:p>
            <a:fld id="{7C12A529-2220-4038-9210-A21DB7BAEFCE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9935" y="4699080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>
            <a:off x="1354735" y="485731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1583335" y="4241880"/>
            <a:ext cx="0" cy="4572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02385" y="5384880"/>
            <a:ext cx="0" cy="4572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354860" y="47866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51265" y="4689273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69118" y="4224885"/>
            <a:ext cx="0" cy="8072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81231" y="5155958"/>
            <a:ext cx="0" cy="64555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700542" y="5032173"/>
            <a:ext cx="43504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56065" y="4829489"/>
            <a:ext cx="61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tanh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640610" y="5010464"/>
            <a:ext cx="42131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3061920" y="4857314"/>
            <a:ext cx="638622" cy="298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99711" y="4706206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214534" y="4270594"/>
            <a:ext cx="3031" cy="7785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4829677" y="5172891"/>
            <a:ext cx="0" cy="64555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48988" y="5049106"/>
            <a:ext cx="43504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04511" y="4846422"/>
            <a:ext cx="61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tanh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089056" y="5027397"/>
            <a:ext cx="42131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4510366" y="4874247"/>
            <a:ext cx="638622" cy="298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776588" y="4729838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6694441" y="4270594"/>
            <a:ext cx="0" cy="80214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6306554" y="5196523"/>
            <a:ext cx="0" cy="64555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625865" y="5072738"/>
            <a:ext cx="43504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081388" y="4870054"/>
            <a:ext cx="61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tanh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565933" y="5051029"/>
            <a:ext cx="42131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5987243" y="4897879"/>
            <a:ext cx="638622" cy="298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196205" y="5755826"/>
            <a:ext cx="769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</a:t>
            </a:r>
            <a:r>
              <a:rPr lang="en-US" sz="2400" baseline="-25000" dirty="0" err="1" smtClean="0"/>
              <a:t>t</a:t>
            </a:r>
            <a:r>
              <a:rPr lang="en-US" sz="2400" baseline="-25000" dirty="0" smtClean="0"/>
              <a:t>=1</a:t>
            </a:r>
            <a:r>
              <a:rPr lang="en-US" sz="2400" dirty="0" smtClean="0"/>
              <a:t>=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‘P’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13683" y="4213695"/>
            <a:ext cx="619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t</a:t>
            </a:r>
            <a:r>
              <a:rPr lang="en-US" sz="2400" baseline="-25000" dirty="0" smtClean="0"/>
              <a:t>=1</a:t>
            </a:r>
            <a:endParaRPr lang="en-US" sz="24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6129299" y="5774713"/>
            <a:ext cx="769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</a:t>
            </a:r>
            <a:r>
              <a:rPr lang="en-US" sz="2400" baseline="-25000" dirty="0" err="1" smtClean="0"/>
              <a:t>t</a:t>
            </a:r>
            <a:r>
              <a:rPr lang="en-US" sz="2400" baseline="-25000" dirty="0" smtClean="0"/>
              <a:t>=3</a:t>
            </a:r>
            <a:r>
              <a:rPr lang="en-US" sz="2400" dirty="0" smtClean="0"/>
              <a:t>=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‘G’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04511" y="5755825"/>
            <a:ext cx="769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</a:t>
            </a:r>
            <a:r>
              <a:rPr lang="en-US" sz="2400" baseline="-25000" dirty="0" err="1" smtClean="0"/>
              <a:t>t</a:t>
            </a:r>
            <a:r>
              <a:rPr lang="en-US" sz="2400" baseline="-25000" dirty="0" smtClean="0"/>
              <a:t>=2</a:t>
            </a:r>
            <a:r>
              <a:rPr lang="en-US" sz="2400" dirty="0" smtClean="0"/>
              <a:t>=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‘I’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91308" y="4263858"/>
            <a:ext cx="852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t</a:t>
            </a:r>
            <a:r>
              <a:rPr lang="en-US" sz="2400" baseline="-25000" dirty="0" smtClean="0"/>
              <a:t>=3</a:t>
            </a:r>
            <a:endParaRPr lang="en-US" sz="2400" dirty="0" smtClean="0"/>
          </a:p>
        </p:txBody>
      </p:sp>
      <p:sp>
        <p:nvSpPr>
          <p:cNvPr id="77" name="TextBox 76"/>
          <p:cNvSpPr txBox="1"/>
          <p:nvPr/>
        </p:nvSpPr>
        <p:spPr>
          <a:xfrm>
            <a:off x="4370123" y="4262588"/>
            <a:ext cx="1045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t</a:t>
            </a:r>
            <a:r>
              <a:rPr lang="en-US" sz="2400" baseline="-25000" dirty="0" smtClean="0"/>
              <a:t>=2</a:t>
            </a:r>
            <a:endParaRPr lang="en-US" sz="2400" dirty="0" smtClean="0"/>
          </a:p>
        </p:txBody>
      </p:sp>
      <p:sp>
        <p:nvSpPr>
          <p:cNvPr id="79" name="TextBox 78"/>
          <p:cNvSpPr txBox="1"/>
          <p:nvPr/>
        </p:nvSpPr>
        <p:spPr>
          <a:xfrm>
            <a:off x="1429236" y="5818448"/>
            <a:ext cx="40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</a:t>
            </a:r>
            <a:r>
              <a:rPr lang="en-US" sz="2400" baseline="-25000" dirty="0" err="1" smtClean="0"/>
              <a:t>t</a:t>
            </a:r>
            <a:endParaRPr lang="en-US" sz="2400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1193457" y="4255110"/>
            <a:ext cx="412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h</a:t>
            </a:r>
            <a:r>
              <a:rPr lang="en-US" sz="2400" baseline="-25000" dirty="0" err="1" smtClean="0"/>
              <a:t>t</a:t>
            </a:r>
            <a:endParaRPr lang="en-US" sz="2400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67483" y="6508189"/>
            <a:ext cx="5973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https://www.analyticsvidhya.com/blog/2017/12/introduction-to-recurrent-neural-networks/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840515" y="5731303"/>
            <a:ext cx="579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 smtClean="0"/>
              <a:t>t-1</a:t>
            </a:r>
            <a:endParaRPr lang="en-US" sz="2400" dirty="0" smtClean="0"/>
          </a:p>
        </p:txBody>
      </p:sp>
      <p:sp>
        <p:nvSpPr>
          <p:cNvPr id="81" name="Freeform 80"/>
          <p:cNvSpPr/>
          <p:nvPr/>
        </p:nvSpPr>
        <p:spPr>
          <a:xfrm>
            <a:off x="1592958" y="4474744"/>
            <a:ext cx="671868" cy="1124613"/>
          </a:xfrm>
          <a:custGeom>
            <a:avLst/>
            <a:gdLst>
              <a:gd name="connsiteX0" fmla="*/ 0 w 671868"/>
              <a:gd name="connsiteY0" fmla="*/ 65056 h 1124613"/>
              <a:gd name="connsiteX1" fmla="*/ 441063 w 671868"/>
              <a:gd name="connsiteY1" fmla="*/ 11268 h 1124613"/>
              <a:gd name="connsiteX2" fmla="*/ 634701 w 671868"/>
              <a:gd name="connsiteY2" fmla="*/ 258694 h 1124613"/>
              <a:gd name="connsiteX3" fmla="*/ 666974 w 671868"/>
              <a:gd name="connsiteY3" fmla="*/ 721273 h 1124613"/>
              <a:gd name="connsiteX4" fmla="*/ 570155 w 671868"/>
              <a:gd name="connsiteY4" fmla="*/ 1054760 h 1124613"/>
              <a:gd name="connsiteX5" fmla="*/ 301214 w 671868"/>
              <a:gd name="connsiteY5" fmla="*/ 1119305 h 1124613"/>
              <a:gd name="connsiteX6" fmla="*/ 204395 w 671868"/>
              <a:gd name="connsiteY6" fmla="*/ 968698 h 1124613"/>
              <a:gd name="connsiteX7" fmla="*/ 204395 w 671868"/>
              <a:gd name="connsiteY7" fmla="*/ 904153 h 112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1868" h="1124613">
                <a:moveTo>
                  <a:pt x="0" y="65056"/>
                </a:moveTo>
                <a:cubicBezTo>
                  <a:pt x="167640" y="22025"/>
                  <a:pt x="335280" y="-21005"/>
                  <a:pt x="441063" y="11268"/>
                </a:cubicBezTo>
                <a:cubicBezTo>
                  <a:pt x="546846" y="43541"/>
                  <a:pt x="597049" y="140360"/>
                  <a:pt x="634701" y="258694"/>
                </a:cubicBezTo>
                <a:cubicBezTo>
                  <a:pt x="672353" y="377028"/>
                  <a:pt x="677732" y="588595"/>
                  <a:pt x="666974" y="721273"/>
                </a:cubicBezTo>
                <a:cubicBezTo>
                  <a:pt x="656216" y="853951"/>
                  <a:pt x="631115" y="988421"/>
                  <a:pt x="570155" y="1054760"/>
                </a:cubicBezTo>
                <a:cubicBezTo>
                  <a:pt x="509195" y="1121099"/>
                  <a:pt x="362174" y="1133649"/>
                  <a:pt x="301214" y="1119305"/>
                </a:cubicBezTo>
                <a:cubicBezTo>
                  <a:pt x="240254" y="1104961"/>
                  <a:pt x="220531" y="1004557"/>
                  <a:pt x="204395" y="968698"/>
                </a:cubicBezTo>
                <a:cubicBezTo>
                  <a:pt x="188259" y="932839"/>
                  <a:pt x="196327" y="918496"/>
                  <a:pt x="204395" y="904153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412" y="5847459"/>
            <a:ext cx="119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layer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55023" y="4611073"/>
            <a:ext cx="12489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Hidden</a:t>
            </a:r>
          </a:p>
          <a:p>
            <a:r>
              <a:rPr lang="en-US" dirty="0" smtClean="0"/>
              <a:t>(recurrent)</a:t>
            </a:r>
          </a:p>
          <a:p>
            <a:r>
              <a:rPr lang="en-US" dirty="0" smtClean="0"/>
              <a:t> layer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7730" y="3624263"/>
            <a:ext cx="14445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 layer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Softmax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583335" y="3450983"/>
            <a:ext cx="9623" cy="173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38" y="3190142"/>
            <a:ext cx="164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output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683048" y="3590465"/>
            <a:ext cx="1444512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 layer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Softmax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06974" y="3281914"/>
            <a:ext cx="357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‘I’</a:t>
            </a:r>
          </a:p>
          <a:p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462591" y="3265636"/>
            <a:ext cx="0" cy="3248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97205" y="3225494"/>
            <a:ext cx="441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‘G’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94441" y="3281397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‘S’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813049" y="3584980"/>
            <a:ext cx="1444512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 layer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Softmax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267200" y="3581400"/>
            <a:ext cx="1444512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 layer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Softmax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4989456" y="3212794"/>
            <a:ext cx="0" cy="3248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657022" y="3225494"/>
            <a:ext cx="0" cy="3248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2236" y="1524555"/>
            <a:ext cx="2577099" cy="63862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25" name="TextBox 24"/>
          <p:cNvSpPr txBox="1"/>
          <p:nvPr/>
        </p:nvSpPr>
        <p:spPr>
          <a:xfrm>
            <a:off x="6467770" y="1436666"/>
            <a:ext cx="70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6398" y="4115780"/>
            <a:ext cx="151875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Time-unrolled diagram of the RNN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7175721" y="3190142"/>
            <a:ext cx="331536" cy="32159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47595" y="2732011"/>
            <a:ext cx="750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 </a:t>
            </a:r>
            <a:r>
              <a:rPr lang="en-US" sz="1200" dirty="0" err="1" smtClean="0"/>
              <a:t>softmax</a:t>
            </a:r>
            <a:r>
              <a:rPr lang="en-US" sz="1200" dirty="0" smtClean="0"/>
              <a:t>, see </a:t>
            </a:r>
          </a:p>
          <a:p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://www.cse.cuhk.edu.hk/~</a:t>
            </a:r>
            <a:r>
              <a:rPr lang="en-US" sz="1200" dirty="0" smtClean="0">
                <a:hlinkClick r:id="rId4"/>
              </a:rPr>
              <a:t>khwong/www2/cmsc5707/5707_likelihood.pptx</a:t>
            </a:r>
            <a:endParaRPr lang="en-US" sz="1200" dirty="0" smtClean="0"/>
          </a:p>
          <a:p>
            <a:endParaRPr lang="en-US" sz="1200" dirty="0"/>
          </a:p>
        </p:txBody>
      </p:sp>
      <p:cxnSp>
        <p:nvCxnSpPr>
          <p:cNvPr id="27" name="Straight Arrow Connector 26"/>
          <p:cNvCxnSpPr>
            <a:stCxn id="23" idx="1"/>
          </p:cNvCxnSpPr>
          <p:nvPr/>
        </p:nvCxnSpPr>
        <p:spPr>
          <a:xfrm flipH="1">
            <a:off x="1902344" y="3055177"/>
            <a:ext cx="1345251" cy="92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8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414" y="650389"/>
            <a:ext cx="3913181" cy="355356"/>
          </a:xfrm>
        </p:spPr>
        <p:txBody>
          <a:bodyPr>
            <a:noAutofit/>
          </a:bodyPr>
          <a:lstStyle/>
          <a:p>
            <a:r>
              <a:rPr lang="en-US" sz="3200" dirty="0" smtClean="0"/>
              <a:t>Inside A : 3 neurons at time 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42" y="59095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Whx</a:t>
            </a:r>
            <a:r>
              <a:rPr lang="en-US" sz="2000" dirty="0" smtClean="0"/>
              <a:t>=[</a:t>
            </a:r>
            <a:r>
              <a:rPr lang="en-US" sz="2000" dirty="0" err="1" smtClean="0"/>
              <a:t>Whx</a:t>
            </a:r>
            <a:r>
              <a:rPr lang="en-US" sz="2000" dirty="0" smtClean="0"/>
              <a:t>(1),</a:t>
            </a:r>
            <a:r>
              <a:rPr lang="en-US" sz="2000" dirty="0" err="1" smtClean="0"/>
              <a:t>Whx</a:t>
            </a:r>
            <a:r>
              <a:rPr lang="en-US" sz="2000" dirty="0" smtClean="0"/>
              <a:t>(2),</a:t>
            </a:r>
            <a:r>
              <a:rPr lang="en-US" sz="2000" dirty="0" err="1" smtClean="0"/>
              <a:t>Whx</a:t>
            </a:r>
            <a:r>
              <a:rPr lang="en-US" sz="2000" dirty="0" smtClean="0"/>
              <a:t>(3),</a:t>
            </a:r>
            <a:r>
              <a:rPr lang="en-US" sz="2000" dirty="0" err="1" smtClean="0"/>
              <a:t>Whx</a:t>
            </a:r>
            <a:r>
              <a:rPr lang="en-US" sz="2000" dirty="0" smtClean="0"/>
              <a:t>(4)]</a:t>
            </a:r>
          </a:p>
          <a:p>
            <a:r>
              <a:rPr lang="en-US" sz="2000" dirty="0" smtClean="0"/>
              <a:t>X=[X(1),</a:t>
            </a:r>
            <a:r>
              <a:rPr lang="en-US" sz="2000" dirty="0"/>
              <a:t> </a:t>
            </a:r>
            <a:r>
              <a:rPr lang="en-US" sz="2000" dirty="0" smtClean="0"/>
              <a:t>X(2), X(3), X(4)]’</a:t>
            </a:r>
          </a:p>
          <a:p>
            <a:r>
              <a:rPr lang="en-US" sz="2000" dirty="0" err="1" smtClean="0"/>
              <a:t>Whh</a:t>
            </a:r>
            <a:r>
              <a:rPr lang="en-US" sz="2000" dirty="0" smtClean="0"/>
              <a:t>=[</a:t>
            </a:r>
            <a:r>
              <a:rPr lang="en-US" sz="2000" dirty="0" err="1" smtClean="0"/>
              <a:t>Whh</a:t>
            </a:r>
            <a:r>
              <a:rPr lang="en-US" sz="2000" dirty="0" smtClean="0"/>
              <a:t>(1),</a:t>
            </a:r>
            <a:r>
              <a:rPr lang="en-US" sz="2000" dirty="0" err="1" smtClean="0"/>
              <a:t>Whh</a:t>
            </a:r>
            <a:r>
              <a:rPr lang="en-US" sz="2000" dirty="0" smtClean="0"/>
              <a:t>(2),</a:t>
            </a:r>
            <a:r>
              <a:rPr lang="en-US" sz="2000" dirty="0" err="1" smtClean="0"/>
              <a:t>Whh</a:t>
            </a:r>
            <a:r>
              <a:rPr lang="en-US" sz="2000" dirty="0" smtClean="0"/>
              <a:t>(3)]’</a:t>
            </a:r>
          </a:p>
          <a:p>
            <a:r>
              <a:rPr lang="en-US" sz="2000" dirty="0" smtClean="0"/>
              <a:t>Bias=[bias(1),bias(2),bias(3)]’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584" y="6459065"/>
            <a:ext cx="2895600" cy="365125"/>
          </a:xfrm>
        </p:spPr>
        <p:txBody>
          <a:bodyPr/>
          <a:lstStyle/>
          <a:p>
            <a:r>
              <a:rPr lang="en-US" smtClean="0"/>
              <a:t>RNN v.0.a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1951" y="6170488"/>
            <a:ext cx="2133600" cy="365125"/>
          </a:xfrm>
        </p:spPr>
        <p:txBody>
          <a:bodyPr/>
          <a:lstStyle/>
          <a:p>
            <a:fld id="{7C12A529-2220-4038-9210-A21DB7BAEFCE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04612" y="5278166"/>
            <a:ext cx="6274194" cy="116844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516177" y="6254575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673701" y="5538612"/>
            <a:ext cx="1270113" cy="249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82647" y="5391235"/>
            <a:ext cx="493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Tanh</a:t>
            </a:r>
            <a:r>
              <a:rPr lang="en-US" sz="2000" dirty="0" smtClean="0"/>
              <a:t>(</a:t>
            </a:r>
            <a:r>
              <a:rPr lang="en-US" sz="2000" dirty="0" err="1" smtClean="0"/>
              <a:t>Whx</a:t>
            </a:r>
            <a:r>
              <a:rPr lang="en-US" sz="2000" dirty="0" smtClean="0"/>
              <a:t>*</a:t>
            </a:r>
            <a:r>
              <a:rPr lang="en-US" sz="2000" dirty="0" err="1" smtClean="0"/>
              <a:t>X+Whh</a:t>
            </a:r>
            <a:r>
              <a:rPr lang="en-US" sz="2000" dirty="0" smtClean="0"/>
              <a:t>(</a:t>
            </a:r>
            <a:r>
              <a:rPr lang="en-US" sz="2000" dirty="0"/>
              <a:t>1</a:t>
            </a:r>
            <a:r>
              <a:rPr lang="en-US" sz="2000" dirty="0" smtClean="0"/>
              <a:t>)*h</a:t>
            </a:r>
            <a:r>
              <a:rPr lang="en-US" sz="2000" baseline="-25000" dirty="0" smtClean="0"/>
              <a:t>t-1</a:t>
            </a:r>
            <a:r>
              <a:rPr lang="en-US" sz="2000" dirty="0" smtClean="0"/>
              <a:t>(</a:t>
            </a:r>
            <a:r>
              <a:rPr lang="en-US" sz="2000" dirty="0"/>
              <a:t>1</a:t>
            </a:r>
            <a:r>
              <a:rPr lang="en-US" sz="2000" dirty="0" smtClean="0"/>
              <a:t>)+bias(1))=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(</a:t>
            </a:r>
            <a:r>
              <a:rPr lang="en-US" sz="2000" dirty="0"/>
              <a:t>1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029354" y="5591054"/>
            <a:ext cx="842602" cy="23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800012" y="5420738"/>
            <a:ext cx="4859426" cy="4352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949855" y="5881512"/>
            <a:ext cx="86867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40958" y="647611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X(1)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90156" y="5865536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29396" y="5881512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94281" y="5883378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263736" y="6261303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386842" y="6234868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306433" y="6261303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89686" y="6440352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83265" y="6440352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X(3)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06433" y="6466309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X(4)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778806" y="5110735"/>
            <a:ext cx="754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79435" y="5101887"/>
            <a:ext cx="920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t-1</a:t>
            </a:r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1555779" y="3418796"/>
            <a:ext cx="6320881" cy="14628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7641614" y="3973654"/>
            <a:ext cx="1400054" cy="320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844547" y="3691847"/>
            <a:ext cx="5077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Tanh</a:t>
            </a:r>
            <a:r>
              <a:rPr lang="en-US" sz="2000" dirty="0" smtClean="0"/>
              <a:t>(</a:t>
            </a:r>
            <a:r>
              <a:rPr lang="en-US" sz="2000" dirty="0" err="1" smtClean="0"/>
              <a:t>Whx</a:t>
            </a:r>
            <a:r>
              <a:rPr lang="en-US" sz="2000" dirty="0" smtClean="0"/>
              <a:t>*</a:t>
            </a:r>
            <a:r>
              <a:rPr lang="en-US" sz="2000" dirty="0" err="1" smtClean="0"/>
              <a:t>X+Whh</a:t>
            </a:r>
            <a:r>
              <a:rPr lang="en-US" sz="2000" dirty="0" smtClean="0"/>
              <a:t>(</a:t>
            </a:r>
            <a:r>
              <a:rPr lang="en-US" sz="2000" dirty="0"/>
              <a:t>2</a:t>
            </a:r>
            <a:r>
              <a:rPr lang="en-US" sz="2000" dirty="0" smtClean="0"/>
              <a:t>)*h</a:t>
            </a:r>
            <a:r>
              <a:rPr lang="en-US" sz="2000" baseline="-25000" dirty="0" smtClean="0"/>
              <a:t>t-1</a:t>
            </a:r>
            <a:r>
              <a:rPr lang="en-US" sz="2000" dirty="0" smtClean="0"/>
              <a:t>(2)+bias(2))=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(2)</a:t>
            </a:r>
            <a:endParaRPr lang="en-US" sz="2000" dirty="0"/>
          </a:p>
        </p:txBody>
      </p:sp>
      <p:cxnSp>
        <p:nvCxnSpPr>
          <p:cNvPr id="56" name="Straight Arrow Connector 55"/>
          <p:cNvCxnSpPr>
            <a:endCxn id="93" idx="1"/>
          </p:cNvCxnSpPr>
          <p:nvPr/>
        </p:nvCxnSpPr>
        <p:spPr>
          <a:xfrm>
            <a:off x="914400" y="4005706"/>
            <a:ext cx="1087037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2897866" y="3525294"/>
            <a:ext cx="4775835" cy="765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047709" y="4316554"/>
            <a:ext cx="86867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988010" y="4300578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927250" y="4316554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892135" y="4318420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876660" y="3545777"/>
            <a:ext cx="754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669717" y="3494306"/>
            <a:ext cx="920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t-1</a:t>
            </a:r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1600200" y="1527056"/>
            <a:ext cx="6253754" cy="1462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3534001" y="2807261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7659438" y="2091299"/>
            <a:ext cx="1302200" cy="110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00012" y="1783553"/>
            <a:ext cx="4672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Tanh</a:t>
            </a:r>
            <a:r>
              <a:rPr lang="en-US" sz="2000" dirty="0" smtClean="0"/>
              <a:t>(</a:t>
            </a:r>
            <a:r>
              <a:rPr lang="en-US" sz="2000" dirty="0" err="1" smtClean="0"/>
              <a:t>Whx</a:t>
            </a:r>
            <a:r>
              <a:rPr lang="en-US" sz="2000" dirty="0" smtClean="0"/>
              <a:t>*</a:t>
            </a:r>
            <a:r>
              <a:rPr lang="en-US" sz="2000" dirty="0" err="1" smtClean="0"/>
              <a:t>X+Whh</a:t>
            </a:r>
            <a:r>
              <a:rPr lang="en-US" sz="2000" dirty="0" smtClean="0"/>
              <a:t>(</a:t>
            </a:r>
            <a:r>
              <a:rPr lang="en-US" sz="2000" dirty="0"/>
              <a:t>3</a:t>
            </a:r>
            <a:r>
              <a:rPr lang="en-US" sz="2000" dirty="0" smtClean="0"/>
              <a:t>)*h</a:t>
            </a:r>
            <a:r>
              <a:rPr lang="en-US" sz="2000" baseline="-25000" dirty="0" smtClean="0"/>
              <a:t>t-1</a:t>
            </a:r>
            <a:r>
              <a:rPr lang="en-US" sz="2000" dirty="0" smtClean="0"/>
              <a:t>(3)+bias(3))=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(3)</a:t>
            </a:r>
            <a:endParaRPr lang="en-US" sz="2000" dirty="0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1040807" y="2003139"/>
            <a:ext cx="890186" cy="98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2817836" y="1642938"/>
            <a:ext cx="4823778" cy="765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967679" y="2434198"/>
            <a:ext cx="86867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20361" y="2975951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X(1)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907980" y="2418222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847220" y="2434198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812105" y="2436064"/>
            <a:ext cx="8686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5281560" y="2813989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404666" y="2787554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6324257" y="2813989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416439" y="295471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X(2)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317034" y="295569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X(3)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358897" y="295262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X(4)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7844573" y="1579092"/>
            <a:ext cx="851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h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(3)</a:t>
            </a:r>
            <a:endParaRPr lang="en-US" sz="2800" dirty="0"/>
          </a:p>
        </p:txBody>
      </p:sp>
      <p:sp>
        <p:nvSpPr>
          <p:cNvPr id="90" name="TextBox 89"/>
          <p:cNvSpPr txBox="1"/>
          <p:nvPr/>
        </p:nvSpPr>
        <p:spPr>
          <a:xfrm>
            <a:off x="713266" y="1557419"/>
            <a:ext cx="920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t-1</a:t>
            </a:r>
            <a:r>
              <a:rPr lang="en-US" sz="2400" dirty="0" smtClean="0"/>
              <a:t>(3)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1932234" y="1840702"/>
            <a:ext cx="90881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Whh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001437" y="3821040"/>
            <a:ext cx="90881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Whh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905913" y="5453708"/>
            <a:ext cx="90881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Whh</a:t>
            </a:r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495159" y="4705593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5242718" y="4712321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365824" y="4685886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6285415" y="4712321"/>
            <a:ext cx="0" cy="3715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467897" y="490052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X(1)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4363975" y="487928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X(2)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264570" y="488026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X(3)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6306433" y="487720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X(4)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8892595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RNN1a: </a:t>
            </a:r>
            <a:r>
              <a:rPr lang="en-US" dirty="0" smtClean="0"/>
              <a:t>Numerical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whx</a:t>
            </a:r>
            <a:r>
              <a:rPr lang="en-US" dirty="0" smtClean="0"/>
              <a:t>=[</a:t>
            </a:r>
            <a:r>
              <a:rPr lang="en-US" dirty="0"/>
              <a:t>0.287027 0.84606  0.572392 0.486813</a:t>
            </a:r>
          </a:p>
          <a:p>
            <a:r>
              <a:rPr lang="en-US" dirty="0"/>
              <a:t>    0.902874 0.871522 0.691079 0.18998</a:t>
            </a:r>
          </a:p>
          <a:p>
            <a:r>
              <a:rPr lang="en-US" dirty="0"/>
              <a:t>    0.537524 0.09224  0.558159 0.491528]</a:t>
            </a:r>
          </a:p>
          <a:p>
            <a:r>
              <a:rPr lang="en-US" dirty="0"/>
              <a:t>why=[0.37168 0.974829459 0.830034886</a:t>
            </a:r>
          </a:p>
          <a:p>
            <a:r>
              <a:rPr lang="en-US" dirty="0"/>
              <a:t>    0.39141 0.282585823 0.659835709</a:t>
            </a:r>
          </a:p>
          <a:p>
            <a:r>
              <a:rPr lang="en-US" dirty="0"/>
              <a:t>    0.64985 0.09821557 0.332487804</a:t>
            </a:r>
          </a:p>
          <a:p>
            <a:r>
              <a:rPr lang="en-US" dirty="0"/>
              <a:t>    0.91266 0.32581642 0.144630018]</a:t>
            </a:r>
          </a:p>
          <a:p>
            <a:r>
              <a:rPr lang="sv-SE" dirty="0"/>
              <a:t>bias=0.567001*[1 1 1]' %random </a:t>
            </a:r>
            <a:r>
              <a:rPr lang="sv-SE" dirty="0" smtClean="0"/>
              <a:t>init. </a:t>
            </a:r>
            <a:r>
              <a:rPr lang="sv-SE" dirty="0"/>
              <a:t>val</a:t>
            </a:r>
          </a:p>
          <a:p>
            <a:r>
              <a:rPr lang="en-US" dirty="0" err="1"/>
              <a:t>whh</a:t>
            </a:r>
            <a:r>
              <a:rPr lang="en-US" dirty="0"/>
              <a:t>=0.427043*[1 1 1]'%random </a:t>
            </a:r>
            <a:r>
              <a:rPr lang="en-US" dirty="0" err="1" smtClean="0"/>
              <a:t>init.</a:t>
            </a:r>
            <a:r>
              <a:rPr lang="en-US" dirty="0" smtClean="0"/>
              <a:t> </a:t>
            </a:r>
            <a:r>
              <a:rPr lang="en-US" dirty="0" err="1"/>
              <a:t>val</a:t>
            </a:r>
            <a:endParaRPr lang="en-US" dirty="0"/>
          </a:p>
          <a:p>
            <a:r>
              <a:rPr lang="pt-BR" dirty="0"/>
              <a:t>ht(:,1)=[0 0 0]' %init val, assume zero</a:t>
            </a:r>
          </a:p>
          <a:p>
            <a:r>
              <a:rPr lang="de-DE" dirty="0" smtClean="0"/>
              <a:t>ht</a:t>
            </a:r>
            <a:r>
              <a:rPr lang="de-DE" dirty="0"/>
              <a:t>(:,t+1)=</a:t>
            </a:r>
            <a:r>
              <a:rPr lang="de-DE" dirty="0" smtClean="0"/>
              <a:t>tanh(whx*in</a:t>
            </a:r>
            <a:r>
              <a:rPr lang="de-DE" dirty="0"/>
              <a:t>(:,t)+whh.*ht(:,t)+bias</a:t>
            </a:r>
            <a:r>
              <a:rPr lang="de-DE" dirty="0" smtClean="0"/>
              <a:t>)</a:t>
            </a:r>
          </a:p>
          <a:p>
            <a:r>
              <a:rPr lang="de-DE" dirty="0" smtClean="0"/>
              <a:t>===== to verify========== for the first nueron , t=1</a:t>
            </a:r>
            <a:endParaRPr lang="de-DE" dirty="0"/>
          </a:p>
          <a:p>
            <a:r>
              <a:rPr lang="pt-BR" dirty="0"/>
              <a:t>h</a:t>
            </a:r>
            <a:r>
              <a:rPr lang="pt-BR" dirty="0" smtClean="0"/>
              <a:t>t(1,t+1)=tanh</a:t>
            </a:r>
            <a:r>
              <a:rPr lang="pt-BR" dirty="0"/>
              <a:t>([0.287027 0.84606  0.572392 0.486813]*[1 0 0 0</a:t>
            </a:r>
            <a:r>
              <a:rPr lang="pt-BR" dirty="0" smtClean="0"/>
              <a:t>]'+0*0.427043+0.567001)</a:t>
            </a:r>
            <a:endParaRPr lang="pt-BR" dirty="0"/>
          </a:p>
          <a:p>
            <a:r>
              <a:rPr lang="en-US" dirty="0"/>
              <a:t>= </a:t>
            </a:r>
            <a:r>
              <a:rPr lang="en-US" dirty="0" smtClean="0">
                <a:solidFill>
                  <a:srgbClr val="FF0000"/>
                </a:solidFill>
              </a:rPr>
              <a:t>0.6932</a:t>
            </a:r>
          </a:p>
          <a:p>
            <a:r>
              <a:rPr lang="pt-BR" dirty="0" smtClean="0"/>
              <a:t>ht(2,t+1</a:t>
            </a:r>
            <a:r>
              <a:rPr lang="pt-BR" dirty="0"/>
              <a:t>)=tanh</a:t>
            </a:r>
            <a:r>
              <a:rPr lang="pt-BR" dirty="0" smtClean="0"/>
              <a:t>([</a:t>
            </a:r>
            <a:r>
              <a:rPr lang="en-US" dirty="0"/>
              <a:t>0.902874 0.871522 0.691079 0.18998</a:t>
            </a:r>
            <a:r>
              <a:rPr lang="pt-BR" dirty="0" smtClean="0"/>
              <a:t>]*[</a:t>
            </a:r>
            <a:r>
              <a:rPr lang="pt-BR" dirty="0"/>
              <a:t>1 0 0 0]'+0*0.427043+0.567001)</a:t>
            </a:r>
          </a:p>
          <a:p>
            <a:r>
              <a:rPr lang="en-US" dirty="0">
                <a:solidFill>
                  <a:srgbClr val="0070C0"/>
                </a:solidFill>
              </a:rPr>
              <a:t>=</a:t>
            </a:r>
            <a:r>
              <a:rPr lang="en-US" dirty="0" smtClean="0">
                <a:solidFill>
                  <a:srgbClr val="0070C0"/>
                </a:solidFill>
              </a:rPr>
              <a:t>0.8996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Exercise 8a, find </a:t>
            </a:r>
            <a:r>
              <a:rPr lang="en-US" dirty="0" err="1" smtClean="0">
                <a:solidFill>
                  <a:srgbClr val="0070C0"/>
                </a:solidFill>
              </a:rPr>
              <a:t>ht</a:t>
            </a:r>
            <a:r>
              <a:rPr lang="en-US" dirty="0" smtClean="0">
                <a:solidFill>
                  <a:srgbClr val="0070C0"/>
                </a:solidFill>
              </a:rPr>
              <a:t>(3,t+1)=_____?  </a:t>
            </a:r>
            <a:r>
              <a:rPr lang="en-US" dirty="0" err="1" smtClean="0">
                <a:solidFill>
                  <a:srgbClr val="0070C0"/>
                </a:solidFill>
              </a:rPr>
              <a:t>ht</a:t>
            </a:r>
            <a:r>
              <a:rPr lang="en-US" dirty="0" smtClean="0">
                <a:solidFill>
                  <a:srgbClr val="0070C0"/>
                </a:solidFill>
              </a:rPr>
              <a:t>(1,t+2)=_____? </a:t>
            </a:r>
            <a:r>
              <a:rPr lang="en-US" dirty="0" err="1" smtClean="0">
                <a:solidFill>
                  <a:srgbClr val="0070C0"/>
                </a:solidFill>
              </a:rPr>
              <a:t>ht</a:t>
            </a:r>
            <a:r>
              <a:rPr lang="en-US" dirty="0" smtClean="0">
                <a:solidFill>
                  <a:srgbClr val="0070C0"/>
                </a:solidFill>
              </a:rPr>
              <a:t>(2,t+2)= _____?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Exercise 8b, find output of the output layer at time 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13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029200" y="914400"/>
            <a:ext cx="1143000" cy="3505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800600" y="1219200"/>
            <a:ext cx="1371600" cy="415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1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8500" y="100519"/>
            <a:ext cx="5562600" cy="381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Matlab</a:t>
            </a:r>
            <a:r>
              <a:rPr lang="en-US" sz="3200" dirty="0" smtClean="0">
                <a:solidFill>
                  <a:srgbClr val="FF0000"/>
                </a:solidFill>
              </a:rPr>
              <a:t> demo: </a:t>
            </a:r>
            <a:r>
              <a:rPr lang="en-US" sz="3200" dirty="0" smtClean="0">
                <a:solidFill>
                  <a:srgbClr val="FF0000"/>
                </a:solidFill>
              </a:rPr>
              <a:t>Answer RNN1a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3" y="100519"/>
            <a:ext cx="4467224" cy="6317456"/>
          </a:xfrm>
        </p:spPr>
        <p:txBody>
          <a:bodyPr>
            <a:noAutofit/>
          </a:bodyPr>
          <a:lstStyle/>
          <a:p>
            <a:r>
              <a:rPr lang="en-US" sz="1100" dirty="0"/>
              <a:t>%rnn2.m</a:t>
            </a:r>
          </a:p>
          <a:p>
            <a:r>
              <a:rPr lang="en-US" sz="1100" dirty="0"/>
              <a:t>%https://stackoverflow.com/questions/50050056/simple-</a:t>
            </a:r>
            <a:r>
              <a:rPr lang="en-US" sz="1100" dirty="0" err="1"/>
              <a:t>rnn</a:t>
            </a:r>
            <a:r>
              <a:rPr lang="en-US" sz="1100" dirty="0"/>
              <a:t>-example-showing-</a:t>
            </a:r>
            <a:r>
              <a:rPr lang="en-US" sz="1100" dirty="0" err="1"/>
              <a:t>numerics</a:t>
            </a:r>
            <a:endParaRPr lang="en-US" sz="1100" dirty="0"/>
          </a:p>
          <a:p>
            <a:r>
              <a:rPr lang="en-US" sz="1100" dirty="0"/>
              <a:t>%https://www.analyticsvidhya.com/blog/2017/12/introduction-to-recurrent-neural-networks/</a:t>
            </a:r>
          </a:p>
          <a:p>
            <a:r>
              <a:rPr lang="en-US" sz="1100" dirty="0"/>
              <a:t>clear</a:t>
            </a:r>
          </a:p>
          <a:p>
            <a:r>
              <a:rPr lang="en-US" sz="1100" dirty="0" err="1"/>
              <a:t>in_P</a:t>
            </a:r>
            <a:r>
              <a:rPr lang="en-US" sz="1100" dirty="0"/>
              <a:t>=[1 0 0 0]'</a:t>
            </a:r>
          </a:p>
          <a:p>
            <a:r>
              <a:rPr lang="en-US" sz="1100" dirty="0" err="1"/>
              <a:t>in_I</a:t>
            </a:r>
            <a:r>
              <a:rPr lang="en-US" sz="1100" dirty="0"/>
              <a:t>=[0 1 0 0]'</a:t>
            </a:r>
          </a:p>
          <a:p>
            <a:r>
              <a:rPr lang="en-US" sz="1100" dirty="0" err="1"/>
              <a:t>in_G</a:t>
            </a:r>
            <a:r>
              <a:rPr lang="en-US" sz="1100" dirty="0"/>
              <a:t>=[0 0 1 0]'</a:t>
            </a:r>
          </a:p>
          <a:p>
            <a:r>
              <a:rPr lang="en-US" sz="1100" dirty="0" err="1"/>
              <a:t>in_S</a:t>
            </a:r>
            <a:r>
              <a:rPr lang="en-US" sz="1100" dirty="0"/>
              <a:t>=[0 0 1 0]'</a:t>
            </a:r>
          </a:p>
          <a:p>
            <a:r>
              <a:rPr lang="en-US" sz="1100" dirty="0"/>
              <a:t>in=[</a:t>
            </a:r>
            <a:r>
              <a:rPr lang="en-US" sz="1100" dirty="0" err="1"/>
              <a:t>in_P,in_I,in_G</a:t>
            </a:r>
            <a:r>
              <a:rPr lang="en-US" sz="1100" dirty="0"/>
              <a:t>, </a:t>
            </a:r>
            <a:r>
              <a:rPr lang="en-US" sz="1100" dirty="0" err="1"/>
              <a:t>in_S</a:t>
            </a:r>
            <a:r>
              <a:rPr lang="en-US" sz="1100" dirty="0"/>
              <a:t>]</a:t>
            </a:r>
          </a:p>
          <a:p>
            <a:r>
              <a:rPr lang="en-US" sz="1100" dirty="0" err="1" smtClean="0"/>
              <a:t>whx</a:t>
            </a:r>
            <a:r>
              <a:rPr lang="en-US" sz="1100" dirty="0" smtClean="0"/>
              <a:t>=[</a:t>
            </a:r>
            <a:r>
              <a:rPr lang="en-US" sz="1100" dirty="0"/>
              <a:t>0.287027 0.84606  0.572392 0.486813</a:t>
            </a:r>
          </a:p>
          <a:p>
            <a:r>
              <a:rPr lang="en-US" sz="1100" dirty="0"/>
              <a:t>    0.902874 0.871522 0.691079 0.18998</a:t>
            </a:r>
          </a:p>
          <a:p>
            <a:r>
              <a:rPr lang="en-US" sz="1100" dirty="0"/>
              <a:t>    0.537524 0.09224  0.558159 0.491528]</a:t>
            </a:r>
          </a:p>
          <a:p>
            <a:r>
              <a:rPr lang="en-US" sz="1100" dirty="0"/>
              <a:t>why=[0.37168 0.974829459 0.830034886</a:t>
            </a:r>
          </a:p>
          <a:p>
            <a:r>
              <a:rPr lang="en-US" sz="1100" dirty="0"/>
              <a:t>    0.39141 0.282585823 0.659835709</a:t>
            </a:r>
          </a:p>
          <a:p>
            <a:r>
              <a:rPr lang="en-US" sz="1100" dirty="0"/>
              <a:t>    0.64985 0.09821557 0.332487804</a:t>
            </a:r>
          </a:p>
          <a:p>
            <a:r>
              <a:rPr lang="en-US" sz="1100" dirty="0"/>
              <a:t>    0.91266 0.32581642 0.144630018]</a:t>
            </a:r>
          </a:p>
          <a:p>
            <a:r>
              <a:rPr lang="sv-SE" sz="1100" dirty="0"/>
              <a:t>bias=0.567001*[1 1 1]' %random init val</a:t>
            </a:r>
          </a:p>
          <a:p>
            <a:r>
              <a:rPr lang="en-US" sz="1100" dirty="0" err="1"/>
              <a:t>whh</a:t>
            </a:r>
            <a:r>
              <a:rPr lang="en-US" sz="1100" dirty="0"/>
              <a:t>=0.427043*[1 1 1]'%random </a:t>
            </a:r>
            <a:r>
              <a:rPr lang="en-US" sz="1100" dirty="0" err="1"/>
              <a:t>init</a:t>
            </a:r>
            <a:r>
              <a:rPr lang="en-US" sz="1100" dirty="0"/>
              <a:t> </a:t>
            </a:r>
            <a:r>
              <a:rPr lang="en-US" sz="1100" dirty="0" err="1"/>
              <a:t>val</a:t>
            </a:r>
            <a:endParaRPr lang="en-US" sz="1100" dirty="0"/>
          </a:p>
          <a:p>
            <a:r>
              <a:rPr lang="pt-BR" sz="1100" dirty="0"/>
              <a:t>ht(:,1)=[0 0 0]' %init val, assume zero</a:t>
            </a:r>
          </a:p>
          <a:p>
            <a:r>
              <a:rPr lang="en-US" sz="1100" dirty="0"/>
              <a:t>for t = 1:length(in)-</a:t>
            </a:r>
            <a:r>
              <a:rPr lang="en-US" sz="1100" dirty="0" smtClean="0"/>
              <a:t>1 %</a:t>
            </a:r>
          </a:p>
          <a:p>
            <a:r>
              <a:rPr lang="en-US" sz="1100" dirty="0" smtClean="0"/>
              <a:t>    t</a:t>
            </a:r>
          </a:p>
          <a:p>
            <a:r>
              <a:rPr lang="de-DE" sz="1100" dirty="0" smtClean="0"/>
              <a:t>    </a:t>
            </a:r>
            <a:r>
              <a:rPr lang="de-DE" sz="1100" dirty="0"/>
              <a:t>ht(:,t+1)=</a:t>
            </a:r>
            <a:r>
              <a:rPr lang="de-DE" sz="1100" dirty="0" smtClean="0"/>
              <a:t>tanh(whx*in</a:t>
            </a:r>
            <a:r>
              <a:rPr lang="de-DE" sz="1100" dirty="0"/>
              <a:t>(:,t)+whh.*ht(:,t)+bias</a:t>
            </a:r>
            <a:r>
              <a:rPr lang="de-DE" sz="1100" dirty="0" smtClean="0"/>
              <a:t>) %recuurent layer</a:t>
            </a:r>
            <a:endParaRPr lang="de-DE" sz="1100" dirty="0"/>
          </a:p>
          <a:p>
            <a:r>
              <a:rPr lang="en-US" sz="1100" dirty="0"/>
              <a:t>    </a:t>
            </a:r>
            <a:r>
              <a:rPr lang="en-US" sz="1100" dirty="0" err="1"/>
              <a:t>y_out</a:t>
            </a:r>
            <a:r>
              <a:rPr lang="en-US" sz="1100" dirty="0"/>
              <a:t>(:,t+1)=why*</a:t>
            </a:r>
            <a:r>
              <a:rPr lang="en-US" sz="1100" dirty="0" err="1"/>
              <a:t>ht</a:t>
            </a:r>
            <a:r>
              <a:rPr lang="en-US" sz="1100" dirty="0"/>
              <a:t>(:,t+1)</a:t>
            </a:r>
          </a:p>
          <a:p>
            <a:r>
              <a:rPr lang="en-US" sz="1100" dirty="0"/>
              <a:t>    </a:t>
            </a:r>
            <a:r>
              <a:rPr lang="en-US" sz="1100" dirty="0" err="1"/>
              <a:t>softmax_y_out</a:t>
            </a:r>
            <a:r>
              <a:rPr lang="en-US" sz="1100" dirty="0"/>
              <a:t>(:,t+1)=</a:t>
            </a:r>
            <a:r>
              <a:rPr lang="en-US" sz="1100" dirty="0" err="1"/>
              <a:t>softmax</a:t>
            </a:r>
            <a:r>
              <a:rPr lang="en-US" sz="1100" dirty="0"/>
              <a:t>(</a:t>
            </a:r>
            <a:r>
              <a:rPr lang="en-US" sz="1100" dirty="0" err="1"/>
              <a:t>y_out</a:t>
            </a:r>
            <a:r>
              <a:rPr lang="en-US" sz="1100" dirty="0"/>
              <a:t>(:,t+1</a:t>
            </a:r>
            <a:r>
              <a:rPr lang="en-US" sz="1100" dirty="0" smtClean="0"/>
              <a:t>)) %output layer</a:t>
            </a:r>
            <a:endParaRPr lang="en-US" sz="1100" dirty="0"/>
          </a:p>
          <a:p>
            <a:r>
              <a:rPr lang="en-US" sz="1100" dirty="0"/>
              <a:t>end</a:t>
            </a:r>
          </a:p>
          <a:p>
            <a:r>
              <a:rPr lang="en-US" sz="1100" dirty="0"/>
              <a:t>'print result ==================='</a:t>
            </a:r>
          </a:p>
          <a:p>
            <a:r>
              <a:rPr lang="en-US" sz="1100" dirty="0" err="1"/>
              <a:t>ht</a:t>
            </a:r>
            <a:endParaRPr lang="en-US" sz="1100" dirty="0"/>
          </a:p>
          <a:p>
            <a:r>
              <a:rPr lang="en-US" sz="1100" dirty="0" err="1"/>
              <a:t>y_out</a:t>
            </a:r>
            <a:endParaRPr lang="en-US" sz="1100" dirty="0"/>
          </a:p>
          <a:p>
            <a:r>
              <a:rPr lang="en-US" sz="1100" dirty="0" err="1" smtClean="0"/>
              <a:t>softmax_y_out</a:t>
            </a:r>
            <a:r>
              <a:rPr lang="en-US" sz="1400" dirty="0" smtClean="0"/>
              <a:t>    </a:t>
            </a: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000" dirty="0" smtClean="0"/>
          </a:p>
          <a:p>
            <a:endParaRPr lang="en-US" sz="1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6774" y="609600"/>
            <a:ext cx="4314825" cy="6019800"/>
          </a:xfrm>
        </p:spPr>
        <p:txBody>
          <a:bodyPr>
            <a:noAutofit/>
          </a:bodyPr>
          <a:lstStyle/>
          <a:p>
            <a:r>
              <a:rPr lang="en-US" sz="1800" dirty="0"/>
              <a:t>print result ===================</a:t>
            </a:r>
          </a:p>
          <a:p>
            <a:r>
              <a:rPr lang="en-US" sz="1800" dirty="0" err="1" smtClean="0"/>
              <a:t>ht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</a:p>
          <a:p>
            <a:r>
              <a:rPr lang="en-US" sz="1800" dirty="0" smtClean="0"/>
              <a:t>        </a:t>
            </a:r>
            <a:r>
              <a:rPr lang="en-US" sz="1800" i="1" u="sng" dirty="0"/>
              <a:t>0    </a:t>
            </a:r>
            <a:r>
              <a:rPr lang="en-US" sz="1800" i="1" u="sng" dirty="0">
                <a:solidFill>
                  <a:srgbClr val="FF0000"/>
                </a:solidFill>
              </a:rPr>
              <a:t>0.6932 </a:t>
            </a:r>
            <a:r>
              <a:rPr lang="en-US" sz="1800" i="1" u="sng" dirty="0"/>
              <a:t>   </a:t>
            </a:r>
            <a:r>
              <a:rPr lang="en-US" sz="1800" dirty="0"/>
              <a:t>0.9365    0.9120</a:t>
            </a:r>
          </a:p>
          <a:p>
            <a:r>
              <a:rPr lang="en-US" sz="1800" dirty="0"/>
              <a:t>         0   </a:t>
            </a:r>
            <a:r>
              <a:rPr lang="en-US" sz="1800" dirty="0">
                <a:solidFill>
                  <a:srgbClr val="0070C0"/>
                </a:solidFill>
              </a:rPr>
              <a:t> 0.8996    </a:t>
            </a:r>
            <a:r>
              <a:rPr lang="en-US" sz="1800" dirty="0"/>
              <a:t>0.9491    0.9307</a:t>
            </a:r>
          </a:p>
          <a:p>
            <a:r>
              <a:rPr lang="en-US" sz="1800" dirty="0"/>
              <a:t>         0    0.8021    0.7623    0.8958</a:t>
            </a:r>
          </a:p>
          <a:p>
            <a:r>
              <a:rPr lang="en-US" sz="1800" dirty="0" err="1" smtClean="0"/>
              <a:t>y_out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</a:p>
          <a:p>
            <a:r>
              <a:rPr lang="en-US" sz="1800" dirty="0" smtClean="0"/>
              <a:t>        </a:t>
            </a:r>
            <a:r>
              <a:rPr lang="en-US" sz="1800" dirty="0"/>
              <a:t>0    1.8003    1.9061    1.9898</a:t>
            </a:r>
          </a:p>
          <a:p>
            <a:r>
              <a:rPr lang="en-US" sz="1800" dirty="0"/>
              <a:t>         0    1.0548    1.1378    1.2111</a:t>
            </a:r>
          </a:p>
          <a:p>
            <a:r>
              <a:rPr lang="en-US" sz="1800" dirty="0"/>
              <a:t>         0    0.8055    0.9553    0.9819</a:t>
            </a:r>
          </a:p>
          <a:p>
            <a:r>
              <a:rPr lang="en-US" sz="1800" dirty="0"/>
              <a:t>         0    1.0417    1.2742    1.2651</a:t>
            </a:r>
          </a:p>
          <a:p>
            <a:r>
              <a:rPr lang="en-US" sz="1800" dirty="0" err="1" smtClean="0"/>
              <a:t>softmax_y_out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</a:p>
          <a:p>
            <a:r>
              <a:rPr lang="en-US" sz="1800" dirty="0" smtClean="0"/>
              <a:t>         </a:t>
            </a:r>
            <a:r>
              <a:rPr lang="en-US" sz="1800" dirty="0"/>
              <a:t>0    0.4324    0.4198    0.4332</a:t>
            </a:r>
          </a:p>
          <a:p>
            <a:r>
              <a:rPr lang="en-US" sz="1800" dirty="0"/>
              <a:t>         0    0.2052    0.1947    0.1988</a:t>
            </a:r>
          </a:p>
          <a:p>
            <a:r>
              <a:rPr lang="en-US" sz="1800" dirty="0"/>
              <a:t>         0    0.1599    0.1622    0.1581</a:t>
            </a:r>
          </a:p>
          <a:p>
            <a:r>
              <a:rPr lang="en-US" sz="1800" dirty="0"/>
              <a:t>         0    0.2025    0.2232    0.2099</a:t>
            </a:r>
          </a:p>
          <a:p>
            <a:endParaRPr lang="en-US" sz="1800" dirty="0"/>
          </a:p>
          <a:p>
            <a:r>
              <a:rPr lang="en-US" sz="1800" dirty="0"/>
              <a:t>&gt;&gt;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3005" y="5674903"/>
            <a:ext cx="2895600" cy="365125"/>
          </a:xfrm>
        </p:spPr>
        <p:txBody>
          <a:bodyPr/>
          <a:lstStyle/>
          <a:p>
            <a:r>
              <a:rPr lang="en-US" smtClean="0"/>
              <a:t>RNN v.0.a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05957" y="5562600"/>
            <a:ext cx="413324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%https://stackoverflow.com/questions/50050056/simple-</a:t>
            </a:r>
            <a:r>
              <a:rPr lang="en-US" sz="1100" dirty="0" err="1"/>
              <a:t>rnn</a:t>
            </a:r>
            <a:r>
              <a:rPr lang="en-US" sz="1100" dirty="0"/>
              <a:t>-example-showing-</a:t>
            </a:r>
            <a:r>
              <a:rPr lang="en-US" sz="1100" dirty="0" err="1"/>
              <a:t>numerics</a:t>
            </a:r>
            <a:endParaRPr lang="en-US" sz="1100" dirty="0"/>
          </a:p>
          <a:p>
            <a:r>
              <a:rPr lang="en-US" sz="1100" dirty="0"/>
              <a:t>%https://www.analyticsvidhya.com/blog/2017/12/introduction-to-recurrent-neural-networks/</a:t>
            </a:r>
          </a:p>
          <a:p>
            <a:endParaRPr lang="en-US" sz="11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38800" y="1219200"/>
            <a:ext cx="2971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flipH="1">
            <a:off x="8458200" y="1295400"/>
            <a:ext cx="68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05600" y="12954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86616" y="1971225"/>
            <a:ext cx="666583" cy="238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239000" y="481519"/>
            <a:ext cx="533400" cy="813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400800" y="481519"/>
            <a:ext cx="1371600" cy="1489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61862" y="6172202"/>
            <a:ext cx="7429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Answer8: </a:t>
            </a:r>
            <a:r>
              <a:rPr lang="en-US" dirty="0">
                <a:solidFill>
                  <a:srgbClr val="FF0000"/>
                </a:solidFill>
              </a:rPr>
              <a:t>find </a:t>
            </a:r>
            <a:r>
              <a:rPr lang="en-US" dirty="0" err="1" smtClean="0">
                <a:solidFill>
                  <a:srgbClr val="FF0000"/>
                </a:solidFill>
              </a:rPr>
              <a:t>ht</a:t>
            </a:r>
            <a:r>
              <a:rPr lang="en-US" dirty="0" smtClean="0">
                <a:solidFill>
                  <a:srgbClr val="FF0000"/>
                </a:solidFill>
              </a:rPr>
              <a:t>(3,t+1)=</a:t>
            </a:r>
            <a:r>
              <a:rPr lang="en-US" dirty="0">
                <a:solidFill>
                  <a:srgbClr val="FF0000"/>
                </a:solidFill>
              </a:rPr>
              <a:t> 0.8021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ht</a:t>
            </a:r>
            <a:r>
              <a:rPr lang="en-US" dirty="0">
                <a:solidFill>
                  <a:srgbClr val="FF0000"/>
                </a:solidFill>
              </a:rPr>
              <a:t>(1,t+2</a:t>
            </a:r>
            <a:r>
              <a:rPr lang="en-US" dirty="0" smtClean="0">
                <a:solidFill>
                  <a:srgbClr val="FF0000"/>
                </a:solidFill>
              </a:rPr>
              <a:t>)=</a:t>
            </a:r>
            <a:r>
              <a:rPr lang="en-US" dirty="0">
                <a:solidFill>
                  <a:srgbClr val="FF0000"/>
                </a:solidFill>
              </a:rPr>
              <a:t> 0.9365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ht</a:t>
            </a:r>
            <a:r>
              <a:rPr lang="en-US" dirty="0">
                <a:solidFill>
                  <a:srgbClr val="FF0000"/>
                </a:solidFill>
              </a:rPr>
              <a:t>(2,t+2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=0.9491.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1065"/>
            <a:ext cx="8229600" cy="4300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 </a:t>
            </a:r>
            <a:r>
              <a:rPr lang="en-US" dirty="0" smtClean="0">
                <a:solidFill>
                  <a:srgbClr val="FF0000"/>
                </a:solidFill>
              </a:rPr>
              <a:t>RNN1b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7970" y="789870"/>
            <a:ext cx="8229600" cy="5715000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r>
              <a:rPr lang="en-US" sz="2900" dirty="0"/>
              <a:t>why=[0.37168 0.974829459 0.830034886</a:t>
            </a:r>
          </a:p>
          <a:p>
            <a:r>
              <a:rPr lang="en-US" sz="2900" dirty="0"/>
              <a:t>    0.39141 0.282585823 0.659835709</a:t>
            </a:r>
          </a:p>
          <a:p>
            <a:r>
              <a:rPr lang="en-US" sz="2900" dirty="0"/>
              <a:t>    0.64985 0.09821557 0.332487804</a:t>
            </a:r>
          </a:p>
          <a:p>
            <a:r>
              <a:rPr lang="en-US" sz="2900" dirty="0"/>
              <a:t>    0.91266 0.32581642 0.144630018</a:t>
            </a:r>
            <a:r>
              <a:rPr lang="en-US" sz="2900" dirty="0" smtClean="0"/>
              <a:t>]</a:t>
            </a:r>
          </a:p>
          <a:p>
            <a:endParaRPr lang="en-US" sz="2900" dirty="0"/>
          </a:p>
          <a:p>
            <a:r>
              <a:rPr lang="en-US" sz="2900" dirty="0"/>
              <a:t> </a:t>
            </a:r>
            <a:r>
              <a:rPr lang="en-US" sz="2900" dirty="0" err="1"/>
              <a:t>y_out</a:t>
            </a:r>
            <a:r>
              <a:rPr lang="en-US" sz="2900" dirty="0"/>
              <a:t>(:,t+1)=why*</a:t>
            </a:r>
            <a:r>
              <a:rPr lang="en-US" sz="2900" dirty="0" err="1"/>
              <a:t>ht</a:t>
            </a:r>
            <a:r>
              <a:rPr lang="en-US" sz="2900" dirty="0"/>
              <a:t>(:,t+1</a:t>
            </a:r>
            <a:r>
              <a:rPr lang="en-US" sz="2900" dirty="0" smtClean="0"/>
              <a:t>)</a:t>
            </a:r>
          </a:p>
          <a:p>
            <a:r>
              <a:rPr lang="en-US" sz="2900" dirty="0" err="1"/>
              <a:t>ht</a:t>
            </a:r>
            <a:r>
              <a:rPr lang="en-US" sz="2900" dirty="0"/>
              <a:t> =</a:t>
            </a:r>
          </a:p>
          <a:p>
            <a:r>
              <a:rPr lang="en-US" sz="2900" dirty="0"/>
              <a:t>        </a:t>
            </a:r>
            <a:r>
              <a:rPr lang="en-US" sz="2900" i="1" u="sng" dirty="0"/>
              <a:t>0    </a:t>
            </a:r>
            <a:r>
              <a:rPr lang="en-US" sz="2900" i="1" u="sng" dirty="0">
                <a:solidFill>
                  <a:srgbClr val="FF0000"/>
                </a:solidFill>
              </a:rPr>
              <a:t>0.6932 </a:t>
            </a:r>
            <a:r>
              <a:rPr lang="en-US" sz="2900" i="1" u="sng" dirty="0"/>
              <a:t>   </a:t>
            </a:r>
            <a:r>
              <a:rPr lang="en-US" sz="2900" dirty="0"/>
              <a:t>0.9365    0.9120</a:t>
            </a:r>
          </a:p>
          <a:p>
            <a:r>
              <a:rPr lang="en-US" sz="2900" dirty="0"/>
              <a:t>         0   </a:t>
            </a:r>
            <a:r>
              <a:rPr lang="en-US" sz="2900" dirty="0">
                <a:solidFill>
                  <a:srgbClr val="0070C0"/>
                </a:solidFill>
              </a:rPr>
              <a:t> 0.8996    </a:t>
            </a:r>
            <a:r>
              <a:rPr lang="en-US" sz="2900" dirty="0"/>
              <a:t>0.9491    0.9307</a:t>
            </a:r>
          </a:p>
          <a:p>
            <a:r>
              <a:rPr lang="en-US" sz="2900" dirty="0"/>
              <a:t>         0    0.8021    0.7623    0.8958</a:t>
            </a:r>
          </a:p>
          <a:p>
            <a:r>
              <a:rPr lang="en-US" sz="2900" dirty="0" err="1"/>
              <a:t>y_out</a:t>
            </a:r>
            <a:r>
              <a:rPr lang="en-US" sz="2900" dirty="0"/>
              <a:t> =</a:t>
            </a:r>
          </a:p>
          <a:p>
            <a:r>
              <a:rPr lang="en-US" sz="2900" dirty="0"/>
              <a:t>        0    1.8003    1.9061    1.9898</a:t>
            </a:r>
          </a:p>
          <a:p>
            <a:r>
              <a:rPr lang="en-US" sz="2900" dirty="0"/>
              <a:t>         0    1.0548    1.1378    1.2111</a:t>
            </a:r>
          </a:p>
          <a:p>
            <a:r>
              <a:rPr lang="en-US" sz="2900" dirty="0"/>
              <a:t>         0    0.8055    0.9553    0.9819</a:t>
            </a:r>
          </a:p>
          <a:p>
            <a:r>
              <a:rPr lang="en-US" sz="2900" dirty="0"/>
              <a:t>         0    1.0417    1.2742    1.2651</a:t>
            </a:r>
          </a:p>
          <a:p>
            <a:r>
              <a:rPr lang="en-US" sz="2900" dirty="0" err="1"/>
              <a:t>softmax_y_out</a:t>
            </a:r>
            <a:r>
              <a:rPr lang="en-US" sz="2900" dirty="0"/>
              <a:t> =</a:t>
            </a:r>
          </a:p>
          <a:p>
            <a:r>
              <a:rPr lang="en-US" sz="2900" dirty="0"/>
              <a:t>         0    0.4324    0.4198    0.4332</a:t>
            </a:r>
          </a:p>
          <a:p>
            <a:r>
              <a:rPr lang="en-US" sz="2900" dirty="0"/>
              <a:t>         0    0.2052    0.1947    0.1988</a:t>
            </a:r>
          </a:p>
          <a:p>
            <a:r>
              <a:rPr lang="en-US" sz="2900" dirty="0"/>
              <a:t>         0    0.1599    0.1622    0.1581</a:t>
            </a:r>
          </a:p>
          <a:p>
            <a:r>
              <a:rPr lang="en-US" sz="2900" dirty="0"/>
              <a:t>         0    0.2025    0.2232    0.2099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3958" y="6345844"/>
            <a:ext cx="2895600" cy="365125"/>
          </a:xfrm>
        </p:spPr>
        <p:txBody>
          <a:bodyPr/>
          <a:lstStyle/>
          <a:p>
            <a:r>
              <a:rPr lang="en-US" smtClean="0"/>
              <a:t>RNN v.0.a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03386" y="4113996"/>
            <a:ext cx="3033219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160587" y="3809196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880743" y="3797937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452249" y="5177332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117863" y="5163983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869283" y="5163983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89852" y="5477378"/>
            <a:ext cx="899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753988" y="5480666"/>
            <a:ext cx="85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606856" y="5445451"/>
            <a:ext cx="78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(3)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206626" y="3797937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581562" y="3809196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25914" y="4561115"/>
            <a:ext cx="201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Weights: Why (4x3)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120801" y="1845274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738391" y="1845274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7510907" y="1832875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8178201" y="1832875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/>
          </p:nvPr>
        </p:nvGraphicFramePr>
        <p:xfrm>
          <a:off x="5562600" y="2137226"/>
          <a:ext cx="3314789" cy="1660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676160" imgH="838080" progId="Equation.3">
                  <p:embed/>
                </p:oleObj>
              </mc:Choice>
              <mc:Fallback>
                <p:oleObj name="Equation" r:id="rId3" imgW="167616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2600" y="2137226"/>
                        <a:ext cx="3314789" cy="1660315"/>
                      </a:xfrm>
                      <a:prstGeom prst="rect">
                        <a:avLst/>
                      </a:prstGeom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017096" y="4014585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Y_out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=1,2,3,4</a:t>
            </a:r>
            <a:endParaRPr lang="en-US" sz="2800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5829236" y="1309655"/>
            <a:ext cx="3275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Softmax</a:t>
            </a:r>
            <a:r>
              <a:rPr lang="en-US" sz="2800" dirty="0" smtClean="0"/>
              <a:t>(</a:t>
            </a:r>
            <a:r>
              <a:rPr lang="en-US" sz="2800" dirty="0" err="1" smtClean="0"/>
              <a:t>y_out</a:t>
            </a:r>
            <a:r>
              <a:rPr lang="en-US" sz="2800" smtClean="0"/>
              <a:t>)</a:t>
            </a:r>
            <a:r>
              <a:rPr lang="en-US" sz="2800" baseline="-25000" smtClean="0"/>
              <a:t>i</a:t>
            </a:r>
            <a:r>
              <a:rPr lang="en-US" sz="2800" baseline="-25000" dirty="0" smtClean="0"/>
              <a:t>=1,2,3,4</a:t>
            </a:r>
            <a:endParaRPr lang="en-US" sz="2800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4089881" y="3295768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</a:t>
            </a:r>
          </a:p>
          <a:p>
            <a:r>
              <a:rPr lang="en-US" sz="2400" dirty="0" smtClean="0"/>
              <a:t>output </a:t>
            </a:r>
          </a:p>
          <a:p>
            <a:r>
              <a:rPr lang="en-US" sz="2400" dirty="0" smtClean="0"/>
              <a:t>layer</a:t>
            </a:r>
            <a:endParaRPr lang="en-US" sz="2400" dirty="0"/>
          </a:p>
        </p:txBody>
      </p:sp>
      <p:sp>
        <p:nvSpPr>
          <p:cNvPr id="52" name="Left Brace 51"/>
          <p:cNvSpPr/>
          <p:nvPr/>
        </p:nvSpPr>
        <p:spPr>
          <a:xfrm>
            <a:off x="5085797" y="1371600"/>
            <a:ext cx="340364" cy="4838085"/>
          </a:xfrm>
          <a:prstGeom prst="leftBrace">
            <a:avLst>
              <a:gd name="adj1" fmla="val 0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57970" y="6238588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      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layer: </a:t>
            </a:r>
            <a:r>
              <a:rPr lang="en-US" dirty="0" err="1" smtClean="0"/>
              <a:t>softmax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Prediction is archived by seeing which </a:t>
            </a:r>
            <a:r>
              <a:rPr lang="en-US" dirty="0" err="1" smtClean="0"/>
              <a:t>y_out</a:t>
            </a:r>
            <a:r>
              <a:rPr lang="en-US" dirty="0" smtClean="0"/>
              <a:t> is biggest after the </a:t>
            </a:r>
            <a:r>
              <a:rPr lang="en-US" dirty="0" err="1" smtClean="0"/>
              <a:t>softmax</a:t>
            </a:r>
            <a:r>
              <a:rPr lang="en-US" dirty="0" smtClean="0"/>
              <a:t> processor of the output layer</a:t>
            </a:r>
          </a:p>
          <a:p>
            <a:r>
              <a:rPr lang="en-US" dirty="0" err="1" smtClean="0"/>
              <a:t>softmax_y_out</a:t>
            </a:r>
            <a:r>
              <a:rPr lang="en-US" dirty="0" smtClean="0"/>
              <a:t> =</a:t>
            </a:r>
          </a:p>
          <a:p>
            <a:r>
              <a:rPr lang="en-US" dirty="0" smtClean="0"/>
              <a:t>T</a:t>
            </a:r>
            <a:r>
              <a:rPr lang="en-US" sz="2100" dirty="0" smtClean="0"/>
              <a:t>ime</a:t>
            </a:r>
            <a:r>
              <a:rPr lang="en-US" dirty="0" smtClean="0"/>
              <a:t>= </a:t>
            </a:r>
            <a:r>
              <a:rPr lang="en-US" u="sng" dirty="0" smtClean="0"/>
              <a:t>0</a:t>
            </a:r>
            <a:r>
              <a:rPr lang="en-US" dirty="0"/>
              <a:t> 	</a:t>
            </a:r>
            <a:r>
              <a:rPr lang="en-US" u="sng" dirty="0" smtClean="0"/>
              <a:t>1</a:t>
            </a:r>
            <a:r>
              <a:rPr lang="en-US" dirty="0" smtClean="0"/>
              <a:t>	</a:t>
            </a:r>
            <a:r>
              <a:rPr lang="en-US" u="sng" dirty="0" smtClean="0"/>
              <a:t>2</a:t>
            </a:r>
            <a:r>
              <a:rPr lang="en-US" dirty="0" smtClean="0"/>
              <a:t>	     </a:t>
            </a:r>
            <a:r>
              <a:rPr lang="en-US" u="sng" dirty="0" smtClean="0"/>
              <a:t>3</a:t>
            </a:r>
            <a:endParaRPr lang="en-US" u="sng" dirty="0"/>
          </a:p>
          <a:p>
            <a:r>
              <a:rPr lang="en-US" dirty="0" smtClean="0"/>
              <a:t>P      </a:t>
            </a:r>
            <a:r>
              <a:rPr lang="en-US" dirty="0"/>
              <a:t>0    </a:t>
            </a:r>
            <a:r>
              <a:rPr lang="en-US" dirty="0">
                <a:solidFill>
                  <a:srgbClr val="FF0000"/>
                </a:solidFill>
              </a:rPr>
              <a:t>0.4324 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 0.4198    0.4332</a:t>
            </a:r>
          </a:p>
          <a:p>
            <a:r>
              <a:rPr lang="en-US" dirty="0" smtClean="0"/>
              <a:t>I       0    </a:t>
            </a:r>
            <a:r>
              <a:rPr lang="en-US" dirty="0"/>
              <a:t>0.2052    0.1947    0.1988</a:t>
            </a:r>
          </a:p>
          <a:p>
            <a:r>
              <a:rPr lang="en-US" dirty="0" smtClean="0"/>
              <a:t>G      </a:t>
            </a:r>
            <a:r>
              <a:rPr lang="en-US" dirty="0"/>
              <a:t>0    0.1599    0.1622    0.1581</a:t>
            </a:r>
          </a:p>
          <a:p>
            <a:r>
              <a:rPr lang="en-US" dirty="0" smtClean="0"/>
              <a:t>S       </a:t>
            </a:r>
            <a:r>
              <a:rPr lang="en-US" dirty="0"/>
              <a:t>0    0.2025    0.2232    </a:t>
            </a:r>
            <a:r>
              <a:rPr lang="en-US" dirty="0" smtClean="0"/>
              <a:t>0.2099</a:t>
            </a:r>
          </a:p>
          <a:p>
            <a:r>
              <a:rPr lang="en-US" dirty="0" smtClean="0"/>
              <a:t>From the above result the last prediction is the  ‘P’ which is not correct, because the weights are just randomly initialized. After training, the production should be fine.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16</a:t>
            </a:fld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6629400" y="2971800"/>
            <a:ext cx="3810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3352800"/>
            <a:ext cx="1591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softmax_y_out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838200" y="5713538"/>
          <a:ext cx="3233629" cy="825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438280" imgH="622080" progId="Equation.3">
                  <p:embed/>
                </p:oleObj>
              </mc:Choice>
              <mc:Fallback>
                <p:oleObj name="Equation" r:id="rId3" imgW="243828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5713538"/>
                        <a:ext cx="3233629" cy="825249"/>
                      </a:xfrm>
                      <a:prstGeom prst="rect">
                        <a:avLst/>
                      </a:prstGeom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36780" y="5791200"/>
            <a:ext cx="2268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appendix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562600" y="3036332"/>
            <a:ext cx="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2667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training an RNN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93" y="1360829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After unroll the RNN, it becomes the following neural network structure.</a:t>
            </a:r>
          </a:p>
          <a:p>
            <a:r>
              <a:rPr lang="en-US" sz="2000" dirty="0" smtClean="0"/>
              <a:t>Training is the same as a common neural backpropagation</a:t>
            </a:r>
          </a:p>
          <a:p>
            <a:r>
              <a:rPr lang="en-US" sz="2000" dirty="0" smtClean="0"/>
              <a:t>Input sequence is “PIG”, output sequence is “IGS”</a:t>
            </a:r>
          </a:p>
          <a:p>
            <a:r>
              <a:rPr lang="en-US" sz="2000" dirty="0" smtClean="0"/>
              <a:t>After training when you enter “PIG”, it will output S at t=3</a:t>
            </a:r>
          </a:p>
          <a:p>
            <a:r>
              <a:rPr lang="en-US" sz="2000" dirty="0" smtClean="0"/>
              <a:t>The same method can be extended to learn different patters, i.e. Add “S_” or ‘ES’ to nouns. For example: prepare training samples:-  Type1:  PIGS, </a:t>
            </a:r>
            <a:r>
              <a:rPr lang="en-US" sz="2000" dirty="0"/>
              <a:t>F</a:t>
            </a:r>
            <a:r>
              <a:rPr lang="en-US" sz="2000" dirty="0" smtClean="0"/>
              <a:t>EE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S_</a:t>
            </a:r>
            <a:r>
              <a:rPr lang="en-US" sz="2000" dirty="0" smtClean="0"/>
              <a:t>, COW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S_</a:t>
            </a:r>
            <a:r>
              <a:rPr lang="en-US" sz="2000" dirty="0" smtClean="0"/>
              <a:t>, CUP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S_</a:t>
            </a:r>
            <a:r>
              <a:rPr lang="en-US" sz="2000" dirty="0" smtClean="0"/>
              <a:t>,….  Type2</a:t>
            </a:r>
            <a:r>
              <a:rPr lang="en-US" sz="2000" dirty="0"/>
              <a:t>: </a:t>
            </a:r>
            <a:r>
              <a:rPr lang="en-US" sz="2000" dirty="0" smtClean="0"/>
              <a:t>BUS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000" dirty="0" smtClean="0"/>
              <a:t>, TAX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000" dirty="0" smtClean="0"/>
              <a:t>,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/>
              <a:t> 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training “S_” or “ES” will be automatically added</a:t>
            </a:r>
            <a:endParaRPr lang="en-U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998" y="6400942"/>
            <a:ext cx="2895600" cy="365125"/>
          </a:xfrm>
        </p:spPr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45132" y="6512597"/>
            <a:ext cx="2133600" cy="365125"/>
          </a:xfrm>
        </p:spPr>
        <p:txBody>
          <a:bodyPr/>
          <a:lstStyle/>
          <a:p>
            <a:fld id="{7C12A529-2220-4038-9210-A21DB7BAEFCE}" type="slidenum">
              <a:rPr lang="en-US" smtClean="0"/>
              <a:t>17</a:t>
            </a:fld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99662" y="4964049"/>
            <a:ext cx="1066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2" name="TextBox 51"/>
          <p:cNvSpPr txBox="1"/>
          <p:nvPr/>
        </p:nvSpPr>
        <p:spPr>
          <a:xfrm>
            <a:off x="504462" y="51222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51" idx="0"/>
          </p:cNvCxnSpPr>
          <p:nvPr/>
        </p:nvCxnSpPr>
        <p:spPr>
          <a:xfrm flipV="1">
            <a:off x="733062" y="4506849"/>
            <a:ext cx="0" cy="4572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752112" y="5649849"/>
            <a:ext cx="0" cy="4572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387697" y="49986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575354" y="4762427"/>
            <a:ext cx="1494977" cy="1367018"/>
            <a:chOff x="3571875" y="4840817"/>
            <a:chExt cx="1494977" cy="1367018"/>
          </a:xfrm>
        </p:grpSpPr>
        <p:sp>
          <p:nvSpPr>
            <p:cNvPr id="57" name="Rectangle 56"/>
            <p:cNvSpPr/>
            <p:nvPr/>
          </p:nvSpPr>
          <p:spPr>
            <a:xfrm>
              <a:off x="3782530" y="5095593"/>
              <a:ext cx="10668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4700383" y="4840817"/>
              <a:ext cx="0" cy="59767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4312496" y="5562278"/>
              <a:ext cx="0" cy="64555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4631807" y="5438493"/>
              <a:ext cx="43504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087330" y="5235809"/>
              <a:ext cx="613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tanh</a:t>
              </a:r>
              <a:endParaRPr lang="en-US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3571875" y="5416784"/>
              <a:ext cx="42131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ounded Rectangle 62"/>
            <p:cNvSpPr/>
            <p:nvPr/>
          </p:nvSpPr>
          <p:spPr>
            <a:xfrm>
              <a:off x="3993185" y="5263634"/>
              <a:ext cx="638622" cy="2986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023800" y="4779360"/>
            <a:ext cx="1494977" cy="1367018"/>
            <a:chOff x="3571875" y="4840817"/>
            <a:chExt cx="1494977" cy="1367018"/>
          </a:xfrm>
        </p:grpSpPr>
        <p:sp>
          <p:nvSpPr>
            <p:cNvPr id="65" name="Rectangle 64"/>
            <p:cNvSpPr/>
            <p:nvPr/>
          </p:nvSpPr>
          <p:spPr>
            <a:xfrm>
              <a:off x="3782530" y="5095593"/>
              <a:ext cx="10668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4700383" y="4840817"/>
              <a:ext cx="0" cy="59767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V="1">
              <a:off x="4312496" y="5562278"/>
              <a:ext cx="0" cy="64555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4631807" y="5438493"/>
              <a:ext cx="43504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4087330" y="5235809"/>
              <a:ext cx="613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tanh</a:t>
              </a:r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3571875" y="5416784"/>
              <a:ext cx="42131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ounded Rectangle 70"/>
            <p:cNvSpPr/>
            <p:nvPr/>
          </p:nvSpPr>
          <p:spPr>
            <a:xfrm>
              <a:off x="3993185" y="5263634"/>
              <a:ext cx="638622" cy="2986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500677" y="4802992"/>
            <a:ext cx="1494977" cy="1367018"/>
            <a:chOff x="3571875" y="4840817"/>
            <a:chExt cx="1494977" cy="1367018"/>
          </a:xfrm>
        </p:grpSpPr>
        <p:sp>
          <p:nvSpPr>
            <p:cNvPr id="73" name="Rectangle 72"/>
            <p:cNvSpPr/>
            <p:nvPr/>
          </p:nvSpPr>
          <p:spPr>
            <a:xfrm>
              <a:off x="3782530" y="5095593"/>
              <a:ext cx="10668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4700383" y="4840817"/>
              <a:ext cx="0" cy="59767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4312496" y="5562278"/>
              <a:ext cx="0" cy="64555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631807" y="5438493"/>
              <a:ext cx="43504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087330" y="5235809"/>
              <a:ext cx="613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tanh</a:t>
              </a:r>
              <a:endParaRPr lang="en-US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3571875" y="5416784"/>
              <a:ext cx="42131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8"/>
            <p:cNvSpPr/>
            <p:nvPr/>
          </p:nvSpPr>
          <p:spPr>
            <a:xfrm>
              <a:off x="3993185" y="5263634"/>
              <a:ext cx="638622" cy="2986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2090809" y="6042438"/>
            <a:ext cx="623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=1</a:t>
            </a:r>
            <a:r>
              <a:rPr lang="en-US" dirty="0" smtClean="0"/>
              <a:t>=</a:t>
            </a:r>
          </a:p>
          <a:p>
            <a:r>
              <a:rPr lang="en-US" dirty="0" smtClean="0"/>
              <a:t>‘P’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806840" y="4691933"/>
            <a:ext cx="51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=1</a:t>
            </a:r>
            <a:endParaRPr lang="en-US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5016132" y="5974500"/>
            <a:ext cx="623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=3</a:t>
            </a:r>
            <a:r>
              <a:rPr lang="en-US" dirty="0" smtClean="0"/>
              <a:t>=</a:t>
            </a:r>
          </a:p>
          <a:p>
            <a:r>
              <a:rPr lang="en-US" dirty="0" smtClean="0"/>
              <a:t>‘G’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598511" y="6043335"/>
            <a:ext cx="623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=2</a:t>
            </a:r>
            <a:r>
              <a:rPr lang="en-US" dirty="0" smtClean="0"/>
              <a:t>=</a:t>
            </a:r>
          </a:p>
          <a:p>
            <a:r>
              <a:rPr lang="en-US" dirty="0" smtClean="0"/>
              <a:t>‘I’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758569" y="4732498"/>
            <a:ext cx="51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=3</a:t>
            </a:r>
            <a:endParaRPr lang="en-US" dirty="0" smtClean="0"/>
          </a:p>
        </p:txBody>
      </p:sp>
      <p:sp>
        <p:nvSpPr>
          <p:cNvPr id="94" name="TextBox 93"/>
          <p:cNvSpPr txBox="1"/>
          <p:nvPr/>
        </p:nvSpPr>
        <p:spPr>
          <a:xfrm>
            <a:off x="3268784" y="4695217"/>
            <a:ext cx="51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=2</a:t>
            </a:r>
            <a:endParaRPr lang="en-US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78963" y="6083417"/>
            <a:ext cx="352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endParaRPr lang="en-US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578963" y="4186196"/>
            <a:ext cx="355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</a:t>
            </a:r>
            <a:r>
              <a:rPr lang="en-US" baseline="-25000" dirty="0" err="1" smtClean="0"/>
              <a:t>t</a:t>
            </a:r>
            <a:endParaRPr lang="en-US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990242" y="5996272"/>
            <a:ext cx="480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 smtClean="0"/>
              <a:t>t-1</a:t>
            </a:r>
            <a:endParaRPr lang="en-US" dirty="0" smtClean="0"/>
          </a:p>
        </p:txBody>
      </p:sp>
      <p:sp>
        <p:nvSpPr>
          <p:cNvPr id="99" name="Freeform 98"/>
          <p:cNvSpPr/>
          <p:nvPr/>
        </p:nvSpPr>
        <p:spPr>
          <a:xfrm>
            <a:off x="742685" y="4739713"/>
            <a:ext cx="671868" cy="1124613"/>
          </a:xfrm>
          <a:custGeom>
            <a:avLst/>
            <a:gdLst>
              <a:gd name="connsiteX0" fmla="*/ 0 w 671868"/>
              <a:gd name="connsiteY0" fmla="*/ 65056 h 1124613"/>
              <a:gd name="connsiteX1" fmla="*/ 441063 w 671868"/>
              <a:gd name="connsiteY1" fmla="*/ 11268 h 1124613"/>
              <a:gd name="connsiteX2" fmla="*/ 634701 w 671868"/>
              <a:gd name="connsiteY2" fmla="*/ 258694 h 1124613"/>
              <a:gd name="connsiteX3" fmla="*/ 666974 w 671868"/>
              <a:gd name="connsiteY3" fmla="*/ 721273 h 1124613"/>
              <a:gd name="connsiteX4" fmla="*/ 570155 w 671868"/>
              <a:gd name="connsiteY4" fmla="*/ 1054760 h 1124613"/>
              <a:gd name="connsiteX5" fmla="*/ 301214 w 671868"/>
              <a:gd name="connsiteY5" fmla="*/ 1119305 h 1124613"/>
              <a:gd name="connsiteX6" fmla="*/ 204395 w 671868"/>
              <a:gd name="connsiteY6" fmla="*/ 968698 h 1124613"/>
              <a:gd name="connsiteX7" fmla="*/ 204395 w 671868"/>
              <a:gd name="connsiteY7" fmla="*/ 904153 h 112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1868" h="1124613">
                <a:moveTo>
                  <a:pt x="0" y="65056"/>
                </a:moveTo>
                <a:cubicBezTo>
                  <a:pt x="167640" y="22025"/>
                  <a:pt x="335280" y="-21005"/>
                  <a:pt x="441063" y="11268"/>
                </a:cubicBezTo>
                <a:cubicBezTo>
                  <a:pt x="546846" y="43541"/>
                  <a:pt x="597049" y="140360"/>
                  <a:pt x="634701" y="258694"/>
                </a:cubicBezTo>
                <a:cubicBezTo>
                  <a:pt x="672353" y="377028"/>
                  <a:pt x="677732" y="588595"/>
                  <a:pt x="666974" y="721273"/>
                </a:cubicBezTo>
                <a:cubicBezTo>
                  <a:pt x="656216" y="853951"/>
                  <a:pt x="631115" y="988421"/>
                  <a:pt x="570155" y="1054760"/>
                </a:cubicBezTo>
                <a:cubicBezTo>
                  <a:pt x="509195" y="1121099"/>
                  <a:pt x="362174" y="1133649"/>
                  <a:pt x="301214" y="1119305"/>
                </a:cubicBezTo>
                <a:cubicBezTo>
                  <a:pt x="240254" y="1104961"/>
                  <a:pt x="220531" y="1004557"/>
                  <a:pt x="204395" y="968698"/>
                </a:cubicBezTo>
                <a:cubicBezTo>
                  <a:pt x="188259" y="932839"/>
                  <a:pt x="196327" y="918496"/>
                  <a:pt x="204395" y="904153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7357503" y="3953182"/>
            <a:ext cx="1630862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h = </a:t>
            </a:r>
            <a:r>
              <a:rPr lang="en-US" sz="1600" b="1" u="sng" dirty="0" err="1" smtClean="0">
                <a:solidFill>
                  <a:srgbClr val="FF0000"/>
                </a:solidFill>
              </a:rPr>
              <a:t>O</a:t>
            </a:r>
            <a:r>
              <a:rPr lang="en-US" sz="1600" b="1" u="sng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1600" b="1" u="sng" dirty="0" smtClean="0">
                <a:solidFill>
                  <a:srgbClr val="FF0000"/>
                </a:solidFill>
              </a:rPr>
              <a:t>= encoder hidden vector</a:t>
            </a:r>
            <a:r>
              <a:rPr lang="en-US" sz="1600" b="1" dirty="0" smtClean="0"/>
              <a:t> is generated after a sequence is entered. You will see that it will be used for machine translation later </a:t>
            </a:r>
            <a:endParaRPr lang="en-US" sz="1600" b="1" dirty="0"/>
          </a:p>
        </p:txBody>
      </p:sp>
      <p:grpSp>
        <p:nvGrpSpPr>
          <p:cNvPr id="49" name="Group 48"/>
          <p:cNvGrpSpPr/>
          <p:nvPr/>
        </p:nvGrpSpPr>
        <p:grpSpPr>
          <a:xfrm>
            <a:off x="5824203" y="4830014"/>
            <a:ext cx="1494977" cy="1367018"/>
            <a:chOff x="3571875" y="4840817"/>
            <a:chExt cx="1494977" cy="1367018"/>
          </a:xfrm>
        </p:grpSpPr>
        <p:sp>
          <p:nvSpPr>
            <p:cNvPr id="50" name="Rectangle 49"/>
            <p:cNvSpPr/>
            <p:nvPr/>
          </p:nvSpPr>
          <p:spPr>
            <a:xfrm>
              <a:off x="3782530" y="5095593"/>
              <a:ext cx="10668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4700383" y="4840817"/>
              <a:ext cx="0" cy="59767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4312496" y="5562278"/>
              <a:ext cx="0" cy="64555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4631807" y="5438493"/>
              <a:ext cx="43504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4087330" y="5235809"/>
              <a:ext cx="613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tanh</a:t>
              </a:r>
              <a:endParaRPr lang="en-US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3571875" y="5416784"/>
              <a:ext cx="42131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ounded Rectangle 84"/>
            <p:cNvSpPr/>
            <p:nvPr/>
          </p:nvSpPr>
          <p:spPr>
            <a:xfrm>
              <a:off x="3993185" y="5263634"/>
              <a:ext cx="638622" cy="2986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6245513" y="5966001"/>
            <a:ext cx="623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=4</a:t>
            </a:r>
            <a:r>
              <a:rPr lang="en-US" dirty="0" smtClean="0"/>
              <a:t>=</a:t>
            </a:r>
          </a:p>
          <a:p>
            <a:r>
              <a:rPr lang="en-US" dirty="0" smtClean="0"/>
              <a:t>‘S’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026367" y="4695217"/>
            <a:ext cx="51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=4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319180" y="1652591"/>
            <a:ext cx="1638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‘_’=space added to make word size=5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008475" y="2469905"/>
            <a:ext cx="152400" cy="420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659551" y="6191840"/>
            <a:ext cx="255870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Time-unrolled diagram of the RNN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806840" y="4429231"/>
            <a:ext cx="1160505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Softmax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3265528" y="4405394"/>
            <a:ext cx="1160505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Softmax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661045" y="4400429"/>
            <a:ext cx="1160505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Softmax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79298" y="4407005"/>
            <a:ext cx="1160505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Softmax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60732" y="403109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=‘I’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531252" y="4019903"/>
            <a:ext cx="557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=‘G’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5004694" y="4031097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=‘S’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6422948" y="4031097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=‘_’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 11 :Introduction to RNN, LSTM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dirty="0"/>
              <a:t>RNN (</a:t>
            </a:r>
            <a:r>
              <a:rPr lang="en-US" u="sng" dirty="0">
                <a:hlinkClick r:id="rId3"/>
              </a:rPr>
              <a:t>Recurrent neural network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LSTM (</a:t>
            </a:r>
            <a:r>
              <a:rPr lang="en-US" dirty="0">
                <a:hlinkClick r:id="rId4"/>
              </a:rPr>
              <a:t>Long short-term memory</a:t>
            </a:r>
            <a:r>
              <a:rPr lang="en-US" dirty="0"/>
              <a:t>) </a:t>
            </a:r>
          </a:p>
          <a:p>
            <a:r>
              <a:rPr lang="en-US" dirty="0" smtClean="0"/>
              <a:t>KH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Ch11. RNN, LSTM  v.9f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Concept of RNN </a:t>
            </a:r>
            <a:r>
              <a:rPr lang="en-US" dirty="0"/>
              <a:t>(</a:t>
            </a:r>
            <a:r>
              <a:rPr lang="en-US" u="sng" dirty="0">
                <a:hlinkClick r:id="rId2"/>
              </a:rPr>
              <a:t>Recurrent neural network</a:t>
            </a:r>
            <a:r>
              <a:rPr lang="en-US" dirty="0"/>
              <a:t>) 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Ch11. RNN, LSTM  v.9f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RNN (</a:t>
            </a:r>
            <a:r>
              <a:rPr lang="en-US" u="sng" dirty="0">
                <a:hlinkClick r:id="rId2"/>
              </a:rPr>
              <a:t>Recurrent neural </a:t>
            </a:r>
            <a:r>
              <a:rPr lang="en-US" u="sng" dirty="0" smtClean="0">
                <a:hlinkClick r:id="rId2"/>
              </a:rPr>
              <a:t>network</a:t>
            </a:r>
            <a:r>
              <a:rPr lang="en-US" dirty="0" smtClean="0"/>
              <a:t>) is a form of neural networks that feed outputs back to the inputs during operation</a:t>
            </a:r>
          </a:p>
          <a:p>
            <a:r>
              <a:rPr lang="en-US" sz="1600" dirty="0" smtClean="0"/>
              <a:t>Materials </a:t>
            </a:r>
            <a:r>
              <a:rPr lang="en-US" sz="1600" dirty="0" smtClean="0"/>
              <a:t>are mainly based on links found in </a:t>
            </a:r>
            <a:r>
              <a:rPr lang="en-US" sz="1500" dirty="0" smtClean="0">
                <a:hlinkClick r:id="rId3"/>
              </a:rPr>
              <a:t>https://www.tensorflow.org/tutorials</a:t>
            </a:r>
            <a:endParaRPr lang="en-US" sz="15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Ch11. RNN, LSTM  v.9f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Concept of RNN </a:t>
            </a:r>
            <a:r>
              <a:rPr lang="en-US" dirty="0"/>
              <a:t>(</a:t>
            </a:r>
            <a:r>
              <a:rPr lang="en-US" u="sng" dirty="0">
                <a:hlinkClick r:id="rId2"/>
              </a:rPr>
              <a:t>Recurrent neural network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concept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Ch11. RNN, LSTM  v.9f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4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RNN </a:t>
            </a:r>
            <a:r>
              <a:rPr lang="en-US" u="sng" dirty="0" smtClean="0">
                <a:hlinkClick r:id="rId2"/>
              </a:rPr>
              <a:t>Recurrent neural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hlinkClick r:id="rId3"/>
            </a:endParaRP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= input at time t</a:t>
            </a:r>
          </a:p>
          <a:p>
            <a:r>
              <a:rPr lang="en-US" dirty="0" err="1" smtClean="0"/>
              <a:t>h</a:t>
            </a:r>
            <a:r>
              <a:rPr lang="en-US" baseline="-25000" dirty="0" err="1" smtClean="0"/>
              <a:t>t</a:t>
            </a:r>
            <a:r>
              <a:rPr lang="en-US" dirty="0" smtClean="0"/>
              <a:t>= output at time t</a:t>
            </a:r>
          </a:p>
          <a:p>
            <a:r>
              <a:rPr lang="en-US" dirty="0" smtClean="0"/>
              <a:t>A=neural network</a:t>
            </a:r>
          </a:p>
          <a:p>
            <a:r>
              <a:rPr lang="en-US" dirty="0" smtClean="0"/>
              <a:t>The loop allows information to pass from </a:t>
            </a:r>
            <a:r>
              <a:rPr lang="en-US" i="1" dirty="0" smtClean="0"/>
              <a:t>t</a:t>
            </a:r>
            <a:r>
              <a:rPr lang="en-US" dirty="0" smtClean="0"/>
              <a:t> to </a:t>
            </a:r>
            <a:r>
              <a:rPr lang="en-US" i="1" dirty="0" smtClean="0"/>
              <a:t>t+1</a:t>
            </a:r>
          </a:p>
          <a:p>
            <a:r>
              <a:rPr lang="en-US" dirty="0" smtClean="0"/>
              <a:t>reference:</a:t>
            </a:r>
          </a:p>
          <a:p>
            <a:r>
              <a:rPr lang="en-US" dirty="0" smtClean="0">
                <a:hlinkClick r:id="rId4"/>
              </a:rPr>
              <a:t>http://colah.github.io/posts/2015-08-Understanding-LSTMs/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Ch11. RNN, LSTM  v.9f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http://colah.github.io/posts/2015-08-Understanding-LSTMs/img/RNN-rol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35036"/>
            <a:ext cx="1241959" cy="192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2209800" y="2899045"/>
            <a:ext cx="4648200" cy="964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0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Elman RNN network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886200" cy="452596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1600" i="1" dirty="0"/>
              <a:t>An </a:t>
            </a:r>
            <a:r>
              <a:rPr lang="en-US" sz="1600" i="1" dirty="0">
                <a:hlinkClick r:id="rId2" tooltip="Jeff Elman"/>
              </a:rPr>
              <a:t>Elman</a:t>
            </a:r>
            <a:r>
              <a:rPr lang="en-US" sz="1600" i="1" dirty="0"/>
              <a:t> network is a three-layer network (arranged horizontally as x, y, and z in the illustration), with the addition of a set of "context units" (u in the illustration). The middle (hidden) layer is connected to these context units fixed with a weight of one.</a:t>
            </a:r>
            <a:r>
              <a:rPr lang="en-US" sz="1600" i="1" baseline="30000" dirty="0">
                <a:hlinkClick r:id="rId3"/>
              </a:rPr>
              <a:t>[25]</a:t>
            </a:r>
            <a:r>
              <a:rPr lang="en-US" sz="1600" i="1" dirty="0"/>
              <a:t> At each time step, the input is fed-forward and then a learning rule is applied. The fixed back connections save a copy of the previous values of the hidden units in the context units (since they propagate over the connections before the learning rule is applied). Thus the network can maintain a sort of state, allowing it to perform such tasks as sequence-prediction that are beyond the power </a:t>
            </a:r>
            <a:r>
              <a:rPr lang="en-US" sz="1600" i="1" dirty="0" smtClean="0"/>
              <a:t>of  a </a:t>
            </a:r>
            <a:r>
              <a:rPr lang="en-US" sz="1600" i="1" dirty="0"/>
              <a:t>standard </a:t>
            </a:r>
            <a:r>
              <a:rPr lang="en-US" sz="1600" dirty="0">
                <a:hlinkClick r:id="rId4" tooltip="Multilayer perceptron"/>
              </a:rPr>
              <a:t>multilayer </a:t>
            </a:r>
            <a:r>
              <a:rPr lang="en-US" sz="1600" dirty="0" smtClean="0">
                <a:hlinkClick r:id="rId4" tooltip="Multilayer perceptron"/>
              </a:rPr>
              <a:t>perceptron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0308" y="6395863"/>
            <a:ext cx="2895600" cy="365125"/>
          </a:xfrm>
        </p:spPr>
        <p:txBody>
          <a:bodyPr/>
          <a:lstStyle/>
          <a:p>
            <a:r>
              <a:rPr lang="en-US" smtClean="0"/>
              <a:t>Ch11. RNN, LSTM  v.9f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9404"/>
            <a:ext cx="3657600" cy="404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7975" y="6055206"/>
            <a:ext cx="336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https://en.wikipedia.org/wiki/Recurrent_neural_network</a:t>
            </a:r>
          </a:p>
        </p:txBody>
      </p:sp>
      <p:sp>
        <p:nvSpPr>
          <p:cNvPr id="7" name="AutoShape 4" descr="{\displaystyle {\begin{aligned}h_{t}&amp;=\sigma _{h}(W_{h}x_{t}+U_{h}h_{t-1}+b_{h})\\y_{t}&amp;=\sigma _{y}(W_{y}h_{t}+b_{y})\end{aligned}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{\displaystyle {\begin{aligned}h_{t}&amp;=\sigma _{h}(W_{h}x_{t}+U_{h}h_{t-1}+b_{h})\\y_{t}&amp;=\sigma _{y}(W_{y}h_{t}+b_{y})\end{aligned}}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4223477"/>
            <a:ext cx="3733800" cy="88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05412"/>
            <a:ext cx="3505200" cy="138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498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RNN unrolled</a:t>
            </a:r>
            <a:br>
              <a:rPr lang="en-US" dirty="0" smtClean="0"/>
            </a:br>
            <a:r>
              <a:rPr lang="en-US" sz="2200" dirty="0" smtClean="0"/>
              <a:t>But RNN suffers from the vanishing gradient problem, see appendix)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Unroll and treat each time sample as an unit.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Ch11. RNN, LSTM  v.9f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A529-2220-4038-9210-A21DB7BAEFCE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 descr="An unrolled recurrent neural network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783027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00400" y="48006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unrolled RNN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3648" y="5323820"/>
            <a:ext cx="8789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Problem: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Learning long-term dependencies with gradient descent is difficult , </a:t>
            </a:r>
            <a:r>
              <a:rPr lang="en-US" dirty="0"/>
              <a:t> </a:t>
            </a:r>
            <a:r>
              <a:rPr lang="en-US" dirty="0" err="1">
                <a:hlinkClick r:id="rId4"/>
              </a:rPr>
              <a:t>Bengio</a:t>
            </a:r>
            <a:r>
              <a:rPr lang="en-US" dirty="0">
                <a:hlinkClick r:id="rId4"/>
              </a:rPr>
              <a:t>, et al. (1994)</a:t>
            </a:r>
            <a:r>
              <a:rPr lang="en-US" dirty="0" smtClean="0">
                <a:hlinkClick r:id="rId4"/>
              </a:rPr>
              <a:t> </a:t>
            </a:r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LSTM can fix the vanishing gradient problem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88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types of RNN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966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i="1" dirty="0"/>
              <a:t> </a:t>
            </a:r>
            <a:r>
              <a:rPr lang="en-US" sz="2000" b="1" i="1" dirty="0"/>
              <a:t>(1)</a:t>
            </a:r>
            <a:r>
              <a:rPr lang="en-US" sz="2000" i="1" dirty="0"/>
              <a:t> Vanilla mode of </a:t>
            </a:r>
            <a:r>
              <a:rPr lang="en-US" sz="2000" i="1" dirty="0" smtClean="0"/>
              <a:t>processing </a:t>
            </a:r>
            <a:r>
              <a:rPr lang="en-US" sz="2000" i="1" dirty="0"/>
              <a:t>without RNN, from fixed-sized input to fixed-sized output (e.g. image classification). </a:t>
            </a:r>
            <a:endParaRPr lang="en-US" sz="2000" i="1" dirty="0" smtClean="0"/>
          </a:p>
          <a:p>
            <a:r>
              <a:rPr lang="en-US" sz="2000" b="1" i="1" dirty="0" smtClean="0"/>
              <a:t>(</a:t>
            </a:r>
            <a:r>
              <a:rPr lang="en-US" sz="2000" b="1" i="1" dirty="0"/>
              <a:t>2)</a:t>
            </a:r>
            <a:r>
              <a:rPr lang="en-US" sz="2000" i="1" dirty="0"/>
              <a:t> Sequence output (e.g. image captioning takes an image and outputs a sentence of words</a:t>
            </a:r>
            <a:r>
              <a:rPr lang="en-US" sz="2000" i="1" dirty="0" smtClean="0"/>
              <a:t>).</a:t>
            </a:r>
          </a:p>
          <a:p>
            <a:r>
              <a:rPr lang="en-US" sz="2000" i="1" dirty="0"/>
              <a:t> </a:t>
            </a:r>
            <a:r>
              <a:rPr lang="en-US" sz="2000" b="1" i="1" dirty="0"/>
              <a:t>(3)</a:t>
            </a:r>
            <a:r>
              <a:rPr lang="en-US" sz="2000" i="1" dirty="0"/>
              <a:t> Sequence input (e.g. sentiment analysis where a given sentence is classified as expressing positive or negative sentiment). </a:t>
            </a:r>
            <a:endParaRPr lang="en-US" sz="2000" i="1" dirty="0" smtClean="0"/>
          </a:p>
          <a:p>
            <a:r>
              <a:rPr lang="en-US" sz="2000" b="1" i="1" dirty="0" smtClean="0"/>
              <a:t>(</a:t>
            </a:r>
            <a:r>
              <a:rPr lang="en-US" sz="2000" b="1" i="1" dirty="0"/>
              <a:t>4)</a:t>
            </a:r>
            <a:r>
              <a:rPr lang="en-US" sz="2000" i="1" dirty="0"/>
              <a:t> </a:t>
            </a:r>
            <a:r>
              <a:rPr lang="en-US" sz="2000" i="1" u="sng" dirty="0"/>
              <a:t>Sequence input and sequence output (e.g. Machine Translation: an RNN reads a sentence in English and then outputs a sentence in French).</a:t>
            </a:r>
            <a:r>
              <a:rPr lang="en-US" sz="2000" i="1" dirty="0"/>
              <a:t> </a:t>
            </a:r>
            <a:endParaRPr lang="en-US" sz="2000" i="1" dirty="0" smtClean="0"/>
          </a:p>
          <a:p>
            <a:r>
              <a:rPr lang="en-US" sz="2000" b="1" i="1" dirty="0" smtClean="0"/>
              <a:t>(</a:t>
            </a:r>
            <a:r>
              <a:rPr lang="en-US" sz="2000" b="1" i="1" dirty="0"/>
              <a:t>5)</a:t>
            </a:r>
            <a:r>
              <a:rPr lang="en-US" sz="2000" i="1" dirty="0"/>
              <a:t> Synced sequence input and output (e.g. video classification where we wish to label each frame of the video).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5573" y="6346806"/>
            <a:ext cx="2895600" cy="365125"/>
          </a:xfrm>
        </p:spPr>
        <p:txBody>
          <a:bodyPr/>
          <a:lstStyle/>
          <a:p>
            <a:r>
              <a:rPr lang="en-US" smtClean="0"/>
              <a:t>RNN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04573" y="6346806"/>
            <a:ext cx="2133600" cy="365125"/>
          </a:xfrm>
        </p:spPr>
        <p:txBody>
          <a:bodyPr/>
          <a:lstStyle/>
          <a:p>
            <a:fld id="{7C12A529-2220-4038-9210-A21DB7BAEFCE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8573" y="4013878"/>
            <a:ext cx="37338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2"/>
              </a:rPr>
              <a:t>http://karpathy.github.io/2015/05/21/rnn-effectiveness/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272" y="4307910"/>
            <a:ext cx="6544401" cy="21270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6449" y="4542106"/>
            <a:ext cx="18225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layer </a:t>
            </a:r>
          </a:p>
          <a:p>
            <a:endParaRPr lang="en-US" dirty="0"/>
          </a:p>
          <a:p>
            <a:r>
              <a:rPr lang="en-US" dirty="0" smtClean="0"/>
              <a:t>Hidden layer</a:t>
            </a:r>
          </a:p>
          <a:p>
            <a:r>
              <a:rPr lang="en-US" dirty="0" smtClean="0"/>
              <a:t>(recurrent layer)</a:t>
            </a:r>
          </a:p>
          <a:p>
            <a:endParaRPr lang="en-US" dirty="0"/>
          </a:p>
          <a:p>
            <a:r>
              <a:rPr lang="en-US" dirty="0" smtClean="0"/>
              <a:t>Input</a:t>
            </a:r>
          </a:p>
          <a:p>
            <a:r>
              <a:rPr lang="en-US" dirty="0" smtClean="0"/>
              <a:t>layer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60878" y="4800600"/>
            <a:ext cx="3901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03973" y="6086456"/>
            <a:ext cx="3147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51033" y="6204099"/>
            <a:ext cx="624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	(2)	        (3)		(4)  		(5)    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64868" y="5371420"/>
            <a:ext cx="3901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7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1530</Words>
  <Application>Microsoft Office PowerPoint</Application>
  <PresentationFormat>On-screen Show (4:3)</PresentationFormat>
  <Paragraphs>351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Equation</vt:lpstr>
      <vt:lpstr>Recurrent neural network   RNN</vt:lpstr>
      <vt:lpstr>Ch. 11 :Introduction to RNN, LSTM</vt:lpstr>
      <vt:lpstr>Overview</vt:lpstr>
      <vt:lpstr>Introduction</vt:lpstr>
      <vt:lpstr>Concept of RNN (Recurrent neural network)</vt:lpstr>
      <vt:lpstr> RNN Recurrent neural network</vt:lpstr>
      <vt:lpstr>The Elman RNN network </vt:lpstr>
      <vt:lpstr>RNN unrolled But RNN suffers from the vanishing gradient problem, see appendix)</vt:lpstr>
      <vt:lpstr>Different types of RNN</vt:lpstr>
      <vt:lpstr>A simple RNN (recurrent Neural network)  for sequence prediction </vt:lpstr>
      <vt:lpstr>A simple RNN (recurrent Neural network)  for sequence prediction</vt:lpstr>
      <vt:lpstr>Inside A : 3 neurons at time t</vt:lpstr>
      <vt:lpstr>Exercise RNN1a: Numerical examples</vt:lpstr>
      <vt:lpstr>Matlab demo: Answer RNN1a </vt:lpstr>
      <vt:lpstr>Answer RNN1b</vt:lpstr>
      <vt:lpstr>Output layer: softmax</vt:lpstr>
      <vt:lpstr>How to training an RNN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RNN</dc:title>
  <dc:creator>khwong</dc:creator>
  <cp:lastModifiedBy>khwong</cp:lastModifiedBy>
  <cp:revision>4</cp:revision>
  <dcterms:created xsi:type="dcterms:W3CDTF">2020-02-22T02:31:39Z</dcterms:created>
  <dcterms:modified xsi:type="dcterms:W3CDTF">2020-02-22T02:36:44Z</dcterms:modified>
</cp:coreProperties>
</file>