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2" r:id="rId3"/>
    <p:sldId id="264" r:id="rId4"/>
    <p:sldId id="274" r:id="rId5"/>
    <p:sldId id="261" r:id="rId6"/>
    <p:sldId id="263" r:id="rId7"/>
    <p:sldId id="265" r:id="rId8"/>
    <p:sldId id="275" r:id="rId9"/>
    <p:sldId id="266" r:id="rId10"/>
    <p:sldId id="269" r:id="rId11"/>
    <p:sldId id="270" r:id="rId12"/>
    <p:sldId id="271" r:id="rId13"/>
    <p:sldId id="272" r:id="rId14"/>
    <p:sldId id="273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E48E5-154A-415C-AC50-0E05B7805CE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8D584-5F98-4D98-A6F1-04A62C0F7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0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D584-5F98-4D98-A6F1-04A62C0F7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39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18B1-FACB-4B05-99B8-D352E9AA5E2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4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6DE3-F195-4446-99F3-AC405E746022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4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4A4-B9F0-4842-A1C9-D79A1C53E1C3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F93F-75A9-48F1-8793-7057BFC0949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3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A3C2-2DAD-4133-B3E5-46054D57CF1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1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97F6-F375-41D6-9F41-5D3E900A63F6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7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077F-3815-4813-9D2E-2A0F84B55D0D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5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BD1E-B579-4AF1-8D5A-DAF0BAACE7B4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0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8-A695-4319-BEA2-661DF3A66F6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6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CA72-8100-493B-9D5F-4EC95439972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3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0D8B-65E1-4DFC-ABD5-9EE09EA7CBCE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6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4DE1-FA53-456A-B02F-EA12F4EF5797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D4BF6-B8D8-4707-A332-D19C844A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9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ibrosa/librosa" TargetMode="External"/><Relationship Id="rId2" Type="http://schemas.openxmlformats.org/officeDocument/2006/relationships/hyperlink" Target="https://github.com/ruohoruotsi/LSTM-Music-Genre-Classific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pihi.cs.uvic.ca/sound/genres.tar.gz" TargetMode="External"/><Relationship Id="rId4" Type="http://schemas.openxmlformats.org/officeDocument/2006/relationships/hyperlink" Target="http://marsyas.info/downloads/datasets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achinelearningmastery.com/develop-bidirectional-lstm-sequence-classification-python-kera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owardsdatascience.com/neural-machine-translator-with-less-than-50-lines-of-code-guide-1fe4fdfe629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ensorflow/model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nsorflow.org/tutorials/images/transfer_learning" TargetMode="External"/><Relationship Id="rId2" Type="http://schemas.openxmlformats.org/officeDocument/2006/relationships/hyperlink" Target="https://www.tensorflow.org/tutorial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nsorflow.org/tutorials" TargetMode="External"/><Relationship Id="rId2" Type="http://schemas.openxmlformats.org/officeDocument/2006/relationships/hyperlink" Target="https://www.tensorflow.org/instal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tensorflow/model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hongslinks/tensor_window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zw0301/keras-examples/blob/master/CNN_CIFAR10.ipyn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github.com/tensorflow/mode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Tensor-flow experiments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KH Wong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80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Tf-test5: </a:t>
            </a:r>
            <a:r>
              <a:rPr lang="en-US" dirty="0" smtClean="0"/>
              <a:t>cifar10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object recognition of 10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</a:t>
            </a:r>
            <a:r>
              <a:rPr lang="en-US"/>
              <a:t>:\</a:t>
            </a:r>
            <a:r>
              <a:rPr lang="en-US" smtClean="0"/>
              <a:t>tensorflow\models-master\tutorials\image\cifar10??&gt;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5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4227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Tf-Test6a: </a:t>
            </a:r>
            <a:r>
              <a:rPr lang="en-US" sz="3200" dirty="0" smtClean="0"/>
              <a:t>Music genre classification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11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1450" y="986787"/>
            <a:ext cx="897255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Test in anaconda/</a:t>
            </a:r>
            <a:r>
              <a:rPr lang="en-US" sz="2000" dirty="0" err="1"/>
              <a:t>tensorflow</a:t>
            </a:r>
            <a:r>
              <a:rPr lang="en-US" sz="2000" dirty="0"/>
              <a:t>, LSTM for music classification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u="sng" dirty="0">
                <a:hlinkClick r:id="rId2"/>
              </a:rPr>
              <a:t>https://github.com/ruohoruotsi/LSTM-Music-Genre-Classification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## Dependency:  * </a:t>
            </a:r>
            <a:r>
              <a:rPr lang="en-US" sz="2000" dirty="0" err="1"/>
              <a:t>Keras</a:t>
            </a:r>
            <a:r>
              <a:rPr lang="en-US" sz="2000" dirty="0"/>
              <a:t>, * </a:t>
            </a:r>
            <a:r>
              <a:rPr lang="en-US" sz="2000" dirty="0" err="1"/>
              <a:t>LibROSA</a:t>
            </a:r>
            <a:r>
              <a:rPr lang="en-US" sz="2000" dirty="0"/>
              <a:t>, * </a:t>
            </a:r>
            <a:r>
              <a:rPr lang="en-US" sz="2000" dirty="0" err="1"/>
              <a:t>numpy</a:t>
            </a:r>
            <a:r>
              <a:rPr lang="en-US" sz="2000" dirty="0"/>
              <a:t> (use </a:t>
            </a:r>
            <a:r>
              <a:rPr lang="en-US" sz="2000" dirty="0" err="1"/>
              <a:t>conda</a:t>
            </a:r>
            <a:r>
              <a:rPr lang="en-US" sz="2000" dirty="0"/>
              <a:t>&gt; pip install library-name #to install them  if needed)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To do: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Download </a:t>
            </a:r>
            <a:r>
              <a:rPr lang="en-US" sz="2000" u="sng" dirty="0">
                <a:hlinkClick r:id="rId2"/>
              </a:rPr>
              <a:t>https://github.com/ruohoruotsi/LSTM-Music-Genre-Classification</a:t>
            </a:r>
            <a:r>
              <a:rPr lang="en-US" sz="20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in </a:t>
            </a:r>
            <a:r>
              <a:rPr lang="en-US" sz="2000" dirty="0" err="1"/>
              <a:t>conda</a:t>
            </a:r>
            <a:r>
              <a:rPr lang="en-US" sz="2000" dirty="0"/>
              <a:t> &gt; pip install </a:t>
            </a:r>
            <a:r>
              <a:rPr lang="en-US" sz="2000" dirty="0" err="1"/>
              <a:t>librosa</a:t>
            </a:r>
            <a:r>
              <a:rPr lang="en-US" sz="2000" dirty="0"/>
              <a:t>, menu of </a:t>
            </a:r>
            <a:r>
              <a:rPr lang="en-US" sz="2000" dirty="0" err="1"/>
              <a:t>Libroisa</a:t>
            </a:r>
            <a:r>
              <a:rPr lang="en-US" sz="2000" dirty="0"/>
              <a:t> can be found at </a:t>
            </a:r>
            <a:r>
              <a:rPr lang="en-US" sz="2000" u="sng" dirty="0">
                <a:hlinkClick r:id="rId3"/>
              </a:rPr>
              <a:t>https://github.com/librosa/librosa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You need to download the library </a:t>
            </a:r>
            <a:r>
              <a:rPr lang="en-US" sz="2000" dirty="0" err="1"/>
              <a:t>librosa</a:t>
            </a:r>
            <a:r>
              <a:rPr lang="en-US" sz="2000" dirty="0"/>
              <a:t> (</a:t>
            </a:r>
            <a:r>
              <a:rPr lang="en-US" sz="2000" dirty="0" err="1"/>
              <a:t>github</a:t>
            </a:r>
            <a:r>
              <a:rPr lang="en-US" sz="2000" dirty="0"/>
              <a:t>), or Download the music dataset </a:t>
            </a:r>
            <a:r>
              <a:rPr lang="en-US" sz="2000" dirty="0" err="1"/>
              <a:t>gtzan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* Dataset can be downloaded from: </a:t>
            </a:r>
            <a:r>
              <a:rPr lang="en-US" sz="2000" u="sng" dirty="0">
                <a:hlinkClick r:id="rId4"/>
              </a:rPr>
              <a:t>http://marsyas.info/downloads/datasets.html</a:t>
            </a:r>
            <a:r>
              <a:rPr lang="en-US" sz="2000" dirty="0"/>
              <a:t> * Click </a:t>
            </a:r>
            <a:r>
              <a:rPr lang="en-US" sz="2000" u="sng" dirty="0">
                <a:hlinkClick r:id="rId5"/>
              </a:rPr>
              <a:t>Download the GTZAN genre collection</a:t>
            </a:r>
            <a:r>
              <a:rPr lang="en-US" sz="2000" dirty="0"/>
              <a:t> (Approximately 1.2GB).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After downloaded the .au files, save them into  _train, _validation and _testing subdirectories.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E.g. your data set is in \</a:t>
            </a:r>
            <a:r>
              <a:rPr lang="en-US" sz="2000" dirty="0" err="1"/>
              <a:t>gtzan</a:t>
            </a:r>
            <a:r>
              <a:rPr lang="en-US" sz="2000" dirty="0"/>
              <a:t> . pick (randomly) from the </a:t>
            </a:r>
            <a:r>
              <a:rPr lang="en-US" sz="2000" dirty="0" err="1"/>
              <a:t>raw_data</a:t>
            </a:r>
            <a:r>
              <a:rPr lang="en-US" sz="2000" dirty="0"/>
              <a:t> downloaded and save files into train (60% of all data) , validation(20% of all data) and testing(20% of all data) . Keep their original names classical.00053.au, etc. </a:t>
            </a:r>
          </a:p>
          <a:p>
            <a:endParaRPr lang="en-US" sz="16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258782" y="6001965"/>
            <a:ext cx="256567" cy="174997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87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4227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Tf-Test6b: </a:t>
            </a:r>
            <a:r>
              <a:rPr lang="en-US" sz="3200" dirty="0" smtClean="0"/>
              <a:t>Music genre </a:t>
            </a:r>
            <a:r>
              <a:rPr lang="en-US" sz="3200" dirty="0" smtClean="0"/>
              <a:t>classification</a:t>
            </a:r>
            <a:br>
              <a:rPr lang="en-US" sz="3200" dirty="0" smtClean="0"/>
            </a:br>
            <a:r>
              <a:rPr lang="en-US" sz="3200" dirty="0" smtClean="0"/>
              <a:t>(tested GPU1, CPU1)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1285" y="1089165"/>
            <a:ext cx="83949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Save them in 3 directories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\</a:t>
            </a:r>
            <a:r>
              <a:rPr lang="en-US" dirty="0" err="1"/>
              <a:t>gtzan</a:t>
            </a:r>
            <a:r>
              <a:rPr lang="en-US" dirty="0"/>
              <a:t>\_train;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\</a:t>
            </a:r>
            <a:r>
              <a:rPr lang="en-US" dirty="0" err="1"/>
              <a:t>gtzan</a:t>
            </a:r>
            <a:r>
              <a:rPr lang="en-US" dirty="0"/>
              <a:t>\_validate;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\</a:t>
            </a:r>
            <a:r>
              <a:rPr lang="en-US" dirty="0" err="1"/>
              <a:t>gtzan</a:t>
            </a:r>
            <a:r>
              <a:rPr lang="en-US" dirty="0"/>
              <a:t>\_test;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Then 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conda</a:t>
            </a:r>
            <a:r>
              <a:rPr lang="en-US" dirty="0"/>
              <a:t>&gt;python  GenreFeatureData.py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#</a:t>
            </a:r>
            <a:r>
              <a:rPr lang="en-US" dirty="0"/>
              <a:t>to generate the data representations</a:t>
            </a:r>
            <a:r>
              <a:rPr lang="en-US" dirty="0" smtClean="0"/>
              <a:t>, #e.g</a:t>
            </a:r>
            <a:r>
              <a:rPr lang="en-US" dirty="0"/>
              <a:t>. </a:t>
            </a:r>
            <a:r>
              <a:rPr lang="en-US" dirty="0" err="1"/>
              <a:t>data_test_input.npy</a:t>
            </a:r>
            <a:r>
              <a:rPr lang="en-US" dirty="0"/>
              <a:t> , then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conda</a:t>
            </a:r>
            <a:r>
              <a:rPr lang="en-US" dirty="0"/>
              <a:t> &gt;python  </a:t>
            </a:r>
            <a:r>
              <a:rPr lang="en-US" dirty="0" smtClean="0"/>
              <a:t>lstm_genre_classifier_keras1.py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## Adam optimizer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* Adam optimizer's default value are </a:t>
            </a:r>
            <a:r>
              <a:rPr lang="en-US" dirty="0" err="1"/>
              <a:t>lr</a:t>
            </a:r>
            <a:r>
              <a:rPr lang="en-US" dirty="0"/>
              <a:t>=0.001, beta_1=0.9, beta_2=0.999, epsilon=1e-8, decay=0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* It is said better to set the epsilon either 1.0 or 0.1 instead of the default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* The learning rate better set between 0.01 - 0.0001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258782" y="6001965"/>
            <a:ext cx="256567" cy="174997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68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Tf-test7. </a:t>
            </a:r>
            <a:r>
              <a:rPr lang="en-US" dirty="0" smtClean="0"/>
              <a:t>Long Short term memory (LSTM)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hlinkClick r:id="rId2"/>
              </a:rPr>
              <a:t>https://machinelearningmastery.com/develop-bidirectional-lstm-sequence-classification-python-keras</a:t>
            </a:r>
            <a:r>
              <a:rPr lang="en-US" sz="1400" dirty="0" smtClean="0">
                <a:hlinkClick r:id="rId2"/>
              </a:rPr>
              <a:t>/</a:t>
            </a:r>
            <a:endParaRPr lang="en-US" sz="1400" dirty="0" smtClean="0"/>
          </a:p>
          <a:p>
            <a:r>
              <a:rPr lang="en-US" sz="1400" dirty="0" smtClean="0"/>
              <a:t>Tested ok 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5100" y="2363272"/>
            <a:ext cx="3409950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- 0s - loss: 0.1225 - </a:t>
            </a:r>
            <a:r>
              <a:rPr lang="en-US" sz="1200" dirty="0" err="1"/>
              <a:t>acc</a:t>
            </a:r>
            <a:r>
              <a:rPr lang="en-US" sz="1200" dirty="0"/>
              <a:t>: 1.0000</a:t>
            </a:r>
          </a:p>
          <a:p>
            <a:r>
              <a:rPr lang="en-US" sz="1200" dirty="0"/>
              <a:t>Epoch 1/1</a:t>
            </a:r>
          </a:p>
          <a:p>
            <a:r>
              <a:rPr lang="en-US" sz="1200" dirty="0"/>
              <a:t> - 0s - loss: 0.1063 - </a:t>
            </a:r>
            <a:r>
              <a:rPr lang="en-US" sz="1200" dirty="0" err="1"/>
              <a:t>acc</a:t>
            </a:r>
            <a:r>
              <a:rPr lang="en-US" sz="1200" dirty="0"/>
              <a:t>: 1.0000</a:t>
            </a:r>
          </a:p>
          <a:p>
            <a:r>
              <a:rPr lang="en-US" sz="1200" dirty="0"/>
              <a:t>Epoch 1/1</a:t>
            </a:r>
          </a:p>
          <a:p>
            <a:r>
              <a:rPr lang="en-US" sz="1200" dirty="0"/>
              <a:t> - 0s - loss: 0.2391 - </a:t>
            </a:r>
            <a:r>
              <a:rPr lang="en-US" sz="1200" dirty="0" err="1"/>
              <a:t>acc</a:t>
            </a:r>
            <a:r>
              <a:rPr lang="en-US" sz="1200" dirty="0"/>
              <a:t>: 0.9000</a:t>
            </a:r>
          </a:p>
          <a:p>
            <a:r>
              <a:rPr lang="en-US" sz="1200" dirty="0"/>
              <a:t>Epoch 1/1</a:t>
            </a:r>
          </a:p>
          <a:p>
            <a:r>
              <a:rPr lang="en-US" sz="1200" dirty="0"/>
              <a:t> - 0s - loss: 0.1707 - </a:t>
            </a:r>
            <a:r>
              <a:rPr lang="en-US" sz="1200" dirty="0" err="1"/>
              <a:t>acc</a:t>
            </a:r>
            <a:r>
              <a:rPr lang="en-US" sz="1200" dirty="0"/>
              <a:t>: 0.9000</a:t>
            </a:r>
          </a:p>
          <a:p>
            <a:r>
              <a:rPr lang="en-US" sz="1200" dirty="0"/>
              <a:t>Epoch 1/1</a:t>
            </a:r>
          </a:p>
          <a:p>
            <a:r>
              <a:rPr lang="en-US" sz="1200" dirty="0"/>
              <a:t> - 0s - loss: 0.1370 - </a:t>
            </a:r>
            <a:r>
              <a:rPr lang="en-US" sz="1200" dirty="0" err="1"/>
              <a:t>acc</a:t>
            </a:r>
            <a:r>
              <a:rPr lang="en-US" sz="1200" dirty="0"/>
              <a:t>: 1.0000</a:t>
            </a:r>
          </a:p>
          <a:p>
            <a:r>
              <a:rPr lang="en-US" sz="1200" dirty="0"/>
              <a:t>Expected: [0] Predicted [0]</a:t>
            </a:r>
          </a:p>
          <a:p>
            <a:r>
              <a:rPr lang="en-US" sz="1200" dirty="0"/>
              <a:t>Expected: [0] Predicted [0]</a:t>
            </a:r>
          </a:p>
          <a:p>
            <a:r>
              <a:rPr lang="en-US" sz="1200" dirty="0"/>
              <a:t>Expected: [0] Predicted [0]</a:t>
            </a:r>
          </a:p>
          <a:p>
            <a:r>
              <a:rPr lang="en-US" sz="1200" dirty="0"/>
              <a:t>Expected: [0] Predicted [0]</a:t>
            </a:r>
          </a:p>
          <a:p>
            <a:r>
              <a:rPr lang="en-US" sz="1200" dirty="0"/>
              <a:t>Expected: [0] Predicted [0]</a:t>
            </a:r>
          </a:p>
          <a:p>
            <a:r>
              <a:rPr lang="en-US" sz="1200" dirty="0"/>
              <a:t>Expected: [1] Predicted [1]</a:t>
            </a:r>
          </a:p>
          <a:p>
            <a:r>
              <a:rPr lang="en-US" sz="1200" dirty="0"/>
              <a:t>Expected: [1] Predicted [1]</a:t>
            </a:r>
          </a:p>
          <a:p>
            <a:r>
              <a:rPr lang="en-US" sz="1200" dirty="0"/>
              <a:t>Expected: [1] Predicted [1]</a:t>
            </a:r>
          </a:p>
          <a:p>
            <a:r>
              <a:rPr lang="en-US" sz="1200" dirty="0"/>
              <a:t>Expected: [1] Predicted [1]</a:t>
            </a:r>
          </a:p>
          <a:p>
            <a:r>
              <a:rPr lang="en-US" sz="1200" dirty="0"/>
              <a:t>Expected: [1] Predicted [1]</a:t>
            </a:r>
          </a:p>
          <a:p>
            <a:r>
              <a:rPr lang="en-US" sz="1200" dirty="0"/>
              <a:t>(</a:t>
            </a:r>
            <a:r>
              <a:rPr lang="en-US" sz="1200" dirty="0" err="1"/>
              <a:t>tf-gpu</a:t>
            </a:r>
            <a:r>
              <a:rPr lang="en-US" sz="1200" dirty="0"/>
              <a:t>) PS D:\tensorflow_test\lstm_test&gt;</a:t>
            </a:r>
          </a:p>
        </p:txBody>
      </p:sp>
    </p:spTree>
    <p:extLst>
      <p:ext uri="{BB962C8B-B14F-4D97-AF65-F5344CB8AC3E}">
        <p14:creationId xmlns:p14="http://schemas.microsoft.com/office/powerpoint/2010/main" val="512453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Tf-test8: </a:t>
            </a:r>
            <a:r>
              <a:rPr lang="en-US" dirty="0" err="1" smtClean="0"/>
              <a:t>nmt</a:t>
            </a:r>
            <a:r>
              <a:rPr lang="en-US" dirty="0" smtClean="0"/>
              <a:t> neural machine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towardsdatascience.com/neural-machine-translator-with-less-than-50-lines-of-code-guide-1fe4fdfe6292</a:t>
            </a:r>
            <a:endParaRPr lang="en-US" dirty="0" smtClean="0"/>
          </a:p>
          <a:p>
            <a:r>
              <a:rPr lang="en-US" dirty="0" smtClean="0"/>
              <a:t>Runs ok.</a:t>
            </a:r>
          </a:p>
          <a:p>
            <a:r>
              <a:rPr lang="en-US" dirty="0" smtClean="0"/>
              <a:t>Need to install</a:t>
            </a:r>
          </a:p>
          <a:p>
            <a:r>
              <a:rPr lang="en-US" dirty="0"/>
              <a:t>&gt; pip install pickle</a:t>
            </a:r>
            <a:endParaRPr lang="en-US" dirty="0" smtClean="0"/>
          </a:p>
          <a:p>
            <a:r>
              <a:rPr lang="en-US" dirty="0" smtClean="0"/>
              <a:t>&gt;pip </a:t>
            </a:r>
            <a:r>
              <a:rPr lang="en-US" dirty="0"/>
              <a:t>install </a:t>
            </a:r>
            <a:r>
              <a:rPr lang="en-US" dirty="0" err="1"/>
              <a:t>django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32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br>
              <a:rPr lang="en-US" dirty="0" smtClean="0"/>
            </a:br>
            <a:r>
              <a:rPr lang="en-US" dirty="0" smtClean="0"/>
              <a:t>Version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3110747"/>
          </a:xfrm>
        </p:spPr>
        <p:txBody>
          <a:bodyPr>
            <a:normAutofit fontScale="55000" lnSpcReduction="20000"/>
          </a:bodyPr>
          <a:lstStyle/>
          <a:p>
            <a:r>
              <a:rPr lang="en-US" sz="3400" dirty="0" smtClean="0"/>
              <a:t>When you test the tutorials, make sure it is designed for your </a:t>
            </a:r>
            <a:r>
              <a:rPr lang="en-US" sz="3400" dirty="0" err="1" smtClean="0"/>
              <a:t>tensorflow</a:t>
            </a:r>
            <a:r>
              <a:rPr lang="en-US" sz="3400" dirty="0" smtClean="0"/>
              <a:t> version. </a:t>
            </a:r>
            <a:r>
              <a:rPr lang="en-US" sz="3400" dirty="0"/>
              <a:t>M</a:t>
            </a:r>
            <a:r>
              <a:rPr lang="en-US" sz="3400" dirty="0" smtClean="0"/>
              <a:t>y experience is ,the </a:t>
            </a:r>
            <a:r>
              <a:rPr lang="en-US" sz="3400" dirty="0" err="1" smtClean="0"/>
              <a:t>tensorflow</a:t>
            </a:r>
            <a:r>
              <a:rPr lang="en-US" sz="3400" dirty="0" smtClean="0"/>
              <a:t>-models (from </a:t>
            </a:r>
            <a:r>
              <a:rPr lang="en-US" sz="3400" dirty="0" smtClean="0">
                <a:hlinkClick r:id="rId2"/>
              </a:rPr>
              <a:t>https</a:t>
            </a:r>
            <a:r>
              <a:rPr lang="en-US" sz="3400" dirty="0">
                <a:hlinkClick r:id="rId2"/>
              </a:rPr>
              <a:t>://</a:t>
            </a:r>
            <a:r>
              <a:rPr lang="en-US" sz="3400" dirty="0" smtClean="0">
                <a:hlinkClick r:id="rId2"/>
              </a:rPr>
              <a:t>github.com/tensorflow/models</a:t>
            </a:r>
            <a:r>
              <a:rPr lang="en-US" sz="3400" dirty="0" smtClean="0"/>
              <a:t>) are for tensroflow1.x, while 2.0 may some problems.</a:t>
            </a:r>
          </a:p>
          <a:p>
            <a:r>
              <a:rPr lang="en-US" sz="3400" dirty="0" smtClean="0"/>
              <a:t>You can select your version by tensor</a:t>
            </a:r>
          </a:p>
          <a:p>
            <a:r>
              <a:rPr lang="en-US" sz="3400" dirty="0" smtClean="0"/>
              <a:t>&gt;</a:t>
            </a:r>
            <a:r>
              <a:rPr lang="en-US" sz="3400" dirty="0" err="1" smtClean="0"/>
              <a:t>conda</a:t>
            </a:r>
            <a:r>
              <a:rPr lang="en-US" sz="3400" dirty="0" smtClean="0"/>
              <a:t> </a:t>
            </a:r>
            <a:r>
              <a:rPr lang="en-US" sz="3400" dirty="0"/>
              <a:t>install </a:t>
            </a:r>
            <a:r>
              <a:rPr lang="en-US" sz="3400" dirty="0" err="1"/>
              <a:t>tensorflow</a:t>
            </a:r>
            <a:r>
              <a:rPr lang="en-US" sz="3400" dirty="0"/>
              <a:t>==1.15 # </a:t>
            </a:r>
            <a:r>
              <a:rPr lang="en-US" sz="3400" dirty="0" smtClean="0"/>
              <a:t>good </a:t>
            </a:r>
            <a:r>
              <a:rPr lang="en-US" sz="3400" dirty="0"/>
              <a:t>for </a:t>
            </a:r>
            <a:r>
              <a:rPr lang="en-US" sz="3400" dirty="0" err="1"/>
              <a:t>cpu</a:t>
            </a:r>
            <a:r>
              <a:rPr lang="en-US" sz="3400" dirty="0"/>
              <a:t> </a:t>
            </a:r>
            <a:r>
              <a:rPr lang="en-US" sz="3400" dirty="0" smtClean="0"/>
              <a:t>only</a:t>
            </a:r>
          </a:p>
          <a:p>
            <a:r>
              <a:rPr lang="en-US" sz="3400" dirty="0" smtClean="0"/>
              <a:t>Test your versions after installation: </a:t>
            </a:r>
          </a:p>
          <a:p>
            <a:r>
              <a:rPr lang="en-US" sz="2500" dirty="0"/>
              <a:t>Tensor-flow version used</a:t>
            </a:r>
          </a:p>
          <a:p>
            <a:pPr lvl="1"/>
            <a:r>
              <a:rPr lang="en-US" sz="2300" dirty="0" err="1" smtClean="0"/>
              <a:t>conda</a:t>
            </a:r>
            <a:r>
              <a:rPr lang="en-US" sz="2300" dirty="0" smtClean="0"/>
              <a:t>&gt;python </a:t>
            </a:r>
            <a:r>
              <a:rPr lang="en-US" sz="2300" dirty="0"/>
              <a:t>-c 'import </a:t>
            </a:r>
            <a:r>
              <a:rPr lang="en-US" sz="2300" dirty="0" err="1"/>
              <a:t>tensorflow</a:t>
            </a:r>
            <a:r>
              <a:rPr lang="en-US" sz="2300" dirty="0"/>
              <a:t> as </a:t>
            </a:r>
            <a:r>
              <a:rPr lang="en-US" sz="2300" dirty="0" err="1"/>
              <a:t>tf</a:t>
            </a:r>
            <a:r>
              <a:rPr lang="en-US" sz="2300" dirty="0"/>
              <a:t>; print(</a:t>
            </a:r>
            <a:r>
              <a:rPr lang="en-US" sz="2300" dirty="0" err="1"/>
              <a:t>tf</a:t>
            </a:r>
            <a:r>
              <a:rPr lang="en-US" sz="2300" dirty="0"/>
              <a:t>.__version</a:t>
            </a:r>
            <a:r>
              <a:rPr lang="en-US" sz="2500" dirty="0"/>
              <a:t>__)'</a:t>
            </a:r>
          </a:p>
          <a:p>
            <a:pPr lvl="1"/>
            <a:r>
              <a:rPr lang="en-US" sz="2300" dirty="0"/>
              <a:t>1.13.1</a:t>
            </a:r>
          </a:p>
          <a:p>
            <a:r>
              <a:rPr lang="en-US" sz="2500" dirty="0" err="1" smtClean="0"/>
              <a:t>conda</a:t>
            </a:r>
            <a:r>
              <a:rPr lang="en-US" sz="2500" dirty="0" smtClean="0"/>
              <a:t>&gt;python  </a:t>
            </a:r>
            <a:r>
              <a:rPr lang="en-US" sz="2500" dirty="0"/>
              <a:t>--version</a:t>
            </a:r>
          </a:p>
          <a:p>
            <a:pPr lvl="1"/>
            <a:r>
              <a:rPr lang="en-US" sz="2300" dirty="0"/>
              <a:t>Python </a:t>
            </a:r>
            <a:r>
              <a:rPr lang="en-US" sz="2300" dirty="0" smtClean="0"/>
              <a:t>3.7.3</a:t>
            </a:r>
          </a:p>
          <a:p>
            <a:pPr lvl="1"/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4204" y="4936372"/>
            <a:ext cx="5866029" cy="17851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Tensorflow1 code used in tensorflow2 system</a:t>
            </a:r>
          </a:p>
          <a:p>
            <a:pPr lvl="1"/>
            <a:r>
              <a:rPr lang="en-US" sz="2000" dirty="0"/>
              <a:t>Fix the code first:</a:t>
            </a:r>
          </a:p>
          <a:p>
            <a:pPr lvl="2"/>
            <a:r>
              <a:rPr lang="en-US" sz="1600" dirty="0"/>
              <a:t>#import </a:t>
            </a:r>
            <a:r>
              <a:rPr lang="en-US" sz="1600" dirty="0" err="1"/>
              <a:t>tensorflow</a:t>
            </a:r>
            <a:r>
              <a:rPr lang="en-US" sz="1600" dirty="0"/>
              <a:t> as </a:t>
            </a:r>
            <a:r>
              <a:rPr lang="en-US" sz="1600" dirty="0" err="1"/>
              <a:t>tf</a:t>
            </a:r>
            <a:endParaRPr lang="en-US" sz="1600" dirty="0"/>
          </a:p>
          <a:p>
            <a:pPr lvl="2"/>
            <a:r>
              <a:rPr lang="en-US" sz="1600" dirty="0"/>
              <a:t>import tensorflow.compat.v1 as </a:t>
            </a:r>
            <a:r>
              <a:rPr lang="en-US" sz="1600" dirty="0" err="1"/>
              <a:t>tf</a:t>
            </a:r>
            <a:r>
              <a:rPr lang="en-US" sz="1600" dirty="0"/>
              <a:t>	</a:t>
            </a:r>
          </a:p>
          <a:p>
            <a:pPr lvl="2"/>
            <a:r>
              <a:rPr lang="en-US" sz="1600" dirty="0"/>
              <a:t>tf.disable_v2_behavior()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82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Installation</a:t>
            </a:r>
          </a:p>
          <a:p>
            <a:r>
              <a:rPr lang="en-US" dirty="0" smtClean="0"/>
              <a:t>Tutorials: </a:t>
            </a:r>
            <a:r>
              <a:rPr lang="en-US" dirty="0">
                <a:hlinkClick r:id="rId2"/>
              </a:rPr>
              <a:t>https://www.tensorflow.org/tutorials</a:t>
            </a:r>
            <a:endParaRPr lang="en-US" dirty="0"/>
          </a:p>
          <a:p>
            <a:pPr lvl="1"/>
            <a:r>
              <a:rPr lang="en-US" dirty="0" err="1" smtClean="0"/>
              <a:t>Tf</a:t>
            </a:r>
            <a:r>
              <a:rPr lang="en-US" dirty="0" smtClean="0"/>
              <a:t>-test: </a:t>
            </a:r>
            <a:r>
              <a:rPr lang="en-US" dirty="0" err="1" smtClean="0"/>
              <a:t>mnist</a:t>
            </a:r>
            <a:r>
              <a:rPr lang="en-US" dirty="0" smtClean="0"/>
              <a:t>, Optical Character recognition OCR </a:t>
            </a:r>
          </a:p>
          <a:p>
            <a:pPr lvl="1"/>
            <a:r>
              <a:rPr lang="en-US" dirty="0" err="1" smtClean="0"/>
              <a:t>Tf</a:t>
            </a:r>
            <a:r>
              <a:rPr lang="en-US" dirty="0" smtClean="0"/>
              <a:t>-test: </a:t>
            </a:r>
            <a:r>
              <a:rPr lang="en-US" dirty="0" err="1" smtClean="0"/>
              <a:t>imagenet</a:t>
            </a:r>
            <a:r>
              <a:rPr lang="en-US" dirty="0" smtClean="0"/>
              <a:t>,</a:t>
            </a:r>
            <a:r>
              <a:rPr lang="en-US" dirty="0"/>
              <a:t> , object recognition demo</a:t>
            </a:r>
            <a:endParaRPr lang="en-US" dirty="0" smtClean="0"/>
          </a:p>
          <a:p>
            <a:pPr lvl="1"/>
            <a:r>
              <a:rPr lang="en-US" dirty="0" err="1" smtClean="0"/>
              <a:t>Tf</a:t>
            </a:r>
            <a:r>
              <a:rPr lang="en-US" dirty="0" smtClean="0"/>
              <a:t>-test: </a:t>
            </a:r>
            <a:r>
              <a:rPr lang="en-US" dirty="0" err="1" smtClean="0"/>
              <a:t>alexnet</a:t>
            </a:r>
            <a:r>
              <a:rPr lang="en-US" dirty="0" smtClean="0"/>
              <a:t>, CNN, 1000-object recognition</a:t>
            </a:r>
          </a:p>
          <a:p>
            <a:pPr lvl="1"/>
            <a:r>
              <a:rPr lang="en-US" dirty="0" err="1" smtClean="0"/>
              <a:t>Tf</a:t>
            </a:r>
            <a:r>
              <a:rPr lang="en-US" dirty="0" smtClean="0"/>
              <a:t>-test: </a:t>
            </a:r>
            <a:r>
              <a:rPr lang="en-US" dirty="0" smtClean="0"/>
              <a:t>cifar10, </a:t>
            </a:r>
            <a:r>
              <a:rPr lang="en-US" dirty="0"/>
              <a:t>object recognition of 10 classes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www.tensorflow.org/tutorials/images/transfer_learning</a:t>
            </a:r>
            <a:endParaRPr lang="en-US" dirty="0" smtClean="0"/>
          </a:p>
          <a:p>
            <a:r>
              <a:rPr lang="en-US" dirty="0" smtClean="0"/>
              <a:t>Need also </a:t>
            </a:r>
            <a:r>
              <a:rPr lang="en-US" dirty="0" err="1" smtClean="0"/>
              <a:t>opencv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conda</a:t>
            </a:r>
            <a:r>
              <a:rPr lang="en-US" dirty="0"/>
              <a:t>&gt;pip install </a:t>
            </a:r>
            <a:r>
              <a:rPr lang="en-US" dirty="0" err="1" smtClean="0"/>
              <a:t>opencv</a:t>
            </a:r>
            <a:r>
              <a:rPr lang="en-US" dirty="0" smtClean="0"/>
              <a:t>-</a:t>
            </a:r>
            <a:r>
              <a:rPr lang="en-US" dirty="0" err="1" smtClean="0"/>
              <a:t>contrib</a:t>
            </a:r>
            <a:r>
              <a:rPr lang="en-US" dirty="0" smtClean="0"/>
              <a:t>-python</a:t>
            </a:r>
          </a:p>
          <a:p>
            <a:r>
              <a:rPr lang="en-US" dirty="0" smtClean="0"/>
              <a:t> </a:t>
            </a:r>
            <a:r>
              <a:rPr lang="en-US" dirty="0"/>
              <a:t># for </a:t>
            </a:r>
            <a:r>
              <a:rPr lang="en-US" dirty="0" err="1"/>
              <a:t>opencv</a:t>
            </a:r>
            <a:r>
              <a:rPr lang="en-US" dirty="0"/>
              <a:t> (with cv2.aruco </a:t>
            </a:r>
            <a:r>
              <a:rPr lang="en-US" dirty="0" err="1"/>
              <a:t>etc</a:t>
            </a:r>
            <a:r>
              <a:rPr lang="en-US" dirty="0"/>
              <a:t>), not pip install </a:t>
            </a:r>
            <a:r>
              <a:rPr lang="en-US" dirty="0" err="1"/>
              <a:t>opencv</a:t>
            </a:r>
            <a:r>
              <a:rPr lang="en-US" dirty="0"/>
              <a:t>-python because they conflict each other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4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Installation: </a:t>
            </a:r>
            <a:r>
              <a:rPr lang="en-US" dirty="0">
                <a:hlinkClick r:id="rId2"/>
              </a:rPr>
              <a:t>https://www.tensorflow.org/install</a:t>
            </a:r>
            <a:endParaRPr lang="en-US" dirty="0"/>
          </a:p>
          <a:p>
            <a:r>
              <a:rPr lang="en-US" dirty="0"/>
              <a:t>Tutorial: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www.tensorflow.org/tutorials</a:t>
            </a:r>
            <a:endParaRPr lang="en-US" dirty="0" smtClean="0"/>
          </a:p>
          <a:p>
            <a:r>
              <a:rPr lang="en-US" dirty="0" smtClean="0"/>
              <a:t>See tutorials of </a:t>
            </a:r>
            <a:r>
              <a:rPr lang="en-US" dirty="0" err="1"/>
              <a:t>Github</a:t>
            </a:r>
            <a:r>
              <a:rPr lang="en-US" dirty="0"/>
              <a:t>: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://github.com/tensorflow/models</a:t>
            </a:r>
            <a:endParaRPr lang="en-US" dirty="0"/>
          </a:p>
          <a:p>
            <a:pPr lvl="1"/>
            <a:r>
              <a:rPr lang="en-US" dirty="0" smtClean="0"/>
              <a:t>\</a:t>
            </a:r>
            <a:r>
              <a:rPr lang="en-US" dirty="0" err="1" smtClean="0"/>
              <a:t>Tensorflow</a:t>
            </a:r>
            <a:r>
              <a:rPr lang="en-US" dirty="0" smtClean="0"/>
              <a:t>\models\tutorials\image</a:t>
            </a:r>
            <a:endParaRPr lang="en-US" dirty="0"/>
          </a:p>
          <a:p>
            <a:pPr lvl="1"/>
            <a:r>
              <a:rPr lang="en-US" dirty="0" err="1"/>
              <a:t>alexnet</a:t>
            </a:r>
            <a:endParaRPr lang="en-US" dirty="0"/>
          </a:p>
          <a:p>
            <a:pPr lvl="1"/>
            <a:r>
              <a:rPr lang="en-US" dirty="0"/>
              <a:t>cifar10</a:t>
            </a:r>
          </a:p>
          <a:p>
            <a:pPr lvl="1"/>
            <a:r>
              <a:rPr lang="en-US" dirty="0"/>
              <a:t>cifar10_estimator</a:t>
            </a:r>
          </a:p>
          <a:p>
            <a:pPr lvl="1"/>
            <a:r>
              <a:rPr lang="en-US" dirty="0" err="1"/>
              <a:t>imagenet</a:t>
            </a:r>
            <a:endParaRPr lang="en-US" dirty="0"/>
          </a:p>
          <a:p>
            <a:pPr lvl="1"/>
            <a:r>
              <a:rPr lang="en-US" dirty="0" err="1"/>
              <a:t>mnist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8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311074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GPU1(GTX1070,i7) </a:t>
            </a:r>
            <a:r>
              <a:rPr lang="en-US" dirty="0"/>
              <a:t>&gt;&gt;&gt; import </a:t>
            </a:r>
            <a:r>
              <a:rPr lang="en-US" dirty="0" err="1"/>
              <a:t>tensorflow</a:t>
            </a:r>
            <a:r>
              <a:rPr lang="en-US" dirty="0"/>
              <a:t> as </a:t>
            </a:r>
            <a:r>
              <a:rPr lang="en-US" dirty="0" err="1"/>
              <a:t>tf</a:t>
            </a:r>
            <a:r>
              <a:rPr lang="en-US" dirty="0"/>
              <a:t>; print(</a:t>
            </a:r>
            <a:r>
              <a:rPr lang="en-US" dirty="0" err="1"/>
              <a:t>tf</a:t>
            </a:r>
            <a:r>
              <a:rPr lang="en-US" dirty="0"/>
              <a:t>._version_)2020-02-24 07:48:48.849323: I </a:t>
            </a:r>
            <a:r>
              <a:rPr lang="en-US" dirty="0" err="1"/>
              <a:t>tensorflow</a:t>
            </a:r>
            <a:r>
              <a:rPr lang="en-US" dirty="0"/>
              <a:t>/</a:t>
            </a:r>
            <a:r>
              <a:rPr lang="en-US" dirty="0" err="1"/>
              <a:t>stream_executor</a:t>
            </a:r>
            <a:r>
              <a:rPr lang="en-US" dirty="0"/>
              <a:t>/platform/default/dso_loader.cc:44] Successfully opened dynamic library cudart64_101.dll2.1.0&gt;&gt;&gt;(</a:t>
            </a:r>
            <a:r>
              <a:rPr lang="en-US" dirty="0" err="1"/>
              <a:t>tf-gpu</a:t>
            </a:r>
            <a:r>
              <a:rPr lang="en-US" dirty="0"/>
              <a:t>) D:\tensorflow_test\nmt-master\nmt_with_attention&gt;python --</a:t>
            </a:r>
            <a:r>
              <a:rPr lang="en-US" dirty="0" err="1"/>
              <a:t>versionPython</a:t>
            </a:r>
            <a:r>
              <a:rPr lang="en-US" dirty="0"/>
              <a:t> </a:t>
            </a:r>
            <a:r>
              <a:rPr lang="en-US" dirty="0" smtClean="0"/>
              <a:t>3.7.6.</a:t>
            </a:r>
          </a:p>
          <a:p>
            <a:pPr lvl="1"/>
            <a:r>
              <a:rPr lang="en-US" dirty="0"/>
              <a:t>Successfully installed opencv-contrib-python-4.2.0.32</a:t>
            </a:r>
            <a:endParaRPr lang="en-US" dirty="0" smtClean="0"/>
          </a:p>
          <a:p>
            <a:r>
              <a:rPr lang="en-US" dirty="0" smtClean="0"/>
              <a:t>CPU1(no GPU, Lenovo X1:i7) </a:t>
            </a:r>
            <a:r>
              <a:rPr lang="en-US" dirty="0"/>
              <a:t>&gt;&gt;&gt;&gt;&gt; import </a:t>
            </a:r>
            <a:r>
              <a:rPr lang="en-US" dirty="0" err="1"/>
              <a:t>tensorflow</a:t>
            </a:r>
            <a:r>
              <a:rPr lang="en-US" dirty="0"/>
              <a:t> as </a:t>
            </a:r>
            <a:r>
              <a:rPr lang="en-US" dirty="0" err="1"/>
              <a:t>tf</a:t>
            </a:r>
            <a:r>
              <a:rPr lang="en-US" dirty="0"/>
              <a:t>; print(</a:t>
            </a:r>
            <a:r>
              <a:rPr lang="en-US" dirty="0" err="1"/>
              <a:t>tf</a:t>
            </a:r>
            <a:r>
              <a:rPr lang="en-US" dirty="0"/>
              <a:t>.__version__) #</a:t>
            </a:r>
            <a:r>
              <a:rPr lang="en-US" dirty="0" err="1"/>
              <a:t>tensorflow</a:t>
            </a:r>
            <a:r>
              <a:rPr lang="en-US" dirty="0"/>
              <a:t> </a:t>
            </a:r>
            <a:r>
              <a:rPr lang="en-US" dirty="0" smtClean="0"/>
              <a:t>version</a:t>
            </a:r>
            <a:endParaRPr lang="en-US" dirty="0"/>
          </a:p>
          <a:p>
            <a:r>
              <a:rPr lang="en-US" dirty="0" smtClean="0"/>
              <a:t>1.15.0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5629" y="4936372"/>
            <a:ext cx="5866029" cy="17851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Tensorflow1 code used in tensorflow2 system</a:t>
            </a:r>
          </a:p>
          <a:p>
            <a:pPr lvl="1"/>
            <a:r>
              <a:rPr lang="en-US" sz="2000" dirty="0"/>
              <a:t>Fix the code first:</a:t>
            </a:r>
          </a:p>
          <a:p>
            <a:pPr lvl="2"/>
            <a:r>
              <a:rPr lang="en-US" sz="1600" dirty="0"/>
              <a:t>#import </a:t>
            </a:r>
            <a:r>
              <a:rPr lang="en-US" sz="1600" dirty="0" err="1"/>
              <a:t>tensorflow</a:t>
            </a:r>
            <a:r>
              <a:rPr lang="en-US" sz="1600" dirty="0"/>
              <a:t> as </a:t>
            </a:r>
            <a:r>
              <a:rPr lang="en-US" sz="1600" dirty="0" err="1"/>
              <a:t>tf</a:t>
            </a:r>
            <a:endParaRPr lang="en-US" sz="1600" dirty="0"/>
          </a:p>
          <a:p>
            <a:pPr lvl="2"/>
            <a:r>
              <a:rPr lang="en-US" sz="1600" dirty="0"/>
              <a:t>import tensorflow.compat.v1 as </a:t>
            </a:r>
            <a:r>
              <a:rPr lang="en-US" sz="1600" dirty="0" err="1"/>
              <a:t>tf</a:t>
            </a:r>
            <a:r>
              <a:rPr lang="en-US" sz="1600" dirty="0"/>
              <a:t>	</a:t>
            </a:r>
          </a:p>
          <a:p>
            <a:pPr lvl="2"/>
            <a:r>
              <a:rPr lang="en-US" sz="1600" dirty="0"/>
              <a:t>tf.disable_v2_behavior()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15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 installation for </a:t>
            </a:r>
            <a:r>
              <a:rPr lang="en-US" dirty="0"/>
              <a:t>We use </a:t>
            </a:r>
            <a:r>
              <a:rPr lang="en-US" dirty="0" smtClean="0"/>
              <a:t>win10</a:t>
            </a:r>
            <a:r>
              <a:rPr lang="en-US" dirty="0"/>
              <a:t>, anaconda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Installation instructions: </a:t>
            </a:r>
          </a:p>
          <a:p>
            <a:r>
              <a:rPr lang="en-US" dirty="0">
                <a:hlinkClick r:id="rId2"/>
              </a:rPr>
              <a:t>https://sites.google.com/site/hongslinks/tensor_windows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80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Tf-test1 : </a:t>
            </a:r>
            <a:r>
              <a:rPr lang="en-US" dirty="0" err="1" smtClean="0"/>
              <a:t>Mnist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(tested GPU1, CPU1)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020051" cy="4351338"/>
          </a:xfrm>
        </p:spPr>
        <p:txBody>
          <a:bodyPr/>
          <a:lstStyle/>
          <a:p>
            <a:r>
              <a:rPr lang="en-US" dirty="0"/>
              <a:t>Tested </a:t>
            </a:r>
            <a:endParaRPr lang="en-US" dirty="0" smtClean="0"/>
          </a:p>
          <a:p>
            <a:r>
              <a:rPr lang="en-US" sz="1800" dirty="0" smtClean="0"/>
              <a:t>D</a:t>
            </a:r>
            <a:r>
              <a:rPr lang="en-US" sz="1800" dirty="0"/>
              <a:t>:\</a:t>
            </a:r>
            <a:r>
              <a:rPr lang="en-US" sz="1800" dirty="0" smtClean="0"/>
              <a:t>tensorflow\models-master\tutorials\image\mnist\convolutional.py</a:t>
            </a:r>
          </a:p>
          <a:p>
            <a:r>
              <a:rPr lang="en-US" sz="1800" dirty="0" err="1" smtClean="0"/>
              <a:t>Mnist</a:t>
            </a:r>
            <a:r>
              <a:rPr lang="en-US" sz="1800" dirty="0" smtClean="0"/>
              <a:t> test</a:t>
            </a:r>
          </a:p>
          <a:p>
            <a:r>
              <a:rPr lang="en-US" sz="1800" dirty="0"/>
              <a:t>&gt; python convolutional.py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71725" y="3412340"/>
            <a:ext cx="5798254" cy="29546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python convolutional.py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….Step 8300 (epoch 9.66), 6.0 </a:t>
            </a:r>
            <a:r>
              <a:rPr lang="en-US" sz="1200" dirty="0" err="1" smtClean="0"/>
              <a:t>ms</a:t>
            </a:r>
            <a:endParaRPr lang="en-US" sz="1200" dirty="0" smtClean="0"/>
          </a:p>
          <a:p>
            <a:r>
              <a:rPr lang="en-US" sz="1200" dirty="0" err="1" smtClean="0"/>
              <a:t>Minibatch</a:t>
            </a:r>
            <a:r>
              <a:rPr lang="en-US" sz="1200" dirty="0" smtClean="0"/>
              <a:t> loss: 1.623, learning rate: 0.006302</a:t>
            </a:r>
          </a:p>
          <a:p>
            <a:r>
              <a:rPr lang="en-US" sz="1200" dirty="0" err="1" smtClean="0"/>
              <a:t>Minibatch</a:t>
            </a:r>
            <a:r>
              <a:rPr lang="en-US" sz="1200" dirty="0" smtClean="0"/>
              <a:t> error: 1.6%</a:t>
            </a:r>
          </a:p>
          <a:p>
            <a:r>
              <a:rPr lang="en-US" sz="1200" dirty="0" smtClean="0"/>
              <a:t>Validation error: 0.8%</a:t>
            </a:r>
          </a:p>
          <a:p>
            <a:r>
              <a:rPr lang="en-US" sz="1200" dirty="0" smtClean="0"/>
              <a:t>Step 8400 (epoch 9.77), 5.9 </a:t>
            </a:r>
            <a:r>
              <a:rPr lang="en-US" sz="1200" dirty="0" err="1" smtClean="0"/>
              <a:t>ms</a:t>
            </a:r>
            <a:endParaRPr lang="en-US" sz="1200" dirty="0" smtClean="0"/>
          </a:p>
          <a:p>
            <a:r>
              <a:rPr lang="en-US" sz="1200" dirty="0" err="1" smtClean="0"/>
              <a:t>Minibatch</a:t>
            </a:r>
            <a:r>
              <a:rPr lang="en-US" sz="1200" dirty="0" smtClean="0"/>
              <a:t> loss: 1.595, learning rate: 0.006302</a:t>
            </a:r>
          </a:p>
          <a:p>
            <a:r>
              <a:rPr lang="en-US" sz="1200" dirty="0" err="1" smtClean="0"/>
              <a:t>Minibatch</a:t>
            </a:r>
            <a:r>
              <a:rPr lang="en-US" sz="1200" dirty="0" smtClean="0"/>
              <a:t> error: 0.0%</a:t>
            </a:r>
          </a:p>
          <a:p>
            <a:r>
              <a:rPr lang="en-US" sz="1200" dirty="0" smtClean="0"/>
              <a:t>Validation error: 0.8%</a:t>
            </a:r>
          </a:p>
          <a:p>
            <a:r>
              <a:rPr lang="en-US" sz="1200" dirty="0" smtClean="0"/>
              <a:t>Step 8500 (epoch 9.89), 5.8 </a:t>
            </a:r>
            <a:r>
              <a:rPr lang="en-US" sz="1200" dirty="0" err="1" smtClean="0"/>
              <a:t>ms</a:t>
            </a:r>
            <a:endParaRPr lang="en-US" sz="1200" dirty="0" smtClean="0"/>
          </a:p>
          <a:p>
            <a:r>
              <a:rPr lang="en-US" sz="1200" dirty="0" err="1" smtClean="0"/>
              <a:t>Minibatch</a:t>
            </a:r>
            <a:r>
              <a:rPr lang="en-US" sz="1200" dirty="0" smtClean="0"/>
              <a:t> loss: 1.596, learning rate: 0.006302</a:t>
            </a:r>
          </a:p>
          <a:p>
            <a:r>
              <a:rPr lang="en-US" sz="1200" dirty="0" err="1" smtClean="0"/>
              <a:t>Minibatch</a:t>
            </a:r>
            <a:r>
              <a:rPr lang="en-US" sz="1200" dirty="0" smtClean="0"/>
              <a:t> error: 0.0%</a:t>
            </a:r>
          </a:p>
          <a:p>
            <a:r>
              <a:rPr lang="en-US" sz="1200" dirty="0" smtClean="0"/>
              <a:t>Validation error: 0.9%</a:t>
            </a:r>
          </a:p>
          <a:p>
            <a:r>
              <a:rPr lang="en-US" sz="1200" dirty="0" smtClean="0"/>
              <a:t>Test error: 0.8%</a:t>
            </a:r>
          </a:p>
          <a:p>
            <a:r>
              <a:rPr lang="en-US" sz="1200" dirty="0" smtClean="0"/>
              <a:t>(</a:t>
            </a:r>
            <a:r>
              <a:rPr lang="en-US" sz="1200" dirty="0" err="1" smtClean="0"/>
              <a:t>tf-gpu</a:t>
            </a:r>
            <a:r>
              <a:rPr lang="en-US" sz="1200" dirty="0" smtClean="0"/>
              <a:t>) PS D:\tensorflow\models-master\tutorials\image\mnist&gt; python convolutional.py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4954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Tf-test2: </a:t>
            </a:r>
            <a:r>
              <a:rPr lang="en-US" dirty="0" err="1" smtClean="0"/>
              <a:t>alexnet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(GPU1? ,CPU1)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D:\</a:t>
            </a:r>
            <a:r>
              <a:rPr lang="en-US" sz="2400" dirty="0" smtClean="0"/>
              <a:t>tensorflow\models-master\tutorials\image\alexnet</a:t>
            </a:r>
          </a:p>
          <a:p>
            <a:r>
              <a:rPr lang="en-US" sz="2400" dirty="0" smtClean="0"/>
              <a:t>&gt;python </a:t>
            </a:r>
            <a:r>
              <a:rPr lang="en-US" sz="2400" dirty="0" smtClean="0"/>
              <a:t>alexnet_benchmark.py</a:t>
            </a:r>
          </a:p>
          <a:p>
            <a:r>
              <a:rPr lang="en-US" sz="2400" dirty="0" smtClean="0"/>
              <a:t>Fix the code first:</a:t>
            </a:r>
          </a:p>
          <a:p>
            <a:pPr lvl="1"/>
            <a:r>
              <a:rPr lang="en-US" sz="2000" dirty="0"/>
              <a:t>#import </a:t>
            </a:r>
            <a:r>
              <a:rPr lang="en-US" sz="2000" dirty="0" err="1"/>
              <a:t>tensorflow</a:t>
            </a:r>
            <a:r>
              <a:rPr lang="en-US" sz="2000" dirty="0"/>
              <a:t> as </a:t>
            </a:r>
            <a:r>
              <a:rPr lang="en-US" sz="2000" dirty="0" err="1" smtClean="0"/>
              <a:t>tf</a:t>
            </a:r>
            <a:endParaRPr lang="en-US" sz="2000" dirty="0" smtClean="0"/>
          </a:p>
          <a:p>
            <a:pPr lvl="1"/>
            <a:r>
              <a:rPr lang="en-US" sz="2000" dirty="0" smtClean="0"/>
              <a:t>import </a:t>
            </a:r>
            <a:r>
              <a:rPr lang="en-US" sz="2000" dirty="0"/>
              <a:t>tensorflow.compat.v1 as </a:t>
            </a:r>
            <a:r>
              <a:rPr lang="en-US" sz="2000" dirty="0" err="1"/>
              <a:t>tf</a:t>
            </a:r>
            <a:r>
              <a:rPr lang="en-US" sz="2000" dirty="0"/>
              <a:t>	</a:t>
            </a:r>
            <a:endParaRPr lang="en-US" sz="2000" dirty="0" smtClean="0"/>
          </a:p>
          <a:p>
            <a:pPr lvl="1"/>
            <a:r>
              <a:rPr lang="en-US" sz="2000" dirty="0" smtClean="0"/>
              <a:t>tf.disable_v2_behavior</a:t>
            </a:r>
            <a:r>
              <a:rPr lang="en-US" sz="2000" dirty="0"/>
              <a:t>()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9427" y="4167188"/>
            <a:ext cx="8974573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&gt;python alexnet_benchmark.py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2020-02-21 18:48:01.682242: step 60, duration = 0.177</a:t>
            </a:r>
          </a:p>
          <a:p>
            <a:r>
              <a:rPr lang="en-US" dirty="0" smtClean="0"/>
              <a:t>2020-02-21 18:48:03.387242: step 70, duration = 0.170</a:t>
            </a:r>
          </a:p>
          <a:p>
            <a:r>
              <a:rPr lang="en-US" dirty="0" smtClean="0"/>
              <a:t>2020-02-21 18:48:05.101246: step 80, duration = 0.169</a:t>
            </a:r>
          </a:p>
          <a:p>
            <a:r>
              <a:rPr lang="en-US" dirty="0" smtClean="0"/>
              <a:t>2020-02-21 18:48:06.805247: step 90, duration = 0.170</a:t>
            </a:r>
          </a:p>
          <a:p>
            <a:r>
              <a:rPr lang="en-US" dirty="0" smtClean="0"/>
              <a:t>2020-02-21 18:48:08.337244: Forward-backward across 100 steps, 0.171 +/- 0.003 sec / batch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634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Tf-test3:CNN_CIFAR10 (</a:t>
            </a:r>
            <a:r>
              <a:rPr lang="en-US" sz="4000" dirty="0" err="1" smtClean="0"/>
              <a:t>jupyter</a:t>
            </a:r>
            <a:r>
              <a:rPr lang="en-US" sz="4000" dirty="0" smtClean="0"/>
              <a:t> notebook)</a:t>
            </a:r>
            <a:br>
              <a:rPr lang="en-US" sz="4000" dirty="0" smtClean="0"/>
            </a:br>
            <a:r>
              <a:rPr lang="en-US" sz="4000" dirty="0" smtClean="0"/>
              <a:t>(GPU1,CPU1</a:t>
            </a:r>
            <a:r>
              <a:rPr lang="en-US" sz="40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Program fix: </a:t>
            </a:r>
            <a:r>
              <a:rPr lang="en-US" dirty="0" err="1"/>
              <a:t>keras</a:t>
            </a:r>
            <a:r>
              <a:rPr lang="en-US" dirty="0" err="1">
                <a:sym typeface="Wingdings" panose="05000000000000000000" pitchFamily="2" charset="2"/>
              </a:rPr>
              <a:t></a:t>
            </a:r>
            <a:r>
              <a:rPr lang="en-US" dirty="0" err="1" smtClean="0">
                <a:sym typeface="Wingdings" panose="05000000000000000000" pitchFamily="2" charset="2"/>
              </a:rPr>
              <a:t>tensorflow.keras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github.com/nzw0301/keras-examples/blob/master/CNN_CIFAR10.ipynb</a:t>
            </a:r>
            <a:endParaRPr lang="en-US" dirty="0" smtClean="0"/>
          </a:p>
          <a:p>
            <a:pPr lvl="1"/>
            <a:r>
              <a:rPr lang="en-US" dirty="0"/>
              <a:t>from </a:t>
            </a:r>
            <a:r>
              <a:rPr lang="en-US" dirty="0" err="1"/>
              <a:t>tensorflow.keras.models</a:t>
            </a:r>
            <a:r>
              <a:rPr lang="en-US" dirty="0"/>
              <a:t> import Sequential</a:t>
            </a:r>
          </a:p>
          <a:p>
            <a:pPr lvl="1"/>
            <a:r>
              <a:rPr lang="en-US" dirty="0"/>
              <a:t>from </a:t>
            </a:r>
            <a:r>
              <a:rPr lang="en-US" dirty="0" err="1"/>
              <a:t>tensorflow.keras.datasets</a:t>
            </a:r>
            <a:r>
              <a:rPr lang="en-US" dirty="0"/>
              <a:t> import cifar10</a:t>
            </a:r>
          </a:p>
          <a:p>
            <a:pPr lvl="1"/>
            <a:r>
              <a:rPr lang="en-US" dirty="0"/>
              <a:t>from </a:t>
            </a:r>
            <a:r>
              <a:rPr lang="en-US" dirty="0" err="1"/>
              <a:t>tensorflow.keras.layers</a:t>
            </a:r>
            <a:r>
              <a:rPr lang="en-US" dirty="0"/>
              <a:t> import Dense, Activation, Flatten</a:t>
            </a:r>
          </a:p>
          <a:p>
            <a:pPr lvl="1"/>
            <a:r>
              <a:rPr lang="en-US" dirty="0"/>
              <a:t>from </a:t>
            </a:r>
            <a:r>
              <a:rPr lang="en-US" dirty="0" err="1"/>
              <a:t>tensorflow.python.keras.utils</a:t>
            </a:r>
            <a:r>
              <a:rPr lang="en-US" dirty="0"/>
              <a:t> import </a:t>
            </a:r>
            <a:r>
              <a:rPr lang="en-US" dirty="0" err="1"/>
              <a:t>np_utils</a:t>
            </a:r>
            <a:endParaRPr lang="en-US" dirty="0"/>
          </a:p>
          <a:p>
            <a:pPr lvl="1"/>
            <a:r>
              <a:rPr lang="en-US" dirty="0"/>
              <a:t>from </a:t>
            </a:r>
            <a:r>
              <a:rPr lang="en-US" dirty="0" err="1"/>
              <a:t>tensorflow.keras.layers</a:t>
            </a:r>
            <a:r>
              <a:rPr lang="en-US" dirty="0"/>
              <a:t> import Conv2D, MaxPool2D</a:t>
            </a:r>
          </a:p>
          <a:p>
            <a:pPr lvl="1"/>
            <a:r>
              <a:rPr lang="en-US" dirty="0"/>
              <a:t>from </a:t>
            </a:r>
            <a:r>
              <a:rPr lang="en-US" dirty="0" err="1"/>
              <a:t>tensorflow.keras</a:t>
            </a:r>
            <a:r>
              <a:rPr lang="en-US" dirty="0"/>
              <a:t> import backend as 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68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Rf-test4: </a:t>
            </a:r>
            <a:r>
              <a:rPr lang="en-US" dirty="0" err="1" smtClean="0"/>
              <a:t>imagenet</a:t>
            </a:r>
            <a:r>
              <a:rPr lang="en-US" dirty="0" smtClean="0"/>
              <a:t> (GPU1, CPU1)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DATA_URL = 'http://download.tensorflow.org/models/image/</a:t>
            </a:r>
            <a:r>
              <a:rPr lang="en-US" sz="2000" dirty="0" err="1"/>
              <a:t>imagenet</a:t>
            </a:r>
            <a:r>
              <a:rPr lang="en-US" sz="2000" dirty="0"/>
              <a:t>/inception-2015-12-05.tgz'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80" y="1454150"/>
            <a:ext cx="7886700" cy="4351338"/>
          </a:xfrm>
        </p:spPr>
        <p:txBody>
          <a:bodyPr>
            <a:normAutofit/>
          </a:bodyPr>
          <a:lstStyle/>
          <a:p>
            <a:r>
              <a:rPr lang="en-US" sz="2000" dirty="0" err="1"/>
              <a:t>imagenet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github.com/tensorflow/models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D</a:t>
            </a:r>
            <a:r>
              <a:rPr lang="en-US" sz="2000" dirty="0"/>
              <a:t>:\</a:t>
            </a:r>
            <a:r>
              <a:rPr lang="en-US" sz="2000" dirty="0" smtClean="0"/>
              <a:t>tensorflow\models-master\tutorials\image\imagenet</a:t>
            </a:r>
          </a:p>
          <a:p>
            <a:r>
              <a:rPr lang="en-US" sz="2000" dirty="0" smtClean="0"/>
              <a:t>** if you use tensorflow2, use the following:</a:t>
            </a:r>
          </a:p>
          <a:p>
            <a:pPr lvl="1"/>
            <a:r>
              <a:rPr lang="en-US" sz="1600" dirty="0" smtClean="0"/>
              <a:t>#</a:t>
            </a:r>
            <a:r>
              <a:rPr lang="en-US" sz="1600" dirty="0"/>
              <a:t>import </a:t>
            </a:r>
            <a:r>
              <a:rPr lang="en-US" sz="1600" dirty="0" err="1"/>
              <a:t>tensorflow</a:t>
            </a:r>
            <a:r>
              <a:rPr lang="en-US" sz="1600" dirty="0"/>
              <a:t> as </a:t>
            </a:r>
            <a:r>
              <a:rPr lang="en-US" sz="1600" dirty="0" err="1" smtClean="0"/>
              <a:t>tf</a:t>
            </a:r>
            <a:endParaRPr lang="en-US" sz="1600" dirty="0" smtClean="0"/>
          </a:p>
          <a:p>
            <a:pPr lvl="1"/>
            <a:r>
              <a:rPr lang="en-US" sz="1600" dirty="0" smtClean="0"/>
              <a:t>import </a:t>
            </a:r>
            <a:r>
              <a:rPr lang="en-US" sz="1600" dirty="0"/>
              <a:t>tensorflow.compat.v1 as </a:t>
            </a:r>
            <a:r>
              <a:rPr lang="en-US" sz="1600" dirty="0" err="1" smtClean="0"/>
              <a:t>tf</a:t>
            </a:r>
            <a:r>
              <a:rPr lang="en-US" sz="1600" dirty="0" smtClean="0"/>
              <a:t>	</a:t>
            </a:r>
          </a:p>
          <a:p>
            <a:pPr lvl="1"/>
            <a:r>
              <a:rPr lang="en-US" sz="1600" dirty="0" smtClean="0"/>
              <a:t>tf.disable_v2_behavior</a:t>
            </a:r>
            <a:r>
              <a:rPr lang="en-US" sz="1600" dirty="0"/>
              <a:t>()</a:t>
            </a:r>
            <a:endParaRPr lang="en-US" sz="16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run_inference_on_image</a:t>
            </a:r>
            <a:r>
              <a:rPr lang="en-US" sz="2000" dirty="0">
                <a:solidFill>
                  <a:srgbClr val="FF0000"/>
                </a:solidFill>
              </a:rPr>
              <a:t>('banana.jpg')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Tensorflow experiments v0.a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4BF6-B8D8-4707-A332-D19C844A9267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0" y="4272677"/>
            <a:ext cx="7665560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: 0000:02:00.0, compute capability: 6.1)</a:t>
            </a:r>
          </a:p>
          <a:p>
            <a:r>
              <a:rPr lang="en-US" dirty="0" smtClean="0"/>
              <a:t>2020-02-21 20:06:22.555089: I </a:t>
            </a:r>
            <a:r>
              <a:rPr lang="en-US" dirty="0" err="1" smtClean="0"/>
              <a:t>tensorflow</a:t>
            </a:r>
            <a:r>
              <a:rPr lang="en-US" dirty="0" smtClean="0"/>
              <a:t>/</a:t>
            </a:r>
            <a:r>
              <a:rPr lang="en-US" dirty="0" err="1" smtClean="0"/>
              <a:t>stream_executor</a:t>
            </a:r>
            <a:r>
              <a:rPr lang="en-US" dirty="0" smtClean="0"/>
              <a:t>/dso_loader.cc:152]</a:t>
            </a:r>
          </a:p>
          <a:p>
            <a:r>
              <a:rPr lang="en-US" dirty="0" smtClean="0"/>
              <a:t> successfully opened CUDA library cublas64_100.dll locally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banana (score = 0.99933)</a:t>
            </a:r>
          </a:p>
          <a:p>
            <a:r>
              <a:rPr lang="en-US" dirty="0" smtClean="0"/>
              <a:t>orange (score = 0.00003)</a:t>
            </a:r>
          </a:p>
          <a:p>
            <a:r>
              <a:rPr lang="en-US" dirty="0" smtClean="0"/>
              <a:t>zucchini, </a:t>
            </a:r>
            <a:r>
              <a:rPr lang="en-US" dirty="0" err="1" smtClean="0"/>
              <a:t>courgette</a:t>
            </a:r>
            <a:r>
              <a:rPr lang="en-US" dirty="0" smtClean="0"/>
              <a:t> (score = 0.00002)</a:t>
            </a:r>
          </a:p>
          <a:p>
            <a:r>
              <a:rPr lang="en-US" dirty="0" smtClean="0"/>
              <a:t>pineapple, </a:t>
            </a:r>
            <a:r>
              <a:rPr lang="en-US" dirty="0" err="1" smtClean="0"/>
              <a:t>ananas</a:t>
            </a:r>
            <a:r>
              <a:rPr lang="en-US" dirty="0" smtClean="0"/>
              <a:t> (score = 0.00001)</a:t>
            </a:r>
          </a:p>
          <a:p>
            <a:r>
              <a:rPr lang="en-US" dirty="0" smtClean="0"/>
              <a:t>shopping basket (score = 0.00001)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tf-gpu</a:t>
            </a:r>
            <a:r>
              <a:rPr lang="en-US" dirty="0" smtClean="0"/>
              <a:t>) PS D:\tensorflow\models-master\tutorials\image\imagenet&gt;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5161003"/>
            <a:ext cx="1533525" cy="101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31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2428</TotalTime>
  <Words>1172</Words>
  <Application>Microsoft Office PowerPoint</Application>
  <PresentationFormat>On-screen Show (4:3)</PresentationFormat>
  <Paragraphs>201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Tensor-flow experiments</vt:lpstr>
      <vt:lpstr>Overview</vt:lpstr>
      <vt:lpstr>Useful links</vt:lpstr>
      <vt:lpstr>Version used</vt:lpstr>
      <vt:lpstr>Specific installation for We use win10, anaconda </vt:lpstr>
      <vt:lpstr>Tf-test1 : Mnist (tested GPU1, CPU1)</vt:lpstr>
      <vt:lpstr>Tf-test2: alexnet (GPU1? ,CPU1)</vt:lpstr>
      <vt:lpstr>Tf-test3:CNN_CIFAR10 (jupyter notebook) (GPU1,CPU1)</vt:lpstr>
      <vt:lpstr>Rf-test4: imagenet (GPU1, CPU1) DATA_URL = 'http://download.tensorflow.org/models/image/imagenet/inception-2015-12-05.tgz'</vt:lpstr>
      <vt:lpstr>Tf-test5: cifar10  object recognition of 10 classes</vt:lpstr>
      <vt:lpstr>Tf-Test6a: Music genre classification</vt:lpstr>
      <vt:lpstr>Tf-Test6b: Music genre classification (tested GPU1, CPU1)</vt:lpstr>
      <vt:lpstr>Tf-test7. Long Short term memory (LSTM) tutorial</vt:lpstr>
      <vt:lpstr>Tf-test8: nmt neural machine translation</vt:lpstr>
      <vt:lpstr>Appendix Version selection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Tensor flow experiments</dc:title>
  <dc:creator>khwong</dc:creator>
  <cp:lastModifiedBy>khwong</cp:lastModifiedBy>
  <cp:revision>57</cp:revision>
  <dcterms:created xsi:type="dcterms:W3CDTF">2020-02-21T10:17:12Z</dcterms:created>
  <dcterms:modified xsi:type="dcterms:W3CDTF">2020-02-24T06:54:54Z</dcterms:modified>
</cp:coreProperties>
</file>